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sldIdLst>
    <p:sldId id="256" r:id="rId2"/>
    <p:sldId id="342" r:id="rId3"/>
    <p:sldId id="373" r:id="rId4"/>
    <p:sldId id="391" r:id="rId5"/>
    <p:sldId id="257" r:id="rId6"/>
    <p:sldId id="341" r:id="rId7"/>
    <p:sldId id="346" r:id="rId8"/>
    <p:sldId id="396" r:id="rId9"/>
    <p:sldId id="397" r:id="rId10"/>
    <p:sldId id="285" r:id="rId11"/>
    <p:sldId id="343" r:id="rId12"/>
    <p:sldId id="362" r:id="rId13"/>
    <p:sldId id="374" r:id="rId14"/>
    <p:sldId id="382" r:id="rId15"/>
    <p:sldId id="286" r:id="rId16"/>
    <p:sldId id="258" r:id="rId17"/>
    <p:sldId id="259" r:id="rId18"/>
    <p:sldId id="260" r:id="rId19"/>
    <p:sldId id="261" r:id="rId20"/>
    <p:sldId id="279" r:id="rId21"/>
    <p:sldId id="284" r:id="rId22"/>
    <p:sldId id="262" r:id="rId23"/>
    <p:sldId id="264" r:id="rId24"/>
    <p:sldId id="268" r:id="rId25"/>
    <p:sldId id="313" r:id="rId26"/>
    <p:sldId id="407" r:id="rId27"/>
    <p:sldId id="408" r:id="rId28"/>
    <p:sldId id="409" r:id="rId29"/>
    <p:sldId id="410" r:id="rId30"/>
    <p:sldId id="411" r:id="rId31"/>
    <p:sldId id="271" r:id="rId32"/>
    <p:sldId id="298" r:id="rId33"/>
    <p:sldId id="276" r:id="rId34"/>
    <p:sldId id="307" r:id="rId35"/>
    <p:sldId id="350" r:id="rId36"/>
    <p:sldId id="272" r:id="rId37"/>
    <p:sldId id="291" r:id="rId38"/>
    <p:sldId id="402" r:id="rId39"/>
    <p:sldId id="424" r:id="rId40"/>
    <p:sldId id="309" r:id="rId41"/>
    <p:sldId id="319" r:id="rId42"/>
    <p:sldId id="320" r:id="rId43"/>
    <p:sldId id="399" r:id="rId44"/>
    <p:sldId id="292" r:id="rId45"/>
    <p:sldId id="318" r:id="rId46"/>
    <p:sldId id="356" r:id="rId47"/>
    <p:sldId id="375" r:id="rId48"/>
    <p:sldId id="381" r:id="rId49"/>
    <p:sldId id="398" r:id="rId50"/>
    <p:sldId id="377" r:id="rId51"/>
    <p:sldId id="378" r:id="rId52"/>
    <p:sldId id="379" r:id="rId53"/>
    <p:sldId id="358" r:id="rId54"/>
    <p:sldId id="359" r:id="rId55"/>
    <p:sldId id="360" r:id="rId56"/>
    <p:sldId id="395" r:id="rId57"/>
    <p:sldId id="361" r:id="rId58"/>
    <p:sldId id="354" r:id="rId59"/>
    <p:sldId id="364" r:id="rId60"/>
    <p:sldId id="355" r:id="rId61"/>
    <p:sldId id="406" r:id="rId62"/>
    <p:sldId id="412" r:id="rId63"/>
    <p:sldId id="413" r:id="rId64"/>
    <p:sldId id="414" r:id="rId65"/>
    <p:sldId id="415" r:id="rId66"/>
    <p:sldId id="300" r:id="rId67"/>
    <p:sldId id="347" r:id="rId68"/>
    <p:sldId id="321" r:id="rId69"/>
    <p:sldId id="328" r:id="rId70"/>
    <p:sldId id="322" r:id="rId71"/>
    <p:sldId id="329" r:id="rId72"/>
    <p:sldId id="330" r:id="rId73"/>
    <p:sldId id="308" r:id="rId74"/>
    <p:sldId id="310" r:id="rId75"/>
    <p:sldId id="332" r:id="rId76"/>
    <p:sldId id="345" r:id="rId77"/>
    <p:sldId id="348" r:id="rId78"/>
    <p:sldId id="327" r:id="rId79"/>
    <p:sldId id="331" r:id="rId80"/>
    <p:sldId id="349" r:id="rId81"/>
    <p:sldId id="301" r:id="rId82"/>
    <p:sldId id="302" r:id="rId83"/>
    <p:sldId id="275" r:id="rId84"/>
    <p:sldId id="311" r:id="rId85"/>
    <p:sldId id="314" r:id="rId86"/>
    <p:sldId id="351" r:id="rId87"/>
    <p:sldId id="315" r:id="rId88"/>
    <p:sldId id="352" r:id="rId89"/>
    <p:sldId id="428" r:id="rId90"/>
    <p:sldId id="353" r:id="rId91"/>
    <p:sldId id="383" r:id="rId92"/>
    <p:sldId id="369" r:id="rId93"/>
    <p:sldId id="305" r:id="rId94"/>
    <p:sldId id="365" r:id="rId95"/>
    <p:sldId id="306" r:id="rId96"/>
    <p:sldId id="400" r:id="rId97"/>
    <p:sldId id="324" r:id="rId98"/>
    <p:sldId id="401" r:id="rId99"/>
    <p:sldId id="403" r:id="rId100"/>
    <p:sldId id="404" r:id="rId101"/>
    <p:sldId id="405" r:id="rId102"/>
    <p:sldId id="325" r:id="rId103"/>
    <p:sldId id="326" r:id="rId104"/>
    <p:sldId id="337" r:id="rId105"/>
    <p:sldId id="333" r:id="rId106"/>
    <p:sldId id="334" r:id="rId107"/>
    <p:sldId id="388" r:id="rId108"/>
    <p:sldId id="335" r:id="rId109"/>
    <p:sldId id="336" r:id="rId110"/>
    <p:sldId id="429" r:id="rId111"/>
    <p:sldId id="430" r:id="rId112"/>
    <p:sldId id="389" r:id="rId113"/>
    <p:sldId id="416" r:id="rId114"/>
    <p:sldId id="296" r:id="rId115"/>
    <p:sldId id="297" r:id="rId116"/>
    <p:sldId id="387" r:id="rId117"/>
    <p:sldId id="366" r:id="rId118"/>
    <p:sldId id="394" r:id="rId119"/>
    <p:sldId id="392" r:id="rId120"/>
    <p:sldId id="393" r:id="rId121"/>
    <p:sldId id="290" r:id="rId122"/>
    <p:sldId id="295" r:id="rId123"/>
    <p:sldId id="293" r:id="rId124"/>
    <p:sldId id="316" r:id="rId125"/>
    <p:sldId id="317" r:id="rId126"/>
    <p:sldId id="323" r:id="rId127"/>
    <p:sldId id="294" r:id="rId128"/>
    <p:sldId id="304" r:id="rId129"/>
    <p:sldId id="367" r:id="rId130"/>
    <p:sldId id="390" r:id="rId131"/>
    <p:sldId id="385" r:id="rId132"/>
    <p:sldId id="386" r:id="rId133"/>
    <p:sldId id="265" r:id="rId134"/>
    <p:sldId id="266" r:id="rId135"/>
    <p:sldId id="267" r:id="rId136"/>
    <p:sldId id="303" r:id="rId137"/>
    <p:sldId id="287" r:id="rId138"/>
    <p:sldId id="288" r:id="rId139"/>
    <p:sldId id="289" r:id="rId140"/>
    <p:sldId id="417" r:id="rId141"/>
    <p:sldId id="418" r:id="rId142"/>
    <p:sldId id="419" r:id="rId143"/>
    <p:sldId id="420" r:id="rId144"/>
    <p:sldId id="421" r:id="rId145"/>
    <p:sldId id="422" r:id="rId146"/>
    <p:sldId id="423" r:id="rId147"/>
    <p:sldId id="425" r:id="rId148"/>
    <p:sldId id="426" r:id="rId149"/>
    <p:sldId id="427" r:id="rId150"/>
    <p:sldId id="384" r:id="rId1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3399"/>
    <a:srgbClr val="0033CC"/>
    <a:srgbClr val="3333FF"/>
    <a:srgbClr val="FFFFCC"/>
    <a:srgbClr val="FFFF99"/>
    <a:srgbClr val="FF9933"/>
    <a:srgbClr val="FF33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A725D-ACFA-4E23-AE8E-AD69CCC4D369}" type="datetimeFigureOut">
              <a:rPr lang="fr-FR" smtClean="0"/>
              <a:pPr/>
              <a:t>06/04/2015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A3592-6F18-47FC-BC09-0CEEFFC918E6}" type="slidenum">
              <a:rPr lang="fr-FR" smtClean="0"/>
              <a:pPr/>
              <a:t>‹N°›</a:t>
            </a:fld>
            <a:endParaRPr lang="fr-FR"/>
          </a:p>
        </p:txBody>
      </p:sp>
    </p:spTree>
    <p:extLst>
      <p:ext uri="{BB962C8B-B14F-4D97-AF65-F5344CB8AC3E}">
        <p14:creationId xmlns:p14="http://schemas.microsoft.com/office/powerpoint/2010/main" val="125824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r>
              <a:rPr lang="fr-FR" dirty="0" smtClean="0"/>
              <a:t>1. Selon Jean Marc </a:t>
            </a:r>
            <a:r>
              <a:rPr lang="fr-FR" dirty="0" err="1" smtClean="0"/>
              <a:t>Jancovici</a:t>
            </a:r>
            <a:r>
              <a:rPr lang="fr-FR" dirty="0" smtClean="0"/>
              <a:t> (www.manicore.com/), il est possible de diviser par 2 notre consommation d’énergie en satisfaisant les mêmes besoins. Selon le scénario </a:t>
            </a:r>
            <a:r>
              <a:rPr lang="fr-FR" dirty="0" err="1" smtClean="0"/>
              <a:t>Négawatts</a:t>
            </a:r>
            <a:r>
              <a:rPr lang="fr-FR" dirty="0" smtClean="0"/>
              <a:t>, c’est par 4 (www.negawatt.org)</a:t>
            </a:r>
          </a:p>
          <a:p>
            <a:pPr marL="228600" indent="-228600"/>
            <a:r>
              <a:rPr lang="fr-FR" dirty="0" smtClean="0"/>
              <a:t>2. Aucune Cie d’assurance n’accepte de prendre en charge le risque nucléaire, climatique et de pollution lié au OGM</a:t>
            </a:r>
          </a:p>
          <a:p>
            <a:pPr marL="228600" indent="-228600"/>
            <a:r>
              <a:rPr lang="fr-FR" dirty="0" smtClean="0"/>
              <a:t>3. Favoriser les loisirs peu coûteux, respectueux de l’environnement: randonnées, jardinage, réunions; substituer les perspectives émotives de la convivialité, de la beauté et de l’art au culte de la possession de biens</a:t>
            </a:r>
          </a:p>
        </p:txBody>
      </p:sp>
      <p:sp>
        <p:nvSpPr>
          <p:cNvPr id="4" name="Espace réservé du numéro de diapositive 3"/>
          <p:cNvSpPr>
            <a:spLocks noGrp="1"/>
          </p:cNvSpPr>
          <p:nvPr>
            <p:ph type="sldNum" sz="quarter" idx="10"/>
          </p:nvPr>
        </p:nvSpPr>
        <p:spPr/>
        <p:txBody>
          <a:bodyPr/>
          <a:lstStyle/>
          <a:p>
            <a:fld id="{418A3592-6F18-47FC-BC09-0CEEFFC918E6}" type="slidenum">
              <a:rPr lang="fr-FR" smtClean="0"/>
              <a:pPr/>
              <a:t>109</a:t>
            </a:fld>
            <a:endParaRPr lang="fr-FR"/>
          </a:p>
        </p:txBody>
      </p:sp>
    </p:spTree>
    <p:extLst>
      <p:ext uri="{BB962C8B-B14F-4D97-AF65-F5344CB8AC3E}">
        <p14:creationId xmlns:p14="http://schemas.microsoft.com/office/powerpoint/2010/main" val="182190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endParaRPr lang="fr-FR" dirty="0" smtClean="0"/>
          </a:p>
        </p:txBody>
      </p:sp>
      <p:sp>
        <p:nvSpPr>
          <p:cNvPr id="4" name="Espace réservé du numéro de diapositive 3"/>
          <p:cNvSpPr>
            <a:spLocks noGrp="1"/>
          </p:cNvSpPr>
          <p:nvPr>
            <p:ph type="sldNum" sz="quarter" idx="10"/>
          </p:nvPr>
        </p:nvSpPr>
        <p:spPr/>
        <p:txBody>
          <a:bodyPr/>
          <a:lstStyle/>
          <a:p>
            <a:fld id="{418A3592-6F18-47FC-BC09-0CEEFFC918E6}" type="slidenum">
              <a:rPr lang="fr-FR" smtClean="0"/>
              <a:pPr/>
              <a:t>110</a:t>
            </a:fld>
            <a:endParaRPr lang="fr-FR"/>
          </a:p>
        </p:txBody>
      </p:sp>
    </p:spTree>
    <p:extLst>
      <p:ext uri="{BB962C8B-B14F-4D97-AF65-F5344CB8AC3E}">
        <p14:creationId xmlns:p14="http://schemas.microsoft.com/office/powerpoint/2010/main" val="335262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endParaRPr lang="fr-FR" dirty="0" smtClean="0"/>
          </a:p>
        </p:txBody>
      </p:sp>
      <p:sp>
        <p:nvSpPr>
          <p:cNvPr id="4" name="Espace réservé du numéro de diapositive 3"/>
          <p:cNvSpPr>
            <a:spLocks noGrp="1"/>
          </p:cNvSpPr>
          <p:nvPr>
            <p:ph type="sldNum" sz="quarter" idx="10"/>
          </p:nvPr>
        </p:nvSpPr>
        <p:spPr/>
        <p:txBody>
          <a:bodyPr/>
          <a:lstStyle/>
          <a:p>
            <a:fld id="{418A3592-6F18-47FC-BC09-0CEEFFC918E6}" type="slidenum">
              <a:rPr lang="fr-FR" smtClean="0"/>
              <a:pPr/>
              <a:t>111</a:t>
            </a:fld>
            <a:endParaRPr lang="fr-FR"/>
          </a:p>
        </p:txBody>
      </p:sp>
    </p:spTree>
    <p:extLst>
      <p:ext uri="{BB962C8B-B14F-4D97-AF65-F5344CB8AC3E}">
        <p14:creationId xmlns:p14="http://schemas.microsoft.com/office/powerpoint/2010/main" val="37755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r>
              <a:rPr lang="fr-FR" dirty="0" smtClean="0"/>
              <a:t>1. Selon Jean Marc </a:t>
            </a:r>
            <a:r>
              <a:rPr lang="fr-FR" dirty="0" err="1" smtClean="0"/>
              <a:t>Jancovici</a:t>
            </a:r>
            <a:r>
              <a:rPr lang="fr-FR" dirty="0" smtClean="0"/>
              <a:t> (http://www.manicore.com/), il est possible de diviser par 2 notre consommation d’énergie en satisfaisant les mêmes besoins. Selon le scénario </a:t>
            </a:r>
            <a:r>
              <a:rPr lang="fr-FR" dirty="0" err="1" smtClean="0"/>
              <a:t>Négawatts</a:t>
            </a:r>
            <a:r>
              <a:rPr lang="fr-FR" dirty="0" smtClean="0"/>
              <a:t>, c’est par 4 (www.negawatt.org)</a:t>
            </a:r>
          </a:p>
          <a:p>
            <a:pPr marL="228600" indent="-228600"/>
            <a:r>
              <a:rPr lang="fr-FR" dirty="0" smtClean="0"/>
              <a:t>2. Aucune Cie d’assurance n’accepte de prendre en charge le risque nucléaire, climatique et de pollution lié au OGM</a:t>
            </a:r>
          </a:p>
          <a:p>
            <a:pPr marL="228600" indent="-228600"/>
            <a:r>
              <a:rPr lang="fr-FR" dirty="0" smtClean="0"/>
              <a:t>3. Favoriser les loisirs peu coûteux, respectueux de l’environnement: randonnées, jardinage, réunions; substituer les perspectives émotives de la convivialité, de la beauté et de l’art au culte de la possession de biens</a:t>
            </a:r>
          </a:p>
        </p:txBody>
      </p:sp>
      <p:sp>
        <p:nvSpPr>
          <p:cNvPr id="4" name="Espace réservé du numéro de diapositive 3"/>
          <p:cNvSpPr>
            <a:spLocks noGrp="1"/>
          </p:cNvSpPr>
          <p:nvPr>
            <p:ph type="sldNum" sz="quarter" idx="10"/>
          </p:nvPr>
        </p:nvSpPr>
        <p:spPr/>
        <p:txBody>
          <a:bodyPr/>
          <a:lstStyle/>
          <a:p>
            <a:fld id="{418A3592-6F18-47FC-BC09-0CEEFFC918E6}" type="slidenum">
              <a:rPr lang="fr-FR" smtClean="0"/>
              <a:pPr/>
              <a:t>112</a:t>
            </a:fld>
            <a:endParaRPr lang="fr-FR"/>
          </a:p>
        </p:txBody>
      </p:sp>
    </p:spTree>
    <p:extLst>
      <p:ext uri="{BB962C8B-B14F-4D97-AF65-F5344CB8AC3E}">
        <p14:creationId xmlns:p14="http://schemas.microsoft.com/office/powerpoint/2010/main" val="182190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r>
              <a:rPr lang="fr-FR" dirty="0" smtClean="0"/>
              <a:t>1. Selon Jean Marc </a:t>
            </a:r>
            <a:r>
              <a:rPr lang="fr-FR" dirty="0" err="1" smtClean="0"/>
              <a:t>Jancovici</a:t>
            </a:r>
            <a:r>
              <a:rPr lang="fr-FR" dirty="0" smtClean="0"/>
              <a:t> (http://www.manicore.com/), il est possible de diviser par 2 notre consommation d’énergie en satisfaisant les mêmes besoins. Selon le scénario </a:t>
            </a:r>
            <a:r>
              <a:rPr lang="fr-FR" dirty="0" err="1" smtClean="0"/>
              <a:t>Négawatts</a:t>
            </a:r>
            <a:r>
              <a:rPr lang="fr-FR" dirty="0" smtClean="0"/>
              <a:t>, c’est par 4 (www.negawatt.org)</a:t>
            </a:r>
          </a:p>
          <a:p>
            <a:pPr marL="228600" indent="-228600"/>
            <a:r>
              <a:rPr lang="fr-FR" dirty="0" smtClean="0"/>
              <a:t>2. Aucune Cie d’assurance n’accepte de prendre en charge le risque nucléaire, climatique et de pollution lié au OGM</a:t>
            </a:r>
          </a:p>
          <a:p>
            <a:pPr marL="228600" indent="-228600"/>
            <a:r>
              <a:rPr lang="fr-FR" dirty="0" smtClean="0"/>
              <a:t>3. Favoriser les loisirs peu coûteux, respectueux de l’environnement: randonnées, jardinage, réunions; substituer les perspectives émotives de la convivialité, de la beauté et de l’art au culte de la possession de biens</a:t>
            </a:r>
          </a:p>
        </p:txBody>
      </p:sp>
      <p:sp>
        <p:nvSpPr>
          <p:cNvPr id="4" name="Espace réservé du numéro de diapositive 3"/>
          <p:cNvSpPr>
            <a:spLocks noGrp="1"/>
          </p:cNvSpPr>
          <p:nvPr>
            <p:ph type="sldNum" sz="quarter" idx="10"/>
          </p:nvPr>
        </p:nvSpPr>
        <p:spPr/>
        <p:txBody>
          <a:bodyPr/>
          <a:lstStyle/>
          <a:p>
            <a:fld id="{418A3592-6F18-47FC-BC09-0CEEFFC918E6}" type="slidenum">
              <a:rPr lang="fr-FR" smtClean="0"/>
              <a:pPr/>
              <a:t>113</a:t>
            </a:fld>
            <a:endParaRPr lang="fr-FR"/>
          </a:p>
        </p:txBody>
      </p:sp>
    </p:spTree>
    <p:extLst>
      <p:ext uri="{BB962C8B-B14F-4D97-AF65-F5344CB8AC3E}">
        <p14:creationId xmlns:p14="http://schemas.microsoft.com/office/powerpoint/2010/main" val="182190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B3C582-D399-47F7-AC02-E13ED09F3A31}" type="datetimeFigureOut">
              <a:rPr lang="fr-FR" smtClean="0"/>
              <a:pPr/>
              <a:t>06/04/2015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9FF77A-BFFA-41D9-9532-56878CF3714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3C582-D399-47F7-AC02-E13ED09F3A31}" type="datetimeFigureOut">
              <a:rPr lang="fr-FR" smtClean="0"/>
              <a:pPr/>
              <a:t>06/04/2015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FF77A-BFFA-41D9-9532-56878CF3714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image" Target="../media/image187.jpeg"/><Relationship Id="rId1" Type="http://schemas.openxmlformats.org/officeDocument/2006/relationships/slideLayout" Target="../slideLayouts/slideLayout7.xml"/><Relationship Id="rId4" Type="http://schemas.openxmlformats.org/officeDocument/2006/relationships/image" Target="../media/image189.jpeg"/></Relationships>
</file>

<file path=ppt/slides/_rels/slide101.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image" Target="../media/image190.jpeg"/><Relationship Id="rId1" Type="http://schemas.openxmlformats.org/officeDocument/2006/relationships/slideLayout" Target="../slideLayouts/slideLayout7.xml"/><Relationship Id="rId5" Type="http://schemas.openxmlformats.org/officeDocument/2006/relationships/image" Target="../media/image193.jpeg"/><Relationship Id="rId4" Type="http://schemas.openxmlformats.org/officeDocument/2006/relationships/image" Target="../media/image192.jpeg"/></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hyperlink" Target="mailto:dufour@ird.fr"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hyperlink" Target="mailto:dufour@ird.fr" TargetMode="External"/><Relationship Id="rId2" Type="http://schemas.openxmlformats.org/officeDocument/2006/relationships/image" Target="../media/image195.jpeg"/><Relationship Id="rId1" Type="http://schemas.openxmlformats.org/officeDocument/2006/relationships/slideLayout" Target="../slideLayouts/slideLayout7.xml"/><Relationship Id="rId4" Type="http://schemas.openxmlformats.org/officeDocument/2006/relationships/image" Target="../media/image196.jpeg"/></Relationships>
</file>

<file path=ppt/slides/_rels/slide107.xml.rels><?xml version="1.0" encoding="UTF-8" standalone="yes"?>
<Relationships xmlns="http://schemas.openxmlformats.org/package/2006/relationships"><Relationship Id="rId3" Type="http://schemas.openxmlformats.org/officeDocument/2006/relationships/image" Target="../media/image197.gif"/><Relationship Id="rId2" Type="http://schemas.openxmlformats.org/officeDocument/2006/relationships/image" Target="../media/image19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mailto:dufour@ird.fr" TargetMode="External"/><Relationship Id="rId2" Type="http://schemas.openxmlformats.org/officeDocument/2006/relationships/image" Target="../media/image195.jpeg"/><Relationship Id="rId1" Type="http://schemas.openxmlformats.org/officeDocument/2006/relationships/slideLayout" Target="../slideLayouts/slideLayout7.xml"/><Relationship Id="rId4" Type="http://schemas.openxmlformats.org/officeDocument/2006/relationships/image" Target="../media/image198.jpeg"/></Relationships>
</file>

<file path=ppt/slides/_rels/slide109.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dufour@ird.fr" TargetMode="External"/><Relationship Id="rId4" Type="http://schemas.openxmlformats.org/officeDocument/2006/relationships/hyperlink" Target="http://www.ac-poitiers.fr/hist_geo/Phares/EEDD/2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hyperlink" Target="http://fr.wikipedia.org/wiki/Uranium" TargetMode="External"/><Relationship Id="rId13" Type="http://schemas.openxmlformats.org/officeDocument/2006/relationships/hyperlink" Target="http://fr.wikipedia.org/wiki/%C3%89clairage" TargetMode="External"/><Relationship Id="rId18" Type="http://schemas.openxmlformats.org/officeDocument/2006/relationships/hyperlink" Target="http://fr.wikipedia.org/wiki/GIEC" TargetMode="External"/><Relationship Id="rId3" Type="http://schemas.openxmlformats.org/officeDocument/2006/relationships/hyperlink" Target="http://fr.wikipedia.org/wiki/Ressource_non_renouvelable" TargetMode="External"/><Relationship Id="rId7" Type="http://schemas.openxmlformats.org/officeDocument/2006/relationships/hyperlink" Target="http://fr.wikipedia.org/wiki/Ressource_naturelle" TargetMode="External"/><Relationship Id="rId12" Type="http://schemas.openxmlformats.org/officeDocument/2006/relationships/hyperlink" Target="http://fr.wikipedia.org/wiki/Industrie" TargetMode="External"/><Relationship Id="rId17" Type="http://schemas.openxmlformats.org/officeDocument/2006/relationships/hyperlink" Target="http://fr.wikipedia.org/wiki/D%C3%A9r%C3%A8glement_climatique" TargetMode="External"/><Relationship Id="rId2" Type="http://schemas.openxmlformats.org/officeDocument/2006/relationships/notesSlide" Target="../notesSlides/notesSlide2.xml"/><Relationship Id="rId16" Type="http://schemas.openxmlformats.org/officeDocument/2006/relationships/hyperlink" Target="http://fr.wikipedia.org/wiki/%C3%96ko-Institut" TargetMode="External"/><Relationship Id="rId1" Type="http://schemas.openxmlformats.org/officeDocument/2006/relationships/slideLayout" Target="../slideLayouts/slideLayout7.xml"/><Relationship Id="rId6" Type="http://schemas.openxmlformats.org/officeDocument/2006/relationships/hyperlink" Target="http://fr.wikipedia.org/wiki/Combustibles_fossiles" TargetMode="External"/><Relationship Id="rId11" Type="http://schemas.openxmlformats.org/officeDocument/2006/relationships/hyperlink" Target="http://fr.wikipedia.org/wiki/Transport" TargetMode="External"/><Relationship Id="rId5" Type="http://schemas.openxmlformats.org/officeDocument/2006/relationships/hyperlink" Target="http://fr.wikipedia.org/wiki/Ressource_renouvelable" TargetMode="External"/><Relationship Id="rId15" Type="http://schemas.openxmlformats.org/officeDocument/2006/relationships/hyperlink" Target="http://fr.wikipedia.org/wiki/Efficacit%C3%A9_%C3%A9nerg%C3%A9tique_(thermodynamique)" TargetMode="External"/><Relationship Id="rId10" Type="http://schemas.openxmlformats.org/officeDocument/2006/relationships/hyperlink" Target="http://fr.wikipedia.org/wiki/%C3%89nergie_renouvelable" TargetMode="External"/><Relationship Id="rId19" Type="http://schemas.openxmlformats.org/officeDocument/2006/relationships/hyperlink" Target="http://fr.wikipedia.org/wiki/Transition_%C3%A9nerg%C3%A9tique" TargetMode="External"/><Relationship Id="rId4" Type="http://schemas.openxmlformats.org/officeDocument/2006/relationships/hyperlink" Target="http://fr.wikipedia.org/wiki/Mix_%C3%A9nerg%C3%A9tique" TargetMode="External"/><Relationship Id="rId9" Type="http://schemas.openxmlformats.org/officeDocument/2006/relationships/hyperlink" Target="http://fr.wikipedia.org/wiki/Plutonium" TargetMode="External"/><Relationship Id="rId14" Type="http://schemas.openxmlformats.org/officeDocument/2006/relationships/hyperlink" Target="http://fr.wikipedia.org/wiki/Chauffag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fr.wikipedia.org/wiki/Stockage_d%27%C3%A9nergie" TargetMode="External"/><Relationship Id="rId7" Type="http://schemas.openxmlformats.org/officeDocument/2006/relationships/hyperlink" Target="http://fr.wikipedia.org/wiki/Transition_%C3%A9nerg%C3%A9tiqu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fr.wikipedia.org/wiki/Biocarburant" TargetMode="External"/><Relationship Id="rId5" Type="http://schemas.openxmlformats.org/officeDocument/2006/relationships/hyperlink" Target="http://fr.wikipedia.org/wiki/Pompage-turbinage" TargetMode="External"/><Relationship Id="rId4" Type="http://schemas.openxmlformats.org/officeDocument/2006/relationships/hyperlink" Target="http://fr.wikipedia.org/wiki/Centrale_thermique_au_gaz"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9.jpeg"/></Relationships>
</file>

<file path=ppt/slides/_rels/slide113.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avenirclimatique.org/wp-content/uploads/2013/03/dp_the-big-conf-21-03-13.pdf"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hyperlink" Target="http://fr.wikipedia.org/wiki/Controverses_sur_le_r%C3%A9chauffement_climatique" TargetMode="External"/><Relationship Id="rId3" Type="http://schemas.openxmlformats.org/officeDocument/2006/relationships/hyperlink" Target="http://www.nature.com/nature/journal/v471/n7336/full/nature09678.html" TargetMode="External"/><Relationship Id="rId7" Type="http://schemas.openxmlformats.org/officeDocument/2006/relationships/hyperlink" Target="http://www.skepticalscience.com/" TargetMode="External"/><Relationship Id="rId2" Type="http://schemas.openxmlformats.org/officeDocument/2006/relationships/hyperlink" Target="http://www.nature.com/nature/journal/v479/n7374/full/nature10548.html" TargetMode="External"/><Relationship Id="rId1" Type="http://schemas.openxmlformats.org/officeDocument/2006/relationships/slideLayout" Target="../slideLayouts/slideLayout7.xml"/><Relationship Id="rId6" Type="http://schemas.openxmlformats.org/officeDocument/2006/relationships/hyperlink" Target="http://raymond.rodriguez1.free.fr/Textes/1s42.htm" TargetMode="External"/><Relationship Id="rId5" Type="http://schemas.openxmlformats.org/officeDocument/2006/relationships/hyperlink" Target="http://www.manicore.com/" TargetMode="External"/><Relationship Id="rId4" Type="http://schemas.openxmlformats.org/officeDocument/2006/relationships/hyperlink" Target="http://www.imf.org/external/pubs/ft/issues/issues30/fra/issue30f.pdf" TargetMode="External"/><Relationship Id="rId9" Type="http://schemas.openxmlformats.org/officeDocument/2006/relationships/hyperlink" Target="http://fr.wikipedia.org/wiki/Controverses_sur_le_r&#233;chauffement_climatique" TargetMode="External"/></Relationships>
</file>

<file path=ppt/slides/_rels/slide116.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8" Type="http://schemas.openxmlformats.org/officeDocument/2006/relationships/hyperlink" Target="http://fr.wiktionary.org/wiki/environnement" TargetMode="External"/><Relationship Id="rId13" Type="http://schemas.openxmlformats.org/officeDocument/2006/relationships/hyperlink" Target="http://fr.wiktionary.org/wiki/politique" TargetMode="External"/><Relationship Id="rId3" Type="http://schemas.openxmlformats.org/officeDocument/2006/relationships/hyperlink" Target="http://fr.wiktionary.org/wiki/sp%C3%A9cialiste" TargetMode="External"/><Relationship Id="rId7" Type="http://schemas.openxmlformats.org/officeDocument/2006/relationships/hyperlink" Target="http://fr.wiktionary.org/wiki/pr%C3%A9servation" TargetMode="External"/><Relationship Id="rId12" Type="http://schemas.openxmlformats.org/officeDocument/2006/relationships/hyperlink" Target="http://fr.wiktionary.org/wiki/mouvement" TargetMode="External"/><Relationship Id="rId2" Type="http://schemas.openxmlformats.org/officeDocument/2006/relationships/hyperlink" Target="http://fr.wikipedia.org/wiki/Anglais" TargetMode="External"/><Relationship Id="rId1" Type="http://schemas.openxmlformats.org/officeDocument/2006/relationships/slideLayout" Target="../slideLayouts/slideLayout7.xml"/><Relationship Id="rId6" Type="http://schemas.openxmlformats.org/officeDocument/2006/relationships/hyperlink" Target="http://www.larousse.fr/dictionnaires/francais/%C3%A9cologie/27614" TargetMode="External"/><Relationship Id="rId11" Type="http://schemas.openxmlformats.org/officeDocument/2006/relationships/hyperlink" Target="http://fr.wiktionary.org/wiki/parti" TargetMode="External"/><Relationship Id="rId5" Type="http://schemas.openxmlformats.org/officeDocument/2006/relationships/hyperlink" Target="http://fr.wiktionary.org/wiki/%C3%A9cosyst%C3%A8me" TargetMode="External"/><Relationship Id="rId10" Type="http://schemas.openxmlformats.org/officeDocument/2006/relationships/hyperlink" Target="http://fr.wiktionary.org/wiki/nature" TargetMode="External"/><Relationship Id="rId4" Type="http://schemas.openxmlformats.org/officeDocument/2006/relationships/hyperlink" Target="http://fr.wiktionary.org/wiki/%C3%A9cologie" TargetMode="External"/><Relationship Id="rId9" Type="http://schemas.openxmlformats.org/officeDocument/2006/relationships/hyperlink" Target="http://fr.wiktionary.org/wiki/respect" TargetMode="External"/><Relationship Id="rId14" Type="http://schemas.openxmlformats.org/officeDocument/2006/relationships/hyperlink" Target="http://fr.wiktionary.org/wiki/partisan"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hyperlink" Target="http://fr.wikipedia.org/wiki/Climatologie" TargetMode="External"/><Relationship Id="rId2" Type="http://schemas.openxmlformats.org/officeDocument/2006/relationships/hyperlink" Target="http://forums.futura-sciences.com/environnement-developpement-durable-ecologie/524172-difference-entre-ecologue-ecologiste.html" TargetMode="External"/><Relationship Id="rId1" Type="http://schemas.openxmlformats.org/officeDocument/2006/relationships/slideLayout" Target="../slideLayouts/slideLayout7.xml"/><Relationship Id="rId6" Type="http://schemas.openxmlformats.org/officeDocument/2006/relationships/hyperlink" Target="http://fr.wikipedia.org/wiki/Graphique_en_crosse_de_hockey" TargetMode="External"/><Relationship Id="rId5" Type="http://schemas.openxmlformats.org/officeDocument/2006/relationships/hyperlink" Target="http://www.lemonde.fr/planete/article/2011/12/23/le-climatologue-a-la-crosse-de-hockey_1621693_3244.html" TargetMode="External"/><Relationship Id="rId4" Type="http://schemas.openxmlformats.org/officeDocument/2006/relationships/hyperlink" Target="http://fr.wikipedia.org/wiki/Parti_r%C3%A9publicain_(%C3%89tats-Uni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fr.wikipedia.org/wiki/Ordonnance_de_Brunoy" TargetMode="External"/><Relationship Id="rId7" Type="http://schemas.openxmlformats.org/officeDocument/2006/relationships/image" Target="../media/image202.jpeg"/><Relationship Id="rId2" Type="http://schemas.openxmlformats.org/officeDocument/2006/relationships/hyperlink" Target="http://fr.wikipedia.org/wiki/Durabilit%C3%A9" TargetMode="External"/><Relationship Id="rId1" Type="http://schemas.openxmlformats.org/officeDocument/2006/relationships/slideLayout" Target="../slideLayouts/slideLayout7.xml"/><Relationship Id="rId6" Type="http://schemas.openxmlformats.org/officeDocument/2006/relationships/hyperlink" Target="http://fr.wikipedia.org/wiki/D%C3%A9veloppement_Durable" TargetMode="External"/><Relationship Id="rId5" Type="http://schemas.openxmlformats.org/officeDocument/2006/relationships/hyperlink" Target="http://fr.wikipedia.org/wiki/Bataille_de_L'%C3%89cluse" TargetMode="External"/><Relationship Id="rId4" Type="http://schemas.openxmlformats.org/officeDocument/2006/relationships/hyperlink" Target="http://fr.wikipedia.org/wiki/Philippe_VI_de_Valois"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fr.wikipedia.org/wiki/Scientifique" TargetMode="External"/><Relationship Id="rId3" Type="http://schemas.openxmlformats.org/officeDocument/2006/relationships/hyperlink" Target="http://fr.wikipedia.org/wiki/Amiante" TargetMode="External"/><Relationship Id="rId7" Type="http://schemas.openxmlformats.org/officeDocument/2006/relationships/hyperlink" Target="http://fr.wikipedia.org/wiki/Loi_Barnier" TargetMode="External"/><Relationship Id="rId12" Type="http://schemas.openxmlformats.org/officeDocument/2006/relationships/hyperlink" Target="http://fr.wikipedia.org/wiki/Principe_de_prudence" TargetMode="External"/><Relationship Id="rId2" Type="http://schemas.openxmlformats.org/officeDocument/2006/relationships/hyperlink" Target="http://fr.wikipedia.org/wiki/Risque" TargetMode="External"/><Relationship Id="rId1" Type="http://schemas.openxmlformats.org/officeDocument/2006/relationships/slideLayout" Target="../slideLayouts/slideLayout7.xml"/><Relationship Id="rId6" Type="http://schemas.openxmlformats.org/officeDocument/2006/relationships/hyperlink" Target="http://fr.wikipedia.org/wiki/France" TargetMode="External"/><Relationship Id="rId11" Type="http://schemas.openxmlformats.org/officeDocument/2006/relationships/hyperlink" Target="http://fr.wikipedia.org/wiki/Principe_de_pr%C3%A9vention" TargetMode="External"/><Relationship Id="rId5" Type="http://schemas.openxmlformats.org/officeDocument/2006/relationships/hyperlink" Target="http://fr.wikipedia.org/wiki/D%C3%A9claration_de_Rio" TargetMode="External"/><Relationship Id="rId10" Type="http://schemas.openxmlformats.org/officeDocument/2006/relationships/hyperlink" Target="http://fr.wikipedia.org/wiki/Principe_de_pr%C3%A9caution" TargetMode="External"/><Relationship Id="rId4" Type="http://schemas.openxmlformats.org/officeDocument/2006/relationships/hyperlink" Target="http://fr.wikipedia.org/wiki/1992" TargetMode="External"/><Relationship Id="rId9" Type="http://schemas.openxmlformats.org/officeDocument/2006/relationships/hyperlink" Target="http://fr.wikipedia.org/wiki/Technique" TargetMode="External"/></Relationships>
</file>

<file path=ppt/slides/_rels/slide125.xml.rels><?xml version="1.0" encoding="UTF-8" standalone="yes"?>
<Relationships xmlns="http://schemas.openxmlformats.org/package/2006/relationships"><Relationship Id="rId2" Type="http://schemas.openxmlformats.org/officeDocument/2006/relationships/hyperlink" Target="http://fr.wikipedia.org/wiki/Discussion:Principe_de_pr%C3%A9caution" TargetMode="Externa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fr.wikipedia.org/wiki/Syst%C3%A8mes_complexes" TargetMode="External"/><Relationship Id="rId7" Type="http://schemas.openxmlformats.org/officeDocument/2006/relationships/image" Target="../media/image203.jpeg"/><Relationship Id="rId2" Type="http://schemas.openxmlformats.org/officeDocument/2006/relationships/hyperlink" Target="http://fr.wikipedia.org/wiki/M%C3%A9taphore" TargetMode="External"/><Relationship Id="rId1" Type="http://schemas.openxmlformats.org/officeDocument/2006/relationships/slideLayout" Target="../slideLayouts/slideLayout7.xml"/><Relationship Id="rId6" Type="http://schemas.openxmlformats.org/officeDocument/2006/relationships/hyperlink" Target="http://fr.wikipedia.org/wiki/D%C3%A9veloppement_Durable" TargetMode="External"/><Relationship Id="rId5" Type="http://schemas.openxmlformats.org/officeDocument/2006/relationships/hyperlink" Target="http://fr.wikipedia.org/wiki/Organisme_(physiologie)" TargetMode="External"/><Relationship Id="rId4" Type="http://schemas.openxmlformats.org/officeDocument/2006/relationships/hyperlink" Target="http://fr.wikipedia.org/wiki/Organes_vitaux" TargetMode="External"/></Relationships>
</file>

<file path=ppt/slides/_rels/slide128.xml.rels><?xml version="1.0" encoding="UTF-8" standalone="yes"?>
<Relationships xmlns="http://schemas.openxmlformats.org/package/2006/relationships"><Relationship Id="rId2" Type="http://schemas.openxmlformats.org/officeDocument/2006/relationships/hyperlink" Target="http://www.louisemichelchampigny.ac-creteil.fr/IMG/ppt/Chapitre_2_Terminale.ppt" TargetMode="Externa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hyperlink" Target="http://raymond.rodriguez1.free.fr/Documents/Agro-alim/pesticides_monde.jpg" TargetMode="External"/><Relationship Id="rId3" Type="http://schemas.openxmlformats.org/officeDocument/2006/relationships/image" Target="../media/image126.jpeg"/><Relationship Id="rId7" Type="http://schemas.openxmlformats.org/officeDocument/2006/relationships/hyperlink" Target="http://fr.wikipedia.org/wiki/Pesticide" TargetMode="External"/><Relationship Id="rId2" Type="http://schemas.openxmlformats.org/officeDocument/2006/relationships/hyperlink" Target="http://www.louisemichelchampigny.ac-creteil.fr/IMG/ppt/Chapitre_2_Terminale.ppt" TargetMode="External"/><Relationship Id="rId1" Type="http://schemas.openxmlformats.org/officeDocument/2006/relationships/slideLayout" Target="../slideLayouts/slideLayout7.xml"/><Relationship Id="rId6" Type="http://schemas.openxmlformats.org/officeDocument/2006/relationships/hyperlink" Target="http://fr.wikipedia.org/wiki/Pathog%C3%A8ne" TargetMode="External"/><Relationship Id="rId11" Type="http://schemas.openxmlformats.org/officeDocument/2006/relationships/hyperlink" Target="http://raymond.rodriguez1.free.fr/Textes/1s42.htm" TargetMode="External"/><Relationship Id="rId5" Type="http://schemas.openxmlformats.org/officeDocument/2006/relationships/hyperlink" Target="http://fr.wikipedia.org/wiki/Insecte" TargetMode="External"/><Relationship Id="rId10" Type="http://schemas.openxmlformats.org/officeDocument/2006/relationships/hyperlink" Target="http://www.unep.org/" TargetMode="External"/><Relationship Id="rId4" Type="http://schemas.openxmlformats.org/officeDocument/2006/relationships/image" Target="../media/image204.jpeg"/><Relationship Id="rId9" Type="http://schemas.openxmlformats.org/officeDocument/2006/relationships/hyperlink" Target="http://www.grida.no/publications/rr/food-crisis/ebook-fr.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hyperlink" Target="http://www.happyplanetindex.org/about/" TargetMode="External"/><Relationship Id="rId1" Type="http://schemas.openxmlformats.org/officeDocument/2006/relationships/slideLayout" Target="../slideLayouts/slideLayout7.xml"/><Relationship Id="rId4" Type="http://schemas.openxmlformats.org/officeDocument/2006/relationships/hyperlink" Target="http://www.happyplanetindex.org/data/"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fr.wikipedia.org/wiki/Catastrophe_de_Seveso" TargetMode="External"/><Relationship Id="rId3" Type="http://schemas.openxmlformats.org/officeDocument/2006/relationships/hyperlink" Target="http://fr.wikipedia.org/wiki/Ozone" TargetMode="External"/><Relationship Id="rId7" Type="http://schemas.openxmlformats.org/officeDocument/2006/relationships/hyperlink" Target="http://en.wikipedia.org/wiki/Ozone_depletion" TargetMode="External"/><Relationship Id="rId12" Type="http://schemas.openxmlformats.org/officeDocument/2006/relationships/hyperlink" Target="http://fr.wikipedia.org/wiki/Auzouer-en-Touraine" TargetMode="External"/><Relationship Id="rId2" Type="http://schemas.openxmlformats.org/officeDocument/2006/relationships/hyperlink" Target="http://fr.wikipedia.org/wiki/Maladie_de_Minamata" TargetMode="External"/><Relationship Id="rId1" Type="http://schemas.openxmlformats.org/officeDocument/2006/relationships/slideLayout" Target="../slideLayouts/slideLayout7.xml"/><Relationship Id="rId6" Type="http://schemas.openxmlformats.org/officeDocument/2006/relationships/hyperlink" Target="http://fr.wikipedia.org/wiki/Couche_d'ozone" TargetMode="External"/><Relationship Id="rId11" Type="http://schemas.openxmlformats.org/officeDocument/2006/relationships/hyperlink" Target="http://fr.wikipedia.org/wiki/Pluie_acide" TargetMode="External"/><Relationship Id="rId5" Type="http://schemas.openxmlformats.org/officeDocument/2006/relationships/hyperlink" Target="http://fr.wikipedia.org/wiki/Terre" TargetMode="External"/><Relationship Id="rId10" Type="http://schemas.openxmlformats.org/officeDocument/2006/relationships/hyperlink" Target="http://fr.wikipedia.org/wiki/Catastrophe_nucl%C3%A9aire_de_Tchernobyl" TargetMode="External"/><Relationship Id="rId4" Type="http://schemas.openxmlformats.org/officeDocument/2006/relationships/hyperlink" Target="http://fr.wikipedia.org/wiki/Stratosph%C3%A8re" TargetMode="External"/><Relationship Id="rId9" Type="http://schemas.openxmlformats.org/officeDocument/2006/relationships/hyperlink" Target="http://fr.wikipedia.org/wiki/Catastrophe_de_Bhopal"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fr.wikipedia.org/wiki/Affaire_du_Probo_Koala" TargetMode="External"/><Relationship Id="rId2" Type="http://schemas.openxmlformats.org/officeDocument/2006/relationships/hyperlink" Target="http://fr.wikipedia.org/wiki/2006" TargetMode="External"/><Relationship Id="rId1" Type="http://schemas.openxmlformats.org/officeDocument/2006/relationships/slideLayout" Target="../slideLayouts/slideLayout7.xml"/><Relationship Id="rId6" Type="http://schemas.openxmlformats.org/officeDocument/2006/relationships/hyperlink" Target="http://wikipedia.org/wiki/Chronologie_de_catastrophes_industrielles" TargetMode="External"/><Relationship Id="rId5" Type="http://schemas.openxmlformats.org/officeDocument/2006/relationships/hyperlink" Target="http://fr.wikipedia.org/wiki/Catastrophe_environnementale" TargetMode="External"/><Relationship Id="rId4" Type="http://schemas.openxmlformats.org/officeDocument/2006/relationships/hyperlink" Target="http://fr.wikipedia.org/wiki/Accident_nucl%C3%A9aire_de_Fukushima"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fr.wikipedia.org/wiki/1949" TargetMode="External"/><Relationship Id="rId13" Type="http://schemas.openxmlformats.org/officeDocument/2006/relationships/hyperlink" Target="http://fr.wikipedia.org/wiki/Pays_sous-d%C3%A9velopp%C3%A9s" TargetMode="External"/><Relationship Id="rId18" Type="http://schemas.openxmlformats.org/officeDocument/2006/relationships/hyperlink" Target="http://fr.wikipedia.org/wiki/Michel_Batisse" TargetMode="External"/><Relationship Id="rId26" Type="http://schemas.openxmlformats.org/officeDocument/2006/relationships/hyperlink" Target="http://fr.wikipedia.org/wiki/1972" TargetMode="External"/><Relationship Id="rId3" Type="http://schemas.openxmlformats.org/officeDocument/2006/relationships/hyperlink" Target="http://fr.wikipedia.org/wiki/In%C3%A9galit%C3%A9_(sociologie)" TargetMode="External"/><Relationship Id="rId21" Type="http://schemas.openxmlformats.org/officeDocument/2006/relationships/hyperlink" Target="http://fr.wikipedia.org/wiki/Club_de_Rome" TargetMode="External"/><Relationship Id="rId34" Type="http://schemas.openxmlformats.org/officeDocument/2006/relationships/hyperlink" Target="http://fr.wikipedia.org/wiki/Nicholas_Georgescu-Roegen" TargetMode="External"/><Relationship Id="rId7" Type="http://schemas.openxmlformats.org/officeDocument/2006/relationships/hyperlink" Target="http://fr.wikipedia.org/wiki/Europe_centrale" TargetMode="External"/><Relationship Id="rId12" Type="http://schemas.openxmlformats.org/officeDocument/2006/relationships/hyperlink" Target="http://fr.wikipedia.org/wiki/Aide_au_d%C3%A9veloppement" TargetMode="External"/><Relationship Id="rId17" Type="http://schemas.openxmlformats.org/officeDocument/2006/relationships/hyperlink" Target="http://fr.wikipedia.org/wiki/1965" TargetMode="External"/><Relationship Id="rId25" Type="http://schemas.openxmlformats.org/officeDocument/2006/relationships/hyperlink" Target="http://fr.wikipedia.org/wiki/Robert_Poujade" TargetMode="External"/><Relationship Id="rId33" Type="http://schemas.openxmlformats.org/officeDocument/2006/relationships/hyperlink" Target="http://fr.wikipedia.org/wiki/%C3%89nergies_fossiles" TargetMode="External"/><Relationship Id="rId2" Type="http://schemas.openxmlformats.org/officeDocument/2006/relationships/hyperlink" Target="http://fr.wikipedia.org/wiki/Concept" TargetMode="External"/><Relationship Id="rId16" Type="http://schemas.openxmlformats.org/officeDocument/2006/relationships/hyperlink" Target="http://fr.wikipedia.org/wiki/D%C3%A9veloppement_durable" TargetMode="External"/><Relationship Id="rId20" Type="http://schemas.openxmlformats.org/officeDocument/2006/relationships/hyperlink" Target="http://fr.wikipedia.org/wiki/1968" TargetMode="External"/><Relationship Id="rId29" Type="http://schemas.openxmlformats.org/officeDocument/2006/relationships/hyperlink" Target="http://fr.wikipedia.org/wiki/Massachusetts_Institute_of_Technology" TargetMode="External"/><Relationship Id="rId1" Type="http://schemas.openxmlformats.org/officeDocument/2006/relationships/slideLayout" Target="../slideLayouts/slideLayout7.xml"/><Relationship Id="rId6" Type="http://schemas.openxmlformats.org/officeDocument/2006/relationships/hyperlink" Target="http://fr.wikipedia.org/wiki/G%C3%A9onomie" TargetMode="External"/><Relationship Id="rId11" Type="http://schemas.openxmlformats.org/officeDocument/2006/relationships/hyperlink" Target="http://fr.wikipedia.org/wiki/Discours_sur_l'%C3%A9tat_de_l'Union_(%C3%89tats-Unis)" TargetMode="External"/><Relationship Id="rId24" Type="http://schemas.openxmlformats.org/officeDocument/2006/relationships/hyperlink" Target="http://fr.wikipedia.org/wiki/1971" TargetMode="External"/><Relationship Id="rId32" Type="http://schemas.openxmlformats.org/officeDocument/2006/relationships/hyperlink" Target="http://fr.wikipedia.org/wiki/Pollution" TargetMode="External"/><Relationship Id="rId37" Type="http://schemas.openxmlformats.org/officeDocument/2006/relationships/hyperlink" Target="http://fr.wikipedia.org/wiki/Small_is_beautiful" TargetMode="External"/><Relationship Id="rId5" Type="http://schemas.openxmlformats.org/officeDocument/2006/relationships/hyperlink" Target="http://fr.wikipedia.org/wiki/1909" TargetMode="External"/><Relationship Id="rId15" Type="http://schemas.openxmlformats.org/officeDocument/2006/relationships/hyperlink" Target="http://fr.wikipedia.org/wiki/Pays_industrialis%C3%A9s" TargetMode="External"/><Relationship Id="rId23" Type="http://schemas.openxmlformats.org/officeDocument/2006/relationships/hyperlink" Target="http://fr.wikipedia.org/wiki/Trente_Glorieuses" TargetMode="External"/><Relationship Id="rId28" Type="http://schemas.openxmlformats.org/officeDocument/2006/relationships/hyperlink" Target="http://fr.wikipedia.org/wiki/Dennis_Meadows" TargetMode="External"/><Relationship Id="rId36" Type="http://schemas.openxmlformats.org/officeDocument/2006/relationships/hyperlink" Target="http://fr.wikipedia.org/wiki/E.F._Schumacher" TargetMode="External"/><Relationship Id="rId10" Type="http://schemas.openxmlformats.org/officeDocument/2006/relationships/hyperlink" Target="http://fr.wikipedia.org/wiki/Harry_Truman" TargetMode="External"/><Relationship Id="rId19" Type="http://schemas.openxmlformats.org/officeDocument/2006/relationships/hyperlink" Target="http://fr.wikipedia.org/wiki/Programme_sur_l'homme_et_la_biosph%C3%A8re" TargetMode="External"/><Relationship Id="rId31" Type="http://schemas.openxmlformats.org/officeDocument/2006/relationships/hyperlink" Target="http://fr.wikipedia.org/wiki/XXIe_si%C3%A8cle" TargetMode="External"/><Relationship Id="rId4" Type="http://schemas.openxmlformats.org/officeDocument/2006/relationships/hyperlink" Target="http://fr.wikipedia.org/wiki/Environnement" TargetMode="External"/><Relationship Id="rId9" Type="http://schemas.openxmlformats.org/officeDocument/2006/relationships/hyperlink" Target="http://fr.wikipedia.org/wiki/%C3%89tats-Unis" TargetMode="External"/><Relationship Id="rId14" Type="http://schemas.openxmlformats.org/officeDocument/2006/relationships/hyperlink" Target="http://fr.wikipedia.org/wiki/Connaissance_technique" TargetMode="External"/><Relationship Id="rId22" Type="http://schemas.openxmlformats.org/officeDocument/2006/relationships/hyperlink" Target="http://fr.wikipedia.org/wiki/Croissance_%C3%A9conomique" TargetMode="External"/><Relationship Id="rId27" Type="http://schemas.openxmlformats.org/officeDocument/2006/relationships/hyperlink" Target="http://fr.wikipedia.org/wiki/Halte_%C3%A0_la_croissance_?" TargetMode="External"/><Relationship Id="rId30" Type="http://schemas.openxmlformats.org/officeDocument/2006/relationships/hyperlink" Target="http://fr.wikipedia.org/wiki/Ressources_naturelles" TargetMode="External"/><Relationship Id="rId35" Type="http://schemas.openxmlformats.org/officeDocument/2006/relationships/hyperlink" Target="http://fr.wikipedia.org/wiki/Ignacy_Sachs"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fr.wikipedia.org/wiki/D%C3%A9veloppement_durable" TargetMode="External"/><Relationship Id="rId13" Type="http://schemas.openxmlformats.org/officeDocument/2006/relationships/hyperlink" Target="http://fr.wikipedia.org/wiki/Convention_de_Washington" TargetMode="External"/><Relationship Id="rId18" Type="http://schemas.openxmlformats.org/officeDocument/2006/relationships/hyperlink" Target="http://fr.wikipedia.org/wiki/M%C3%A9diterran%C3%A9e" TargetMode="External"/><Relationship Id="rId26" Type="http://schemas.openxmlformats.org/officeDocument/2006/relationships/hyperlink" Target="http://fr.wikipedia.org/wiki/Le_Principe_responsabilit%C3%A9" TargetMode="External"/><Relationship Id="rId39" Type="http://schemas.openxmlformats.org/officeDocument/2006/relationships/hyperlink" Target="http://fr.wikipedia.org/wiki/1990" TargetMode="External"/><Relationship Id="rId3" Type="http://schemas.openxmlformats.org/officeDocument/2006/relationships/hyperlink" Target="http://fr.wikipedia.org/wiki/Sommet_de_la_Terre" TargetMode="External"/><Relationship Id="rId21" Type="http://schemas.openxmlformats.org/officeDocument/2006/relationships/hyperlink" Target="http://fr.wikipedia.org/wiki/Vie_sauvage" TargetMode="External"/><Relationship Id="rId34" Type="http://schemas.openxmlformats.org/officeDocument/2006/relationships/hyperlink" Target="http://fr.wikipedia.org/wiki/1988" TargetMode="External"/><Relationship Id="rId42" Type="http://schemas.openxmlformats.org/officeDocument/2006/relationships/hyperlink" Target="http://fr.wikipedia.org/wiki/1991" TargetMode="External"/><Relationship Id="rId7" Type="http://schemas.openxmlformats.org/officeDocument/2006/relationships/hyperlink" Target="http://fr.wikipedia.org/wiki/Pays_d%C3%A9velopp%C3%A9s" TargetMode="External"/><Relationship Id="rId12" Type="http://schemas.openxmlformats.org/officeDocument/2006/relationships/hyperlink" Target="http://fr.wikipedia.org/wiki/1973" TargetMode="External"/><Relationship Id="rId17" Type="http://schemas.openxmlformats.org/officeDocument/2006/relationships/hyperlink" Target="http://fr.wikipedia.org/wiki/Convention_de_Barcelone" TargetMode="External"/><Relationship Id="rId25" Type="http://schemas.openxmlformats.org/officeDocument/2006/relationships/hyperlink" Target="http://fr.wikipedia.org/wiki/Hans_Jonas" TargetMode="External"/><Relationship Id="rId33" Type="http://schemas.openxmlformats.org/officeDocument/2006/relationships/hyperlink" Target="http://fr.wikipedia.org/wiki/Protocole_de_Montr%C3%A9al" TargetMode="External"/><Relationship Id="rId38" Type="http://schemas.openxmlformats.org/officeDocument/2006/relationships/hyperlink" Target="http://fr.wikipedia.org/wiki/Code_de_conduite" TargetMode="External"/><Relationship Id="rId2" Type="http://schemas.openxmlformats.org/officeDocument/2006/relationships/hyperlink" Target="http://fr.wikipedia.org/wiki/1972" TargetMode="External"/><Relationship Id="rId16" Type="http://schemas.openxmlformats.org/officeDocument/2006/relationships/hyperlink" Target="http://fr.wikipedia.org/wiki/1976" TargetMode="External"/><Relationship Id="rId20" Type="http://schemas.openxmlformats.org/officeDocument/2006/relationships/hyperlink" Target="http://fr.wikipedia.org/wiki/Convention_de_Berne_(protection_de_la_vie_sauvage)" TargetMode="External"/><Relationship Id="rId29" Type="http://schemas.openxmlformats.org/officeDocument/2006/relationships/hyperlink" Target="http://fr.wikipedia.org/wiki/1985" TargetMode="External"/><Relationship Id="rId41" Type="http://schemas.openxmlformats.org/officeDocument/2006/relationships/hyperlink" Target="http://fr.wikipedia.org/wiki/Gaz_%C3%A0_effet_de_serre" TargetMode="External"/><Relationship Id="rId1" Type="http://schemas.openxmlformats.org/officeDocument/2006/relationships/slideLayout" Target="../slideLayouts/slideLayout7.xml"/><Relationship Id="rId6" Type="http://schemas.openxmlformats.org/officeDocument/2006/relationships/hyperlink" Target="http://fr.wikipedia.org/wiki/Pays_du_Sud" TargetMode="External"/><Relationship Id="rId11" Type="http://schemas.openxmlformats.org/officeDocument/2006/relationships/hyperlink" Target="http://fr.wikipedia.org/wiki/G%C3%A9n%C3%A9rations_futures" TargetMode="External"/><Relationship Id="rId24" Type="http://schemas.openxmlformats.org/officeDocument/2006/relationships/hyperlink" Target="http://fr.wikipedia.org/wiki/Philosophe" TargetMode="External"/><Relationship Id="rId32" Type="http://schemas.openxmlformats.org/officeDocument/2006/relationships/hyperlink" Target="http://fr.wikipedia.org/wiki/Rapport_Brundtland" TargetMode="External"/><Relationship Id="rId37" Type="http://schemas.openxmlformats.org/officeDocument/2006/relationships/hyperlink" Target="http://fr.wikipedia.org/wiki/Coalition_for_Environmentally_Responsible_Economies" TargetMode="External"/><Relationship Id="rId40" Type="http://schemas.openxmlformats.org/officeDocument/2006/relationships/hyperlink" Target="http://fr.wikipedia.org/wiki/R%C3%A9chauffement_climatique" TargetMode="External"/><Relationship Id="rId45" Type="http://schemas.openxmlformats.org/officeDocument/2006/relationships/image" Target="../media/image206.png"/><Relationship Id="rId5" Type="http://schemas.openxmlformats.org/officeDocument/2006/relationships/hyperlink" Target="http://fr.wikipedia.org/wiki/D%C3%A9veloppement_%C3%A9conomique" TargetMode="External"/><Relationship Id="rId15" Type="http://schemas.openxmlformats.org/officeDocument/2006/relationships/hyperlink" Target="http://fr.wikipedia.org/wiki/Flore" TargetMode="External"/><Relationship Id="rId23" Type="http://schemas.openxmlformats.org/officeDocument/2006/relationships/hyperlink" Target="http://fr.wikipedia.org/wiki/Europe" TargetMode="External"/><Relationship Id="rId28" Type="http://schemas.openxmlformats.org/officeDocument/2006/relationships/hyperlink" Target="http://fr.wikipedia.org/wiki/Union_internationale_pour_la_conservation_de_la_nature" TargetMode="External"/><Relationship Id="rId36" Type="http://schemas.openxmlformats.org/officeDocument/2006/relationships/hyperlink" Target="http://fr.wikipedia.org/wiki/1989" TargetMode="External"/><Relationship Id="rId10" Type="http://schemas.openxmlformats.org/officeDocument/2006/relationships/hyperlink" Target="http://fr.wikipedia.org/wiki/Patrimoine_mondial" TargetMode="External"/><Relationship Id="rId19" Type="http://schemas.openxmlformats.org/officeDocument/2006/relationships/hyperlink" Target="http://fr.wikipedia.org/wiki/1979" TargetMode="External"/><Relationship Id="rId31" Type="http://schemas.openxmlformats.org/officeDocument/2006/relationships/hyperlink" Target="http://fr.wikipedia.org/wiki/1987" TargetMode="External"/><Relationship Id="rId44" Type="http://schemas.openxmlformats.org/officeDocument/2006/relationships/hyperlink" Target="http://fr.wikipedia.org/wiki/Fichier:Kyoto_Protocol_participation_map_2009.png" TargetMode="External"/><Relationship Id="rId4" Type="http://schemas.openxmlformats.org/officeDocument/2006/relationships/hyperlink" Target="http://fr.wikipedia.org/wiki/%C3%89cologie" TargetMode="External"/><Relationship Id="rId9" Type="http://schemas.openxmlformats.org/officeDocument/2006/relationships/hyperlink" Target="http://fr.wikipedia.org/wiki/Environnement" TargetMode="External"/><Relationship Id="rId14" Type="http://schemas.openxmlformats.org/officeDocument/2006/relationships/hyperlink" Target="http://fr.wikipedia.org/wiki/Faune_(biologie)" TargetMode="External"/><Relationship Id="rId22" Type="http://schemas.openxmlformats.org/officeDocument/2006/relationships/hyperlink" Target="http://fr.wikipedia.org/wiki/Milieu_naturel" TargetMode="External"/><Relationship Id="rId27" Type="http://schemas.openxmlformats.org/officeDocument/2006/relationships/hyperlink" Target="http://fr.wikipedia.org/wiki/1980" TargetMode="External"/><Relationship Id="rId30" Type="http://schemas.openxmlformats.org/officeDocument/2006/relationships/hyperlink" Target="http://fr.wikipedia.org/wiki/Convention_de_Vienne_sur_la_protection_de_la_couche_d'ozone" TargetMode="External"/><Relationship Id="rId35" Type="http://schemas.openxmlformats.org/officeDocument/2006/relationships/hyperlink" Target="http://fr.wikipedia.org/wiki/Groupe_d'experts_intergouvernemental_sur_l'%C3%A9volution_du_climat" TargetMode="External"/><Relationship Id="rId43" Type="http://schemas.openxmlformats.org/officeDocument/2006/relationships/hyperlink" Target="http://fr.wikipedia.org/wiki/%C3%89dith_Cresson"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fr.wikipedia.org/wiki/1994" TargetMode="External"/><Relationship Id="rId13" Type="http://schemas.openxmlformats.org/officeDocument/2006/relationships/hyperlink" Target="http://fr.wikipedia.org/wiki/Loup" TargetMode="External"/><Relationship Id="rId18" Type="http://schemas.openxmlformats.org/officeDocument/2006/relationships/hyperlink" Target="http://fr.wikipedia.org/wiki/D%C3%A9veloppement_durable" TargetMode="External"/><Relationship Id="rId26" Type="http://schemas.openxmlformats.org/officeDocument/2006/relationships/hyperlink" Target="http://fr.wikipedia.org/wiki/Corruption" TargetMode="External"/><Relationship Id="rId3" Type="http://schemas.openxmlformats.org/officeDocument/2006/relationships/hyperlink" Target="http://fr.wikipedia.org/wiki/Sommet_de_la_Terre_1992" TargetMode="External"/><Relationship Id="rId21" Type="http://schemas.openxmlformats.org/officeDocument/2006/relationships/hyperlink" Target="http://fr.wikipedia.org/wiki/Protocole_de_Kyoto" TargetMode="External"/><Relationship Id="rId34" Type="http://schemas.openxmlformats.org/officeDocument/2006/relationships/hyperlink" Target="http://fr.wikipedia.org/wiki/Fichier:Kyoto_Protocol_participation_map_2009.png" TargetMode="External"/><Relationship Id="rId7" Type="http://schemas.openxmlformats.org/officeDocument/2006/relationships/hyperlink" Target="http://fr.wikipedia.org/wiki/Justice_sociale" TargetMode="External"/><Relationship Id="rId12" Type="http://schemas.openxmlformats.org/officeDocument/2006/relationships/hyperlink" Target="http://fr.wikipedia.org/wiki/1996" TargetMode="External"/><Relationship Id="rId17" Type="http://schemas.openxmlformats.org/officeDocument/2006/relationships/hyperlink" Target="http://fr.wikipedia.org/wiki/G%C3%A9onomie" TargetMode="External"/><Relationship Id="rId25" Type="http://schemas.openxmlformats.org/officeDocument/2006/relationships/hyperlink" Target="http://fr.wikipedia.org/wiki/Responsabilit%C3%A9_sociale_des_entreprises" TargetMode="External"/><Relationship Id="rId33" Type="http://schemas.openxmlformats.org/officeDocument/2006/relationships/hyperlink" Target="http://fr.wikipedia.org/wiki/Biodiversit%C3%A9" TargetMode="External"/><Relationship Id="rId2" Type="http://schemas.openxmlformats.org/officeDocument/2006/relationships/hyperlink" Target="http://fr.wikipedia.org/wiki/1992" TargetMode="External"/><Relationship Id="rId16" Type="http://schemas.openxmlformats.org/officeDocument/2006/relationships/hyperlink" Target="http://fr.wikipedia.org/wiki/Herbivore" TargetMode="External"/><Relationship Id="rId20" Type="http://schemas.openxmlformats.org/officeDocument/2006/relationships/hyperlink" Target="http://fr.wikipedia.org/wiki/Kyoto" TargetMode="External"/><Relationship Id="rId29" Type="http://schemas.openxmlformats.org/officeDocument/2006/relationships/hyperlink" Target="http://fr.wikipedia.org/wiki/D%C3%A9claration_universelle_de_l'Unesco_sur_la_diversit%C3%A9_culturelle" TargetMode="External"/><Relationship Id="rId1" Type="http://schemas.openxmlformats.org/officeDocument/2006/relationships/slideLayout" Target="../slideLayouts/slideLayout7.xml"/><Relationship Id="rId6" Type="http://schemas.openxmlformats.org/officeDocument/2006/relationships/hyperlink" Target="http://fr.wikipedia.org/wiki/Ressources_naturelles" TargetMode="External"/><Relationship Id="rId11" Type="http://schemas.openxmlformats.org/officeDocument/2006/relationships/hyperlink" Target="http://fr.wikipedia.org/wiki/Villes_durables" TargetMode="External"/><Relationship Id="rId24" Type="http://schemas.openxmlformats.org/officeDocument/2006/relationships/hyperlink" Target="http://fr.wikipedia.org/wiki/Forum_%C3%A9conomique_mondial" TargetMode="External"/><Relationship Id="rId32" Type="http://schemas.openxmlformats.org/officeDocument/2006/relationships/hyperlink" Target="http://fr.wikipedia.org/wiki/Sommet_de_la_Terre_2002" TargetMode="External"/><Relationship Id="rId5" Type="http://schemas.openxmlformats.org/officeDocument/2006/relationships/hyperlink" Target="http://fr.wikipedia.org/wiki/Agenda_21" TargetMode="External"/><Relationship Id="rId15" Type="http://schemas.openxmlformats.org/officeDocument/2006/relationships/hyperlink" Target="http://fr.wikipedia.org/wiki/%C3%89tats-Unis" TargetMode="External"/><Relationship Id="rId23" Type="http://schemas.openxmlformats.org/officeDocument/2006/relationships/hyperlink" Target="http://fr.wikipedia.org/wiki/Pacte_mondial" TargetMode="External"/><Relationship Id="rId28" Type="http://schemas.openxmlformats.org/officeDocument/2006/relationships/hyperlink" Target="http://fr.wikipedia.org/wiki/2001" TargetMode="External"/><Relationship Id="rId10" Type="http://schemas.openxmlformats.org/officeDocument/2006/relationships/hyperlink" Target="http://fr.wikipedia.org/wiki/Charte_d'Aalborg" TargetMode="External"/><Relationship Id="rId19" Type="http://schemas.openxmlformats.org/officeDocument/2006/relationships/hyperlink" Target="http://fr.wikipedia.org/wiki/1997" TargetMode="External"/><Relationship Id="rId31" Type="http://schemas.openxmlformats.org/officeDocument/2006/relationships/hyperlink" Target="http://fr.wikipedia.org/wiki/2002" TargetMode="External"/><Relationship Id="rId4" Type="http://schemas.openxmlformats.org/officeDocument/2006/relationships/hyperlink" Target="http://fr.wikipedia.org/wiki/Convention_de_Rio" TargetMode="External"/><Relationship Id="rId9" Type="http://schemas.openxmlformats.org/officeDocument/2006/relationships/hyperlink" Target="http://fr.wikipedia.org/wiki/Convention_des_Nations_unies_sur_la_lutte_contre_la_d%C3%A9sertification" TargetMode="External"/><Relationship Id="rId14" Type="http://schemas.openxmlformats.org/officeDocument/2006/relationships/hyperlink" Target="http://fr.wikipedia.org/wiki/Parc_national_de_Yellowstone" TargetMode="External"/><Relationship Id="rId22" Type="http://schemas.openxmlformats.org/officeDocument/2006/relationships/hyperlink" Target="http://fr.wikipedia.org/wiki/2000" TargetMode="External"/><Relationship Id="rId27" Type="http://schemas.openxmlformats.org/officeDocument/2006/relationships/hyperlink" Target="http://fr.wikipedia.org/wiki/Condition_de_travail" TargetMode="External"/><Relationship Id="rId30" Type="http://schemas.openxmlformats.org/officeDocument/2006/relationships/hyperlink" Target="http://fr.wikipedia.org/wiki/Diversit%C3%A9_culturelle" TargetMode="External"/><Relationship Id="rId35" Type="http://schemas.openxmlformats.org/officeDocument/2006/relationships/image" Target="../media/image206.png"/></Relationships>
</file>

<file path=ppt/slides/_rels/slide136.xml.rels><?xml version="1.0" encoding="UTF-8" standalone="yes"?>
<Relationships xmlns="http://schemas.openxmlformats.org/package/2006/relationships"><Relationship Id="rId8" Type="http://schemas.openxmlformats.org/officeDocument/2006/relationships/hyperlink" Target="http://fr.wikipedia.org/wiki/Protocole_de_Kyoto" TargetMode="External"/><Relationship Id="rId13" Type="http://schemas.openxmlformats.org/officeDocument/2006/relationships/hyperlink" Target="http://fr.wikipedia.org/wiki/Diversit%C3%A9_culturelle" TargetMode="External"/><Relationship Id="rId18" Type="http://schemas.openxmlformats.org/officeDocument/2006/relationships/hyperlink" Target="http://fr.wikipedia.org/wiki/Conf%C3%A9rence_de_Canc%C3%BAn_de_2010_sur_le_climat" TargetMode="External"/><Relationship Id="rId26" Type="http://schemas.openxmlformats.org/officeDocument/2006/relationships/image" Target="../media/image206.png"/><Relationship Id="rId3" Type="http://schemas.openxmlformats.org/officeDocument/2006/relationships/hyperlink" Target="http://fr.wikipedia.org/wiki/Cit%C3%A9s_et_Gouvernements_locaux_unis" TargetMode="External"/><Relationship Id="rId21" Type="http://schemas.openxmlformats.org/officeDocument/2006/relationships/hyperlink" Target="http://fr.wikipedia.org/wiki/Conf%C3%A9rence_des_Nations_unies_sur_le_d%C3%A9veloppement_durable" TargetMode="External"/><Relationship Id="rId7" Type="http://schemas.openxmlformats.org/officeDocument/2006/relationships/hyperlink" Target="http://fr.wikipedia.org/wiki/2005" TargetMode="External"/><Relationship Id="rId12" Type="http://schemas.openxmlformats.org/officeDocument/2006/relationships/hyperlink" Target="http://fr.wikipedia.org/wiki/Convention_sur_la_protection_et_la_promotion_de_la_diversit%C3%A9_des_expressions_culturelles" TargetMode="External"/><Relationship Id="rId17" Type="http://schemas.openxmlformats.org/officeDocument/2006/relationships/hyperlink" Target="http://fr.wikipedia.org/wiki/2010" TargetMode="External"/><Relationship Id="rId25" Type="http://schemas.openxmlformats.org/officeDocument/2006/relationships/hyperlink" Target="http://fr.wikipedia.org/wiki/Fichier:Kyoto_Protocol_participation_map_2009.png" TargetMode="External"/><Relationship Id="rId2" Type="http://schemas.openxmlformats.org/officeDocument/2006/relationships/hyperlink" Target="http://fr.wikipedia.org/wiki/2004" TargetMode="External"/><Relationship Id="rId16" Type="http://schemas.openxmlformats.org/officeDocument/2006/relationships/hyperlink" Target="http://fr.wikipedia.org/wiki/Conf%C3%A9rence_de_Copenhague_de_2009_sur_le_climat" TargetMode="External"/><Relationship Id="rId20" Type="http://schemas.openxmlformats.org/officeDocument/2006/relationships/hyperlink" Target="http://fr.wikipedia.org/wiki/2012" TargetMode="External"/><Relationship Id="rId1" Type="http://schemas.openxmlformats.org/officeDocument/2006/relationships/slideLayout" Target="../slideLayouts/slideLayout7.xml"/><Relationship Id="rId6" Type="http://schemas.openxmlformats.org/officeDocument/2006/relationships/hyperlink" Target="http://fr.wikipedia.org/wiki/Charte_de_l'environnement" TargetMode="External"/><Relationship Id="rId11" Type="http://schemas.openxmlformats.org/officeDocument/2006/relationships/hyperlink" Target="http://fr.wikipedia.org/wiki/Unesco" TargetMode="External"/><Relationship Id="rId24" Type="http://schemas.openxmlformats.org/officeDocument/2006/relationships/hyperlink" Target="http://wikipedia.org/wiki/D&#233;veloppement_durable" TargetMode="External"/><Relationship Id="rId5" Type="http://schemas.openxmlformats.org/officeDocument/2006/relationships/hyperlink" Target="http://fr.wikipedia.org/wiki/Agenda_21" TargetMode="External"/><Relationship Id="rId15" Type="http://schemas.openxmlformats.org/officeDocument/2006/relationships/hyperlink" Target="http://fr.wikipedia.org/wiki/2009" TargetMode="External"/><Relationship Id="rId23" Type="http://schemas.openxmlformats.org/officeDocument/2006/relationships/hyperlink" Target="http://wikipedia.org/wiki/Chronologie_de_l'&#233;cologisme" TargetMode="External"/><Relationship Id="rId10" Type="http://schemas.openxmlformats.org/officeDocument/2006/relationships/hyperlink" Target="http://fr.wikipedia.org/wiki/Union_europ%C3%A9enne" TargetMode="External"/><Relationship Id="rId19" Type="http://schemas.openxmlformats.org/officeDocument/2006/relationships/hyperlink" Target="http://fr.wikipedia.org/wiki/2011" TargetMode="External"/><Relationship Id="rId4" Type="http://schemas.openxmlformats.org/officeDocument/2006/relationships/hyperlink" Target="http://fr.wikipedia.org/wiki/Agenda_21_de_la_culture" TargetMode="External"/><Relationship Id="rId9" Type="http://schemas.openxmlformats.org/officeDocument/2006/relationships/hyperlink" Target="http://fr.wikipedia.org/wiki/Gaz_%C3%A0_effet_de_serre" TargetMode="External"/><Relationship Id="rId14" Type="http://schemas.openxmlformats.org/officeDocument/2006/relationships/hyperlink" Target="http://fr.wikipedia.org/wiki/D%C3%A9veloppement_durable" TargetMode="External"/><Relationship Id="rId22" Type="http://schemas.openxmlformats.org/officeDocument/2006/relationships/hyperlink" Target="http://www.greenpod.fr/chronologie-developpement-durable/"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fr.wikipedia.org/wiki/%C3%89cosyst%C3%A8me" TargetMode="External"/><Relationship Id="rId3" Type="http://schemas.openxmlformats.org/officeDocument/2006/relationships/hyperlink" Target="http://fr.wikipedia.org/wiki/Mah%C3%A2r%C3%A2ja" TargetMode="External"/><Relationship Id="rId7" Type="http://schemas.openxmlformats.org/officeDocument/2006/relationships/hyperlink" Target="http://fr.wikipedia.org/wiki/%C3%89cologiste" TargetMode="External"/><Relationship Id="rId2" Type="http://schemas.openxmlformats.org/officeDocument/2006/relationships/hyperlink" Target="http://fr.wikipedia.org/wiki/%C3%89cologie" TargetMode="External"/><Relationship Id="rId1" Type="http://schemas.openxmlformats.org/officeDocument/2006/relationships/slideLayout" Target="../slideLayouts/slideLayout7.xml"/><Relationship Id="rId6" Type="http://schemas.openxmlformats.org/officeDocument/2006/relationships/hyperlink" Target="http://fr.wikipedia.org/wiki/Arthur_George_Tansley" TargetMode="External"/><Relationship Id="rId5" Type="http://schemas.openxmlformats.org/officeDocument/2006/relationships/hyperlink" Target="http://fr.wikipedia.org/wiki/Bishno%C3%AF" TargetMode="External"/><Relationship Id="rId10" Type="http://schemas.openxmlformats.org/officeDocument/2006/relationships/hyperlink" Target="http://fr.wikipedia.org/wiki/Biotope" TargetMode="External"/><Relationship Id="rId4" Type="http://schemas.openxmlformats.org/officeDocument/2006/relationships/hyperlink" Target="http://fr.wikipedia.org/wiki/Jodhpur" TargetMode="External"/><Relationship Id="rId9" Type="http://schemas.openxmlformats.org/officeDocument/2006/relationships/hyperlink" Target="http://fr.wikipedia.org/wiki/Bioc%C3%A9nose"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fr.wikipedia.org/wiki/Point_chaud_de_biodiversit%C3%A9" TargetMode="External"/><Relationship Id="rId2" Type="http://schemas.openxmlformats.org/officeDocument/2006/relationships/hyperlink" Target="http://fr.wikipedia.org/wiki/Norman_Myers" TargetMode="Externa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8" Type="http://schemas.openxmlformats.org/officeDocument/2006/relationships/hyperlink" Target="http://fr.wikipedia.org/wiki/Crise_de_la_vache_folle" TargetMode="External"/><Relationship Id="rId3" Type="http://schemas.openxmlformats.org/officeDocument/2006/relationships/hyperlink" Target="http://fr.wikipedia.org/wiki/Erin_Brockovich_(personne)" TargetMode="External"/><Relationship Id="rId7" Type="http://schemas.openxmlformats.org/officeDocument/2006/relationships/hyperlink" Target="http://fr.wikipedia.org/wiki/Farine_animale" TargetMode="External"/><Relationship Id="rId2" Type="http://schemas.openxmlformats.org/officeDocument/2006/relationships/hyperlink" Target="http://en.wikipedia.org/wiki/Erin_Brockovich" TargetMode="External"/><Relationship Id="rId1" Type="http://schemas.openxmlformats.org/officeDocument/2006/relationships/slideLayout" Target="../slideLayouts/slideLayout7.xml"/><Relationship Id="rId6" Type="http://schemas.openxmlformats.org/officeDocument/2006/relationships/hyperlink" Target="http://fr.wikipedia.org/wiki/Enc%C3%A9phalopathie_spongiforme_bovine" TargetMode="External"/><Relationship Id="rId5" Type="http://schemas.openxmlformats.org/officeDocument/2006/relationships/hyperlink" Target="http://fr.wikipedia.org/wiki/Love_Canal" TargetMode="External"/><Relationship Id="rId10" Type="http://schemas.openxmlformats.org/officeDocument/2006/relationships/hyperlink" Target="http://fr.wikipedia.org/wiki/Histoire_de_l'%C3%A9cologie" TargetMode="External"/><Relationship Id="rId4" Type="http://schemas.openxmlformats.org/officeDocument/2006/relationships/hyperlink" Target="http://en.wikipedia.org/wiki/Love_Canal" TargetMode="External"/><Relationship Id="rId9" Type="http://schemas.openxmlformats.org/officeDocument/2006/relationships/hyperlink" Target="http://fr.wikipedia.org/wiki/Chronologie_de_l'%C3%A9cologism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hyperlink" Target="http://fr.wikipedia.org/wiki/Smart_grid" TargetMode="Externa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hyperlink" Target="http://www.bdso.gouv.qc.ca/docs-ken/multimedia/PB01600FR_IndicateurDD_2012H00F00.pdf" TargetMode="External"/><Relationship Id="rId1" Type="http://schemas.openxmlformats.org/officeDocument/2006/relationships/slideLayout" Target="../slideLayouts/slideLayout7.xml"/><Relationship Id="rId4" Type="http://schemas.openxmlformats.org/officeDocument/2006/relationships/hyperlink" Target="http://mal.blogs-de-voyage.fr/2013/05/26/cest-quoi-la-qualite-de-vie/" TargetMode="External"/></Relationships>
</file>

<file path=ppt/slides/_rels/slide142.xml.rels><?xml version="1.0" encoding="UTF-8" standalone="yes"?>
<Relationships xmlns="http://schemas.openxmlformats.org/package/2006/relationships"><Relationship Id="rId2" Type="http://schemas.openxmlformats.org/officeDocument/2006/relationships/image" Target="../media/image209.jp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10.jp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hyperlink" Target="http://fr.wikipedia.org/wiki/Pompage-turbinage" TargetMode="External"/><Relationship Id="rId2" Type="http://schemas.openxmlformats.org/officeDocument/2006/relationships/hyperlink" Target="http://fr.wikipedia.org/wiki/Lituanie" TargetMode="External"/><Relationship Id="rId1" Type="http://schemas.openxmlformats.org/officeDocument/2006/relationships/slideLayout" Target="../slideLayouts/slideLayout7.xml"/><Relationship Id="rId4" Type="http://schemas.openxmlformats.org/officeDocument/2006/relationships/image" Target="../media/image211.jpg"/></Relationships>
</file>

<file path=ppt/slides/_rels/slide145.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hyperlink" Target="http://www.insee.fr/fr/insee_regions/midi-pyrenees/themes/dossiers_etudes/tableaux_de_bord/dev_durable_2013/DD2013.pdf" TargetMode="External"/><Relationship Id="rId1" Type="http://schemas.openxmlformats.org/officeDocument/2006/relationships/slideLayout" Target="../slideLayouts/slideLayout7.xml"/><Relationship Id="rId5" Type="http://schemas.openxmlformats.org/officeDocument/2006/relationships/hyperlink" Target="http://www.energy-cities.eu/2-Vers-la-ville-basse-consommation" TargetMode="External"/><Relationship Id="rId4" Type="http://schemas.openxmlformats.org/officeDocument/2006/relationships/hyperlink" Target="http://www.energy-cities.eu/3-Alimenter-les-lieux-de-decision"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s://www.lenergieenquestions.fr/tag/intermittence/" TargetMode="External"/><Relationship Id="rId2" Type="http://schemas.openxmlformats.org/officeDocument/2006/relationships/hyperlink" Target="http://fr.wikipedia.org/wiki/Pompage-turbinage" TargetMode="External"/><Relationship Id="rId1" Type="http://schemas.openxmlformats.org/officeDocument/2006/relationships/slideLayout" Target="../slideLayouts/slideLayout7.xml"/><Relationship Id="rId4" Type="http://schemas.openxmlformats.org/officeDocument/2006/relationships/hyperlink" Target="http://fr.wikipedia.org/wiki/Source_d'%C3%A9nergie_intermittente" TargetMode="External"/></Relationships>
</file>

<file path=ppt/slides/_rels/slide147.xml.rels><?xml version="1.0" encoding="UTF-8" standalone="yes"?>
<Relationships xmlns="http://schemas.openxmlformats.org/package/2006/relationships"><Relationship Id="rId8" Type="http://schemas.openxmlformats.org/officeDocument/2006/relationships/image" Target="../media/image215.jpg"/><Relationship Id="rId3" Type="http://schemas.openxmlformats.org/officeDocument/2006/relationships/hyperlink" Target="http://fresques.ina.fr/jalons/fiche-media/InaEdu05510/montdidier-une-commune-modele-pour-les-reseaux-electriques-intelligents-de-demain.html" TargetMode="External"/><Relationship Id="rId7" Type="http://schemas.openxmlformats.org/officeDocument/2006/relationships/image" Target="../media/image214.jpg"/><Relationship Id="rId2" Type="http://schemas.openxmlformats.org/officeDocument/2006/relationships/hyperlink" Target="https://www.lenergieenquestions.fr/tag/intermittence/" TargetMode="External"/><Relationship Id="rId1" Type="http://schemas.openxmlformats.org/officeDocument/2006/relationships/slideLayout" Target="../slideLayouts/slideLayout7.xml"/><Relationship Id="rId6" Type="http://schemas.openxmlformats.org/officeDocument/2006/relationships/hyperlink" Target="http://www.developpement-durable.gouv.fr/Montdidier-parie-sur-les-energies,41017.html" TargetMode="External"/><Relationship Id="rId5" Type="http://schemas.openxmlformats.org/officeDocument/2006/relationships/image" Target="../media/image213.jpg"/><Relationship Id="rId4" Type="http://schemas.openxmlformats.org/officeDocument/2006/relationships/hyperlink" Target="http://www.regiecommunaledemontdidier.fr/"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www.le-cartographe.net/jupgrade/dossiers-carto-91/monde/176-lempreinte-ecologique" TargetMode="External"/><Relationship Id="rId2" Type="http://schemas.openxmlformats.org/officeDocument/2006/relationships/hyperlink" Target="http://www.dictionnaire-environnement.com/empreinte_carbone_ID5435.html" TargetMode="External"/><Relationship Id="rId1" Type="http://schemas.openxmlformats.org/officeDocument/2006/relationships/slideLayout" Target="../slideLayouts/slideLayout7.xml"/><Relationship Id="rId4" Type="http://schemas.openxmlformats.org/officeDocument/2006/relationships/image" Target="../media/image216.jpeg"/></Relationships>
</file>

<file path=ppt/slides/_rels/slide149.xml.rels><?xml version="1.0" encoding="UTF-8" standalone="yes"?>
<Relationships xmlns="http://schemas.openxmlformats.org/package/2006/relationships"><Relationship Id="rId8" Type="http://schemas.openxmlformats.org/officeDocument/2006/relationships/image" Target="../media/image217.jpg"/><Relationship Id="rId13" Type="http://schemas.openxmlformats.org/officeDocument/2006/relationships/hyperlink" Target="http://fr.wikipedia.org/wiki/Ressource_renouvelable" TargetMode="External"/><Relationship Id="rId3" Type="http://schemas.openxmlformats.org/officeDocument/2006/relationships/hyperlink" Target="http://fr.wikipedia.org/wiki/D%C3%A9chet" TargetMode="External"/><Relationship Id="rId7" Type="http://schemas.openxmlformats.org/officeDocument/2006/relationships/hyperlink" Target="https://ecomkatrinkos.wordpress.com/2011/10/06/human-demand-on-eaths-ecosystems/" TargetMode="External"/><Relationship Id="rId12" Type="http://schemas.openxmlformats.org/officeDocument/2006/relationships/hyperlink" Target="http://fr.wikipedia.org/wiki/Mix_%C3%A9nerg%C3%A9tique" TargetMode="External"/><Relationship Id="rId2" Type="http://schemas.openxmlformats.org/officeDocument/2006/relationships/hyperlink" Target="http://fr.wikipedia.org/wiki/Ressources_renouvelables" TargetMode="External"/><Relationship Id="rId1" Type="http://schemas.openxmlformats.org/officeDocument/2006/relationships/slideLayout" Target="../slideLayouts/slideLayout7.xml"/><Relationship Id="rId6" Type="http://schemas.openxmlformats.org/officeDocument/2006/relationships/hyperlink" Target="http://fr.wikipedia.org/wiki/Biocapacit%C3%A9" TargetMode="External"/><Relationship Id="rId11" Type="http://schemas.openxmlformats.org/officeDocument/2006/relationships/hyperlink" Target="http://fr.wikipedia.org/wiki/Ressource_non_renouvelable" TargetMode="External"/><Relationship Id="rId5" Type="http://schemas.openxmlformats.org/officeDocument/2006/relationships/hyperlink" Target="http://fr.wikipedia.org/wiki/Biocapacit%C3%A9#cite_note-1" TargetMode="External"/><Relationship Id="rId10" Type="http://schemas.openxmlformats.org/officeDocument/2006/relationships/hyperlink" Target="http://fr.wikipedia.org/wiki/Smart_grid" TargetMode="External"/><Relationship Id="rId4" Type="http://schemas.openxmlformats.org/officeDocument/2006/relationships/hyperlink" Target="http://fr.wikipedia.org/wiki/S%C3%A9questration_du_dioxyde_de_carbone" TargetMode="External"/><Relationship Id="rId9" Type="http://schemas.openxmlformats.org/officeDocument/2006/relationships/hyperlink" Target="http://www.cleanbiz.asia/news/china%E2%80%99s-ecological-footprint-now-25-times-its-biocapaci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hyperlink" Target="http://www.developpementdurable.co.nr/" TargetMode="External"/><Relationship Id="rId1" Type="http://schemas.openxmlformats.org/officeDocument/2006/relationships/slideLayout" Target="../slideLayouts/slideLayout7.xml"/><Relationship Id="rId4" Type="http://schemas.openxmlformats.org/officeDocument/2006/relationships/hyperlink" Target="http://www.shutterstock.com/fr/pic-108338876/stock-vector-green-world-concept-tree-on-the-earth-in-hands-ecology-doodles-icons-vector-se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classiques.uqac.ca/classiques/Engels_Marx/critique_de_malthus/critique_de_malthus_presentatio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Chisso" TargetMode="External"/><Relationship Id="rId3" Type="http://schemas.openxmlformats.org/officeDocument/2006/relationships/hyperlink" Target="http://www.commercialappeal.com/photos/galleries/2013/oct/04/day-pictures---october-4-2013/70588/" TargetMode="External"/><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wwf.panda.org/about_our_earth/teacher_resources/webfieldtrips/water_pollution/" TargetMode="External"/><Relationship Id="rId4" Type="http://schemas.openxmlformats.org/officeDocument/2006/relationships/image" Target="../media/image22.jpeg"/><Relationship Id="rId9" Type="http://schemas.openxmlformats.org/officeDocument/2006/relationships/hyperlink" Target="http://en.wikipedia.org/wiki/Minamata_dise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fr.wikipedia.org/wiki/Oiseau" TargetMode="External"/><Relationship Id="rId13" Type="http://schemas.openxmlformats.org/officeDocument/2006/relationships/image" Target="../media/image27.jpeg"/><Relationship Id="rId3" Type="http://schemas.openxmlformats.org/officeDocument/2006/relationships/hyperlink" Target="http://fr.wikipedia.org/wiki/Houghton_Mifflin" TargetMode="External"/><Relationship Id="rId7" Type="http://schemas.openxmlformats.org/officeDocument/2006/relationships/hyperlink" Target="http://fr.wikipedia.org/wiki/Pesticide" TargetMode="External"/><Relationship Id="rId12" Type="http://schemas.openxmlformats.org/officeDocument/2006/relationships/image" Target="../media/image26.jpeg"/><Relationship Id="rId2" Type="http://schemas.openxmlformats.org/officeDocument/2006/relationships/hyperlink" Target="http://fr.wikipedia.org/wiki/Rachel_Carson" TargetMode="External"/><Relationship Id="rId1" Type="http://schemas.openxmlformats.org/officeDocument/2006/relationships/slideLayout" Target="../slideLayouts/slideLayout7.xml"/><Relationship Id="rId6" Type="http://schemas.openxmlformats.org/officeDocument/2006/relationships/hyperlink" Target="http://fr.wikipedia.org/wiki/Printemps_silencieux" TargetMode="External"/><Relationship Id="rId11" Type="http://schemas.openxmlformats.org/officeDocument/2006/relationships/image" Target="../media/image25.jpeg"/><Relationship Id="rId5" Type="http://schemas.openxmlformats.org/officeDocument/2006/relationships/hyperlink" Target="http://fr.wikipedia.org/wiki/Monde_occidental" TargetMode="External"/><Relationship Id="rId10" Type="http://schemas.openxmlformats.org/officeDocument/2006/relationships/hyperlink" Target="http://fr.wikipedia.org/wiki/D%C3%A9sinformation" TargetMode="External"/><Relationship Id="rId4" Type="http://schemas.openxmlformats.org/officeDocument/2006/relationships/hyperlink" Target="http://fr.wikipedia.org/wiki/%C3%89cologisme" TargetMode="External"/><Relationship Id="rId9" Type="http://schemas.openxmlformats.org/officeDocument/2006/relationships/hyperlink" Target="http://fr.wikipedia.org/wiki/Industrie_chimique" TargetMode="External"/><Relationship Id="rId1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eap.mcgill.ca/MagRack/JPR/JPR_16.htm" TargetMode="External"/><Relationship Id="rId5" Type="http://schemas.openxmlformats.org/officeDocument/2006/relationships/image" Target="../media/image32.gif"/><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fr.wikipedia.org/wiki/Su%C3%A8de" TargetMode="External"/><Relationship Id="rId2" Type="http://schemas.openxmlformats.org/officeDocument/2006/relationships/hyperlink" Target="http://fr.wikipedia.org/wiki/Stockholm"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hyperlink" Target="http://fr.wikipedia.org/wiki/Ambrosia_trifida" TargetMode="External"/><Relationship Id="rId13" Type="http://schemas.openxmlformats.org/officeDocument/2006/relationships/image" Target="../media/image44.png"/><Relationship Id="rId3" Type="http://schemas.openxmlformats.org/officeDocument/2006/relationships/hyperlink" Target="http://fr.wikipedia.org/wiki/Organisme_g%C3%A9n%C3%A9tiquement_modifi%C3%A9" TargetMode="External"/><Relationship Id="rId7" Type="http://schemas.openxmlformats.org/officeDocument/2006/relationships/hyperlink" Target="http://fr.wikipedia.org/wiki/Pesticide" TargetMode="External"/><Relationship Id="rId12" Type="http://schemas.openxmlformats.org/officeDocument/2006/relationships/image" Target="../media/image43.png"/><Relationship Id="rId2" Type="http://schemas.openxmlformats.org/officeDocument/2006/relationships/hyperlink" Target="http://en.wikipedia.org/wiki/Triclopyr" TargetMode="External"/><Relationship Id="rId1" Type="http://schemas.openxmlformats.org/officeDocument/2006/relationships/slideLayout" Target="../slideLayouts/slideLayout7.xml"/><Relationship Id="rId6" Type="http://schemas.openxmlformats.org/officeDocument/2006/relationships/hyperlink" Target="http://fr.wikipedia.org/wiki/Adventice" TargetMode="External"/><Relationship Id="rId11" Type="http://schemas.openxmlformats.org/officeDocument/2006/relationships/hyperlink" Target="http://fr.wikipedia.org/wiki/Ivraie_raide" TargetMode="External"/><Relationship Id="rId5" Type="http://schemas.openxmlformats.org/officeDocument/2006/relationships/hyperlink" Target="http://fr.wikipedia.org/wiki/Paraquat" TargetMode="External"/><Relationship Id="rId10" Type="http://schemas.openxmlformats.org/officeDocument/2006/relationships/hyperlink" Target="http://fr.wikipedia.org/wiki/Dijon" TargetMode="External"/><Relationship Id="rId4" Type="http://schemas.openxmlformats.org/officeDocument/2006/relationships/hyperlink" Target="http://fr.wikipedia.org/wiki/Argentine" TargetMode="External"/><Relationship Id="rId9" Type="http://schemas.openxmlformats.org/officeDocument/2006/relationships/hyperlink" Target="http://fr.wikipedia.org/wiki/INRA"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sciencemag.org/content/335/6076/1555.summary" TargetMode="External"/><Relationship Id="rId13" Type="http://schemas.openxmlformats.org/officeDocument/2006/relationships/hyperlink" Target="http://www.ladepeche.fr/article/2012/07/30/1409659-le-chiffre-19-000.html" TargetMode="External"/><Relationship Id="rId3" Type="http://schemas.openxmlformats.org/officeDocument/2006/relationships/hyperlink" Target="http://fr.wikipedia.org/wiki/INRA" TargetMode="External"/><Relationship Id="rId7" Type="http://schemas.openxmlformats.org/officeDocument/2006/relationships/hyperlink" Target="http://fr.wikipedia.org/wiki/Syndrome_d'effondrement_des_colonies_d'abeilles" TargetMode="External"/><Relationship Id="rId12" Type="http://schemas.openxmlformats.org/officeDocument/2006/relationships/image" Target="../media/image46.jpeg"/><Relationship Id="rId2" Type="http://schemas.openxmlformats.org/officeDocument/2006/relationships/hyperlink" Target="http://fr.wikipedia.org/wiki/Science_(revue)" TargetMode="External"/><Relationship Id="rId1" Type="http://schemas.openxmlformats.org/officeDocument/2006/relationships/slideLayout" Target="../slideLayouts/slideLayout7.xml"/><Relationship Id="rId6" Type="http://schemas.openxmlformats.org/officeDocument/2006/relationships/hyperlink" Target="http://fr.wikipedia.org/wiki/Enrobage" TargetMode="External"/><Relationship Id="rId11" Type="http://schemas.openxmlformats.org/officeDocument/2006/relationships/image" Target="../media/image45.jpeg"/><Relationship Id="rId5" Type="http://schemas.openxmlformats.org/officeDocument/2006/relationships/hyperlink" Target="http://fr.wikipedia.org/wiki/Cruiser_(homonymie)" TargetMode="External"/><Relationship Id="rId15" Type="http://schemas.openxmlformats.org/officeDocument/2006/relationships/hyperlink" Target="http://www.sciencedirect.com/science/article/pii/S187571701200024X" TargetMode="External"/><Relationship Id="rId10" Type="http://schemas.openxmlformats.org/officeDocument/2006/relationships/hyperlink" Target="http://www.youtube.com/watch?v=hUSn-1sgcsk" TargetMode="External"/><Relationship Id="rId4" Type="http://schemas.openxmlformats.org/officeDocument/2006/relationships/hyperlink" Target="http://fr.wikipedia.org/wiki/CNRS" TargetMode="External"/><Relationship Id="rId9" Type="http://schemas.openxmlformats.org/officeDocument/2006/relationships/hyperlink" Target="http://www.notre-planete.info/actualites/actu_3315_abeilles_pesticides.php" TargetMode="External"/><Relationship Id="rId1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perso.univ-rennes1.fr/anne-marie.cortesero/L3/cours12009.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axisciences.com/pesticide/pesticide-la-majorite-des-cours-d-039-eau-francais-contamines_art30327.html" TargetMode="External"/><Relationship Id="rId2" Type="http://schemas.openxmlformats.org/officeDocument/2006/relationships/hyperlink" Target="http://www.statistiques.developpement-durable.gouv.fr/indicateurs-indices/f/1831/1902/pesticides-eaux-douces.html" TargetMode="Externa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hyperlink" Target="http://fr.wikipedia.org/wiki/Pestici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aufrance.fr/IMG/pdf/nitrates_20082009_201111.pdf" TargetMode="Externa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hyperlink" Target="http://aupetitlargue.wordpress.com/2010/03/25/marees-vertes-et-services-ecosystemiques/" TargetMode="Externa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manicore.com/documentation/serre/physique.html" TargetMode="External"/><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news.org/wiki/Largest_mass_extinction_in_65_million_years_underway,_scientists_say" TargetMode="External"/><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8" Type="http://schemas.openxmlformats.org/officeDocument/2006/relationships/hyperlink" Target="http://dx.doi.org/10.1029/2004GL019781" TargetMode="External"/><Relationship Id="rId13" Type="http://schemas.openxmlformats.org/officeDocument/2006/relationships/hyperlink" Target="file:///\\en.wikipedia.org\wiki\Hadley_Centre" TargetMode="External"/><Relationship Id="rId3" Type="http://schemas.openxmlformats.org/officeDocument/2006/relationships/hyperlink" Target="http://fr.wikipedia.org/wiki/Carotte_de_glace" TargetMode="External"/><Relationship Id="rId7" Type="http://schemas.openxmlformats.org/officeDocument/2006/relationships/hyperlink" Target="http://dx.doi.org/10.1029/2003RG000143" TargetMode="External"/><Relationship Id="rId12" Type="http://schemas.openxmlformats.org/officeDocument/2006/relationships/hyperlink" Target="file:///\\en.wikipedia.org\wiki\Met_Office" TargetMode="Externa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hyperlink" Target="http://dx.doi.org/10.1029/2003GL017814" TargetMode="External"/><Relationship Id="rId11" Type="http://schemas.openxmlformats.org/officeDocument/2006/relationships/hyperlink" Target="file:///\\en.wikipedia.org\wiki\Climatic_Research_Unit" TargetMode="External"/><Relationship Id="rId5" Type="http://schemas.openxmlformats.org/officeDocument/2006/relationships/hyperlink" Target="file:///\\en.wikipedia.org\wiki\Digital_object_identifier" TargetMode="External"/><Relationship Id="rId10" Type="http://schemas.openxmlformats.org/officeDocument/2006/relationships/hyperlink" Target="http://dx.doi.org/10.1126/science.1107046" TargetMode="External"/><Relationship Id="rId4" Type="http://schemas.openxmlformats.org/officeDocument/2006/relationships/hyperlink" Target="file:///\\en.wikipedia.org\wiki\Hockey_stick_controversy" TargetMode="External"/><Relationship Id="rId9" Type="http://schemas.openxmlformats.org/officeDocument/2006/relationships/hyperlink" Target="http://dx.doi.org/10.1038/nature03265" TargetMode="External"/><Relationship Id="rId14" Type="http://schemas.openxmlformats.org/officeDocument/2006/relationships/hyperlink" Target="http://www.cru.uea.ac.uk/cru/data/temperatur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hyperlink" Target="http://www.manicore.com/documentation/serre/quota_GES.html" TargetMode="External"/><Relationship Id="rId2" Type="http://schemas.openxmlformats.org/officeDocument/2006/relationships/image" Target="../media/image72.jpg"/><Relationship Id="rId1" Type="http://schemas.openxmlformats.org/officeDocument/2006/relationships/slideLayout" Target="../slideLayouts/slideLayout7.xml"/><Relationship Id="rId5" Type="http://schemas.openxmlformats.org/officeDocument/2006/relationships/hyperlink" Target="http://www.manicore.com/documentation/serre/GES.html" TargetMode="External"/><Relationship Id="rId4" Type="http://schemas.openxmlformats.org/officeDocument/2006/relationships/hyperlink" Target="http://www.manicore.com/documentation/centrale_serre.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hutterstock.com/fr/pic-108338876/stock-vector-green-world-concept-tree-on-the-earth-in-hands-ecology-doodles-icons-vector-set.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83.gif"/><Relationship Id="rId3" Type="http://schemas.openxmlformats.org/officeDocument/2006/relationships/image" Target="../media/image78.gif"/><Relationship Id="rId7" Type="http://schemas.openxmlformats.org/officeDocument/2006/relationships/image" Target="../media/image82.gif"/><Relationship Id="rId2" Type="http://schemas.openxmlformats.org/officeDocument/2006/relationships/image" Target="../media/image77.gif"/><Relationship Id="rId1" Type="http://schemas.openxmlformats.org/officeDocument/2006/relationships/slideLayout" Target="../slideLayouts/slideLayout7.xml"/><Relationship Id="rId6" Type="http://schemas.openxmlformats.org/officeDocument/2006/relationships/image" Target="../media/image81.gif"/><Relationship Id="rId5" Type="http://schemas.openxmlformats.org/officeDocument/2006/relationships/image" Target="../media/image80.gif"/><Relationship Id="rId4" Type="http://schemas.openxmlformats.org/officeDocument/2006/relationships/image" Target="../media/image79.gif"/><Relationship Id="rId9" Type="http://schemas.openxmlformats.org/officeDocument/2006/relationships/hyperlink" Target="http://www.manicore.com/documentation/serre/physique.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4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90.jpeg"/><Relationship Id="rId7" Type="http://schemas.openxmlformats.org/officeDocument/2006/relationships/hyperlink" Target="http://www.grida.no/publications/rr/food-crisis/ebook-fr.aspx" TargetMode="External"/><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hyperlink" Target="http://maps.grida.no/go/collection/the-environmental-food-crisis-the-environment-s-role-in-averting-future-food-crises-french" TargetMode="External"/><Relationship Id="rId5" Type="http://schemas.openxmlformats.org/officeDocument/2006/relationships/hyperlink" Target="http://raymond.rodriguez1.free.fr/Documents/Agro-alim/peche_mondiale.jpg" TargetMode="External"/><Relationship Id="rId4" Type="http://schemas.openxmlformats.org/officeDocument/2006/relationships/image" Target="../media/image91.jpeg"/><Relationship Id="rId9" Type="http://schemas.openxmlformats.org/officeDocument/2006/relationships/hyperlink" Target="http://fr.wikipedia.org/wiki/Surp%C3%AAch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rida.no/publications/rr/food-crisis/ebook-fr.aspx" TargetMode="External"/><Relationship Id="rId2" Type="http://schemas.openxmlformats.org/officeDocument/2006/relationships/hyperlink" Target="http://raymond.rodriguez1.free.fr/Documents/Agro-alim/peche_profondeur.jpg" TargetMode="External"/><Relationship Id="rId1" Type="http://schemas.openxmlformats.org/officeDocument/2006/relationships/slideLayout" Target="../slideLayouts/slideLayout7.xml"/><Relationship Id="rId6" Type="http://schemas.openxmlformats.org/officeDocument/2006/relationships/hyperlink" Target="http://wwz.ifremer.fr/peche/Le-monde-de-la-peche/La-peche/comment/Les-engins/Chalut-de-fond" TargetMode="External"/><Relationship Id="rId5" Type="http://schemas.openxmlformats.org/officeDocument/2006/relationships/image" Target="../media/image94.jpeg"/><Relationship Id="rId4" Type="http://schemas.openxmlformats.org/officeDocument/2006/relationships/image" Target="../media/image93.jpeg"/></Relationships>
</file>

<file path=ppt/slides/_rels/slide47.xml.rels><?xml version="1.0" encoding="UTF-8" standalone="yes"?>
<Relationships xmlns="http://schemas.openxmlformats.org/package/2006/relationships"><Relationship Id="rId3" Type="http://schemas.openxmlformats.org/officeDocument/2006/relationships/hyperlink" Target="http://sitemaker.umich.edu/gc2sec7labgroup3/over-fishing" TargetMode="External"/><Relationship Id="rId2" Type="http://schemas.openxmlformats.org/officeDocument/2006/relationships/hyperlink" Target="http://www.grinningplanet.com/2005/06-07/fishing-cycle.gif"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fr.wikipedia.org/wiki/Extinction_de_l'Holoc%C3%A8ne" TargetMode="External"/><Relationship Id="rId2" Type="http://schemas.openxmlformats.org/officeDocument/2006/relationships/image" Target="../media/image95.jpeg"/><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hyperlink" Target="http://aquaculturedevelopments.com/index.php?s=the+opportunity&amp;x=0&amp;y=0" TargetMode="External"/><Relationship Id="rId4" Type="http://schemas.openxmlformats.org/officeDocument/2006/relationships/image" Target="../media/image96.jpeg"/></Relationships>
</file>

<file path=ppt/slides/_rels/slide4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raymond.rodriguez1.free.fr/Documents/Biodiversite-popul/biodiversite_oiseaux2.pdf" TargetMode="External"/><Relationship Id="rId7" Type="http://schemas.openxmlformats.org/officeDocument/2006/relationships/hyperlink" Target="http://raymond.rodriguez1.free.fr/Textes/1s42.htm" TargetMode="External"/><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hyperlink" Target="http://www.grida.no/publications/rr/food-crisis/ebook-fr.aspx" TargetMode="External"/><Relationship Id="rId5" Type="http://schemas.openxmlformats.org/officeDocument/2006/relationships/hyperlink" Target="http://www.unep.fr/shared/publications/pdf/DTIx0531xPA-ResourceKitFR.pdf" TargetMode="External"/><Relationship Id="rId4" Type="http://schemas.openxmlformats.org/officeDocument/2006/relationships/hyperlink" Target="http://fr.wikipedia.org/wiki/Fichier:Allele-frequency-fr.p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raymond.rodriguez1.free.fr/Documents/Agro-alim/biodiversite.jpg" TargetMode="External"/><Relationship Id="rId7" Type="http://schemas.openxmlformats.org/officeDocument/2006/relationships/hyperlink" Target="http://raymond.rodriguez1.free.fr/Textes/1s42.htm" TargetMode="External"/><Relationship Id="rId2"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hyperlink" Target="http://www.grida.no/" TargetMode="External"/><Relationship Id="rId5" Type="http://schemas.openxmlformats.org/officeDocument/2006/relationships/hyperlink" Target="http://www.unep.fr/shared/publications/pdf/DTIx0531xPA-ResourceKitFR.pdf" TargetMode="External"/><Relationship Id="rId4" Type="http://schemas.openxmlformats.org/officeDocument/2006/relationships/hyperlink" Target="http://maps.grida.no/go/collection/the-environmental-food-crisis-the-environment-s-role-in-averting-future-food-crises-french"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grida.no/publications/rr/food-crisis/ebook-fr.aspx" TargetMode="External"/><Relationship Id="rId3" Type="http://schemas.openxmlformats.org/officeDocument/2006/relationships/hyperlink" Target="http://raymond.rodriguez1.free.fr/Documents/Agro-alim/bordelaise.jpg" TargetMode="External"/><Relationship Id="rId7" Type="http://schemas.openxmlformats.org/officeDocument/2006/relationships/hyperlink" Target="http://raymond.rodriguez1.free.fr/Textes/1s42.htm" TargetMode="External"/><Relationship Id="rId2" Type="http://schemas.openxmlformats.org/officeDocument/2006/relationships/image" Target="../media/image103.jpeg"/><Relationship Id="rId1" Type="http://schemas.openxmlformats.org/officeDocument/2006/relationships/slideLayout" Target="../slideLayouts/slideLayout7.xml"/><Relationship Id="rId6" Type="http://schemas.openxmlformats.org/officeDocument/2006/relationships/hyperlink" Target="http://www.flickr.com/people/27367302@N00" TargetMode="External"/><Relationship Id="rId5" Type="http://schemas.openxmlformats.org/officeDocument/2006/relationships/hyperlink" Target="http://commons.wikimedia.org/wiki/File:Vaches_bordelaises.jpg" TargetMode="External"/><Relationship Id="rId4" Type="http://schemas.openxmlformats.org/officeDocument/2006/relationships/hyperlink" Target="http://fr.wikipedia.org/wiki/Bordelaise"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unep.org/geo/geo3/french/269.htm" TargetMode="External"/><Relationship Id="rId3" Type="http://schemas.openxmlformats.org/officeDocument/2006/relationships/image" Target="../media/image105.jpeg"/><Relationship Id="rId7" Type="http://schemas.openxmlformats.org/officeDocument/2006/relationships/hyperlink" Target="http://raymond.rodriguez1.free.fr/Documents/Agro-alim/eau_equivalents.jpg" TargetMode="External"/><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hyperlink" Target="http://raymond.rodriguez1.free.fr/Documents/Agro-alim/irrigation_monde2.jpg" TargetMode="External"/><Relationship Id="rId5" Type="http://schemas.openxmlformats.org/officeDocument/2006/relationships/image" Target="../media/image107.jpeg"/><Relationship Id="rId10" Type="http://schemas.openxmlformats.org/officeDocument/2006/relationships/hyperlink" Target="http://www.grida.no/publications/rr/food-crisis/ebook-fr.aspx" TargetMode="External"/><Relationship Id="rId4" Type="http://schemas.openxmlformats.org/officeDocument/2006/relationships/image" Target="../media/image106.jpeg"/><Relationship Id="rId9" Type="http://schemas.openxmlformats.org/officeDocument/2006/relationships/hyperlink" Target="http://www.fao.org/docrep/007/y4683f/y4683f07.htm"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hyperlink" Target="http://raymond.rodriguez1.free.fr/Textes/1s42.htm" TargetMode="External"/><Relationship Id="rId7" Type="http://schemas.openxmlformats.org/officeDocument/2006/relationships/hyperlink" Target="http://www.memrieconomicblog.org/images/uploaded/iraq%20wasting%20water.JPG" TargetMode="External"/><Relationship Id="rId2" Type="http://schemas.openxmlformats.org/officeDocument/2006/relationships/hyperlink" Target="http://raymond.rodriguez1.free.fr/Documents/Agro-alim/eau_usages.jpg" TargetMode="External"/><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 Id="rId9" Type="http://schemas.openxmlformats.org/officeDocument/2006/relationships/image" Target="../media/image112.jpeg"/></Relationships>
</file>

<file path=ppt/slides/_rels/slide55.xml.rels><?xml version="1.0" encoding="UTF-8" standalone="yes"?>
<Relationships xmlns="http://schemas.openxmlformats.org/package/2006/relationships"><Relationship Id="rId3" Type="http://schemas.openxmlformats.org/officeDocument/2006/relationships/hyperlink" Target="http://www.notre-planete.info/actualites/actu_2202_surconsommation_viande.php" TargetMode="External"/><Relationship Id="rId7" Type="http://schemas.openxmlformats.org/officeDocument/2006/relationships/image" Target="../media/image116.jpe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hyperlink" Target="http://www.monde-diplomatique.fr/2005/03/A/12122"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raymond.rodriguez1.free.fr/Documents/Agro-alim/gaspillage2.jpg" TargetMode="External"/><Relationship Id="rId7" Type="http://schemas.openxmlformats.org/officeDocument/2006/relationships/image" Target="../media/image119.jpeg"/><Relationship Id="rId2" Type="http://schemas.openxmlformats.org/officeDocument/2006/relationships/image" Target="../media/image117.jpeg"/><Relationship Id="rId1" Type="http://schemas.openxmlformats.org/officeDocument/2006/relationships/slideLayout" Target="../slideLayouts/slideLayout7.xml"/><Relationship Id="rId6" Type="http://schemas.openxmlformats.org/officeDocument/2006/relationships/image" Target="../media/image118.jpeg"/><Relationship Id="rId5" Type="http://schemas.openxmlformats.org/officeDocument/2006/relationships/hyperlink" Target="http://www.un.org/apps/newsFr/storyF.asp?NewsID=25228&amp;Cr=FAO&amp;Cr1" TargetMode="External"/><Relationship Id="rId4" Type="http://schemas.openxmlformats.org/officeDocument/2006/relationships/hyperlink" Target="http://maps.grida.no/go/collection/the-environmental-food-crisis-the-environment-s-role-in-averting-future-food-crises-french"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hyperlink" Target="http://raymond.rodriguez1.free.fr/Documents/Agro-alim/sol_production.jpg" TargetMode="External"/><Relationship Id="rId7" Type="http://schemas.openxmlformats.org/officeDocument/2006/relationships/image" Target="../media/image123.jpg"/><Relationship Id="rId2" Type="http://schemas.openxmlformats.org/officeDocument/2006/relationships/image" Target="../media/image120.jpeg"/><Relationship Id="rId1" Type="http://schemas.openxmlformats.org/officeDocument/2006/relationships/slideLayout" Target="../slideLayouts/slideLayout7.xml"/><Relationship Id="rId6" Type="http://schemas.openxmlformats.org/officeDocument/2006/relationships/hyperlink" Target="http://fr.wikipedia.org/wiki/Artificialisation" TargetMode="External"/><Relationship Id="rId5" Type="http://schemas.openxmlformats.org/officeDocument/2006/relationships/image" Target="../media/image122.jpeg"/><Relationship Id="rId4" Type="http://schemas.openxmlformats.org/officeDocument/2006/relationships/image" Target="../media/image121.jpeg"/><Relationship Id="rId9" Type="http://schemas.openxmlformats.org/officeDocument/2006/relationships/image" Target="../media/image125.jpg"/></Relationships>
</file>

<file path=ppt/slides/_rels/slide58.xml.rels><?xml version="1.0" encoding="UTF-8" standalone="yes"?>
<Relationships xmlns="http://schemas.openxmlformats.org/package/2006/relationships"><Relationship Id="rId8" Type="http://schemas.openxmlformats.org/officeDocument/2006/relationships/hyperlink" Target="http://faostat.fao.org/" TargetMode="External"/><Relationship Id="rId3" Type="http://schemas.openxmlformats.org/officeDocument/2006/relationships/hyperlink" Target="http://raymond.rodriguez1.free.fr/Documents/Agro-alim/pesticides_monde.jpg" TargetMode="External"/><Relationship Id="rId7" Type="http://schemas.openxmlformats.org/officeDocument/2006/relationships/hyperlink" Target="http://raymond.rodriguez1.free.fr/Documents/Agro-alim/engrais_monde4.jpg" TargetMode="External"/><Relationship Id="rId2" Type="http://schemas.openxmlformats.org/officeDocument/2006/relationships/image" Target="../media/image126.jpeg"/><Relationship Id="rId1" Type="http://schemas.openxmlformats.org/officeDocument/2006/relationships/slideLayout" Target="../slideLayouts/slideLayout7.xml"/><Relationship Id="rId6" Type="http://schemas.openxmlformats.org/officeDocument/2006/relationships/image" Target="../media/image127.jpeg"/><Relationship Id="rId5" Type="http://schemas.openxmlformats.org/officeDocument/2006/relationships/hyperlink" Target="http://www.unep.org/geo/geo3/french/140.htm" TargetMode="External"/><Relationship Id="rId10" Type="http://schemas.openxmlformats.org/officeDocument/2006/relationships/image" Target="../media/image129.jpeg"/><Relationship Id="rId4" Type="http://schemas.openxmlformats.org/officeDocument/2006/relationships/hyperlink" Target="http://www.grida.no/publications/rr/food-crisis/ebook-fr.aspx" TargetMode="External"/><Relationship Id="rId9" Type="http://schemas.openxmlformats.org/officeDocument/2006/relationships/image" Target="../media/image128.jpeg"/></Relationships>
</file>

<file path=ppt/slides/_rels/slide59.xml.rels><?xml version="1.0" encoding="UTF-8" standalone="yes"?>
<Relationships xmlns="http://schemas.openxmlformats.org/package/2006/relationships"><Relationship Id="rId3" Type="http://schemas.openxmlformats.org/officeDocument/2006/relationships/hyperlink" Target="http://www.fao.org/DOCREP/004/Y3557F/y3557f08.htm" TargetMode="External"/><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2.jpeg"/><Relationship Id="rId4" Type="http://schemas.openxmlformats.org/officeDocument/2006/relationships/image" Target="../media/image131.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hyperlink" Target="http://raymond.rodriguez1.free.fr/Documents/Agro-alim/rendement_ble2.jpg" TargetMode="External"/><Relationship Id="rId7" Type="http://schemas.openxmlformats.org/officeDocument/2006/relationships/image" Target="../media/image135.jpeg"/><Relationship Id="rId2" Type="http://schemas.openxmlformats.org/officeDocument/2006/relationships/image" Target="../media/image133.jpeg"/><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hyperlink" Target="http://www.grida.no/publications/rr/food-crisis/ebook-fr.aspx" TargetMode="External"/><Relationship Id="rId4" Type="http://schemas.openxmlformats.org/officeDocument/2006/relationships/hyperlink" Target="http://www.terre-finance.fr/ble-Baisse-historique-des-rendements-en-France-vtptc-9737.php"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hyperlink" Target="http://fr.wikipedia.org/wiki/Chlorofluorocarbure" TargetMode="External"/><Relationship Id="rId7" Type="http://schemas.openxmlformats.org/officeDocument/2006/relationships/hyperlink" Target="http://www.notre-planete.info/environnement/trou-couche-ozone.php" TargetMode="External"/><Relationship Id="rId2" Type="http://schemas.openxmlformats.org/officeDocument/2006/relationships/hyperlink" Target="http://fr.wikipedia.org/wiki/Antarctique" TargetMode="External"/><Relationship Id="rId1" Type="http://schemas.openxmlformats.org/officeDocument/2006/relationships/slideLayout" Target="../slideLayouts/slideLayout7.xml"/><Relationship Id="rId6" Type="http://schemas.openxmlformats.org/officeDocument/2006/relationships/hyperlink" Target="http://fr.wikipedia.org/wiki/Couche_d'ozone" TargetMode="External"/><Relationship Id="rId5" Type="http://schemas.openxmlformats.org/officeDocument/2006/relationships/hyperlink" Target="http://fr.wikipedia.org/wiki/1987" TargetMode="External"/><Relationship Id="rId10" Type="http://schemas.openxmlformats.org/officeDocument/2006/relationships/hyperlink" Target="http://fr.vikidia.org/wiki/Stratosph%C3%A8re" TargetMode="External"/><Relationship Id="rId4" Type="http://schemas.openxmlformats.org/officeDocument/2006/relationships/hyperlink" Target="http://fr.wikipedia.org/wiki/Protocole_de_Montr%C3%A9al" TargetMode="External"/><Relationship Id="rId9" Type="http://schemas.openxmlformats.org/officeDocument/2006/relationships/image" Target="../media/image138.jpeg"/></Relationships>
</file>

<file path=ppt/slides/_rels/slide62.xml.rels><?xml version="1.0" encoding="UTF-8" standalone="yes"?>
<Relationships xmlns="http://schemas.openxmlformats.org/package/2006/relationships"><Relationship Id="rId3" Type="http://schemas.openxmlformats.org/officeDocument/2006/relationships/hyperlink" Target="http://fr.wikipedia.org/wiki/Enzyme" TargetMode="External"/><Relationship Id="rId2" Type="http://schemas.openxmlformats.org/officeDocument/2006/relationships/image" Target="../media/image139.jpeg"/><Relationship Id="rId1" Type="http://schemas.openxmlformats.org/officeDocument/2006/relationships/slideLayout" Target="../slideLayouts/slideLayout7.xml"/><Relationship Id="rId4" Type="http://schemas.openxmlformats.org/officeDocument/2006/relationships/hyperlink" Target="http://fr.wikipedia.org/wiki/G%C3%A9nie_g%C3%A9n%C3%A9tique"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hyperlink" Target="http://masterpro-ere.u-bourgogne.fr/pages_web/site%20OGM/Risques%20sanitaires.html" TargetMode="External"/><Relationship Id="rId7" Type="http://schemas.openxmlformats.org/officeDocument/2006/relationships/hyperlink" Target="http://objectifvert.wordpress.com/tag/monsanto/" TargetMode="External"/><Relationship Id="rId2" Type="http://schemas.openxmlformats.org/officeDocument/2006/relationships/hyperlink" Target="http://fr.wikipedia.org/wiki/Gilles-%C3%89ric_S%C3%A9ralini#.C3.89tude_controvers.C3.A9e_sur_la_toxicit.C3.A9_du_Roundup_et_du_ma.C3.AFs_OGM_NK_603" TargetMode="External"/><Relationship Id="rId1" Type="http://schemas.openxmlformats.org/officeDocument/2006/relationships/slideLayout" Target="../slideLayouts/slideLayout7.xml"/><Relationship Id="rId6" Type="http://schemas.openxmlformats.org/officeDocument/2006/relationships/hyperlink" Target="http://www.springerlink.com/content/u22q5707412u2874" TargetMode="External"/><Relationship Id="rId5" Type="http://schemas.openxmlformats.org/officeDocument/2006/relationships/hyperlink" Target="http://www.springerlink.com/content/f9ybyte47v6y/?p=466f1c74e55c49dc8556dbf93aa4b57e&amp;pi=0" TargetMode="External"/><Relationship Id="rId4" Type="http://schemas.openxmlformats.org/officeDocument/2006/relationships/hyperlink" Target="http://www.springerlink.com/content/100317/?p=466f1c74e55c49dc8556dbf93aa4b57e&amp;pi=0"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http://future.arte.tv/fr/antibiotiques-sarm" TargetMode="External"/><Relationship Id="rId3" Type="http://schemas.openxmlformats.org/officeDocument/2006/relationships/hyperlink" Target="http://fr.wikipedia.org/wiki/Antibiotique" TargetMode="External"/><Relationship Id="rId7" Type="http://schemas.openxmlformats.org/officeDocument/2006/relationships/image" Target="../media/image142.jpeg"/><Relationship Id="rId2" Type="http://schemas.openxmlformats.org/officeDocument/2006/relationships/hyperlink" Target="http://fr.wikipedia.org/wiki/Micro-organisme" TargetMode="External"/><Relationship Id="rId1" Type="http://schemas.openxmlformats.org/officeDocument/2006/relationships/slideLayout" Target="../slideLayouts/slideLayout7.xml"/><Relationship Id="rId6" Type="http://schemas.openxmlformats.org/officeDocument/2006/relationships/image" Target="../media/image141.jpeg"/><Relationship Id="rId5" Type="http://schemas.openxmlformats.org/officeDocument/2006/relationships/hyperlink" Target="http://fr.wikipedia.org/wiki/Union_europ%C3%A9enne" TargetMode="External"/><Relationship Id="rId4" Type="http://schemas.openxmlformats.org/officeDocument/2006/relationships/hyperlink" Target="http://fr.wikipedia.org/wiki/OMS" TargetMode="External"/><Relationship Id="rId9" Type="http://schemas.openxmlformats.org/officeDocument/2006/relationships/hyperlink" Target="http://fr.wikipedia.org/wiki/R%C3%A9sistance_aux_antibiotique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5.wmf"/><Relationship Id="rId5" Type="http://schemas.openxmlformats.org/officeDocument/2006/relationships/oleObject" Target="../embeddings/oleObject1.bin"/><Relationship Id="rId4" Type="http://schemas.openxmlformats.org/officeDocument/2006/relationships/image" Target="../media/image14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hyperlink" Target="http://www.reseauressourceries.org/pdf/empreinte_eco.pdf" TargetMode="External"/><Relationship Id="rId4" Type="http://schemas.openxmlformats.org/officeDocument/2006/relationships/image" Target="../media/image148.emf"/></Relationships>
</file>

<file path=ppt/slides/_rels/slide71.xml.rels><?xml version="1.0" encoding="UTF-8" standalone="yes"?>
<Relationships xmlns="http://schemas.openxmlformats.org/package/2006/relationships"><Relationship Id="rId3" Type="http://schemas.openxmlformats.org/officeDocument/2006/relationships/hyperlink" Target="http://www.reseauressourceries.org/pdf/empreinte_eco.pdf" TargetMode="External"/><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reseauressourceries.org/pdf/empreinte_eco.pdf" TargetMode="External"/><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52.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hyperlink" Target="http://fr.wikipedia.org/wiki/Prix_Nobel_de_chimie" TargetMode="External"/><Relationship Id="rId3" Type="http://schemas.openxmlformats.org/officeDocument/2006/relationships/hyperlink" Target="http://fr.wikipedia.org/wiki/XVIIIe_si%C3%A8cle" TargetMode="External"/><Relationship Id="rId7" Type="http://schemas.openxmlformats.org/officeDocument/2006/relationships/hyperlink" Target="http://fr.wikipedia.org/wiki/Paul_Crutzen" TargetMode="External"/><Relationship Id="rId12" Type="http://schemas.openxmlformats.org/officeDocument/2006/relationships/hyperlink" Target="http://fr.wikipedia.org/wiki/Anthropoc%C3%A8ne" TargetMode="External"/><Relationship Id="rId2" Type="http://schemas.openxmlformats.org/officeDocument/2006/relationships/hyperlink" Target="http://fr.wikipedia.org/wiki/%C3%89poque_g%C3%A9ologique" TargetMode="External"/><Relationship Id="rId1" Type="http://schemas.openxmlformats.org/officeDocument/2006/relationships/slideLayout" Target="../slideLayouts/slideLayout7.xml"/><Relationship Id="rId6" Type="http://schemas.openxmlformats.org/officeDocument/2006/relationships/hyperlink" Target="http://fr.wikipedia.org/wiki/Biosph%C3%A8re" TargetMode="External"/><Relationship Id="rId11" Type="http://schemas.openxmlformats.org/officeDocument/2006/relationships/hyperlink" Target="http://fr.wikipedia.org/wiki/James_Watt" TargetMode="External"/><Relationship Id="rId5" Type="http://schemas.openxmlformats.org/officeDocument/2006/relationships/hyperlink" Target="http://fr.wikipedia.org/wiki/Homo_sapiens" TargetMode="External"/><Relationship Id="rId10" Type="http://schemas.openxmlformats.org/officeDocument/2006/relationships/hyperlink" Target="http://fr.wikipedia.org/wiki/Machine_%C3%A0_vapeur" TargetMode="External"/><Relationship Id="rId4" Type="http://schemas.openxmlformats.org/officeDocument/2006/relationships/hyperlink" Target="http://fr.wikipedia.org/wiki/R%C3%A9volution_industrielle" TargetMode="External"/><Relationship Id="rId9" Type="http://schemas.openxmlformats.org/officeDocument/2006/relationships/hyperlink" Target="http://fr.wikipedia.org/wiki/Brevet"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fr.wikipedia.org/wiki/Millennium_Ecosystem_Assessment" TargetMode="External"/><Relationship Id="rId7" Type="http://schemas.openxmlformats.org/officeDocument/2006/relationships/hyperlink" Target="http://fr.wikipedia.org/wiki/Services_%C3%A9cosyst%C3%A9miques" TargetMode="External"/><Relationship Id="rId2" Type="http://schemas.openxmlformats.org/officeDocument/2006/relationships/hyperlink" Target="http://www.actu-environnement.com/ae/news/rapport_chevassus-au-louis_valeur_biodiversite_7284.php4" TargetMode="External"/><Relationship Id="rId1" Type="http://schemas.openxmlformats.org/officeDocument/2006/relationships/slideLayout" Target="../slideLayouts/slideLayout7.xml"/><Relationship Id="rId6" Type="http://schemas.openxmlformats.org/officeDocument/2006/relationships/hyperlink" Target="http://fr.wikipedia.org/wiki/Enjeux" TargetMode="External"/><Relationship Id="rId5" Type="http://schemas.openxmlformats.org/officeDocument/2006/relationships/hyperlink" Target="http://fr.wikipedia.org/wiki/Strat%C3%A9gie_nationale_pour_la_biodiversit%C3%A9" TargetMode="External"/><Relationship Id="rId4" Type="http://schemas.openxmlformats.org/officeDocument/2006/relationships/hyperlink" Target="http://fr.wikipedia.org/wiki/Objectif_d'Aichi"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nucleaire.cea.fr/fr/repere/pu_coutE_nrjprimaire.htm" TargetMode="External"/><Relationship Id="rId2" Type="http://schemas.openxmlformats.org/officeDocument/2006/relationships/image" Target="../media/image164.gif"/><Relationship Id="rId1" Type="http://schemas.openxmlformats.org/officeDocument/2006/relationships/slideLayout" Target="../slideLayouts/slideLayout7.xml"/><Relationship Id="rId5" Type="http://schemas.openxmlformats.org/officeDocument/2006/relationships/hyperlink" Target="https://www.lenergieenquestions.fr/rubrique/en-images-et-en-chiffres/" TargetMode="External"/><Relationship Id="rId4" Type="http://schemas.openxmlformats.org/officeDocument/2006/relationships/image" Target="../media/image165.jpeg"/></Relationships>
</file>

<file path=ppt/slides/_rels/slide89.xml.rels><?xml version="1.0" encoding="UTF-8" standalone="yes"?>
<Relationships xmlns="http://schemas.openxmlformats.org/package/2006/relationships"><Relationship Id="rId3" Type="http://schemas.openxmlformats.org/officeDocument/2006/relationships/image" Target="../media/image166.gif"/><Relationship Id="rId2" Type="http://schemas.openxmlformats.org/officeDocument/2006/relationships/hyperlink" Target="http://shrinkthatfootprint.com/average-electricity-prices-kwh"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hyperlink" Target="http://rapport-dd-2010.edf.com/fr/avantages_inconvenients_des_sources_energies" TargetMode="External"/><Relationship Id="rId1" Type="http://schemas.openxmlformats.org/officeDocument/2006/relationships/slideLayout" Target="../slideLayouts/slideLayout7.xml"/><Relationship Id="rId5" Type="http://schemas.openxmlformats.org/officeDocument/2006/relationships/image" Target="../media/image169.jpeg"/><Relationship Id="rId4" Type="http://schemas.openxmlformats.org/officeDocument/2006/relationships/image" Target="../media/image168.jpeg"/></Relationships>
</file>

<file path=ppt/slides/_rels/slide91.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hyperlink" Target="http://rapport-dd-2010.edf.com/fr/avantages_inconvenients_des_sources_energies"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176.jpg"/><Relationship Id="rId3" Type="http://schemas.openxmlformats.org/officeDocument/2006/relationships/image" Target="../media/image171.jpeg"/><Relationship Id="rId7" Type="http://schemas.openxmlformats.org/officeDocument/2006/relationships/image" Target="../media/image175.jpeg"/><Relationship Id="rId2" Type="http://schemas.openxmlformats.org/officeDocument/2006/relationships/hyperlink" Target="http://rapport-dd-2010.edf.com/fr/avantages_inconvenients_des_sources_energies" TargetMode="External"/><Relationship Id="rId1" Type="http://schemas.openxmlformats.org/officeDocument/2006/relationships/slideLayout" Target="../slideLayouts/slideLayout7.xml"/><Relationship Id="rId6" Type="http://schemas.openxmlformats.org/officeDocument/2006/relationships/image" Target="../media/image174.jpeg"/><Relationship Id="rId5" Type="http://schemas.openxmlformats.org/officeDocument/2006/relationships/image" Target="../media/image173.jpeg"/><Relationship Id="rId4" Type="http://schemas.openxmlformats.org/officeDocument/2006/relationships/image" Target="../media/image172.jpeg"/></Relationships>
</file>

<file path=ppt/slides/_rels/slide93.xml.rels><?xml version="1.0" encoding="UTF-8" standalone="yes"?>
<Relationships xmlns="http://schemas.openxmlformats.org/package/2006/relationships"><Relationship Id="rId3" Type="http://schemas.openxmlformats.org/officeDocument/2006/relationships/hyperlink" Target="http://socio13.wordpress.com/2010/11/12/crise-ecologique-et-logique-capitaliste-par-david-hendrik/" TargetMode="External"/><Relationship Id="rId2" Type="http://schemas.openxmlformats.org/officeDocument/2006/relationships/hyperlink" Target="http://www.europe-solidaire.org/spip.php?article18867"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9.wmf"/></Relationships>
</file>

<file path=ppt/slides/_rels/slide98.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80.jpeg"/><Relationship Id="rId1" Type="http://schemas.openxmlformats.org/officeDocument/2006/relationships/slideLayout" Target="../slideLayouts/slideLayout7.xml"/><Relationship Id="rId5" Type="http://schemas.openxmlformats.org/officeDocument/2006/relationships/hyperlink" Target="http://www.univ-rennes2.fr/sites/default/files/UHB/SERVICE-PATRIMOINE/Diaporama_DD.pdf" TargetMode="External"/><Relationship Id="rId4" Type="http://schemas.openxmlformats.org/officeDocument/2006/relationships/image" Target="../media/image182.jpeg"/></Relationships>
</file>

<file path=ppt/slides/_rels/slide99.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7.xml"/><Relationship Id="rId6" Type="http://schemas.openxmlformats.org/officeDocument/2006/relationships/hyperlink" Target="http://www.univ-rennes2.fr/sites/default/files/UHB/SERVICE-PATRIMOINE/Diaporama_DD.pdf" TargetMode="External"/><Relationship Id="rId5" Type="http://schemas.openxmlformats.org/officeDocument/2006/relationships/image" Target="../media/image186.jpeg"/><Relationship Id="rId4" Type="http://schemas.openxmlformats.org/officeDocument/2006/relationships/image" Target="../media/image18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re 1"/>
          <p:cNvSpPr>
            <a:spLocks noGrp="1"/>
          </p:cNvSpPr>
          <p:nvPr>
            <p:ph type="ctrTitle"/>
          </p:nvPr>
        </p:nvSpPr>
        <p:spPr>
          <a:xfrm>
            <a:off x="467544" y="476672"/>
            <a:ext cx="8424936" cy="2088232"/>
          </a:xfrm>
        </p:spPr>
        <p:txBody>
          <a:bodyPr>
            <a:normAutofit/>
          </a:bodyPr>
          <a:lstStyle/>
          <a:p>
            <a:r>
              <a:rPr lang="fr-FR" sz="4800" b="1" dirty="0" smtClean="0">
                <a:solidFill>
                  <a:srgbClr val="FFFF00"/>
                </a:solidFill>
              </a:rPr>
              <a:t>Qu’est-ce que le Développement durable ?</a:t>
            </a:r>
            <a:endParaRPr lang="fr-FR" sz="4800" b="1" dirty="0">
              <a:solidFill>
                <a:srgbClr val="FFFF00"/>
              </a:solidFill>
            </a:endParaRPr>
          </a:p>
        </p:txBody>
      </p:sp>
      <p:sp>
        <p:nvSpPr>
          <p:cNvPr id="5" name="Sous-titre 2"/>
          <p:cNvSpPr>
            <a:spLocks noGrp="1"/>
          </p:cNvSpPr>
          <p:nvPr>
            <p:ph type="subTitle" idx="1"/>
          </p:nvPr>
        </p:nvSpPr>
        <p:spPr>
          <a:xfrm>
            <a:off x="1331640" y="5373216"/>
            <a:ext cx="6512768" cy="622920"/>
          </a:xfrm>
        </p:spPr>
        <p:txBody>
          <a:bodyPr>
            <a:normAutofit fontScale="92500"/>
          </a:bodyPr>
          <a:lstStyle/>
          <a:p>
            <a:r>
              <a:rPr lang="fr-FR" sz="1600" dirty="0" smtClean="0"/>
              <a:t>Benjamin LISAN</a:t>
            </a:r>
          </a:p>
          <a:p>
            <a:r>
              <a:rPr lang="fr-FR" sz="1600" dirty="0" smtClean="0"/>
              <a:t>Date création : 27/11/2013. Date de mise à jour : 30/07/2014. Version : V1.1.</a:t>
            </a:r>
            <a:endParaRPr lang="fr-FR" sz="1600" dirty="0"/>
          </a:p>
        </p:txBody>
      </p:sp>
      <p:sp>
        <p:nvSpPr>
          <p:cNvPr id="6" name="Espace réservé du numéro de diapositive 3"/>
          <p:cNvSpPr>
            <a:spLocks noGrp="1"/>
          </p:cNvSpPr>
          <p:nvPr>
            <p:ph type="sldNum" sz="quarter" idx="12"/>
          </p:nvPr>
        </p:nvSpPr>
        <p:spPr>
          <a:xfrm>
            <a:off x="6553200" y="6356350"/>
            <a:ext cx="2133600" cy="365125"/>
          </a:xfrm>
        </p:spPr>
        <p:txBody>
          <a:bodyPr/>
          <a:lstStyle/>
          <a:p>
            <a:fld id="{D32AF682-0925-4A62-BA2D-7BAA01B2E7C5}" type="slidenum">
              <a:rPr lang="fr-FR" smtClean="0"/>
              <a:pPr/>
              <a:t>1</a:t>
            </a:fld>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636912"/>
            <a:ext cx="2162175" cy="2114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a:t>
            </a:fld>
            <a:endParaRPr lang="fr-FR" dirty="0"/>
          </a:p>
        </p:txBody>
      </p:sp>
      <p:sp>
        <p:nvSpPr>
          <p:cNvPr id="7"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9" name="Rectangle 12"/>
          <p:cNvSpPr>
            <a:spLocks noChangeArrowheads="1"/>
          </p:cNvSpPr>
          <p:nvPr/>
        </p:nvSpPr>
        <p:spPr bwMode="auto">
          <a:xfrm>
            <a:off x="179512" y="1340768"/>
            <a:ext cx="8784976" cy="5078313"/>
          </a:xfrm>
          <a:prstGeom prst="rect">
            <a:avLst/>
          </a:prstGeom>
          <a:solidFill>
            <a:srgbClr val="002060"/>
          </a:solidFill>
          <a:ln>
            <a:noFill/>
          </a:ln>
          <a:effectLst/>
          <a:extLst/>
        </p:spPr>
        <p:txBody>
          <a:bodyPr wrap="square">
            <a:spAutoFit/>
          </a:bodyPr>
          <a:lstStyle/>
          <a:p>
            <a:pPr algn="just"/>
            <a:r>
              <a:rPr lang="fr-FR" b="1" dirty="0" smtClean="0">
                <a:solidFill>
                  <a:srgbClr val="FFFF00"/>
                </a:solidFill>
              </a:rPr>
              <a:t>Le développement durable est la transformation</a:t>
            </a:r>
            <a:r>
              <a:rPr lang="fr-FR" dirty="0" smtClean="0">
                <a:solidFill>
                  <a:srgbClr val="FFFF00"/>
                </a:solidFill>
              </a:rPr>
              <a:t> </a:t>
            </a:r>
            <a:r>
              <a:rPr lang="fr-FR" dirty="0">
                <a:solidFill>
                  <a:srgbClr val="FFFF00"/>
                </a:solidFill>
              </a:rPr>
              <a:t>de la biosphère et de l'emploi des ressources humaines, financières, vivantes et non vivantes, pour satisfaire aux </a:t>
            </a:r>
            <a:r>
              <a:rPr lang="fr-FR" b="1" dirty="0">
                <a:solidFill>
                  <a:srgbClr val="FFFF00"/>
                </a:solidFill>
              </a:rPr>
              <a:t>besoins</a:t>
            </a:r>
            <a:r>
              <a:rPr lang="fr-FR" dirty="0">
                <a:solidFill>
                  <a:srgbClr val="FFFF00"/>
                </a:solidFill>
              </a:rPr>
              <a:t> des hommes et améliorer la qualité de leur vie</a:t>
            </a:r>
            <a:r>
              <a:rPr lang="fr-FR" dirty="0" smtClean="0">
                <a:solidFill>
                  <a:srgbClr val="FFFF00"/>
                </a:solidFill>
              </a:rPr>
              <a:t>.</a:t>
            </a:r>
          </a:p>
          <a:p>
            <a:pPr algn="just"/>
            <a:endParaRPr lang="fr-FR" dirty="0" smtClean="0">
              <a:solidFill>
                <a:srgbClr val="FFFF00"/>
              </a:solidFill>
            </a:endParaRPr>
          </a:p>
          <a:p>
            <a:pPr algn="just"/>
            <a:r>
              <a:rPr lang="fr-FR" b="1" dirty="0" smtClean="0">
                <a:solidFill>
                  <a:srgbClr val="FFFF00"/>
                </a:solidFill>
              </a:rPr>
              <a:t>Pour assurer la pérennité du développement, les hommes devraient tenir compte</a:t>
            </a:r>
            <a:r>
              <a:rPr lang="fr-FR" dirty="0" smtClean="0">
                <a:solidFill>
                  <a:srgbClr val="FFFF00"/>
                </a:solidFill>
              </a:rPr>
              <a:t> :</a:t>
            </a:r>
          </a:p>
          <a:p>
            <a:pPr algn="just"/>
            <a:endParaRPr lang="fr-FR" dirty="0" smtClean="0">
              <a:solidFill>
                <a:srgbClr val="FFFF00"/>
              </a:solidFill>
            </a:endParaRPr>
          </a:p>
          <a:p>
            <a:pPr algn="just">
              <a:buFont typeface="Wingdings" pitchFamily="2" charset="2"/>
              <a:buChar char="Ø"/>
            </a:pPr>
            <a:r>
              <a:rPr lang="fr-FR" dirty="0" smtClean="0">
                <a:solidFill>
                  <a:srgbClr val="FFFF00"/>
                </a:solidFill>
              </a:rPr>
              <a:t> des facteurs </a:t>
            </a:r>
            <a:r>
              <a:rPr lang="fr-FR" u="sng" dirty="0" smtClean="0">
                <a:solidFill>
                  <a:srgbClr val="FFFF00"/>
                </a:solidFill>
              </a:rPr>
              <a:t>sociaux</a:t>
            </a:r>
            <a:r>
              <a:rPr lang="fr-FR" dirty="0" smtClean="0">
                <a:solidFill>
                  <a:srgbClr val="FFFF00"/>
                </a:solidFill>
              </a:rPr>
              <a:t> et </a:t>
            </a:r>
            <a:r>
              <a:rPr lang="fr-FR" u="sng" dirty="0" smtClean="0">
                <a:solidFill>
                  <a:srgbClr val="FFFF00"/>
                </a:solidFill>
              </a:rPr>
              <a:t>écologiques</a:t>
            </a:r>
            <a:r>
              <a:rPr lang="fr-FR" dirty="0" smtClean="0">
                <a:solidFill>
                  <a:srgbClr val="FFFF00"/>
                </a:solidFill>
              </a:rPr>
              <a:t>,</a:t>
            </a:r>
          </a:p>
          <a:p>
            <a:pPr algn="just">
              <a:buFont typeface="Wingdings" pitchFamily="2" charset="2"/>
              <a:buChar char="Ø"/>
            </a:pPr>
            <a:r>
              <a:rPr lang="fr-FR" dirty="0" smtClean="0">
                <a:solidFill>
                  <a:srgbClr val="FFFF00"/>
                </a:solidFill>
              </a:rPr>
              <a:t> des facteurs </a:t>
            </a:r>
            <a:r>
              <a:rPr lang="fr-FR" u="sng" dirty="0" smtClean="0">
                <a:solidFill>
                  <a:srgbClr val="FFFF00"/>
                </a:solidFill>
              </a:rPr>
              <a:t>économiques</a:t>
            </a:r>
            <a:r>
              <a:rPr lang="fr-FR" dirty="0" smtClean="0">
                <a:solidFill>
                  <a:srgbClr val="FFFF00"/>
                </a:solidFill>
              </a:rPr>
              <a:t>,</a:t>
            </a:r>
          </a:p>
          <a:p>
            <a:pPr algn="just">
              <a:buFont typeface="Wingdings" pitchFamily="2" charset="2"/>
              <a:buChar char="Ø"/>
            </a:pPr>
            <a:r>
              <a:rPr lang="fr-FR" b="1" dirty="0" smtClean="0">
                <a:solidFill>
                  <a:srgbClr val="FFFF00"/>
                </a:solidFill>
              </a:rPr>
              <a:t> des</a:t>
            </a:r>
            <a:r>
              <a:rPr lang="fr-FR" dirty="0" smtClean="0">
                <a:solidFill>
                  <a:srgbClr val="FFFF00"/>
                </a:solidFill>
              </a:rPr>
              <a:t> </a:t>
            </a:r>
            <a:r>
              <a:rPr lang="fr-FR" b="1" u="sng" dirty="0" smtClean="0">
                <a:solidFill>
                  <a:srgbClr val="FFFF00"/>
                </a:solidFill>
              </a:rPr>
              <a:t>ressources</a:t>
            </a:r>
            <a:r>
              <a:rPr lang="fr-FR" dirty="0" smtClean="0">
                <a:solidFill>
                  <a:srgbClr val="FFFF00"/>
                </a:solidFill>
              </a:rPr>
              <a:t> vivantes et non vivantes,</a:t>
            </a:r>
          </a:p>
          <a:p>
            <a:pPr algn="just">
              <a:buFont typeface="Wingdings" pitchFamily="2" charset="2"/>
              <a:buChar char="Ø"/>
            </a:pPr>
            <a:r>
              <a:rPr lang="fr-FR" dirty="0" smtClean="0">
                <a:solidFill>
                  <a:srgbClr val="FFFF00"/>
                </a:solidFill>
              </a:rPr>
              <a:t> des avantages et désavantages à long terme et à court terme par rapport aux autres solutions envisageables.</a:t>
            </a:r>
          </a:p>
          <a:p>
            <a:pPr algn="just">
              <a:spcBef>
                <a:spcPct val="50000"/>
              </a:spcBef>
            </a:pPr>
            <a:r>
              <a:rPr lang="fr-FR" b="1" dirty="0" smtClean="0">
                <a:solidFill>
                  <a:srgbClr val="FFFF00"/>
                </a:solidFill>
                <a:latin typeface="Calibri" panose="020F0502020204030204" pitchFamily="34" charset="0"/>
              </a:rPr>
              <a:t>Pour la consommation :</a:t>
            </a:r>
          </a:p>
          <a:p>
            <a:pPr algn="just">
              <a:spcBef>
                <a:spcPct val="50000"/>
              </a:spcBef>
              <a:buFont typeface="Arial" pitchFamily="34" charset="0"/>
              <a:buChar char="•"/>
            </a:pPr>
            <a:r>
              <a:rPr lang="fr-FR" dirty="0" smtClean="0">
                <a:solidFill>
                  <a:srgbClr val="FFFF00"/>
                </a:solidFill>
                <a:latin typeface="Calibri" panose="020F0502020204030204" pitchFamily="34" charset="0"/>
              </a:rPr>
              <a:t> Dans les limites du possible écologique et auquel chacun peut raisonnablement prétendre.</a:t>
            </a:r>
          </a:p>
          <a:p>
            <a:pPr algn="just">
              <a:spcBef>
                <a:spcPct val="50000"/>
              </a:spcBef>
            </a:pPr>
            <a:r>
              <a:rPr lang="fr-CA" b="1" dirty="0" smtClean="0">
                <a:solidFill>
                  <a:srgbClr val="FFFF00"/>
                </a:solidFill>
                <a:latin typeface="Calibri" panose="020F0502020204030204" pitchFamily="34" charset="0"/>
              </a:rPr>
              <a:t>Pour les ressources :</a:t>
            </a:r>
          </a:p>
          <a:p>
            <a:pPr algn="just">
              <a:spcBef>
                <a:spcPct val="50000"/>
              </a:spcBef>
              <a:buFont typeface="Arial" pitchFamily="34" charset="0"/>
              <a:buChar char="•"/>
            </a:pPr>
            <a:r>
              <a:rPr lang="fr-CA" dirty="0" smtClean="0">
                <a:solidFill>
                  <a:srgbClr val="FFFF00"/>
                </a:solidFill>
                <a:latin typeface="Calibri" panose="020F0502020204030204" pitchFamily="34" charset="0"/>
              </a:rPr>
              <a:t> Toute entité (énergétique, matérielle) nécessaire à l’Homme pour </a:t>
            </a:r>
            <a:r>
              <a:rPr lang="fr-CA" u="sng" dirty="0" smtClean="0">
                <a:solidFill>
                  <a:srgbClr val="FFFF00"/>
                </a:solidFill>
                <a:latin typeface="Calibri" panose="020F0502020204030204" pitchFamily="34" charset="0"/>
              </a:rPr>
              <a:t>assurer</a:t>
            </a:r>
            <a:r>
              <a:rPr lang="fr-CA" dirty="0" smtClean="0">
                <a:solidFill>
                  <a:srgbClr val="FFFF00"/>
                </a:solidFill>
                <a:latin typeface="Calibri" panose="020F0502020204030204" pitchFamily="34" charset="0"/>
              </a:rPr>
              <a:t> ses fonctions physiologiques et ses activités de production, pour satisfaire à ses </a:t>
            </a:r>
            <a:r>
              <a:rPr lang="fr-FR" u="sng" dirty="0" smtClean="0">
                <a:solidFill>
                  <a:srgbClr val="FFFF00"/>
                </a:solidFill>
                <a:latin typeface="Calibri" panose="020F0502020204030204" pitchFamily="34" charset="0"/>
              </a:rPr>
              <a:t>BESOINS.</a:t>
            </a:r>
            <a:endParaRPr lang="fr-FR" dirty="0" smtClean="0">
              <a:solidFill>
                <a:srgbClr val="FFFF00"/>
              </a:solidFill>
            </a:endParaRPr>
          </a:p>
        </p:txBody>
      </p:sp>
      <p:sp>
        <p:nvSpPr>
          <p:cNvPr id="12" name="Rectangle 11"/>
          <p:cNvSpPr/>
          <p:nvPr/>
        </p:nvSpPr>
        <p:spPr>
          <a:xfrm>
            <a:off x="179512" y="836712"/>
            <a:ext cx="7560840" cy="369332"/>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p:txBody>
      </p:sp>
    </p:spTree>
    <p:extLst>
      <p:ext uri="{BB962C8B-B14F-4D97-AF65-F5344CB8AC3E}">
        <p14:creationId xmlns:p14="http://schemas.microsoft.com/office/powerpoint/2010/main" val="27696995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100</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323528" y="76470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23" name="Rectangle 22"/>
          <p:cNvSpPr/>
          <p:nvPr/>
        </p:nvSpPr>
        <p:spPr>
          <a:xfrm>
            <a:off x="4211960" y="1700808"/>
            <a:ext cx="4392488" cy="792088"/>
          </a:xfrm>
          <a:prstGeom prst="rect">
            <a:avLst/>
          </a:prstGeom>
          <a:solidFill>
            <a:srgbClr val="FF99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Modification des comportement des consommateurs</a:t>
            </a:r>
          </a:p>
        </p:txBody>
      </p:sp>
      <p:sp>
        <p:nvSpPr>
          <p:cNvPr id="24" name="ZoneTexte 23"/>
          <p:cNvSpPr txBox="1"/>
          <p:nvPr/>
        </p:nvSpPr>
        <p:spPr>
          <a:xfrm>
            <a:off x="323528" y="1268760"/>
            <a:ext cx="5566717" cy="369332"/>
          </a:xfrm>
          <a:prstGeom prst="rect">
            <a:avLst/>
          </a:prstGeom>
          <a:noFill/>
        </p:spPr>
        <p:txBody>
          <a:bodyPr wrap="none" rtlCol="0">
            <a:spAutoFit/>
          </a:bodyPr>
          <a:lstStyle/>
          <a:p>
            <a:r>
              <a:rPr lang="fr-FR" b="1" dirty="0" smtClean="0">
                <a:solidFill>
                  <a:srgbClr val="008000"/>
                </a:solidFill>
              </a:rPr>
              <a:t>La sobriété de la consommation et la production durable</a:t>
            </a:r>
            <a:endParaRPr lang="fr-FR" b="1" dirty="0">
              <a:solidFill>
                <a:srgbClr val="008000"/>
              </a:solidFill>
            </a:endParaRPr>
          </a:p>
        </p:txBody>
      </p:sp>
      <p:sp>
        <p:nvSpPr>
          <p:cNvPr id="25" name="Ellipse 24"/>
          <p:cNvSpPr/>
          <p:nvPr/>
        </p:nvSpPr>
        <p:spPr>
          <a:xfrm>
            <a:off x="467544" y="2060848"/>
            <a:ext cx="3168352" cy="1296144"/>
          </a:xfrm>
          <a:prstGeom prst="ellipse">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Une consommation et une production </a:t>
            </a:r>
            <a:r>
              <a:rPr lang="fr-FR" sz="2000" b="1" dirty="0" smtClean="0">
                <a:solidFill>
                  <a:schemeClr val="tx1"/>
                </a:solidFill>
              </a:rPr>
              <a:t>« responsables »</a:t>
            </a:r>
            <a:endParaRPr lang="fr-FR" sz="2000" b="1" dirty="0">
              <a:solidFill>
                <a:schemeClr val="tx1"/>
              </a:solidFill>
            </a:endParaRPr>
          </a:p>
        </p:txBody>
      </p:sp>
      <p:sp>
        <p:nvSpPr>
          <p:cNvPr id="26" name="Rectangle 25"/>
          <p:cNvSpPr/>
          <p:nvPr/>
        </p:nvSpPr>
        <p:spPr>
          <a:xfrm>
            <a:off x="4211960" y="2708920"/>
            <a:ext cx="4392488" cy="792088"/>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fr-FR" dirty="0" smtClean="0">
                <a:solidFill>
                  <a:schemeClr val="tx1"/>
                </a:solidFill>
              </a:rPr>
              <a:t>Eco conception</a:t>
            </a:r>
          </a:p>
          <a:p>
            <a:pPr algn="ctr" eaLnBrk="0" fontAlgn="base" hangingPunct="0"/>
            <a:r>
              <a:rPr lang="fr-FR" dirty="0" smtClean="0">
                <a:solidFill>
                  <a:schemeClr val="tx1"/>
                </a:solidFill>
              </a:rPr>
              <a:t>Eco fonctionnalité</a:t>
            </a:r>
            <a:endParaRPr lang="fr-FR" dirty="0">
              <a:solidFill>
                <a:schemeClr val="tx1"/>
              </a:solidFill>
            </a:endParaRPr>
          </a:p>
        </p:txBody>
      </p:sp>
      <p:sp>
        <p:nvSpPr>
          <p:cNvPr id="27" name="Line 15"/>
          <p:cNvSpPr>
            <a:spLocks noChangeShapeType="1"/>
          </p:cNvSpPr>
          <p:nvPr/>
        </p:nvSpPr>
        <p:spPr bwMode="auto">
          <a:xfrm flipH="1">
            <a:off x="3563888" y="2132856"/>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 name="Line 15"/>
          <p:cNvSpPr>
            <a:spLocks noChangeShapeType="1"/>
          </p:cNvSpPr>
          <p:nvPr/>
        </p:nvSpPr>
        <p:spPr bwMode="auto">
          <a:xfrm flipH="1" flipV="1">
            <a:off x="3563888" y="2924944"/>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2" name="Rectangle 21"/>
          <p:cNvSpPr/>
          <p:nvPr/>
        </p:nvSpPr>
        <p:spPr>
          <a:xfrm>
            <a:off x="4211960" y="3717032"/>
            <a:ext cx="4392488" cy="792088"/>
          </a:xfrm>
          <a:prstGeom prst="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fr-FR" dirty="0" smtClean="0">
                <a:solidFill>
                  <a:schemeClr val="tx1"/>
                </a:solidFill>
              </a:rPr>
              <a:t>Limitation des déchets</a:t>
            </a:r>
            <a:endParaRPr lang="fr-FR" dirty="0">
              <a:solidFill>
                <a:schemeClr val="tx1"/>
              </a:solidFill>
            </a:endParaRPr>
          </a:p>
        </p:txBody>
      </p:sp>
      <p:sp>
        <p:nvSpPr>
          <p:cNvPr id="29" name="Line 15"/>
          <p:cNvSpPr>
            <a:spLocks noChangeShapeType="1"/>
          </p:cNvSpPr>
          <p:nvPr/>
        </p:nvSpPr>
        <p:spPr bwMode="auto">
          <a:xfrm flipH="1" flipV="1">
            <a:off x="3275856" y="3212976"/>
            <a:ext cx="864096" cy="86409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30" name="Image 29" descr="Maison passive2_s.jpg"/>
          <p:cNvPicPr>
            <a:picLocks noChangeAspect="1"/>
          </p:cNvPicPr>
          <p:nvPr/>
        </p:nvPicPr>
        <p:blipFill>
          <a:blip r:embed="rId2" cstate="print"/>
          <a:stretch>
            <a:fillRect/>
          </a:stretch>
        </p:blipFill>
        <p:spPr>
          <a:xfrm>
            <a:off x="179512" y="3933056"/>
            <a:ext cx="3086100" cy="2524125"/>
          </a:xfrm>
          <a:prstGeom prst="rect">
            <a:avLst/>
          </a:prstGeom>
        </p:spPr>
      </p:pic>
      <p:sp>
        <p:nvSpPr>
          <p:cNvPr id="32" name="ZoneTexte 31"/>
          <p:cNvSpPr txBox="1"/>
          <p:nvPr/>
        </p:nvSpPr>
        <p:spPr>
          <a:xfrm>
            <a:off x="1043608" y="6453336"/>
            <a:ext cx="1138581" cy="276999"/>
          </a:xfrm>
          <a:prstGeom prst="rect">
            <a:avLst/>
          </a:prstGeom>
          <a:noFill/>
        </p:spPr>
        <p:txBody>
          <a:bodyPr wrap="none" rtlCol="0">
            <a:spAutoFit/>
          </a:bodyPr>
          <a:lstStyle/>
          <a:p>
            <a:pPr algn="ctr"/>
            <a:r>
              <a:rPr lang="fr-FR" sz="1200" dirty="0" smtClean="0">
                <a:solidFill>
                  <a:srgbClr val="008000"/>
                </a:solidFill>
              </a:rPr>
              <a:t>Maison passive</a:t>
            </a:r>
            <a:endParaRPr lang="fr-FR" sz="1200" dirty="0">
              <a:solidFill>
                <a:srgbClr val="008000"/>
              </a:solidFill>
            </a:endParaRPr>
          </a:p>
        </p:txBody>
      </p:sp>
      <p:pic>
        <p:nvPicPr>
          <p:cNvPr id="33" name="Image 32" descr="recup-eau-de-pluie.jpg"/>
          <p:cNvPicPr>
            <a:picLocks noChangeAspect="1"/>
          </p:cNvPicPr>
          <p:nvPr/>
        </p:nvPicPr>
        <p:blipFill>
          <a:blip r:embed="rId3" cstate="print"/>
          <a:stretch>
            <a:fillRect/>
          </a:stretch>
        </p:blipFill>
        <p:spPr>
          <a:xfrm>
            <a:off x="7092280" y="4725144"/>
            <a:ext cx="1584176" cy="1887529"/>
          </a:xfrm>
          <a:prstGeom prst="rect">
            <a:avLst/>
          </a:prstGeom>
        </p:spPr>
      </p:pic>
      <p:pic>
        <p:nvPicPr>
          <p:cNvPr id="34" name="Image 33" descr="recyclage2.jpg"/>
          <p:cNvPicPr>
            <a:picLocks noChangeAspect="1"/>
          </p:cNvPicPr>
          <p:nvPr/>
        </p:nvPicPr>
        <p:blipFill>
          <a:blip r:embed="rId4" cstate="print"/>
          <a:stretch>
            <a:fillRect/>
          </a:stretch>
        </p:blipFill>
        <p:spPr>
          <a:xfrm>
            <a:off x="4211960" y="4725144"/>
            <a:ext cx="2088257" cy="1281682"/>
          </a:xfrm>
          <a:prstGeom prst="rect">
            <a:avLst/>
          </a:prstGeom>
        </p:spPr>
      </p:pic>
      <p:sp>
        <p:nvSpPr>
          <p:cNvPr id="37" name="ZoneTexte 36"/>
          <p:cNvSpPr txBox="1"/>
          <p:nvPr/>
        </p:nvSpPr>
        <p:spPr>
          <a:xfrm>
            <a:off x="5004048" y="5982046"/>
            <a:ext cx="797526" cy="276999"/>
          </a:xfrm>
          <a:prstGeom prst="rect">
            <a:avLst/>
          </a:prstGeom>
          <a:noFill/>
        </p:spPr>
        <p:txBody>
          <a:bodyPr wrap="none" rtlCol="0">
            <a:spAutoFit/>
          </a:bodyPr>
          <a:lstStyle/>
          <a:p>
            <a:r>
              <a:rPr lang="fr-FR" sz="1200" dirty="0" smtClean="0">
                <a:solidFill>
                  <a:srgbClr val="008000"/>
                </a:solidFill>
              </a:rPr>
              <a:t>Recyclage</a:t>
            </a:r>
            <a:endParaRPr lang="fr-FR" sz="1200" dirty="0">
              <a:solidFill>
                <a:srgbClr val="008000"/>
              </a:solidFill>
            </a:endParaRPr>
          </a:p>
        </p:txBody>
      </p:sp>
      <p:sp>
        <p:nvSpPr>
          <p:cNvPr id="38" name="ZoneTexte 37"/>
          <p:cNvSpPr txBox="1"/>
          <p:nvPr/>
        </p:nvSpPr>
        <p:spPr>
          <a:xfrm>
            <a:off x="6814843" y="6581001"/>
            <a:ext cx="2072490" cy="276999"/>
          </a:xfrm>
          <a:prstGeom prst="rect">
            <a:avLst/>
          </a:prstGeom>
          <a:noFill/>
        </p:spPr>
        <p:txBody>
          <a:bodyPr wrap="none" rtlCol="0">
            <a:spAutoFit/>
          </a:bodyPr>
          <a:lstStyle/>
          <a:p>
            <a:pPr algn="ctr"/>
            <a:r>
              <a:rPr lang="fr-FR" sz="1200" dirty="0" smtClean="0">
                <a:solidFill>
                  <a:srgbClr val="008000"/>
                </a:solidFill>
              </a:rPr>
              <a:t>Récupération de l’eau de pluie</a:t>
            </a:r>
            <a:endParaRPr lang="fr-FR" sz="1200" dirty="0">
              <a:solidFill>
                <a:srgbClr val="008000"/>
              </a:solidFill>
            </a:endParaRPr>
          </a:p>
        </p:txBody>
      </p:sp>
      <p:sp>
        <p:nvSpPr>
          <p:cNvPr id="19" name="ZoneTexte 18"/>
          <p:cNvSpPr txBox="1"/>
          <p:nvPr/>
        </p:nvSpPr>
        <p:spPr>
          <a:xfrm>
            <a:off x="3419872" y="6309320"/>
            <a:ext cx="3312368" cy="461665"/>
          </a:xfrm>
          <a:prstGeom prst="rect">
            <a:avLst/>
          </a:prstGeom>
          <a:noFill/>
        </p:spPr>
        <p:txBody>
          <a:bodyPr wrap="square" rtlCol="0">
            <a:spAutoFit/>
          </a:bodyPr>
          <a:lstStyle/>
          <a:p>
            <a:pPr algn="ctr"/>
            <a:r>
              <a:rPr lang="fr-FR" sz="1200" dirty="0" smtClean="0">
                <a:solidFill>
                  <a:srgbClr val="002060"/>
                </a:solidFill>
              </a:rPr>
              <a:t>Source diapo : </a:t>
            </a:r>
            <a:r>
              <a:rPr lang="fr-FR" sz="1200" i="1" dirty="0" smtClean="0">
                <a:solidFill>
                  <a:srgbClr val="002060"/>
                </a:solidFill>
              </a:rPr>
              <a:t>LE DÉVELOPPEMENT DURABLE ? COMPRENDRE ET AGIR (</a:t>
            </a:r>
            <a:r>
              <a:rPr lang="fr-FR" sz="1200" i="1" dirty="0" err="1" smtClean="0">
                <a:solidFill>
                  <a:srgbClr val="002060"/>
                </a:solidFill>
              </a:rPr>
              <a:t>ibid</a:t>
            </a:r>
            <a:r>
              <a:rPr lang="fr-FR" sz="1200" i="1" dirty="0" smtClean="0">
                <a:solidFill>
                  <a:srgbClr val="002060"/>
                </a:solidFill>
              </a:rPr>
              <a:t>)</a:t>
            </a:r>
            <a:endParaRPr lang="fr-FR" sz="1200" dirty="0">
              <a:solidFill>
                <a:srgbClr val="00206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101</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323528" y="76470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23" name="Rectangle 22"/>
          <p:cNvSpPr/>
          <p:nvPr/>
        </p:nvSpPr>
        <p:spPr>
          <a:xfrm>
            <a:off x="4211960" y="1772816"/>
            <a:ext cx="4392488" cy="792088"/>
          </a:xfrm>
          <a:prstGeom prst="rect">
            <a:avLst/>
          </a:prstGeom>
          <a:solidFill>
            <a:srgbClr val="FF99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Accentuer la production et l’accès à la connaissance</a:t>
            </a:r>
          </a:p>
        </p:txBody>
      </p:sp>
      <p:sp>
        <p:nvSpPr>
          <p:cNvPr id="24" name="ZoneTexte 23"/>
          <p:cNvSpPr txBox="1"/>
          <p:nvPr/>
        </p:nvSpPr>
        <p:spPr>
          <a:xfrm>
            <a:off x="323528" y="1268760"/>
            <a:ext cx="4321504" cy="369332"/>
          </a:xfrm>
          <a:prstGeom prst="rect">
            <a:avLst/>
          </a:prstGeom>
          <a:noFill/>
        </p:spPr>
        <p:txBody>
          <a:bodyPr wrap="none" rtlCol="0">
            <a:spAutoFit/>
          </a:bodyPr>
          <a:lstStyle/>
          <a:p>
            <a:r>
              <a:rPr lang="fr-FR" b="1" dirty="0" smtClean="0">
                <a:solidFill>
                  <a:srgbClr val="008000"/>
                </a:solidFill>
              </a:rPr>
              <a:t>Emergence d'une responsabilité écologique</a:t>
            </a:r>
            <a:endParaRPr lang="fr-FR" b="1" dirty="0">
              <a:solidFill>
                <a:srgbClr val="008000"/>
              </a:solidFill>
            </a:endParaRPr>
          </a:p>
        </p:txBody>
      </p:sp>
      <p:sp>
        <p:nvSpPr>
          <p:cNvPr id="25" name="Ellipse 24"/>
          <p:cNvSpPr/>
          <p:nvPr/>
        </p:nvSpPr>
        <p:spPr>
          <a:xfrm>
            <a:off x="467544" y="2132856"/>
            <a:ext cx="3168352" cy="1296144"/>
          </a:xfrm>
          <a:prstGeom prst="ellipse">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 On protège ce que l’on connaît et aime »</a:t>
            </a:r>
            <a:endParaRPr lang="fr-FR" sz="2000" b="1" dirty="0">
              <a:solidFill>
                <a:schemeClr val="tx1"/>
              </a:solidFill>
            </a:endParaRPr>
          </a:p>
        </p:txBody>
      </p:sp>
      <p:sp>
        <p:nvSpPr>
          <p:cNvPr id="27" name="Line 15"/>
          <p:cNvSpPr>
            <a:spLocks noChangeShapeType="1"/>
          </p:cNvSpPr>
          <p:nvPr/>
        </p:nvSpPr>
        <p:spPr bwMode="auto">
          <a:xfrm flipH="1">
            <a:off x="3563888" y="2204864"/>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 name="Line 15"/>
          <p:cNvSpPr>
            <a:spLocks noChangeShapeType="1"/>
          </p:cNvSpPr>
          <p:nvPr/>
        </p:nvSpPr>
        <p:spPr bwMode="auto">
          <a:xfrm flipH="1" flipV="1">
            <a:off x="3563888" y="2996952"/>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2" name="Rectangle 21"/>
          <p:cNvSpPr/>
          <p:nvPr/>
        </p:nvSpPr>
        <p:spPr>
          <a:xfrm>
            <a:off x="4211960" y="2708920"/>
            <a:ext cx="4392488" cy="792088"/>
          </a:xfrm>
          <a:prstGeom prst="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fr-FR" dirty="0" smtClean="0">
                <a:solidFill>
                  <a:schemeClr val="tx1"/>
                </a:solidFill>
              </a:rPr>
              <a:t>Donner une place à l’implication et à la participation</a:t>
            </a:r>
            <a:endParaRPr lang="fr-FR" dirty="0">
              <a:solidFill>
                <a:schemeClr val="tx1"/>
              </a:solidFill>
            </a:endParaRPr>
          </a:p>
        </p:txBody>
      </p:sp>
      <p:sp>
        <p:nvSpPr>
          <p:cNvPr id="37" name="ZoneTexte 36"/>
          <p:cNvSpPr txBox="1"/>
          <p:nvPr/>
        </p:nvSpPr>
        <p:spPr>
          <a:xfrm>
            <a:off x="2733328" y="6237312"/>
            <a:ext cx="5950796" cy="276999"/>
          </a:xfrm>
          <a:prstGeom prst="rect">
            <a:avLst/>
          </a:prstGeom>
          <a:noFill/>
        </p:spPr>
        <p:txBody>
          <a:bodyPr wrap="none" rtlCol="0">
            <a:spAutoFit/>
          </a:bodyPr>
          <a:lstStyle/>
          <a:p>
            <a:pPr algn="ctr"/>
            <a:r>
              <a:rPr lang="fr-FR" sz="1200" dirty="0" smtClean="0">
                <a:solidFill>
                  <a:srgbClr val="008000"/>
                </a:solidFill>
              </a:rPr>
              <a:t>Jardinage en </a:t>
            </a:r>
            <a:r>
              <a:rPr lang="fr-FR" sz="1200" dirty="0" err="1" smtClean="0">
                <a:solidFill>
                  <a:srgbClr val="008000"/>
                </a:solidFill>
              </a:rPr>
              <a:t>permaculture</a:t>
            </a:r>
            <a:r>
              <a:rPr lang="fr-FR" sz="1200" dirty="0" smtClean="0">
                <a:solidFill>
                  <a:srgbClr val="008000"/>
                </a:solidFill>
              </a:rPr>
              <a:t>, en biodynamique, en bio-intensif (images : les Amis de la Terre). </a:t>
            </a:r>
            <a:endParaRPr lang="fr-FR" sz="1200" dirty="0">
              <a:solidFill>
                <a:srgbClr val="008000"/>
              </a:solidFill>
            </a:endParaRPr>
          </a:p>
        </p:txBody>
      </p:sp>
      <p:pic>
        <p:nvPicPr>
          <p:cNvPr id="19" name="Image 18" descr="covoiturage.jpg"/>
          <p:cNvPicPr>
            <a:picLocks noChangeAspect="1"/>
          </p:cNvPicPr>
          <p:nvPr/>
        </p:nvPicPr>
        <p:blipFill>
          <a:blip r:embed="rId2" cstate="print"/>
          <a:stretch>
            <a:fillRect/>
          </a:stretch>
        </p:blipFill>
        <p:spPr>
          <a:xfrm>
            <a:off x="323528" y="4509120"/>
            <a:ext cx="2157637" cy="1743844"/>
          </a:xfrm>
          <a:prstGeom prst="rect">
            <a:avLst/>
          </a:prstGeom>
        </p:spPr>
      </p:pic>
      <p:pic>
        <p:nvPicPr>
          <p:cNvPr id="21" name="Image 20" descr="jardinage permaculture2.jpg"/>
          <p:cNvPicPr>
            <a:picLocks noChangeAspect="1"/>
          </p:cNvPicPr>
          <p:nvPr/>
        </p:nvPicPr>
        <p:blipFill>
          <a:blip r:embed="rId3" cstate="print"/>
          <a:stretch>
            <a:fillRect/>
          </a:stretch>
        </p:blipFill>
        <p:spPr>
          <a:xfrm>
            <a:off x="4860032" y="5013176"/>
            <a:ext cx="3744416" cy="1218279"/>
          </a:xfrm>
          <a:prstGeom prst="rect">
            <a:avLst/>
          </a:prstGeom>
        </p:spPr>
      </p:pic>
      <p:pic>
        <p:nvPicPr>
          <p:cNvPr id="31" name="Image 30" descr="JardinageBioIntensif_s1.jpg"/>
          <p:cNvPicPr>
            <a:picLocks noChangeAspect="1"/>
          </p:cNvPicPr>
          <p:nvPr/>
        </p:nvPicPr>
        <p:blipFill>
          <a:blip r:embed="rId4" cstate="print"/>
          <a:stretch>
            <a:fillRect/>
          </a:stretch>
        </p:blipFill>
        <p:spPr>
          <a:xfrm>
            <a:off x="2771800" y="5085184"/>
            <a:ext cx="1866900" cy="1085850"/>
          </a:xfrm>
          <a:prstGeom prst="rect">
            <a:avLst/>
          </a:prstGeom>
        </p:spPr>
      </p:pic>
      <p:pic>
        <p:nvPicPr>
          <p:cNvPr id="35" name="Image 34" descr="jardinage permaculture_s.jpg"/>
          <p:cNvPicPr>
            <a:picLocks noChangeAspect="1"/>
          </p:cNvPicPr>
          <p:nvPr/>
        </p:nvPicPr>
        <p:blipFill>
          <a:blip r:embed="rId5" cstate="print"/>
          <a:stretch>
            <a:fillRect/>
          </a:stretch>
        </p:blipFill>
        <p:spPr>
          <a:xfrm>
            <a:off x="6084168" y="3645024"/>
            <a:ext cx="2514600" cy="1238250"/>
          </a:xfrm>
          <a:prstGeom prst="rect">
            <a:avLst/>
          </a:prstGeom>
        </p:spPr>
      </p:pic>
      <p:sp>
        <p:nvSpPr>
          <p:cNvPr id="16" name="ZoneTexte 15"/>
          <p:cNvSpPr txBox="1"/>
          <p:nvPr/>
        </p:nvSpPr>
        <p:spPr>
          <a:xfrm>
            <a:off x="179512" y="6525345"/>
            <a:ext cx="4968552" cy="276999"/>
          </a:xfrm>
          <a:prstGeom prst="rect">
            <a:avLst/>
          </a:prstGeom>
          <a:noFill/>
        </p:spPr>
        <p:txBody>
          <a:bodyPr wrap="square" rtlCol="0">
            <a:spAutoFit/>
          </a:bodyPr>
          <a:lstStyle/>
          <a:p>
            <a:pPr algn="ctr"/>
            <a:r>
              <a:rPr lang="fr-FR" sz="1200" dirty="0" smtClean="0">
                <a:solidFill>
                  <a:srgbClr val="002060"/>
                </a:solidFill>
              </a:rPr>
              <a:t>Source diapo : </a:t>
            </a:r>
            <a:r>
              <a:rPr lang="fr-FR" sz="1200" i="1" dirty="0" smtClean="0">
                <a:solidFill>
                  <a:srgbClr val="002060"/>
                </a:solidFill>
              </a:rPr>
              <a:t>LE DÉVELOPPEMENT DURABLE ? COMPRENDRE ET AGIR (</a:t>
            </a:r>
            <a:r>
              <a:rPr lang="fr-FR" sz="1200" i="1" dirty="0" err="1" smtClean="0">
                <a:solidFill>
                  <a:srgbClr val="002060"/>
                </a:solidFill>
              </a:rPr>
              <a:t>ibid</a:t>
            </a:r>
            <a:r>
              <a:rPr lang="fr-FR" sz="1200" i="1" dirty="0" smtClean="0">
                <a:solidFill>
                  <a:srgbClr val="002060"/>
                </a:solidFill>
              </a:rPr>
              <a:t>)</a:t>
            </a:r>
            <a:endParaRPr lang="fr-FR" sz="1200" dirty="0">
              <a:solidFill>
                <a:srgbClr val="00206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9"/>
          <p:cNvSpPr>
            <a:spLocks noChangeArrowheads="1"/>
          </p:cNvSpPr>
          <p:nvPr/>
        </p:nvSpPr>
        <p:spPr bwMode="auto">
          <a:xfrm>
            <a:off x="1832153" y="3742309"/>
            <a:ext cx="558326" cy="45719"/>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 name="Text Box 24"/>
          <p:cNvSpPr txBox="1">
            <a:spLocks noChangeArrowheads="1"/>
          </p:cNvSpPr>
          <p:nvPr/>
        </p:nvSpPr>
        <p:spPr bwMode="auto">
          <a:xfrm>
            <a:off x="302904" y="2548346"/>
            <a:ext cx="5271661"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latin typeface="Arial" charset="0"/>
              </a:rPr>
              <a:t>Je remplace 5 ampoules classiques par des ampoules fluo-compactes à économie d’énergie</a:t>
            </a:r>
            <a:endParaRPr lang="fr-FR" sz="1600" dirty="0">
              <a:latin typeface="Arial" charset="0"/>
            </a:endParaRPr>
          </a:p>
        </p:txBody>
      </p:sp>
      <p:sp>
        <p:nvSpPr>
          <p:cNvPr id="4" name="Text Box 25"/>
          <p:cNvSpPr txBox="1">
            <a:spLocks noChangeArrowheads="1"/>
          </p:cNvSpPr>
          <p:nvPr/>
        </p:nvSpPr>
        <p:spPr bwMode="auto">
          <a:xfrm>
            <a:off x="6051930" y="2548346"/>
            <a:ext cx="27556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600" b="1" dirty="0">
                <a:latin typeface="Arial" charset="0"/>
              </a:rPr>
              <a:t>De  100 m</a:t>
            </a:r>
            <a:r>
              <a:rPr lang="fr-FR" sz="1600" b="1" baseline="30000" dirty="0">
                <a:latin typeface="Arial" charset="0"/>
              </a:rPr>
              <a:t>2</a:t>
            </a:r>
            <a:r>
              <a:rPr lang="fr-FR" sz="1600" b="1" dirty="0">
                <a:latin typeface="Arial" charset="0"/>
              </a:rPr>
              <a:t> par an</a:t>
            </a:r>
          </a:p>
        </p:txBody>
      </p:sp>
      <p:sp>
        <p:nvSpPr>
          <p:cNvPr id="11" name="Text Box 30"/>
          <p:cNvSpPr txBox="1">
            <a:spLocks noChangeArrowheads="1"/>
          </p:cNvSpPr>
          <p:nvPr/>
        </p:nvSpPr>
        <p:spPr bwMode="auto">
          <a:xfrm>
            <a:off x="308451" y="3285966"/>
            <a:ext cx="432702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solidFill>
                  <a:srgbClr val="006600"/>
                </a:solidFill>
                <a:latin typeface="Arial" charset="0"/>
              </a:rPr>
              <a:t>Pour mon alimentation, j’augmente de 50 % la </a:t>
            </a:r>
            <a:r>
              <a:rPr lang="fr-FR" sz="1600" b="1" dirty="0" smtClean="0">
                <a:solidFill>
                  <a:srgbClr val="006600"/>
                </a:solidFill>
                <a:latin typeface="Arial" charset="0"/>
              </a:rPr>
              <a:t>part qui </a:t>
            </a:r>
            <a:r>
              <a:rPr lang="fr-FR" sz="1600" b="1" dirty="0">
                <a:solidFill>
                  <a:srgbClr val="006600"/>
                </a:solidFill>
                <a:latin typeface="Arial" charset="0"/>
              </a:rPr>
              <a:t>est produite localement</a:t>
            </a:r>
            <a:endParaRPr lang="fr-FR" sz="1600" dirty="0">
              <a:latin typeface="Arial" charset="0"/>
            </a:endParaRPr>
          </a:p>
        </p:txBody>
      </p:sp>
      <p:sp>
        <p:nvSpPr>
          <p:cNvPr id="12" name="Text Box 34"/>
          <p:cNvSpPr txBox="1">
            <a:spLocks noChangeArrowheads="1"/>
          </p:cNvSpPr>
          <p:nvPr/>
        </p:nvSpPr>
        <p:spPr bwMode="auto">
          <a:xfrm>
            <a:off x="308451" y="4124166"/>
            <a:ext cx="432702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latin typeface="Arial" charset="0"/>
              </a:rPr>
              <a:t>Je remplace 5 heures de voyages en avion par </a:t>
            </a:r>
            <a:r>
              <a:rPr lang="fr-FR" sz="1600" b="1" dirty="0" smtClean="0">
                <a:latin typeface="Arial" charset="0"/>
              </a:rPr>
              <a:t>le même </a:t>
            </a:r>
            <a:r>
              <a:rPr lang="fr-FR" sz="1600" b="1" dirty="0">
                <a:latin typeface="Arial" charset="0"/>
              </a:rPr>
              <a:t>trajet en train ou en car</a:t>
            </a:r>
            <a:endParaRPr lang="fr-FR" sz="1600" dirty="0">
              <a:latin typeface="Arial" charset="0"/>
            </a:endParaRPr>
          </a:p>
        </p:txBody>
      </p:sp>
      <p:sp>
        <p:nvSpPr>
          <p:cNvPr id="13" name="Text Box 35"/>
          <p:cNvSpPr txBox="1">
            <a:spLocks noChangeArrowheads="1"/>
          </p:cNvSpPr>
          <p:nvPr/>
        </p:nvSpPr>
        <p:spPr bwMode="auto">
          <a:xfrm>
            <a:off x="308451" y="4854410"/>
            <a:ext cx="432702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solidFill>
                  <a:srgbClr val="006600"/>
                </a:solidFill>
                <a:latin typeface="Arial" charset="0"/>
              </a:rPr>
              <a:t>Je passe 3 minutes de moins sous la douche</a:t>
            </a:r>
            <a:endParaRPr lang="fr-FR" sz="1600" dirty="0">
              <a:latin typeface="Arial" charset="0"/>
            </a:endParaRPr>
          </a:p>
        </p:txBody>
      </p:sp>
      <p:sp>
        <p:nvSpPr>
          <p:cNvPr id="14" name="Text Box 36"/>
          <p:cNvSpPr txBox="1">
            <a:spLocks noChangeArrowheads="1"/>
          </p:cNvSpPr>
          <p:nvPr/>
        </p:nvSpPr>
        <p:spPr bwMode="auto">
          <a:xfrm>
            <a:off x="308451" y="5387810"/>
            <a:ext cx="432702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latin typeface="Arial" charset="0"/>
              </a:rPr>
              <a:t>Je ferme le robinet quand je me brosse les dents</a:t>
            </a:r>
            <a:endParaRPr lang="fr-FR" sz="1600" dirty="0">
              <a:latin typeface="Arial" charset="0"/>
            </a:endParaRPr>
          </a:p>
        </p:txBody>
      </p:sp>
      <p:sp>
        <p:nvSpPr>
          <p:cNvPr id="15" name="Text Box 37"/>
          <p:cNvSpPr txBox="1">
            <a:spLocks noChangeArrowheads="1"/>
          </p:cNvSpPr>
          <p:nvPr/>
        </p:nvSpPr>
        <p:spPr bwMode="auto">
          <a:xfrm>
            <a:off x="6074847" y="3225635"/>
            <a:ext cx="270977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600" b="1" dirty="0">
                <a:solidFill>
                  <a:srgbClr val="006600"/>
                </a:solidFill>
                <a:latin typeface="Arial" charset="0"/>
              </a:rPr>
              <a:t>300 m</a:t>
            </a:r>
            <a:r>
              <a:rPr lang="fr-FR" sz="1600" b="1" baseline="30000" dirty="0">
                <a:solidFill>
                  <a:srgbClr val="006600"/>
                </a:solidFill>
                <a:latin typeface="Arial" charset="0"/>
              </a:rPr>
              <a:t>2</a:t>
            </a:r>
            <a:r>
              <a:rPr lang="fr-FR" sz="1600" b="1" dirty="0">
                <a:solidFill>
                  <a:srgbClr val="006600"/>
                </a:solidFill>
                <a:latin typeface="Arial" charset="0"/>
              </a:rPr>
              <a:t> par an</a:t>
            </a:r>
          </a:p>
        </p:txBody>
      </p:sp>
      <p:sp>
        <p:nvSpPr>
          <p:cNvPr id="16" name="Text Box 38"/>
          <p:cNvSpPr txBox="1">
            <a:spLocks noChangeArrowheads="1"/>
          </p:cNvSpPr>
          <p:nvPr/>
        </p:nvSpPr>
        <p:spPr bwMode="auto">
          <a:xfrm>
            <a:off x="6012160" y="4124166"/>
            <a:ext cx="273913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600" b="1" dirty="0">
                <a:latin typeface="Arial" charset="0"/>
              </a:rPr>
              <a:t>1.000 m</a:t>
            </a:r>
            <a:r>
              <a:rPr lang="fr-FR" sz="1600" b="1" baseline="30000" dirty="0">
                <a:latin typeface="Arial" charset="0"/>
              </a:rPr>
              <a:t>2</a:t>
            </a:r>
            <a:r>
              <a:rPr lang="fr-FR" sz="1600" b="1" dirty="0">
                <a:latin typeface="Arial" charset="0"/>
              </a:rPr>
              <a:t> par an</a:t>
            </a:r>
          </a:p>
        </p:txBody>
      </p:sp>
      <p:sp>
        <p:nvSpPr>
          <p:cNvPr id="17" name="Text Box 39"/>
          <p:cNvSpPr txBox="1">
            <a:spLocks noChangeArrowheads="1"/>
          </p:cNvSpPr>
          <p:nvPr/>
        </p:nvSpPr>
        <p:spPr bwMode="auto">
          <a:xfrm>
            <a:off x="6012160" y="4808243"/>
            <a:ext cx="256058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600" b="1" dirty="0">
                <a:solidFill>
                  <a:srgbClr val="006600"/>
                </a:solidFill>
                <a:latin typeface="Arial" charset="0"/>
              </a:rPr>
              <a:t>400 m</a:t>
            </a:r>
            <a:r>
              <a:rPr lang="fr-FR" sz="1600" b="1" baseline="30000" dirty="0">
                <a:solidFill>
                  <a:srgbClr val="006600"/>
                </a:solidFill>
                <a:latin typeface="Arial" charset="0"/>
              </a:rPr>
              <a:t>2</a:t>
            </a:r>
            <a:r>
              <a:rPr lang="fr-FR" sz="1600" b="1" dirty="0">
                <a:solidFill>
                  <a:srgbClr val="006600"/>
                </a:solidFill>
                <a:latin typeface="Arial" charset="0"/>
              </a:rPr>
              <a:t> par an</a:t>
            </a:r>
          </a:p>
        </p:txBody>
      </p:sp>
      <p:sp>
        <p:nvSpPr>
          <p:cNvPr id="18" name="Text Box 40"/>
          <p:cNvSpPr txBox="1">
            <a:spLocks noChangeArrowheads="1"/>
          </p:cNvSpPr>
          <p:nvPr/>
        </p:nvSpPr>
        <p:spPr bwMode="auto">
          <a:xfrm>
            <a:off x="6051930" y="5301208"/>
            <a:ext cx="26573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600" b="1" dirty="0">
                <a:latin typeface="Arial" charset="0"/>
              </a:rPr>
              <a:t>100 m</a:t>
            </a:r>
            <a:r>
              <a:rPr lang="fr-FR" sz="1600" b="1" baseline="30000" dirty="0">
                <a:latin typeface="Arial" charset="0"/>
              </a:rPr>
              <a:t>2</a:t>
            </a:r>
            <a:r>
              <a:rPr lang="fr-FR" sz="1600" b="1" dirty="0">
                <a:latin typeface="Arial" charset="0"/>
              </a:rPr>
              <a:t> par an</a:t>
            </a:r>
          </a:p>
        </p:txBody>
      </p:sp>
      <p:sp>
        <p:nvSpPr>
          <p:cNvPr id="19" name="Text Box 41"/>
          <p:cNvSpPr txBox="1">
            <a:spLocks noChangeArrowheads="1"/>
          </p:cNvSpPr>
          <p:nvPr/>
        </p:nvSpPr>
        <p:spPr bwMode="auto">
          <a:xfrm>
            <a:off x="308451" y="5921210"/>
            <a:ext cx="432702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solidFill>
                  <a:srgbClr val="006600"/>
                </a:solidFill>
                <a:latin typeface="Arial" charset="0"/>
              </a:rPr>
              <a:t>Je conduis 25 km de moins en voiture (par semaine)</a:t>
            </a:r>
            <a:endParaRPr lang="fr-FR" sz="1600" dirty="0">
              <a:latin typeface="Arial" charset="0"/>
            </a:endParaRPr>
          </a:p>
        </p:txBody>
      </p:sp>
      <p:sp>
        <p:nvSpPr>
          <p:cNvPr id="20" name="Text Box 42"/>
          <p:cNvSpPr txBox="1">
            <a:spLocks noChangeArrowheads="1"/>
          </p:cNvSpPr>
          <p:nvPr/>
        </p:nvSpPr>
        <p:spPr bwMode="auto">
          <a:xfrm>
            <a:off x="6087505" y="5845010"/>
            <a:ext cx="248523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600" b="1" dirty="0">
                <a:solidFill>
                  <a:srgbClr val="006600"/>
                </a:solidFill>
                <a:latin typeface="Arial" charset="0"/>
              </a:rPr>
              <a:t>500 m</a:t>
            </a:r>
            <a:r>
              <a:rPr lang="fr-FR" sz="1600" b="1" baseline="30000" dirty="0">
                <a:solidFill>
                  <a:srgbClr val="006600"/>
                </a:solidFill>
                <a:latin typeface="Arial" charset="0"/>
              </a:rPr>
              <a:t>2</a:t>
            </a:r>
            <a:r>
              <a:rPr lang="fr-FR" sz="1600" b="1" dirty="0">
                <a:solidFill>
                  <a:srgbClr val="006600"/>
                </a:solidFill>
                <a:latin typeface="Arial" charset="0"/>
              </a:rPr>
              <a:t> par an</a:t>
            </a:r>
          </a:p>
        </p:txBody>
      </p:sp>
      <p:sp>
        <p:nvSpPr>
          <p:cNvPr id="21"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102</a:t>
            </a:fld>
            <a:endParaRPr lang="fr-FR" dirty="0"/>
          </a:p>
        </p:txBody>
      </p:sp>
      <p:sp>
        <p:nvSpPr>
          <p:cNvPr id="22"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4" name="Text Box 5"/>
          <p:cNvSpPr txBox="1">
            <a:spLocks noChangeArrowheads="1"/>
          </p:cNvSpPr>
          <p:nvPr/>
        </p:nvSpPr>
        <p:spPr bwMode="auto">
          <a:xfrm>
            <a:off x="7693478" y="6332465"/>
            <a:ext cx="10966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lang="fr-FR" sz="1200" dirty="0">
                <a:solidFill>
                  <a:srgbClr val="008000"/>
                </a:solidFill>
              </a:rPr>
              <a:t>Source </a:t>
            </a:r>
            <a:r>
              <a:rPr lang="fr-FR" sz="1200" dirty="0" smtClean="0">
                <a:solidFill>
                  <a:srgbClr val="008000"/>
                </a:solidFill>
              </a:rPr>
              <a:t>: WWF</a:t>
            </a:r>
            <a:r>
              <a:rPr lang="fr-FR" sz="1200" b="1" dirty="0" smtClean="0">
                <a:solidFill>
                  <a:srgbClr val="008000"/>
                </a:solidFill>
              </a:rPr>
              <a:t> </a:t>
            </a:r>
            <a:endParaRPr lang="fr-FR" sz="1200" b="1" dirty="0">
              <a:solidFill>
                <a:srgbClr val="008000"/>
              </a:solidFill>
            </a:endParaRPr>
          </a:p>
        </p:txBody>
      </p:sp>
      <p:grpSp>
        <p:nvGrpSpPr>
          <p:cNvPr id="25" name="Group 5"/>
          <p:cNvGrpSpPr>
            <a:grpSpLocks/>
          </p:cNvGrpSpPr>
          <p:nvPr/>
        </p:nvGrpSpPr>
        <p:grpSpPr bwMode="auto">
          <a:xfrm>
            <a:off x="6019800" y="1173954"/>
            <a:ext cx="2709113" cy="1082337"/>
            <a:chOff x="3984" y="720"/>
            <a:chExt cx="2400" cy="864"/>
          </a:xfrm>
        </p:grpSpPr>
        <p:sp>
          <p:nvSpPr>
            <p:cNvPr id="26" name="AutoShape 6"/>
            <p:cNvSpPr>
              <a:spLocks noChangeArrowheads="1"/>
            </p:cNvSpPr>
            <p:nvPr/>
          </p:nvSpPr>
          <p:spPr bwMode="auto">
            <a:xfrm>
              <a:off x="4224" y="720"/>
              <a:ext cx="1968" cy="864"/>
            </a:xfrm>
            <a:prstGeom prst="downArrowCallout">
              <a:avLst>
                <a:gd name="adj1" fmla="val 56944"/>
                <a:gd name="adj2" fmla="val 56944"/>
                <a:gd name="adj3" fmla="val 16667"/>
                <a:gd name="adj4" fmla="val 66667"/>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 name="Text Box 7"/>
            <p:cNvSpPr txBox="1">
              <a:spLocks noChangeArrowheads="1"/>
            </p:cNvSpPr>
            <p:nvPr/>
          </p:nvSpPr>
          <p:spPr bwMode="auto">
            <a:xfrm>
              <a:off x="3984" y="720"/>
              <a:ext cx="2400"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fr-FR" sz="1600" b="1" dirty="0">
                  <a:solidFill>
                    <a:schemeClr val="accent1"/>
                  </a:solidFill>
                  <a:latin typeface="Arial" charset="0"/>
                </a:rPr>
                <a:t>Je réduis mon </a:t>
              </a:r>
              <a:br>
                <a:rPr lang="fr-FR" sz="1600" b="1" dirty="0">
                  <a:solidFill>
                    <a:schemeClr val="accent1"/>
                  </a:solidFill>
                  <a:latin typeface="Arial" charset="0"/>
                </a:rPr>
              </a:br>
              <a:r>
                <a:rPr lang="fr-FR" sz="1600" b="1" dirty="0">
                  <a:solidFill>
                    <a:schemeClr val="accent1"/>
                  </a:solidFill>
                  <a:latin typeface="Arial" charset="0"/>
                </a:rPr>
                <a:t>empreinte écologique </a:t>
              </a:r>
              <a:r>
                <a:rPr lang="fr-FR" b="1" dirty="0">
                  <a:solidFill>
                    <a:schemeClr val="accent1"/>
                  </a:solidFill>
                  <a:latin typeface="Arial" charset="0"/>
                </a:rPr>
                <a:t/>
              </a:r>
              <a:br>
                <a:rPr lang="fr-FR" b="1" dirty="0">
                  <a:solidFill>
                    <a:schemeClr val="accent1"/>
                  </a:solidFill>
                  <a:latin typeface="Arial" charset="0"/>
                </a:rPr>
              </a:br>
              <a:endParaRPr lang="fr-FR" dirty="0">
                <a:latin typeface="Arial" charset="0"/>
              </a:endParaRPr>
            </a:p>
          </p:txBody>
        </p:sp>
      </p:grpSp>
      <p:grpSp>
        <p:nvGrpSpPr>
          <p:cNvPr id="28" name="Group 14"/>
          <p:cNvGrpSpPr>
            <a:grpSpLocks/>
          </p:cNvGrpSpPr>
          <p:nvPr/>
        </p:nvGrpSpPr>
        <p:grpSpPr bwMode="auto">
          <a:xfrm>
            <a:off x="1447800" y="1173954"/>
            <a:ext cx="2290313" cy="1082338"/>
            <a:chOff x="768" y="719"/>
            <a:chExt cx="2016" cy="865"/>
          </a:xfrm>
        </p:grpSpPr>
        <p:sp>
          <p:nvSpPr>
            <p:cNvPr id="29" name="AutoShape 15"/>
            <p:cNvSpPr>
              <a:spLocks noChangeArrowheads="1"/>
            </p:cNvSpPr>
            <p:nvPr/>
          </p:nvSpPr>
          <p:spPr bwMode="auto">
            <a:xfrm>
              <a:off x="768" y="720"/>
              <a:ext cx="2016" cy="864"/>
            </a:xfrm>
            <a:prstGeom prst="downArrowCallout">
              <a:avLst>
                <a:gd name="adj1" fmla="val 58333"/>
                <a:gd name="adj2" fmla="val 58333"/>
                <a:gd name="adj3" fmla="val 16667"/>
                <a:gd name="adj4" fmla="val 66667"/>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0" name="Text Box 16"/>
            <p:cNvSpPr txBox="1">
              <a:spLocks noChangeArrowheads="1"/>
            </p:cNvSpPr>
            <p:nvPr/>
          </p:nvSpPr>
          <p:spPr bwMode="auto">
            <a:xfrm>
              <a:off x="1067" y="719"/>
              <a:ext cx="1478"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fr-FR" sz="1600" b="1" dirty="0">
                  <a:solidFill>
                    <a:schemeClr val="accent1"/>
                  </a:solidFill>
                  <a:latin typeface="Arial" charset="0"/>
                </a:rPr>
                <a:t>Je change</a:t>
              </a:r>
              <a:br>
                <a:rPr lang="fr-FR" sz="1600" b="1" dirty="0">
                  <a:solidFill>
                    <a:schemeClr val="accent1"/>
                  </a:solidFill>
                  <a:latin typeface="Arial" charset="0"/>
                </a:rPr>
              </a:br>
              <a:r>
                <a:rPr lang="fr-FR" sz="1600" b="1" dirty="0">
                  <a:solidFill>
                    <a:schemeClr val="accent1"/>
                  </a:solidFill>
                  <a:latin typeface="Arial" charset="0"/>
                </a:rPr>
                <a:t> mes habitudes</a:t>
              </a:r>
              <a:endParaRPr lang="fr-FR" sz="1600" dirty="0"/>
            </a:p>
          </p:txBody>
        </p:sp>
      </p:grpSp>
      <p:sp>
        <p:nvSpPr>
          <p:cNvPr id="31" name="ZoneTexte 30"/>
          <p:cNvSpPr txBox="1"/>
          <p:nvPr/>
        </p:nvSpPr>
        <p:spPr>
          <a:xfrm>
            <a:off x="251520" y="76470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Tree>
    <p:extLst>
      <p:ext uri="{BB962C8B-B14F-4D97-AF65-F5344CB8AC3E}">
        <p14:creationId xmlns:p14="http://schemas.microsoft.com/office/powerpoint/2010/main" val="19872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rissement de freins.wav"/>
                                        </p:tgtEl>
                                      </p:cMediaNode>
                                    </p:audio>
                                  </p:sub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rissement de frein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 calcmode="lin" valueType="num">
                                      <p:cBhvr additive="base">
                                        <p:cTn id="24"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rissement de frein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rissement de freins.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additive="base">
                                        <p:cTn id="36"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rissement de freins.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rissement de frein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 calcmode="lin" valueType="num">
                                      <p:cBhvr additive="base">
                                        <p:cTn id="4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rissement de freins.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rissement de frein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 calcmode="lin" valueType="num">
                                      <p:cBhvr additive="base">
                                        <p:cTn id="60"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rissement de freins.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2" name="Crissement de frein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Crissement de frei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P spid="11" grpId="0" autoUpdateAnimBg="0"/>
      <p:bldP spid="12" grpId="0" autoUpdateAnimBg="0"/>
      <p:bldP spid="13" grpId="0" autoUpdateAnimBg="0"/>
      <p:bldP spid="14" grpId="0" autoUpdateAnimBg="0"/>
      <p:bldP spid="15" grpId="0" build="p" autoUpdateAnimBg="0"/>
      <p:bldP spid="16" grpId="0" build="p" autoUpdateAnimBg="0"/>
      <p:bldP spid="17" grpId="0" build="p" autoUpdateAnimBg="0"/>
      <p:bldP spid="18" grpId="0" build="p" autoUpdateAnimBg="0"/>
      <p:bldP spid="19" grpId="0" autoUpdateAnimBg="0"/>
      <p:bldP spid="20"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752600" y="3809396"/>
            <a:ext cx="654375" cy="91545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 name="Text Box 3"/>
          <p:cNvSpPr txBox="1">
            <a:spLocks noChangeArrowheads="1"/>
          </p:cNvSpPr>
          <p:nvPr/>
        </p:nvSpPr>
        <p:spPr bwMode="auto">
          <a:xfrm>
            <a:off x="76200" y="2514242"/>
            <a:ext cx="623806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latin typeface="Arial" charset="0"/>
              </a:rPr>
              <a:t>Au lieu de regarder la télé 3 heures par jour, </a:t>
            </a:r>
            <a:br>
              <a:rPr lang="fr-FR" sz="1600" b="1" dirty="0">
                <a:latin typeface="Arial" charset="0"/>
              </a:rPr>
            </a:br>
            <a:r>
              <a:rPr lang="fr-FR" sz="1600" b="1" dirty="0">
                <a:latin typeface="Arial" charset="0"/>
              </a:rPr>
              <a:t>je lis, je prends du temps avec des amis,...</a:t>
            </a:r>
            <a:endParaRPr lang="fr-FR" sz="1600" dirty="0">
              <a:latin typeface="Arial" charset="0"/>
            </a:endParaRPr>
          </a:p>
        </p:txBody>
      </p:sp>
      <p:sp>
        <p:nvSpPr>
          <p:cNvPr id="4" name="Text Box 4"/>
          <p:cNvSpPr txBox="1">
            <a:spLocks noChangeArrowheads="1"/>
          </p:cNvSpPr>
          <p:nvPr/>
        </p:nvSpPr>
        <p:spPr bwMode="auto">
          <a:xfrm>
            <a:off x="6228184" y="2514242"/>
            <a:ext cx="25903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000" b="1" dirty="0">
                <a:latin typeface="Arial" charset="0"/>
              </a:rPr>
              <a:t>de 100 m</a:t>
            </a:r>
            <a:r>
              <a:rPr lang="fr-FR" sz="2000" b="1" baseline="30000" dirty="0">
                <a:latin typeface="Arial" charset="0"/>
              </a:rPr>
              <a:t>2</a:t>
            </a:r>
            <a:r>
              <a:rPr lang="fr-FR" sz="2000" b="1" dirty="0">
                <a:latin typeface="Arial" charset="0"/>
              </a:rPr>
              <a:t> par an</a:t>
            </a:r>
          </a:p>
        </p:txBody>
      </p:sp>
      <p:grpSp>
        <p:nvGrpSpPr>
          <p:cNvPr id="5" name="Group 5"/>
          <p:cNvGrpSpPr>
            <a:grpSpLocks/>
          </p:cNvGrpSpPr>
          <p:nvPr/>
        </p:nvGrpSpPr>
        <p:grpSpPr bwMode="auto">
          <a:xfrm>
            <a:off x="6019800" y="1173954"/>
            <a:ext cx="2709113" cy="1082337"/>
            <a:chOff x="3984" y="720"/>
            <a:chExt cx="2400" cy="864"/>
          </a:xfrm>
        </p:grpSpPr>
        <p:sp>
          <p:nvSpPr>
            <p:cNvPr id="6" name="AutoShape 6"/>
            <p:cNvSpPr>
              <a:spLocks noChangeArrowheads="1"/>
            </p:cNvSpPr>
            <p:nvPr/>
          </p:nvSpPr>
          <p:spPr bwMode="auto">
            <a:xfrm>
              <a:off x="4224" y="720"/>
              <a:ext cx="1968" cy="864"/>
            </a:xfrm>
            <a:prstGeom prst="downArrowCallout">
              <a:avLst>
                <a:gd name="adj1" fmla="val 56944"/>
                <a:gd name="adj2" fmla="val 56944"/>
                <a:gd name="adj3" fmla="val 16667"/>
                <a:gd name="adj4" fmla="val 66667"/>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7" name="Text Box 7"/>
            <p:cNvSpPr txBox="1">
              <a:spLocks noChangeArrowheads="1"/>
            </p:cNvSpPr>
            <p:nvPr/>
          </p:nvSpPr>
          <p:spPr bwMode="auto">
            <a:xfrm>
              <a:off x="3984" y="720"/>
              <a:ext cx="2400" cy="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fr-FR" sz="1600" b="1" dirty="0">
                  <a:solidFill>
                    <a:schemeClr val="accent1"/>
                  </a:solidFill>
                  <a:latin typeface="Arial" charset="0"/>
                </a:rPr>
                <a:t>Je réduis mon </a:t>
              </a:r>
              <a:br>
                <a:rPr lang="fr-FR" sz="1600" b="1" dirty="0">
                  <a:solidFill>
                    <a:schemeClr val="accent1"/>
                  </a:solidFill>
                  <a:latin typeface="Arial" charset="0"/>
                </a:rPr>
              </a:br>
              <a:r>
                <a:rPr lang="fr-FR" sz="1600" b="1" dirty="0">
                  <a:solidFill>
                    <a:schemeClr val="accent1"/>
                  </a:solidFill>
                  <a:latin typeface="Arial" charset="0"/>
                </a:rPr>
                <a:t>empreinte écologique </a:t>
              </a:r>
              <a:r>
                <a:rPr lang="fr-FR" b="1" dirty="0">
                  <a:solidFill>
                    <a:schemeClr val="accent1"/>
                  </a:solidFill>
                  <a:latin typeface="Arial" charset="0"/>
                </a:rPr>
                <a:t/>
              </a:r>
              <a:br>
                <a:rPr lang="fr-FR" b="1" dirty="0">
                  <a:solidFill>
                    <a:schemeClr val="accent1"/>
                  </a:solidFill>
                  <a:latin typeface="Arial" charset="0"/>
                </a:rPr>
              </a:br>
              <a:endParaRPr lang="fr-FR" dirty="0">
                <a:latin typeface="Arial" charset="0"/>
              </a:endParaRPr>
            </a:p>
          </p:txBody>
        </p:sp>
      </p:grpSp>
      <p:sp>
        <p:nvSpPr>
          <p:cNvPr id="8" name="Text Box 8"/>
          <p:cNvSpPr txBox="1">
            <a:spLocks noChangeArrowheads="1"/>
          </p:cNvSpPr>
          <p:nvPr/>
        </p:nvSpPr>
        <p:spPr bwMode="auto">
          <a:xfrm>
            <a:off x="76200" y="3428643"/>
            <a:ext cx="636800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solidFill>
                  <a:srgbClr val="006600"/>
                </a:solidFill>
                <a:latin typeface="Arial" charset="0"/>
              </a:rPr>
              <a:t>Une fois par semaine, je remplace la viande du repas par un substitut végétarien (protéines végétales)</a:t>
            </a:r>
            <a:endParaRPr lang="fr-FR" sz="1600" dirty="0">
              <a:latin typeface="Arial" charset="0"/>
            </a:endParaRPr>
          </a:p>
        </p:txBody>
      </p:sp>
      <p:sp>
        <p:nvSpPr>
          <p:cNvPr id="9" name="Text Box 9"/>
          <p:cNvSpPr txBox="1">
            <a:spLocks noChangeArrowheads="1"/>
          </p:cNvSpPr>
          <p:nvPr/>
        </p:nvSpPr>
        <p:spPr bwMode="auto">
          <a:xfrm>
            <a:off x="76200" y="4266842"/>
            <a:ext cx="644001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latin typeface="Arial" charset="0"/>
              </a:rPr>
              <a:t>4 fois par mois, je fais sécher mon linge sur une corde </a:t>
            </a:r>
            <a:r>
              <a:rPr lang="fr-FR" sz="1600" b="1" dirty="0" smtClean="0">
                <a:latin typeface="Arial" charset="0"/>
              </a:rPr>
              <a:t>au </a:t>
            </a:r>
            <a:r>
              <a:rPr lang="fr-FR" sz="1600" b="1" dirty="0">
                <a:latin typeface="Arial" charset="0"/>
              </a:rPr>
              <a:t>lieu d ’utiliser un sèche-linge électrique</a:t>
            </a:r>
            <a:endParaRPr lang="fr-FR" sz="1600" dirty="0">
              <a:latin typeface="Arial" charset="0"/>
            </a:endParaRPr>
          </a:p>
        </p:txBody>
      </p:sp>
      <p:sp>
        <p:nvSpPr>
          <p:cNvPr id="10" name="Text Box 10"/>
          <p:cNvSpPr txBox="1">
            <a:spLocks noChangeArrowheads="1"/>
          </p:cNvSpPr>
          <p:nvPr/>
        </p:nvSpPr>
        <p:spPr bwMode="auto">
          <a:xfrm>
            <a:off x="76200" y="5104690"/>
            <a:ext cx="636800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solidFill>
                  <a:srgbClr val="006600"/>
                </a:solidFill>
                <a:latin typeface="Arial" charset="0"/>
              </a:rPr>
              <a:t>J’augmente de 50 % la proportion de nourriture que je consomme qui n ’est ni emballée, ni traitée industriellement  </a:t>
            </a:r>
            <a:endParaRPr lang="fr-FR" sz="1600" dirty="0">
              <a:latin typeface="Arial" charset="0"/>
            </a:endParaRPr>
          </a:p>
        </p:txBody>
      </p:sp>
      <p:sp>
        <p:nvSpPr>
          <p:cNvPr id="11" name="Text Box 11"/>
          <p:cNvSpPr txBox="1">
            <a:spLocks noChangeArrowheads="1"/>
          </p:cNvSpPr>
          <p:nvPr/>
        </p:nvSpPr>
        <p:spPr bwMode="auto">
          <a:xfrm>
            <a:off x="6228184" y="3428643"/>
            <a:ext cx="262986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000" b="1" dirty="0">
                <a:solidFill>
                  <a:srgbClr val="006600"/>
                </a:solidFill>
                <a:latin typeface="Arial" charset="0"/>
              </a:rPr>
              <a:t>1.000 m</a:t>
            </a:r>
            <a:r>
              <a:rPr lang="fr-FR" sz="2000" b="1" baseline="30000" dirty="0">
                <a:solidFill>
                  <a:srgbClr val="006600"/>
                </a:solidFill>
                <a:latin typeface="Arial" charset="0"/>
              </a:rPr>
              <a:t>2</a:t>
            </a:r>
            <a:r>
              <a:rPr lang="fr-FR" sz="2000" b="1" dirty="0">
                <a:solidFill>
                  <a:srgbClr val="006600"/>
                </a:solidFill>
                <a:latin typeface="Arial" charset="0"/>
              </a:rPr>
              <a:t> par an</a:t>
            </a:r>
          </a:p>
        </p:txBody>
      </p:sp>
      <p:sp>
        <p:nvSpPr>
          <p:cNvPr id="12" name="Text Box 12"/>
          <p:cNvSpPr txBox="1">
            <a:spLocks noChangeArrowheads="1"/>
          </p:cNvSpPr>
          <p:nvPr/>
        </p:nvSpPr>
        <p:spPr bwMode="auto">
          <a:xfrm>
            <a:off x="6314270" y="4224915"/>
            <a:ext cx="249745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000" b="1" dirty="0">
                <a:latin typeface="Arial" charset="0"/>
              </a:rPr>
              <a:t>100 m</a:t>
            </a:r>
            <a:r>
              <a:rPr lang="fr-FR" sz="2000" b="1" baseline="30000" dirty="0">
                <a:latin typeface="Arial" charset="0"/>
              </a:rPr>
              <a:t>2</a:t>
            </a:r>
            <a:r>
              <a:rPr lang="fr-FR" sz="2000" b="1" dirty="0">
                <a:latin typeface="Arial" charset="0"/>
              </a:rPr>
              <a:t> par an</a:t>
            </a:r>
          </a:p>
        </p:txBody>
      </p:sp>
      <p:sp>
        <p:nvSpPr>
          <p:cNvPr id="13" name="Text Box 13"/>
          <p:cNvSpPr txBox="1">
            <a:spLocks noChangeArrowheads="1"/>
          </p:cNvSpPr>
          <p:nvPr/>
        </p:nvSpPr>
        <p:spPr bwMode="auto">
          <a:xfrm>
            <a:off x="6444208" y="5104690"/>
            <a:ext cx="236910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000" b="1" dirty="0">
                <a:solidFill>
                  <a:srgbClr val="006600"/>
                </a:solidFill>
                <a:latin typeface="Arial" charset="0"/>
              </a:rPr>
              <a:t>500 m</a:t>
            </a:r>
            <a:r>
              <a:rPr lang="fr-FR" sz="2000" b="1" baseline="30000" dirty="0">
                <a:solidFill>
                  <a:srgbClr val="006600"/>
                </a:solidFill>
                <a:latin typeface="Arial" charset="0"/>
              </a:rPr>
              <a:t>2</a:t>
            </a:r>
            <a:r>
              <a:rPr lang="fr-FR" sz="2000" b="1" dirty="0">
                <a:solidFill>
                  <a:srgbClr val="006600"/>
                </a:solidFill>
                <a:latin typeface="Arial" charset="0"/>
              </a:rPr>
              <a:t> par an</a:t>
            </a:r>
          </a:p>
        </p:txBody>
      </p:sp>
      <p:grpSp>
        <p:nvGrpSpPr>
          <p:cNvPr id="14" name="Group 14"/>
          <p:cNvGrpSpPr>
            <a:grpSpLocks/>
          </p:cNvGrpSpPr>
          <p:nvPr/>
        </p:nvGrpSpPr>
        <p:grpSpPr bwMode="auto">
          <a:xfrm>
            <a:off x="1447800" y="1173954"/>
            <a:ext cx="2290313" cy="1082338"/>
            <a:chOff x="768" y="719"/>
            <a:chExt cx="2016" cy="865"/>
          </a:xfrm>
        </p:grpSpPr>
        <p:sp>
          <p:nvSpPr>
            <p:cNvPr id="15" name="AutoShape 15"/>
            <p:cNvSpPr>
              <a:spLocks noChangeArrowheads="1"/>
            </p:cNvSpPr>
            <p:nvPr/>
          </p:nvSpPr>
          <p:spPr bwMode="auto">
            <a:xfrm>
              <a:off x="768" y="720"/>
              <a:ext cx="2016" cy="864"/>
            </a:xfrm>
            <a:prstGeom prst="downArrowCallout">
              <a:avLst>
                <a:gd name="adj1" fmla="val 58333"/>
                <a:gd name="adj2" fmla="val 58333"/>
                <a:gd name="adj3" fmla="val 16667"/>
                <a:gd name="adj4" fmla="val 66667"/>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6" name="Text Box 16"/>
            <p:cNvSpPr txBox="1">
              <a:spLocks noChangeArrowheads="1"/>
            </p:cNvSpPr>
            <p:nvPr/>
          </p:nvSpPr>
          <p:spPr bwMode="auto">
            <a:xfrm>
              <a:off x="1067" y="719"/>
              <a:ext cx="1478"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fr-FR" sz="1600" b="1" dirty="0">
                  <a:solidFill>
                    <a:schemeClr val="accent1"/>
                  </a:solidFill>
                  <a:latin typeface="Arial" charset="0"/>
                </a:rPr>
                <a:t>Je change</a:t>
              </a:r>
              <a:br>
                <a:rPr lang="fr-FR" sz="1600" b="1" dirty="0">
                  <a:solidFill>
                    <a:schemeClr val="accent1"/>
                  </a:solidFill>
                  <a:latin typeface="Arial" charset="0"/>
                </a:rPr>
              </a:br>
              <a:r>
                <a:rPr lang="fr-FR" sz="1600" b="1" dirty="0">
                  <a:solidFill>
                    <a:schemeClr val="accent1"/>
                  </a:solidFill>
                  <a:latin typeface="Arial" charset="0"/>
                </a:rPr>
                <a:t> mes habitudes</a:t>
              </a:r>
              <a:endParaRPr lang="fr-FR" sz="1600" dirty="0"/>
            </a:p>
          </p:txBody>
        </p:sp>
      </p:grpSp>
      <p:sp>
        <p:nvSpPr>
          <p:cNvPr id="17" name="Text Box 17"/>
          <p:cNvSpPr txBox="1">
            <a:spLocks noChangeArrowheads="1"/>
          </p:cNvSpPr>
          <p:nvPr/>
        </p:nvSpPr>
        <p:spPr bwMode="auto">
          <a:xfrm>
            <a:off x="255835" y="5953107"/>
            <a:ext cx="447156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fr-FR" sz="1600" b="1" dirty="0">
                <a:latin typeface="Arial" charset="0"/>
              </a:rPr>
              <a:t>SOIT UN TOTAL DE ……………………..  </a:t>
            </a:r>
            <a:endParaRPr lang="fr-FR" sz="1600" dirty="0">
              <a:latin typeface="Arial" charset="0"/>
            </a:endParaRPr>
          </a:p>
        </p:txBody>
      </p:sp>
      <p:sp>
        <p:nvSpPr>
          <p:cNvPr id="18" name="Text Box 18"/>
          <p:cNvSpPr txBox="1">
            <a:spLocks noChangeArrowheads="1"/>
          </p:cNvSpPr>
          <p:nvPr/>
        </p:nvSpPr>
        <p:spPr bwMode="auto">
          <a:xfrm>
            <a:off x="6019800" y="5967889"/>
            <a:ext cx="289007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000" b="1" dirty="0">
                <a:latin typeface="Arial" charset="0"/>
              </a:rPr>
              <a:t>0,4 Hectares par an</a:t>
            </a:r>
          </a:p>
        </p:txBody>
      </p:sp>
      <p:sp>
        <p:nvSpPr>
          <p:cNvPr id="19" name="Text Box 19"/>
          <p:cNvSpPr txBox="1">
            <a:spLocks noChangeArrowheads="1"/>
          </p:cNvSpPr>
          <p:nvPr/>
        </p:nvSpPr>
        <p:spPr bwMode="auto">
          <a:xfrm>
            <a:off x="228600" y="6406626"/>
            <a:ext cx="349607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1400" dirty="0">
                <a:solidFill>
                  <a:srgbClr val="008000"/>
                </a:solidFill>
                <a:latin typeface="Calibri" panose="020F0502020204030204" pitchFamily="34" charset="0"/>
              </a:rPr>
              <a:t>Source : </a:t>
            </a:r>
            <a:r>
              <a:rPr lang="fr-FR" sz="1400" dirty="0" err="1">
                <a:solidFill>
                  <a:srgbClr val="008000"/>
                </a:solidFill>
                <a:latin typeface="Calibri" panose="020F0502020204030204" pitchFamily="34" charset="0"/>
              </a:rPr>
              <a:t>Redefining</a:t>
            </a:r>
            <a:r>
              <a:rPr lang="fr-FR" sz="1400" dirty="0">
                <a:solidFill>
                  <a:srgbClr val="008000"/>
                </a:solidFill>
                <a:latin typeface="Calibri" panose="020F0502020204030204" pitchFamily="34" charset="0"/>
              </a:rPr>
              <a:t> Progress 2002</a:t>
            </a:r>
            <a:endParaRPr lang="fr-FR" b="1" dirty="0">
              <a:solidFill>
                <a:srgbClr val="008000"/>
              </a:solidFill>
              <a:latin typeface="Calibri" panose="020F0502020204030204" pitchFamily="34" charset="0"/>
            </a:endParaRPr>
          </a:p>
        </p:txBody>
      </p:sp>
      <p:sp>
        <p:nvSpPr>
          <p:cNvPr id="26"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103</a:t>
            </a:fld>
            <a:endParaRPr lang="fr-FR" dirty="0"/>
          </a:p>
        </p:txBody>
      </p:sp>
      <p:sp>
        <p:nvSpPr>
          <p:cNvPr id="27"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8" name="ZoneTexte 27"/>
          <p:cNvSpPr txBox="1"/>
          <p:nvPr/>
        </p:nvSpPr>
        <p:spPr>
          <a:xfrm>
            <a:off x="286908" y="72405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29" name="Text Box 5"/>
          <p:cNvSpPr txBox="1">
            <a:spLocks noChangeArrowheads="1"/>
          </p:cNvSpPr>
          <p:nvPr/>
        </p:nvSpPr>
        <p:spPr bwMode="auto">
          <a:xfrm>
            <a:off x="3176370" y="6426821"/>
            <a:ext cx="10966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lang="fr-FR" sz="1200" dirty="0" smtClean="0">
                <a:solidFill>
                  <a:srgbClr val="008000"/>
                </a:solidFill>
              </a:rPr>
              <a:t>&amp;  WWF</a:t>
            </a:r>
            <a:r>
              <a:rPr lang="fr-FR" sz="1200" b="1" dirty="0" smtClean="0">
                <a:solidFill>
                  <a:srgbClr val="008000"/>
                </a:solidFill>
              </a:rPr>
              <a:t> </a:t>
            </a:r>
            <a:endParaRPr lang="fr-FR" sz="1200" b="1" dirty="0">
              <a:solidFill>
                <a:srgbClr val="008000"/>
              </a:solidFill>
            </a:endParaRPr>
          </a:p>
        </p:txBody>
      </p:sp>
    </p:spTree>
    <p:extLst>
      <p:ext uri="{BB962C8B-B14F-4D97-AF65-F5344CB8AC3E}">
        <p14:creationId xmlns:p14="http://schemas.microsoft.com/office/powerpoint/2010/main" val="5352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rissement de frein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rissement de frein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rissement de frein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rissement de frein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rissement de frein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rissement de frein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rissement de frein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rissement de frein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rissement de freins.wav"/>
                                        </p:tgtEl>
                                      </p:cMediaNode>
                                    </p:audio>
                                  </p:sub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499"/>
                                          </p:stCondLst>
                                        </p:cTn>
                                        <p:tgtEl>
                                          <p:spTgt spid="1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Crissement de frei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p:bldP spid="8" grpId="0" autoUpdateAnimBg="0"/>
      <p:bldP spid="9" grpId="0" autoUpdateAnimBg="0"/>
      <p:bldP spid="10" grpId="0" autoUpdateAnimBg="0"/>
      <p:bldP spid="11" grpId="0" build="p" autoUpdateAnimBg="0"/>
      <p:bldP spid="12" grpId="0" build="p" autoUpdateAnimBg="0"/>
      <p:bldP spid="13" grpId="0" build="p" autoUpdateAnimBg="0"/>
      <p:bldP spid="17" grpId="0" autoUpdateAnimBg="0"/>
      <p:bldP spid="18" grpId="0" build="p" autoUpdateAnimBg="0"/>
      <p:bldP spid="19"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1484784"/>
            <a:ext cx="864076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b="0" dirty="0">
                <a:solidFill>
                  <a:srgbClr val="FFFF00"/>
                </a:solidFill>
                <a:latin typeface="Calibri" pitchFamily="34" charset="0"/>
              </a:rPr>
              <a:t>Et au bout de tous ces efforts vous n’avez diminué votre empreinte que de 10%</a:t>
            </a:r>
          </a:p>
          <a:p>
            <a:endParaRPr lang="fr-FR" b="0" dirty="0">
              <a:solidFill>
                <a:srgbClr val="FFFF00"/>
              </a:solidFill>
              <a:latin typeface="Calibri" pitchFamily="34" charset="0"/>
            </a:endParaRPr>
          </a:p>
          <a:p>
            <a:pPr>
              <a:buFont typeface="Wingdings" pitchFamily="2" charset="2"/>
              <a:buChar char="è"/>
            </a:pPr>
            <a:r>
              <a:rPr lang="fr-FR" b="0" dirty="0">
                <a:solidFill>
                  <a:srgbClr val="FFFF00"/>
                </a:solidFill>
                <a:latin typeface="Calibri" pitchFamily="34" charset="0"/>
                <a:sym typeface="Wingdings" pitchFamily="2" charset="2"/>
              </a:rPr>
              <a:t> d’où la nécessité d’accompagner les mesures individuelles par des mesures collectives, techniques, législatives, fiscales.</a:t>
            </a:r>
          </a:p>
          <a:p>
            <a:pPr>
              <a:buFont typeface="Wingdings" pitchFamily="2" charset="2"/>
              <a:buChar char="è"/>
            </a:pPr>
            <a:endParaRPr lang="fr-FR" b="0" dirty="0">
              <a:solidFill>
                <a:srgbClr val="FFFF00"/>
              </a:solidFill>
              <a:latin typeface="Calibri" pitchFamily="34" charset="0"/>
            </a:endParaRPr>
          </a:p>
          <a:p>
            <a:pPr>
              <a:buFont typeface="Wingdings" pitchFamily="2" charset="2"/>
              <a:buChar char="è"/>
            </a:pPr>
            <a:r>
              <a:rPr lang="fr-FR" b="0" dirty="0">
                <a:solidFill>
                  <a:srgbClr val="FFFF00"/>
                </a:solidFill>
                <a:latin typeface="Calibri" pitchFamily="34" charset="0"/>
                <a:sym typeface="Wingdings" pitchFamily="2" charset="2"/>
              </a:rPr>
              <a:t>une révolution culturelle est nécessaire</a:t>
            </a:r>
            <a:r>
              <a:rPr lang="fr-FR" dirty="0">
                <a:solidFill>
                  <a:srgbClr val="FFFF00"/>
                </a:solidFill>
                <a:latin typeface="Calibri" pitchFamily="34" charset="0"/>
                <a:sym typeface="Wingdings" pitchFamily="2" charset="2"/>
              </a:rPr>
              <a:t>….</a:t>
            </a:r>
          </a:p>
          <a:p>
            <a:pPr>
              <a:buFont typeface="Wingdings" pitchFamily="2" charset="2"/>
              <a:buNone/>
            </a:pPr>
            <a:r>
              <a:rPr lang="fr-FR" b="0" dirty="0">
                <a:solidFill>
                  <a:srgbClr val="FFFF00"/>
                </a:solidFill>
                <a:latin typeface="Calibri" pitchFamily="34" charset="0"/>
              </a:rPr>
              <a:t>	</a:t>
            </a:r>
            <a:r>
              <a:rPr lang="fr-FR" dirty="0">
                <a:solidFill>
                  <a:srgbClr val="FFFF00"/>
                </a:solidFill>
                <a:latin typeface="Calibri" pitchFamily="34" charset="0"/>
              </a:rPr>
              <a:t>…</a:t>
            </a:r>
            <a:r>
              <a:rPr lang="fr-FR" b="0" dirty="0">
                <a:solidFill>
                  <a:srgbClr val="FFFF00"/>
                </a:solidFill>
                <a:latin typeface="Calibri" pitchFamily="34" charset="0"/>
              </a:rPr>
              <a:t> sinon le changement nous </a:t>
            </a:r>
            <a:r>
              <a:rPr lang="fr-FR" b="0" dirty="0" smtClean="0">
                <a:solidFill>
                  <a:srgbClr val="FFFF00"/>
                </a:solidFill>
                <a:latin typeface="Calibri" pitchFamily="34" charset="0"/>
              </a:rPr>
              <a:t>sera, peut-être, </a:t>
            </a:r>
            <a:r>
              <a:rPr lang="fr-FR" b="0" dirty="0">
                <a:solidFill>
                  <a:srgbClr val="FFFF00"/>
                </a:solidFill>
                <a:latin typeface="Calibri" pitchFamily="34" charset="0"/>
              </a:rPr>
              <a:t>imposé par une catastrophe </a:t>
            </a:r>
            <a:r>
              <a:rPr lang="fr-FR" b="0" dirty="0" smtClean="0">
                <a:solidFill>
                  <a:srgbClr val="FFFF00"/>
                </a:solidFill>
                <a:latin typeface="Calibri" pitchFamily="34" charset="0"/>
              </a:rPr>
              <a:t>écologique.</a:t>
            </a:r>
          </a:p>
          <a:p>
            <a:pPr>
              <a:buFont typeface="Wingdings" pitchFamily="2" charset="2"/>
              <a:buNone/>
            </a:pPr>
            <a:endParaRPr lang="fr-FR" dirty="0" smtClean="0">
              <a:solidFill>
                <a:srgbClr val="FFFF00"/>
              </a:solidFill>
              <a:latin typeface="Calibri" pitchFamily="34" charset="0"/>
            </a:endParaRPr>
          </a:p>
          <a:p>
            <a:pPr>
              <a:buFont typeface="Wingdings" pitchFamily="2" charset="2"/>
              <a:buNone/>
            </a:pPr>
            <a:endParaRPr lang="fr-FR" dirty="0" smtClean="0">
              <a:solidFill>
                <a:srgbClr val="FFFF00"/>
              </a:solidFill>
              <a:latin typeface="Calibri" pitchFamily="34" charset="0"/>
            </a:endParaRPr>
          </a:p>
          <a:p>
            <a:r>
              <a:rPr lang="fr-FR" altLang="fr-FR" b="1" dirty="0" smtClean="0">
                <a:solidFill>
                  <a:srgbClr val="FFFF00"/>
                </a:solidFill>
              </a:rPr>
              <a:t>Des mesures individuelles</a:t>
            </a:r>
          </a:p>
          <a:p>
            <a:endParaRPr lang="fr-FR" altLang="fr-FR" b="1" dirty="0" smtClean="0">
              <a:solidFill>
                <a:srgbClr val="FFFF00"/>
              </a:solidFill>
            </a:endParaRPr>
          </a:p>
          <a:p>
            <a:r>
              <a:rPr lang="fr-FR" altLang="fr-FR" b="1" dirty="0" smtClean="0">
                <a:solidFill>
                  <a:srgbClr val="FFFF00"/>
                </a:solidFill>
              </a:rPr>
              <a:t>Un premier constat</a:t>
            </a:r>
            <a:endParaRPr lang="fr-FR" b="1" dirty="0" smtClean="0">
              <a:solidFill>
                <a:srgbClr val="FFFF00"/>
              </a:solidFill>
            </a:endParaRPr>
          </a:p>
          <a:p>
            <a:endParaRPr lang="fr-FR" altLang="fr-FR" dirty="0" smtClean="0"/>
          </a:p>
          <a:p>
            <a:pPr algn="just">
              <a:buFont typeface="Wingdings" pitchFamily="2" charset="2"/>
              <a:buChar char="Ø"/>
            </a:pPr>
            <a:r>
              <a:rPr lang="fr-FR" altLang="fr-FR" dirty="0" smtClean="0">
                <a:solidFill>
                  <a:srgbClr val="FFFF00"/>
                </a:solidFill>
                <a:latin typeface="Calibri" pitchFamily="34" charset="0"/>
              </a:rPr>
              <a:t>Aucune entreprise ne pollue si personne n’achète ses produits</a:t>
            </a:r>
          </a:p>
          <a:p>
            <a:pPr algn="just">
              <a:buFontTx/>
              <a:buNone/>
            </a:pPr>
            <a:r>
              <a:rPr lang="fr-FR" altLang="fr-FR" dirty="0" smtClean="0">
                <a:solidFill>
                  <a:srgbClr val="FFFF00"/>
                </a:solidFill>
                <a:latin typeface="Calibri" pitchFamily="34" charset="0"/>
                <a:sym typeface="Wingdings" pitchFamily="2" charset="2"/>
              </a:rPr>
              <a:t> </a:t>
            </a:r>
            <a:r>
              <a:rPr lang="fr-FR" altLang="fr-FR" dirty="0" smtClean="0">
                <a:solidFill>
                  <a:srgbClr val="FFFF00"/>
                </a:solidFill>
                <a:latin typeface="Calibri" pitchFamily="34" charset="0"/>
              </a:rPr>
              <a:t>donc l’acheteur quel qu’il soit est responsable des impacts environnementaux et sociaux de ses choix.</a:t>
            </a: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ZoneTexte 5"/>
          <p:cNvSpPr txBox="1"/>
          <p:nvPr/>
        </p:nvSpPr>
        <p:spPr>
          <a:xfrm>
            <a:off x="323528" y="908720"/>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Tree>
    <p:extLst>
      <p:ext uri="{BB962C8B-B14F-4D97-AF65-F5344CB8AC3E}">
        <p14:creationId xmlns:p14="http://schemas.microsoft.com/office/powerpoint/2010/main" val="42561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105</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179512" y="1556792"/>
            <a:ext cx="8712968" cy="2862322"/>
          </a:xfrm>
          <a:prstGeom prst="rect">
            <a:avLst/>
          </a:prstGeom>
        </p:spPr>
        <p:txBody>
          <a:bodyPr wrap="square">
            <a:spAutoFit/>
          </a:bodyPr>
          <a:lstStyle/>
          <a:p>
            <a:pPr algn="ctr"/>
            <a:r>
              <a:rPr lang="fr-FR" altLang="fr-FR" b="1" dirty="0">
                <a:solidFill>
                  <a:srgbClr val="FFFF00"/>
                </a:solidFill>
                <a:latin typeface="Calibri" pitchFamily="34" charset="0"/>
              </a:rPr>
              <a:t>R</a:t>
            </a:r>
            <a:r>
              <a:rPr lang="fr-FR" altLang="fr-FR" b="1" dirty="0" smtClean="0">
                <a:solidFill>
                  <a:srgbClr val="FFFF00"/>
                </a:solidFill>
                <a:latin typeface="Calibri" pitchFamily="34" charset="0"/>
              </a:rPr>
              <a:t>etrouver </a:t>
            </a:r>
            <a:r>
              <a:rPr lang="fr-FR" altLang="fr-FR" b="1" dirty="0">
                <a:solidFill>
                  <a:srgbClr val="FFFF00"/>
                </a:solidFill>
                <a:latin typeface="Calibri" pitchFamily="34" charset="0"/>
              </a:rPr>
              <a:t>une empreinte écologique égale à une planète</a:t>
            </a:r>
          </a:p>
          <a:p>
            <a:pPr algn="just"/>
            <a:endParaRPr lang="fr-FR" dirty="0">
              <a:solidFill>
                <a:srgbClr val="FFFF00"/>
              </a:solidFill>
              <a:latin typeface="Calibri" pitchFamily="34" charset="0"/>
            </a:endParaRPr>
          </a:p>
          <a:p>
            <a:pPr algn="just"/>
            <a:r>
              <a:rPr lang="fr-FR" dirty="0" smtClean="0">
                <a:solidFill>
                  <a:srgbClr val="FFFF00"/>
                </a:solidFill>
                <a:latin typeface="Calibri" pitchFamily="34" charset="0"/>
              </a:rPr>
              <a:t>Comment?</a:t>
            </a:r>
          </a:p>
          <a:p>
            <a:pPr algn="just"/>
            <a:r>
              <a:rPr lang="fr-FR" dirty="0" smtClean="0">
                <a:solidFill>
                  <a:srgbClr val="FFFF00"/>
                </a:solidFill>
                <a:latin typeface="Calibri" pitchFamily="34" charset="0"/>
              </a:rPr>
              <a:t> </a:t>
            </a:r>
          </a:p>
          <a:p>
            <a:pPr algn="just"/>
            <a:r>
              <a:rPr lang="fr-FR" dirty="0" smtClean="0">
                <a:solidFill>
                  <a:srgbClr val="FFFF00"/>
                </a:solidFill>
                <a:latin typeface="Calibri" pitchFamily="34" charset="0"/>
              </a:rPr>
              <a:t>Par la décroissance (</a:t>
            </a:r>
            <a:r>
              <a:rPr lang="fr-FR" dirty="0" err="1" smtClean="0">
                <a:solidFill>
                  <a:srgbClr val="FFFF00"/>
                </a:solidFill>
                <a:latin typeface="Calibri" pitchFamily="34" charset="0"/>
              </a:rPr>
              <a:t>Rocad</a:t>
            </a:r>
            <a:r>
              <a:rPr lang="fr-FR" dirty="0" smtClean="0">
                <a:solidFill>
                  <a:srgbClr val="FFFF00"/>
                </a:solidFill>
                <a:latin typeface="Calibri" pitchFamily="34" charset="0"/>
              </a:rPr>
              <a:t>, Objecteurs de croissance), anti-productivisme (les Verts), décroissance raisonnée, développement requalifié, développement durable, développement alternatif, …</a:t>
            </a:r>
          </a:p>
          <a:p>
            <a:pPr algn="just"/>
            <a:endParaRPr lang="fr-FR" dirty="0" smtClean="0">
              <a:solidFill>
                <a:srgbClr val="FFFF00"/>
              </a:solidFill>
              <a:latin typeface="Calibri" pitchFamily="34" charset="0"/>
            </a:endParaRPr>
          </a:p>
          <a:p>
            <a:pPr algn="just"/>
            <a:r>
              <a:rPr lang="fr-FR" dirty="0" smtClean="0">
                <a:solidFill>
                  <a:srgbClr val="FFFF00"/>
                </a:solidFill>
                <a:latin typeface="Calibri" pitchFamily="34" charset="0"/>
              </a:rPr>
              <a:t>Par une dématérialisation de la croissance en lui substituant un développement qualitatif </a:t>
            </a:r>
            <a:r>
              <a:rPr lang="fr-FR" i="1" dirty="0" smtClean="0">
                <a:solidFill>
                  <a:srgbClr val="FFFF00"/>
                </a:solidFill>
                <a:latin typeface="Calibri" pitchFamily="34" charset="0"/>
              </a:rPr>
              <a:t>(substituer le mieux être au mal avoir).</a:t>
            </a:r>
            <a:endParaRPr lang="fr-FR" i="1" dirty="0">
              <a:solidFill>
                <a:srgbClr val="FFFF00"/>
              </a:solidFill>
              <a:latin typeface="Calibri" pitchFamily="34" charset="0"/>
            </a:endParaRPr>
          </a:p>
        </p:txBody>
      </p:sp>
      <p:sp>
        <p:nvSpPr>
          <p:cNvPr id="10" name="Rectangle 9"/>
          <p:cNvSpPr/>
          <p:nvPr/>
        </p:nvSpPr>
        <p:spPr>
          <a:xfrm>
            <a:off x="6012160" y="4293096"/>
            <a:ext cx="2753318" cy="276999"/>
          </a:xfrm>
          <a:prstGeom prst="rect">
            <a:avLst/>
          </a:prstGeom>
        </p:spPr>
        <p:txBody>
          <a:bodyPr wrap="none">
            <a:spAutoFit/>
          </a:bodyPr>
          <a:lstStyle/>
          <a:p>
            <a:r>
              <a:rPr lang="fr-FR" sz="1200" dirty="0" smtClean="0">
                <a:solidFill>
                  <a:srgbClr val="FFFF00"/>
                </a:solidFill>
              </a:rPr>
              <a:t>Source : Philippe Dufour (</a:t>
            </a:r>
            <a:r>
              <a:rPr lang="fr-FR" sz="1200" dirty="0" smtClean="0">
                <a:solidFill>
                  <a:srgbClr val="FFFF00"/>
                </a:solidFill>
                <a:hlinkClick r:id="rId2"/>
              </a:rPr>
              <a:t>dufour@ird.fr</a:t>
            </a:r>
            <a:r>
              <a:rPr lang="fr-FR" sz="1200" dirty="0" smtClean="0">
                <a:solidFill>
                  <a:srgbClr val="FFFF00"/>
                </a:solidFill>
              </a:rPr>
              <a:t>). </a:t>
            </a:r>
            <a:endParaRPr lang="fr-FR" sz="1200" dirty="0">
              <a:solidFill>
                <a:srgbClr val="FFFF00"/>
              </a:solidFill>
            </a:endParaRPr>
          </a:p>
        </p:txBody>
      </p:sp>
      <p:sp>
        <p:nvSpPr>
          <p:cNvPr id="8" name="ZoneTexte 7"/>
          <p:cNvSpPr txBox="1"/>
          <p:nvPr/>
        </p:nvSpPr>
        <p:spPr>
          <a:xfrm>
            <a:off x="323528" y="908720"/>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pic>
        <p:nvPicPr>
          <p:cNvPr id="9" name="Image 8" descr="trash reflexe.jpg"/>
          <p:cNvPicPr>
            <a:picLocks noChangeAspect="1"/>
          </p:cNvPicPr>
          <p:nvPr/>
        </p:nvPicPr>
        <p:blipFill>
          <a:blip r:embed="rId3" cstate="print"/>
          <a:stretch>
            <a:fillRect/>
          </a:stretch>
        </p:blipFill>
        <p:spPr>
          <a:xfrm>
            <a:off x="3779912" y="4797152"/>
            <a:ext cx="1503611" cy="1503611"/>
          </a:xfrm>
          <a:prstGeom prst="rect">
            <a:avLst/>
          </a:prstGeom>
        </p:spPr>
      </p:pic>
    </p:spTree>
    <p:extLst>
      <p:ext uri="{BB962C8B-B14F-4D97-AF65-F5344CB8AC3E}">
        <p14:creationId xmlns:p14="http://schemas.microsoft.com/office/powerpoint/2010/main" val="29717264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descr="fond empreinte écologiq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152400" y="2204864"/>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4" name="Rectangle 4"/>
          <p:cNvSpPr>
            <a:spLocks noChangeArrowheads="1"/>
          </p:cNvSpPr>
          <p:nvPr/>
        </p:nvSpPr>
        <p:spPr bwMode="auto">
          <a:xfrm>
            <a:off x="201612" y="1174576"/>
            <a:ext cx="8893175"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b="0" i="1" dirty="0">
                <a:solidFill>
                  <a:srgbClr val="FFFF00"/>
                </a:solidFill>
              </a:rPr>
              <a:t>Tordre le cou à la caricature</a:t>
            </a:r>
          </a:p>
          <a:p>
            <a:endParaRPr lang="fr-FR" altLang="fr-FR" sz="2400" dirty="0">
              <a:solidFill>
                <a:srgbClr val="FFFF00"/>
              </a:solidFill>
            </a:endParaRPr>
          </a:p>
          <a:p>
            <a:pPr algn="ctr"/>
            <a:r>
              <a:rPr lang="fr-FR" altLang="fr-FR" b="1" dirty="0">
                <a:solidFill>
                  <a:srgbClr val="FFFF00"/>
                </a:solidFill>
                <a:latin typeface="Calibri" pitchFamily="34" charset="0"/>
              </a:rPr>
              <a:t>Faut-il pour autant mettre fin à la croissance matérielle de façon indifférenciée?</a:t>
            </a:r>
          </a:p>
          <a:p>
            <a:endParaRPr lang="fr-FR" b="0" dirty="0">
              <a:solidFill>
                <a:srgbClr val="FFFF00"/>
              </a:solidFill>
              <a:latin typeface="Calibri" pitchFamily="34" charset="0"/>
            </a:endParaRPr>
          </a:p>
          <a:p>
            <a:r>
              <a:rPr lang="fr-FR" b="0" dirty="0">
                <a:solidFill>
                  <a:srgbClr val="FFFF00"/>
                </a:solidFill>
                <a:latin typeface="Calibri" pitchFamily="34" charset="0"/>
              </a:rPr>
              <a:t>La décroissance matérielle raisonnée s’applique avant tout aux  nantis dont l’empreinte écologique est excessive. </a:t>
            </a:r>
          </a:p>
          <a:p>
            <a:endParaRPr lang="fr-FR" b="0" dirty="0">
              <a:solidFill>
                <a:srgbClr val="FFFF00"/>
              </a:solidFill>
              <a:latin typeface="Calibri" pitchFamily="34" charset="0"/>
            </a:endParaRPr>
          </a:p>
          <a:p>
            <a:r>
              <a:rPr lang="fr-FR" b="0" dirty="0">
                <a:solidFill>
                  <a:srgbClr val="FFFF00"/>
                </a:solidFill>
                <a:latin typeface="Calibri" pitchFamily="34" charset="0"/>
              </a:rPr>
              <a:t>Elle s’applique moins aux plus démunis qui ont encore besoin d’un phase de croissance quantitative pour accumuler les biens et les services qui leur font défaut</a:t>
            </a:r>
            <a:r>
              <a:rPr lang="fr-FR" b="0" dirty="0" smtClean="0">
                <a:solidFill>
                  <a:srgbClr val="FFFF00"/>
                </a:solidFill>
                <a:latin typeface="Calibri" pitchFamily="34" charset="0"/>
              </a:rPr>
              <a:t>.</a:t>
            </a:r>
            <a:endParaRPr lang="fr-FR" dirty="0">
              <a:solidFill>
                <a:srgbClr val="FFFF00"/>
              </a:solidFill>
              <a:latin typeface="Calibri" pitchFamily="34" charset="0"/>
            </a:endParaRPr>
          </a:p>
        </p:txBody>
      </p:sp>
      <p:sp>
        <p:nvSpPr>
          <p:cNvPr id="5" name="Rectangle 4"/>
          <p:cNvSpPr/>
          <p:nvPr/>
        </p:nvSpPr>
        <p:spPr>
          <a:xfrm>
            <a:off x="6012160" y="6381328"/>
            <a:ext cx="2753318" cy="276999"/>
          </a:xfrm>
          <a:prstGeom prst="rect">
            <a:avLst/>
          </a:prstGeom>
        </p:spPr>
        <p:txBody>
          <a:bodyPr wrap="none">
            <a:spAutoFit/>
          </a:bodyPr>
          <a:lstStyle/>
          <a:p>
            <a:r>
              <a:rPr lang="fr-FR" sz="1200" dirty="0" smtClean="0">
                <a:solidFill>
                  <a:srgbClr val="008000"/>
                </a:solidFill>
              </a:rPr>
              <a:t>Source : Philippe </a:t>
            </a:r>
            <a:r>
              <a:rPr lang="fr-FR" sz="1200" dirty="0">
                <a:solidFill>
                  <a:srgbClr val="008000"/>
                </a:solidFill>
              </a:rPr>
              <a:t>Dufour (</a:t>
            </a:r>
            <a:r>
              <a:rPr lang="fr-FR" sz="1200" dirty="0" smtClean="0">
                <a:solidFill>
                  <a:srgbClr val="008000"/>
                </a:solidFill>
                <a:hlinkClick r:id="rId3"/>
              </a:rPr>
              <a:t>dufour@ird.fr</a:t>
            </a:r>
            <a:r>
              <a:rPr lang="fr-FR" sz="1200" dirty="0" smtClean="0">
                <a:solidFill>
                  <a:srgbClr val="008000"/>
                </a:solidFill>
              </a:rPr>
              <a:t>). </a:t>
            </a:r>
            <a:endParaRPr lang="fr-FR" sz="1200" dirty="0">
              <a:solidFill>
                <a:srgbClr val="008000"/>
              </a:solidFill>
            </a:endParaRPr>
          </a:p>
        </p:txBody>
      </p:sp>
      <p:sp>
        <p:nvSpPr>
          <p:cNvPr id="6" name="ZoneTexte 5"/>
          <p:cNvSpPr txBox="1"/>
          <p:nvPr/>
        </p:nvSpPr>
        <p:spPr>
          <a:xfrm>
            <a:off x="323528"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7"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106</a:t>
            </a:fld>
            <a:endParaRPr lang="fr-FR" dirty="0"/>
          </a:p>
        </p:txBody>
      </p:sp>
      <p:sp>
        <p:nvSpPr>
          <p:cNvPr id="8"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9" name="Image 8" descr="env.jpg"/>
          <p:cNvPicPr>
            <a:picLocks noChangeAspect="1"/>
          </p:cNvPicPr>
          <p:nvPr/>
        </p:nvPicPr>
        <p:blipFill>
          <a:blip r:embed="rId4" cstate="print"/>
          <a:stretch>
            <a:fillRect/>
          </a:stretch>
        </p:blipFill>
        <p:spPr>
          <a:xfrm>
            <a:off x="3563888" y="4005064"/>
            <a:ext cx="2162175" cy="2114550"/>
          </a:xfrm>
          <a:prstGeom prst="rect">
            <a:avLst/>
          </a:prstGeom>
        </p:spPr>
      </p:pic>
    </p:spTree>
    <p:extLst>
      <p:ext uri="{BB962C8B-B14F-4D97-AF65-F5344CB8AC3E}">
        <p14:creationId xmlns:p14="http://schemas.microsoft.com/office/powerpoint/2010/main" val="1213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descr="fond empreinte écologiq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152400" y="2204864"/>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4" name="Rectangle 4"/>
          <p:cNvSpPr>
            <a:spLocks noChangeArrowheads="1"/>
          </p:cNvSpPr>
          <p:nvPr/>
        </p:nvSpPr>
        <p:spPr bwMode="auto">
          <a:xfrm>
            <a:off x="201613" y="1174576"/>
            <a:ext cx="876287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i="1" dirty="0" smtClean="0">
                <a:solidFill>
                  <a:srgbClr val="FFFF00"/>
                </a:solidFill>
              </a:rPr>
              <a:t>Peut-on concilier croissance économique et développement durable?</a:t>
            </a:r>
          </a:p>
          <a:p>
            <a:endParaRPr lang="fr-FR" altLang="fr-FR" dirty="0" smtClean="0">
              <a:solidFill>
                <a:srgbClr val="FFFF00"/>
              </a:solidFill>
            </a:endParaRPr>
          </a:p>
          <a:p>
            <a:pPr algn="just"/>
            <a:r>
              <a:rPr lang="fr-FR" altLang="fr-FR" dirty="0" smtClean="0">
                <a:solidFill>
                  <a:srgbClr val="FFFF00"/>
                </a:solidFill>
              </a:rPr>
              <a:t>Après deux siècles de développement économique, de nouveaux problèmes se posent pollution, ressources plus rares et mal réparties, nouvelles maladies.</a:t>
            </a:r>
          </a:p>
          <a:p>
            <a:pPr algn="just"/>
            <a:r>
              <a:rPr lang="fr-FR" altLang="fr-FR" dirty="0" smtClean="0">
                <a:solidFill>
                  <a:srgbClr val="FFFF00"/>
                </a:solidFill>
              </a:rPr>
              <a:t>Dans les pays développés, les trente dernières années ont vu grandir les inégalités et la précarité des non-qualifiés. </a:t>
            </a:r>
          </a:p>
          <a:p>
            <a:pPr algn="just"/>
            <a:r>
              <a:rPr lang="fr-FR" altLang="fr-FR" dirty="0" smtClean="0">
                <a:solidFill>
                  <a:srgbClr val="FFFF00"/>
                </a:solidFill>
              </a:rPr>
              <a:t>Des pays émergents comme le Brésil ou la Chine connaissent une croissance soutenue mais elle est loin de bénéficier à tous.</a:t>
            </a:r>
          </a:p>
          <a:p>
            <a:pPr algn="just"/>
            <a:endParaRPr lang="fr-FR" altLang="fr-FR" dirty="0" smtClean="0">
              <a:solidFill>
                <a:srgbClr val="FFFF00"/>
              </a:solidFill>
            </a:endParaRPr>
          </a:p>
          <a:p>
            <a:pPr algn="just"/>
            <a:r>
              <a:rPr lang="fr-FR" altLang="fr-FR" i="1" dirty="0" smtClean="0">
                <a:solidFill>
                  <a:srgbClr val="FFFF00"/>
                </a:solidFill>
              </a:rPr>
              <a:t>La croissance pour tous est-elle compatible avec la préservation de l'environnement ? </a:t>
            </a:r>
          </a:p>
          <a:p>
            <a:pPr algn="just"/>
            <a:endParaRPr lang="fr-FR" altLang="fr-FR" dirty="0" smtClean="0">
              <a:solidFill>
                <a:srgbClr val="FFFF00"/>
              </a:solidFill>
            </a:endParaRPr>
          </a:p>
          <a:p>
            <a:pPr algn="just"/>
            <a:r>
              <a:rPr lang="fr-FR" altLang="fr-FR" dirty="0" smtClean="0">
                <a:solidFill>
                  <a:srgbClr val="FFFF00"/>
                </a:solidFill>
              </a:rPr>
              <a:t>Le développement durable implique d'inventer de nouvelles manières de produire et de consommer, mais aussi d'imaginer </a:t>
            </a:r>
            <a:r>
              <a:rPr lang="fr-FR" altLang="fr-FR" i="1" dirty="0" smtClean="0">
                <a:solidFill>
                  <a:srgbClr val="FFFF00"/>
                </a:solidFill>
              </a:rPr>
              <a:t>une nouvelle définition de la richesse et du bien-être</a:t>
            </a:r>
            <a:r>
              <a:rPr lang="fr-FR" altLang="fr-FR" dirty="0" smtClean="0">
                <a:solidFill>
                  <a:srgbClr val="FFFF00"/>
                </a:solidFill>
              </a:rPr>
              <a:t>, au-delà du </a:t>
            </a:r>
            <a:r>
              <a:rPr lang="fr-FR" altLang="fr-FR" b="1" dirty="0" smtClean="0">
                <a:solidFill>
                  <a:srgbClr val="FFFF00"/>
                </a:solidFill>
              </a:rPr>
              <a:t>PIB</a:t>
            </a:r>
            <a:r>
              <a:rPr lang="fr-FR" altLang="fr-FR" dirty="0" smtClean="0">
                <a:solidFill>
                  <a:srgbClr val="FFFF00"/>
                </a:solidFill>
              </a:rPr>
              <a:t> [en particulier ne plus considérer </a:t>
            </a:r>
            <a:r>
              <a:rPr lang="fr-FR" altLang="fr-FR" i="1" dirty="0" smtClean="0">
                <a:solidFill>
                  <a:srgbClr val="FFFF00"/>
                </a:solidFill>
              </a:rPr>
              <a:t>l’environnement</a:t>
            </a:r>
            <a:r>
              <a:rPr lang="fr-FR" altLang="fr-FR" dirty="0" smtClean="0">
                <a:solidFill>
                  <a:srgbClr val="FFFF00"/>
                </a:solidFill>
              </a:rPr>
              <a:t> comme une simple ressource gratuite et inépuisable].</a:t>
            </a:r>
          </a:p>
          <a:p>
            <a:endParaRPr lang="fr-FR" sz="1200" dirty="0" smtClean="0">
              <a:solidFill>
                <a:srgbClr val="FFFF00"/>
              </a:solidFill>
              <a:latin typeface="Calibri" pitchFamily="34" charset="0"/>
            </a:endParaRPr>
          </a:p>
          <a:p>
            <a:r>
              <a:rPr lang="fr-FR" sz="1200" dirty="0" smtClean="0">
                <a:solidFill>
                  <a:srgbClr val="FFFF00"/>
                </a:solidFill>
                <a:latin typeface="Calibri" pitchFamily="34" charset="0"/>
              </a:rPr>
              <a:t>Source : Exposition « </a:t>
            </a:r>
            <a:r>
              <a:rPr lang="fr-FR" sz="1200" i="1" dirty="0" smtClean="0">
                <a:solidFill>
                  <a:srgbClr val="FFFF00"/>
                </a:solidFill>
                <a:latin typeface="Calibri" pitchFamily="34" charset="0"/>
              </a:rPr>
              <a:t> L'Economie : krach, boom, mue ? </a:t>
            </a:r>
            <a:r>
              <a:rPr lang="fr-FR" sz="1200" dirty="0" smtClean="0">
                <a:solidFill>
                  <a:srgbClr val="FFFF00"/>
                </a:solidFill>
                <a:latin typeface="Calibri" pitchFamily="34" charset="0"/>
              </a:rPr>
              <a:t> », à la cité des Sciences de la Villette  (du 26 mars 2013 au 5 janvier 2014).</a:t>
            </a:r>
            <a:endParaRPr lang="fr-FR" sz="1200" dirty="0">
              <a:solidFill>
                <a:srgbClr val="FFFF00"/>
              </a:solidFill>
              <a:latin typeface="Calibri" pitchFamily="34" charset="0"/>
            </a:endParaRPr>
          </a:p>
        </p:txBody>
      </p:sp>
      <p:sp>
        <p:nvSpPr>
          <p:cNvPr id="6" name="ZoneTexte 5"/>
          <p:cNvSpPr txBox="1"/>
          <p:nvPr/>
        </p:nvSpPr>
        <p:spPr>
          <a:xfrm>
            <a:off x="323528"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7"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107</a:t>
            </a:fld>
            <a:endParaRPr lang="fr-FR" dirty="0"/>
          </a:p>
        </p:txBody>
      </p:sp>
      <p:sp>
        <p:nvSpPr>
          <p:cNvPr id="8"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9" name="Image 8" descr="ecoschools_icons_global.gif"/>
          <p:cNvPicPr>
            <a:picLocks noChangeAspect="1"/>
          </p:cNvPicPr>
          <p:nvPr/>
        </p:nvPicPr>
        <p:blipFill>
          <a:blip r:embed="rId3" cstate="print"/>
          <a:stretch>
            <a:fillRect/>
          </a:stretch>
        </p:blipFill>
        <p:spPr>
          <a:xfrm>
            <a:off x="4139952" y="5805264"/>
            <a:ext cx="809625" cy="895350"/>
          </a:xfrm>
          <a:prstGeom prst="rect">
            <a:avLst/>
          </a:prstGeom>
        </p:spPr>
      </p:pic>
    </p:spTree>
    <p:extLst>
      <p:ext uri="{BB962C8B-B14F-4D97-AF65-F5344CB8AC3E}">
        <p14:creationId xmlns:p14="http://schemas.microsoft.com/office/powerpoint/2010/main" val="1213407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nd empreinte écologiq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40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0" y="155733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26000" bIns="118800">
            <a:spAutoFit/>
          </a:bodyPr>
          <a:lstStyle/>
          <a:p>
            <a:endParaRPr lang="fr-FR" sz="4000" b="0">
              <a:solidFill>
                <a:schemeClr val="bg1"/>
              </a:solidFill>
            </a:endParaRPr>
          </a:p>
        </p:txBody>
      </p:sp>
      <p:sp>
        <p:nvSpPr>
          <p:cNvPr id="4" name="Text Box 4"/>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5" name="Rectangle 6"/>
          <p:cNvSpPr>
            <a:spLocks noChangeArrowheads="1"/>
          </p:cNvSpPr>
          <p:nvPr/>
        </p:nvSpPr>
        <p:spPr bwMode="auto">
          <a:xfrm>
            <a:off x="430213" y="1412875"/>
            <a:ext cx="871378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b="1" dirty="0">
                <a:solidFill>
                  <a:srgbClr val="FFFF00"/>
                </a:solidFill>
                <a:latin typeface="Calibri" pitchFamily="34" charset="0"/>
              </a:rPr>
              <a:t>Les défis</a:t>
            </a:r>
            <a:r>
              <a:rPr lang="fr-FR" altLang="fr-FR" b="1" dirty="0">
                <a:latin typeface="Calibri" pitchFamily="34" charset="0"/>
              </a:rPr>
              <a:t> </a:t>
            </a:r>
            <a:r>
              <a:rPr lang="fr-FR" altLang="fr-FR" b="0" dirty="0">
                <a:solidFill>
                  <a:srgbClr val="FFFF00"/>
                </a:solidFill>
                <a:latin typeface="Calibri" pitchFamily="34" charset="0"/>
              </a:rPr>
              <a:t>:</a:t>
            </a:r>
            <a:r>
              <a:rPr lang="fr-FR" altLang="fr-FR" b="0" dirty="0">
                <a:latin typeface="Calibri" pitchFamily="34" charset="0"/>
              </a:rPr>
              <a:t> </a:t>
            </a:r>
            <a:endParaRPr lang="fr-FR" altLang="fr-FR" sz="3200" b="0" dirty="0"/>
          </a:p>
          <a:p>
            <a:endParaRPr lang="fr-FR" altLang="fr-FR" b="0" dirty="0"/>
          </a:p>
          <a:p>
            <a:pPr lvl="1">
              <a:buFontTx/>
              <a:buChar char="•"/>
            </a:pPr>
            <a:r>
              <a:rPr lang="fr-FR" altLang="fr-FR" b="0" dirty="0">
                <a:solidFill>
                  <a:srgbClr val="FFFF00"/>
                </a:solidFill>
              </a:rPr>
              <a:t>dématérialiser la croissance</a:t>
            </a:r>
            <a:r>
              <a:rPr lang="fr-FR" altLang="fr-FR" b="0" dirty="0"/>
              <a:t> </a:t>
            </a:r>
          </a:p>
          <a:p>
            <a:pPr lvl="1"/>
            <a:endParaRPr lang="fr-FR" altLang="fr-FR" b="0" dirty="0"/>
          </a:p>
          <a:p>
            <a:pPr lvl="1">
              <a:buFontTx/>
              <a:buChar char="•"/>
            </a:pPr>
            <a:r>
              <a:rPr lang="fr-FR" altLang="fr-FR" b="0" dirty="0">
                <a:solidFill>
                  <a:srgbClr val="FFFF00"/>
                </a:solidFill>
              </a:rPr>
              <a:t>intégrer les coûts environnementaux aux prix</a:t>
            </a:r>
          </a:p>
          <a:p>
            <a:pPr lvl="1"/>
            <a:endParaRPr lang="fr-FR" altLang="fr-FR" b="0" dirty="0">
              <a:solidFill>
                <a:srgbClr val="FFFF00"/>
              </a:solidFill>
            </a:endParaRPr>
          </a:p>
          <a:p>
            <a:pPr lvl="1">
              <a:buFontTx/>
              <a:buChar char="•"/>
            </a:pPr>
            <a:r>
              <a:rPr lang="fr-FR" altLang="fr-FR" b="0" dirty="0">
                <a:solidFill>
                  <a:srgbClr val="FFFF00"/>
                </a:solidFill>
              </a:rPr>
              <a:t>rechercher le bien-être plutôt que le mal-avoir</a:t>
            </a:r>
            <a:endParaRPr lang="fr-FR" b="0" dirty="0">
              <a:solidFill>
                <a:srgbClr val="FFFF00"/>
              </a:solidFill>
            </a:endParaRPr>
          </a:p>
        </p:txBody>
      </p:sp>
      <p:sp>
        <p:nvSpPr>
          <p:cNvPr id="6" name="Rectangle 5"/>
          <p:cNvSpPr/>
          <p:nvPr/>
        </p:nvSpPr>
        <p:spPr>
          <a:xfrm>
            <a:off x="6084168" y="3140968"/>
            <a:ext cx="2753318" cy="276999"/>
          </a:xfrm>
          <a:prstGeom prst="rect">
            <a:avLst/>
          </a:prstGeom>
        </p:spPr>
        <p:txBody>
          <a:bodyPr wrap="none">
            <a:spAutoFit/>
          </a:bodyPr>
          <a:lstStyle/>
          <a:p>
            <a:r>
              <a:rPr lang="fr-FR" sz="1200" dirty="0" smtClean="0">
                <a:solidFill>
                  <a:srgbClr val="008000"/>
                </a:solidFill>
              </a:rPr>
              <a:t>Source : Philippe </a:t>
            </a:r>
            <a:r>
              <a:rPr lang="fr-FR" sz="1200" dirty="0">
                <a:solidFill>
                  <a:srgbClr val="008000"/>
                </a:solidFill>
              </a:rPr>
              <a:t>Dufour (</a:t>
            </a:r>
            <a:r>
              <a:rPr lang="fr-FR" sz="1200" dirty="0" smtClean="0">
                <a:solidFill>
                  <a:srgbClr val="008000"/>
                </a:solidFill>
                <a:hlinkClick r:id="rId3"/>
              </a:rPr>
              <a:t>dufour@ird.fr</a:t>
            </a:r>
            <a:r>
              <a:rPr lang="fr-FR" sz="1200" dirty="0" smtClean="0">
                <a:solidFill>
                  <a:srgbClr val="008000"/>
                </a:solidFill>
              </a:rPr>
              <a:t>). </a:t>
            </a:r>
            <a:endParaRPr lang="fr-FR" sz="1200" dirty="0">
              <a:solidFill>
                <a:srgbClr val="008000"/>
              </a:solidFill>
            </a:endParaRPr>
          </a:p>
        </p:txBody>
      </p:sp>
      <p:sp>
        <p:nvSpPr>
          <p:cNvPr id="7" name="ZoneTexte 6"/>
          <p:cNvSpPr txBox="1"/>
          <p:nvPr/>
        </p:nvSpPr>
        <p:spPr>
          <a:xfrm>
            <a:off x="323528" y="908720"/>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8"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108</a:t>
            </a:fld>
            <a:endParaRPr lang="fr-FR" dirty="0"/>
          </a:p>
        </p:txBody>
      </p:sp>
      <p:sp>
        <p:nvSpPr>
          <p:cNvPr id="9"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10" name="Image 9" descr="etique_s.jpg"/>
          <p:cNvPicPr>
            <a:picLocks noChangeAspect="1"/>
          </p:cNvPicPr>
          <p:nvPr/>
        </p:nvPicPr>
        <p:blipFill>
          <a:blip r:embed="rId4" cstate="print"/>
          <a:stretch>
            <a:fillRect/>
          </a:stretch>
        </p:blipFill>
        <p:spPr>
          <a:xfrm>
            <a:off x="2843808" y="3501008"/>
            <a:ext cx="3514725" cy="3152775"/>
          </a:xfrm>
          <a:prstGeom prst="rect">
            <a:avLst/>
          </a:prstGeom>
        </p:spPr>
      </p:pic>
      <p:sp>
        <p:nvSpPr>
          <p:cNvPr id="11" name="ZoneTexte 10"/>
          <p:cNvSpPr txBox="1"/>
          <p:nvPr/>
        </p:nvSpPr>
        <p:spPr>
          <a:xfrm>
            <a:off x="6444208" y="6093296"/>
            <a:ext cx="1989263" cy="276999"/>
          </a:xfrm>
          <a:prstGeom prst="rect">
            <a:avLst/>
          </a:prstGeom>
          <a:noFill/>
        </p:spPr>
        <p:txBody>
          <a:bodyPr wrap="none" rtlCol="0">
            <a:spAutoFit/>
          </a:bodyPr>
          <a:lstStyle/>
          <a:p>
            <a:r>
              <a:rPr lang="fr-FR" sz="1200" dirty="0" smtClean="0">
                <a:solidFill>
                  <a:srgbClr val="FFC000"/>
                </a:solidFill>
              </a:rPr>
              <a:t>La spirale de la </a:t>
            </a:r>
            <a:r>
              <a:rPr lang="fr-FR" sz="1200" dirty="0" err="1" smtClean="0">
                <a:solidFill>
                  <a:srgbClr val="FFC000"/>
                </a:solidFill>
              </a:rPr>
              <a:t>permaculture</a:t>
            </a:r>
            <a:endParaRPr lang="fr-FR" sz="1200" dirty="0">
              <a:solidFill>
                <a:srgbClr val="FFC000"/>
              </a:solidFill>
            </a:endParaRPr>
          </a:p>
        </p:txBody>
      </p:sp>
    </p:spTree>
    <p:extLst>
      <p:ext uri="{BB962C8B-B14F-4D97-AF65-F5344CB8AC3E}">
        <p14:creationId xmlns:p14="http://schemas.microsoft.com/office/powerpoint/2010/main" val="19520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descr="fond empreinte écolog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0" y="155733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26000" bIns="118800">
            <a:spAutoFit/>
          </a:bodyPr>
          <a:lstStyle/>
          <a:p>
            <a:endParaRPr lang="fr-FR" sz="4000" b="0">
              <a:solidFill>
                <a:schemeClr val="bg1"/>
              </a:solidFill>
            </a:endParaRPr>
          </a:p>
        </p:txBody>
      </p:sp>
      <p:sp>
        <p:nvSpPr>
          <p:cNvPr id="4" name="Text Box 4"/>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5" name="Rectangle 5"/>
          <p:cNvSpPr>
            <a:spLocks noChangeArrowheads="1"/>
          </p:cNvSpPr>
          <p:nvPr/>
        </p:nvSpPr>
        <p:spPr bwMode="auto">
          <a:xfrm>
            <a:off x="1115616" y="980728"/>
            <a:ext cx="6552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b="1" dirty="0">
                <a:solidFill>
                  <a:srgbClr val="FFFF00"/>
                </a:solidFill>
              </a:rPr>
              <a:t>Comment dématérialiser la Croissance?</a:t>
            </a:r>
            <a:endParaRPr lang="fr-FR" b="1" dirty="0">
              <a:solidFill>
                <a:srgbClr val="FFFF00"/>
              </a:solidFill>
            </a:endParaRPr>
          </a:p>
        </p:txBody>
      </p:sp>
      <p:sp>
        <p:nvSpPr>
          <p:cNvPr id="6" name="Rectangle 6"/>
          <p:cNvSpPr>
            <a:spLocks noChangeArrowheads="1"/>
          </p:cNvSpPr>
          <p:nvPr/>
        </p:nvSpPr>
        <p:spPr bwMode="auto">
          <a:xfrm>
            <a:off x="0" y="1490663"/>
            <a:ext cx="9144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eriod"/>
            </a:pPr>
            <a:r>
              <a:rPr lang="fr-FR" b="0" dirty="0">
                <a:solidFill>
                  <a:srgbClr val="FFFF00"/>
                </a:solidFill>
              </a:rPr>
              <a:t>Par des mesures techniques qui améliorent les systèmes de production</a:t>
            </a:r>
          </a:p>
          <a:p>
            <a:pPr marL="800100" lvl="1" indent="-342900">
              <a:buFontTx/>
              <a:buChar char="•"/>
            </a:pPr>
            <a:r>
              <a:rPr lang="fr-FR" b="0" dirty="0">
                <a:solidFill>
                  <a:srgbClr val="FFFF00"/>
                </a:solidFill>
              </a:rPr>
              <a:t>pour économiser les matières premières</a:t>
            </a:r>
          </a:p>
          <a:p>
            <a:pPr marL="800100" lvl="1" indent="-342900">
              <a:buFontTx/>
              <a:buChar char="•"/>
            </a:pPr>
            <a:r>
              <a:rPr lang="fr-FR" altLang="fr-FR" b="0" dirty="0">
                <a:solidFill>
                  <a:srgbClr val="FFFF00"/>
                </a:solidFill>
              </a:rPr>
              <a:t>pour réduire le gaspillage d'énergie</a:t>
            </a:r>
          </a:p>
          <a:p>
            <a:pPr marL="800100" lvl="1" indent="-342900">
              <a:buFontTx/>
              <a:buChar char="•"/>
            </a:pPr>
            <a:r>
              <a:rPr lang="fr-FR" altLang="fr-FR" b="0" dirty="0">
                <a:solidFill>
                  <a:srgbClr val="FFFF00"/>
                </a:solidFill>
              </a:rPr>
              <a:t>pour réduire l’impact sur l’environnement</a:t>
            </a:r>
            <a:r>
              <a:rPr lang="fr-FR" altLang="fr-FR" dirty="0">
                <a:solidFill>
                  <a:srgbClr val="FFFF00"/>
                </a:solidFill>
              </a:rPr>
              <a:t> </a:t>
            </a:r>
          </a:p>
          <a:p>
            <a:pPr marL="800100" lvl="1" indent="-342900">
              <a:buFontTx/>
              <a:buChar char="•"/>
            </a:pPr>
            <a:endParaRPr lang="fr-FR" altLang="fr-FR" dirty="0">
              <a:solidFill>
                <a:srgbClr val="FFFF00"/>
              </a:solidFill>
            </a:endParaRPr>
          </a:p>
          <a:p>
            <a:pPr marL="342900" indent="-342900">
              <a:buFontTx/>
              <a:buAutoNum type="arabicPeriod"/>
            </a:pPr>
            <a:r>
              <a:rPr lang="fr-FR" b="0" dirty="0">
                <a:solidFill>
                  <a:srgbClr val="FFFF00"/>
                </a:solidFill>
              </a:rPr>
              <a:t>Par des mesures collectives</a:t>
            </a:r>
            <a:r>
              <a:rPr lang="fr-FR" dirty="0">
                <a:solidFill>
                  <a:srgbClr val="FFFF00"/>
                </a:solidFill>
              </a:rPr>
              <a:t> </a:t>
            </a:r>
            <a:r>
              <a:rPr lang="fr-FR" b="0" dirty="0">
                <a:solidFill>
                  <a:srgbClr val="FFFF00"/>
                </a:solidFill>
              </a:rPr>
              <a:t> législatives et fiscales</a:t>
            </a:r>
          </a:p>
          <a:p>
            <a:pPr marL="800100" lvl="1" indent="-342900">
              <a:buFontTx/>
              <a:buChar char="•"/>
            </a:pPr>
            <a:r>
              <a:rPr lang="fr-FR" altLang="fr-FR" b="0" dirty="0">
                <a:solidFill>
                  <a:srgbClr val="FFFF00"/>
                </a:solidFill>
              </a:rPr>
              <a:t>pour intégrer aux prix les coûts écologiques, sociaux et culturels (internaliser les coûts externes)</a:t>
            </a:r>
          </a:p>
          <a:p>
            <a:pPr marL="800100" lvl="1" indent="-342900">
              <a:buFontTx/>
              <a:buChar char="•"/>
            </a:pPr>
            <a:r>
              <a:rPr lang="fr-FR" altLang="fr-FR" b="0" dirty="0">
                <a:solidFill>
                  <a:srgbClr val="FFFF00"/>
                </a:solidFill>
              </a:rPr>
              <a:t>pour relocaliser les activités</a:t>
            </a:r>
          </a:p>
          <a:p>
            <a:pPr marL="800100" lvl="1" indent="-342900">
              <a:buFontTx/>
              <a:buChar char="•"/>
            </a:pPr>
            <a:r>
              <a:rPr lang="fr-FR" b="0" dirty="0">
                <a:solidFill>
                  <a:srgbClr val="FFFF00"/>
                </a:solidFill>
              </a:rPr>
              <a:t>pour restaurer l’agriculture paysanne</a:t>
            </a:r>
          </a:p>
          <a:p>
            <a:pPr marL="800100" lvl="1" indent="-342900">
              <a:buFontTx/>
              <a:buChar char="•"/>
            </a:pPr>
            <a:r>
              <a:rPr lang="fr-FR" b="0" dirty="0">
                <a:solidFill>
                  <a:srgbClr val="FFFF00"/>
                </a:solidFill>
              </a:rPr>
              <a:t>pour pénaliser les dépenses de publicité</a:t>
            </a:r>
          </a:p>
          <a:p>
            <a:pPr marL="800100" lvl="1" indent="-342900">
              <a:buFontTx/>
              <a:buChar char="•"/>
            </a:pPr>
            <a:r>
              <a:rPr lang="fr-FR" b="0" dirty="0">
                <a:solidFill>
                  <a:srgbClr val="FFFF00"/>
                </a:solidFill>
              </a:rPr>
              <a:t>pour décréter un moratoire sur les innovations technologiques</a:t>
            </a:r>
          </a:p>
          <a:p>
            <a:pPr marL="342900" indent="-342900">
              <a:buFontTx/>
              <a:buAutoNum type="arabicPeriod"/>
            </a:pPr>
            <a:endParaRPr lang="fr-FR" b="0" dirty="0">
              <a:solidFill>
                <a:srgbClr val="FFFF00"/>
              </a:solidFill>
            </a:endParaRPr>
          </a:p>
          <a:p>
            <a:pPr marL="342900" indent="-342900">
              <a:buFontTx/>
              <a:buAutoNum type="arabicPeriod"/>
            </a:pPr>
            <a:r>
              <a:rPr lang="fr-FR" b="0" dirty="0">
                <a:solidFill>
                  <a:srgbClr val="FFFF00"/>
                </a:solidFill>
              </a:rPr>
              <a:t>Par un changement culturel</a:t>
            </a:r>
            <a:r>
              <a:rPr lang="fr-FR" dirty="0">
                <a:solidFill>
                  <a:srgbClr val="FFFF00"/>
                </a:solidFill>
              </a:rPr>
              <a:t>: </a:t>
            </a:r>
            <a:r>
              <a:rPr lang="fr-FR" b="0" dirty="0">
                <a:solidFill>
                  <a:srgbClr val="FFFF00"/>
                </a:solidFill>
              </a:rPr>
              <a:t>préférer le mieux être au mal avoir</a:t>
            </a:r>
            <a:r>
              <a:rPr lang="fr-FR" b="0" dirty="0"/>
              <a:t> </a:t>
            </a:r>
          </a:p>
          <a:p>
            <a:pPr marL="342900" indent="-342900">
              <a:buFontTx/>
              <a:buAutoNum type="arabicPeriod"/>
            </a:pPr>
            <a:endParaRPr lang="fr-FR" b="0" dirty="0"/>
          </a:p>
          <a:p>
            <a:pPr marL="342900" indent="-342900">
              <a:buFontTx/>
              <a:buAutoNum type="arabicPeriod"/>
            </a:pPr>
            <a:r>
              <a:rPr lang="fr-FR" b="0" dirty="0">
                <a:solidFill>
                  <a:srgbClr val="FFFF00"/>
                </a:solidFill>
              </a:rPr>
              <a:t>Par des mesures individuelles</a:t>
            </a:r>
            <a:r>
              <a:rPr lang="fr-FR" dirty="0">
                <a:solidFill>
                  <a:srgbClr val="FFFF00"/>
                </a:solidFill>
              </a:rPr>
              <a:t>: </a:t>
            </a:r>
            <a:r>
              <a:rPr lang="fr-FR" b="0" dirty="0">
                <a:solidFill>
                  <a:srgbClr val="FFFF00"/>
                </a:solidFill>
              </a:rPr>
              <a:t>changer nos modes de </a:t>
            </a:r>
            <a:r>
              <a:rPr lang="fr-FR" b="0" dirty="0" smtClean="0">
                <a:solidFill>
                  <a:srgbClr val="FFFF00"/>
                </a:solidFill>
              </a:rPr>
              <a:t>consommation</a:t>
            </a:r>
            <a:endParaRPr lang="fr-FR" dirty="0">
              <a:solidFill>
                <a:srgbClr val="FFFF00"/>
              </a:solidFill>
            </a:endParaRPr>
          </a:p>
          <a:p>
            <a:pPr marL="342900" indent="-342900">
              <a:buFontTx/>
              <a:buAutoNum type="arabicPeriod"/>
            </a:pPr>
            <a:endParaRPr lang="fr-FR" sz="1800" b="0" dirty="0">
              <a:solidFill>
                <a:srgbClr val="FFFF00"/>
              </a:solidFill>
            </a:endParaRPr>
          </a:p>
        </p:txBody>
      </p:sp>
      <p:sp>
        <p:nvSpPr>
          <p:cNvPr id="7" name="Text Box 7"/>
          <p:cNvSpPr txBox="1">
            <a:spLocks noChangeArrowheads="1"/>
          </p:cNvSpPr>
          <p:nvPr/>
        </p:nvSpPr>
        <p:spPr bwMode="auto">
          <a:xfrm>
            <a:off x="152400" y="6340712"/>
            <a:ext cx="60472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200" b="0" dirty="0">
                <a:solidFill>
                  <a:schemeClr val="accent1"/>
                </a:solidFill>
                <a:hlinkClick r:id="rId4"/>
              </a:rPr>
              <a:t>http://www.ac-poitiers.fr/hist_geo/Phares/EEDD/25</a:t>
            </a:r>
            <a:r>
              <a:rPr lang="fr-FR" sz="1200" b="0" dirty="0">
                <a:solidFill>
                  <a:schemeClr val="accent1"/>
                </a:solidFill>
              </a:rPr>
              <a:t> et Serge Latouche Monde </a:t>
            </a:r>
            <a:r>
              <a:rPr lang="fr-FR" sz="1200" b="0" dirty="0" err="1">
                <a:solidFill>
                  <a:schemeClr val="accent1"/>
                </a:solidFill>
              </a:rPr>
              <a:t>Diplo</a:t>
            </a:r>
            <a:r>
              <a:rPr lang="fr-FR" sz="1200" b="0" dirty="0">
                <a:solidFill>
                  <a:schemeClr val="accent1"/>
                </a:solidFill>
              </a:rPr>
              <a:t> </a:t>
            </a:r>
            <a:r>
              <a:rPr lang="fr-FR" sz="1200" b="0" dirty="0" err="1">
                <a:solidFill>
                  <a:schemeClr val="accent1"/>
                </a:solidFill>
              </a:rPr>
              <a:t>nov</a:t>
            </a:r>
            <a:r>
              <a:rPr lang="fr-FR" sz="1200" b="0" dirty="0">
                <a:solidFill>
                  <a:schemeClr val="accent1"/>
                </a:solidFill>
              </a:rPr>
              <a:t> 2005</a:t>
            </a:r>
          </a:p>
        </p:txBody>
      </p:sp>
      <p:sp>
        <p:nvSpPr>
          <p:cNvPr id="8" name="Rectangle 7"/>
          <p:cNvSpPr/>
          <p:nvPr/>
        </p:nvSpPr>
        <p:spPr>
          <a:xfrm>
            <a:off x="6300192" y="6381328"/>
            <a:ext cx="2753318" cy="276999"/>
          </a:xfrm>
          <a:prstGeom prst="rect">
            <a:avLst/>
          </a:prstGeom>
        </p:spPr>
        <p:txBody>
          <a:bodyPr wrap="none">
            <a:spAutoFit/>
          </a:bodyPr>
          <a:lstStyle/>
          <a:p>
            <a:r>
              <a:rPr lang="fr-FR" sz="1200" dirty="0" smtClean="0">
                <a:solidFill>
                  <a:srgbClr val="008000"/>
                </a:solidFill>
              </a:rPr>
              <a:t>Source : Philippe </a:t>
            </a:r>
            <a:r>
              <a:rPr lang="fr-FR" sz="1200" dirty="0">
                <a:solidFill>
                  <a:srgbClr val="008000"/>
                </a:solidFill>
              </a:rPr>
              <a:t>Dufour (</a:t>
            </a:r>
            <a:r>
              <a:rPr lang="fr-FR" sz="1200" dirty="0" smtClean="0">
                <a:solidFill>
                  <a:srgbClr val="008000"/>
                </a:solidFill>
                <a:hlinkClick r:id="rId5"/>
              </a:rPr>
              <a:t>dufour@ird.fr</a:t>
            </a:r>
            <a:r>
              <a:rPr lang="fr-FR" sz="1200" dirty="0" smtClean="0">
                <a:solidFill>
                  <a:srgbClr val="008000"/>
                </a:solidFill>
              </a:rPr>
              <a:t>). </a:t>
            </a:r>
            <a:endParaRPr lang="fr-FR" sz="1200" dirty="0">
              <a:solidFill>
                <a:srgbClr val="008000"/>
              </a:solidFill>
            </a:endParaRPr>
          </a:p>
        </p:txBody>
      </p:sp>
      <p:sp>
        <p:nvSpPr>
          <p:cNvPr id="9" name="ZoneTexte 8"/>
          <p:cNvSpPr txBox="1"/>
          <p:nvPr/>
        </p:nvSpPr>
        <p:spPr>
          <a:xfrm>
            <a:off x="179512"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109</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26364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a:t>
            </a:fld>
            <a:endParaRPr lang="fr-FR" dirty="0"/>
          </a:p>
        </p:txBody>
      </p:sp>
      <p:sp>
        <p:nvSpPr>
          <p:cNvPr id="3"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cxnSp>
        <p:nvCxnSpPr>
          <p:cNvPr id="5" name="AutoShape 34"/>
          <p:cNvCxnSpPr>
            <a:cxnSpLocks noChangeShapeType="1"/>
            <a:stCxn id="14" idx="2"/>
            <a:endCxn id="17" idx="0"/>
          </p:cNvCxnSpPr>
          <p:nvPr/>
        </p:nvCxnSpPr>
        <p:spPr bwMode="auto">
          <a:xfrm rot="16200000" flipH="1">
            <a:off x="4974385" y="5405496"/>
            <a:ext cx="452735" cy="807920"/>
          </a:xfrm>
          <a:prstGeom prst="bentConnector3">
            <a:avLst>
              <a:gd name="adj1" fmla="val 50000"/>
            </a:avLst>
          </a:prstGeom>
          <a:noFill/>
          <a:ln w="952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36"/>
          <p:cNvSpPr txBox="1">
            <a:spLocks noChangeArrowheads="1"/>
          </p:cNvSpPr>
          <p:nvPr/>
        </p:nvSpPr>
        <p:spPr bwMode="auto">
          <a:xfrm>
            <a:off x="7724835" y="5238121"/>
            <a:ext cx="1313693" cy="338554"/>
          </a:xfrm>
          <a:prstGeom prst="rect">
            <a:avLst/>
          </a:prstGeom>
          <a:solidFill>
            <a:schemeClr val="accent3">
              <a:lumMod val="50000"/>
              <a:alpha val="50000"/>
            </a:schemeClr>
          </a:solidFill>
          <a:ln>
            <a:solidFill>
              <a:schemeClr val="accent1"/>
            </a:solidFill>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1600" dirty="0">
                <a:solidFill>
                  <a:srgbClr val="FFFF00"/>
                </a:solidFill>
                <a:latin typeface="Calibri" pitchFamily="34" charset="0"/>
              </a:rPr>
              <a:t>T. Miller 1990</a:t>
            </a:r>
          </a:p>
        </p:txBody>
      </p:sp>
      <p:sp>
        <p:nvSpPr>
          <p:cNvPr id="7" name="Text Box 12"/>
          <p:cNvSpPr txBox="1">
            <a:spLocks noChangeArrowheads="1"/>
          </p:cNvSpPr>
          <p:nvPr/>
        </p:nvSpPr>
        <p:spPr bwMode="auto">
          <a:xfrm>
            <a:off x="3692386" y="1844824"/>
            <a:ext cx="2034531" cy="584775"/>
          </a:xfrm>
          <a:prstGeom prst="rect">
            <a:avLst/>
          </a:prstGeom>
          <a:solidFill>
            <a:schemeClr val="accent3">
              <a:lumMod val="50000"/>
              <a:alpha val="50000"/>
            </a:schemeClr>
          </a:solidFill>
          <a:ln w="44450">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3200" dirty="0">
                <a:solidFill>
                  <a:srgbClr val="FFFF00"/>
                </a:solidFill>
                <a:latin typeface="Calibri" pitchFamily="34" charset="0"/>
              </a:rPr>
              <a:t>Ressources</a:t>
            </a:r>
            <a:endParaRPr lang="fr-FR" dirty="0">
              <a:solidFill>
                <a:srgbClr val="FFFF00"/>
              </a:solidFill>
              <a:latin typeface="Calibri" pitchFamily="34" charset="0"/>
            </a:endParaRPr>
          </a:p>
        </p:txBody>
      </p:sp>
      <p:sp>
        <p:nvSpPr>
          <p:cNvPr id="8" name="Text Box 13"/>
          <p:cNvSpPr txBox="1">
            <a:spLocks noChangeArrowheads="1"/>
          </p:cNvSpPr>
          <p:nvPr/>
        </p:nvSpPr>
        <p:spPr bwMode="auto">
          <a:xfrm>
            <a:off x="644386" y="2987824"/>
            <a:ext cx="3304046" cy="461665"/>
          </a:xfrm>
          <a:prstGeom prst="rect">
            <a:avLst/>
          </a:prstGeom>
          <a:solidFill>
            <a:schemeClr val="accent3">
              <a:lumMod val="50000"/>
              <a:alpha val="50000"/>
            </a:schemeClr>
          </a:solidFill>
          <a:ln w="31877">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dirty="0">
                <a:solidFill>
                  <a:srgbClr val="FFFF00"/>
                </a:solidFill>
                <a:latin typeface="Calibri" pitchFamily="34" charset="0"/>
              </a:rPr>
              <a:t>Ressources permanentes</a:t>
            </a:r>
          </a:p>
        </p:txBody>
      </p:sp>
      <p:sp>
        <p:nvSpPr>
          <p:cNvPr id="9" name="Text Box 14"/>
          <p:cNvSpPr txBox="1">
            <a:spLocks noChangeArrowheads="1"/>
          </p:cNvSpPr>
          <p:nvPr/>
        </p:nvSpPr>
        <p:spPr bwMode="auto">
          <a:xfrm>
            <a:off x="5076056" y="2996952"/>
            <a:ext cx="3927614" cy="461665"/>
          </a:xfrm>
          <a:prstGeom prst="rect">
            <a:avLst/>
          </a:prstGeom>
          <a:solidFill>
            <a:schemeClr val="accent3">
              <a:lumMod val="50000"/>
              <a:alpha val="50000"/>
            </a:schemeClr>
          </a:solidFill>
          <a:ln w="31877">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dirty="0">
                <a:solidFill>
                  <a:srgbClr val="FF3300"/>
                </a:solidFill>
                <a:latin typeface="Calibri" pitchFamily="34" charset="0"/>
              </a:rPr>
              <a:t>Ressources non permanentes </a:t>
            </a:r>
          </a:p>
        </p:txBody>
      </p:sp>
      <p:sp>
        <p:nvSpPr>
          <p:cNvPr id="10" name="Text Box 15"/>
          <p:cNvSpPr txBox="1">
            <a:spLocks noChangeArrowheads="1"/>
          </p:cNvSpPr>
          <p:nvPr/>
        </p:nvSpPr>
        <p:spPr bwMode="auto">
          <a:xfrm>
            <a:off x="2473186" y="4054624"/>
            <a:ext cx="1614866" cy="707886"/>
          </a:xfrm>
          <a:prstGeom prst="rect">
            <a:avLst/>
          </a:prstGeom>
          <a:solidFill>
            <a:schemeClr val="accent3">
              <a:lumMod val="50000"/>
              <a:alpha val="50000"/>
            </a:schemeClr>
          </a:solidFill>
          <a:ln w="28575">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FF00"/>
                </a:solidFill>
                <a:latin typeface="Calibri" pitchFamily="34" charset="0"/>
              </a:rPr>
              <a:t>Vent, marée,</a:t>
            </a:r>
          </a:p>
          <a:p>
            <a:pPr eaLnBrk="1" hangingPunct="1"/>
            <a:r>
              <a:rPr lang="fr-FR" sz="2000" dirty="0">
                <a:solidFill>
                  <a:srgbClr val="FFFF00"/>
                </a:solidFill>
                <a:latin typeface="Calibri" pitchFamily="34" charset="0"/>
              </a:rPr>
              <a:t> eau courante</a:t>
            </a:r>
          </a:p>
        </p:txBody>
      </p:sp>
      <p:sp>
        <p:nvSpPr>
          <p:cNvPr id="11" name="Text Box 16"/>
          <p:cNvSpPr txBox="1">
            <a:spLocks noChangeArrowheads="1"/>
          </p:cNvSpPr>
          <p:nvPr/>
        </p:nvSpPr>
        <p:spPr bwMode="auto">
          <a:xfrm>
            <a:off x="5292586" y="4130824"/>
            <a:ext cx="1001713" cy="730250"/>
          </a:xfrm>
          <a:prstGeom prst="rect">
            <a:avLst/>
          </a:prstGeom>
          <a:solidFill>
            <a:schemeClr val="accent3">
              <a:lumMod val="50000"/>
              <a:alpha val="50000"/>
            </a:schemeClr>
          </a:solidFill>
          <a:ln w="28575">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3300"/>
                </a:solidFill>
                <a:latin typeface="Calibri" pitchFamily="34" charset="0"/>
              </a:rPr>
              <a:t>Energie</a:t>
            </a:r>
          </a:p>
          <a:p>
            <a:pPr eaLnBrk="1" hangingPunct="1"/>
            <a:r>
              <a:rPr lang="fr-FR" sz="2000" dirty="0">
                <a:solidFill>
                  <a:srgbClr val="FF3300"/>
                </a:solidFill>
                <a:latin typeface="Calibri" pitchFamily="34" charset="0"/>
              </a:rPr>
              <a:t> fossile</a:t>
            </a:r>
          </a:p>
        </p:txBody>
      </p:sp>
      <p:sp>
        <p:nvSpPr>
          <p:cNvPr id="12" name="Text Box 17"/>
          <p:cNvSpPr txBox="1">
            <a:spLocks noChangeArrowheads="1"/>
          </p:cNvSpPr>
          <p:nvPr/>
        </p:nvSpPr>
        <p:spPr bwMode="auto">
          <a:xfrm>
            <a:off x="6613386" y="4130824"/>
            <a:ext cx="994183" cy="400110"/>
          </a:xfrm>
          <a:prstGeom prst="rect">
            <a:avLst/>
          </a:prstGeom>
          <a:solidFill>
            <a:schemeClr val="accent3">
              <a:lumMod val="50000"/>
              <a:alpha val="50000"/>
            </a:schemeClr>
          </a:solidFill>
          <a:ln w="25400">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3300"/>
                </a:solidFill>
                <a:latin typeface="Calibri" pitchFamily="34" charset="0"/>
              </a:rPr>
              <a:t>Minerai</a:t>
            </a:r>
          </a:p>
        </p:txBody>
      </p:sp>
      <p:sp>
        <p:nvSpPr>
          <p:cNvPr id="13" name="Text Box 18"/>
          <p:cNvSpPr txBox="1">
            <a:spLocks noChangeArrowheads="1"/>
          </p:cNvSpPr>
          <p:nvPr/>
        </p:nvSpPr>
        <p:spPr bwMode="auto">
          <a:xfrm>
            <a:off x="7807186" y="4130824"/>
            <a:ext cx="1180131" cy="400110"/>
          </a:xfrm>
          <a:prstGeom prst="rect">
            <a:avLst/>
          </a:prstGeom>
          <a:solidFill>
            <a:schemeClr val="accent3">
              <a:lumMod val="50000"/>
              <a:alpha val="50000"/>
            </a:schemeClr>
          </a:solidFill>
          <a:ln w="25400">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3300"/>
                </a:solidFill>
                <a:latin typeface="Calibri" pitchFamily="34" charset="0"/>
              </a:rPr>
              <a:t>Minéraux</a:t>
            </a:r>
          </a:p>
        </p:txBody>
      </p:sp>
      <p:sp>
        <p:nvSpPr>
          <p:cNvPr id="14" name="Text Box 19"/>
          <p:cNvSpPr txBox="1">
            <a:spLocks noChangeArrowheads="1"/>
          </p:cNvSpPr>
          <p:nvPr/>
        </p:nvSpPr>
        <p:spPr bwMode="auto">
          <a:xfrm>
            <a:off x="2054086" y="5121424"/>
            <a:ext cx="5485412" cy="461665"/>
          </a:xfrm>
          <a:prstGeom prst="rect">
            <a:avLst/>
          </a:prstGeom>
          <a:solidFill>
            <a:schemeClr val="accent3">
              <a:lumMod val="50000"/>
              <a:alpha val="50000"/>
            </a:schemeClr>
          </a:solidFill>
          <a:ln w="31750">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dirty="0">
                <a:solidFill>
                  <a:srgbClr val="FFFF00"/>
                </a:solidFill>
                <a:latin typeface="Calibri" pitchFamily="34" charset="0"/>
              </a:rPr>
              <a:t>Ressources potentiellement renouvelables</a:t>
            </a:r>
          </a:p>
        </p:txBody>
      </p:sp>
      <p:sp>
        <p:nvSpPr>
          <p:cNvPr id="15" name="Text Box 20"/>
          <p:cNvSpPr txBox="1">
            <a:spLocks noChangeArrowheads="1"/>
          </p:cNvSpPr>
          <p:nvPr/>
        </p:nvSpPr>
        <p:spPr bwMode="auto">
          <a:xfrm>
            <a:off x="1771511" y="6050112"/>
            <a:ext cx="482824" cy="400110"/>
          </a:xfrm>
          <a:prstGeom prst="rect">
            <a:avLst/>
          </a:prstGeom>
          <a:solidFill>
            <a:schemeClr val="accent3">
              <a:lumMod val="50000"/>
              <a:alpha val="50000"/>
            </a:schemeClr>
          </a:solidFill>
          <a:ln w="25527">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FF00"/>
                </a:solidFill>
                <a:latin typeface="Calibri" pitchFamily="34" charset="0"/>
              </a:rPr>
              <a:t>Air</a:t>
            </a:r>
          </a:p>
        </p:txBody>
      </p:sp>
      <p:sp>
        <p:nvSpPr>
          <p:cNvPr id="16" name="Text Box 21"/>
          <p:cNvSpPr txBox="1">
            <a:spLocks noChangeArrowheads="1"/>
          </p:cNvSpPr>
          <p:nvPr/>
        </p:nvSpPr>
        <p:spPr bwMode="auto">
          <a:xfrm>
            <a:off x="3412986" y="6035824"/>
            <a:ext cx="583814" cy="400110"/>
          </a:xfrm>
          <a:prstGeom prst="rect">
            <a:avLst/>
          </a:prstGeom>
          <a:solidFill>
            <a:schemeClr val="accent3">
              <a:lumMod val="50000"/>
              <a:alpha val="50000"/>
            </a:schemeClr>
          </a:solidFill>
          <a:ln w="25527">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FF00"/>
                </a:solidFill>
                <a:latin typeface="Calibri" pitchFamily="34" charset="0"/>
              </a:rPr>
              <a:t>Eau</a:t>
            </a:r>
          </a:p>
        </p:txBody>
      </p:sp>
      <p:sp>
        <p:nvSpPr>
          <p:cNvPr id="17" name="Text Box 22"/>
          <p:cNvSpPr txBox="1">
            <a:spLocks noChangeArrowheads="1"/>
          </p:cNvSpPr>
          <p:nvPr/>
        </p:nvSpPr>
        <p:spPr bwMode="auto">
          <a:xfrm>
            <a:off x="5356086" y="6035824"/>
            <a:ext cx="497252" cy="400110"/>
          </a:xfrm>
          <a:prstGeom prst="rect">
            <a:avLst/>
          </a:prstGeom>
          <a:solidFill>
            <a:schemeClr val="accent3">
              <a:lumMod val="50000"/>
              <a:alpha val="50000"/>
            </a:schemeClr>
          </a:solidFill>
          <a:ln w="25527">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FF00"/>
                </a:solidFill>
                <a:latin typeface="Calibri" pitchFamily="34" charset="0"/>
              </a:rPr>
              <a:t>Sol</a:t>
            </a:r>
          </a:p>
        </p:txBody>
      </p:sp>
      <p:sp>
        <p:nvSpPr>
          <p:cNvPr id="18" name="Text Box 23"/>
          <p:cNvSpPr txBox="1">
            <a:spLocks noChangeArrowheads="1"/>
          </p:cNvSpPr>
          <p:nvPr/>
        </p:nvSpPr>
        <p:spPr bwMode="auto">
          <a:xfrm>
            <a:off x="6321286" y="6035824"/>
            <a:ext cx="2165914" cy="400110"/>
          </a:xfrm>
          <a:prstGeom prst="rect">
            <a:avLst/>
          </a:prstGeom>
          <a:solidFill>
            <a:schemeClr val="accent3">
              <a:lumMod val="50000"/>
              <a:alpha val="50000"/>
            </a:schemeClr>
          </a:solidFill>
          <a:ln w="25527">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FF00"/>
                </a:solidFill>
                <a:latin typeface="Calibri" pitchFamily="34" charset="0"/>
              </a:rPr>
              <a:t>Plantes et animaux</a:t>
            </a:r>
          </a:p>
        </p:txBody>
      </p:sp>
      <p:cxnSp>
        <p:nvCxnSpPr>
          <p:cNvPr id="19" name="AutoShape 24"/>
          <p:cNvCxnSpPr>
            <a:cxnSpLocks noChangeShapeType="1"/>
            <a:stCxn id="7" idx="2"/>
            <a:endCxn id="8" idx="0"/>
          </p:cNvCxnSpPr>
          <p:nvPr/>
        </p:nvCxnSpPr>
        <p:spPr bwMode="auto">
          <a:xfrm rot="5400000">
            <a:off x="3223919" y="1502090"/>
            <a:ext cx="558225" cy="2413243"/>
          </a:xfrm>
          <a:prstGeom prst="bentConnector3">
            <a:avLst>
              <a:gd name="adj1" fmla="val 50000"/>
            </a:avLst>
          </a:prstGeom>
          <a:noFill/>
          <a:ln w="254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5"/>
          <p:cNvCxnSpPr>
            <a:cxnSpLocks noChangeShapeType="1"/>
            <a:stCxn id="7" idx="2"/>
            <a:endCxn id="9" idx="0"/>
          </p:cNvCxnSpPr>
          <p:nvPr/>
        </p:nvCxnSpPr>
        <p:spPr bwMode="auto">
          <a:xfrm rot="16200000" flipH="1">
            <a:off x="5591081" y="1548169"/>
            <a:ext cx="567353" cy="2330211"/>
          </a:xfrm>
          <a:prstGeom prst="bentConnector3">
            <a:avLst>
              <a:gd name="adj1" fmla="val 50000"/>
            </a:avLst>
          </a:prstGeom>
          <a:noFill/>
          <a:ln w="254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6"/>
          <p:cNvCxnSpPr>
            <a:cxnSpLocks noChangeShapeType="1"/>
            <a:stCxn id="7" idx="2"/>
            <a:endCxn id="14" idx="0"/>
          </p:cNvCxnSpPr>
          <p:nvPr/>
        </p:nvCxnSpPr>
        <p:spPr bwMode="auto">
          <a:xfrm>
            <a:off x="4709652" y="2429599"/>
            <a:ext cx="87140" cy="2691825"/>
          </a:xfrm>
          <a:prstGeom prst="straightConnector1">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7"/>
          <p:cNvCxnSpPr>
            <a:cxnSpLocks noChangeShapeType="1"/>
            <a:stCxn id="8" idx="2"/>
          </p:cNvCxnSpPr>
          <p:nvPr/>
        </p:nvCxnSpPr>
        <p:spPr bwMode="auto">
          <a:xfrm rot="5400000">
            <a:off x="1414687" y="3164965"/>
            <a:ext cx="597198" cy="1166247"/>
          </a:xfrm>
          <a:prstGeom prst="bentConnector2">
            <a:avLst/>
          </a:prstGeom>
          <a:noFill/>
          <a:ln w="254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8"/>
          <p:cNvCxnSpPr>
            <a:cxnSpLocks noChangeShapeType="1"/>
            <a:stCxn id="8" idx="2"/>
            <a:endCxn id="10" idx="0"/>
          </p:cNvCxnSpPr>
          <p:nvPr/>
        </p:nvCxnSpPr>
        <p:spPr bwMode="auto">
          <a:xfrm rot="16200000" flipH="1">
            <a:off x="2485947" y="3259951"/>
            <a:ext cx="605135" cy="984210"/>
          </a:xfrm>
          <a:prstGeom prst="bentConnector3">
            <a:avLst>
              <a:gd name="adj1" fmla="val 50000"/>
            </a:avLst>
          </a:prstGeom>
          <a:noFill/>
          <a:ln w="254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9"/>
          <p:cNvCxnSpPr>
            <a:cxnSpLocks noChangeShapeType="1"/>
            <a:stCxn id="9" idx="2"/>
            <a:endCxn id="11" idx="0"/>
          </p:cNvCxnSpPr>
          <p:nvPr/>
        </p:nvCxnSpPr>
        <p:spPr bwMode="auto">
          <a:xfrm rot="5400000">
            <a:off x="6080550" y="3171510"/>
            <a:ext cx="672207" cy="1246420"/>
          </a:xfrm>
          <a:prstGeom prst="bentConnector3">
            <a:avLst>
              <a:gd name="adj1" fmla="val 50000"/>
            </a:avLst>
          </a:prstGeom>
          <a:noFill/>
          <a:ln w="254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0"/>
          <p:cNvCxnSpPr>
            <a:cxnSpLocks noChangeShapeType="1"/>
            <a:stCxn id="9" idx="2"/>
            <a:endCxn id="13" idx="0"/>
          </p:cNvCxnSpPr>
          <p:nvPr/>
        </p:nvCxnSpPr>
        <p:spPr bwMode="auto">
          <a:xfrm rot="16200000" flipH="1">
            <a:off x="7382454" y="3116025"/>
            <a:ext cx="672207" cy="1357389"/>
          </a:xfrm>
          <a:prstGeom prst="bentConnector3">
            <a:avLst>
              <a:gd name="adj1" fmla="val 50000"/>
            </a:avLst>
          </a:prstGeom>
          <a:noFill/>
          <a:ln w="25527">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1"/>
          <p:cNvCxnSpPr>
            <a:cxnSpLocks noChangeShapeType="1"/>
            <a:stCxn id="9" idx="2"/>
            <a:endCxn id="12" idx="0"/>
          </p:cNvCxnSpPr>
          <p:nvPr/>
        </p:nvCxnSpPr>
        <p:spPr bwMode="auto">
          <a:xfrm>
            <a:off x="7039863" y="3458617"/>
            <a:ext cx="70615" cy="672207"/>
          </a:xfrm>
          <a:prstGeom prst="straightConnector1">
            <a:avLst/>
          </a:prstGeom>
          <a:noFill/>
          <a:ln w="25527">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2"/>
          <p:cNvCxnSpPr>
            <a:cxnSpLocks noChangeShapeType="1"/>
            <a:stCxn id="14" idx="2"/>
            <a:endCxn id="15" idx="0"/>
          </p:cNvCxnSpPr>
          <p:nvPr/>
        </p:nvCxnSpPr>
        <p:spPr bwMode="auto">
          <a:xfrm rot="5400000">
            <a:off x="3171347" y="4424666"/>
            <a:ext cx="467023" cy="2783869"/>
          </a:xfrm>
          <a:prstGeom prst="bentConnector3">
            <a:avLst>
              <a:gd name="adj1" fmla="val 50000"/>
            </a:avLst>
          </a:prstGeom>
          <a:noFill/>
          <a:ln w="25527">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3"/>
          <p:cNvCxnSpPr>
            <a:cxnSpLocks noChangeShapeType="1"/>
            <a:stCxn id="14" idx="2"/>
            <a:endCxn id="16" idx="0"/>
          </p:cNvCxnSpPr>
          <p:nvPr/>
        </p:nvCxnSpPr>
        <p:spPr bwMode="auto">
          <a:xfrm rot="5400000">
            <a:off x="4024476" y="5263507"/>
            <a:ext cx="452735" cy="1091899"/>
          </a:xfrm>
          <a:prstGeom prst="bentConnector3">
            <a:avLst>
              <a:gd name="adj1" fmla="val 50000"/>
            </a:avLst>
          </a:prstGeom>
          <a:noFill/>
          <a:ln w="25527">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5"/>
          <p:cNvCxnSpPr>
            <a:cxnSpLocks noChangeShapeType="1"/>
            <a:stCxn id="14" idx="2"/>
            <a:endCxn id="18" idx="0"/>
          </p:cNvCxnSpPr>
          <p:nvPr/>
        </p:nvCxnSpPr>
        <p:spPr bwMode="auto">
          <a:xfrm rot="16200000" flipH="1">
            <a:off x="5874150" y="4505730"/>
            <a:ext cx="452735" cy="2607451"/>
          </a:xfrm>
          <a:prstGeom prst="bentConnector3">
            <a:avLst>
              <a:gd name="adj1" fmla="val 50000"/>
            </a:avLst>
          </a:prstGeom>
          <a:noFill/>
          <a:ln w="25527">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37"/>
          <p:cNvSpPr txBox="1">
            <a:spLocks noChangeArrowheads="1"/>
          </p:cNvSpPr>
          <p:nvPr/>
        </p:nvSpPr>
        <p:spPr bwMode="auto">
          <a:xfrm>
            <a:off x="263386" y="4027637"/>
            <a:ext cx="1722138" cy="400110"/>
          </a:xfrm>
          <a:prstGeom prst="rect">
            <a:avLst/>
          </a:prstGeom>
          <a:solidFill>
            <a:schemeClr val="accent3">
              <a:lumMod val="50000"/>
              <a:alpha val="50000"/>
            </a:schemeClr>
          </a:solidFill>
          <a:ln w="28575">
            <a:solidFill>
              <a:schemeClr val="accent1"/>
            </a:solidFill>
            <a:miter lim="800000"/>
            <a:headEnd/>
            <a:tailEnd/>
          </a:ln>
          <a:effectLs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FR" sz="2000" dirty="0">
                <a:solidFill>
                  <a:srgbClr val="FFFF00"/>
                </a:solidFill>
                <a:latin typeface="Calibri" pitchFamily="34" charset="0"/>
              </a:rPr>
              <a:t>Energie solaire</a:t>
            </a:r>
          </a:p>
        </p:txBody>
      </p:sp>
      <p:sp>
        <p:nvSpPr>
          <p:cNvPr id="31" name="ZoneTexte 30"/>
          <p:cNvSpPr txBox="1"/>
          <p:nvPr/>
        </p:nvSpPr>
        <p:spPr>
          <a:xfrm>
            <a:off x="179512" y="1124744"/>
            <a:ext cx="8784976" cy="584775"/>
          </a:xfrm>
          <a:prstGeom prst="rect">
            <a:avLst/>
          </a:prstGeom>
          <a:noFill/>
        </p:spPr>
        <p:txBody>
          <a:bodyPr wrap="square" rtlCol="0">
            <a:spAutoFit/>
          </a:bodyPr>
          <a:lstStyle/>
          <a:p>
            <a:r>
              <a:rPr lang="fr-FR" sz="1600" b="1" dirty="0" smtClean="0">
                <a:solidFill>
                  <a:srgbClr val="FFFF00"/>
                </a:solidFill>
              </a:rPr>
              <a:t>Le développement durable serait le fait de choisir des ressources permanentes ou durables</a:t>
            </a:r>
            <a:r>
              <a:rPr lang="fr-FR" sz="1600" b="1" i="1" dirty="0" smtClean="0">
                <a:solidFill>
                  <a:srgbClr val="FFFF00"/>
                </a:solidFill>
              </a:rPr>
              <a:t>, </a:t>
            </a:r>
            <a:r>
              <a:rPr lang="fr-FR" sz="1600" b="1" i="1" dirty="0" smtClean="0">
                <a:solidFill>
                  <a:srgbClr val="FF3300"/>
                </a:solidFill>
              </a:rPr>
              <a:t>plutôt que des ressources non permanentes ou non durables.</a:t>
            </a:r>
            <a:endParaRPr lang="fr-FR" sz="1600" b="1" i="1" dirty="0">
              <a:solidFill>
                <a:srgbClr val="FF3300"/>
              </a:solidFill>
            </a:endParaRPr>
          </a:p>
        </p:txBody>
      </p:sp>
      <p:sp>
        <p:nvSpPr>
          <p:cNvPr id="32" name="Rectangle 31"/>
          <p:cNvSpPr/>
          <p:nvPr/>
        </p:nvSpPr>
        <p:spPr>
          <a:xfrm>
            <a:off x="251520" y="692696"/>
            <a:ext cx="7560840" cy="369332"/>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p:txBody>
      </p:sp>
    </p:spTree>
    <p:extLst>
      <p:ext uri="{BB962C8B-B14F-4D97-AF65-F5344CB8AC3E}">
        <p14:creationId xmlns:p14="http://schemas.microsoft.com/office/powerpoint/2010/main" val="39868634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55733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26000" bIns="118800">
            <a:spAutoFit/>
          </a:bodyPr>
          <a:lstStyle/>
          <a:p>
            <a:endParaRPr lang="fr-FR" sz="4000" b="0">
              <a:solidFill>
                <a:schemeClr val="bg1"/>
              </a:solidFill>
            </a:endParaRPr>
          </a:p>
        </p:txBody>
      </p:sp>
      <p:sp>
        <p:nvSpPr>
          <p:cNvPr id="4" name="Text Box 4"/>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5" name="Rectangle 5"/>
          <p:cNvSpPr>
            <a:spLocks noChangeArrowheads="1"/>
          </p:cNvSpPr>
          <p:nvPr/>
        </p:nvSpPr>
        <p:spPr bwMode="auto">
          <a:xfrm>
            <a:off x="152400" y="1062027"/>
            <a:ext cx="323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smtClean="0">
                <a:solidFill>
                  <a:srgbClr val="FFFF00"/>
                </a:solidFill>
              </a:rPr>
              <a:t>La transition </a:t>
            </a:r>
            <a:r>
              <a:rPr lang="fr-FR" altLang="fr-FR" b="1" dirty="0">
                <a:solidFill>
                  <a:srgbClr val="FFFF00"/>
                </a:solidFill>
              </a:rPr>
              <a:t>énergétique</a:t>
            </a:r>
            <a:endParaRPr lang="fr-FR" b="1" dirty="0">
              <a:solidFill>
                <a:srgbClr val="FFFF00"/>
              </a:solidFill>
            </a:endParaRPr>
          </a:p>
        </p:txBody>
      </p:sp>
      <p:sp>
        <p:nvSpPr>
          <p:cNvPr id="6" name="Rectangle 6"/>
          <p:cNvSpPr>
            <a:spLocks noChangeArrowheads="1"/>
          </p:cNvSpPr>
          <p:nvPr/>
        </p:nvSpPr>
        <p:spPr bwMode="auto">
          <a:xfrm>
            <a:off x="152400" y="1416983"/>
            <a:ext cx="874077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dirty="0" smtClean="0">
                <a:solidFill>
                  <a:srgbClr val="FFFF00"/>
                </a:solidFill>
              </a:rPr>
              <a:t>Elle</a:t>
            </a:r>
            <a:r>
              <a:rPr lang="fr-FR" dirty="0">
                <a:solidFill>
                  <a:srgbClr val="FFFF00"/>
                </a:solidFill>
              </a:rPr>
              <a:t> </a:t>
            </a:r>
            <a:r>
              <a:rPr lang="fr-FR" dirty="0" smtClean="0">
                <a:solidFill>
                  <a:srgbClr val="FFFF00"/>
                </a:solidFill>
              </a:rPr>
              <a:t>désigne </a:t>
            </a:r>
            <a:r>
              <a:rPr lang="fr-FR" dirty="0">
                <a:solidFill>
                  <a:srgbClr val="FFFF00"/>
                </a:solidFill>
              </a:rPr>
              <a:t>le passage du système énergétique actuel utilisant des </a:t>
            </a:r>
            <a:r>
              <a:rPr lang="fr-FR" dirty="0">
                <a:solidFill>
                  <a:srgbClr val="FFFF00"/>
                </a:solidFill>
                <a:hlinkClick r:id="rId3" tooltip="Ressource non renouvelable"/>
              </a:rPr>
              <a:t>ressources non renouvelables</a:t>
            </a:r>
            <a:r>
              <a:rPr lang="fr-FR" dirty="0">
                <a:solidFill>
                  <a:srgbClr val="FFFF00"/>
                </a:solidFill>
              </a:rPr>
              <a:t> vers un </a:t>
            </a:r>
            <a:r>
              <a:rPr lang="fr-FR" dirty="0">
                <a:solidFill>
                  <a:srgbClr val="FFFF00"/>
                </a:solidFill>
                <a:hlinkClick r:id="rId4" tooltip="Mix énergétique"/>
              </a:rPr>
              <a:t>bouquet énergétique</a:t>
            </a:r>
            <a:r>
              <a:rPr lang="fr-FR" dirty="0">
                <a:solidFill>
                  <a:srgbClr val="FFFF00"/>
                </a:solidFill>
              </a:rPr>
              <a:t> basé principalement sur des </a:t>
            </a:r>
            <a:r>
              <a:rPr lang="fr-FR" dirty="0">
                <a:solidFill>
                  <a:srgbClr val="FFFF00"/>
                </a:solidFill>
                <a:hlinkClick r:id="rId5" tooltip="Ressource renouvelable"/>
              </a:rPr>
              <a:t>ressources renouvelables</a:t>
            </a:r>
            <a:r>
              <a:rPr lang="fr-FR" dirty="0">
                <a:solidFill>
                  <a:srgbClr val="FFFF00"/>
                </a:solidFill>
              </a:rPr>
              <a:t> ; ce qui implique de développer des solutions de remplacement aux </a:t>
            </a:r>
            <a:r>
              <a:rPr lang="fr-FR" dirty="0">
                <a:solidFill>
                  <a:srgbClr val="FFFF00"/>
                </a:solidFill>
                <a:hlinkClick r:id="rId6" tooltip="Combustibles fossiles"/>
              </a:rPr>
              <a:t>combustibles fossiles</a:t>
            </a:r>
            <a:r>
              <a:rPr lang="fr-FR" dirty="0">
                <a:solidFill>
                  <a:srgbClr val="FFFF00"/>
                </a:solidFill>
              </a:rPr>
              <a:t>, qui sont des </a:t>
            </a:r>
            <a:r>
              <a:rPr lang="fr-FR" dirty="0">
                <a:solidFill>
                  <a:srgbClr val="FFFF00"/>
                </a:solidFill>
                <a:hlinkClick r:id="rId7" tooltip="Ressource naturelle"/>
              </a:rPr>
              <a:t>ressources</a:t>
            </a:r>
            <a:r>
              <a:rPr lang="fr-FR" dirty="0">
                <a:solidFill>
                  <a:srgbClr val="FFFF00"/>
                </a:solidFill>
              </a:rPr>
              <a:t> limitées et non renouvelables (à l'échelle humaine). Certains y ajoutent les combustibles fissiles (matières radioactives telles que l'</a:t>
            </a:r>
            <a:r>
              <a:rPr lang="fr-FR" dirty="0">
                <a:solidFill>
                  <a:srgbClr val="FFFF00"/>
                </a:solidFill>
                <a:hlinkClick r:id="rId8" tooltip="Uranium"/>
              </a:rPr>
              <a:t>uranium</a:t>
            </a:r>
            <a:r>
              <a:rPr lang="fr-FR" dirty="0">
                <a:solidFill>
                  <a:srgbClr val="FFFF00"/>
                </a:solidFill>
              </a:rPr>
              <a:t> et le </a:t>
            </a:r>
            <a:r>
              <a:rPr lang="fr-FR" dirty="0">
                <a:solidFill>
                  <a:srgbClr val="FFFF00"/>
                </a:solidFill>
                <a:hlinkClick r:id="rId9" tooltip="Plutonium"/>
              </a:rPr>
              <a:t>plutonium</a:t>
            </a:r>
            <a:r>
              <a:rPr lang="fr-FR" dirty="0">
                <a:solidFill>
                  <a:srgbClr val="FFFF00"/>
                </a:solidFill>
              </a:rPr>
              <a:t>). La transition énergétique prévoit leur remplacement progressif par des sources d'</a:t>
            </a:r>
            <a:r>
              <a:rPr lang="fr-FR" dirty="0">
                <a:solidFill>
                  <a:srgbClr val="FFFF00"/>
                </a:solidFill>
                <a:hlinkClick r:id="rId10" tooltip="Énergie renouvelable"/>
              </a:rPr>
              <a:t>énergies renouvelables</a:t>
            </a:r>
            <a:r>
              <a:rPr lang="fr-FR" dirty="0">
                <a:solidFill>
                  <a:srgbClr val="FFFF00"/>
                </a:solidFill>
              </a:rPr>
              <a:t> pour la quasi-totalité des activités humaines (</a:t>
            </a:r>
            <a:r>
              <a:rPr lang="fr-FR" dirty="0">
                <a:solidFill>
                  <a:srgbClr val="FFFF00"/>
                </a:solidFill>
                <a:hlinkClick r:id="rId11" tooltip="Transport"/>
              </a:rPr>
              <a:t>transports</a:t>
            </a:r>
            <a:r>
              <a:rPr lang="fr-FR" dirty="0">
                <a:solidFill>
                  <a:srgbClr val="FFFF00"/>
                </a:solidFill>
              </a:rPr>
              <a:t>, </a:t>
            </a:r>
            <a:r>
              <a:rPr lang="fr-FR" dirty="0">
                <a:solidFill>
                  <a:srgbClr val="FFFF00"/>
                </a:solidFill>
                <a:hlinkClick r:id="rId12" tooltip="Industrie"/>
              </a:rPr>
              <a:t>industries</a:t>
            </a:r>
            <a:r>
              <a:rPr lang="fr-FR" dirty="0">
                <a:solidFill>
                  <a:srgbClr val="FFFF00"/>
                </a:solidFill>
              </a:rPr>
              <a:t>, </a:t>
            </a:r>
            <a:r>
              <a:rPr lang="fr-FR" dirty="0" err="1">
                <a:solidFill>
                  <a:srgbClr val="FFFF00"/>
                </a:solidFill>
                <a:hlinkClick r:id="rId13" tooltip="Éclairage"/>
              </a:rPr>
              <a:t>éclairage</a:t>
            </a:r>
            <a:r>
              <a:rPr lang="fr-FR" dirty="0" err="1">
                <a:solidFill>
                  <a:srgbClr val="FFFF00"/>
                </a:solidFill>
              </a:rPr>
              <a:t>,</a:t>
            </a:r>
            <a:r>
              <a:rPr lang="fr-FR" dirty="0" err="1">
                <a:solidFill>
                  <a:srgbClr val="FFFF00"/>
                </a:solidFill>
                <a:hlinkClick r:id="rId14" tooltip="Chauffage"/>
              </a:rPr>
              <a:t>chauffage</a:t>
            </a:r>
            <a:r>
              <a:rPr lang="fr-FR" dirty="0">
                <a:solidFill>
                  <a:srgbClr val="FFFF00"/>
                </a:solidFill>
              </a:rPr>
              <a:t>, etc.).</a:t>
            </a:r>
          </a:p>
          <a:p>
            <a:pPr algn="just"/>
            <a:r>
              <a:rPr lang="fr-FR" dirty="0">
                <a:solidFill>
                  <a:srgbClr val="FFFF00"/>
                </a:solidFill>
              </a:rPr>
              <a:t>C'est donc aussi une transition comportementale et </a:t>
            </a:r>
            <a:r>
              <a:rPr lang="fr-FR" dirty="0" smtClean="0">
                <a:solidFill>
                  <a:srgbClr val="FFFF00"/>
                </a:solidFill>
              </a:rPr>
              <a:t>sociotechnique, </a:t>
            </a:r>
            <a:r>
              <a:rPr lang="fr-FR" dirty="0">
                <a:solidFill>
                  <a:srgbClr val="FFFF00"/>
                </a:solidFill>
              </a:rPr>
              <a:t>qui implique une modification radicale de la politique énergétique : en passant d'une politique orientée par la demande à une politique déterminée par l'offre, et d'une production centralisée à une production décentralisée. Il s'agit aussi d'éviter la surproduction et les consommations superflues pour mieux économiser d'énergie, et bénéficier d'une meilleure </a:t>
            </a:r>
            <a:r>
              <a:rPr lang="fr-FR" dirty="0">
                <a:solidFill>
                  <a:srgbClr val="FFFF00"/>
                </a:solidFill>
                <a:hlinkClick r:id="rId15" tooltip="Efficacité énergétique (thermodynamique)"/>
              </a:rPr>
              <a:t>efficacité énergétique</a:t>
            </a:r>
            <a:r>
              <a:rPr lang="fr-FR" dirty="0">
                <a:solidFill>
                  <a:srgbClr val="FFFF00"/>
                </a:solidFill>
              </a:rPr>
              <a:t>. Cette approche notamment issue de l'</a:t>
            </a:r>
            <a:r>
              <a:rPr lang="fr-FR" dirty="0" err="1">
                <a:solidFill>
                  <a:srgbClr val="FFFF00"/>
                </a:solidFill>
                <a:hlinkClick r:id="rId16" tooltip="Öko-Institut"/>
              </a:rPr>
              <a:t>Öko</a:t>
            </a:r>
            <a:r>
              <a:rPr lang="fr-FR" dirty="0">
                <a:solidFill>
                  <a:srgbClr val="FFFF00"/>
                </a:solidFill>
                <a:hlinkClick r:id="rId16" tooltip="Öko-Institut"/>
              </a:rPr>
              <a:t>-Institut</a:t>
            </a:r>
            <a:r>
              <a:rPr lang="fr-FR" dirty="0">
                <a:solidFill>
                  <a:srgbClr val="FFFF00"/>
                </a:solidFill>
              </a:rPr>
              <a:t>, d'abord décriée, tend à s'imposer dans les politiques énergétiques.</a:t>
            </a:r>
          </a:p>
          <a:p>
            <a:pPr algn="just"/>
            <a:r>
              <a:rPr lang="fr-FR" dirty="0">
                <a:solidFill>
                  <a:srgbClr val="FFFF00"/>
                </a:solidFill>
              </a:rPr>
              <a:t>Une version de cette transition vise la réduction de la part des énergies productrices de gaz à effet de serre sans renoncer à l’énergie nucléaire, considérant que le </a:t>
            </a:r>
            <a:r>
              <a:rPr lang="fr-FR" dirty="0">
                <a:solidFill>
                  <a:srgbClr val="FFFF00"/>
                </a:solidFill>
                <a:hlinkClick r:id="rId17" tooltip="Dérèglement climatique"/>
              </a:rPr>
              <a:t>dérèglement climatique</a:t>
            </a:r>
            <a:r>
              <a:rPr lang="fr-FR" dirty="0">
                <a:solidFill>
                  <a:srgbClr val="FFFF00"/>
                </a:solidFill>
              </a:rPr>
              <a:t> sur lequel alerte le </a:t>
            </a:r>
            <a:r>
              <a:rPr lang="fr-FR" dirty="0">
                <a:solidFill>
                  <a:srgbClr val="FFFF00"/>
                </a:solidFill>
                <a:hlinkClick r:id="rId18" tooltip="GIEC"/>
              </a:rPr>
              <a:t>GIEC</a:t>
            </a:r>
            <a:r>
              <a:rPr lang="fr-FR" dirty="0">
                <a:solidFill>
                  <a:srgbClr val="FFFF00"/>
                </a:solidFill>
              </a:rPr>
              <a:t> est une priorité</a:t>
            </a:r>
            <a:r>
              <a:rPr lang="fr-FR" dirty="0" smtClean="0">
                <a:solidFill>
                  <a:srgbClr val="FFFF00"/>
                </a:solidFill>
              </a:rPr>
              <a:t>.</a:t>
            </a:r>
          </a:p>
          <a:p>
            <a:pPr algn="just"/>
            <a:r>
              <a:rPr lang="fr-FR" sz="1200" dirty="0">
                <a:solidFill>
                  <a:srgbClr val="FFFF00"/>
                </a:solidFill>
              </a:rPr>
              <a:t>Source :  </a:t>
            </a:r>
            <a:r>
              <a:rPr lang="fr-FR" sz="1200" dirty="0">
                <a:solidFill>
                  <a:srgbClr val="FFFF00"/>
                </a:solidFill>
                <a:hlinkClick r:id="rId19"/>
              </a:rPr>
              <a:t>http://fr.wikipedia.org/wiki/Transition_%</a:t>
            </a:r>
            <a:r>
              <a:rPr lang="fr-FR" sz="1200" dirty="0" smtClean="0">
                <a:solidFill>
                  <a:srgbClr val="FFFF00"/>
                </a:solidFill>
                <a:hlinkClick r:id="rId19"/>
              </a:rPr>
              <a:t>C3%A9nerg%C3%A9tique</a:t>
            </a:r>
            <a:r>
              <a:rPr lang="fr-FR" sz="1200" dirty="0" smtClean="0">
                <a:solidFill>
                  <a:srgbClr val="FFFF00"/>
                </a:solidFill>
              </a:rPr>
              <a:t> </a:t>
            </a:r>
            <a:endParaRPr lang="fr-FR" sz="1200" dirty="0">
              <a:solidFill>
                <a:srgbClr val="FFFF00"/>
              </a:solidFill>
            </a:endParaRPr>
          </a:p>
        </p:txBody>
      </p:sp>
      <p:sp>
        <p:nvSpPr>
          <p:cNvPr id="9" name="ZoneTexte 8"/>
          <p:cNvSpPr txBox="1"/>
          <p:nvPr/>
        </p:nvSpPr>
        <p:spPr>
          <a:xfrm>
            <a:off x="179512"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110</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35967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55733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26000" bIns="118800">
            <a:spAutoFit/>
          </a:bodyPr>
          <a:lstStyle/>
          <a:p>
            <a:endParaRPr lang="fr-FR" sz="4000" b="0">
              <a:solidFill>
                <a:schemeClr val="bg1"/>
              </a:solidFill>
            </a:endParaRPr>
          </a:p>
        </p:txBody>
      </p:sp>
      <p:sp>
        <p:nvSpPr>
          <p:cNvPr id="4" name="Text Box 4"/>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5" name="Rectangle 5"/>
          <p:cNvSpPr>
            <a:spLocks noChangeArrowheads="1"/>
          </p:cNvSpPr>
          <p:nvPr/>
        </p:nvSpPr>
        <p:spPr bwMode="auto">
          <a:xfrm>
            <a:off x="179512" y="1062027"/>
            <a:ext cx="720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smtClean="0">
                <a:solidFill>
                  <a:srgbClr val="FFFF00"/>
                </a:solidFill>
              </a:rPr>
              <a:t>Les avantages, inconvénients et freins à la transition </a:t>
            </a:r>
            <a:r>
              <a:rPr lang="fr-FR" altLang="fr-FR" b="1" dirty="0">
                <a:solidFill>
                  <a:srgbClr val="FFFF00"/>
                </a:solidFill>
              </a:rPr>
              <a:t>énergétique</a:t>
            </a:r>
            <a:endParaRPr lang="fr-FR" b="1" dirty="0">
              <a:solidFill>
                <a:srgbClr val="FFFF00"/>
              </a:solidFill>
            </a:endParaRPr>
          </a:p>
        </p:txBody>
      </p:sp>
      <p:sp>
        <p:nvSpPr>
          <p:cNvPr id="6" name="Rectangle 6"/>
          <p:cNvSpPr>
            <a:spLocks noChangeArrowheads="1"/>
          </p:cNvSpPr>
          <p:nvPr/>
        </p:nvSpPr>
        <p:spPr bwMode="auto">
          <a:xfrm>
            <a:off x="152400" y="1416983"/>
            <a:ext cx="8740775"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sz="1700" u="sng" dirty="0" smtClean="0">
                <a:solidFill>
                  <a:srgbClr val="FFFF00"/>
                </a:solidFill>
              </a:rPr>
              <a:t>Avantages</a:t>
            </a:r>
            <a:r>
              <a:rPr lang="fr-FR" sz="1700" dirty="0" smtClean="0">
                <a:solidFill>
                  <a:srgbClr val="FFFF00"/>
                </a:solidFill>
              </a:rPr>
              <a:t> :</a:t>
            </a:r>
          </a:p>
          <a:p>
            <a:pPr algn="just"/>
            <a:r>
              <a:rPr lang="fr-FR" sz="1700" dirty="0">
                <a:solidFill>
                  <a:srgbClr val="FFFF00"/>
                </a:solidFill>
              </a:rPr>
              <a:t>Plus grande sécurité d'approvisionnement grâce à la décentralisation : l'utilisation d'une multitude de petites centrales permet d'adapter plus facilement la production aux besoins et de décharger les lignes à haute </a:t>
            </a:r>
            <a:r>
              <a:rPr lang="fr-FR" sz="1700" dirty="0" smtClean="0">
                <a:solidFill>
                  <a:srgbClr val="FFFF00"/>
                </a:solidFill>
              </a:rPr>
              <a:t>tension. </a:t>
            </a:r>
            <a:r>
              <a:rPr lang="fr-FR" sz="1700" dirty="0" smtClean="0">
                <a:solidFill>
                  <a:srgbClr val="FFC000"/>
                </a:solidFill>
              </a:rPr>
              <a:t>Mais ce point de vue peut être contestable</a:t>
            </a:r>
            <a:r>
              <a:rPr lang="fr-FR" sz="1700" dirty="0">
                <a:solidFill>
                  <a:srgbClr val="FFC000"/>
                </a:solidFill>
              </a:rPr>
              <a:t>, étant donnée la répartition inégale des productions renouvelables et leurs </a:t>
            </a:r>
            <a:r>
              <a:rPr lang="fr-FR" sz="1700" dirty="0" smtClean="0">
                <a:solidFill>
                  <a:srgbClr val="FFC000"/>
                </a:solidFill>
              </a:rPr>
              <a:t>fluctuations.</a:t>
            </a:r>
          </a:p>
          <a:p>
            <a:pPr algn="just"/>
            <a:r>
              <a:rPr lang="fr-FR" sz="1700" u="sng" dirty="0" smtClean="0">
                <a:solidFill>
                  <a:srgbClr val="FFFF00"/>
                </a:solidFill>
              </a:rPr>
              <a:t>Inconvénients et freins</a:t>
            </a:r>
            <a:r>
              <a:rPr lang="fr-FR" sz="1700" dirty="0" smtClean="0">
                <a:solidFill>
                  <a:srgbClr val="FFFF00"/>
                </a:solidFill>
              </a:rPr>
              <a:t> :</a:t>
            </a:r>
          </a:p>
          <a:p>
            <a:pPr marL="285750" indent="-285750" algn="just">
              <a:buFont typeface="Arial" panose="020B0604020202020204" pitchFamily="34" charset="0"/>
              <a:buChar char="•"/>
            </a:pPr>
            <a:r>
              <a:rPr lang="fr-FR" sz="1700" dirty="0">
                <a:solidFill>
                  <a:srgbClr val="FFFF00"/>
                </a:solidFill>
              </a:rPr>
              <a:t>Les énergies éolienne, solaire et (dans une moindre mesure) hydraulique sont dépendantes du </a:t>
            </a:r>
            <a:r>
              <a:rPr lang="fr-FR" sz="1700" dirty="0" smtClean="0">
                <a:solidFill>
                  <a:srgbClr val="FFFF00"/>
                </a:solidFill>
              </a:rPr>
              <a:t>climat</a:t>
            </a:r>
            <a:r>
              <a:rPr lang="fr-FR" sz="1700" dirty="0">
                <a:solidFill>
                  <a:srgbClr val="FFFF00"/>
                </a:solidFill>
              </a:rPr>
              <a:t>. </a:t>
            </a:r>
            <a:r>
              <a:rPr lang="fr-FR" sz="1700" dirty="0" smtClean="0">
                <a:solidFill>
                  <a:srgbClr val="FFFF00"/>
                </a:solidFill>
              </a:rPr>
              <a:t>Il </a:t>
            </a:r>
            <a:r>
              <a:rPr lang="fr-FR" sz="1700" dirty="0">
                <a:solidFill>
                  <a:srgbClr val="FFFF00"/>
                </a:solidFill>
              </a:rPr>
              <a:t>faut </a:t>
            </a:r>
            <a:r>
              <a:rPr lang="fr-FR" sz="1700" dirty="0" smtClean="0">
                <a:solidFill>
                  <a:srgbClr val="FFFF00"/>
                </a:solidFill>
              </a:rPr>
              <a:t>faire </a:t>
            </a:r>
            <a:r>
              <a:rPr lang="fr-FR" sz="1700" dirty="0">
                <a:solidFill>
                  <a:srgbClr val="FFFF00"/>
                </a:solidFill>
              </a:rPr>
              <a:t>appel à des techniques de </a:t>
            </a:r>
            <a:r>
              <a:rPr lang="fr-FR" sz="1700" dirty="0">
                <a:hlinkClick r:id="rId3" tooltip="Stockage d'énergie"/>
              </a:rPr>
              <a:t>stockage</a:t>
            </a:r>
            <a:r>
              <a:rPr lang="fr-FR" sz="1700" dirty="0" smtClean="0">
                <a:solidFill>
                  <a:srgbClr val="FFFF00"/>
                </a:solidFill>
              </a:rPr>
              <a:t>, </a:t>
            </a:r>
            <a:r>
              <a:rPr lang="fr-FR" sz="1700" dirty="0">
                <a:solidFill>
                  <a:srgbClr val="FFFF00"/>
                </a:solidFill>
              </a:rPr>
              <a:t>diversifier les types de centrale et assurer une large répartition géographique des installations. </a:t>
            </a:r>
            <a:endParaRPr lang="fr-FR" sz="1700" dirty="0" smtClean="0">
              <a:solidFill>
                <a:srgbClr val="FFFF00"/>
              </a:solidFill>
            </a:endParaRPr>
          </a:p>
          <a:p>
            <a:pPr marL="285750" indent="-285750" algn="just">
              <a:buFont typeface="Arial" panose="020B0604020202020204" pitchFamily="34" charset="0"/>
              <a:buChar char="•"/>
            </a:pPr>
            <a:r>
              <a:rPr lang="fr-FR" sz="1700" dirty="0" smtClean="0">
                <a:solidFill>
                  <a:srgbClr val="FFFF00"/>
                </a:solidFill>
              </a:rPr>
              <a:t>Il </a:t>
            </a:r>
            <a:r>
              <a:rPr lang="fr-FR" sz="1700" dirty="0">
                <a:solidFill>
                  <a:srgbClr val="FFFF00"/>
                </a:solidFill>
              </a:rPr>
              <a:t>peut également être nécessaire de construire des centrales pour l’énergie </a:t>
            </a:r>
            <a:r>
              <a:rPr lang="fr-FR" sz="1700" dirty="0" smtClean="0">
                <a:solidFill>
                  <a:srgbClr val="FFFF00"/>
                </a:solidFill>
              </a:rPr>
              <a:t>en/de base (nécessité de construire ou </a:t>
            </a:r>
            <a:r>
              <a:rPr lang="fr-FR" sz="1700" dirty="0">
                <a:solidFill>
                  <a:srgbClr val="FFFF00"/>
                </a:solidFill>
              </a:rPr>
              <a:t>d'agrandir </a:t>
            </a:r>
            <a:r>
              <a:rPr lang="fr-FR" sz="1700" dirty="0" smtClean="0">
                <a:solidFill>
                  <a:srgbClr val="FFFF00"/>
                </a:solidFill>
              </a:rPr>
              <a:t>des</a:t>
            </a:r>
            <a:r>
              <a:rPr lang="fr-FR" sz="1700" dirty="0"/>
              <a:t> </a:t>
            </a:r>
            <a:r>
              <a:rPr lang="fr-FR" sz="1700" dirty="0">
                <a:hlinkClick r:id="rId4" tooltip="Centrale thermique au gaz"/>
              </a:rPr>
              <a:t>centrales au </a:t>
            </a:r>
            <a:r>
              <a:rPr lang="fr-FR" sz="1700" dirty="0" smtClean="0">
                <a:hlinkClick r:id="rId4" tooltip="Centrale thermique au gaz"/>
              </a:rPr>
              <a:t>gaz</a:t>
            </a:r>
            <a:r>
              <a:rPr lang="fr-FR" sz="1700" dirty="0">
                <a:solidFill>
                  <a:srgbClr val="FFFF00"/>
                </a:solidFill>
              </a:rPr>
              <a:t> </a:t>
            </a:r>
            <a:r>
              <a:rPr lang="fr-FR" sz="1700" dirty="0" smtClean="0">
                <a:solidFill>
                  <a:srgbClr val="FFFF00"/>
                </a:solidFill>
              </a:rPr>
              <a:t>…). </a:t>
            </a:r>
          </a:p>
          <a:p>
            <a:pPr marL="285750" indent="-285750" algn="just">
              <a:buFont typeface="Arial" panose="020B0604020202020204" pitchFamily="34" charset="0"/>
              <a:buChar char="•"/>
            </a:pPr>
            <a:r>
              <a:rPr lang="fr-FR" sz="1700" b="1" dirty="0">
                <a:solidFill>
                  <a:srgbClr val="FFFF00"/>
                </a:solidFill>
              </a:rPr>
              <a:t>Le redéploiement des sites de production d'électricité a un impact géographique et </a:t>
            </a:r>
            <a:r>
              <a:rPr lang="fr-FR" sz="1700" b="1" dirty="0" smtClean="0">
                <a:solidFill>
                  <a:srgbClr val="FFFF00"/>
                </a:solidFill>
              </a:rPr>
              <a:t>économique important et nécessite </a:t>
            </a:r>
            <a:r>
              <a:rPr lang="fr-FR" sz="1700" b="1" dirty="0">
                <a:solidFill>
                  <a:srgbClr val="FFFF00"/>
                </a:solidFill>
              </a:rPr>
              <a:t>d'importants aménagements d'infrastructure pour acheminer la nouvelle production vers les zones de consommation</a:t>
            </a:r>
            <a:r>
              <a:rPr lang="fr-FR" sz="1700" dirty="0">
                <a:solidFill>
                  <a:srgbClr val="FFFF00"/>
                </a:solidFill>
              </a:rPr>
              <a:t>. </a:t>
            </a:r>
            <a:endParaRPr lang="fr-FR" sz="1700" dirty="0" smtClean="0">
              <a:solidFill>
                <a:srgbClr val="FFFF00"/>
              </a:solidFill>
            </a:endParaRPr>
          </a:p>
          <a:p>
            <a:pPr marL="285750" indent="-285750" algn="just">
              <a:buFont typeface="Arial" panose="020B0604020202020204" pitchFamily="34" charset="0"/>
              <a:buChar char="•"/>
            </a:pPr>
            <a:r>
              <a:rPr lang="fr-FR" sz="1700" dirty="0">
                <a:solidFill>
                  <a:srgbClr val="FFFF00"/>
                </a:solidFill>
              </a:rPr>
              <a:t>Certaines techniques de stockage, comme le </a:t>
            </a:r>
            <a:r>
              <a:rPr lang="fr-FR" sz="1700" dirty="0">
                <a:hlinkClick r:id="rId5" tooltip="Pompage-turbinage"/>
              </a:rPr>
              <a:t>pompage-turbinage</a:t>
            </a:r>
            <a:r>
              <a:rPr lang="fr-FR" sz="1700" dirty="0"/>
              <a:t>, </a:t>
            </a:r>
            <a:r>
              <a:rPr lang="fr-FR" sz="1700" dirty="0">
                <a:solidFill>
                  <a:srgbClr val="FFFF00"/>
                </a:solidFill>
              </a:rPr>
              <a:t>requièrent beaucoup d'espace</a:t>
            </a:r>
            <a:r>
              <a:rPr lang="fr-FR" sz="1700" dirty="0">
                <a:solidFill>
                  <a:srgbClr val="FFFF00"/>
                </a:solidFill>
              </a:rPr>
              <a:t>. Les éoliennes, les centrales hydrauliques, les cultures destinées à la production de biocarburant et les lignes électriques sont autant d'intrusions dans la nature</a:t>
            </a:r>
            <a:r>
              <a:rPr lang="fr-FR" sz="1700" dirty="0" smtClean="0">
                <a:solidFill>
                  <a:srgbClr val="FFFF00"/>
                </a:solidFill>
              </a:rPr>
              <a:t>.</a:t>
            </a:r>
          </a:p>
          <a:p>
            <a:pPr marL="285750" indent="-285750" algn="just">
              <a:buFont typeface="Arial" panose="020B0604020202020204" pitchFamily="34" charset="0"/>
              <a:buChar char="•"/>
            </a:pPr>
            <a:r>
              <a:rPr lang="fr-FR" sz="1700" dirty="0">
                <a:solidFill>
                  <a:srgbClr val="FFFF00"/>
                </a:solidFill>
              </a:rPr>
              <a:t>Les cultures destinées à la production de </a:t>
            </a:r>
            <a:r>
              <a:rPr lang="fr-FR" sz="1700" dirty="0">
                <a:solidFill>
                  <a:srgbClr val="FFFF00"/>
                </a:solidFill>
                <a:hlinkClick r:id="rId6" tooltip="Biocarburant"/>
              </a:rPr>
              <a:t>biocarburant</a:t>
            </a:r>
            <a:r>
              <a:rPr lang="fr-FR" sz="1700" dirty="0">
                <a:solidFill>
                  <a:srgbClr val="FFFF00"/>
                </a:solidFill>
              </a:rPr>
              <a:t> peuvent entrer en concurrence avec les cultures destinées à l'alimentation.</a:t>
            </a:r>
            <a:endParaRPr lang="fr-FR" sz="1700" dirty="0" smtClean="0">
              <a:solidFill>
                <a:srgbClr val="FFFF00"/>
              </a:solidFill>
            </a:endParaRPr>
          </a:p>
          <a:p>
            <a:pPr algn="just"/>
            <a:r>
              <a:rPr lang="fr-FR" sz="1200" dirty="0" smtClean="0">
                <a:solidFill>
                  <a:srgbClr val="FFFF00"/>
                </a:solidFill>
              </a:rPr>
              <a:t>Source </a:t>
            </a:r>
            <a:r>
              <a:rPr lang="fr-FR" sz="1200" dirty="0">
                <a:solidFill>
                  <a:srgbClr val="FFFF00"/>
                </a:solidFill>
              </a:rPr>
              <a:t>:  </a:t>
            </a:r>
            <a:r>
              <a:rPr lang="fr-FR" sz="1200" dirty="0">
                <a:solidFill>
                  <a:srgbClr val="FFFF00"/>
                </a:solidFill>
                <a:hlinkClick r:id="rId7"/>
              </a:rPr>
              <a:t>http://fr.wikipedia.org/wiki/Transition_%</a:t>
            </a:r>
            <a:r>
              <a:rPr lang="fr-FR" sz="1200" dirty="0" smtClean="0">
                <a:solidFill>
                  <a:srgbClr val="FFFF00"/>
                </a:solidFill>
                <a:hlinkClick r:id="rId7"/>
              </a:rPr>
              <a:t>C3%A9nerg%C3%A9tique</a:t>
            </a:r>
            <a:r>
              <a:rPr lang="fr-FR" sz="1200" dirty="0" smtClean="0">
                <a:solidFill>
                  <a:srgbClr val="FFFF00"/>
                </a:solidFill>
              </a:rPr>
              <a:t> </a:t>
            </a:r>
            <a:endParaRPr lang="fr-FR" sz="1200" dirty="0">
              <a:solidFill>
                <a:srgbClr val="FFFF00"/>
              </a:solidFill>
            </a:endParaRPr>
          </a:p>
        </p:txBody>
      </p:sp>
      <p:sp>
        <p:nvSpPr>
          <p:cNvPr id="9" name="ZoneTexte 8"/>
          <p:cNvSpPr txBox="1"/>
          <p:nvPr/>
        </p:nvSpPr>
        <p:spPr>
          <a:xfrm>
            <a:off x="179512"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111</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4834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descr="fond empreinte écolog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0" y="155733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26000" bIns="118800">
            <a:spAutoFit/>
          </a:bodyPr>
          <a:lstStyle/>
          <a:p>
            <a:endParaRPr lang="fr-FR" sz="4000" b="0">
              <a:solidFill>
                <a:schemeClr val="bg1"/>
              </a:solidFill>
            </a:endParaRPr>
          </a:p>
        </p:txBody>
      </p:sp>
      <p:sp>
        <p:nvSpPr>
          <p:cNvPr id="4" name="Text Box 4"/>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6" name="Rectangle 6"/>
          <p:cNvSpPr>
            <a:spLocks noChangeArrowheads="1"/>
          </p:cNvSpPr>
          <p:nvPr/>
        </p:nvSpPr>
        <p:spPr bwMode="auto">
          <a:xfrm>
            <a:off x="323528" y="1268760"/>
            <a:ext cx="856895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b="1" dirty="0" smtClean="0">
                <a:solidFill>
                  <a:srgbClr val="FFFF00"/>
                </a:solidFill>
              </a:rPr>
              <a:t>Le PIB fait-il le bonheur?</a:t>
            </a:r>
          </a:p>
          <a:p>
            <a:pPr algn="just"/>
            <a:endParaRPr lang="fr-FR" dirty="0" smtClean="0">
              <a:solidFill>
                <a:srgbClr val="FFFF00"/>
              </a:solidFill>
            </a:endParaRPr>
          </a:p>
          <a:p>
            <a:pPr algn="just"/>
            <a:r>
              <a:rPr lang="fr-FR" dirty="0" smtClean="0">
                <a:solidFill>
                  <a:srgbClr val="FFFF00"/>
                </a:solidFill>
              </a:rPr>
              <a:t>En 1972, le roi du Bhoutan met en place une mesure du « </a:t>
            </a:r>
            <a:r>
              <a:rPr lang="fr-FR" b="1" dirty="0" smtClean="0">
                <a:solidFill>
                  <a:srgbClr val="FFFF00"/>
                </a:solidFill>
              </a:rPr>
              <a:t>bonheur national brut </a:t>
            </a:r>
            <a:r>
              <a:rPr lang="fr-FR" dirty="0" smtClean="0">
                <a:solidFill>
                  <a:srgbClr val="FFFF00"/>
                </a:solidFill>
              </a:rPr>
              <a:t>» aux côtés du « </a:t>
            </a:r>
            <a:r>
              <a:rPr lang="fr-FR" b="1" dirty="0" smtClean="0">
                <a:solidFill>
                  <a:srgbClr val="FFFF00"/>
                </a:solidFill>
              </a:rPr>
              <a:t>produit intérieur brut</a:t>
            </a:r>
            <a:r>
              <a:rPr lang="fr-FR" dirty="0" smtClean="0">
                <a:solidFill>
                  <a:srgbClr val="FFFF00"/>
                </a:solidFill>
              </a:rPr>
              <a:t> » ou PIB. Cette idée que le bonheur ne se résume pas aux dimensions monétaires inspire en 1990 l'« </a:t>
            </a:r>
            <a:r>
              <a:rPr lang="fr-FR" b="1" dirty="0" smtClean="0">
                <a:solidFill>
                  <a:srgbClr val="FFFF00"/>
                </a:solidFill>
              </a:rPr>
              <a:t>indice de développement humain </a:t>
            </a:r>
            <a:r>
              <a:rPr lang="fr-FR" dirty="0" smtClean="0">
                <a:solidFill>
                  <a:srgbClr val="FFFF00"/>
                </a:solidFill>
              </a:rPr>
              <a:t>», qui prend en compte le revenu, mais aussi la santé ou l'éducation. Selon ce critère, le Bhoutan n'était classé que 141e sur les 187 pays des Nations-unies en 2011 ! </a:t>
            </a:r>
          </a:p>
          <a:p>
            <a:pPr algn="just"/>
            <a:endParaRPr lang="fr-FR" i="1" dirty="0" smtClean="0">
              <a:solidFill>
                <a:srgbClr val="FFFF00"/>
              </a:solidFill>
            </a:endParaRPr>
          </a:p>
          <a:p>
            <a:pPr algn="just"/>
            <a:r>
              <a:rPr lang="fr-FR" i="1" dirty="0" smtClean="0">
                <a:solidFill>
                  <a:srgbClr val="FFFF00"/>
                </a:solidFill>
              </a:rPr>
              <a:t>Mais le bonheur est avant tout un sentiment subjectif que les statisticiens peinent à mesurer.</a:t>
            </a:r>
          </a:p>
          <a:p>
            <a:endParaRPr lang="fr-FR" sz="1200" dirty="0" smtClean="0">
              <a:solidFill>
                <a:srgbClr val="FFFF00"/>
              </a:solidFill>
              <a:latin typeface="Calibri" pitchFamily="34" charset="0"/>
            </a:endParaRPr>
          </a:p>
          <a:p>
            <a:r>
              <a:rPr lang="fr-FR" sz="1200" dirty="0" smtClean="0">
                <a:solidFill>
                  <a:srgbClr val="FFFF00"/>
                </a:solidFill>
                <a:latin typeface="Calibri" pitchFamily="34" charset="0"/>
              </a:rPr>
              <a:t>Source : Exposition « </a:t>
            </a:r>
            <a:r>
              <a:rPr lang="fr-FR" sz="1200" i="1" dirty="0" smtClean="0">
                <a:solidFill>
                  <a:srgbClr val="FFFF00"/>
                </a:solidFill>
                <a:latin typeface="Calibri" pitchFamily="34" charset="0"/>
              </a:rPr>
              <a:t> L'Economie : krach, boom, mue ? </a:t>
            </a:r>
            <a:r>
              <a:rPr lang="fr-FR" sz="1200" dirty="0" smtClean="0">
                <a:solidFill>
                  <a:srgbClr val="FFFF00"/>
                </a:solidFill>
                <a:latin typeface="Calibri" pitchFamily="34" charset="0"/>
              </a:rPr>
              <a:t> », à la cité des Sciences de la Villette  (du 26 mars 2013 au 5 janvier 2014).</a:t>
            </a:r>
            <a:endParaRPr lang="fr-FR" sz="1200" b="0" dirty="0">
              <a:solidFill>
                <a:srgbClr val="FFFF00"/>
              </a:solidFill>
              <a:latin typeface="Calibri" pitchFamily="34" charset="0"/>
            </a:endParaRPr>
          </a:p>
        </p:txBody>
      </p:sp>
      <p:sp>
        <p:nvSpPr>
          <p:cNvPr id="9" name="ZoneTexte 8"/>
          <p:cNvSpPr txBox="1"/>
          <p:nvPr/>
        </p:nvSpPr>
        <p:spPr>
          <a:xfrm>
            <a:off x="179512"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112</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12" name="Image 11" descr="gaspillage alimentaire2.jpg"/>
          <p:cNvPicPr>
            <a:picLocks noChangeAspect="1"/>
          </p:cNvPicPr>
          <p:nvPr/>
        </p:nvPicPr>
        <p:blipFill>
          <a:blip r:embed="rId4" cstate="print"/>
          <a:stretch>
            <a:fillRect/>
          </a:stretch>
        </p:blipFill>
        <p:spPr>
          <a:xfrm>
            <a:off x="3275856" y="4725144"/>
            <a:ext cx="2847975" cy="1609725"/>
          </a:xfrm>
          <a:prstGeom prst="rect">
            <a:avLst/>
          </a:prstGeom>
        </p:spPr>
      </p:pic>
    </p:spTree>
    <p:extLst>
      <p:ext uri="{BB962C8B-B14F-4D97-AF65-F5344CB8AC3E}">
        <p14:creationId xmlns:p14="http://schemas.microsoft.com/office/powerpoint/2010/main" val="26364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55733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26000" bIns="118800">
            <a:spAutoFit/>
          </a:bodyPr>
          <a:lstStyle/>
          <a:p>
            <a:endParaRPr lang="fr-FR" sz="4000" b="0">
              <a:solidFill>
                <a:schemeClr val="bg1"/>
              </a:solidFill>
            </a:endParaRPr>
          </a:p>
        </p:txBody>
      </p:sp>
      <p:sp>
        <p:nvSpPr>
          <p:cNvPr id="4" name="Text Box 4"/>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a:solidFill>
                <a:srgbClr val="CC0099"/>
              </a:solidFill>
            </a:endParaRPr>
          </a:p>
          <a:p>
            <a:endParaRPr lang="fr-FR" sz="3000">
              <a:solidFill>
                <a:schemeClr val="bg1"/>
              </a:solidFill>
            </a:endParaRPr>
          </a:p>
          <a:p>
            <a:endParaRPr lang="fr-FR" sz="2800">
              <a:solidFill>
                <a:schemeClr val="bg1"/>
              </a:solidFill>
            </a:endParaRPr>
          </a:p>
        </p:txBody>
      </p:sp>
      <p:sp>
        <p:nvSpPr>
          <p:cNvPr id="6" name="Rectangle 6"/>
          <p:cNvSpPr>
            <a:spLocks noChangeArrowheads="1"/>
          </p:cNvSpPr>
          <p:nvPr/>
        </p:nvSpPr>
        <p:spPr bwMode="auto">
          <a:xfrm>
            <a:off x="179512" y="1124744"/>
            <a:ext cx="25202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sz="1600" dirty="0" smtClean="0">
                <a:solidFill>
                  <a:srgbClr val="FFFF00"/>
                </a:solidFill>
                <a:latin typeface="Calibri" pitchFamily="34" charset="0"/>
              </a:rPr>
              <a:t>La transition énergétique est le passage d’une société fondée sur la consommation abondante d’énergies fossiles, à une société plus sobre et plus écologique. Cela se traduit par : une économie d’énergie, une optimisation de nos systèmes de production et une utilisation forte des énergies renouvelables, autrement appelées « </a:t>
            </a:r>
            <a:r>
              <a:rPr lang="fr-FR" sz="1600" dirty="0" err="1" smtClean="0">
                <a:solidFill>
                  <a:srgbClr val="FFFF00"/>
                </a:solidFill>
                <a:latin typeface="Calibri" pitchFamily="34" charset="0"/>
              </a:rPr>
              <a:t>décarbonées</a:t>
            </a:r>
            <a:r>
              <a:rPr lang="fr-FR" sz="1600" dirty="0" smtClean="0">
                <a:solidFill>
                  <a:srgbClr val="FFFF00"/>
                </a:solidFill>
                <a:latin typeface="Calibri" pitchFamily="34" charset="0"/>
              </a:rPr>
              <a:t> ». C’est un nouveau modèle à inventer : plus juste, porteur d’emplois et d’activités économiques. </a:t>
            </a:r>
            <a:endParaRPr lang="fr-FR" sz="1600" b="0" dirty="0">
              <a:solidFill>
                <a:srgbClr val="FFFF00"/>
              </a:solidFill>
              <a:latin typeface="Calibri" pitchFamily="34" charset="0"/>
            </a:endParaRPr>
          </a:p>
        </p:txBody>
      </p:sp>
      <p:sp>
        <p:nvSpPr>
          <p:cNvPr id="9" name="ZoneTexte 8"/>
          <p:cNvSpPr txBox="1"/>
          <p:nvPr/>
        </p:nvSpPr>
        <p:spPr>
          <a:xfrm>
            <a:off x="179512" y="692696"/>
            <a:ext cx="3197670" cy="369332"/>
          </a:xfrm>
          <a:prstGeom prst="rect">
            <a:avLst/>
          </a:prstGeom>
          <a:noFill/>
        </p:spPr>
        <p:txBody>
          <a:bodyPr wrap="none" rtlCol="0">
            <a:spAutoFit/>
          </a:bodyPr>
          <a:lstStyle/>
          <a:p>
            <a:r>
              <a:rPr lang="fr-FR" b="1" u="sng" dirty="0" smtClean="0">
                <a:solidFill>
                  <a:srgbClr val="008000"/>
                </a:solidFill>
              </a:rPr>
              <a:t>11bis. La transition énergétique</a:t>
            </a:r>
            <a:endParaRPr lang="fr-FR" b="1" u="sng" dirty="0">
              <a:solidFill>
                <a:srgbClr val="008000"/>
              </a:solidFill>
            </a:endParaRPr>
          </a:p>
        </p:txBody>
      </p:sp>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113</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13" name="Image 12" descr="transition-energetique_s1.jpg"/>
          <p:cNvPicPr>
            <a:picLocks noChangeAspect="1"/>
          </p:cNvPicPr>
          <p:nvPr/>
        </p:nvPicPr>
        <p:blipFill>
          <a:blip r:embed="rId3" cstate="print"/>
          <a:stretch>
            <a:fillRect/>
          </a:stretch>
        </p:blipFill>
        <p:spPr>
          <a:xfrm>
            <a:off x="2771800" y="1124744"/>
            <a:ext cx="6219467" cy="4680520"/>
          </a:xfrm>
          <a:prstGeom prst="rect">
            <a:avLst/>
          </a:prstGeom>
        </p:spPr>
      </p:pic>
      <p:sp>
        <p:nvSpPr>
          <p:cNvPr id="14" name="Rectangle 13"/>
          <p:cNvSpPr/>
          <p:nvPr/>
        </p:nvSpPr>
        <p:spPr>
          <a:xfrm>
            <a:off x="179512" y="5805264"/>
            <a:ext cx="8856984" cy="584775"/>
          </a:xfrm>
          <a:prstGeom prst="rect">
            <a:avLst/>
          </a:prstGeom>
        </p:spPr>
        <p:txBody>
          <a:bodyPr wrap="square">
            <a:spAutoFit/>
          </a:bodyPr>
          <a:lstStyle/>
          <a:p>
            <a:pPr algn="ctr"/>
            <a:r>
              <a:rPr lang="fr-FR" sz="1600" dirty="0" smtClean="0">
                <a:solidFill>
                  <a:srgbClr val="FFFF00"/>
                </a:solidFill>
                <a:latin typeface="Calibri" pitchFamily="34" charset="0"/>
              </a:rPr>
              <a:t>Source : </a:t>
            </a:r>
            <a:r>
              <a:rPr lang="en-US" sz="1600" dirty="0" smtClean="0">
                <a:solidFill>
                  <a:srgbClr val="FFFF00"/>
                </a:solidFill>
                <a:latin typeface="Calibri" pitchFamily="34" charset="0"/>
              </a:rPr>
              <a:t>The big conf', page 9, </a:t>
            </a:r>
          </a:p>
          <a:p>
            <a:pPr algn="ctr"/>
            <a:r>
              <a:rPr lang="en-US" sz="1600" dirty="0" smtClean="0">
                <a:solidFill>
                  <a:srgbClr val="FFFF00"/>
                </a:solidFill>
                <a:latin typeface="Calibri" pitchFamily="34" charset="0"/>
                <a:hlinkClick r:id="rId4"/>
              </a:rPr>
              <a:t>http://avenirclimatique.org/wp-content/uploads/2013/03/dp_the-big-conf-21-03-13.pdf</a:t>
            </a:r>
            <a:r>
              <a:rPr lang="en-US" sz="1600" dirty="0" smtClean="0">
                <a:solidFill>
                  <a:srgbClr val="FFFF00"/>
                </a:solidFill>
                <a:latin typeface="Calibri" pitchFamily="34" charset="0"/>
              </a:rPr>
              <a:t> </a:t>
            </a:r>
            <a:endParaRPr lang="fr-FR" sz="1600" dirty="0"/>
          </a:p>
        </p:txBody>
      </p:sp>
    </p:spTree>
    <p:extLst>
      <p:ext uri="{BB962C8B-B14F-4D97-AF65-F5344CB8AC3E}">
        <p14:creationId xmlns:p14="http://schemas.microsoft.com/office/powerpoint/2010/main" val="26364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6370975"/>
          </a:xfrm>
          <a:prstGeom prst="rect">
            <a:avLst/>
          </a:prstGeom>
        </p:spPr>
        <p:txBody>
          <a:bodyPr wrap="square">
            <a:spAutoFit/>
          </a:bodyPr>
          <a:lstStyle/>
          <a:p>
            <a:r>
              <a:rPr lang="fr-FR" b="1" u="sng" dirty="0" smtClean="0">
                <a:solidFill>
                  <a:srgbClr val="008000"/>
                </a:solidFill>
              </a:rPr>
              <a:t>12. Bibliographie</a:t>
            </a:r>
          </a:p>
          <a:p>
            <a:endParaRPr lang="fr-FR" dirty="0" smtClean="0">
              <a:solidFill>
                <a:srgbClr val="008000"/>
              </a:solidFill>
            </a:endParaRPr>
          </a:p>
          <a:p>
            <a:r>
              <a:rPr lang="fr-FR" u="sng" dirty="0" smtClean="0">
                <a:solidFill>
                  <a:srgbClr val="008000"/>
                </a:solidFill>
              </a:rPr>
              <a:t>12.1. Livres</a:t>
            </a:r>
            <a:r>
              <a:rPr lang="fr-FR" dirty="0" smtClean="0">
                <a:solidFill>
                  <a:srgbClr val="008000"/>
                </a:solidFill>
              </a:rPr>
              <a:t> :</a:t>
            </a:r>
          </a:p>
          <a:p>
            <a:endParaRPr lang="fr-FR" dirty="0" smtClean="0">
              <a:solidFill>
                <a:srgbClr val="008000"/>
              </a:solidFill>
            </a:endParaRPr>
          </a:p>
          <a:p>
            <a:pPr algn="just">
              <a:buFont typeface="Arial" pitchFamily="34" charset="0"/>
              <a:buChar char="•"/>
            </a:pPr>
            <a:r>
              <a:rPr lang="fr-FR" sz="1600" dirty="0" smtClean="0">
                <a:solidFill>
                  <a:srgbClr val="008000"/>
                </a:solidFill>
              </a:rPr>
              <a:t> Robert </a:t>
            </a:r>
            <a:r>
              <a:rPr lang="fr-FR" sz="1600" dirty="0" err="1" smtClean="0">
                <a:solidFill>
                  <a:srgbClr val="008000"/>
                </a:solidFill>
              </a:rPr>
              <a:t>Barbault</a:t>
            </a:r>
            <a:r>
              <a:rPr lang="fr-FR" sz="1600" dirty="0" smtClean="0">
                <a:solidFill>
                  <a:srgbClr val="008000"/>
                </a:solidFill>
              </a:rPr>
              <a:t>, </a:t>
            </a:r>
            <a:r>
              <a:rPr lang="fr-FR" sz="1600" i="1" dirty="0" smtClean="0">
                <a:solidFill>
                  <a:srgbClr val="008000"/>
                </a:solidFill>
              </a:rPr>
              <a:t>Ecologie générale : structure et fonctionnement de la biosphère</a:t>
            </a:r>
            <a:r>
              <a:rPr lang="fr-FR" sz="1600" dirty="0" smtClean="0">
                <a:solidFill>
                  <a:srgbClr val="008000"/>
                </a:solidFill>
              </a:rPr>
              <a:t>, Ed. </a:t>
            </a:r>
            <a:r>
              <a:rPr lang="fr-FR" sz="1600" dirty="0" err="1" smtClean="0">
                <a:solidFill>
                  <a:srgbClr val="008000"/>
                </a:solidFill>
              </a:rPr>
              <a:t>Dunod</a:t>
            </a:r>
            <a:r>
              <a:rPr lang="fr-FR" sz="1600" dirty="0" smtClean="0">
                <a:solidFill>
                  <a:srgbClr val="008000"/>
                </a:solidFill>
              </a:rPr>
              <a:t>, hème éd., 2008</a:t>
            </a:r>
          </a:p>
          <a:p>
            <a:pPr algn="just">
              <a:buFont typeface="Arial" pitchFamily="34" charset="0"/>
              <a:buChar char="•"/>
            </a:pPr>
            <a:r>
              <a:rPr lang="fr-FR" sz="1600" dirty="0" smtClean="0">
                <a:solidFill>
                  <a:srgbClr val="008000"/>
                </a:solidFill>
              </a:rPr>
              <a:t> Sarah </a:t>
            </a:r>
            <a:r>
              <a:rPr lang="fr-FR" sz="1600" dirty="0" err="1" smtClean="0">
                <a:solidFill>
                  <a:srgbClr val="008000"/>
                </a:solidFill>
              </a:rPr>
              <a:t>Collard</a:t>
            </a:r>
            <a:r>
              <a:rPr lang="fr-FR" sz="1600" dirty="0" smtClean="0">
                <a:solidFill>
                  <a:srgbClr val="008000"/>
                </a:solidFill>
              </a:rPr>
              <a:t>, Diane </a:t>
            </a:r>
            <a:r>
              <a:rPr lang="fr-FR" sz="1600" dirty="0" err="1" smtClean="0">
                <a:solidFill>
                  <a:srgbClr val="008000"/>
                </a:solidFill>
              </a:rPr>
              <a:t>Millis</a:t>
            </a:r>
            <a:r>
              <a:rPr lang="fr-FR" sz="1600" dirty="0" smtClean="0">
                <a:solidFill>
                  <a:srgbClr val="008000"/>
                </a:solidFill>
              </a:rPr>
              <a:t>, François </a:t>
            </a:r>
            <a:r>
              <a:rPr lang="fr-FR" sz="1600" dirty="0" err="1" smtClean="0">
                <a:solidFill>
                  <a:srgbClr val="008000"/>
                </a:solidFill>
              </a:rPr>
              <a:t>Vidonne</a:t>
            </a:r>
            <a:r>
              <a:rPr lang="fr-FR" sz="1600" dirty="0" smtClean="0">
                <a:solidFill>
                  <a:srgbClr val="008000"/>
                </a:solidFill>
              </a:rPr>
              <a:t>. </a:t>
            </a:r>
            <a:r>
              <a:rPr lang="fr-FR" sz="1600" i="1" dirty="0" smtClean="0">
                <a:solidFill>
                  <a:srgbClr val="008000"/>
                </a:solidFill>
              </a:rPr>
              <a:t>Le grand guide de l'écologie</a:t>
            </a:r>
            <a:r>
              <a:rPr lang="fr-FR" sz="1600" dirty="0" smtClean="0">
                <a:solidFill>
                  <a:srgbClr val="008000"/>
                </a:solidFill>
              </a:rPr>
              <a:t>, Ed. J'ai lu, 2006</a:t>
            </a:r>
          </a:p>
          <a:p>
            <a:pPr algn="just">
              <a:buFont typeface="Arial" pitchFamily="34" charset="0"/>
              <a:buChar char="•"/>
            </a:pPr>
            <a:r>
              <a:rPr lang="fr-FR" sz="1600" dirty="0" smtClean="0">
                <a:solidFill>
                  <a:srgbClr val="008000"/>
                </a:solidFill>
              </a:rPr>
              <a:t> Franck </a:t>
            </a:r>
            <a:r>
              <a:rPr lang="fr-FR" sz="1600" dirty="0" err="1" smtClean="0">
                <a:solidFill>
                  <a:srgbClr val="008000"/>
                </a:solidFill>
              </a:rPr>
              <a:t>Courchamp</a:t>
            </a:r>
            <a:r>
              <a:rPr lang="fr-FR" sz="1600" dirty="0" smtClean="0">
                <a:solidFill>
                  <a:srgbClr val="008000"/>
                </a:solidFill>
              </a:rPr>
              <a:t>, </a:t>
            </a:r>
            <a:r>
              <a:rPr lang="fr-FR" sz="1600" i="1" dirty="0" smtClean="0">
                <a:solidFill>
                  <a:srgbClr val="008000"/>
                </a:solidFill>
              </a:rPr>
              <a:t>L'écologie pour les nuls</a:t>
            </a:r>
            <a:r>
              <a:rPr lang="fr-FR" sz="1600" dirty="0" smtClean="0">
                <a:solidFill>
                  <a:srgbClr val="008000"/>
                </a:solidFill>
              </a:rPr>
              <a:t>, Ed. Générales First, 2009</a:t>
            </a:r>
          </a:p>
          <a:p>
            <a:pPr algn="just">
              <a:buFont typeface="Arial" pitchFamily="34" charset="0"/>
              <a:buChar char="•"/>
            </a:pPr>
            <a:r>
              <a:rPr lang="fr-FR" sz="1600" dirty="0" smtClean="0">
                <a:solidFill>
                  <a:srgbClr val="008000"/>
                </a:solidFill>
              </a:rPr>
              <a:t> Roger </a:t>
            </a:r>
            <a:r>
              <a:rPr lang="fr-FR" sz="1600" dirty="0" err="1" smtClean="0">
                <a:solidFill>
                  <a:srgbClr val="008000"/>
                </a:solidFill>
              </a:rPr>
              <a:t>Dajoz</a:t>
            </a:r>
            <a:r>
              <a:rPr lang="fr-FR" sz="1600" dirty="0" smtClean="0">
                <a:solidFill>
                  <a:srgbClr val="008000"/>
                </a:solidFill>
              </a:rPr>
              <a:t>, </a:t>
            </a:r>
            <a:r>
              <a:rPr lang="fr-FR" sz="1600" i="1" dirty="0" smtClean="0">
                <a:solidFill>
                  <a:srgbClr val="008000"/>
                </a:solidFill>
              </a:rPr>
              <a:t>Précis d'écologie</a:t>
            </a:r>
            <a:r>
              <a:rPr lang="fr-FR" sz="1600" dirty="0" smtClean="0">
                <a:solidFill>
                  <a:srgbClr val="008000"/>
                </a:solidFill>
              </a:rPr>
              <a:t>, Ed. </a:t>
            </a:r>
            <a:r>
              <a:rPr lang="fr-FR" sz="1600" dirty="0" err="1" smtClean="0">
                <a:solidFill>
                  <a:srgbClr val="008000"/>
                </a:solidFill>
              </a:rPr>
              <a:t>Dunod</a:t>
            </a:r>
            <a:r>
              <a:rPr lang="fr-FR" sz="1600" dirty="0" smtClean="0">
                <a:solidFill>
                  <a:srgbClr val="008000"/>
                </a:solidFill>
              </a:rPr>
              <a:t>, Sème éd., 2006</a:t>
            </a:r>
          </a:p>
          <a:p>
            <a:pPr algn="just">
              <a:buFont typeface="Arial" pitchFamily="34" charset="0"/>
              <a:buChar char="•"/>
            </a:pPr>
            <a:r>
              <a:rPr lang="fr-FR" sz="1600" dirty="0" smtClean="0">
                <a:solidFill>
                  <a:srgbClr val="008000"/>
                </a:solidFill>
              </a:rPr>
              <a:t> Philippe J. Dubois, </a:t>
            </a:r>
            <a:r>
              <a:rPr lang="fr-FR" sz="1600" i="1" dirty="0" smtClean="0">
                <a:solidFill>
                  <a:srgbClr val="008000"/>
                </a:solidFill>
              </a:rPr>
              <a:t>Un nouveau climat : les enjeux du réchauffement climatique</a:t>
            </a:r>
            <a:r>
              <a:rPr lang="fr-FR" sz="1600" dirty="0" smtClean="0">
                <a:solidFill>
                  <a:srgbClr val="008000"/>
                </a:solidFill>
              </a:rPr>
              <a:t>, Ed. la </a:t>
            </a:r>
            <a:r>
              <a:rPr lang="fr-FR" sz="1600" dirty="0" err="1" smtClean="0">
                <a:solidFill>
                  <a:srgbClr val="008000"/>
                </a:solidFill>
              </a:rPr>
              <a:t>Martinière</a:t>
            </a:r>
            <a:r>
              <a:rPr lang="fr-FR" sz="1600" dirty="0" smtClean="0">
                <a:solidFill>
                  <a:srgbClr val="008000"/>
                </a:solidFill>
              </a:rPr>
              <a:t>. 2003</a:t>
            </a:r>
          </a:p>
          <a:p>
            <a:pPr algn="just">
              <a:buFont typeface="Arial" pitchFamily="34" charset="0"/>
              <a:buChar char="•"/>
            </a:pPr>
            <a:r>
              <a:rPr lang="fr-FR" sz="1600" dirty="0" smtClean="0">
                <a:solidFill>
                  <a:srgbClr val="008000"/>
                </a:solidFill>
              </a:rPr>
              <a:t> Bernard </a:t>
            </a:r>
            <a:r>
              <a:rPr lang="fr-FR" sz="1600" dirty="0" err="1" smtClean="0">
                <a:solidFill>
                  <a:srgbClr val="008000"/>
                </a:solidFill>
              </a:rPr>
              <a:t>Fischesser</a:t>
            </a:r>
            <a:r>
              <a:rPr lang="fr-FR" sz="1600" dirty="0" smtClean="0">
                <a:solidFill>
                  <a:srgbClr val="008000"/>
                </a:solidFill>
              </a:rPr>
              <a:t>, Marie-France Dupuis Tate, </a:t>
            </a:r>
            <a:r>
              <a:rPr lang="fr-FR" sz="1600" i="1" dirty="0" smtClean="0">
                <a:solidFill>
                  <a:srgbClr val="008000"/>
                </a:solidFill>
              </a:rPr>
              <a:t>Le Guide illustré de l'écologie</a:t>
            </a:r>
            <a:r>
              <a:rPr lang="fr-FR" sz="1600" dirty="0" smtClean="0">
                <a:solidFill>
                  <a:srgbClr val="008000"/>
                </a:solidFill>
              </a:rPr>
              <a:t>, Ed. La </a:t>
            </a:r>
            <a:r>
              <a:rPr lang="fr-FR" sz="1600" dirty="0" err="1" smtClean="0">
                <a:solidFill>
                  <a:srgbClr val="008000"/>
                </a:solidFill>
              </a:rPr>
              <a:t>Martinière</a:t>
            </a:r>
            <a:r>
              <a:rPr lang="fr-FR" sz="1600" dirty="0" smtClean="0">
                <a:solidFill>
                  <a:srgbClr val="008000"/>
                </a:solidFill>
              </a:rPr>
              <a:t>. 2007</a:t>
            </a:r>
          </a:p>
          <a:p>
            <a:pPr algn="just">
              <a:buFont typeface="Arial" pitchFamily="34" charset="0"/>
              <a:buChar char="•"/>
            </a:pPr>
            <a:r>
              <a:rPr lang="fr-FR" sz="1600" dirty="0" smtClean="0">
                <a:solidFill>
                  <a:srgbClr val="008000"/>
                </a:solidFill>
              </a:rPr>
              <a:t> Jean-Paul Fitoussi, Eloi Laurent, </a:t>
            </a:r>
            <a:r>
              <a:rPr lang="fr-FR" sz="1600" i="1" dirty="0" smtClean="0">
                <a:solidFill>
                  <a:srgbClr val="008000"/>
                </a:solidFill>
              </a:rPr>
              <a:t>La nouvelle écologie politique : économie et développement humain</a:t>
            </a:r>
            <a:r>
              <a:rPr lang="fr-FR" sz="1600" dirty="0" smtClean="0">
                <a:solidFill>
                  <a:srgbClr val="008000"/>
                </a:solidFill>
              </a:rPr>
              <a:t>, Ed. Seuil, 2008</a:t>
            </a:r>
          </a:p>
          <a:p>
            <a:pPr algn="just">
              <a:buFont typeface="Arial" pitchFamily="34" charset="0"/>
              <a:buChar char="•"/>
            </a:pPr>
            <a:r>
              <a:rPr lang="fr-FR" sz="1600" dirty="0" smtClean="0">
                <a:solidFill>
                  <a:srgbClr val="008000"/>
                </a:solidFill>
              </a:rPr>
              <a:t> Al Gore, </a:t>
            </a:r>
            <a:r>
              <a:rPr lang="fr-FR" sz="1600" i="1" dirty="0" smtClean="0">
                <a:solidFill>
                  <a:srgbClr val="008000"/>
                </a:solidFill>
              </a:rPr>
              <a:t>Une vérité qui dérange</a:t>
            </a:r>
            <a:r>
              <a:rPr lang="fr-FR" sz="1600" dirty="0" smtClean="0">
                <a:solidFill>
                  <a:srgbClr val="008000"/>
                </a:solidFill>
              </a:rPr>
              <a:t>, Ed. La </a:t>
            </a:r>
            <a:r>
              <a:rPr lang="fr-FR" sz="1600" dirty="0" err="1" smtClean="0">
                <a:solidFill>
                  <a:srgbClr val="008000"/>
                </a:solidFill>
              </a:rPr>
              <a:t>Martinière</a:t>
            </a:r>
            <a:r>
              <a:rPr lang="fr-FR" sz="1600" dirty="0" smtClean="0">
                <a:solidFill>
                  <a:srgbClr val="008000"/>
                </a:solidFill>
              </a:rPr>
              <a:t>, 2007</a:t>
            </a:r>
          </a:p>
          <a:p>
            <a:pPr algn="just">
              <a:buFont typeface="Arial" pitchFamily="34" charset="0"/>
              <a:buChar char="•"/>
            </a:pPr>
            <a:r>
              <a:rPr lang="fr-FR" sz="1600" dirty="0" smtClean="0">
                <a:solidFill>
                  <a:srgbClr val="008000"/>
                </a:solidFill>
              </a:rPr>
              <a:t> Nicolas Hulot, </a:t>
            </a:r>
            <a:r>
              <a:rPr lang="fr-FR" sz="1600" i="1" dirty="0" err="1" smtClean="0">
                <a:solidFill>
                  <a:srgbClr val="008000"/>
                </a:solidFill>
              </a:rPr>
              <a:t>Ecologuide</a:t>
            </a:r>
            <a:r>
              <a:rPr lang="fr-FR" sz="1600" i="1" dirty="0" smtClean="0">
                <a:solidFill>
                  <a:srgbClr val="008000"/>
                </a:solidFill>
              </a:rPr>
              <a:t> de A à Z</a:t>
            </a:r>
            <a:r>
              <a:rPr lang="fr-FR" sz="1600" dirty="0" smtClean="0">
                <a:solidFill>
                  <a:srgbClr val="008000"/>
                </a:solidFill>
              </a:rPr>
              <a:t>., Ed. </a:t>
            </a:r>
            <a:r>
              <a:rPr lang="fr-FR" sz="1600" dirty="0" err="1" smtClean="0">
                <a:solidFill>
                  <a:srgbClr val="008000"/>
                </a:solidFill>
              </a:rPr>
              <a:t>Librio</a:t>
            </a:r>
            <a:r>
              <a:rPr lang="fr-FR" sz="1600" dirty="0" smtClean="0">
                <a:solidFill>
                  <a:srgbClr val="008000"/>
                </a:solidFill>
              </a:rPr>
              <a:t>, 2007</a:t>
            </a:r>
          </a:p>
          <a:p>
            <a:pPr algn="just">
              <a:buFont typeface="Arial" pitchFamily="34" charset="0"/>
              <a:buChar char="•"/>
            </a:pPr>
            <a:r>
              <a:rPr lang="fr-FR" sz="1600" dirty="0" smtClean="0">
                <a:solidFill>
                  <a:srgbClr val="008000"/>
                </a:solidFill>
              </a:rPr>
              <a:t> Jean-Marc </a:t>
            </a:r>
            <a:r>
              <a:rPr lang="fr-FR" sz="1600" dirty="0" err="1" smtClean="0">
                <a:solidFill>
                  <a:srgbClr val="008000"/>
                </a:solidFill>
              </a:rPr>
              <a:t>Jancovici</a:t>
            </a:r>
            <a:r>
              <a:rPr lang="fr-FR" sz="1600" dirty="0" smtClean="0">
                <a:solidFill>
                  <a:srgbClr val="008000"/>
                </a:solidFill>
              </a:rPr>
              <a:t>, </a:t>
            </a:r>
            <a:r>
              <a:rPr lang="fr-FR" sz="1600" i="1" dirty="0" smtClean="0">
                <a:solidFill>
                  <a:srgbClr val="008000"/>
                </a:solidFill>
              </a:rPr>
              <a:t>L'avenir climatique. Quel temps ferons-nous</a:t>
            </a:r>
            <a:r>
              <a:rPr lang="fr-FR" sz="1600" dirty="0" smtClean="0">
                <a:solidFill>
                  <a:srgbClr val="008000"/>
                </a:solidFill>
              </a:rPr>
              <a:t>?, Ed. Seuil. 2005</a:t>
            </a:r>
          </a:p>
          <a:p>
            <a:pPr algn="just">
              <a:buFont typeface="Arial" pitchFamily="34" charset="0"/>
              <a:buChar char="•"/>
            </a:pPr>
            <a:r>
              <a:rPr lang="fr-FR" sz="1600" dirty="0" smtClean="0">
                <a:solidFill>
                  <a:srgbClr val="008000"/>
                </a:solidFill>
              </a:rPr>
              <a:t> Pierre Papon. </a:t>
            </a:r>
            <a:r>
              <a:rPr lang="fr-FR" sz="1600" i="1" dirty="0" smtClean="0">
                <a:solidFill>
                  <a:srgbClr val="008000"/>
                </a:solidFill>
              </a:rPr>
              <a:t>L'énergie à l'heure des choix</a:t>
            </a:r>
            <a:r>
              <a:rPr lang="fr-FR" sz="1600" dirty="0" smtClean="0">
                <a:solidFill>
                  <a:srgbClr val="008000"/>
                </a:solidFill>
              </a:rPr>
              <a:t>. Ed. Belin, 2007</a:t>
            </a:r>
          </a:p>
          <a:p>
            <a:pPr algn="just">
              <a:buFont typeface="Arial" pitchFamily="34" charset="0"/>
              <a:buChar char="•"/>
            </a:pPr>
            <a:r>
              <a:rPr lang="fr-FR" sz="1600" dirty="0" smtClean="0">
                <a:solidFill>
                  <a:srgbClr val="008000"/>
                </a:solidFill>
              </a:rPr>
              <a:t> François </a:t>
            </a:r>
            <a:r>
              <a:rPr lang="fr-FR" sz="1600" dirty="0" err="1" smtClean="0">
                <a:solidFill>
                  <a:srgbClr val="008000"/>
                </a:solidFill>
              </a:rPr>
              <a:t>Ramade</a:t>
            </a:r>
            <a:r>
              <a:rPr lang="fr-FR" sz="1600" dirty="0" smtClean="0">
                <a:solidFill>
                  <a:srgbClr val="008000"/>
                </a:solidFill>
              </a:rPr>
              <a:t>, </a:t>
            </a:r>
            <a:r>
              <a:rPr lang="fr-FR" sz="1600" i="1" dirty="0" smtClean="0">
                <a:solidFill>
                  <a:srgbClr val="008000"/>
                </a:solidFill>
              </a:rPr>
              <a:t>Eléments d'écologie. Ecologie appliquée</a:t>
            </a:r>
            <a:r>
              <a:rPr lang="fr-FR" sz="1600" dirty="0" smtClean="0">
                <a:solidFill>
                  <a:srgbClr val="008000"/>
                </a:solidFill>
              </a:rPr>
              <a:t>, Ed. </a:t>
            </a:r>
            <a:r>
              <a:rPr lang="fr-FR" sz="1600" dirty="0" err="1" smtClean="0">
                <a:solidFill>
                  <a:srgbClr val="008000"/>
                </a:solidFill>
              </a:rPr>
              <a:t>Dunod</a:t>
            </a:r>
            <a:r>
              <a:rPr lang="fr-FR" sz="1600" dirty="0" smtClean="0">
                <a:solidFill>
                  <a:srgbClr val="008000"/>
                </a:solidFill>
              </a:rPr>
              <a:t>, Sème éd., 2002</a:t>
            </a:r>
          </a:p>
          <a:p>
            <a:pPr algn="just">
              <a:buFont typeface="Arial" pitchFamily="34" charset="0"/>
              <a:buChar char="•"/>
            </a:pPr>
            <a:r>
              <a:rPr lang="fr-FR" sz="1600" dirty="0" smtClean="0">
                <a:solidFill>
                  <a:srgbClr val="008000"/>
                </a:solidFill>
              </a:rPr>
              <a:t> </a:t>
            </a:r>
            <a:r>
              <a:rPr lang="fr-FR" sz="1600" dirty="0" err="1" smtClean="0">
                <a:solidFill>
                  <a:srgbClr val="008000"/>
                </a:solidFill>
              </a:rPr>
              <a:t>Robert-E</a:t>
            </a:r>
            <a:r>
              <a:rPr lang="fr-FR" sz="1600" dirty="0" smtClean="0">
                <a:solidFill>
                  <a:srgbClr val="008000"/>
                </a:solidFill>
              </a:rPr>
              <a:t>. </a:t>
            </a:r>
            <a:r>
              <a:rPr lang="fr-FR" sz="1600" dirty="0" err="1" smtClean="0">
                <a:solidFill>
                  <a:srgbClr val="008000"/>
                </a:solidFill>
              </a:rPr>
              <a:t>Ricklefs</a:t>
            </a:r>
            <a:r>
              <a:rPr lang="fr-FR" sz="1600" dirty="0" smtClean="0">
                <a:solidFill>
                  <a:srgbClr val="008000"/>
                </a:solidFill>
              </a:rPr>
              <a:t>, Gary-L. Miller, </a:t>
            </a:r>
            <a:r>
              <a:rPr lang="fr-FR" sz="1600" i="1" dirty="0" smtClean="0">
                <a:solidFill>
                  <a:srgbClr val="008000"/>
                </a:solidFill>
              </a:rPr>
              <a:t>Ecologie</a:t>
            </a:r>
            <a:r>
              <a:rPr lang="fr-FR" sz="1600" dirty="0" smtClean="0">
                <a:solidFill>
                  <a:srgbClr val="008000"/>
                </a:solidFill>
              </a:rPr>
              <a:t>, Ed. De Boeck, 4ème éd., 2003</a:t>
            </a:r>
          </a:p>
          <a:p>
            <a:pPr algn="just">
              <a:buFont typeface="Arial" pitchFamily="34" charset="0"/>
              <a:buChar char="•"/>
            </a:pPr>
            <a:r>
              <a:rPr lang="fr-FR" sz="1600" dirty="0" smtClean="0">
                <a:solidFill>
                  <a:srgbClr val="008000"/>
                </a:solidFill>
              </a:rPr>
              <a:t> Joanna </a:t>
            </a:r>
            <a:r>
              <a:rPr lang="fr-FR" sz="1600" dirty="0" err="1" smtClean="0">
                <a:solidFill>
                  <a:srgbClr val="008000"/>
                </a:solidFill>
              </a:rPr>
              <a:t>Yarrot</a:t>
            </a:r>
            <a:r>
              <a:rPr lang="fr-FR" sz="1600" dirty="0" smtClean="0">
                <a:solidFill>
                  <a:srgbClr val="008000"/>
                </a:solidFill>
              </a:rPr>
              <a:t>, </a:t>
            </a:r>
            <a:r>
              <a:rPr lang="fr-FR" sz="1600" i="1" dirty="0" smtClean="0">
                <a:solidFill>
                  <a:srgbClr val="008000"/>
                </a:solidFill>
              </a:rPr>
              <a:t>Comment réduire votre empreinte carbone</a:t>
            </a:r>
            <a:r>
              <a:rPr lang="fr-FR" sz="1600" dirty="0" smtClean="0">
                <a:solidFill>
                  <a:srgbClr val="008000"/>
                </a:solidFill>
              </a:rPr>
              <a:t>, Ed. Guy </a:t>
            </a:r>
            <a:r>
              <a:rPr lang="fr-FR" sz="1600" dirty="0" err="1" smtClean="0">
                <a:solidFill>
                  <a:srgbClr val="008000"/>
                </a:solidFill>
              </a:rPr>
              <a:t>Trédaniel</a:t>
            </a:r>
            <a:r>
              <a:rPr lang="fr-FR" sz="1600" dirty="0" smtClean="0">
                <a:solidFill>
                  <a:srgbClr val="008000"/>
                </a:solidFill>
              </a:rPr>
              <a:t>, 2008.</a:t>
            </a:r>
          </a:p>
          <a:p>
            <a:pPr algn="just">
              <a:buFont typeface="Arial" pitchFamily="34" charset="0"/>
              <a:buChar char="•"/>
            </a:pPr>
            <a:r>
              <a:rPr lang="fr-FR" sz="1600" dirty="0" smtClean="0">
                <a:solidFill>
                  <a:srgbClr val="008000"/>
                </a:solidFill>
              </a:rPr>
              <a:t> Robert </a:t>
            </a:r>
            <a:r>
              <a:rPr lang="fr-FR" sz="1600" dirty="0" err="1" smtClean="0">
                <a:solidFill>
                  <a:srgbClr val="008000"/>
                </a:solidFill>
              </a:rPr>
              <a:t>Barbault</a:t>
            </a:r>
            <a:r>
              <a:rPr lang="fr-FR" sz="1600" dirty="0" smtClean="0">
                <a:solidFill>
                  <a:srgbClr val="008000"/>
                </a:solidFill>
              </a:rPr>
              <a:t> et Jacques Weber, </a:t>
            </a:r>
            <a:r>
              <a:rPr lang="fr-FR" sz="1600" i="1" dirty="0" smtClean="0">
                <a:solidFill>
                  <a:srgbClr val="008000"/>
                </a:solidFill>
              </a:rPr>
              <a:t>La vie, quelle entreprise ! : Pour une révolution écologique de l'économie</a:t>
            </a:r>
            <a:r>
              <a:rPr lang="fr-FR" sz="1600" dirty="0" smtClean="0">
                <a:solidFill>
                  <a:srgbClr val="008000"/>
                </a:solidFill>
              </a:rPr>
              <a:t>, Le Seuil, 2010.</a:t>
            </a:r>
          </a:p>
          <a:p>
            <a:pPr algn="just">
              <a:buFont typeface="Arial" pitchFamily="34" charset="0"/>
              <a:buChar char="•"/>
            </a:pPr>
            <a:r>
              <a:rPr lang="fr-FR" sz="1600" dirty="0">
                <a:solidFill>
                  <a:srgbClr val="008000"/>
                </a:solidFill>
              </a:rPr>
              <a:t> </a:t>
            </a:r>
            <a:r>
              <a:rPr lang="en-US" sz="1600" dirty="0">
                <a:solidFill>
                  <a:srgbClr val="008000"/>
                </a:solidFill>
              </a:rPr>
              <a:t>Mathis </a:t>
            </a:r>
            <a:r>
              <a:rPr lang="en-US" sz="1600" dirty="0" err="1" smtClean="0">
                <a:solidFill>
                  <a:srgbClr val="008000"/>
                </a:solidFill>
              </a:rPr>
              <a:t>Wackernagel</a:t>
            </a:r>
            <a:r>
              <a:rPr lang="en-US" sz="1600" dirty="0" smtClean="0">
                <a:solidFill>
                  <a:srgbClr val="008000"/>
                </a:solidFill>
              </a:rPr>
              <a:t> &amp; </a:t>
            </a:r>
            <a:r>
              <a:rPr lang="en-US" sz="1600" dirty="0">
                <a:solidFill>
                  <a:srgbClr val="008000"/>
                </a:solidFill>
              </a:rPr>
              <a:t>William E. </a:t>
            </a:r>
            <a:r>
              <a:rPr lang="en-US" sz="1600" dirty="0" smtClean="0">
                <a:solidFill>
                  <a:srgbClr val="008000"/>
                </a:solidFill>
              </a:rPr>
              <a:t>Rees, </a:t>
            </a:r>
            <a:r>
              <a:rPr lang="en-US" sz="1600" i="1" dirty="0" smtClean="0">
                <a:solidFill>
                  <a:srgbClr val="008000"/>
                </a:solidFill>
              </a:rPr>
              <a:t>Our </a:t>
            </a:r>
            <a:r>
              <a:rPr lang="en-US" sz="1600" i="1" dirty="0">
                <a:solidFill>
                  <a:srgbClr val="008000"/>
                </a:solidFill>
              </a:rPr>
              <a:t>Ecological Footprint: Reducing Human Impact on the Earth</a:t>
            </a:r>
            <a:r>
              <a:rPr lang="en-US" sz="1600" dirty="0">
                <a:solidFill>
                  <a:srgbClr val="008000"/>
                </a:solidFill>
              </a:rPr>
              <a:t>. </a:t>
            </a:r>
            <a:r>
              <a:rPr lang="en-US" sz="1600" dirty="0" smtClean="0">
                <a:solidFill>
                  <a:srgbClr val="008000"/>
                </a:solidFill>
              </a:rPr>
              <a:t>New </a:t>
            </a:r>
            <a:r>
              <a:rPr lang="en-US" sz="1600" dirty="0">
                <a:solidFill>
                  <a:srgbClr val="008000"/>
                </a:solidFill>
              </a:rPr>
              <a:t>Society Publishers, 2013</a:t>
            </a:r>
            <a:r>
              <a:rPr lang="en-US" sz="1600" dirty="0" smtClean="0">
                <a:solidFill>
                  <a:srgbClr val="008000"/>
                </a:solidFill>
              </a:rPr>
              <a:t>.</a:t>
            </a:r>
          </a:p>
          <a:p>
            <a:pPr algn="just">
              <a:buFont typeface="Arial" pitchFamily="34" charset="0"/>
              <a:buChar char="•"/>
            </a:pPr>
            <a:r>
              <a:rPr lang="en-US" sz="1600" dirty="0" smtClean="0">
                <a:solidFill>
                  <a:srgbClr val="008000"/>
                </a:solidFill>
              </a:rPr>
              <a:t> </a:t>
            </a:r>
            <a:r>
              <a:rPr lang="fr-FR" sz="1600" dirty="0" smtClean="0">
                <a:solidFill>
                  <a:srgbClr val="008000"/>
                </a:solidFill>
              </a:rPr>
              <a:t>Sylvie Brunel, </a:t>
            </a:r>
            <a:r>
              <a:rPr lang="fr-FR" sz="1600" i="1" dirty="0" smtClean="0">
                <a:solidFill>
                  <a:srgbClr val="008000"/>
                </a:solidFill>
              </a:rPr>
              <a:t>Le développement durable</a:t>
            </a:r>
            <a:r>
              <a:rPr lang="fr-FR" sz="1600" dirty="0" smtClean="0">
                <a:solidFill>
                  <a:srgbClr val="008000"/>
                </a:solidFill>
              </a:rPr>
              <a:t>, collection Que sais-je ?, PUF, 2009.</a:t>
            </a:r>
            <a:endParaRPr lang="fr-FR" sz="1600" dirty="0">
              <a:solidFill>
                <a:srgbClr val="008000"/>
              </a:solidFill>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114</a:t>
            </a:fld>
            <a:endParaRPr lang="fr-FR" dirty="0"/>
          </a:p>
        </p:txBody>
      </p:sp>
      <p:sp>
        <p:nvSpPr>
          <p:cNvPr id="4" name="Titre 1"/>
          <p:cNvSpPr txBox="1">
            <a:spLocks/>
          </p:cNvSpPr>
          <p:nvPr/>
        </p:nvSpPr>
        <p:spPr>
          <a:xfrm>
            <a:off x="2555776" y="188640"/>
            <a:ext cx="4320480" cy="360040"/>
          </a:xfrm>
          <a:prstGeom prst="rect">
            <a:avLst/>
          </a:prstGeom>
          <a:ln>
            <a:solidFill>
              <a:srgbClr val="008000"/>
            </a:solidFill>
          </a:ln>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08720"/>
            <a:ext cx="8784976" cy="5970865"/>
          </a:xfrm>
          <a:prstGeom prst="rect">
            <a:avLst/>
          </a:prstGeom>
        </p:spPr>
        <p:txBody>
          <a:bodyPr wrap="square">
            <a:spAutoFit/>
          </a:bodyPr>
          <a:lstStyle/>
          <a:p>
            <a:r>
              <a:rPr lang="fr-FR" b="1" u="sng" dirty="0" smtClean="0">
                <a:solidFill>
                  <a:srgbClr val="008000"/>
                </a:solidFill>
              </a:rPr>
              <a:t>12. Bibliographie</a:t>
            </a:r>
          </a:p>
          <a:p>
            <a:endParaRPr lang="fr-FR" dirty="0" smtClean="0">
              <a:solidFill>
                <a:srgbClr val="008000"/>
              </a:solidFill>
            </a:endParaRPr>
          </a:p>
          <a:p>
            <a:r>
              <a:rPr lang="fr-FR" u="sng" dirty="0" smtClean="0">
                <a:solidFill>
                  <a:srgbClr val="008000"/>
                </a:solidFill>
              </a:rPr>
              <a:t>12.2. Articles</a:t>
            </a:r>
            <a:r>
              <a:rPr lang="fr-FR" dirty="0" smtClean="0">
                <a:solidFill>
                  <a:srgbClr val="008000"/>
                </a:solidFill>
              </a:rPr>
              <a:t> :</a:t>
            </a:r>
          </a:p>
          <a:p>
            <a:endParaRPr lang="fr-FR" dirty="0" smtClean="0">
              <a:solidFill>
                <a:srgbClr val="008000"/>
              </a:solidFill>
            </a:endParaRPr>
          </a:p>
          <a:p>
            <a:pPr>
              <a:buFont typeface="Arial" pitchFamily="34" charset="0"/>
              <a:buChar char="•"/>
            </a:pPr>
            <a:r>
              <a:rPr lang="fr-FR" sz="1400" i="1" dirty="0" smtClean="0">
                <a:solidFill>
                  <a:srgbClr val="008000"/>
                </a:solidFill>
              </a:rPr>
              <a:t> Changes in plant </a:t>
            </a:r>
            <a:r>
              <a:rPr lang="fr-FR" sz="1400" i="1" dirty="0" err="1" smtClean="0">
                <a:solidFill>
                  <a:srgbClr val="008000"/>
                </a:solidFill>
              </a:rPr>
              <a:t>community</a:t>
            </a:r>
            <a:r>
              <a:rPr lang="fr-FR" sz="1400" i="1" dirty="0" smtClean="0">
                <a:solidFill>
                  <a:srgbClr val="008000"/>
                </a:solidFill>
              </a:rPr>
              <a:t> composition </a:t>
            </a:r>
            <a:r>
              <a:rPr lang="fr-FR" sz="1400" i="1" dirty="0" err="1" smtClean="0">
                <a:solidFill>
                  <a:srgbClr val="008000"/>
                </a:solidFill>
              </a:rPr>
              <a:t>lag</a:t>
            </a:r>
            <a:r>
              <a:rPr lang="fr-FR" sz="1400" i="1" dirty="0" smtClean="0">
                <a:solidFill>
                  <a:srgbClr val="008000"/>
                </a:solidFill>
              </a:rPr>
              <a:t> </a:t>
            </a:r>
            <a:r>
              <a:rPr lang="fr-FR" sz="1400" i="1" dirty="0" err="1" smtClean="0">
                <a:solidFill>
                  <a:srgbClr val="008000"/>
                </a:solidFill>
              </a:rPr>
              <a:t>behind</a:t>
            </a:r>
            <a:r>
              <a:rPr lang="fr-FR" sz="1400" i="1" dirty="0" smtClean="0">
                <a:solidFill>
                  <a:srgbClr val="008000"/>
                </a:solidFill>
              </a:rPr>
              <a:t> </a:t>
            </a:r>
            <a:r>
              <a:rPr lang="fr-FR" sz="1400" i="1" dirty="0" err="1" smtClean="0">
                <a:solidFill>
                  <a:srgbClr val="008000"/>
                </a:solidFill>
              </a:rPr>
              <a:t>climate</a:t>
            </a:r>
            <a:r>
              <a:rPr lang="fr-FR" sz="1400" i="1" dirty="0" smtClean="0">
                <a:solidFill>
                  <a:srgbClr val="008000"/>
                </a:solidFill>
              </a:rPr>
              <a:t> </a:t>
            </a:r>
            <a:r>
              <a:rPr lang="fr-FR" sz="1400" i="1" dirty="0" err="1" smtClean="0">
                <a:solidFill>
                  <a:srgbClr val="008000"/>
                </a:solidFill>
              </a:rPr>
              <a:t>warming</a:t>
            </a:r>
            <a:r>
              <a:rPr lang="fr-FR" sz="1400" i="1" dirty="0" smtClean="0">
                <a:solidFill>
                  <a:srgbClr val="008000"/>
                </a:solidFill>
              </a:rPr>
              <a:t> in </a:t>
            </a:r>
            <a:r>
              <a:rPr lang="fr-FR" sz="1400" i="1" dirty="0" err="1" smtClean="0">
                <a:solidFill>
                  <a:srgbClr val="008000"/>
                </a:solidFill>
              </a:rPr>
              <a:t>lowland</a:t>
            </a:r>
            <a:r>
              <a:rPr lang="fr-FR" sz="1400" i="1" dirty="0" smtClean="0">
                <a:solidFill>
                  <a:srgbClr val="008000"/>
                </a:solidFill>
              </a:rPr>
              <a:t> </a:t>
            </a:r>
            <a:r>
              <a:rPr lang="fr-FR" sz="1400" i="1" dirty="0" err="1" smtClean="0">
                <a:solidFill>
                  <a:srgbClr val="008000"/>
                </a:solidFill>
              </a:rPr>
              <a:t>forests</a:t>
            </a:r>
            <a:r>
              <a:rPr lang="fr-FR" sz="1400" dirty="0" smtClean="0">
                <a:solidFill>
                  <a:srgbClr val="008000"/>
                </a:solidFill>
              </a:rPr>
              <a:t>, Romain Bertrand, Jonathan Lenoir, Christian </a:t>
            </a:r>
            <a:r>
              <a:rPr lang="fr-FR" sz="1400" dirty="0" err="1" smtClean="0">
                <a:solidFill>
                  <a:srgbClr val="008000"/>
                </a:solidFill>
              </a:rPr>
              <a:t>Piedallu</a:t>
            </a:r>
            <a:r>
              <a:rPr lang="fr-FR" sz="1400" dirty="0" smtClean="0">
                <a:solidFill>
                  <a:srgbClr val="008000"/>
                </a:solidFill>
              </a:rPr>
              <a:t>, Gabriela </a:t>
            </a:r>
            <a:r>
              <a:rPr lang="fr-FR" sz="1400" dirty="0" err="1" smtClean="0">
                <a:solidFill>
                  <a:srgbClr val="008000"/>
                </a:solidFill>
              </a:rPr>
              <a:t>Riofrío</a:t>
            </a:r>
            <a:r>
              <a:rPr lang="fr-FR" sz="1400" dirty="0" smtClean="0">
                <a:solidFill>
                  <a:srgbClr val="008000"/>
                </a:solidFill>
              </a:rPr>
              <a:t>-Dillon, Patrice de Ruffray, Claude Vidal, Jean-Claude </a:t>
            </a:r>
            <a:r>
              <a:rPr lang="fr-FR" sz="1400" dirty="0" err="1" smtClean="0">
                <a:solidFill>
                  <a:srgbClr val="008000"/>
                </a:solidFill>
              </a:rPr>
              <a:t>Pierrat</a:t>
            </a:r>
            <a:r>
              <a:rPr lang="fr-FR" sz="1400" dirty="0" smtClean="0">
                <a:solidFill>
                  <a:srgbClr val="008000"/>
                </a:solidFill>
              </a:rPr>
              <a:t> &amp; Jean-Claude </a:t>
            </a:r>
            <a:r>
              <a:rPr lang="fr-FR" sz="1400" dirty="0" err="1" smtClean="0">
                <a:solidFill>
                  <a:srgbClr val="008000"/>
                </a:solidFill>
              </a:rPr>
              <a:t>Gégout</a:t>
            </a:r>
            <a:r>
              <a:rPr lang="fr-FR" sz="1400" dirty="0" smtClean="0">
                <a:solidFill>
                  <a:srgbClr val="008000"/>
                </a:solidFill>
              </a:rPr>
              <a:t>, Nature, vol 479, 24 </a:t>
            </a:r>
            <a:r>
              <a:rPr lang="fr-FR" sz="1400" dirty="0" err="1" smtClean="0">
                <a:solidFill>
                  <a:srgbClr val="008000"/>
                </a:solidFill>
              </a:rPr>
              <a:t>nov</a:t>
            </a:r>
            <a:r>
              <a:rPr lang="fr-FR" sz="1400" dirty="0" smtClean="0">
                <a:solidFill>
                  <a:srgbClr val="008000"/>
                </a:solidFill>
              </a:rPr>
              <a:t> 2011, page 517-520, </a:t>
            </a:r>
            <a:r>
              <a:rPr lang="fr-FR" sz="1400" dirty="0" smtClean="0">
                <a:solidFill>
                  <a:srgbClr val="008000"/>
                </a:solidFill>
                <a:hlinkClick r:id="rId2"/>
              </a:rPr>
              <a:t>http://www.nature.com/nature/journal/v479/n7374/full/nature10548.html</a:t>
            </a:r>
            <a:r>
              <a:rPr lang="fr-FR" sz="1400" dirty="0" smtClean="0">
                <a:solidFill>
                  <a:srgbClr val="008000"/>
                </a:solidFill>
              </a:rPr>
              <a:t> </a:t>
            </a:r>
          </a:p>
          <a:p>
            <a:pPr>
              <a:buFont typeface="Arial" pitchFamily="34" charset="0"/>
              <a:buChar char="•"/>
            </a:pPr>
            <a:r>
              <a:rPr lang="fr-FR" sz="1400" i="1" dirty="0" smtClean="0">
                <a:solidFill>
                  <a:srgbClr val="008000"/>
                </a:solidFill>
              </a:rPr>
              <a:t> Has the </a:t>
            </a:r>
            <a:r>
              <a:rPr lang="fr-FR" sz="1400" i="1" dirty="0" err="1" smtClean="0">
                <a:solidFill>
                  <a:srgbClr val="008000"/>
                </a:solidFill>
              </a:rPr>
              <a:t>Earth’s</a:t>
            </a:r>
            <a:r>
              <a:rPr lang="fr-FR" sz="1400" i="1" dirty="0" smtClean="0">
                <a:solidFill>
                  <a:srgbClr val="008000"/>
                </a:solidFill>
              </a:rPr>
              <a:t> </a:t>
            </a:r>
            <a:r>
              <a:rPr lang="fr-FR" sz="1400" i="1" dirty="0" err="1" smtClean="0">
                <a:solidFill>
                  <a:srgbClr val="008000"/>
                </a:solidFill>
              </a:rPr>
              <a:t>sixth</a:t>
            </a:r>
            <a:r>
              <a:rPr lang="fr-FR" sz="1400" i="1" dirty="0" smtClean="0">
                <a:solidFill>
                  <a:srgbClr val="008000"/>
                </a:solidFill>
              </a:rPr>
              <a:t> mass extinction </a:t>
            </a:r>
            <a:r>
              <a:rPr lang="fr-FR" sz="1400" i="1" dirty="0" err="1" smtClean="0">
                <a:solidFill>
                  <a:srgbClr val="008000"/>
                </a:solidFill>
              </a:rPr>
              <a:t>already</a:t>
            </a:r>
            <a:r>
              <a:rPr lang="fr-FR" sz="1400" i="1" dirty="0" smtClean="0">
                <a:solidFill>
                  <a:srgbClr val="008000"/>
                </a:solidFill>
              </a:rPr>
              <a:t> </a:t>
            </a:r>
            <a:r>
              <a:rPr lang="fr-FR" sz="1400" i="1" dirty="0" err="1" smtClean="0">
                <a:solidFill>
                  <a:srgbClr val="008000"/>
                </a:solidFill>
              </a:rPr>
              <a:t>arrived</a:t>
            </a:r>
            <a:r>
              <a:rPr lang="fr-FR" sz="1400" i="1" dirty="0" smtClean="0">
                <a:solidFill>
                  <a:srgbClr val="008000"/>
                </a:solidFill>
              </a:rPr>
              <a:t>?, </a:t>
            </a:r>
            <a:r>
              <a:rPr lang="fr-FR" sz="1400" dirty="0" smtClean="0">
                <a:solidFill>
                  <a:srgbClr val="008000"/>
                </a:solidFill>
              </a:rPr>
              <a:t>Anthony D. </a:t>
            </a:r>
            <a:r>
              <a:rPr lang="fr-FR" sz="1400" dirty="0" err="1" smtClean="0">
                <a:solidFill>
                  <a:srgbClr val="008000"/>
                </a:solidFill>
              </a:rPr>
              <a:t>Barnosky</a:t>
            </a:r>
            <a:r>
              <a:rPr lang="fr-FR" sz="1400" dirty="0" smtClean="0">
                <a:solidFill>
                  <a:srgbClr val="008000"/>
                </a:solidFill>
              </a:rPr>
              <a:t>, Nicholas </a:t>
            </a:r>
            <a:r>
              <a:rPr lang="fr-FR" sz="1400" dirty="0" err="1" smtClean="0">
                <a:solidFill>
                  <a:srgbClr val="008000"/>
                </a:solidFill>
              </a:rPr>
              <a:t>Matzke</a:t>
            </a:r>
            <a:r>
              <a:rPr lang="fr-FR" sz="1400" dirty="0" smtClean="0">
                <a:solidFill>
                  <a:srgbClr val="008000"/>
                </a:solidFill>
              </a:rPr>
              <a:t>, </a:t>
            </a:r>
            <a:r>
              <a:rPr lang="fr-FR" sz="1400" dirty="0" err="1" smtClean="0">
                <a:solidFill>
                  <a:srgbClr val="008000"/>
                </a:solidFill>
              </a:rPr>
              <a:t>Susumu</a:t>
            </a:r>
            <a:r>
              <a:rPr lang="fr-FR" sz="1400" dirty="0" smtClean="0">
                <a:solidFill>
                  <a:srgbClr val="008000"/>
                </a:solidFill>
              </a:rPr>
              <a:t> </a:t>
            </a:r>
            <a:r>
              <a:rPr lang="fr-FR" sz="1400" dirty="0" err="1" smtClean="0">
                <a:solidFill>
                  <a:srgbClr val="008000"/>
                </a:solidFill>
              </a:rPr>
              <a:t>Tomiya</a:t>
            </a:r>
            <a:r>
              <a:rPr lang="fr-FR" sz="1400" dirty="0" smtClean="0">
                <a:solidFill>
                  <a:srgbClr val="008000"/>
                </a:solidFill>
              </a:rPr>
              <a:t>, </a:t>
            </a:r>
            <a:r>
              <a:rPr lang="fr-FR" sz="1400" dirty="0" err="1" smtClean="0">
                <a:solidFill>
                  <a:srgbClr val="008000"/>
                </a:solidFill>
              </a:rPr>
              <a:t>Guinevere</a:t>
            </a:r>
            <a:r>
              <a:rPr lang="fr-FR" sz="1400" dirty="0" smtClean="0">
                <a:solidFill>
                  <a:srgbClr val="008000"/>
                </a:solidFill>
              </a:rPr>
              <a:t> O. </a:t>
            </a:r>
            <a:r>
              <a:rPr lang="fr-FR" sz="1400" dirty="0" err="1" smtClean="0">
                <a:solidFill>
                  <a:srgbClr val="008000"/>
                </a:solidFill>
              </a:rPr>
              <a:t>U.Wogan</a:t>
            </a:r>
            <a:r>
              <a:rPr lang="fr-FR" sz="1400" dirty="0" smtClean="0">
                <a:solidFill>
                  <a:srgbClr val="008000"/>
                </a:solidFill>
              </a:rPr>
              <a:t>, Brian </a:t>
            </a:r>
            <a:r>
              <a:rPr lang="fr-FR" sz="1400" dirty="0" err="1" smtClean="0">
                <a:solidFill>
                  <a:srgbClr val="008000"/>
                </a:solidFill>
              </a:rPr>
              <a:t>Swartz</a:t>
            </a:r>
            <a:r>
              <a:rPr lang="fr-FR" sz="1400" dirty="0" smtClean="0">
                <a:solidFill>
                  <a:srgbClr val="008000"/>
                </a:solidFill>
              </a:rPr>
              <a:t>, </a:t>
            </a:r>
            <a:r>
              <a:rPr lang="fr-FR" sz="1400" dirty="0" err="1" smtClean="0">
                <a:solidFill>
                  <a:srgbClr val="008000"/>
                </a:solidFill>
              </a:rPr>
              <a:t>Tiago</a:t>
            </a:r>
            <a:r>
              <a:rPr lang="fr-FR" sz="1400" dirty="0" smtClean="0">
                <a:solidFill>
                  <a:srgbClr val="008000"/>
                </a:solidFill>
              </a:rPr>
              <a:t> B. Quental, Charles Marshall, Jenny L. </a:t>
            </a:r>
            <a:r>
              <a:rPr lang="fr-FR" sz="1400" dirty="0" err="1" smtClean="0">
                <a:solidFill>
                  <a:srgbClr val="008000"/>
                </a:solidFill>
              </a:rPr>
              <a:t>McGuire</a:t>
            </a:r>
            <a:r>
              <a:rPr lang="fr-FR" sz="1400" dirty="0" smtClean="0">
                <a:solidFill>
                  <a:srgbClr val="008000"/>
                </a:solidFill>
              </a:rPr>
              <a:t>, Emily L. Lindsey, </a:t>
            </a:r>
            <a:r>
              <a:rPr lang="fr-FR" sz="1400" dirty="0" err="1" smtClean="0">
                <a:solidFill>
                  <a:srgbClr val="008000"/>
                </a:solidFill>
              </a:rPr>
              <a:t>Kaitlin</a:t>
            </a:r>
            <a:r>
              <a:rPr lang="fr-FR" sz="1400" dirty="0" smtClean="0">
                <a:solidFill>
                  <a:srgbClr val="008000"/>
                </a:solidFill>
              </a:rPr>
              <a:t> C. </a:t>
            </a:r>
            <a:r>
              <a:rPr lang="fr-FR" sz="1400" dirty="0" err="1" smtClean="0">
                <a:solidFill>
                  <a:srgbClr val="008000"/>
                </a:solidFill>
              </a:rPr>
              <a:t>Maguire</a:t>
            </a:r>
            <a:r>
              <a:rPr lang="fr-FR" sz="1400" dirty="0" smtClean="0">
                <a:solidFill>
                  <a:srgbClr val="008000"/>
                </a:solidFill>
              </a:rPr>
              <a:t>, Ben Mersey &amp; Elizabeth A. Ferrer, Nature, 3 </a:t>
            </a:r>
            <a:r>
              <a:rPr lang="fr-FR" sz="1400" dirty="0" err="1" smtClean="0">
                <a:solidFill>
                  <a:srgbClr val="008000"/>
                </a:solidFill>
              </a:rPr>
              <a:t>march</a:t>
            </a:r>
            <a:r>
              <a:rPr lang="fr-FR" sz="1400" dirty="0" smtClean="0">
                <a:solidFill>
                  <a:srgbClr val="008000"/>
                </a:solidFill>
              </a:rPr>
              <a:t> 2011, vol 471, pages 51-57, </a:t>
            </a:r>
            <a:r>
              <a:rPr lang="fr-FR" sz="1400" dirty="0" smtClean="0">
                <a:hlinkClick r:id="rId3"/>
              </a:rPr>
              <a:t>http://www.nature.com/nature/journal/v471/n7336/full/nature09678.html</a:t>
            </a:r>
            <a:endParaRPr lang="fr-FR" sz="1400" dirty="0" smtClean="0"/>
          </a:p>
          <a:p>
            <a:pPr>
              <a:buFont typeface="Arial" pitchFamily="34" charset="0"/>
              <a:buChar char="•"/>
            </a:pPr>
            <a:r>
              <a:rPr lang="fr-FR" sz="1400" dirty="0">
                <a:solidFill>
                  <a:srgbClr val="008000"/>
                </a:solidFill>
              </a:rPr>
              <a:t> </a:t>
            </a:r>
            <a:r>
              <a:rPr lang="fr-FR" sz="1400" i="1" dirty="0">
                <a:solidFill>
                  <a:srgbClr val="008000"/>
                </a:solidFill>
              </a:rPr>
              <a:t>Sous la protection de l’ombre. La croissance de l’économie souterraine</a:t>
            </a:r>
            <a:r>
              <a:rPr lang="fr-FR" sz="1400" dirty="0">
                <a:solidFill>
                  <a:srgbClr val="008000"/>
                </a:solidFill>
              </a:rPr>
              <a:t>, Friedrich Schneider avec la collaboration de </a:t>
            </a:r>
            <a:r>
              <a:rPr lang="fr-FR" sz="1400" dirty="0" err="1">
                <a:solidFill>
                  <a:srgbClr val="008000"/>
                </a:solidFill>
              </a:rPr>
              <a:t>Dominik</a:t>
            </a:r>
            <a:r>
              <a:rPr lang="fr-FR" sz="1400" dirty="0">
                <a:solidFill>
                  <a:srgbClr val="008000"/>
                </a:solidFill>
              </a:rPr>
              <a:t> </a:t>
            </a:r>
            <a:r>
              <a:rPr lang="fr-FR" sz="1400" dirty="0" err="1">
                <a:solidFill>
                  <a:srgbClr val="008000"/>
                </a:solidFill>
              </a:rPr>
              <a:t>Enste</a:t>
            </a:r>
            <a:r>
              <a:rPr lang="fr-FR" sz="1400" dirty="0">
                <a:solidFill>
                  <a:srgbClr val="008000"/>
                </a:solidFill>
              </a:rPr>
              <a:t>, FMI</a:t>
            </a:r>
            <a:r>
              <a:rPr lang="fr-FR" sz="1400" dirty="0" smtClean="0">
                <a:solidFill>
                  <a:srgbClr val="008000"/>
                </a:solidFill>
              </a:rPr>
              <a:t>, 2002, </a:t>
            </a:r>
            <a:r>
              <a:rPr lang="fr-FR" sz="1400" dirty="0">
                <a:solidFill>
                  <a:srgbClr val="008000"/>
                </a:solidFill>
                <a:hlinkClick r:id="rId4"/>
              </a:rPr>
              <a:t>http://</a:t>
            </a:r>
            <a:r>
              <a:rPr lang="fr-FR" sz="1400" dirty="0" smtClean="0">
                <a:solidFill>
                  <a:srgbClr val="008000"/>
                </a:solidFill>
                <a:hlinkClick r:id="rId4"/>
              </a:rPr>
              <a:t>www.imf.org/external/pubs/ft/issues/issues30/fra/issue30f.pdf</a:t>
            </a:r>
            <a:r>
              <a:rPr lang="fr-FR" sz="1400" dirty="0" smtClean="0">
                <a:solidFill>
                  <a:srgbClr val="008000"/>
                </a:solidFill>
              </a:rPr>
              <a:t> </a:t>
            </a:r>
          </a:p>
          <a:p>
            <a:endParaRPr lang="fr-FR" sz="1400" dirty="0" smtClean="0">
              <a:solidFill>
                <a:srgbClr val="008000"/>
              </a:solidFill>
            </a:endParaRPr>
          </a:p>
          <a:p>
            <a:r>
              <a:rPr lang="fr-FR" u="sng" dirty="0" smtClean="0">
                <a:solidFill>
                  <a:srgbClr val="008000"/>
                </a:solidFill>
              </a:rPr>
              <a:t>12.3. Sites Internet</a:t>
            </a:r>
            <a:r>
              <a:rPr lang="fr-FR" dirty="0" smtClean="0">
                <a:solidFill>
                  <a:srgbClr val="008000"/>
                </a:solidFill>
              </a:rPr>
              <a:t>:</a:t>
            </a:r>
          </a:p>
          <a:p>
            <a:endParaRPr lang="fr-FR" sz="1400" dirty="0" smtClean="0">
              <a:solidFill>
                <a:srgbClr val="008000"/>
              </a:solidFill>
            </a:endParaRPr>
          </a:p>
          <a:p>
            <a:pPr>
              <a:buFont typeface="Arial" pitchFamily="34" charset="0"/>
              <a:buChar char="•"/>
            </a:pPr>
            <a:r>
              <a:rPr lang="fr-FR" sz="1400" dirty="0" smtClean="0">
                <a:solidFill>
                  <a:srgbClr val="008000"/>
                </a:solidFill>
              </a:rPr>
              <a:t> Le site de Jean-Marc </a:t>
            </a:r>
            <a:r>
              <a:rPr lang="fr-FR" sz="1400" dirty="0" err="1" smtClean="0">
                <a:solidFill>
                  <a:srgbClr val="008000"/>
                </a:solidFill>
              </a:rPr>
              <a:t>Jancovici</a:t>
            </a:r>
            <a:r>
              <a:rPr lang="fr-FR" sz="1400" dirty="0" smtClean="0">
                <a:solidFill>
                  <a:srgbClr val="008000"/>
                </a:solidFill>
              </a:rPr>
              <a:t>, consultant sur les questions climatiques, </a:t>
            </a:r>
            <a:r>
              <a:rPr lang="fr-FR" sz="1400" dirty="0" smtClean="0">
                <a:hlinkClick r:id="rId5"/>
              </a:rPr>
              <a:t>http://www.manicore.com/</a:t>
            </a:r>
            <a:r>
              <a:rPr lang="fr-FR" sz="1400" dirty="0" smtClean="0"/>
              <a:t> </a:t>
            </a:r>
          </a:p>
          <a:p>
            <a:pPr>
              <a:buFont typeface="Arial" pitchFamily="34" charset="0"/>
              <a:buChar char="•"/>
            </a:pPr>
            <a:r>
              <a:rPr lang="fr-FR" sz="1400" dirty="0" smtClean="0">
                <a:solidFill>
                  <a:srgbClr val="008000"/>
                </a:solidFill>
              </a:rPr>
              <a:t> Pratiques alimentaires et perspectives globales, SVT - Première S, Chapitre 4.2, Lycée </a:t>
            </a:r>
            <a:r>
              <a:rPr lang="fr-FR" sz="1400" dirty="0" err="1" smtClean="0">
                <a:solidFill>
                  <a:srgbClr val="008000"/>
                </a:solidFill>
              </a:rPr>
              <a:t>Jaufré</a:t>
            </a:r>
            <a:r>
              <a:rPr lang="fr-FR" sz="1400" dirty="0" smtClean="0">
                <a:solidFill>
                  <a:srgbClr val="008000"/>
                </a:solidFill>
              </a:rPr>
              <a:t> </a:t>
            </a:r>
            <a:r>
              <a:rPr lang="fr-FR" sz="1400" dirty="0" err="1" smtClean="0">
                <a:solidFill>
                  <a:srgbClr val="008000"/>
                </a:solidFill>
              </a:rPr>
              <a:t>Rudel</a:t>
            </a:r>
            <a:r>
              <a:rPr lang="fr-FR" sz="1400" dirty="0" smtClean="0">
                <a:solidFill>
                  <a:srgbClr val="008000"/>
                </a:solidFill>
              </a:rPr>
              <a:t> - Blaye, </a:t>
            </a:r>
            <a:r>
              <a:rPr lang="fr-FR" sz="1400" dirty="0" smtClean="0">
                <a:solidFill>
                  <a:srgbClr val="008000"/>
                </a:solidFill>
                <a:hlinkClick r:id="rId6"/>
              </a:rPr>
              <a:t>http://raymond.rodriguez1.free.fr/Textes/1s42.htm</a:t>
            </a:r>
            <a:r>
              <a:rPr lang="fr-FR" sz="1400" dirty="0" smtClean="0">
                <a:solidFill>
                  <a:srgbClr val="008000"/>
                </a:solidFill>
              </a:rPr>
              <a:t> </a:t>
            </a:r>
          </a:p>
          <a:p>
            <a:endParaRPr lang="fr-FR" sz="1400" dirty="0">
              <a:solidFill>
                <a:srgbClr val="008000"/>
              </a:solidFill>
            </a:endParaRPr>
          </a:p>
          <a:p>
            <a:r>
              <a:rPr lang="fr-FR" sz="1400" u="sng" dirty="0" smtClean="0">
                <a:solidFill>
                  <a:srgbClr val="008000"/>
                </a:solidFill>
              </a:rPr>
              <a:t>12.4. Sites ou articles climato-sceptiques</a:t>
            </a:r>
            <a:r>
              <a:rPr lang="fr-FR" sz="1400" dirty="0" smtClean="0">
                <a:solidFill>
                  <a:srgbClr val="008000"/>
                </a:solidFill>
              </a:rPr>
              <a:t> : </a:t>
            </a:r>
          </a:p>
          <a:p>
            <a:endParaRPr lang="fr-FR" sz="1400" dirty="0">
              <a:solidFill>
                <a:srgbClr val="008000"/>
              </a:solidFill>
              <a:latin typeface="Calibri" panose="020F0502020204030204" pitchFamily="34" charset="0"/>
            </a:endParaRPr>
          </a:p>
          <a:p>
            <a:pPr marL="285750" indent="-285750">
              <a:buFont typeface="Arial" panose="020B0604020202020204" pitchFamily="34" charset="0"/>
              <a:buChar char="•"/>
            </a:pPr>
            <a:r>
              <a:rPr lang="en-US" sz="1400" i="1" dirty="0" smtClean="0">
                <a:solidFill>
                  <a:srgbClr val="008000"/>
                </a:solidFill>
                <a:latin typeface="Calibri" panose="020F0502020204030204" pitchFamily="34" charset="0"/>
              </a:rPr>
              <a:t>Explaining </a:t>
            </a:r>
            <a:r>
              <a:rPr lang="en-US" sz="1400" i="1" dirty="0">
                <a:solidFill>
                  <a:srgbClr val="008000"/>
                </a:solidFill>
                <a:latin typeface="Calibri" panose="020F0502020204030204" pitchFamily="34" charset="0"/>
              </a:rPr>
              <a:t>climate change science &amp; rebutting global warming </a:t>
            </a:r>
            <a:r>
              <a:rPr lang="en-US" sz="1400" i="1" dirty="0" smtClean="0">
                <a:solidFill>
                  <a:srgbClr val="008000"/>
                </a:solidFill>
                <a:latin typeface="Calibri" panose="020F0502020204030204" pitchFamily="34" charset="0"/>
              </a:rPr>
              <a:t>misinformation</a:t>
            </a:r>
            <a:r>
              <a:rPr lang="fr-FR" sz="1400" dirty="0">
                <a:solidFill>
                  <a:srgbClr val="008000"/>
                </a:solidFill>
                <a:latin typeface="Calibri" panose="020F0502020204030204" pitchFamily="34" charset="0"/>
              </a:rPr>
              <a:t>, </a:t>
            </a:r>
            <a:r>
              <a:rPr lang="fr-FR" sz="1400" dirty="0">
                <a:solidFill>
                  <a:srgbClr val="008000"/>
                </a:solidFill>
                <a:latin typeface="Calibri" panose="020F0502020204030204" pitchFamily="34" charset="0"/>
                <a:hlinkClick r:id="rId7"/>
              </a:rPr>
              <a:t>http://www.skepticalscience.com</a:t>
            </a:r>
            <a:r>
              <a:rPr lang="fr-FR" sz="1400" dirty="0" smtClean="0">
                <a:solidFill>
                  <a:srgbClr val="008000"/>
                </a:solidFill>
                <a:latin typeface="Calibri" panose="020F0502020204030204" pitchFamily="34" charset="0"/>
                <a:hlinkClick r:id="rId7"/>
              </a:rPr>
              <a:t>/</a:t>
            </a:r>
            <a:r>
              <a:rPr lang="fr-FR" sz="1400" dirty="0" smtClean="0">
                <a:solidFill>
                  <a:srgbClr val="008000"/>
                </a:solidFill>
                <a:latin typeface="Calibri" panose="020F0502020204030204" pitchFamily="34" charset="0"/>
              </a:rPr>
              <a:t> </a:t>
            </a:r>
          </a:p>
          <a:p>
            <a:pPr marL="171450" indent="-171450">
              <a:buFont typeface="Arial" panose="020B0604020202020204" pitchFamily="34" charset="0"/>
              <a:buChar char="•"/>
            </a:pPr>
            <a:r>
              <a:rPr lang="fr-FR" sz="1200" i="1" dirty="0" smtClean="0">
                <a:hlinkClick r:id="rId8"/>
              </a:rPr>
              <a:t>Controverses </a:t>
            </a:r>
            <a:r>
              <a:rPr lang="fr-FR" sz="1200" i="1" dirty="0">
                <a:hlinkClick r:id="rId8"/>
              </a:rPr>
              <a:t>sur le réchauffement climatique - </a:t>
            </a:r>
            <a:r>
              <a:rPr lang="fr-FR" sz="1200" i="1" dirty="0" smtClean="0">
                <a:hlinkClick r:id="rId8"/>
              </a:rPr>
              <a:t>Wikipédia</a:t>
            </a:r>
            <a:r>
              <a:rPr lang="fr-FR" sz="1200" i="1" dirty="0" smtClean="0"/>
              <a:t>, </a:t>
            </a:r>
            <a:r>
              <a:rPr lang="fr-FR" sz="1200" i="1" dirty="0" smtClean="0">
                <a:hlinkClick r:id="rId9"/>
              </a:rPr>
              <a:t>http://fr.wikipedia.org/wiki/</a:t>
            </a:r>
            <a:r>
              <a:rPr lang="fr-FR" sz="1200" i="1" dirty="0" err="1" smtClean="0">
                <a:hlinkClick r:id="rId9"/>
              </a:rPr>
              <a:t>Controverses_sur_le_</a:t>
            </a:r>
            <a:r>
              <a:rPr lang="fr-FR" sz="1200" b="1" i="1" dirty="0" err="1" smtClean="0">
                <a:hlinkClick r:id="rId9"/>
              </a:rPr>
              <a:t>réchauffement</a:t>
            </a:r>
            <a:r>
              <a:rPr lang="fr-FR" sz="1200" i="1" dirty="0" err="1" smtClean="0">
                <a:hlinkClick r:id="rId9"/>
              </a:rPr>
              <a:t>_climatique</a:t>
            </a:r>
            <a:r>
              <a:rPr lang="fr-FR" sz="1200" i="1" dirty="0" smtClean="0"/>
              <a:t> </a:t>
            </a:r>
            <a:endParaRPr lang="fr-FR" sz="1200" dirty="0"/>
          </a:p>
          <a:p>
            <a:endParaRPr lang="en-US" sz="1400" dirty="0">
              <a:solidFill>
                <a:srgbClr val="008000"/>
              </a:solidFill>
              <a:latin typeface="Calibri" panose="020F0502020204030204" pitchFamily="34"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08720"/>
            <a:ext cx="8784976" cy="4093428"/>
          </a:xfrm>
          <a:prstGeom prst="rect">
            <a:avLst/>
          </a:prstGeom>
        </p:spPr>
        <p:txBody>
          <a:bodyPr wrap="square">
            <a:spAutoFit/>
          </a:bodyPr>
          <a:lstStyle/>
          <a:p>
            <a:r>
              <a:rPr lang="fr-FR" b="1" u="sng" dirty="0" smtClean="0">
                <a:solidFill>
                  <a:srgbClr val="008000"/>
                </a:solidFill>
              </a:rPr>
              <a:t>12. Bibliographie</a:t>
            </a:r>
          </a:p>
          <a:p>
            <a:endParaRPr lang="fr-FR" dirty="0" smtClean="0">
              <a:solidFill>
                <a:srgbClr val="008000"/>
              </a:solidFill>
            </a:endParaRPr>
          </a:p>
          <a:p>
            <a:r>
              <a:rPr lang="fr-FR" u="sng" dirty="0" smtClean="0">
                <a:solidFill>
                  <a:srgbClr val="008000"/>
                </a:solidFill>
              </a:rPr>
              <a:t>12.4. Films &amp; documentaires</a:t>
            </a:r>
            <a:r>
              <a:rPr lang="fr-FR" dirty="0">
                <a:solidFill>
                  <a:srgbClr val="008000"/>
                </a:solidFill>
              </a:rPr>
              <a:t> </a:t>
            </a:r>
            <a:r>
              <a:rPr lang="fr-FR" dirty="0" smtClean="0">
                <a:solidFill>
                  <a:srgbClr val="008000"/>
                </a:solidFill>
              </a:rPr>
              <a:t>:</a:t>
            </a:r>
          </a:p>
          <a:p>
            <a:endParaRPr lang="fr-FR" dirty="0" smtClean="0">
              <a:solidFill>
                <a:srgbClr val="008000"/>
              </a:solidFill>
            </a:endParaRPr>
          </a:p>
          <a:p>
            <a:pPr marL="342900" indent="-342900">
              <a:buFont typeface="+mj-lt"/>
              <a:buAutoNum type="arabicPeriod"/>
            </a:pPr>
            <a:r>
              <a:rPr lang="fr-FR" sz="1400" dirty="0">
                <a:solidFill>
                  <a:srgbClr val="008000"/>
                </a:solidFill>
                <a:latin typeface="Calibri" panose="020F0502020204030204" pitchFamily="34" charset="0"/>
              </a:rPr>
              <a:t>Le siècle des hommes </a:t>
            </a:r>
            <a:r>
              <a:rPr lang="fr-FR" sz="1400" dirty="0" smtClean="0">
                <a:solidFill>
                  <a:srgbClr val="008000"/>
                </a:solidFill>
                <a:latin typeface="Calibri" panose="020F0502020204030204" pitchFamily="34" charset="0"/>
              </a:rPr>
              <a:t>- épisode </a:t>
            </a:r>
            <a:r>
              <a:rPr lang="fr-FR" sz="1400" dirty="0">
                <a:solidFill>
                  <a:srgbClr val="008000"/>
                </a:solidFill>
                <a:latin typeface="Calibri" panose="020F0502020204030204" pitchFamily="34" charset="0"/>
              </a:rPr>
              <a:t>16, </a:t>
            </a:r>
            <a:r>
              <a:rPr lang="fr-FR" sz="1400" b="1" dirty="0">
                <a:solidFill>
                  <a:srgbClr val="008000"/>
                </a:solidFill>
                <a:latin typeface="Calibri" panose="020F0502020204030204" pitchFamily="34" charset="0"/>
              </a:rPr>
              <a:t>La planète en danger</a:t>
            </a:r>
            <a:r>
              <a:rPr lang="fr-FR" sz="1400" dirty="0">
                <a:solidFill>
                  <a:srgbClr val="008000"/>
                </a:solidFill>
                <a:latin typeface="Calibri" panose="020F0502020204030204" pitchFamily="34" charset="0"/>
              </a:rPr>
              <a:t>, Réalisateur : Philippe </a:t>
            </a:r>
            <a:r>
              <a:rPr lang="fr-FR" sz="1400" dirty="0" err="1">
                <a:solidFill>
                  <a:srgbClr val="008000"/>
                </a:solidFill>
                <a:latin typeface="Calibri" panose="020F0502020204030204" pitchFamily="34" charset="0"/>
              </a:rPr>
              <a:t>Grandrieux</a:t>
            </a:r>
            <a:r>
              <a:rPr lang="fr-FR" sz="1400" dirty="0">
                <a:solidFill>
                  <a:srgbClr val="008000"/>
                </a:solidFill>
                <a:latin typeface="Calibri" panose="020F0502020204030204" pitchFamily="34" charset="0"/>
              </a:rPr>
              <a:t>, 50 mn, </a:t>
            </a:r>
            <a:r>
              <a:rPr lang="fr-FR" sz="1400" dirty="0" smtClean="0">
                <a:solidFill>
                  <a:srgbClr val="008000"/>
                </a:solidFill>
                <a:latin typeface="Calibri" panose="020F0502020204030204" pitchFamily="34" charset="0"/>
              </a:rPr>
              <a:t>1996.</a:t>
            </a:r>
          </a:p>
          <a:p>
            <a:pPr marL="342900" indent="-342900">
              <a:buFont typeface="+mj-lt"/>
              <a:buAutoNum type="arabicPeriod"/>
            </a:pPr>
            <a:r>
              <a:rPr lang="fr-FR" sz="1400" dirty="0" smtClean="0">
                <a:solidFill>
                  <a:srgbClr val="008000"/>
                </a:solidFill>
                <a:latin typeface="Calibri" panose="020F0502020204030204" pitchFamily="34" charset="0"/>
              </a:rPr>
              <a:t>Une vérité que dérange, Al Gore, 2006.</a:t>
            </a:r>
          </a:p>
          <a:p>
            <a:pPr marL="342900" indent="-342900">
              <a:buFont typeface="+mj-lt"/>
              <a:buAutoNum type="arabicPeriod"/>
            </a:pPr>
            <a:r>
              <a:rPr lang="fr-FR" sz="1400" dirty="0" smtClean="0">
                <a:solidFill>
                  <a:srgbClr val="008000"/>
                </a:solidFill>
                <a:latin typeface="Calibri" panose="020F0502020204030204" pitchFamily="34" charset="0"/>
              </a:rPr>
              <a:t>Le syndrome du Titanic, Réalisateur : </a:t>
            </a:r>
            <a:r>
              <a:rPr lang="fr-FR" sz="1400" dirty="0">
                <a:solidFill>
                  <a:srgbClr val="008000"/>
                </a:solidFill>
                <a:latin typeface="Calibri" panose="020F0502020204030204" pitchFamily="34" charset="0"/>
              </a:rPr>
              <a:t>Nicolas Hulot &amp; Jean-Albert Lièvre</a:t>
            </a:r>
            <a:r>
              <a:rPr lang="fr-FR" sz="1400" dirty="0" smtClean="0">
                <a:solidFill>
                  <a:srgbClr val="008000"/>
                </a:solidFill>
                <a:latin typeface="Calibri" panose="020F0502020204030204" pitchFamily="34" charset="0"/>
              </a:rPr>
              <a:t>, 1h33, 2009.</a:t>
            </a:r>
          </a:p>
          <a:p>
            <a:pPr marL="342900" indent="-342900">
              <a:buFont typeface="+mj-lt"/>
              <a:buAutoNum type="arabicPeriod"/>
            </a:pPr>
            <a:r>
              <a:rPr lang="fr-FR" sz="1400" dirty="0" smtClean="0">
                <a:solidFill>
                  <a:srgbClr val="008000"/>
                </a:solidFill>
                <a:latin typeface="Calibri" panose="020F0502020204030204" pitchFamily="34" charset="0"/>
              </a:rPr>
              <a:t>Home, </a:t>
            </a:r>
            <a:r>
              <a:rPr lang="fr-FR" sz="1400" dirty="0">
                <a:solidFill>
                  <a:srgbClr val="008000"/>
                </a:solidFill>
                <a:latin typeface="Calibri" panose="020F0502020204030204" pitchFamily="34" charset="0"/>
              </a:rPr>
              <a:t>Réalisateur : </a:t>
            </a:r>
            <a:r>
              <a:rPr lang="fr-FR" sz="1400" dirty="0" smtClean="0">
                <a:solidFill>
                  <a:srgbClr val="008000"/>
                </a:solidFill>
                <a:latin typeface="Calibri" panose="020F0502020204030204" pitchFamily="34" charset="0"/>
              </a:rPr>
              <a:t>Yann Arthus-Bertrand, 2010.</a:t>
            </a:r>
          </a:p>
          <a:p>
            <a:endParaRPr lang="fr-FR" sz="1400" dirty="0">
              <a:solidFill>
                <a:srgbClr val="008000"/>
              </a:solidFill>
              <a:latin typeface="Calibri" panose="020F0502020204030204" pitchFamily="34" charset="0"/>
            </a:endParaRPr>
          </a:p>
          <a:p>
            <a:r>
              <a:rPr lang="fr-FR" sz="1400" i="1" dirty="0" smtClean="0">
                <a:solidFill>
                  <a:srgbClr val="008000"/>
                </a:solidFill>
                <a:latin typeface="Calibri" panose="020F0502020204030204" pitchFamily="34" charset="0"/>
              </a:rPr>
              <a:t>Cette liste n’est pas exhaustive.</a:t>
            </a:r>
          </a:p>
          <a:p>
            <a:endParaRPr lang="fr-FR" sz="1400" i="1" dirty="0" smtClean="0">
              <a:solidFill>
                <a:srgbClr val="008000"/>
              </a:solidFill>
              <a:latin typeface="Calibri" panose="020F0502020204030204" pitchFamily="34" charset="0"/>
            </a:endParaRPr>
          </a:p>
          <a:p>
            <a:endParaRPr lang="fr-FR" dirty="0" smtClean="0">
              <a:solidFill>
                <a:srgbClr val="008000"/>
              </a:solidFill>
            </a:endParaRPr>
          </a:p>
          <a:p>
            <a:r>
              <a:rPr lang="fr-FR" u="sng" dirty="0" smtClean="0">
                <a:solidFill>
                  <a:srgbClr val="008000"/>
                </a:solidFill>
              </a:rPr>
              <a:t>12.5. Divers</a:t>
            </a:r>
            <a:r>
              <a:rPr lang="fr-FR" dirty="0" smtClean="0">
                <a:solidFill>
                  <a:srgbClr val="008000"/>
                </a:solidFill>
              </a:rPr>
              <a:t>:</a:t>
            </a:r>
          </a:p>
          <a:p>
            <a:endParaRPr lang="fr-FR" sz="1400" dirty="0" smtClean="0">
              <a:solidFill>
                <a:srgbClr val="008000"/>
              </a:solidFill>
              <a:latin typeface="Calibri" pitchFamily="34" charset="0"/>
            </a:endParaRPr>
          </a:p>
          <a:p>
            <a:r>
              <a:rPr lang="en-US" sz="1400" i="1" dirty="0" smtClean="0">
                <a:solidFill>
                  <a:srgbClr val="008000"/>
                </a:solidFill>
                <a:latin typeface="Calibri" pitchFamily="34" charset="0"/>
              </a:rPr>
              <a:t>Le B. A. BA. de </a:t>
            </a:r>
            <a:r>
              <a:rPr lang="fr-FR" sz="1400" i="1" dirty="0" smtClean="0">
                <a:solidFill>
                  <a:srgbClr val="008000"/>
                </a:solidFill>
                <a:latin typeface="Calibri" pitchFamily="34" charset="0"/>
              </a:rPr>
              <a:t>l’économie contemporaine</a:t>
            </a:r>
            <a:r>
              <a:rPr lang="fr-FR" sz="1400" dirty="0" smtClean="0">
                <a:solidFill>
                  <a:srgbClr val="008000"/>
                </a:solidFill>
                <a:latin typeface="Calibri" pitchFamily="34" charset="0"/>
              </a:rPr>
              <a:t>, Collectif, Le Pommier</a:t>
            </a:r>
            <a:r>
              <a:rPr lang="en-US" sz="1400" dirty="0" smtClean="0">
                <a:solidFill>
                  <a:srgbClr val="008000"/>
                </a:solidFill>
                <a:latin typeface="Calibri" pitchFamily="34" charset="0"/>
              </a:rPr>
              <a:t>, 2013.</a:t>
            </a:r>
          </a:p>
          <a:p>
            <a:endParaRPr lang="en-US" dirty="0">
              <a:solidFill>
                <a:srgbClr val="008000"/>
              </a:solidFill>
              <a:latin typeface="Calibri" pitchFamily="34"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116</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5" name="Image 4" descr="zone sans pesticides.jpg"/>
          <p:cNvPicPr>
            <a:picLocks noChangeAspect="1"/>
          </p:cNvPicPr>
          <p:nvPr/>
        </p:nvPicPr>
        <p:blipFill>
          <a:blip r:embed="rId2" cstate="print"/>
          <a:stretch>
            <a:fillRect/>
          </a:stretch>
        </p:blipFill>
        <p:spPr>
          <a:xfrm>
            <a:off x="6300192" y="3789040"/>
            <a:ext cx="2143125" cy="2143125"/>
          </a:xfrm>
          <a:prstGeom prst="rect">
            <a:avLst/>
          </a:prstGeom>
        </p:spPr>
      </p:pic>
    </p:spTree>
    <p:extLst>
      <p:ext uri="{BB962C8B-B14F-4D97-AF65-F5344CB8AC3E}">
        <p14:creationId xmlns:p14="http://schemas.microsoft.com/office/powerpoint/2010/main" val="25749559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84" y="908720"/>
            <a:ext cx="8712968" cy="5863144"/>
          </a:xfrm>
          <a:prstGeom prst="rect">
            <a:avLst/>
          </a:prstGeom>
        </p:spPr>
        <p:txBody>
          <a:bodyPr wrap="square">
            <a:spAutoFit/>
          </a:bodyPr>
          <a:lstStyle/>
          <a:p>
            <a:r>
              <a:rPr lang="fr-FR" b="1" u="sng" dirty="0" smtClean="0">
                <a:solidFill>
                  <a:srgbClr val="008000"/>
                </a:solidFill>
              </a:rPr>
              <a:t>13. Annexe : Définitions</a:t>
            </a:r>
            <a:endParaRPr lang="fr-FR" dirty="0" smtClean="0">
              <a:solidFill>
                <a:srgbClr val="008000"/>
              </a:solidFill>
            </a:endParaRPr>
          </a:p>
          <a:p>
            <a:endParaRPr lang="fr-FR" sz="1700" dirty="0" smtClean="0">
              <a:solidFill>
                <a:srgbClr val="008000"/>
              </a:solidFill>
            </a:endParaRPr>
          </a:p>
          <a:p>
            <a:pPr algn="just"/>
            <a:r>
              <a:rPr lang="fr-FR" sz="1700" b="1" i="1" dirty="0" smtClean="0">
                <a:solidFill>
                  <a:srgbClr val="008000"/>
                </a:solidFill>
              </a:rPr>
              <a:t>Développement</a:t>
            </a:r>
            <a:r>
              <a:rPr lang="fr-FR" sz="1700" dirty="0" smtClean="0">
                <a:solidFill>
                  <a:srgbClr val="008000"/>
                </a:solidFill>
              </a:rPr>
              <a:t> : Le développement désigne des changements structurels durables, qui accompagnent l'amélioration de la situation économique, sociale, sanitaire et éducative d'une population donnée. Le principal indicateur utilisé pour l'évaluer est l'</a:t>
            </a:r>
            <a:r>
              <a:rPr lang="fr-FR" sz="1700" b="1" dirty="0" smtClean="0">
                <a:solidFill>
                  <a:srgbClr val="008000"/>
                </a:solidFill>
              </a:rPr>
              <a:t>IDH</a:t>
            </a:r>
            <a:r>
              <a:rPr lang="fr-FR" sz="1700" dirty="0" smtClean="0">
                <a:solidFill>
                  <a:srgbClr val="008000"/>
                </a:solidFill>
              </a:rPr>
              <a:t> (indice de développement humain), qui promeut une conception de la prospérité qui ne se réduit pas à la croissance du </a:t>
            </a:r>
            <a:r>
              <a:rPr lang="fr-FR" sz="1700" b="1" dirty="0" smtClean="0">
                <a:solidFill>
                  <a:srgbClr val="008000"/>
                </a:solidFill>
              </a:rPr>
              <a:t>PIB</a:t>
            </a:r>
            <a:r>
              <a:rPr lang="fr-FR" sz="1700" dirty="0" smtClean="0">
                <a:solidFill>
                  <a:srgbClr val="008000"/>
                </a:solidFill>
              </a:rPr>
              <a:t>, même si certains en critiquent encore les lacunes. </a:t>
            </a:r>
            <a:endParaRPr lang="fr-FR" sz="1700" dirty="0">
              <a:solidFill>
                <a:srgbClr val="008000"/>
              </a:solidFill>
            </a:endParaRPr>
          </a:p>
          <a:p>
            <a:pPr algn="just"/>
            <a:r>
              <a:rPr lang="fr-FR" sz="1700" b="1" i="1" cap="all" dirty="0" smtClean="0">
                <a:solidFill>
                  <a:srgbClr val="008000"/>
                </a:solidFill>
              </a:rPr>
              <a:t>é</a:t>
            </a:r>
            <a:r>
              <a:rPr lang="fr-FR" sz="1700" b="1" i="1" dirty="0" smtClean="0">
                <a:solidFill>
                  <a:srgbClr val="008000"/>
                </a:solidFill>
              </a:rPr>
              <a:t>cologue</a:t>
            </a:r>
            <a:r>
              <a:rPr lang="fr-FR" sz="1700" dirty="0" smtClean="0">
                <a:solidFill>
                  <a:srgbClr val="008000"/>
                </a:solidFill>
              </a:rPr>
              <a:t> </a:t>
            </a:r>
            <a:r>
              <a:rPr lang="fr-FR" sz="1700" dirty="0">
                <a:solidFill>
                  <a:srgbClr val="008000"/>
                </a:solidFill>
              </a:rPr>
              <a:t>:</a:t>
            </a:r>
            <a:r>
              <a:rPr lang="fr-FR" sz="1700" dirty="0" smtClean="0">
                <a:solidFill>
                  <a:srgbClr val="008000"/>
                </a:solidFill>
              </a:rPr>
              <a:t> </a:t>
            </a:r>
            <a:r>
              <a:rPr lang="fr-FR" sz="1700" dirty="0">
                <a:solidFill>
                  <a:srgbClr val="008000"/>
                </a:solidFill>
              </a:rPr>
              <a:t>spécialiste des problèmes liés à </a:t>
            </a:r>
            <a:r>
              <a:rPr lang="fr-FR" sz="1700" dirty="0" smtClean="0">
                <a:solidFill>
                  <a:srgbClr val="008000"/>
                </a:solidFill>
              </a:rPr>
              <a:t>l'écologie (</a:t>
            </a:r>
            <a:r>
              <a:rPr lang="fr-FR" sz="1700" dirty="0">
                <a:solidFill>
                  <a:srgbClr val="008000"/>
                </a:solidFill>
              </a:rPr>
              <a:t>en </a:t>
            </a:r>
            <a:r>
              <a:rPr lang="fr-FR" sz="1700" dirty="0">
                <a:solidFill>
                  <a:srgbClr val="008000"/>
                </a:solidFill>
                <a:hlinkClick r:id="rId2" action="ppaction://hlinkfile" tooltip="Anglais"/>
              </a:rPr>
              <a:t>anglais</a:t>
            </a:r>
            <a:r>
              <a:rPr lang="fr-FR" sz="1700" dirty="0">
                <a:solidFill>
                  <a:srgbClr val="008000"/>
                </a:solidFill>
              </a:rPr>
              <a:t>, </a:t>
            </a:r>
            <a:r>
              <a:rPr lang="fr-FR" sz="1700" i="1" dirty="0" err="1" smtClean="0">
                <a:solidFill>
                  <a:srgbClr val="008000"/>
                </a:solidFill>
              </a:rPr>
              <a:t>ecologist</a:t>
            </a:r>
            <a:r>
              <a:rPr lang="fr-FR" sz="1700" dirty="0" smtClean="0">
                <a:solidFill>
                  <a:srgbClr val="008000"/>
                </a:solidFill>
              </a:rPr>
              <a:t>). </a:t>
            </a:r>
          </a:p>
          <a:p>
            <a:pPr algn="just"/>
            <a:r>
              <a:rPr lang="fr-FR" sz="1700" b="1" i="1" cap="all" dirty="0" smtClean="0">
                <a:solidFill>
                  <a:srgbClr val="008000"/>
                </a:solidFill>
              </a:rPr>
              <a:t>é</a:t>
            </a:r>
            <a:r>
              <a:rPr lang="fr-FR" sz="1700" b="1" i="1" dirty="0" smtClean="0">
                <a:solidFill>
                  <a:srgbClr val="008000"/>
                </a:solidFill>
              </a:rPr>
              <a:t>cologiste</a:t>
            </a:r>
            <a:r>
              <a:rPr lang="fr-FR" sz="1700" dirty="0" smtClean="0">
                <a:solidFill>
                  <a:srgbClr val="008000"/>
                </a:solidFill>
              </a:rPr>
              <a:t> </a:t>
            </a:r>
            <a:r>
              <a:rPr lang="fr-FR" sz="1700" dirty="0">
                <a:solidFill>
                  <a:srgbClr val="008000"/>
                </a:solidFill>
              </a:rPr>
              <a:t>:</a:t>
            </a:r>
            <a:r>
              <a:rPr lang="fr-FR" sz="1700" dirty="0" smtClean="0">
                <a:solidFill>
                  <a:srgbClr val="008000"/>
                </a:solidFill>
              </a:rPr>
              <a:t> 1) </a:t>
            </a:r>
            <a:r>
              <a:rPr lang="fr-FR" sz="1700" i="1" dirty="0">
                <a:solidFill>
                  <a:srgbClr val="008000"/>
                </a:solidFill>
              </a:rPr>
              <a:t>(Biologie)</a:t>
            </a:r>
            <a:r>
              <a:rPr lang="fr-FR" sz="1700" dirty="0">
                <a:solidFill>
                  <a:srgbClr val="008000"/>
                </a:solidFill>
              </a:rPr>
              <a:t> </a:t>
            </a:r>
            <a:r>
              <a:rPr lang="fr-FR" sz="1700" dirty="0" smtClean="0">
                <a:solidFill>
                  <a:srgbClr val="008000"/>
                </a:solidFill>
                <a:hlinkClick r:id="rId3" action="ppaction://hlinkfile" tooltip="spécialiste"/>
              </a:rPr>
              <a:t>Spécialiste</a:t>
            </a:r>
            <a:r>
              <a:rPr lang="fr-FR" sz="1700" dirty="0" smtClean="0">
                <a:solidFill>
                  <a:srgbClr val="008000"/>
                </a:solidFill>
              </a:rPr>
              <a:t> </a:t>
            </a:r>
            <a:r>
              <a:rPr lang="fr-FR" sz="1700" dirty="0">
                <a:solidFill>
                  <a:srgbClr val="008000"/>
                </a:solidFill>
              </a:rPr>
              <a:t>de l’</a:t>
            </a:r>
            <a:r>
              <a:rPr lang="fr-FR" sz="1700" dirty="0">
                <a:solidFill>
                  <a:srgbClr val="008000"/>
                </a:solidFill>
                <a:hlinkClick r:id="rId4" action="ppaction://hlinkfile" tooltip="écologie"/>
              </a:rPr>
              <a:t>écologie</a:t>
            </a:r>
            <a:r>
              <a:rPr lang="fr-FR" sz="1700" dirty="0">
                <a:solidFill>
                  <a:srgbClr val="008000"/>
                </a:solidFill>
              </a:rPr>
              <a:t> et des </a:t>
            </a:r>
            <a:r>
              <a:rPr lang="fr-FR" sz="1700" dirty="0" smtClean="0">
                <a:solidFill>
                  <a:srgbClr val="008000"/>
                </a:solidFill>
                <a:hlinkClick r:id="rId5" action="ppaction://hlinkfile" tooltip="écosystème"/>
              </a:rPr>
              <a:t>écosystèmes</a:t>
            </a:r>
            <a:r>
              <a:rPr lang="fr-FR" sz="1700" dirty="0" smtClean="0">
                <a:solidFill>
                  <a:srgbClr val="008000"/>
                </a:solidFill>
              </a:rPr>
              <a:t>. </a:t>
            </a:r>
            <a:r>
              <a:rPr lang="fr-FR" sz="1700" dirty="0">
                <a:solidFill>
                  <a:srgbClr val="008000"/>
                </a:solidFill>
              </a:rPr>
              <a:t>Chercheur scientifique en </a:t>
            </a:r>
            <a:r>
              <a:rPr lang="fr-FR" sz="1700" dirty="0" smtClean="0">
                <a:solidFill>
                  <a:srgbClr val="008000"/>
                </a:solidFill>
                <a:hlinkClick r:id="rId6" action="ppaction://hlinkfile"/>
              </a:rPr>
              <a:t>écologie</a:t>
            </a:r>
            <a:r>
              <a:rPr lang="fr-FR" sz="1700" dirty="0">
                <a:solidFill>
                  <a:srgbClr val="008000"/>
                </a:solidFill>
              </a:rPr>
              <a:t> </a:t>
            </a:r>
            <a:r>
              <a:rPr lang="fr-FR" sz="1700" dirty="0" smtClean="0">
                <a:solidFill>
                  <a:srgbClr val="008000"/>
                </a:solidFill>
              </a:rPr>
              <a:t>(voir </a:t>
            </a:r>
            <a:r>
              <a:rPr lang="fr-FR" sz="1700" i="1" cap="all" dirty="0" smtClean="0">
                <a:solidFill>
                  <a:srgbClr val="008000"/>
                </a:solidFill>
              </a:rPr>
              <a:t>é</a:t>
            </a:r>
            <a:r>
              <a:rPr lang="fr-FR" sz="1700" i="1" dirty="0" smtClean="0">
                <a:solidFill>
                  <a:srgbClr val="008000"/>
                </a:solidFill>
              </a:rPr>
              <a:t>cologue),</a:t>
            </a:r>
            <a:r>
              <a:rPr lang="fr-FR" sz="1700" dirty="0" smtClean="0">
                <a:solidFill>
                  <a:srgbClr val="008000"/>
                </a:solidFill>
              </a:rPr>
              <a:t> 2) </a:t>
            </a:r>
            <a:r>
              <a:rPr lang="fr-FR" sz="1700" dirty="0">
                <a:solidFill>
                  <a:srgbClr val="008000"/>
                </a:solidFill>
              </a:rPr>
              <a:t>Personne qui milite pour la </a:t>
            </a:r>
            <a:r>
              <a:rPr lang="fr-FR" sz="1700" dirty="0">
                <a:solidFill>
                  <a:srgbClr val="008000"/>
                </a:solidFill>
                <a:hlinkClick r:id="rId7" action="ppaction://hlinkfile" tooltip="préservation"/>
              </a:rPr>
              <a:t>préservation</a:t>
            </a:r>
            <a:r>
              <a:rPr lang="fr-FR" sz="1700" dirty="0">
                <a:solidFill>
                  <a:srgbClr val="008000"/>
                </a:solidFill>
              </a:rPr>
              <a:t> de l'</a:t>
            </a:r>
            <a:r>
              <a:rPr lang="fr-FR" sz="1700" dirty="0">
                <a:solidFill>
                  <a:srgbClr val="008000"/>
                </a:solidFill>
                <a:hlinkClick r:id="rId8" action="ppaction://hlinkfile" tooltip="environnement"/>
              </a:rPr>
              <a:t>environnement</a:t>
            </a:r>
            <a:r>
              <a:rPr lang="fr-FR" sz="1700" dirty="0">
                <a:solidFill>
                  <a:srgbClr val="008000"/>
                </a:solidFill>
              </a:rPr>
              <a:t> et le </a:t>
            </a:r>
            <a:r>
              <a:rPr lang="fr-FR" sz="1700" dirty="0">
                <a:solidFill>
                  <a:srgbClr val="008000"/>
                </a:solidFill>
                <a:hlinkClick r:id="rId9" action="ppaction://hlinkfile" tooltip="respect"/>
              </a:rPr>
              <a:t>respect</a:t>
            </a:r>
            <a:r>
              <a:rPr lang="fr-FR" sz="1700" dirty="0">
                <a:solidFill>
                  <a:srgbClr val="008000"/>
                </a:solidFill>
              </a:rPr>
              <a:t> de la </a:t>
            </a:r>
            <a:r>
              <a:rPr lang="fr-FR" sz="1700" dirty="0" smtClean="0">
                <a:solidFill>
                  <a:srgbClr val="008000"/>
                </a:solidFill>
                <a:hlinkClick r:id="rId10" action="ppaction://hlinkfile" tooltip="nature"/>
              </a:rPr>
              <a:t>nature</a:t>
            </a:r>
            <a:r>
              <a:rPr lang="fr-FR" sz="1700" dirty="0">
                <a:solidFill>
                  <a:srgbClr val="008000"/>
                </a:solidFill>
              </a:rPr>
              <a:t> ou Personne attachée à la défense de la qualité de </a:t>
            </a:r>
            <a:r>
              <a:rPr lang="fr-FR" sz="1700" dirty="0" smtClean="0">
                <a:solidFill>
                  <a:srgbClr val="008000"/>
                </a:solidFill>
              </a:rPr>
              <a:t>l'environnement (synonyme </a:t>
            </a:r>
            <a:r>
              <a:rPr lang="fr-FR" sz="1700" i="1" dirty="0" err="1" smtClean="0">
                <a:solidFill>
                  <a:srgbClr val="008000"/>
                </a:solidFill>
              </a:rPr>
              <a:t>environmentaliste</a:t>
            </a:r>
            <a:r>
              <a:rPr lang="fr-FR" sz="1700" i="1" dirty="0">
                <a:solidFill>
                  <a:srgbClr val="008000"/>
                </a:solidFill>
              </a:rPr>
              <a:t>)</a:t>
            </a:r>
            <a:r>
              <a:rPr lang="fr-FR" sz="1700" dirty="0" smtClean="0">
                <a:solidFill>
                  <a:srgbClr val="008000"/>
                </a:solidFill>
              </a:rPr>
              <a:t>, 3) </a:t>
            </a:r>
            <a:r>
              <a:rPr lang="fr-FR" sz="1700" dirty="0">
                <a:solidFill>
                  <a:srgbClr val="008000"/>
                </a:solidFill>
              </a:rPr>
              <a:t>Membre d'un </a:t>
            </a:r>
            <a:r>
              <a:rPr lang="fr-FR" sz="1700" dirty="0">
                <a:solidFill>
                  <a:srgbClr val="008000"/>
                </a:solidFill>
                <a:hlinkClick r:id="rId11" action="ppaction://hlinkfile" tooltip="parti"/>
              </a:rPr>
              <a:t>parti</a:t>
            </a:r>
            <a:r>
              <a:rPr lang="fr-FR" sz="1700" dirty="0">
                <a:solidFill>
                  <a:srgbClr val="008000"/>
                </a:solidFill>
              </a:rPr>
              <a:t> ou d'un </a:t>
            </a:r>
            <a:r>
              <a:rPr lang="fr-FR" sz="1700" dirty="0">
                <a:solidFill>
                  <a:srgbClr val="008000"/>
                </a:solidFill>
                <a:hlinkClick r:id="rId12" action="ppaction://hlinkfile" tooltip="mouvement"/>
              </a:rPr>
              <a:t>mouvement</a:t>
            </a:r>
            <a:r>
              <a:rPr lang="fr-FR" sz="1700" dirty="0">
                <a:solidFill>
                  <a:srgbClr val="008000"/>
                </a:solidFill>
              </a:rPr>
              <a:t> </a:t>
            </a:r>
            <a:r>
              <a:rPr lang="fr-FR" sz="1700" dirty="0">
                <a:solidFill>
                  <a:srgbClr val="008000"/>
                </a:solidFill>
                <a:hlinkClick r:id="rId13" action="ppaction://hlinkfile" tooltip="politique"/>
              </a:rPr>
              <a:t>politique</a:t>
            </a:r>
            <a:r>
              <a:rPr lang="fr-FR" sz="1700" dirty="0">
                <a:solidFill>
                  <a:srgbClr val="008000"/>
                </a:solidFill>
              </a:rPr>
              <a:t> </a:t>
            </a:r>
            <a:r>
              <a:rPr lang="fr-FR" sz="1700" dirty="0">
                <a:solidFill>
                  <a:srgbClr val="008000"/>
                </a:solidFill>
                <a:hlinkClick r:id="rId14" action="ppaction://hlinkfile" tooltip="partisan"/>
              </a:rPr>
              <a:t>partisan</a:t>
            </a:r>
            <a:r>
              <a:rPr lang="fr-FR" sz="1700" dirty="0">
                <a:solidFill>
                  <a:srgbClr val="008000"/>
                </a:solidFill>
              </a:rPr>
              <a:t> de l'</a:t>
            </a:r>
            <a:r>
              <a:rPr lang="fr-FR" sz="1700" dirty="0">
                <a:solidFill>
                  <a:srgbClr val="008000"/>
                </a:solidFill>
                <a:hlinkClick r:id="rId4" action="ppaction://hlinkfile" tooltip="écologie"/>
              </a:rPr>
              <a:t>écologie</a:t>
            </a:r>
            <a:r>
              <a:rPr lang="fr-FR" sz="1700" dirty="0">
                <a:solidFill>
                  <a:srgbClr val="008000"/>
                </a:solidFill>
              </a:rPr>
              <a:t>  </a:t>
            </a:r>
            <a:r>
              <a:rPr lang="fr-FR" sz="1700" dirty="0" smtClean="0">
                <a:solidFill>
                  <a:srgbClr val="008000"/>
                </a:solidFill>
              </a:rPr>
              <a:t>(Sources : </a:t>
            </a:r>
            <a:r>
              <a:rPr lang="fr-FR" sz="1700" dirty="0" err="1" smtClean="0">
                <a:solidFill>
                  <a:srgbClr val="008000"/>
                </a:solidFill>
              </a:rPr>
              <a:t>Wiktionnaire</a:t>
            </a:r>
            <a:r>
              <a:rPr lang="fr-FR" sz="1700" dirty="0" smtClean="0">
                <a:solidFill>
                  <a:srgbClr val="008000"/>
                </a:solidFill>
              </a:rPr>
              <a:t>, l’Internaute) </a:t>
            </a:r>
            <a:r>
              <a:rPr lang="fr-FR" sz="1700" dirty="0">
                <a:solidFill>
                  <a:srgbClr val="008000"/>
                </a:solidFill>
              </a:rPr>
              <a:t>(en </a:t>
            </a:r>
            <a:r>
              <a:rPr lang="fr-FR" sz="1700" dirty="0">
                <a:solidFill>
                  <a:srgbClr val="008000"/>
                </a:solidFill>
                <a:hlinkClick r:id="rId2" action="ppaction://hlinkfile" tooltip="Anglais"/>
              </a:rPr>
              <a:t>anglais</a:t>
            </a:r>
            <a:r>
              <a:rPr lang="fr-FR" sz="1700" dirty="0">
                <a:solidFill>
                  <a:srgbClr val="008000"/>
                </a:solidFill>
              </a:rPr>
              <a:t>, </a:t>
            </a:r>
            <a:r>
              <a:rPr lang="fr-FR" sz="1700" i="1" dirty="0" err="1" smtClean="0">
                <a:solidFill>
                  <a:srgbClr val="008000"/>
                </a:solidFill>
              </a:rPr>
              <a:t>environmentalist</a:t>
            </a:r>
            <a:r>
              <a:rPr lang="fr-FR" sz="1700" dirty="0" smtClean="0">
                <a:solidFill>
                  <a:srgbClr val="008000"/>
                </a:solidFill>
              </a:rPr>
              <a:t>).</a:t>
            </a:r>
          </a:p>
          <a:p>
            <a:pPr algn="just"/>
            <a:r>
              <a:rPr lang="fr-FR" sz="1700" b="1" i="1" dirty="0">
                <a:solidFill>
                  <a:srgbClr val="008000"/>
                </a:solidFill>
              </a:rPr>
              <a:t>Externalités</a:t>
            </a:r>
            <a:r>
              <a:rPr lang="fr-FR" sz="1700" dirty="0">
                <a:solidFill>
                  <a:srgbClr val="008000"/>
                </a:solidFill>
              </a:rPr>
              <a:t> : </a:t>
            </a:r>
            <a:r>
              <a:rPr lang="fr-FR" sz="1700" dirty="0" smtClean="0">
                <a:solidFill>
                  <a:srgbClr val="008000"/>
                </a:solidFill>
              </a:rPr>
              <a:t>a) Conséquences </a:t>
            </a:r>
            <a:r>
              <a:rPr lang="fr-FR" sz="1700" dirty="0">
                <a:solidFill>
                  <a:srgbClr val="008000"/>
                </a:solidFill>
              </a:rPr>
              <a:t>des activités économiques sur le bien être des autres agents économiques et qui ne sont pas comptabilisés par ceux qui les génèrent. </a:t>
            </a:r>
            <a:r>
              <a:rPr lang="fr-FR" sz="1700" dirty="0" smtClean="0">
                <a:solidFill>
                  <a:srgbClr val="008000"/>
                </a:solidFill>
              </a:rPr>
              <a:t>Les </a:t>
            </a:r>
            <a:r>
              <a:rPr lang="fr-FR" sz="1700" dirty="0">
                <a:solidFill>
                  <a:srgbClr val="008000"/>
                </a:solidFill>
              </a:rPr>
              <a:t>externalités peuvent être négatives ou positives. </a:t>
            </a:r>
            <a:r>
              <a:rPr lang="fr-FR" sz="1700" dirty="0" smtClean="0">
                <a:solidFill>
                  <a:srgbClr val="008000"/>
                </a:solidFill>
              </a:rPr>
              <a:t>b) Les économistes parlent d'externalité positive ou négative quand l'action d'un acteur économique a un impact favorable ou défavorable sur d'autres acteurs, sans contrepartie monétaire. L'État met en place des régulations pour favoriser les externalités positives et décourager les externalités négatives.</a:t>
            </a:r>
            <a:endParaRPr lang="fr-FR" sz="1700" dirty="0">
              <a:solidFill>
                <a:srgbClr val="008000"/>
              </a:solidFill>
            </a:endParaRPr>
          </a:p>
          <a:p>
            <a:pPr algn="just"/>
            <a:r>
              <a:rPr lang="fr-FR" sz="1700" u="sng" dirty="0">
                <a:solidFill>
                  <a:srgbClr val="008000"/>
                </a:solidFill>
              </a:rPr>
              <a:t>Exemples positifs</a:t>
            </a:r>
            <a:r>
              <a:rPr lang="fr-FR" sz="1700" dirty="0">
                <a:solidFill>
                  <a:srgbClr val="008000"/>
                </a:solidFill>
              </a:rPr>
              <a:t>: découvertes scientifiques, innovations, progrès médicaux</a:t>
            </a:r>
            <a:r>
              <a:rPr lang="fr-FR" sz="1700" dirty="0" smtClean="0">
                <a:solidFill>
                  <a:srgbClr val="008000"/>
                </a:solidFill>
              </a:rPr>
              <a:t>…</a:t>
            </a:r>
          </a:p>
          <a:p>
            <a:pPr algn="just"/>
            <a:r>
              <a:rPr lang="fr-FR" sz="1700" u="sng" dirty="0" smtClean="0">
                <a:solidFill>
                  <a:srgbClr val="008000"/>
                </a:solidFill>
              </a:rPr>
              <a:t>Exemples négatifs</a:t>
            </a:r>
            <a:r>
              <a:rPr lang="fr-FR" sz="1700" dirty="0" smtClean="0">
                <a:solidFill>
                  <a:srgbClr val="008000"/>
                </a:solidFill>
              </a:rPr>
              <a:t>: pollutions, réchauffement climatique, perte de la biodiversité, diminution de l’espérance de vie ou du bien-être …</a:t>
            </a: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117</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84" y="908720"/>
            <a:ext cx="8712968" cy="5078313"/>
          </a:xfrm>
          <a:prstGeom prst="rect">
            <a:avLst/>
          </a:prstGeom>
        </p:spPr>
        <p:txBody>
          <a:bodyPr wrap="square">
            <a:spAutoFit/>
          </a:bodyPr>
          <a:lstStyle/>
          <a:p>
            <a:r>
              <a:rPr lang="fr-FR" b="1" u="sng" dirty="0" smtClean="0">
                <a:solidFill>
                  <a:srgbClr val="008000"/>
                </a:solidFill>
              </a:rPr>
              <a:t>13. Annexe : Définitions</a:t>
            </a:r>
            <a:endParaRPr lang="fr-FR" dirty="0" smtClean="0">
              <a:solidFill>
                <a:srgbClr val="008000"/>
              </a:solidFill>
            </a:endParaRPr>
          </a:p>
          <a:p>
            <a:endParaRPr lang="fr-FR" sz="1700" dirty="0" smtClean="0">
              <a:solidFill>
                <a:srgbClr val="008000"/>
              </a:solidFill>
            </a:endParaRPr>
          </a:p>
          <a:p>
            <a:pPr algn="just"/>
            <a:r>
              <a:rPr lang="fr-FR" sz="1700" b="1" i="1" dirty="0" smtClean="0">
                <a:solidFill>
                  <a:srgbClr val="008000"/>
                </a:solidFill>
              </a:rPr>
              <a:t>Externalités</a:t>
            </a:r>
            <a:r>
              <a:rPr lang="fr-FR" sz="1700" dirty="0" smtClean="0">
                <a:solidFill>
                  <a:srgbClr val="008000"/>
                </a:solidFill>
              </a:rPr>
              <a:t> (suite) : c) On parle d'externalité lorsque les actions d'un agent ont un impact positif ou négatif sur un autre agent, sans qu'existe une possibilité de transaction directe entre les deux agents concernant cette action. Par exemple, lorsqu'un mathématicien découvre un théorème, celui-ci devient disponible gratuitement pour tous: c'est une externalité positive.</a:t>
            </a:r>
          </a:p>
          <a:p>
            <a:pPr algn="just"/>
            <a:r>
              <a:rPr lang="fr-FR" sz="1700" b="1" i="1" dirty="0" smtClean="0">
                <a:solidFill>
                  <a:srgbClr val="008000"/>
                </a:solidFill>
              </a:rPr>
              <a:t>IDH (Indice de développement humain) </a:t>
            </a:r>
            <a:r>
              <a:rPr lang="fr-FR" sz="1700" dirty="0" smtClean="0">
                <a:solidFill>
                  <a:srgbClr val="008000"/>
                </a:solidFill>
              </a:rPr>
              <a:t>: Indicateur synthétique élaboré en 1990 par les économistes </a:t>
            </a:r>
            <a:r>
              <a:rPr lang="fr-FR" sz="1700" dirty="0" err="1" smtClean="0">
                <a:solidFill>
                  <a:srgbClr val="008000"/>
                </a:solidFill>
              </a:rPr>
              <a:t>Amartya</a:t>
            </a:r>
            <a:r>
              <a:rPr lang="fr-FR" sz="1700" dirty="0" smtClean="0">
                <a:solidFill>
                  <a:srgbClr val="008000"/>
                </a:solidFill>
              </a:rPr>
              <a:t> Sen et </a:t>
            </a:r>
            <a:r>
              <a:rPr lang="fr-FR" sz="1700" dirty="0" err="1" smtClean="0">
                <a:solidFill>
                  <a:srgbClr val="008000"/>
                </a:solidFill>
              </a:rPr>
              <a:t>Mahbub</a:t>
            </a:r>
            <a:r>
              <a:rPr lang="fr-FR" sz="1700" dirty="0" smtClean="0">
                <a:solidFill>
                  <a:srgbClr val="008000"/>
                </a:solidFill>
              </a:rPr>
              <a:t> </a:t>
            </a:r>
            <a:r>
              <a:rPr lang="fr-FR" sz="1700" dirty="0" err="1" smtClean="0">
                <a:solidFill>
                  <a:srgbClr val="008000"/>
                </a:solidFill>
              </a:rPr>
              <a:t>ul</a:t>
            </a:r>
            <a:r>
              <a:rPr lang="fr-FR" sz="1700" dirty="0" smtClean="0">
                <a:solidFill>
                  <a:srgbClr val="008000"/>
                </a:solidFill>
              </a:rPr>
              <a:t> Haq pour le Programme des Nations unies pour le développement (PNUD), l'une des agences de l'ONU. L'</a:t>
            </a:r>
            <a:r>
              <a:rPr lang="fr-FR" sz="1700" b="1" dirty="0" smtClean="0">
                <a:solidFill>
                  <a:srgbClr val="008000"/>
                </a:solidFill>
              </a:rPr>
              <a:t>IDH</a:t>
            </a:r>
            <a:r>
              <a:rPr lang="fr-FR" sz="1700" dirty="0" smtClean="0">
                <a:solidFill>
                  <a:srgbClr val="008000"/>
                </a:solidFill>
              </a:rPr>
              <a:t> se compose de trois critères : l'espérance de vie à la naissance, le niveau d'éducation et le niveau de vie de la population nationale. Il permet d'évaluer le niveau de développement réel d'un pays, mieux que le seul indicateur du </a:t>
            </a:r>
            <a:r>
              <a:rPr lang="fr-FR" sz="1700" b="1" dirty="0" smtClean="0">
                <a:solidFill>
                  <a:srgbClr val="008000"/>
                </a:solidFill>
              </a:rPr>
              <a:t>PIB</a:t>
            </a:r>
            <a:r>
              <a:rPr lang="fr-FR" sz="1700" dirty="0" smtClean="0">
                <a:solidFill>
                  <a:srgbClr val="008000"/>
                </a:solidFill>
              </a:rPr>
              <a:t> par habitant.</a:t>
            </a:r>
          </a:p>
          <a:p>
            <a:pPr algn="just"/>
            <a:r>
              <a:rPr lang="fr-FR" sz="1700" b="1" i="1" dirty="0" smtClean="0">
                <a:solidFill>
                  <a:srgbClr val="008000"/>
                </a:solidFill>
              </a:rPr>
              <a:t>Libre-échange</a:t>
            </a:r>
            <a:r>
              <a:rPr lang="fr-FR" sz="1700" dirty="0" smtClean="0">
                <a:solidFill>
                  <a:srgbClr val="008000"/>
                </a:solidFill>
              </a:rPr>
              <a:t> : Politique économique qui consiste à réduire autant que possible les obstacles aux échanges internationaux dans l'espoir de favoriser l'activité économique dans la ou les zones concernées.</a:t>
            </a:r>
            <a:endParaRPr lang="fr-FR" sz="1700" dirty="0">
              <a:solidFill>
                <a:srgbClr val="008000"/>
              </a:solidFill>
            </a:endParaRPr>
          </a:p>
          <a:p>
            <a:pPr algn="just"/>
            <a:r>
              <a:rPr lang="fr-FR" sz="1700" b="1" i="1" dirty="0" smtClean="0">
                <a:solidFill>
                  <a:srgbClr val="008000"/>
                </a:solidFill>
              </a:rPr>
              <a:t>Mondialisation</a:t>
            </a:r>
            <a:r>
              <a:rPr lang="fr-FR" sz="1700" dirty="0" smtClean="0">
                <a:solidFill>
                  <a:srgbClr val="008000"/>
                </a:solidFill>
              </a:rPr>
              <a:t> : Processus par lequel s'accroissent les échanges internationaux de différentes natures (financiers commerciaux, migratoires ou culturels notamment). Celui-ci résulte en particulier de décisions politiques prises par les gouvernements et les dirigeants des institutions supranationales, comme l'OMC pour le commerce.</a:t>
            </a:r>
            <a:endParaRPr lang="fr-FR" sz="1700" dirty="0">
              <a:solidFill>
                <a:srgbClr val="008000"/>
              </a:solidFill>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118</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84" y="908720"/>
            <a:ext cx="8712968" cy="5863144"/>
          </a:xfrm>
          <a:prstGeom prst="rect">
            <a:avLst/>
          </a:prstGeom>
        </p:spPr>
        <p:txBody>
          <a:bodyPr wrap="square">
            <a:spAutoFit/>
          </a:bodyPr>
          <a:lstStyle/>
          <a:p>
            <a:r>
              <a:rPr lang="fr-FR" b="1" u="sng" dirty="0" smtClean="0">
                <a:solidFill>
                  <a:srgbClr val="008000"/>
                </a:solidFill>
              </a:rPr>
              <a:t>13. Annexe : Définitions (suite)</a:t>
            </a:r>
            <a:endParaRPr lang="fr-FR" dirty="0" smtClean="0">
              <a:solidFill>
                <a:srgbClr val="008000"/>
              </a:solidFill>
            </a:endParaRPr>
          </a:p>
          <a:p>
            <a:pPr algn="just"/>
            <a:endParaRPr lang="fr-FR" sz="1700" dirty="0" smtClean="0">
              <a:solidFill>
                <a:srgbClr val="008000"/>
              </a:solidFill>
            </a:endParaRPr>
          </a:p>
          <a:p>
            <a:pPr algn="just"/>
            <a:r>
              <a:rPr lang="fr-FR" sz="1700" b="1" i="1" dirty="0" smtClean="0">
                <a:solidFill>
                  <a:srgbClr val="008000"/>
                </a:solidFill>
              </a:rPr>
              <a:t>OMC</a:t>
            </a:r>
            <a:r>
              <a:rPr lang="fr-FR" sz="1700" dirty="0" smtClean="0">
                <a:solidFill>
                  <a:srgbClr val="008000"/>
                </a:solidFill>
              </a:rPr>
              <a:t> : L'Organisation mondiale du commerce est une institution supranationale créée en 1995 pour prolonger les accords du GATT (Accord général sur les tarifs douaniers et le commerce, </a:t>
            </a:r>
            <a:r>
              <a:rPr lang="fr-FR" sz="1700" dirty="0" err="1" smtClean="0">
                <a:solidFill>
                  <a:srgbClr val="008000"/>
                </a:solidFill>
              </a:rPr>
              <a:t>Agetac</a:t>
            </a:r>
            <a:r>
              <a:rPr lang="fr-FR" sz="1700" dirty="0" smtClean="0">
                <a:solidFill>
                  <a:srgbClr val="008000"/>
                </a:solidFill>
              </a:rPr>
              <a:t>) et dont le siège est à Genève. Elle constitue un forum permanent de négociation entre les États membres, visant à réduire les obstacles aux échanges internationaux (droits de douane mais aussi normes qui entravent ces derniers). Elle s'appuie sur le principe selon lequel la libéralisation maximale des échanges serait un facteur de prospérité générale, ce que certains économistes contestent, comme les économistes Joseph </a:t>
            </a:r>
            <a:r>
              <a:rPr lang="fr-FR" sz="1700" dirty="0" err="1" smtClean="0">
                <a:solidFill>
                  <a:srgbClr val="008000"/>
                </a:solidFill>
              </a:rPr>
              <a:t>Stiglitz</a:t>
            </a:r>
            <a:r>
              <a:rPr lang="fr-FR" sz="1700" dirty="0" smtClean="0">
                <a:solidFill>
                  <a:srgbClr val="008000"/>
                </a:solidFill>
              </a:rPr>
              <a:t> ou Jacques Sapir entre autres.</a:t>
            </a:r>
          </a:p>
          <a:p>
            <a:pPr algn="just"/>
            <a:r>
              <a:rPr lang="fr-FR" sz="1700" b="1" i="1" dirty="0" smtClean="0">
                <a:solidFill>
                  <a:srgbClr val="008000"/>
                </a:solidFill>
              </a:rPr>
              <a:t>Pays les moins avancés </a:t>
            </a:r>
            <a:r>
              <a:rPr lang="fr-FR" sz="1700" dirty="0" smtClean="0">
                <a:solidFill>
                  <a:srgbClr val="008000"/>
                </a:solidFill>
              </a:rPr>
              <a:t>: Catégorie créée par l'Organisation des Nations unies (Onu) en 1971 pour désigner les nations présentant les niveaux de revenu et de développement humain les plus faibles de la planète. On en dénombre aujourd'hui 48, principalement situés en Asie et en Afrique.</a:t>
            </a:r>
          </a:p>
          <a:p>
            <a:pPr algn="just"/>
            <a:r>
              <a:rPr lang="fr-FR" sz="1700" b="1" i="1" dirty="0" smtClean="0">
                <a:solidFill>
                  <a:srgbClr val="008000"/>
                </a:solidFill>
              </a:rPr>
              <a:t>Produit intérieur brut (PIB) </a:t>
            </a:r>
            <a:r>
              <a:rPr lang="fr-FR" sz="1700" dirty="0" smtClean="0">
                <a:solidFill>
                  <a:srgbClr val="008000"/>
                </a:solidFill>
              </a:rPr>
              <a:t>: Agrégat économique calculé en faisant la somme de la valeur de l'ensemble des productions donnant lieu à une contrepartie monétaire réalisée durant une certaine période par les agents économiques résidant dans un pays, quelle que soit leur nationalité. C'est l'indicateur de richesse le plus utilisé dans le monde. Il fait néanmoins l'objet de critiques, parce qu'il ne reflète qu'imparfaitement le bien-être réel de la population, mais aussi et surtout parce qu'il ne tient pas compte d'activités essentielles à celui-ci (travail domestique, bénévolat, etc.), et qu'inversement il en comptabilise d'autres pourtant négatives. Certains économistes ont ainsi forgé des indicateurs alternatifs de richesse pour mieux rendre compte de l'évolution du bien-être général.</a:t>
            </a: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119</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52400" y="1462088"/>
            <a:ext cx="89916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endParaRPr lang="fr-FR" sz="3000" dirty="0">
              <a:solidFill>
                <a:srgbClr val="CC0099"/>
              </a:solidFill>
            </a:endParaRPr>
          </a:p>
          <a:p>
            <a:endParaRPr lang="fr-FR" sz="3000" dirty="0">
              <a:solidFill>
                <a:schemeClr val="bg1"/>
              </a:solidFill>
            </a:endParaRPr>
          </a:p>
          <a:p>
            <a:endParaRPr lang="fr-FR" sz="2800" dirty="0">
              <a:solidFill>
                <a:schemeClr val="bg1"/>
              </a:solidFill>
            </a:endParaRPr>
          </a:p>
        </p:txBody>
      </p:sp>
      <p:sp>
        <p:nvSpPr>
          <p:cNvPr id="4" name="Rectangle 4"/>
          <p:cNvSpPr>
            <a:spLocks noChangeArrowheads="1"/>
          </p:cNvSpPr>
          <p:nvPr/>
        </p:nvSpPr>
        <p:spPr bwMode="auto">
          <a:xfrm>
            <a:off x="323528" y="1556792"/>
            <a:ext cx="849694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i="1" dirty="0">
                <a:solidFill>
                  <a:srgbClr val="FFFF00"/>
                </a:solidFill>
                <a:latin typeface="Calibri" pitchFamily="34" charset="0"/>
              </a:rPr>
              <a:t>L</a:t>
            </a:r>
            <a:r>
              <a:rPr lang="fr-FR" altLang="fr-FR" b="0" i="1" dirty="0" smtClean="0">
                <a:solidFill>
                  <a:srgbClr val="FFFF00"/>
                </a:solidFill>
                <a:latin typeface="Calibri" pitchFamily="34" charset="0"/>
              </a:rPr>
              <a:t>e </a:t>
            </a:r>
            <a:r>
              <a:rPr lang="fr-FR" altLang="fr-FR" b="0" i="1" dirty="0">
                <a:solidFill>
                  <a:srgbClr val="FFFF00"/>
                </a:solidFill>
                <a:latin typeface="Calibri" pitchFamily="34" charset="0"/>
              </a:rPr>
              <a:t>développement durable </a:t>
            </a:r>
            <a:r>
              <a:rPr lang="fr-FR" altLang="fr-FR" b="0" i="1" dirty="0" smtClean="0">
                <a:solidFill>
                  <a:srgbClr val="FFFF00"/>
                </a:solidFill>
                <a:latin typeface="Calibri" pitchFamily="34" charset="0"/>
              </a:rPr>
              <a:t>suppose :</a:t>
            </a:r>
            <a:endParaRPr lang="fr-FR" altLang="fr-FR" b="0" dirty="0">
              <a:solidFill>
                <a:srgbClr val="FFFF00"/>
              </a:solidFill>
              <a:latin typeface="Calibri" pitchFamily="34" charset="0"/>
            </a:endParaRPr>
          </a:p>
          <a:p>
            <a:pPr lvl="2"/>
            <a:endParaRPr lang="fr-FR" altLang="fr-FR" b="0" dirty="0">
              <a:solidFill>
                <a:srgbClr val="FFFF00"/>
              </a:solidFill>
              <a:latin typeface="Calibri" pitchFamily="34" charset="0"/>
            </a:endParaRPr>
          </a:p>
          <a:p>
            <a:pPr lvl="2">
              <a:buFontTx/>
              <a:buChar char="•"/>
            </a:pPr>
            <a:r>
              <a:rPr lang="fr-FR" altLang="fr-FR" b="0" dirty="0">
                <a:solidFill>
                  <a:srgbClr val="FFFF00"/>
                </a:solidFill>
                <a:latin typeface="Calibri" pitchFamily="34" charset="0"/>
              </a:rPr>
              <a:t> le respect des personnes</a:t>
            </a:r>
          </a:p>
          <a:p>
            <a:pPr lvl="2">
              <a:buFontTx/>
              <a:buChar char="•"/>
            </a:pPr>
            <a:r>
              <a:rPr lang="fr-FR" altLang="fr-FR" b="0" dirty="0">
                <a:solidFill>
                  <a:srgbClr val="FFFF00"/>
                </a:solidFill>
                <a:latin typeface="Calibri" pitchFamily="34" charset="0"/>
              </a:rPr>
              <a:t> le respect des écosystèmes</a:t>
            </a:r>
          </a:p>
          <a:p>
            <a:pPr lvl="2">
              <a:buFontTx/>
              <a:buChar char="•"/>
            </a:pPr>
            <a:r>
              <a:rPr lang="fr-FR" altLang="fr-FR" b="0" dirty="0">
                <a:solidFill>
                  <a:srgbClr val="FFFF00"/>
                </a:solidFill>
                <a:latin typeface="Calibri" pitchFamily="34" charset="0"/>
              </a:rPr>
              <a:t> le respect des sociétés et des cultures</a:t>
            </a:r>
          </a:p>
          <a:p>
            <a:pPr lvl="2">
              <a:buFontTx/>
              <a:buChar char="•"/>
            </a:pPr>
            <a:r>
              <a:rPr lang="fr-FR" altLang="fr-FR" b="0" dirty="0">
                <a:solidFill>
                  <a:srgbClr val="FFFF00"/>
                </a:solidFill>
                <a:latin typeface="Calibri" pitchFamily="34" charset="0"/>
              </a:rPr>
              <a:t> de donner des marges de manœuvre aux générations à venir</a:t>
            </a:r>
            <a:endParaRPr lang="fr-FR" b="0" dirty="0">
              <a:solidFill>
                <a:srgbClr val="FFFF00"/>
              </a:solidFill>
              <a:latin typeface="Calibri" pitchFamily="34" charset="0"/>
            </a:endParaRPr>
          </a:p>
        </p:txBody>
      </p:sp>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Rectangle 6"/>
          <p:cNvSpPr/>
          <p:nvPr/>
        </p:nvSpPr>
        <p:spPr>
          <a:xfrm>
            <a:off x="251520" y="908720"/>
            <a:ext cx="7560840" cy="369332"/>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p:txBody>
      </p:sp>
      <p:sp>
        <p:nvSpPr>
          <p:cNvPr id="8" name="Rectangle 4"/>
          <p:cNvSpPr>
            <a:spLocks noChangeArrowheads="1"/>
          </p:cNvSpPr>
          <p:nvPr/>
        </p:nvSpPr>
        <p:spPr bwMode="auto">
          <a:xfrm>
            <a:off x="179512" y="3573016"/>
            <a:ext cx="87129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b="0" dirty="0">
                <a:solidFill>
                  <a:srgbClr val="FFFF00"/>
                </a:solidFill>
                <a:latin typeface="Calibri" pitchFamily="34" charset="0"/>
              </a:rPr>
              <a:t>Il s ’agit donc d’une gestion responsable permettant d’utiliser les ressources sous le seuil de leur renouvellement pour le mieux être du plus grand </a:t>
            </a:r>
            <a:r>
              <a:rPr lang="fr-FR" altLang="fr-FR" b="0" dirty="0" smtClean="0">
                <a:solidFill>
                  <a:srgbClr val="FFFF00"/>
                </a:solidFill>
                <a:latin typeface="Calibri" pitchFamily="34" charset="0"/>
              </a:rPr>
              <a:t>nombre et d’une vision à long terme.</a:t>
            </a:r>
            <a:endParaRPr lang="fr-FR" b="0" dirty="0">
              <a:solidFill>
                <a:srgbClr val="FFFF00"/>
              </a:solidFill>
              <a:latin typeface="Calibri" pitchFamily="34" charset="0"/>
            </a:endParaRPr>
          </a:p>
        </p:txBody>
      </p:sp>
      <p:pic>
        <p:nvPicPr>
          <p:cNvPr id="9" name="Image 8" descr="save the earth.jpg"/>
          <p:cNvPicPr>
            <a:picLocks noChangeAspect="1"/>
          </p:cNvPicPr>
          <p:nvPr/>
        </p:nvPicPr>
        <p:blipFill>
          <a:blip r:embed="rId2" cstate="print"/>
          <a:stretch>
            <a:fillRect/>
          </a:stretch>
        </p:blipFill>
        <p:spPr>
          <a:xfrm>
            <a:off x="3635896" y="4581128"/>
            <a:ext cx="1872208" cy="2046367"/>
          </a:xfrm>
          <a:prstGeom prst="rect">
            <a:avLst/>
          </a:prstGeom>
        </p:spPr>
      </p:pic>
      <p:pic>
        <p:nvPicPr>
          <p:cNvPr id="10" name="Image 9" descr="vision_s.jpg"/>
          <p:cNvPicPr>
            <a:picLocks noChangeAspect="1"/>
          </p:cNvPicPr>
          <p:nvPr/>
        </p:nvPicPr>
        <p:blipFill>
          <a:blip r:embed="rId3" cstate="print"/>
          <a:stretch>
            <a:fillRect/>
          </a:stretch>
        </p:blipFill>
        <p:spPr>
          <a:xfrm>
            <a:off x="7092280" y="1484784"/>
            <a:ext cx="1620180" cy="1080120"/>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5955476"/>
          </a:xfrm>
          <a:prstGeom prst="rect">
            <a:avLst/>
          </a:prstGeom>
        </p:spPr>
        <p:txBody>
          <a:bodyPr wrap="square">
            <a:spAutoFit/>
          </a:bodyPr>
          <a:lstStyle/>
          <a:p>
            <a:r>
              <a:rPr lang="fr-FR" b="1" u="sng" dirty="0" smtClean="0">
                <a:solidFill>
                  <a:srgbClr val="008000"/>
                </a:solidFill>
              </a:rPr>
              <a:t>13. Annexe : Définitions (suite)</a:t>
            </a:r>
            <a:endParaRPr lang="fr-FR" dirty="0" smtClean="0">
              <a:solidFill>
                <a:srgbClr val="008000"/>
              </a:solidFill>
            </a:endParaRPr>
          </a:p>
          <a:p>
            <a:pPr algn="just"/>
            <a:endParaRPr lang="fr-FR" sz="1700" dirty="0" smtClean="0">
              <a:solidFill>
                <a:srgbClr val="008000"/>
              </a:solidFill>
            </a:endParaRPr>
          </a:p>
          <a:p>
            <a:pPr algn="just"/>
            <a:r>
              <a:rPr lang="fr-FR" sz="1700" b="1" i="1" dirty="0" smtClean="0">
                <a:solidFill>
                  <a:srgbClr val="008000"/>
                </a:solidFill>
              </a:rPr>
              <a:t>Produit national brut (PNB) </a:t>
            </a:r>
            <a:r>
              <a:rPr lang="fr-FR" sz="1700" dirty="0" smtClean="0">
                <a:solidFill>
                  <a:srgbClr val="008000"/>
                </a:solidFill>
              </a:rPr>
              <a:t>: Agrégat économique qui mesure la valeur de l'ensemble de la production donnant lieu à une contrepartie monétaire réalisée par les agents possédant la nationalité d'un État donné, quel que soit le lieu où ils sont installés. Il est bien moins souvent utilisé que le PIB.</a:t>
            </a:r>
          </a:p>
          <a:p>
            <a:pPr algn="just"/>
            <a:r>
              <a:rPr lang="fr-FR" sz="1700" b="1" i="1" dirty="0" smtClean="0">
                <a:solidFill>
                  <a:srgbClr val="008000"/>
                </a:solidFill>
              </a:rPr>
              <a:t>Sous-développement</a:t>
            </a:r>
            <a:r>
              <a:rPr lang="fr-FR" sz="1700" dirty="0" smtClean="0">
                <a:solidFill>
                  <a:srgbClr val="008000"/>
                </a:solidFill>
              </a:rPr>
              <a:t> : Désigne la situation généralement durable de pays ou de régions, qui se caractérisent par un accès insuffisant des habitants à certaines ressources jugées primordiales, comme l'eau potable, la nourri. ture, mais aussi l'éducation ou la santé.</a:t>
            </a:r>
          </a:p>
          <a:p>
            <a:pPr algn="just"/>
            <a:r>
              <a:rPr lang="fr-FR" sz="1700" b="1" i="1" dirty="0" err="1" smtClean="0">
                <a:solidFill>
                  <a:srgbClr val="008000"/>
                </a:solidFill>
              </a:rPr>
              <a:t>Soutenabilité</a:t>
            </a:r>
            <a:r>
              <a:rPr lang="fr-FR" sz="1700" dirty="0" smtClean="0">
                <a:solidFill>
                  <a:srgbClr val="008000"/>
                </a:solidFill>
              </a:rPr>
              <a:t> : Ce terme désigne le caractère d'un développement économique qui peut se poursuivre sans saper ses propres fondements écologiques et sociaux à moyen ou à long terme. Cette condition est, pour l'instant, loin d'être remplie à l'échelle mondiale, car la croissance économique s'accompagne de destructions écologiques (érosion de la biodiversité, déforestation, épuisement des réserves halieutiques, changement climatique, pollutions de l'air et des sols, etc.) et d'une montée des inégalités et de tensions sociales qui font planer de nombreuses inquiétudes sur l'avenir.</a:t>
            </a:r>
          </a:p>
          <a:p>
            <a:pPr algn="just" eaLnBrk="0" fontAlgn="base" hangingPunct="0"/>
            <a:r>
              <a:rPr lang="fr-FR" sz="1600" b="1" i="1" dirty="0" smtClean="0">
                <a:solidFill>
                  <a:srgbClr val="008000"/>
                </a:solidFill>
              </a:rPr>
              <a:t>Économie sociale</a:t>
            </a:r>
            <a:r>
              <a:rPr lang="fr-FR" sz="1600" i="1" dirty="0" smtClean="0">
                <a:solidFill>
                  <a:srgbClr val="008000"/>
                </a:solidFill>
              </a:rPr>
              <a:t> </a:t>
            </a:r>
            <a:r>
              <a:rPr lang="fr-FR" sz="1600" dirty="0" smtClean="0">
                <a:solidFill>
                  <a:srgbClr val="008000"/>
                </a:solidFill>
              </a:rPr>
              <a:t>: Désigne un ensemble d'organisations productives privées qui ne poursuivent pas un but lucratif: coopératives, associations, syndicats, mutuelles et fondations. Celles-ci ont aussi en commun de cultiver une certaine démocratie et solidarité entre leurs membres, les décisions y fonctionnant suivant le principe « une personne égale une voix» et non « une action détenue égale une voix ». Ces structures regroupent aujourd'hui en France un dixième des emplois, auxquels s'ajoutent de nombreux bénévoles.</a:t>
            </a:r>
          </a:p>
          <a:p>
            <a:pPr algn="r" eaLnBrk="0" fontAlgn="base" hangingPunct="0"/>
            <a:r>
              <a:rPr lang="fr-FR" sz="1200" dirty="0" smtClean="0">
                <a:solidFill>
                  <a:srgbClr val="008000"/>
                </a:solidFill>
              </a:rPr>
              <a:t>Source : Glossaire par </a:t>
            </a:r>
            <a:r>
              <a:rPr lang="fr-FR" sz="1200" dirty="0" err="1" smtClean="0">
                <a:solidFill>
                  <a:srgbClr val="008000"/>
                </a:solidFill>
              </a:rPr>
              <a:t>Martinache</a:t>
            </a:r>
            <a:r>
              <a:rPr lang="fr-FR" sz="1200" dirty="0" smtClean="0">
                <a:solidFill>
                  <a:srgbClr val="008000"/>
                </a:solidFill>
              </a:rPr>
              <a:t> in "Le B. A. BA. de l’économie contemporaine", Collectif, Le Pommier, 2013.</a:t>
            </a: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120</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121</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00400"/>
            <a:ext cx="8784976" cy="6093976"/>
          </a:xfrm>
          <a:prstGeom prst="rect">
            <a:avLst/>
          </a:prstGeom>
          <a:noFill/>
        </p:spPr>
        <p:txBody>
          <a:bodyPr wrap="square" rtlCol="0">
            <a:spAutoFit/>
          </a:bodyPr>
          <a:lstStyle/>
          <a:p>
            <a:r>
              <a:rPr lang="fr-FR" b="1" u="sng" dirty="0" smtClean="0">
                <a:solidFill>
                  <a:srgbClr val="008000"/>
                </a:solidFill>
              </a:rPr>
              <a:t>14. Annexe : Controverse : développement durable VS croissance économique ?</a:t>
            </a:r>
            <a:endParaRPr lang="fr-FR" sz="1600" dirty="0" smtClean="0">
              <a:solidFill>
                <a:srgbClr val="008000"/>
              </a:solidFill>
            </a:endParaRPr>
          </a:p>
          <a:p>
            <a:endParaRPr lang="fr-FR" sz="1600" dirty="0">
              <a:solidFill>
                <a:srgbClr val="008000"/>
              </a:solidFill>
            </a:endParaRPr>
          </a:p>
          <a:p>
            <a:pPr algn="just"/>
            <a:r>
              <a:rPr lang="fr-FR" sz="1600" dirty="0" smtClean="0">
                <a:solidFill>
                  <a:srgbClr val="008000"/>
                </a:solidFill>
              </a:rPr>
              <a:t>Tout le monde aime les arbres, les fleurs et les petits oiseaux, là n'est pas la question ; il se trouve simplement que l'activité industrielle a permis une augmentation sans précédent du niveau de vie, et que les usines, que l'on se plaît tant à critiquer, ont souvent permis la production de biens de consommation qui ont rendu la vie plus facile à un nombre incalculable de gens.</a:t>
            </a:r>
          </a:p>
          <a:p>
            <a:pPr algn="just"/>
            <a:r>
              <a:rPr lang="fr-FR" sz="1600" dirty="0" smtClean="0">
                <a:solidFill>
                  <a:srgbClr val="008000"/>
                </a:solidFill>
              </a:rPr>
              <a:t>Alors quoi ? Voulait-on supprimer les voitures, les télévisions et les pompes à vélos ? Supprimer les casseroles, les buvards, les sonnettes, les chaussures, les moustiquaires, les aspirateurs, les gants de toilette, au motif que leur conception consommait de l'énergie ? Et bientôt retourner à l'âge des cavernes, au nom de la préservation de la nature ? L'état de nature était pourtant sauvage, cruel et barbare : les grands animaux triomphant des petits, les faibles dévorés par les forts, une sélection impitoyable.., était-ce cela qu'on voulait réhabiliter ? Allons, il faut être raisonnable, et abandonner ces initiatives ridicules…</a:t>
            </a:r>
          </a:p>
          <a:p>
            <a:pPr algn="just"/>
            <a:r>
              <a:rPr lang="fr-FR" sz="1500" dirty="0" smtClean="0">
                <a:solidFill>
                  <a:srgbClr val="008000"/>
                </a:solidFill>
              </a:rPr>
              <a:t>Aujourd'hui, tout le monde est d'accord pour « sauver la planète » (formule désormais consacrée), mais la motivation a ses limites : tant qu'il est question de trier ses déchets, d'acheter des ampoules économiques ou de se chauffer un peu moins, l'opinion est prête à suivre, niais de là à renoncer à sa voiture, ou à faire une croix sur les billets d'avion à dix euros... Et de fait, comment lui en vouloir ? La voiture, n'est-ce pas la liberté ? Voyager à bas prix, n'est-ce pas le progrès ? Puis surtout, n'encourage-t-on pas sans cesse les citoyens à consommer le plus possible, pour faire tourner la machine économique ? Ne se réjouit-on pas de chaque point de croissance ? Nous voilà donc pris entre deux feux : une usine de voitures qui ferme, est-ce une bonne nouvelle pour la planète... ou une mauvaise nouvelle pour l'économie, et un drame pour les ouvriers licenciés ? Tout dépend du point de vue ! Le protocole de Kyoto incarne donc une remarquable prise de conscience planétaire, mais il faut voir dans quelle mesure cette prise de conscience est compatible avec une économie tonique. Pour certains, l'économie verte suscite des espoirs : elle devrait permettre, à l'avenir, de concilier </a:t>
            </a:r>
            <a:r>
              <a:rPr lang="fr-FR" sz="1500" b="1" dirty="0" smtClean="0">
                <a:solidFill>
                  <a:srgbClr val="008000"/>
                </a:solidFill>
              </a:rPr>
              <a:t>croissance économique </a:t>
            </a:r>
            <a:r>
              <a:rPr lang="fr-FR" sz="1500" dirty="0" smtClean="0">
                <a:solidFill>
                  <a:srgbClr val="008000"/>
                </a:solidFill>
              </a:rPr>
              <a:t>avec </a:t>
            </a:r>
            <a:r>
              <a:rPr lang="fr-FR" sz="1500" b="1" dirty="0" smtClean="0">
                <a:solidFill>
                  <a:srgbClr val="008000"/>
                </a:solidFill>
              </a:rPr>
              <a:t>développement durable</a:t>
            </a:r>
            <a:r>
              <a:rPr lang="fr-FR" sz="1500" dirty="0" smtClean="0">
                <a:solidFill>
                  <a:srgbClr val="008000"/>
                </a:solidFill>
              </a:rPr>
              <a:t>.</a:t>
            </a:r>
            <a:endParaRPr lang="fr-FR" sz="1500" dirty="0">
              <a:solidFill>
                <a:srgbClr val="008000"/>
              </a:solidFill>
            </a:endParaRPr>
          </a:p>
        </p:txBody>
      </p:sp>
    </p:spTree>
    <p:extLst>
      <p:ext uri="{BB962C8B-B14F-4D97-AF65-F5344CB8AC3E}">
        <p14:creationId xmlns:p14="http://schemas.microsoft.com/office/powerpoint/2010/main" val="16901758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122</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00400"/>
            <a:ext cx="8784976" cy="5970865"/>
          </a:xfrm>
          <a:prstGeom prst="rect">
            <a:avLst/>
          </a:prstGeom>
          <a:noFill/>
        </p:spPr>
        <p:txBody>
          <a:bodyPr wrap="square" rtlCol="0">
            <a:spAutoFit/>
          </a:bodyPr>
          <a:lstStyle/>
          <a:p>
            <a:r>
              <a:rPr lang="fr-FR" b="1" u="sng" dirty="0" smtClean="0">
                <a:solidFill>
                  <a:srgbClr val="008000"/>
                </a:solidFill>
              </a:rPr>
              <a:t>15. Annexe : Controverse : Critique de « l’écologisme » ou de l’idéologie écologiste</a:t>
            </a:r>
            <a:endParaRPr lang="fr-FR" sz="1600" dirty="0" smtClean="0">
              <a:solidFill>
                <a:srgbClr val="008000"/>
              </a:solidFill>
            </a:endParaRPr>
          </a:p>
          <a:p>
            <a:endParaRPr lang="fr-FR" sz="1600" dirty="0">
              <a:solidFill>
                <a:srgbClr val="008000"/>
              </a:solidFill>
            </a:endParaRPr>
          </a:p>
          <a:p>
            <a:pPr algn="just"/>
            <a:r>
              <a:rPr lang="fr-FR" sz="1600" dirty="0" smtClean="0">
                <a:solidFill>
                  <a:srgbClr val="008000"/>
                </a:solidFill>
              </a:rPr>
              <a:t>« </a:t>
            </a:r>
            <a:r>
              <a:rPr lang="fr-FR" sz="1600" i="1" dirty="0" smtClean="0">
                <a:solidFill>
                  <a:srgbClr val="008000"/>
                </a:solidFill>
              </a:rPr>
              <a:t>Le </a:t>
            </a:r>
            <a:r>
              <a:rPr lang="fr-FR" sz="1600" i="1" dirty="0">
                <a:solidFill>
                  <a:srgbClr val="008000"/>
                </a:solidFill>
              </a:rPr>
              <a:t>terme "écologie" est maintenant devenu un sac fourre-tout où l'idéologie et la politique remplacent en grande partie la science. On y mélange allègrement résumés de travaux scientifiques plus ou moins bien vulgarisés, défense de la biodiversité et de l'environnement, réduction des pollutions, agriculture Bio, fauchage des OGM, promotion du Réchauffement climatique anthropique, végétarisme, défense des droits des animaux, taxes sur ce qui est défini comme "polluant", partis politiques et associations, lobbies...</a:t>
            </a:r>
          </a:p>
          <a:p>
            <a:pPr algn="just"/>
            <a:r>
              <a:rPr lang="fr-FR" sz="1600" i="1" dirty="0">
                <a:solidFill>
                  <a:srgbClr val="008000"/>
                </a:solidFill>
              </a:rPr>
              <a:t>Du coup est apparue cette tendance à réserver "écologue" à celles et ceux qui se situent dans le strict cadre scientifique défini ci-dessus, et "écologiste" à celles et ceux qui à partir de conclusions de certains travaux des écologues en tirent des actions </a:t>
            </a:r>
            <a:r>
              <a:rPr lang="fr-FR" sz="1600" i="1" dirty="0" smtClean="0">
                <a:solidFill>
                  <a:srgbClr val="008000"/>
                </a:solidFill>
              </a:rPr>
              <a:t>politiques</a:t>
            </a:r>
            <a:r>
              <a:rPr lang="fr-FR" sz="1600" dirty="0" smtClean="0">
                <a:solidFill>
                  <a:srgbClr val="008000"/>
                </a:solidFill>
              </a:rPr>
              <a:t> ».</a:t>
            </a:r>
          </a:p>
          <a:p>
            <a:endParaRPr lang="fr-FR" sz="1200" dirty="0" smtClean="0">
              <a:solidFill>
                <a:srgbClr val="008000"/>
              </a:solidFill>
            </a:endParaRPr>
          </a:p>
          <a:p>
            <a:r>
              <a:rPr lang="fr-FR" sz="1200" dirty="0" smtClean="0">
                <a:solidFill>
                  <a:srgbClr val="008000"/>
                </a:solidFill>
              </a:rPr>
              <a:t>Source </a:t>
            </a:r>
            <a:r>
              <a:rPr lang="fr-FR" sz="1200" dirty="0">
                <a:solidFill>
                  <a:srgbClr val="008000"/>
                </a:solidFill>
              </a:rPr>
              <a:t>: </a:t>
            </a:r>
            <a:r>
              <a:rPr lang="fr-FR" sz="1200" dirty="0">
                <a:solidFill>
                  <a:srgbClr val="008000"/>
                </a:solidFill>
                <a:hlinkClick r:id="rId2"/>
              </a:rPr>
              <a:t>http://</a:t>
            </a:r>
            <a:r>
              <a:rPr lang="fr-FR" sz="1200" dirty="0" smtClean="0">
                <a:solidFill>
                  <a:srgbClr val="008000"/>
                </a:solidFill>
                <a:hlinkClick r:id="rId2"/>
              </a:rPr>
              <a:t>forums.futura-sciences.com/environnement-developpement-durable-ecologie/524172-difference-entre-ecologue-ecologiste.html</a:t>
            </a:r>
            <a:r>
              <a:rPr lang="fr-FR" sz="1200" dirty="0" smtClean="0">
                <a:solidFill>
                  <a:srgbClr val="008000"/>
                </a:solidFill>
              </a:rPr>
              <a:t>  </a:t>
            </a:r>
          </a:p>
          <a:p>
            <a:endParaRPr lang="fr-FR" sz="1200" dirty="0">
              <a:solidFill>
                <a:srgbClr val="008000"/>
              </a:solidFill>
            </a:endParaRPr>
          </a:p>
          <a:p>
            <a:r>
              <a:rPr lang="fr-FR" sz="1200" b="1" u="sng" dirty="0" smtClean="0">
                <a:solidFill>
                  <a:srgbClr val="008000"/>
                </a:solidFill>
              </a:rPr>
              <a:t>Esprit critique sain face aux thèses du GIEC ou négationnisme climato-sceptique </a:t>
            </a:r>
            <a:r>
              <a:rPr lang="fr-FR" sz="1200" b="1" dirty="0" smtClean="0">
                <a:solidFill>
                  <a:srgbClr val="008000"/>
                </a:solidFill>
              </a:rPr>
              <a:t>?</a:t>
            </a:r>
          </a:p>
          <a:p>
            <a:endParaRPr lang="fr-FR" sz="1200" dirty="0">
              <a:solidFill>
                <a:srgbClr val="008000"/>
              </a:solidFill>
            </a:endParaRPr>
          </a:p>
          <a:p>
            <a:pPr algn="just"/>
            <a:r>
              <a:rPr lang="fr-FR" sz="1200" dirty="0">
                <a:solidFill>
                  <a:srgbClr val="008000"/>
                </a:solidFill>
              </a:rPr>
              <a:t>En 2012, Michael Mann publie </a:t>
            </a:r>
            <a:r>
              <a:rPr lang="fr-FR" sz="1200" i="1" dirty="0">
                <a:solidFill>
                  <a:srgbClr val="008000"/>
                </a:solidFill>
              </a:rPr>
              <a:t>The Hockey Stick and the </a:t>
            </a:r>
            <a:r>
              <a:rPr lang="fr-FR" sz="1200" i="1" dirty="0" err="1">
                <a:solidFill>
                  <a:srgbClr val="008000"/>
                </a:solidFill>
              </a:rPr>
              <a:t>Climate</a:t>
            </a:r>
            <a:r>
              <a:rPr lang="fr-FR" sz="1200" i="1" dirty="0">
                <a:solidFill>
                  <a:srgbClr val="008000"/>
                </a:solidFill>
              </a:rPr>
              <a:t> </a:t>
            </a:r>
            <a:r>
              <a:rPr lang="fr-FR" sz="1200" i="1" dirty="0" err="1">
                <a:solidFill>
                  <a:srgbClr val="008000"/>
                </a:solidFill>
              </a:rPr>
              <a:t>Wars</a:t>
            </a:r>
            <a:r>
              <a:rPr lang="fr-FR" sz="1200" i="1" dirty="0">
                <a:solidFill>
                  <a:srgbClr val="008000"/>
                </a:solidFill>
              </a:rPr>
              <a:t>. </a:t>
            </a:r>
            <a:r>
              <a:rPr lang="fr-FR" sz="1200" i="1" dirty="0" err="1">
                <a:solidFill>
                  <a:srgbClr val="008000"/>
                </a:solidFill>
              </a:rPr>
              <a:t>Dispatches</a:t>
            </a:r>
            <a:r>
              <a:rPr lang="fr-FR" sz="1200" i="1" dirty="0">
                <a:solidFill>
                  <a:srgbClr val="008000"/>
                </a:solidFill>
              </a:rPr>
              <a:t> </a:t>
            </a:r>
            <a:r>
              <a:rPr lang="fr-FR" sz="1200" i="1" dirty="0" err="1">
                <a:solidFill>
                  <a:srgbClr val="008000"/>
                </a:solidFill>
              </a:rPr>
              <a:t>From</a:t>
            </a:r>
            <a:r>
              <a:rPr lang="fr-FR" sz="1200" i="1" dirty="0">
                <a:solidFill>
                  <a:srgbClr val="008000"/>
                </a:solidFill>
              </a:rPr>
              <a:t> the Front </a:t>
            </a:r>
            <a:r>
              <a:rPr lang="fr-FR" sz="1200" i="1" dirty="0" err="1">
                <a:solidFill>
                  <a:srgbClr val="008000"/>
                </a:solidFill>
              </a:rPr>
              <a:t>Lines</a:t>
            </a:r>
            <a:r>
              <a:rPr lang="fr-FR" sz="1200" dirty="0">
                <a:solidFill>
                  <a:srgbClr val="008000"/>
                </a:solidFill>
              </a:rPr>
              <a:t> (Columbia </a:t>
            </a:r>
            <a:r>
              <a:rPr lang="fr-FR" sz="1200" dirty="0" err="1">
                <a:solidFill>
                  <a:srgbClr val="008000"/>
                </a:solidFill>
              </a:rPr>
              <a:t>University</a:t>
            </a:r>
            <a:r>
              <a:rPr lang="fr-FR" sz="1200" dirty="0">
                <a:solidFill>
                  <a:srgbClr val="008000"/>
                </a:solidFill>
              </a:rPr>
              <a:t> </a:t>
            </a:r>
            <a:r>
              <a:rPr lang="fr-FR" sz="1200" dirty="0" err="1">
                <a:solidFill>
                  <a:srgbClr val="008000"/>
                </a:solidFill>
              </a:rPr>
              <a:t>Press</a:t>
            </a:r>
            <a:r>
              <a:rPr lang="fr-FR" sz="1200" dirty="0">
                <a:solidFill>
                  <a:srgbClr val="008000"/>
                </a:solidFill>
              </a:rPr>
              <a:t>), un ouvrage qu'il consacre comme son nom l'indique (« La crosse de hockey et la guerre du climat. Dernières nouvelles du front ») à la guerre à outrance menée contre les </a:t>
            </a:r>
            <a:r>
              <a:rPr lang="fr-FR" sz="1200" dirty="0">
                <a:solidFill>
                  <a:srgbClr val="008000"/>
                </a:solidFill>
                <a:hlinkClick r:id="rId3" action="ppaction://hlinkfile" tooltip="Climatologie"/>
              </a:rPr>
              <a:t>sciences du climat</a:t>
            </a:r>
            <a:r>
              <a:rPr lang="fr-FR" sz="1200" dirty="0">
                <a:solidFill>
                  <a:srgbClr val="008000"/>
                </a:solidFill>
              </a:rPr>
              <a:t>, campagne intense de diffamation essentiellement financée, d'après lui, par l'industrie et appuyée par le </a:t>
            </a:r>
            <a:r>
              <a:rPr lang="fr-FR" sz="1200" dirty="0">
                <a:solidFill>
                  <a:srgbClr val="008000"/>
                </a:solidFill>
                <a:hlinkClick r:id="rId4" action="ppaction://hlinkfile" tooltip="Parti républicain (États-Unis)"/>
              </a:rPr>
              <a:t>parti républicain</a:t>
            </a:r>
            <a:r>
              <a:rPr lang="fr-FR" sz="1200" dirty="0">
                <a:solidFill>
                  <a:srgbClr val="008000"/>
                </a:solidFill>
              </a:rPr>
              <a:t>. Au delà de la controverse légitime que son étude a fait naître, des pressions sont réalisées directement à son encontre. Fin 2009, ses courriels ainsi que ceux d'un certain nombre d'autres climatologues sont piratés et publiés sur la Toile. La plupart des phrases, sorties de leur contexte, laissent penser à des manipulations. Plusieurs enquêtes sont menées contre lui, notamment à l'instigation du parti républicain, et de plusieurs université, dont celles de Pennsylvanie où il est chercheur, qui n'aboutiront pas. Lorsque les choses s'emballent il est même menacé physiquement. D'après Michael Mann : « </a:t>
            </a:r>
            <a:r>
              <a:rPr lang="fr-FR" sz="1200" i="1" dirty="0">
                <a:solidFill>
                  <a:srgbClr val="008000"/>
                </a:solidFill>
              </a:rPr>
              <a:t>Nier le changement climatique anthropique ou l'évolution est devenu un test de passage pour le Parti républicain(...) C'est quelque chose d'assez nouveau et de très effrayant</a:t>
            </a:r>
            <a:r>
              <a:rPr lang="fr-FR" sz="1200" dirty="0">
                <a:solidFill>
                  <a:srgbClr val="008000"/>
                </a:solidFill>
              </a:rPr>
              <a:t>. </a:t>
            </a:r>
            <a:r>
              <a:rPr lang="fr-FR" sz="1200" dirty="0" smtClean="0">
                <a:solidFill>
                  <a:srgbClr val="008000"/>
                </a:solidFill>
              </a:rPr>
              <a:t>»</a:t>
            </a:r>
          </a:p>
          <a:p>
            <a:pPr algn="just"/>
            <a:r>
              <a:rPr lang="fr-FR" sz="1200" dirty="0" smtClean="0">
                <a:solidFill>
                  <a:srgbClr val="008000"/>
                </a:solidFill>
              </a:rPr>
              <a:t>Sources : </a:t>
            </a:r>
            <a:r>
              <a:rPr lang="fr-FR" sz="1200" dirty="0">
                <a:solidFill>
                  <a:srgbClr val="008000"/>
                </a:solidFill>
              </a:rPr>
              <a:t>Stéphane </a:t>
            </a:r>
            <a:r>
              <a:rPr lang="fr-FR" sz="1200" dirty="0" err="1">
                <a:solidFill>
                  <a:srgbClr val="008000"/>
                </a:solidFill>
              </a:rPr>
              <a:t>Foucart</a:t>
            </a:r>
            <a:r>
              <a:rPr lang="fr-FR" sz="1200" dirty="0">
                <a:solidFill>
                  <a:srgbClr val="008000"/>
                </a:solidFill>
              </a:rPr>
              <a:t>. Michael Mann, le chercheur pourchassé. LE MONDE SCIENCE ET TECHNO | 23.12.11 sur le site </a:t>
            </a:r>
            <a:r>
              <a:rPr lang="fr-FR" sz="1200" dirty="0" smtClean="0">
                <a:solidFill>
                  <a:srgbClr val="008000"/>
                </a:solidFill>
                <a:hlinkClick r:id="rId5"/>
              </a:rPr>
              <a:t>lemonde.fr</a:t>
            </a:r>
            <a:endParaRPr lang="fr-FR" sz="1200" dirty="0" smtClean="0">
              <a:solidFill>
                <a:srgbClr val="008000"/>
              </a:solidFill>
            </a:endParaRPr>
          </a:p>
          <a:p>
            <a:pPr algn="just"/>
            <a:r>
              <a:rPr lang="fr-FR" sz="1200" dirty="0">
                <a:solidFill>
                  <a:srgbClr val="008000"/>
                </a:solidFill>
              </a:rPr>
              <a:t>Graphique en crosse de hockey, </a:t>
            </a:r>
            <a:r>
              <a:rPr lang="fr-FR" sz="1200" dirty="0">
                <a:solidFill>
                  <a:srgbClr val="008000"/>
                </a:solidFill>
                <a:hlinkClick r:id="rId6"/>
              </a:rPr>
              <a:t>http://</a:t>
            </a:r>
            <a:r>
              <a:rPr lang="fr-FR" sz="1200" dirty="0" smtClean="0">
                <a:solidFill>
                  <a:srgbClr val="008000"/>
                </a:solidFill>
                <a:hlinkClick r:id="rId6"/>
              </a:rPr>
              <a:t>fr.wikipedia.org/wiki/Graphique_en_crosse_de_hockey#cite_note-Foucart-18</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16901758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123</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00400"/>
            <a:ext cx="8784976" cy="3262432"/>
          </a:xfrm>
          <a:prstGeom prst="rect">
            <a:avLst/>
          </a:prstGeom>
          <a:noFill/>
        </p:spPr>
        <p:txBody>
          <a:bodyPr wrap="square" rtlCol="0">
            <a:spAutoFit/>
          </a:bodyPr>
          <a:lstStyle/>
          <a:p>
            <a:r>
              <a:rPr lang="fr-FR" b="1" u="sng" dirty="0" smtClean="0">
                <a:solidFill>
                  <a:srgbClr val="008000"/>
                </a:solidFill>
              </a:rPr>
              <a:t>16. Annexe : Controverse : usage du mot « durable » ou du mot « soutenable »</a:t>
            </a:r>
            <a:endParaRPr lang="fr-FR" sz="1600" dirty="0" smtClean="0">
              <a:solidFill>
                <a:srgbClr val="008000"/>
              </a:solidFill>
            </a:endParaRPr>
          </a:p>
          <a:p>
            <a:endParaRPr lang="fr-FR" sz="1600" dirty="0">
              <a:solidFill>
                <a:srgbClr val="008000"/>
              </a:solidFill>
            </a:endParaRPr>
          </a:p>
          <a:p>
            <a:pPr algn="just"/>
            <a:r>
              <a:rPr lang="fr-FR" sz="1600" dirty="0">
                <a:solidFill>
                  <a:srgbClr val="008000"/>
                </a:solidFill>
              </a:rPr>
              <a:t>Les tenants du terme « </a:t>
            </a:r>
            <a:r>
              <a:rPr lang="fr-FR" sz="1600" b="1" dirty="0">
                <a:solidFill>
                  <a:srgbClr val="008000"/>
                </a:solidFill>
              </a:rPr>
              <a:t>durable</a:t>
            </a:r>
            <a:r>
              <a:rPr lang="fr-FR" sz="1600" dirty="0">
                <a:solidFill>
                  <a:srgbClr val="008000"/>
                </a:solidFill>
              </a:rPr>
              <a:t> » plutôt que du mot « </a:t>
            </a:r>
            <a:r>
              <a:rPr lang="fr-FR" sz="1600" b="1" dirty="0">
                <a:solidFill>
                  <a:srgbClr val="008000"/>
                </a:solidFill>
              </a:rPr>
              <a:t>soutenable</a:t>
            </a:r>
            <a:r>
              <a:rPr lang="fr-FR" sz="1600" dirty="0">
                <a:solidFill>
                  <a:srgbClr val="008000"/>
                </a:solidFill>
              </a:rPr>
              <a:t> » insistent sur la notion de </a:t>
            </a:r>
            <a:r>
              <a:rPr lang="fr-FR" sz="1600" dirty="0">
                <a:solidFill>
                  <a:srgbClr val="008000"/>
                </a:solidFill>
                <a:hlinkClick r:id="rId2" action="ppaction://hlinkfile" tooltip="Durabilité"/>
              </a:rPr>
              <a:t>durabilité</a:t>
            </a:r>
            <a:r>
              <a:rPr lang="fr-FR" sz="1600" dirty="0">
                <a:solidFill>
                  <a:srgbClr val="008000"/>
                </a:solidFill>
              </a:rPr>
              <a:t> définie comme cohérence entre les besoins et les ressources globales de la Terre à long terme, plutôt que sur l'idée d'une recherche de la limite jusqu'à laquelle la Terre sera capable de </a:t>
            </a:r>
            <a:r>
              <a:rPr lang="fr-FR" sz="1600" i="1" dirty="0">
                <a:solidFill>
                  <a:srgbClr val="008000"/>
                </a:solidFill>
              </a:rPr>
              <a:t>nourrir</a:t>
            </a:r>
            <a:r>
              <a:rPr lang="fr-FR" sz="1600" dirty="0">
                <a:solidFill>
                  <a:srgbClr val="008000"/>
                </a:solidFill>
              </a:rPr>
              <a:t> l'humanité. Cependant, la traduction du terme par « soutenable », plutôt que </a:t>
            </a:r>
            <a:r>
              <a:rPr lang="fr-FR" sz="1600" b="1" dirty="0">
                <a:solidFill>
                  <a:srgbClr val="008000"/>
                </a:solidFill>
              </a:rPr>
              <a:t>durable</a:t>
            </a:r>
            <a:r>
              <a:rPr lang="fr-FR" sz="1600" dirty="0">
                <a:solidFill>
                  <a:srgbClr val="008000"/>
                </a:solidFill>
              </a:rPr>
              <a:t>, peut s'expliquer aussi par de vieilles traces du mot en langue française. En effet, on trouve le mot employé dans une optique environnementale dès 1346, dans l'</a:t>
            </a:r>
            <a:r>
              <a:rPr lang="fr-FR" sz="1600" dirty="0">
                <a:solidFill>
                  <a:srgbClr val="008000"/>
                </a:solidFill>
                <a:hlinkClick r:id="rId3" action="ppaction://hlinkfile" tooltip="Ordonnance de Brunoy"/>
              </a:rPr>
              <a:t>ordonnance de Brunoy</a:t>
            </a:r>
            <a:r>
              <a:rPr lang="fr-FR" sz="1600" dirty="0">
                <a:solidFill>
                  <a:srgbClr val="008000"/>
                </a:solidFill>
              </a:rPr>
              <a:t>, prise par </a:t>
            </a:r>
            <a:r>
              <a:rPr lang="fr-FR" sz="1600" dirty="0">
                <a:solidFill>
                  <a:srgbClr val="008000"/>
                </a:solidFill>
                <a:hlinkClick r:id="rId4" action="ppaction://hlinkfile" tooltip="Philippe VI de Valois"/>
              </a:rPr>
              <a:t>Philippe VI de Valois</a:t>
            </a:r>
            <a:r>
              <a:rPr lang="fr-FR" sz="1600" dirty="0">
                <a:solidFill>
                  <a:srgbClr val="008000"/>
                </a:solidFill>
              </a:rPr>
              <a:t>, sur l'administration des forêts</a:t>
            </a:r>
            <a:r>
              <a:rPr lang="fr-FR" sz="1600" baseline="30000" dirty="0">
                <a:solidFill>
                  <a:srgbClr val="008000"/>
                </a:solidFill>
                <a:hlinkClick r:id="" action="ppaction://hlinkfile"/>
              </a:rPr>
              <a:t>[5]</a:t>
            </a:r>
            <a:r>
              <a:rPr lang="fr-FR" sz="1600" dirty="0">
                <a:solidFill>
                  <a:srgbClr val="008000"/>
                </a:solidFill>
              </a:rPr>
              <a:t>. Ainsi en matière forestière la notion de forêt cultivée soumise à une exigence de </a:t>
            </a:r>
            <a:r>
              <a:rPr lang="fr-FR" sz="1600" b="1" dirty="0">
                <a:solidFill>
                  <a:srgbClr val="008000"/>
                </a:solidFill>
              </a:rPr>
              <a:t>soutenabilité</a:t>
            </a:r>
            <a:r>
              <a:rPr lang="fr-FR" sz="1600" dirty="0">
                <a:solidFill>
                  <a:srgbClr val="008000"/>
                </a:solidFill>
              </a:rPr>
              <a:t>, un </a:t>
            </a:r>
            <a:r>
              <a:rPr lang="fr-FR" sz="1600" b="1" dirty="0">
                <a:solidFill>
                  <a:srgbClr val="008000"/>
                </a:solidFill>
              </a:rPr>
              <a:t>renouvellement perpétuel de la ressource</a:t>
            </a:r>
            <a:r>
              <a:rPr lang="fr-FR" sz="1600" dirty="0">
                <a:solidFill>
                  <a:srgbClr val="008000"/>
                </a:solidFill>
              </a:rPr>
              <a:t>, capable d'approvisionner une </a:t>
            </a:r>
            <a:r>
              <a:rPr lang="fr-FR" sz="1600" dirty="0">
                <a:solidFill>
                  <a:srgbClr val="008000"/>
                </a:solidFill>
                <a:hlinkClick r:id="rId5" action="ppaction://hlinkfile" tooltip="Bataille de L'Écluse"/>
              </a:rPr>
              <a:t>flotte navale</a:t>
            </a:r>
            <a:r>
              <a:rPr lang="fr-FR" sz="1600" baseline="30000" dirty="0">
                <a:solidFill>
                  <a:srgbClr val="008000"/>
                </a:solidFill>
                <a:hlinkClick r:id="" action="ppaction://hlinkfile"/>
              </a:rPr>
              <a:t>[6]</a:t>
            </a:r>
            <a:r>
              <a:rPr lang="fr-FR" sz="1600" dirty="0">
                <a:solidFill>
                  <a:srgbClr val="008000"/>
                </a:solidFill>
              </a:rPr>
              <a:t>, existe depuis plus de six siècles</a:t>
            </a:r>
            <a:r>
              <a:rPr lang="fr-FR" sz="1600" dirty="0" smtClean="0">
                <a:solidFill>
                  <a:srgbClr val="008000"/>
                </a:solidFill>
              </a:rPr>
              <a:t>.</a:t>
            </a:r>
          </a:p>
          <a:p>
            <a:pPr algn="just"/>
            <a:endParaRPr lang="fr-FR" sz="1600" dirty="0" smtClean="0">
              <a:solidFill>
                <a:srgbClr val="008000"/>
              </a:solidFill>
            </a:endParaRPr>
          </a:p>
          <a:p>
            <a:pPr algn="just"/>
            <a:r>
              <a:rPr lang="fr-FR" sz="1200" dirty="0" smtClean="0">
                <a:solidFill>
                  <a:srgbClr val="008000"/>
                </a:solidFill>
              </a:rPr>
              <a:t>Source : </a:t>
            </a:r>
            <a:r>
              <a:rPr lang="fr-FR" sz="1200" i="1" dirty="0" smtClean="0">
                <a:solidFill>
                  <a:srgbClr val="008000"/>
                </a:solidFill>
              </a:rPr>
              <a:t>Développement durable</a:t>
            </a:r>
            <a:r>
              <a:rPr lang="fr-FR" sz="1200" dirty="0" smtClean="0">
                <a:solidFill>
                  <a:srgbClr val="008000"/>
                </a:solidFill>
              </a:rPr>
              <a:t>, </a:t>
            </a:r>
            <a:r>
              <a:rPr lang="fr-FR" sz="1200" dirty="0" err="1" smtClean="0">
                <a:solidFill>
                  <a:srgbClr val="008000"/>
                </a:solidFill>
              </a:rPr>
              <a:t>Wikipedia</a:t>
            </a:r>
            <a:r>
              <a:rPr lang="fr-FR" sz="1200" dirty="0">
                <a:solidFill>
                  <a:srgbClr val="008000"/>
                </a:solidFill>
              </a:rPr>
              <a:t> Français, </a:t>
            </a:r>
            <a:r>
              <a:rPr lang="fr-FR" sz="1200" dirty="0">
                <a:solidFill>
                  <a:srgbClr val="008000"/>
                </a:solidFill>
                <a:hlinkClick r:id="rId6"/>
              </a:rPr>
              <a:t>http://</a:t>
            </a:r>
            <a:r>
              <a:rPr lang="fr-FR" sz="1200" dirty="0" smtClean="0">
                <a:solidFill>
                  <a:srgbClr val="008000"/>
                </a:solidFill>
                <a:hlinkClick r:id="rId6"/>
              </a:rPr>
              <a:t>fr.wikipedia.org/wiki/D%C3%A9veloppement_Durable</a:t>
            </a:r>
            <a:r>
              <a:rPr lang="fr-FR" sz="1200" dirty="0" smtClean="0">
                <a:solidFill>
                  <a:srgbClr val="008000"/>
                </a:solidFill>
              </a:rPr>
              <a:t> </a:t>
            </a:r>
            <a:endParaRPr lang="fr-FR" sz="1200" dirty="0">
              <a:solidFill>
                <a:srgbClr val="008000"/>
              </a:solidFill>
            </a:endParaRPr>
          </a:p>
        </p:txBody>
      </p:sp>
      <p:pic>
        <p:nvPicPr>
          <p:cNvPr id="5" name="Image 4" descr="belier hydraulique.jpg"/>
          <p:cNvPicPr>
            <a:picLocks noChangeAspect="1"/>
          </p:cNvPicPr>
          <p:nvPr/>
        </p:nvPicPr>
        <p:blipFill>
          <a:blip r:embed="rId7" cstate="print"/>
          <a:stretch>
            <a:fillRect/>
          </a:stretch>
        </p:blipFill>
        <p:spPr>
          <a:xfrm>
            <a:off x="3419872" y="4149080"/>
            <a:ext cx="2238375" cy="2219325"/>
          </a:xfrm>
          <a:prstGeom prst="rect">
            <a:avLst/>
          </a:prstGeom>
        </p:spPr>
      </p:pic>
      <p:sp>
        <p:nvSpPr>
          <p:cNvPr id="6" name="ZoneTexte 5"/>
          <p:cNvSpPr txBox="1"/>
          <p:nvPr/>
        </p:nvSpPr>
        <p:spPr>
          <a:xfrm>
            <a:off x="2699792" y="6381328"/>
            <a:ext cx="3744416" cy="461665"/>
          </a:xfrm>
          <a:prstGeom prst="rect">
            <a:avLst/>
          </a:prstGeom>
          <a:noFill/>
        </p:spPr>
        <p:txBody>
          <a:bodyPr wrap="square" rtlCol="0">
            <a:spAutoFit/>
          </a:bodyPr>
          <a:lstStyle/>
          <a:p>
            <a:pPr algn="ctr"/>
            <a:r>
              <a:rPr lang="fr-FR" sz="1200" dirty="0" smtClean="0">
                <a:solidFill>
                  <a:srgbClr val="008000"/>
                </a:solidFill>
              </a:rPr>
              <a:t>Le bélier hydraulique, le moyen d’élever la hauteur d’eau en utilisant l’énergie de la chute d’eau naturelle </a:t>
            </a:r>
            <a:endParaRPr lang="fr-FR" sz="1200" dirty="0">
              <a:solidFill>
                <a:srgbClr val="008000"/>
              </a:solidFill>
            </a:endParaRPr>
          </a:p>
        </p:txBody>
      </p:sp>
    </p:spTree>
    <p:extLst>
      <p:ext uri="{BB962C8B-B14F-4D97-AF65-F5344CB8AC3E}">
        <p14:creationId xmlns:p14="http://schemas.microsoft.com/office/powerpoint/2010/main" val="385390154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124</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00400"/>
            <a:ext cx="8784976" cy="5755422"/>
          </a:xfrm>
          <a:prstGeom prst="rect">
            <a:avLst/>
          </a:prstGeom>
          <a:noFill/>
        </p:spPr>
        <p:txBody>
          <a:bodyPr wrap="square" rtlCol="0">
            <a:spAutoFit/>
          </a:bodyPr>
          <a:lstStyle/>
          <a:p>
            <a:r>
              <a:rPr lang="fr-FR" b="1" u="sng" dirty="0" smtClean="0">
                <a:solidFill>
                  <a:srgbClr val="008000"/>
                </a:solidFill>
              </a:rPr>
              <a:t>17. Annexe : Controverses sur le principe </a:t>
            </a:r>
            <a:r>
              <a:rPr lang="fr-FR" b="1" u="sng" dirty="0">
                <a:solidFill>
                  <a:srgbClr val="008000"/>
                </a:solidFill>
              </a:rPr>
              <a:t>de </a:t>
            </a:r>
            <a:r>
              <a:rPr lang="fr-FR" b="1" u="sng" dirty="0" smtClean="0">
                <a:solidFill>
                  <a:srgbClr val="008000"/>
                </a:solidFill>
              </a:rPr>
              <a:t>précaution et le principe de prudence</a:t>
            </a:r>
            <a:endParaRPr lang="fr-FR" dirty="0" smtClean="0">
              <a:solidFill>
                <a:srgbClr val="008000"/>
              </a:solidFill>
            </a:endParaRPr>
          </a:p>
          <a:p>
            <a:endParaRPr lang="fr-FR" sz="1400" dirty="0" smtClean="0">
              <a:solidFill>
                <a:srgbClr val="008000"/>
              </a:solidFill>
            </a:endParaRPr>
          </a:p>
          <a:p>
            <a:pPr marL="171450" indent="-171450" algn="just">
              <a:buFont typeface="Arial" panose="020B0604020202020204" pitchFamily="34" charset="0"/>
              <a:buChar char="•"/>
            </a:pPr>
            <a:r>
              <a:rPr lang="fr-FR" sz="1400" b="1" dirty="0">
                <a:solidFill>
                  <a:srgbClr val="008000"/>
                </a:solidFill>
              </a:rPr>
              <a:t>La prudence</a:t>
            </a:r>
            <a:r>
              <a:rPr lang="fr-FR" sz="1400" dirty="0">
                <a:solidFill>
                  <a:srgbClr val="008000"/>
                </a:solidFill>
              </a:rPr>
              <a:t> vise les </a:t>
            </a:r>
            <a:r>
              <a:rPr lang="fr-FR" sz="1400" dirty="0">
                <a:solidFill>
                  <a:srgbClr val="008000"/>
                </a:solidFill>
                <a:hlinkClick r:id="rId2" action="ppaction://hlinkfile" tooltip="Risque"/>
              </a:rPr>
              <a:t>risques</a:t>
            </a:r>
            <a:r>
              <a:rPr lang="fr-FR" sz="1400" dirty="0">
                <a:solidFill>
                  <a:srgbClr val="008000"/>
                </a:solidFill>
              </a:rPr>
              <a:t> avérés, ceux dont l'existence est démontrée ou connue empiriquement suffisamment pour qu'on puisse en estimer la fréquence d'occurrence. Exemples : l'utilisation de produits tels que l'</a:t>
            </a:r>
            <a:r>
              <a:rPr lang="fr-FR" sz="1400" dirty="0">
                <a:solidFill>
                  <a:srgbClr val="008000"/>
                </a:solidFill>
                <a:hlinkClick r:id="rId3" action="ppaction://hlinkfile" tooltip="Amiante"/>
              </a:rPr>
              <a:t>amiante</a:t>
            </a:r>
            <a:r>
              <a:rPr lang="fr-FR" sz="1400" dirty="0">
                <a:solidFill>
                  <a:srgbClr val="008000"/>
                </a:solidFill>
              </a:rPr>
              <a:t>, jouer à la roulette russe.</a:t>
            </a:r>
          </a:p>
          <a:p>
            <a:pPr marL="171450" indent="-171450" algn="just">
              <a:buFont typeface="Arial" panose="020B0604020202020204" pitchFamily="34" charset="0"/>
              <a:buChar char="•"/>
            </a:pPr>
            <a:r>
              <a:rPr lang="fr-FR" sz="1400" b="1" dirty="0">
                <a:solidFill>
                  <a:srgbClr val="008000"/>
                </a:solidFill>
              </a:rPr>
              <a:t>La prévention</a:t>
            </a:r>
            <a:r>
              <a:rPr lang="fr-FR" sz="1400" dirty="0">
                <a:solidFill>
                  <a:srgbClr val="008000"/>
                </a:solidFill>
              </a:rPr>
              <a:t> vise les risques avérés, ceux dont l'existence est démontrée ou connue empiriquement sans toutefois qu'on puisse en estimer la fréquence d'occurrence. Exemples : le risque nucléaire. L'incertitude ne porte pas sur le risque, mais sur sa réalisation.</a:t>
            </a:r>
          </a:p>
          <a:p>
            <a:pPr marL="171450" indent="-171450" algn="just">
              <a:buFont typeface="Arial" panose="020B0604020202020204" pitchFamily="34" charset="0"/>
              <a:buChar char="•"/>
            </a:pPr>
            <a:r>
              <a:rPr lang="fr-FR" sz="1400" b="1" dirty="0">
                <a:solidFill>
                  <a:srgbClr val="008000"/>
                </a:solidFill>
              </a:rPr>
              <a:t>La précaution</a:t>
            </a:r>
            <a:r>
              <a:rPr lang="fr-FR" sz="1400" dirty="0">
                <a:solidFill>
                  <a:srgbClr val="008000"/>
                </a:solidFill>
              </a:rPr>
              <a:t> vise les risques probables, non encore confirmés scientifiquement, mais dont la possibilité peut être identifiée à partir de connaissances empiriques et scientifiques. Exemples : le développement des organismes génétiquement modifiés, les émissions des téléphones portables</a:t>
            </a:r>
            <a:r>
              <a:rPr lang="fr-FR" sz="1400" baseline="30000" dirty="0">
                <a:solidFill>
                  <a:srgbClr val="008000"/>
                </a:solidFill>
                <a:hlinkClick r:id="" action="ppaction://hlinkfile"/>
              </a:rPr>
              <a:t>[2</a:t>
            </a:r>
            <a:r>
              <a:rPr lang="fr-FR" sz="1400" baseline="30000" dirty="0" smtClean="0">
                <a:solidFill>
                  <a:srgbClr val="008000"/>
                </a:solidFill>
                <a:hlinkClick r:id="" action="ppaction://hlinkfile"/>
              </a:rPr>
              <a:t>]</a:t>
            </a:r>
            <a:r>
              <a:rPr lang="fr-FR" sz="1400" dirty="0" smtClean="0">
                <a:solidFill>
                  <a:srgbClr val="008000"/>
                </a:solidFill>
              </a:rPr>
              <a:t>.</a:t>
            </a:r>
          </a:p>
          <a:p>
            <a:pPr algn="just"/>
            <a:endParaRPr lang="fr-FR" sz="1400" dirty="0" smtClean="0">
              <a:solidFill>
                <a:srgbClr val="008000"/>
              </a:solidFill>
            </a:endParaRPr>
          </a:p>
          <a:p>
            <a:pPr marL="171450" indent="-171450" algn="just">
              <a:buFont typeface="Arial" panose="020B0604020202020204" pitchFamily="34" charset="0"/>
              <a:buChar char="•"/>
            </a:pPr>
            <a:r>
              <a:rPr lang="fr-FR" sz="1400" dirty="0" smtClean="0">
                <a:solidFill>
                  <a:srgbClr val="008000"/>
                </a:solidFill>
              </a:rPr>
              <a:t>Le </a:t>
            </a:r>
            <a:r>
              <a:rPr lang="fr-FR" sz="1400" b="1" dirty="0">
                <a:solidFill>
                  <a:srgbClr val="008000"/>
                </a:solidFill>
              </a:rPr>
              <a:t>principe de précaution</a:t>
            </a:r>
            <a:r>
              <a:rPr lang="fr-FR" sz="1400" dirty="0">
                <a:solidFill>
                  <a:srgbClr val="008000"/>
                </a:solidFill>
              </a:rPr>
              <a:t> est formulé, dans un sens autre que scientifique, pour la première fois en </a:t>
            </a:r>
            <a:r>
              <a:rPr lang="fr-FR" sz="1400" dirty="0">
                <a:solidFill>
                  <a:srgbClr val="008000"/>
                </a:solidFill>
                <a:hlinkClick r:id="rId4" action="ppaction://hlinkfile" tooltip="1992"/>
              </a:rPr>
              <a:t>1992</a:t>
            </a:r>
            <a:r>
              <a:rPr lang="fr-FR" sz="1400" dirty="0">
                <a:solidFill>
                  <a:srgbClr val="008000"/>
                </a:solidFill>
              </a:rPr>
              <a:t> dans le Principe 15 de la </a:t>
            </a:r>
            <a:r>
              <a:rPr lang="fr-FR" sz="1400" dirty="0">
                <a:solidFill>
                  <a:srgbClr val="008000"/>
                </a:solidFill>
                <a:hlinkClick r:id="rId5" action="ppaction://hlinkfile" tooltip="Déclaration de Rio"/>
              </a:rPr>
              <a:t>Déclaration de Rio</a:t>
            </a:r>
            <a:r>
              <a:rPr lang="fr-FR" sz="1400" dirty="0">
                <a:solidFill>
                  <a:srgbClr val="008000"/>
                </a:solidFill>
              </a:rPr>
              <a:t> : « </a:t>
            </a:r>
            <a:r>
              <a:rPr lang="fr-FR" sz="1400" i="1" dirty="0">
                <a:solidFill>
                  <a:srgbClr val="008000"/>
                </a:solidFill>
              </a:rPr>
              <a:t>En cas de risque de dommages graves ou irréversibles, l'absence de certitude scientifique absolue ne doit pas servir de prétexte pour remettre à plus tard l'adoption de mesures effectives visant à prévenir la dégradation de l'environnement</a:t>
            </a:r>
            <a:r>
              <a:rPr lang="fr-FR" sz="1400" dirty="0">
                <a:solidFill>
                  <a:srgbClr val="008000"/>
                </a:solidFill>
              </a:rPr>
              <a:t>. </a:t>
            </a:r>
            <a:r>
              <a:rPr lang="fr-FR" sz="1400" dirty="0" smtClean="0">
                <a:solidFill>
                  <a:srgbClr val="008000"/>
                </a:solidFill>
              </a:rPr>
              <a:t>». En </a:t>
            </a:r>
            <a:r>
              <a:rPr lang="fr-FR" sz="1400" dirty="0">
                <a:solidFill>
                  <a:srgbClr val="008000"/>
                </a:solidFill>
                <a:hlinkClick r:id="rId6" action="ppaction://hlinkfile" tooltip="France"/>
              </a:rPr>
              <a:t>France</a:t>
            </a:r>
            <a:r>
              <a:rPr lang="fr-FR" sz="1400" dirty="0">
                <a:solidFill>
                  <a:srgbClr val="008000"/>
                </a:solidFill>
              </a:rPr>
              <a:t>, la </a:t>
            </a:r>
            <a:r>
              <a:rPr lang="fr-FR" sz="1400" dirty="0">
                <a:solidFill>
                  <a:srgbClr val="008000"/>
                </a:solidFill>
                <a:hlinkClick r:id="rId7" action="ppaction://hlinkfile" tooltip="Loi Barnier"/>
              </a:rPr>
              <a:t>loi Barnier</a:t>
            </a:r>
            <a:r>
              <a:rPr lang="fr-FR" sz="1400" dirty="0">
                <a:solidFill>
                  <a:srgbClr val="008000"/>
                </a:solidFill>
              </a:rPr>
              <a:t> de 1995 précise que « </a:t>
            </a:r>
            <a:r>
              <a:rPr lang="fr-FR" sz="1400" i="1" dirty="0">
                <a:solidFill>
                  <a:srgbClr val="008000"/>
                </a:solidFill>
              </a:rPr>
              <a:t>l'absence de certitudes, compte tenu des connaissances </a:t>
            </a:r>
            <a:r>
              <a:rPr lang="fr-FR" sz="1400" i="1" dirty="0">
                <a:solidFill>
                  <a:srgbClr val="008000"/>
                </a:solidFill>
                <a:hlinkClick r:id="rId8" action="ppaction://hlinkfile" tooltip="Scientifique"/>
              </a:rPr>
              <a:t>scientifiques</a:t>
            </a:r>
            <a:r>
              <a:rPr lang="fr-FR" sz="1400" i="1" dirty="0">
                <a:solidFill>
                  <a:srgbClr val="008000"/>
                </a:solidFill>
              </a:rPr>
              <a:t> et </a:t>
            </a:r>
            <a:r>
              <a:rPr lang="fr-FR" sz="1400" i="1" dirty="0">
                <a:solidFill>
                  <a:srgbClr val="008000"/>
                </a:solidFill>
                <a:hlinkClick r:id="rId9" action="ppaction://hlinkfile" tooltip="Technique"/>
              </a:rPr>
              <a:t>techniques</a:t>
            </a:r>
            <a:r>
              <a:rPr lang="fr-FR" sz="1400" i="1" dirty="0">
                <a:solidFill>
                  <a:srgbClr val="008000"/>
                </a:solidFill>
              </a:rPr>
              <a:t> du moment, ne doit pas retarder l'adoption de mesures effectives et proportionnées visant à prévenir un risque de dommages graves et irréversibles à l'environnement à un coût économiquement acceptable</a:t>
            </a:r>
            <a:r>
              <a:rPr lang="fr-FR" sz="1400" dirty="0">
                <a:solidFill>
                  <a:srgbClr val="008000"/>
                </a:solidFill>
              </a:rPr>
              <a:t> </a:t>
            </a:r>
            <a:r>
              <a:rPr lang="fr-FR" sz="1400" dirty="0" smtClean="0">
                <a:solidFill>
                  <a:srgbClr val="008000"/>
                </a:solidFill>
              </a:rPr>
              <a:t>». </a:t>
            </a:r>
          </a:p>
          <a:p>
            <a:pPr algn="just"/>
            <a:r>
              <a:rPr lang="fr-FR" sz="1200" dirty="0">
                <a:solidFill>
                  <a:srgbClr val="008000"/>
                </a:solidFill>
              </a:rPr>
              <a:t> </a:t>
            </a:r>
            <a:r>
              <a:rPr lang="fr-FR" sz="1200" dirty="0" smtClean="0">
                <a:solidFill>
                  <a:srgbClr val="008000"/>
                </a:solidFill>
              </a:rPr>
              <a:t>    Source </a:t>
            </a:r>
            <a:r>
              <a:rPr lang="fr-FR" sz="1200" dirty="0">
                <a:solidFill>
                  <a:srgbClr val="008000"/>
                </a:solidFill>
              </a:rPr>
              <a:t>: </a:t>
            </a:r>
            <a:r>
              <a:rPr lang="fr-FR" sz="1200" dirty="0">
                <a:solidFill>
                  <a:srgbClr val="008000"/>
                </a:solidFill>
                <a:hlinkClick r:id="rId10"/>
              </a:rPr>
              <a:t>http://</a:t>
            </a:r>
            <a:r>
              <a:rPr lang="fr-FR" sz="1200" dirty="0" smtClean="0">
                <a:solidFill>
                  <a:srgbClr val="008000"/>
                </a:solidFill>
                <a:hlinkClick r:id="rId10"/>
              </a:rPr>
              <a:t>fr.wikipedia.org/wiki/Principe_de_pr%C3%A9caution</a:t>
            </a:r>
            <a:r>
              <a:rPr lang="fr-FR" sz="1200" dirty="0" smtClean="0">
                <a:solidFill>
                  <a:srgbClr val="008000"/>
                </a:solidFill>
              </a:rPr>
              <a:t> </a:t>
            </a:r>
          </a:p>
          <a:p>
            <a:pPr algn="just"/>
            <a:endParaRPr lang="fr-FR" sz="1400" dirty="0" smtClean="0">
              <a:solidFill>
                <a:srgbClr val="008000"/>
              </a:solidFill>
            </a:endParaRPr>
          </a:p>
          <a:p>
            <a:pPr marL="171450" indent="-171450" algn="just">
              <a:buFont typeface="Arial" panose="020B0604020202020204" pitchFamily="34" charset="0"/>
              <a:buChar char="•"/>
            </a:pPr>
            <a:r>
              <a:rPr lang="fr-FR" sz="1400" dirty="0">
                <a:solidFill>
                  <a:srgbClr val="008000"/>
                </a:solidFill>
              </a:rPr>
              <a:t>Le </a:t>
            </a:r>
            <a:r>
              <a:rPr lang="fr-FR" sz="1400" b="1" dirty="0">
                <a:solidFill>
                  <a:srgbClr val="008000"/>
                </a:solidFill>
              </a:rPr>
              <a:t>principe de prudence</a:t>
            </a:r>
            <a:r>
              <a:rPr lang="fr-FR" sz="1400" dirty="0">
                <a:solidFill>
                  <a:srgbClr val="008000"/>
                </a:solidFill>
              </a:rPr>
              <a:t> vise les risques avérés, ceux dont l'existence est démontrée ou connue empiriquement sans toutefois qu'on puisse en estimer la fréquence d'occurrence</a:t>
            </a:r>
            <a:r>
              <a:rPr lang="fr-FR" sz="1400" dirty="0" smtClean="0">
                <a:solidFill>
                  <a:srgbClr val="008000"/>
                </a:solidFill>
              </a:rPr>
              <a:t>. </a:t>
            </a:r>
          </a:p>
          <a:p>
            <a:pPr algn="just"/>
            <a:endParaRPr lang="fr-FR" sz="1400" dirty="0" smtClean="0">
              <a:solidFill>
                <a:srgbClr val="008000"/>
              </a:solidFill>
            </a:endParaRPr>
          </a:p>
          <a:p>
            <a:pPr algn="just"/>
            <a:r>
              <a:rPr lang="fr-FR" sz="1400" dirty="0" smtClean="0">
                <a:solidFill>
                  <a:srgbClr val="008000"/>
                </a:solidFill>
              </a:rPr>
              <a:t>Selon </a:t>
            </a:r>
            <a:r>
              <a:rPr lang="fr-FR" sz="1400" dirty="0">
                <a:solidFill>
                  <a:srgbClr val="008000"/>
                </a:solidFill>
              </a:rPr>
              <a:t>le cas, on utilisera un « principe de prudence », un « </a:t>
            </a:r>
            <a:r>
              <a:rPr lang="fr-FR" sz="1400" dirty="0">
                <a:solidFill>
                  <a:srgbClr val="008000"/>
                </a:solidFill>
                <a:hlinkClick r:id="rId11" action="ppaction://hlinkfile" tooltip="Principe de prévention"/>
              </a:rPr>
              <a:t>principe de prévention</a:t>
            </a:r>
            <a:r>
              <a:rPr lang="fr-FR" sz="1400" dirty="0">
                <a:solidFill>
                  <a:srgbClr val="008000"/>
                </a:solidFill>
              </a:rPr>
              <a:t> » ou un « </a:t>
            </a:r>
            <a:r>
              <a:rPr lang="fr-FR" sz="1400" dirty="0">
                <a:solidFill>
                  <a:srgbClr val="008000"/>
                </a:solidFill>
                <a:hlinkClick r:id="rId10" action="ppaction://hlinkfile" tooltip="Principe de précaution"/>
              </a:rPr>
              <a:t>principe de précaution</a:t>
            </a:r>
            <a:r>
              <a:rPr lang="fr-FR" sz="1400" dirty="0">
                <a:solidFill>
                  <a:srgbClr val="008000"/>
                </a:solidFill>
              </a:rPr>
              <a:t> » afin d'éviter une conséquence indésirable</a:t>
            </a:r>
            <a:r>
              <a:rPr lang="fr-FR" sz="1400" dirty="0" smtClean="0">
                <a:solidFill>
                  <a:srgbClr val="008000"/>
                </a:solidFill>
              </a:rPr>
              <a:t>.  Source </a:t>
            </a:r>
            <a:r>
              <a:rPr lang="fr-FR" sz="1400" dirty="0">
                <a:solidFill>
                  <a:srgbClr val="008000"/>
                </a:solidFill>
              </a:rPr>
              <a:t>: </a:t>
            </a:r>
            <a:r>
              <a:rPr lang="fr-FR" sz="1400" dirty="0">
                <a:solidFill>
                  <a:srgbClr val="008000"/>
                </a:solidFill>
                <a:hlinkClick r:id="rId12"/>
              </a:rPr>
              <a:t>http://</a:t>
            </a:r>
            <a:r>
              <a:rPr lang="fr-FR" sz="1400" dirty="0" smtClean="0">
                <a:solidFill>
                  <a:srgbClr val="008000"/>
                </a:solidFill>
                <a:hlinkClick r:id="rId12"/>
              </a:rPr>
              <a:t>fr.wikipedia.org/wiki/Principe_de_prudence</a:t>
            </a:r>
            <a:r>
              <a:rPr lang="fr-FR" sz="1400" dirty="0" smtClean="0">
                <a:solidFill>
                  <a:srgbClr val="008000"/>
                </a:solidFill>
              </a:rPr>
              <a:t> </a:t>
            </a:r>
            <a:endParaRPr lang="fr-FR" sz="1400" dirty="0">
              <a:solidFill>
                <a:srgbClr val="008000"/>
              </a:solidFill>
            </a:endParaRPr>
          </a:p>
        </p:txBody>
      </p:sp>
    </p:spTree>
    <p:extLst>
      <p:ext uri="{BB962C8B-B14F-4D97-AF65-F5344CB8AC3E}">
        <p14:creationId xmlns:p14="http://schemas.microsoft.com/office/powerpoint/2010/main" val="1431513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125</a:t>
            </a:fld>
            <a:endParaRPr lang="fr-FR" dirty="0"/>
          </a:p>
        </p:txBody>
      </p:sp>
      <p:sp>
        <p:nvSpPr>
          <p:cNvPr id="3" name="Titre 1"/>
          <p:cNvSpPr txBox="1">
            <a:spLocks/>
          </p:cNvSpPr>
          <p:nvPr/>
        </p:nvSpPr>
        <p:spPr>
          <a:xfrm>
            <a:off x="1979712" y="188640"/>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620688"/>
            <a:ext cx="8784976" cy="6124754"/>
          </a:xfrm>
          <a:prstGeom prst="rect">
            <a:avLst/>
          </a:prstGeom>
          <a:noFill/>
        </p:spPr>
        <p:txBody>
          <a:bodyPr wrap="square" rtlCol="0">
            <a:spAutoFit/>
          </a:bodyPr>
          <a:lstStyle/>
          <a:p>
            <a:r>
              <a:rPr lang="fr-FR" b="1" u="sng" dirty="0" smtClean="0">
                <a:solidFill>
                  <a:srgbClr val="008000"/>
                </a:solidFill>
              </a:rPr>
              <a:t>17. Annexe : Controverse sur le principe </a:t>
            </a:r>
            <a:r>
              <a:rPr lang="fr-FR" b="1" u="sng" dirty="0">
                <a:solidFill>
                  <a:srgbClr val="008000"/>
                </a:solidFill>
              </a:rPr>
              <a:t>de </a:t>
            </a:r>
            <a:r>
              <a:rPr lang="fr-FR" b="1" u="sng" dirty="0" smtClean="0">
                <a:solidFill>
                  <a:srgbClr val="008000"/>
                </a:solidFill>
              </a:rPr>
              <a:t>précaution et le principe de prudence (suite)</a:t>
            </a:r>
            <a:endParaRPr lang="fr-FR" dirty="0" smtClean="0">
              <a:solidFill>
                <a:srgbClr val="008000"/>
              </a:solidFill>
            </a:endParaRPr>
          </a:p>
          <a:p>
            <a:endParaRPr lang="fr-FR" sz="1400" dirty="0" smtClean="0">
              <a:solidFill>
                <a:srgbClr val="008000"/>
              </a:solidFill>
            </a:endParaRPr>
          </a:p>
          <a:p>
            <a:r>
              <a:rPr lang="fr-FR" sz="1400" u="sng" dirty="0" smtClean="0">
                <a:solidFill>
                  <a:srgbClr val="008000"/>
                </a:solidFill>
              </a:rPr>
              <a:t>Critiques du principe de précaution</a:t>
            </a:r>
            <a:r>
              <a:rPr lang="fr-FR" sz="1400" dirty="0" smtClean="0">
                <a:solidFill>
                  <a:srgbClr val="008000"/>
                </a:solidFill>
              </a:rPr>
              <a:t> :</a:t>
            </a:r>
          </a:p>
          <a:p>
            <a:endParaRPr lang="fr-FR" sz="1400" dirty="0">
              <a:solidFill>
                <a:srgbClr val="008000"/>
              </a:solidFill>
            </a:endParaRPr>
          </a:p>
          <a:p>
            <a:r>
              <a:rPr lang="fr-FR" sz="1400" dirty="0">
                <a:solidFill>
                  <a:srgbClr val="008000"/>
                </a:solidFill>
              </a:rPr>
              <a:t>1. Confusion prévention &amp; précaution</a:t>
            </a:r>
          </a:p>
          <a:p>
            <a:endParaRPr lang="fr-FR" sz="1400" dirty="0">
              <a:solidFill>
                <a:srgbClr val="008000"/>
              </a:solidFill>
            </a:endParaRPr>
          </a:p>
          <a:p>
            <a:r>
              <a:rPr lang="fr-FR" sz="1400" dirty="0">
                <a:solidFill>
                  <a:srgbClr val="008000"/>
                </a:solidFill>
              </a:rPr>
              <a:t>     a. Le volcan </a:t>
            </a:r>
            <a:r>
              <a:rPr lang="fr-FR" sz="1400" dirty="0" err="1">
                <a:solidFill>
                  <a:srgbClr val="008000"/>
                </a:solidFill>
              </a:rPr>
              <a:t>Eyjaföll</a:t>
            </a:r>
            <a:r>
              <a:rPr lang="fr-FR" sz="1400" dirty="0">
                <a:solidFill>
                  <a:srgbClr val="008000"/>
                </a:solidFill>
              </a:rPr>
              <a:t> ==&gt; prévention</a:t>
            </a:r>
          </a:p>
          <a:p>
            <a:r>
              <a:rPr lang="fr-FR" sz="1400" dirty="0">
                <a:solidFill>
                  <a:srgbClr val="008000"/>
                </a:solidFill>
              </a:rPr>
              <a:t>     b. Le virus H1N1 ==&gt; prévention ==&gt; marge d'incertitude liée à la connaissance</a:t>
            </a:r>
          </a:p>
          <a:p>
            <a:endParaRPr lang="fr-FR" sz="1400" dirty="0">
              <a:solidFill>
                <a:srgbClr val="008000"/>
              </a:solidFill>
            </a:endParaRPr>
          </a:p>
          <a:p>
            <a:r>
              <a:rPr lang="fr-FR" sz="1400" dirty="0">
                <a:solidFill>
                  <a:srgbClr val="008000"/>
                </a:solidFill>
              </a:rPr>
              <a:t>2. Inversion de la charge de la preuve</a:t>
            </a:r>
          </a:p>
          <a:p>
            <a:endParaRPr lang="fr-FR" sz="1400" dirty="0">
              <a:solidFill>
                <a:srgbClr val="008000"/>
              </a:solidFill>
            </a:endParaRPr>
          </a:p>
          <a:p>
            <a:r>
              <a:rPr lang="fr-FR" sz="1400" dirty="0">
                <a:solidFill>
                  <a:srgbClr val="008000"/>
                </a:solidFill>
              </a:rPr>
              <a:t>     a. La précaution n'exige pas que l'on ait la certitude d'une innocuité parfaite avant de mettre un bien sur le marché</a:t>
            </a:r>
          </a:p>
          <a:p>
            <a:r>
              <a:rPr lang="fr-FR" sz="1400" dirty="0">
                <a:solidFill>
                  <a:srgbClr val="008000"/>
                </a:solidFill>
              </a:rPr>
              <a:t>     b. Pharmacovigilance (5 ans de test, etc…) ==&gt; pas de risque 0 mais une faible marge d'erreurs est demandée</a:t>
            </a:r>
          </a:p>
          <a:p>
            <a:r>
              <a:rPr lang="fr-FR" sz="1400" dirty="0">
                <a:solidFill>
                  <a:srgbClr val="008000"/>
                </a:solidFill>
              </a:rPr>
              <a:t>     c. En revanche, on peut contraindre l'industriel à explorer le risque afin de le réduire</a:t>
            </a:r>
          </a:p>
          <a:p>
            <a:endParaRPr lang="fr-FR" sz="1400" dirty="0">
              <a:solidFill>
                <a:srgbClr val="008000"/>
              </a:solidFill>
            </a:endParaRPr>
          </a:p>
          <a:p>
            <a:r>
              <a:rPr lang="fr-FR" sz="1400" dirty="0">
                <a:solidFill>
                  <a:srgbClr val="008000"/>
                </a:solidFill>
              </a:rPr>
              <a:t>3. Croire que le principe de précaution exige le risque zéro</a:t>
            </a:r>
          </a:p>
          <a:p>
            <a:endParaRPr lang="fr-FR" sz="1400" dirty="0">
              <a:solidFill>
                <a:srgbClr val="008000"/>
              </a:solidFill>
            </a:endParaRPr>
          </a:p>
          <a:p>
            <a:r>
              <a:rPr lang="fr-FR" sz="1400" dirty="0">
                <a:solidFill>
                  <a:srgbClr val="008000"/>
                </a:solidFill>
              </a:rPr>
              <a:t>     a.    ==&gt; Irréversibilité et </a:t>
            </a:r>
            <a:r>
              <a:rPr lang="fr-FR" sz="1400" dirty="0" err="1">
                <a:solidFill>
                  <a:srgbClr val="008000"/>
                </a:solidFill>
              </a:rPr>
              <a:t>inversibilité</a:t>
            </a:r>
            <a:endParaRPr lang="fr-FR" sz="1400" dirty="0">
              <a:solidFill>
                <a:srgbClr val="008000"/>
              </a:solidFill>
            </a:endParaRPr>
          </a:p>
          <a:p>
            <a:endParaRPr lang="fr-FR" sz="1400" dirty="0">
              <a:solidFill>
                <a:srgbClr val="008000"/>
              </a:solidFill>
            </a:endParaRPr>
          </a:p>
          <a:p>
            <a:r>
              <a:rPr lang="fr-FR" sz="1400" dirty="0">
                <a:solidFill>
                  <a:srgbClr val="008000"/>
                </a:solidFill>
              </a:rPr>
              <a:t>4. principe de précaution perçu comme un principe </a:t>
            </a:r>
            <a:r>
              <a:rPr lang="fr-FR" sz="1400" dirty="0" err="1">
                <a:solidFill>
                  <a:srgbClr val="008000"/>
                </a:solidFill>
              </a:rPr>
              <a:t>anti-science</a:t>
            </a:r>
            <a:r>
              <a:rPr lang="fr-FR" sz="1400" dirty="0">
                <a:solidFill>
                  <a:srgbClr val="008000"/>
                </a:solidFill>
              </a:rPr>
              <a:t> et anti-progrès technologique</a:t>
            </a:r>
          </a:p>
          <a:p>
            <a:endParaRPr lang="fr-FR" sz="1400" dirty="0">
              <a:solidFill>
                <a:srgbClr val="008000"/>
              </a:solidFill>
            </a:endParaRPr>
          </a:p>
          <a:p>
            <a:r>
              <a:rPr lang="fr-FR" sz="1400" dirty="0">
                <a:solidFill>
                  <a:srgbClr val="008000"/>
                </a:solidFill>
              </a:rPr>
              <a:t>5. La précaution permet d'accuser un innocent</a:t>
            </a:r>
          </a:p>
          <a:p>
            <a:endParaRPr lang="fr-FR" sz="1400" dirty="0">
              <a:solidFill>
                <a:srgbClr val="008000"/>
              </a:solidFill>
            </a:endParaRPr>
          </a:p>
          <a:p>
            <a:r>
              <a:rPr lang="fr-FR" sz="1400" dirty="0">
                <a:solidFill>
                  <a:srgbClr val="008000"/>
                </a:solidFill>
              </a:rPr>
              <a:t>     a.    Faux : en appliquant le principe de précaution face à un chercheur, p. ex, on lui demandera (éventuellement) de réduire les </a:t>
            </a:r>
          </a:p>
          <a:p>
            <a:r>
              <a:rPr lang="fr-FR" sz="1400" dirty="0">
                <a:solidFill>
                  <a:srgbClr val="008000"/>
                </a:solidFill>
              </a:rPr>
              <a:t>               incertitudes concernant la/les technologie(s) développée(s)</a:t>
            </a:r>
          </a:p>
          <a:p>
            <a:endParaRPr lang="fr-FR" sz="1400" dirty="0">
              <a:solidFill>
                <a:srgbClr val="008000"/>
              </a:solidFill>
            </a:endParaRPr>
          </a:p>
          <a:p>
            <a:r>
              <a:rPr lang="fr-FR" sz="1000" dirty="0">
                <a:solidFill>
                  <a:srgbClr val="008000"/>
                </a:solidFill>
              </a:rPr>
              <a:t>Cours du Prof. D. Bourg ; "</a:t>
            </a:r>
            <a:r>
              <a:rPr lang="fr-FR" sz="1000" i="1" dirty="0">
                <a:solidFill>
                  <a:srgbClr val="008000"/>
                </a:solidFill>
              </a:rPr>
              <a:t>Systèmes environnementaux II</a:t>
            </a:r>
            <a:r>
              <a:rPr lang="fr-FR" sz="1000" dirty="0">
                <a:solidFill>
                  <a:srgbClr val="008000"/>
                </a:solidFill>
              </a:rPr>
              <a:t>", Lausanne, UNIL Corentin </a:t>
            </a:r>
            <a:r>
              <a:rPr lang="fr-FR" sz="1000" dirty="0" err="1">
                <a:solidFill>
                  <a:srgbClr val="008000"/>
                </a:solidFill>
              </a:rPr>
              <a:t>Neuffer</a:t>
            </a:r>
            <a:r>
              <a:rPr lang="fr-FR" sz="1000" dirty="0">
                <a:solidFill>
                  <a:srgbClr val="008000"/>
                </a:solidFill>
              </a:rPr>
              <a:t>, </a:t>
            </a:r>
            <a:r>
              <a:rPr lang="fr-FR" sz="1000" dirty="0">
                <a:solidFill>
                  <a:srgbClr val="008000"/>
                </a:solidFill>
                <a:hlinkClick r:id="rId2"/>
              </a:rPr>
              <a:t>http://</a:t>
            </a:r>
            <a:r>
              <a:rPr lang="fr-FR" sz="1000" dirty="0" smtClean="0">
                <a:solidFill>
                  <a:srgbClr val="008000"/>
                </a:solidFill>
                <a:hlinkClick r:id="rId2"/>
              </a:rPr>
              <a:t>fr.wikipedia.org/wiki/Discussion:Principe_de_pr%C3%A9caution</a:t>
            </a:r>
            <a:r>
              <a:rPr lang="fr-FR" sz="1000" dirty="0" smtClean="0">
                <a:solidFill>
                  <a:srgbClr val="008000"/>
                </a:solidFill>
              </a:rPr>
              <a:t> </a:t>
            </a:r>
          </a:p>
        </p:txBody>
      </p:sp>
    </p:spTree>
    <p:extLst>
      <p:ext uri="{BB962C8B-B14F-4D97-AF65-F5344CB8AC3E}">
        <p14:creationId xmlns:p14="http://schemas.microsoft.com/office/powerpoint/2010/main" val="31602881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1520" y="980728"/>
            <a:ext cx="8587680" cy="497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spAutoFit/>
          </a:bodyPr>
          <a:lstStyle/>
          <a:p>
            <a:pPr algn="l">
              <a:lnSpc>
                <a:spcPct val="130000"/>
              </a:lnSpc>
            </a:pPr>
            <a:r>
              <a:rPr lang="fr-FR" b="1" dirty="0" smtClean="0">
                <a:solidFill>
                  <a:srgbClr val="006600"/>
                </a:solidFill>
                <a:latin typeface="Calibri" pitchFamily="34" charset="0"/>
              </a:rPr>
              <a:t>18. Annexe : Comment l’empreinte écologique est calculée ?</a:t>
            </a:r>
            <a:r>
              <a:rPr lang="fr-FR" b="1" dirty="0">
                <a:solidFill>
                  <a:srgbClr val="006600"/>
                </a:solidFill>
                <a:latin typeface="Calibri" pitchFamily="34" charset="0"/>
              </a:rPr>
              <a:t/>
            </a:r>
            <a:br>
              <a:rPr lang="fr-FR" b="1" dirty="0">
                <a:solidFill>
                  <a:srgbClr val="006600"/>
                </a:solidFill>
                <a:latin typeface="Calibri" pitchFamily="34" charset="0"/>
              </a:rPr>
            </a:br>
            <a:endParaRPr lang="fr-FR" dirty="0">
              <a:solidFill>
                <a:srgbClr val="006600"/>
              </a:solidFill>
              <a:latin typeface="Calibri" pitchFamily="34" charset="0"/>
            </a:endParaRPr>
          </a:p>
          <a:p>
            <a:pPr algn="l">
              <a:lnSpc>
                <a:spcPct val="130000"/>
              </a:lnSpc>
              <a:buFont typeface="Wingdings 3" pitchFamily="18" charset="2"/>
              <a:buChar char=""/>
            </a:pPr>
            <a:r>
              <a:rPr lang="fr-FR" dirty="0">
                <a:solidFill>
                  <a:srgbClr val="006600"/>
                </a:solidFill>
                <a:latin typeface="Calibri" pitchFamily="34" charset="0"/>
              </a:rPr>
              <a:t> A partir de données publiques (FAO, IEA, IPCC)  +  publications scientifiques,</a:t>
            </a:r>
            <a:br>
              <a:rPr lang="fr-FR" dirty="0">
                <a:solidFill>
                  <a:srgbClr val="006600"/>
                </a:solidFill>
                <a:latin typeface="Calibri" pitchFamily="34" charset="0"/>
              </a:rPr>
            </a:br>
            <a:r>
              <a:rPr lang="fr-FR" dirty="0">
                <a:solidFill>
                  <a:srgbClr val="006600"/>
                </a:solidFill>
                <a:latin typeface="Calibri" pitchFamily="34" charset="0"/>
              </a:rPr>
              <a:t>    données satellites, …</a:t>
            </a:r>
          </a:p>
          <a:p>
            <a:pPr algn="l">
              <a:lnSpc>
                <a:spcPct val="130000"/>
              </a:lnSpc>
              <a:spcBef>
                <a:spcPct val="30000"/>
              </a:spcBef>
              <a:buFont typeface="Wingdings 3" pitchFamily="18" charset="2"/>
              <a:buChar char=""/>
            </a:pPr>
            <a:r>
              <a:rPr lang="fr-FR" dirty="0">
                <a:solidFill>
                  <a:srgbClr val="006600"/>
                </a:solidFill>
                <a:latin typeface="Calibri" pitchFamily="34" charset="0"/>
              </a:rPr>
              <a:t> Empreinte écologique (en hectares globaux)</a:t>
            </a:r>
          </a:p>
          <a:p>
            <a:pPr algn="l">
              <a:lnSpc>
                <a:spcPct val="130000"/>
              </a:lnSpc>
              <a:buFont typeface="Wingdings 3" pitchFamily="18" charset="2"/>
              <a:buNone/>
            </a:pPr>
            <a:r>
              <a:rPr lang="fr-FR" dirty="0">
                <a:solidFill>
                  <a:srgbClr val="006600"/>
                </a:solidFill>
                <a:latin typeface="Calibri" pitchFamily="34" charset="0"/>
              </a:rPr>
              <a:t>                =  Consommation totale / productivité globale moyenne</a:t>
            </a:r>
          </a:p>
          <a:p>
            <a:pPr algn="l">
              <a:lnSpc>
                <a:spcPct val="130000"/>
              </a:lnSpc>
              <a:spcBef>
                <a:spcPct val="30000"/>
              </a:spcBef>
              <a:buFont typeface="Wingdings 3" pitchFamily="18" charset="2"/>
              <a:buChar char=""/>
            </a:pPr>
            <a:r>
              <a:rPr lang="fr-FR" dirty="0">
                <a:solidFill>
                  <a:srgbClr val="006600"/>
                </a:solidFill>
                <a:latin typeface="Calibri" pitchFamily="34" charset="0"/>
              </a:rPr>
              <a:t> Un hectare global  =  un hectare d ’espace biologiquement productif, avec la</a:t>
            </a:r>
          </a:p>
          <a:p>
            <a:pPr algn="l">
              <a:buFont typeface="Wingdings 3" pitchFamily="18" charset="2"/>
              <a:buNone/>
            </a:pPr>
            <a:r>
              <a:rPr lang="fr-FR" dirty="0">
                <a:solidFill>
                  <a:srgbClr val="006600"/>
                </a:solidFill>
                <a:latin typeface="Calibri" pitchFamily="34" charset="0"/>
              </a:rPr>
              <a:t>    moyenne de productivité mondiale</a:t>
            </a:r>
          </a:p>
          <a:p>
            <a:pPr algn="l">
              <a:lnSpc>
                <a:spcPct val="130000"/>
              </a:lnSpc>
              <a:spcBef>
                <a:spcPct val="30000"/>
              </a:spcBef>
              <a:buFont typeface="Wingdings 3" pitchFamily="18" charset="2"/>
              <a:buChar char=""/>
            </a:pPr>
            <a:r>
              <a:rPr lang="fr-FR" dirty="0">
                <a:solidFill>
                  <a:srgbClr val="006600"/>
                </a:solidFill>
                <a:latin typeface="Calibri" pitchFamily="34" charset="0"/>
              </a:rPr>
              <a:t> Estimations prudentes </a:t>
            </a:r>
          </a:p>
          <a:p>
            <a:pPr algn="l">
              <a:lnSpc>
                <a:spcPct val="130000"/>
              </a:lnSpc>
              <a:spcBef>
                <a:spcPct val="30000"/>
              </a:spcBef>
              <a:buFont typeface="Wingdings 3" pitchFamily="18" charset="2"/>
              <a:buChar char=""/>
            </a:pPr>
            <a:r>
              <a:rPr lang="fr-FR" dirty="0">
                <a:solidFill>
                  <a:srgbClr val="006600"/>
                </a:solidFill>
                <a:latin typeface="Calibri" pitchFamily="34" charset="0"/>
              </a:rPr>
              <a:t> Ne mesure pas l’impact des pollutions sur l’eau</a:t>
            </a:r>
          </a:p>
          <a:p>
            <a:pPr algn="l">
              <a:lnSpc>
                <a:spcPct val="130000"/>
              </a:lnSpc>
              <a:spcBef>
                <a:spcPct val="30000"/>
              </a:spcBef>
              <a:buFont typeface="Wingdings 3" pitchFamily="18" charset="2"/>
              <a:buChar char=""/>
            </a:pPr>
            <a:r>
              <a:rPr lang="fr-FR" dirty="0">
                <a:solidFill>
                  <a:srgbClr val="006600"/>
                </a:solidFill>
                <a:latin typeface="Calibri" pitchFamily="34" charset="0"/>
              </a:rPr>
              <a:t> Ne mesure pas les dommages irréversibles (produits toxiques, déchets</a:t>
            </a:r>
          </a:p>
          <a:p>
            <a:pPr algn="l">
              <a:buFont typeface="Wingdings 3" pitchFamily="18" charset="2"/>
              <a:buNone/>
            </a:pPr>
            <a:r>
              <a:rPr lang="fr-FR" dirty="0">
                <a:solidFill>
                  <a:srgbClr val="006600"/>
                </a:solidFill>
                <a:latin typeface="Calibri" pitchFamily="34" charset="0"/>
              </a:rPr>
              <a:t>    nucléaires, érosion/ usure des sols, pertes de biodiversité</a:t>
            </a:r>
            <a:r>
              <a:rPr lang="fr-FR" dirty="0" smtClean="0">
                <a:solidFill>
                  <a:srgbClr val="006600"/>
                </a:solidFill>
                <a:latin typeface="Calibri" pitchFamily="34" charset="0"/>
              </a:rPr>
              <a:t>,…).</a:t>
            </a:r>
          </a:p>
          <a:p>
            <a:pPr>
              <a:buSzPct val="70000"/>
            </a:pPr>
            <a:endParaRPr lang="fr-FR" sz="1000" dirty="0">
              <a:solidFill>
                <a:srgbClr val="006600"/>
              </a:solidFill>
              <a:latin typeface="Arial" charset="0"/>
            </a:endParaRPr>
          </a:p>
          <a:p>
            <a:pPr>
              <a:buSzPct val="70000"/>
            </a:pPr>
            <a:r>
              <a:rPr lang="fr-FR" sz="1000" dirty="0">
                <a:solidFill>
                  <a:srgbClr val="006600"/>
                </a:solidFill>
                <a:latin typeface="Arial" charset="0"/>
              </a:rPr>
              <a:t>Source : WWF</a:t>
            </a:r>
            <a:r>
              <a:rPr lang="fr-FR" sz="1000" dirty="0" smtClean="0">
                <a:solidFill>
                  <a:srgbClr val="006600"/>
                </a:solidFill>
                <a:latin typeface="Arial" charset="0"/>
              </a:rPr>
              <a:t>.</a:t>
            </a:r>
            <a:endParaRPr lang="fr-FR" sz="1000" dirty="0">
              <a:solidFill>
                <a:srgbClr val="006600"/>
              </a:solidFill>
              <a:latin typeface="Arial"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126</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7691144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127</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00400"/>
            <a:ext cx="8784976" cy="2677656"/>
          </a:xfrm>
          <a:prstGeom prst="rect">
            <a:avLst/>
          </a:prstGeom>
          <a:noFill/>
        </p:spPr>
        <p:txBody>
          <a:bodyPr wrap="square" rtlCol="0">
            <a:spAutoFit/>
          </a:bodyPr>
          <a:lstStyle/>
          <a:p>
            <a:r>
              <a:rPr lang="fr-FR" b="1" u="sng" dirty="0" smtClean="0">
                <a:solidFill>
                  <a:srgbClr val="008000"/>
                </a:solidFill>
              </a:rPr>
              <a:t>19. Annexe : La théorie du baquet</a:t>
            </a:r>
            <a:endParaRPr lang="fr-FR" sz="1600" dirty="0" smtClean="0">
              <a:solidFill>
                <a:srgbClr val="008000"/>
              </a:solidFill>
            </a:endParaRPr>
          </a:p>
          <a:p>
            <a:endParaRPr lang="fr-FR" dirty="0" smtClean="0">
              <a:solidFill>
                <a:srgbClr val="008000"/>
              </a:solidFill>
            </a:endParaRPr>
          </a:p>
          <a:p>
            <a:pPr algn="just"/>
            <a:r>
              <a:rPr lang="fr-FR" dirty="0">
                <a:solidFill>
                  <a:srgbClr val="008000"/>
                </a:solidFill>
              </a:rPr>
              <a:t>La « </a:t>
            </a:r>
            <a:r>
              <a:rPr lang="fr-FR" b="1" dirty="0">
                <a:solidFill>
                  <a:srgbClr val="008000"/>
                </a:solidFill>
              </a:rPr>
              <a:t>théorie du baquet</a:t>
            </a:r>
            <a:r>
              <a:rPr lang="fr-FR" dirty="0">
                <a:solidFill>
                  <a:srgbClr val="008000"/>
                </a:solidFill>
              </a:rPr>
              <a:t> » rappelle </a:t>
            </a:r>
            <a:r>
              <a:rPr lang="fr-FR" dirty="0">
                <a:solidFill>
                  <a:srgbClr val="008000"/>
                </a:solidFill>
                <a:hlinkClick r:id="rId2" action="ppaction://hlinkfile" tooltip="Métaphore"/>
              </a:rPr>
              <a:t>métaphoriquement</a:t>
            </a:r>
            <a:r>
              <a:rPr lang="fr-FR" dirty="0">
                <a:solidFill>
                  <a:srgbClr val="008000"/>
                </a:solidFill>
              </a:rPr>
              <a:t> que dans les </a:t>
            </a:r>
            <a:r>
              <a:rPr lang="fr-FR" dirty="0">
                <a:solidFill>
                  <a:srgbClr val="008000"/>
                </a:solidFill>
                <a:hlinkClick r:id="rId3" action="ppaction://hlinkfile" tooltip="Systèmes complexes"/>
              </a:rPr>
              <a:t>systèmes complexes</a:t>
            </a:r>
            <a:r>
              <a:rPr lang="fr-FR" dirty="0">
                <a:solidFill>
                  <a:srgbClr val="008000"/>
                </a:solidFill>
              </a:rPr>
              <a:t>, quand on considère les sous-ensembles vitaux du système (comme les </a:t>
            </a:r>
            <a:r>
              <a:rPr lang="fr-FR" dirty="0">
                <a:solidFill>
                  <a:srgbClr val="008000"/>
                </a:solidFill>
                <a:hlinkClick r:id="rId4" action="ppaction://hlinkfile" tooltip="Organes vitaux"/>
              </a:rPr>
              <a:t>organes vitaux</a:t>
            </a:r>
            <a:r>
              <a:rPr lang="fr-FR" dirty="0">
                <a:solidFill>
                  <a:srgbClr val="008000"/>
                </a:solidFill>
              </a:rPr>
              <a:t> d'un </a:t>
            </a:r>
            <a:r>
              <a:rPr lang="fr-FR" dirty="0">
                <a:solidFill>
                  <a:srgbClr val="008000"/>
                </a:solidFill>
                <a:hlinkClick r:id="rId5" action="ppaction://hlinkfile" tooltip="Organisme (physiologie)"/>
              </a:rPr>
              <a:t>organisme</a:t>
            </a:r>
            <a:r>
              <a:rPr lang="fr-FR" dirty="0">
                <a:solidFill>
                  <a:srgbClr val="008000"/>
                </a:solidFill>
              </a:rPr>
              <a:t>), ils sont tous importants. Il ne sert à rien d'avoir un niveau d'excellence sur l'un des piliers (l’économie </a:t>
            </a:r>
            <a:r>
              <a:rPr lang="fr-FR" dirty="0" err="1">
                <a:solidFill>
                  <a:srgbClr val="008000"/>
                </a:solidFill>
              </a:rPr>
              <a:t>p.e</a:t>
            </a:r>
            <a:r>
              <a:rPr lang="fr-FR" dirty="0">
                <a:solidFill>
                  <a:srgbClr val="008000"/>
                </a:solidFill>
              </a:rPr>
              <a:t>.) si un autre élément (le social ou l'environnement) est dégradé, car le niveau de performance ou de qualité de l'ensemble est ici contrôlé par la « </a:t>
            </a:r>
            <a:r>
              <a:rPr lang="fr-FR" i="1" dirty="0">
                <a:solidFill>
                  <a:srgbClr val="008000"/>
                </a:solidFill>
              </a:rPr>
              <a:t>planche la plus faible du baquet</a:t>
            </a:r>
            <a:r>
              <a:rPr lang="fr-FR" dirty="0">
                <a:solidFill>
                  <a:srgbClr val="008000"/>
                </a:solidFill>
              </a:rPr>
              <a:t> </a:t>
            </a:r>
            <a:r>
              <a:rPr lang="fr-FR" dirty="0" smtClean="0">
                <a:solidFill>
                  <a:srgbClr val="008000"/>
                </a:solidFill>
              </a:rPr>
              <a:t>»</a:t>
            </a:r>
            <a:r>
              <a:rPr lang="fr-FR" sz="1600" dirty="0" smtClean="0">
                <a:solidFill>
                  <a:srgbClr val="008000"/>
                </a:solidFill>
              </a:rPr>
              <a:t>.</a:t>
            </a:r>
            <a:endParaRPr lang="fr-FR" sz="1600" dirty="0">
              <a:solidFill>
                <a:srgbClr val="008000"/>
              </a:solidFill>
            </a:endParaRPr>
          </a:p>
          <a:p>
            <a:pPr algn="just"/>
            <a:endParaRPr lang="fr-FR" sz="1200" dirty="0">
              <a:solidFill>
                <a:srgbClr val="008000"/>
              </a:solidFill>
            </a:endParaRPr>
          </a:p>
          <a:p>
            <a:pPr algn="just"/>
            <a:r>
              <a:rPr lang="fr-FR" sz="1200" dirty="0">
                <a:solidFill>
                  <a:srgbClr val="008000"/>
                </a:solidFill>
              </a:rPr>
              <a:t>Source : </a:t>
            </a:r>
            <a:r>
              <a:rPr lang="fr-FR" sz="1200" i="1" dirty="0">
                <a:solidFill>
                  <a:srgbClr val="008000"/>
                </a:solidFill>
              </a:rPr>
              <a:t>Développement durable</a:t>
            </a:r>
            <a:r>
              <a:rPr lang="fr-FR" sz="1200" dirty="0">
                <a:solidFill>
                  <a:srgbClr val="008000"/>
                </a:solidFill>
              </a:rPr>
              <a:t>, </a:t>
            </a:r>
            <a:r>
              <a:rPr lang="fr-FR" sz="1200" dirty="0" err="1">
                <a:solidFill>
                  <a:srgbClr val="008000"/>
                </a:solidFill>
              </a:rPr>
              <a:t>Wikipedia</a:t>
            </a:r>
            <a:r>
              <a:rPr lang="fr-FR" sz="1200" dirty="0">
                <a:solidFill>
                  <a:srgbClr val="008000"/>
                </a:solidFill>
              </a:rPr>
              <a:t> Français, </a:t>
            </a:r>
            <a:r>
              <a:rPr lang="fr-FR" sz="1200" dirty="0">
                <a:solidFill>
                  <a:srgbClr val="008000"/>
                </a:solidFill>
                <a:hlinkClick r:id="rId6"/>
              </a:rPr>
              <a:t>http://fr.wikipedia.org/wiki/D%C3%A9veloppement_Durable</a:t>
            </a:r>
            <a:r>
              <a:rPr lang="fr-FR" sz="1200" dirty="0">
                <a:solidFill>
                  <a:srgbClr val="008000"/>
                </a:solidFill>
              </a:rPr>
              <a:t> </a:t>
            </a:r>
          </a:p>
        </p:txBody>
      </p:sp>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0" y="3717032"/>
            <a:ext cx="3456382" cy="2592288"/>
          </a:xfrm>
          <a:prstGeom prst="rect">
            <a:avLst/>
          </a:prstGeom>
        </p:spPr>
      </p:pic>
    </p:spTree>
    <p:extLst>
      <p:ext uri="{BB962C8B-B14F-4D97-AF65-F5344CB8AC3E}">
        <p14:creationId xmlns:p14="http://schemas.microsoft.com/office/powerpoint/2010/main" val="40300092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128</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Rectangle 6"/>
          <p:cNvSpPr/>
          <p:nvPr/>
        </p:nvSpPr>
        <p:spPr>
          <a:xfrm>
            <a:off x="251520" y="908720"/>
            <a:ext cx="8640960" cy="5047536"/>
          </a:xfrm>
          <a:prstGeom prst="rect">
            <a:avLst/>
          </a:prstGeom>
        </p:spPr>
        <p:txBody>
          <a:bodyPr wrap="square">
            <a:spAutoFit/>
          </a:bodyPr>
          <a:lstStyle/>
          <a:p>
            <a:r>
              <a:rPr lang="fr-FR" b="1" u="sng" dirty="0" smtClean="0">
                <a:solidFill>
                  <a:srgbClr val="008000"/>
                </a:solidFill>
              </a:rPr>
              <a:t>20. Annexe : Le calcul du PIB ne tient pas compte de préoccupation environnementales</a:t>
            </a:r>
            <a:endParaRPr lang="fr-FR" sz="1600" dirty="0" smtClean="0">
              <a:solidFill>
                <a:srgbClr val="008000"/>
              </a:solidFill>
            </a:endParaRPr>
          </a:p>
          <a:p>
            <a:endParaRPr lang="fr-FR" sz="1600" dirty="0" smtClean="0">
              <a:solidFill>
                <a:srgbClr val="008000"/>
              </a:solidFill>
            </a:endParaRPr>
          </a:p>
          <a:p>
            <a:pPr algn="just">
              <a:buFontTx/>
              <a:buChar char="-"/>
            </a:pPr>
            <a:r>
              <a:rPr lang="fr-FR" sz="1600" dirty="0" smtClean="0">
                <a:solidFill>
                  <a:srgbClr val="008000"/>
                </a:solidFill>
              </a:rPr>
              <a:t> Toutes les activités rémunérées font augmenter le PIB alors que certaines ne permettent pas d’augmenter  réellement le bien être matériel (les accidents et les réparations, les pollutions et les décontaminations…).</a:t>
            </a:r>
          </a:p>
          <a:p>
            <a:pPr algn="just">
              <a:buFontTx/>
              <a:buChar char="-"/>
            </a:pPr>
            <a:endParaRPr lang="fr-FR" sz="1600" dirty="0" smtClean="0">
              <a:solidFill>
                <a:srgbClr val="008000"/>
              </a:solidFill>
            </a:endParaRPr>
          </a:p>
          <a:p>
            <a:pPr algn="just">
              <a:buFontTx/>
              <a:buChar char="-"/>
            </a:pPr>
            <a:r>
              <a:rPr lang="fr-FR" sz="1600" dirty="0" smtClean="0">
                <a:solidFill>
                  <a:srgbClr val="008000"/>
                </a:solidFill>
              </a:rPr>
              <a:t> Certaines activités font l’objet d’une « marchandisation » et donc font augmenter le PIB, alors qu’elles sont socialement condamnables (la marchandisation du vivant, du sexe, de la procréation, des organes humains…)</a:t>
            </a:r>
          </a:p>
          <a:p>
            <a:pPr algn="just">
              <a:defRPr/>
            </a:pPr>
            <a:endParaRPr lang="fr-FR" sz="1600" dirty="0" smtClean="0">
              <a:solidFill>
                <a:srgbClr val="008000"/>
              </a:solidFill>
            </a:endParaRPr>
          </a:p>
          <a:p>
            <a:pPr algn="just">
              <a:defRPr/>
            </a:pPr>
            <a:r>
              <a:rPr lang="fr-FR" sz="1600" dirty="0" smtClean="0">
                <a:solidFill>
                  <a:srgbClr val="008000"/>
                </a:solidFill>
              </a:rPr>
              <a:t>Les activités non marchandes et bénévoles ne sont pas comptés dans le PIB alors qu’elles ont un poids important dans le bien être matériel.</a:t>
            </a:r>
          </a:p>
          <a:p>
            <a:pPr algn="just">
              <a:defRPr/>
            </a:pPr>
            <a:endParaRPr lang="fr-FR" sz="1600" dirty="0" smtClean="0">
              <a:solidFill>
                <a:srgbClr val="008000"/>
              </a:solidFill>
            </a:endParaRPr>
          </a:p>
          <a:p>
            <a:pPr algn="just">
              <a:defRPr/>
            </a:pPr>
            <a:r>
              <a:rPr lang="fr-FR" sz="1600" dirty="0" smtClean="0">
                <a:solidFill>
                  <a:srgbClr val="008000"/>
                </a:solidFill>
              </a:rPr>
              <a:t>Les activité non marchandes mais rémunérées sont comptées dans le PIB : </a:t>
            </a:r>
          </a:p>
          <a:p>
            <a:pPr algn="just">
              <a:defRPr/>
            </a:pPr>
            <a:endParaRPr lang="fr-FR" sz="1600" dirty="0" smtClean="0">
              <a:solidFill>
                <a:srgbClr val="008000"/>
              </a:solidFill>
            </a:endParaRPr>
          </a:p>
          <a:p>
            <a:pPr algn="just">
              <a:buFontTx/>
              <a:buChar char="-"/>
              <a:defRPr/>
            </a:pPr>
            <a:r>
              <a:rPr lang="fr-FR" sz="1600" dirty="0" smtClean="0">
                <a:solidFill>
                  <a:srgbClr val="008000"/>
                </a:solidFill>
              </a:rPr>
              <a:t>Les services publics individualisables (ex : l’éducation nationale) =&gt; consommation finale des ménages</a:t>
            </a:r>
          </a:p>
          <a:p>
            <a:pPr algn="just">
              <a:buFontTx/>
              <a:buChar char="-"/>
              <a:defRPr/>
            </a:pPr>
            <a:r>
              <a:rPr lang="fr-FR" sz="1600" dirty="0" smtClean="0">
                <a:solidFill>
                  <a:srgbClr val="008000"/>
                </a:solidFill>
              </a:rPr>
              <a:t>Les services publics non individualisables (ex : la police)</a:t>
            </a:r>
          </a:p>
          <a:p>
            <a:pPr algn="just">
              <a:buFont typeface="Symbol"/>
              <a:buChar char="Þ"/>
              <a:defRPr/>
            </a:pPr>
            <a:r>
              <a:rPr lang="fr-FR" sz="1600" dirty="0" smtClean="0">
                <a:solidFill>
                  <a:srgbClr val="008000"/>
                </a:solidFill>
              </a:rPr>
              <a:t>Consommation finale des APU (administrations publiques).</a:t>
            </a:r>
          </a:p>
          <a:p>
            <a:pPr algn="just">
              <a:buFont typeface="Symbol"/>
              <a:buChar char="Þ"/>
              <a:defRPr/>
            </a:pPr>
            <a:endParaRPr lang="fr-FR" sz="1600" dirty="0" smtClean="0">
              <a:solidFill>
                <a:srgbClr val="008000"/>
              </a:solidFill>
            </a:endParaRPr>
          </a:p>
          <a:p>
            <a:pPr algn="just">
              <a:defRPr/>
            </a:pPr>
            <a:r>
              <a:rPr lang="fr-FR" sz="1600" dirty="0" smtClean="0">
                <a:solidFill>
                  <a:srgbClr val="008000"/>
                </a:solidFill>
              </a:rPr>
              <a:t>Certaines activités marchandes échappent aux statistiques : les activités illégales ou non déclarées. </a:t>
            </a:r>
          </a:p>
        </p:txBody>
      </p:sp>
      <p:sp>
        <p:nvSpPr>
          <p:cNvPr id="2" name="ZoneTexte 1"/>
          <p:cNvSpPr txBox="1"/>
          <p:nvPr/>
        </p:nvSpPr>
        <p:spPr>
          <a:xfrm>
            <a:off x="323529" y="6093296"/>
            <a:ext cx="6696743" cy="461665"/>
          </a:xfrm>
          <a:prstGeom prst="rect">
            <a:avLst/>
          </a:prstGeom>
          <a:noFill/>
        </p:spPr>
        <p:txBody>
          <a:bodyPr wrap="square" rtlCol="0">
            <a:spAutoFit/>
          </a:bodyPr>
          <a:lstStyle/>
          <a:p>
            <a:r>
              <a:rPr lang="fr-FR" sz="1200" dirty="0">
                <a:solidFill>
                  <a:srgbClr val="008000"/>
                </a:solidFill>
              </a:rPr>
              <a:t>Source : </a:t>
            </a:r>
            <a:r>
              <a:rPr lang="fr-FR" sz="1200" i="1" dirty="0">
                <a:solidFill>
                  <a:srgbClr val="008000"/>
                </a:solidFill>
              </a:rPr>
              <a:t>Les limites de la croissance et du développement </a:t>
            </a:r>
            <a:r>
              <a:rPr lang="fr-FR" sz="1200" dirty="0">
                <a:solidFill>
                  <a:srgbClr val="008000"/>
                </a:solidFill>
              </a:rPr>
              <a:t>- Lycée Louise Michel, Champigny-sur-Marne, </a:t>
            </a:r>
            <a:r>
              <a:rPr lang="fr-FR" sz="1200" dirty="0">
                <a:solidFill>
                  <a:srgbClr val="008000"/>
                </a:solidFill>
                <a:hlinkClick r:id="rId2"/>
              </a:rPr>
              <a:t>http://</a:t>
            </a:r>
            <a:r>
              <a:rPr lang="fr-FR" sz="1200" dirty="0" smtClean="0">
                <a:solidFill>
                  <a:srgbClr val="008000"/>
                </a:solidFill>
                <a:hlinkClick r:id="rId2"/>
              </a:rPr>
              <a:t>www.louisemichelchampigny.ac-creteil.fr/IMG/ppt/Chapitre_2_Terminale.ppt</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17404394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129</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Rectangle 6"/>
          <p:cNvSpPr/>
          <p:nvPr/>
        </p:nvSpPr>
        <p:spPr>
          <a:xfrm>
            <a:off x="251520" y="764704"/>
            <a:ext cx="8640960" cy="1446550"/>
          </a:xfrm>
          <a:prstGeom prst="rect">
            <a:avLst/>
          </a:prstGeom>
        </p:spPr>
        <p:txBody>
          <a:bodyPr wrap="square">
            <a:spAutoFit/>
          </a:bodyPr>
          <a:lstStyle/>
          <a:p>
            <a:r>
              <a:rPr lang="fr-FR" b="1" u="sng" dirty="0" smtClean="0">
                <a:solidFill>
                  <a:srgbClr val="008000"/>
                </a:solidFill>
              </a:rPr>
              <a:t>21. Annexe : Les Limites statistiques de l’IDH</a:t>
            </a:r>
            <a:endParaRPr lang="fr-FR" sz="1600" dirty="0" smtClean="0">
              <a:solidFill>
                <a:srgbClr val="008000"/>
              </a:solidFill>
            </a:endParaRPr>
          </a:p>
          <a:p>
            <a:endParaRPr lang="fr-FR" sz="1600" dirty="0" smtClean="0">
              <a:solidFill>
                <a:srgbClr val="008000"/>
              </a:solidFill>
            </a:endParaRPr>
          </a:p>
          <a:p>
            <a:pPr algn="just"/>
            <a:r>
              <a:rPr lang="fr-FR" dirty="0" smtClean="0">
                <a:solidFill>
                  <a:srgbClr val="008000"/>
                </a:solidFill>
              </a:rPr>
              <a:t>L’IDH, tout comme le PIB peuvent masquer les inégalités entre groupe sociaux. Pour les mesurer il faut « </a:t>
            </a:r>
            <a:r>
              <a:rPr lang="fr-FR" b="1" dirty="0" smtClean="0">
                <a:solidFill>
                  <a:srgbClr val="008000"/>
                </a:solidFill>
              </a:rPr>
              <a:t>désagréger</a:t>
            </a:r>
            <a:r>
              <a:rPr lang="fr-FR" dirty="0" smtClean="0">
                <a:solidFill>
                  <a:srgbClr val="008000"/>
                </a:solidFill>
              </a:rPr>
              <a:t> » ces indicateurs en fonction des groupes sociaux pertinents. Cela compliquer leur lecture et les comparaisons internationales.</a:t>
            </a:r>
          </a:p>
        </p:txBody>
      </p:sp>
      <p:sp>
        <p:nvSpPr>
          <p:cNvPr id="8" name="ZoneTexte 7"/>
          <p:cNvSpPr txBox="1"/>
          <p:nvPr/>
        </p:nvSpPr>
        <p:spPr>
          <a:xfrm>
            <a:off x="251520" y="2132856"/>
            <a:ext cx="6696743" cy="461665"/>
          </a:xfrm>
          <a:prstGeom prst="rect">
            <a:avLst/>
          </a:prstGeom>
          <a:noFill/>
        </p:spPr>
        <p:txBody>
          <a:bodyPr wrap="square" rtlCol="0">
            <a:spAutoFit/>
          </a:bodyPr>
          <a:lstStyle/>
          <a:p>
            <a:r>
              <a:rPr lang="fr-FR" sz="1200" dirty="0">
                <a:solidFill>
                  <a:srgbClr val="008000"/>
                </a:solidFill>
              </a:rPr>
              <a:t>Source : </a:t>
            </a:r>
            <a:r>
              <a:rPr lang="fr-FR" sz="1200" i="1" dirty="0">
                <a:solidFill>
                  <a:srgbClr val="008000"/>
                </a:solidFill>
              </a:rPr>
              <a:t>Les limites de la croissance et du développement </a:t>
            </a:r>
            <a:r>
              <a:rPr lang="fr-FR" sz="1200" dirty="0">
                <a:solidFill>
                  <a:srgbClr val="008000"/>
                </a:solidFill>
              </a:rPr>
              <a:t>- Lycée Louise Michel, Champigny-sur-Marne, </a:t>
            </a:r>
            <a:r>
              <a:rPr lang="fr-FR" sz="1200" dirty="0">
                <a:solidFill>
                  <a:srgbClr val="008000"/>
                </a:solidFill>
                <a:hlinkClick r:id="rId2"/>
              </a:rPr>
              <a:t>http://</a:t>
            </a:r>
            <a:r>
              <a:rPr lang="fr-FR" sz="1200" dirty="0" smtClean="0">
                <a:solidFill>
                  <a:srgbClr val="008000"/>
                </a:solidFill>
                <a:hlinkClick r:id="rId2"/>
              </a:rPr>
              <a:t>www.louisemichelchampigny.ac-creteil.fr/IMG/ppt/Chapitre_2_Terminale.ppt</a:t>
            </a:r>
            <a:r>
              <a:rPr lang="fr-FR" sz="1200" dirty="0" smtClean="0">
                <a:solidFill>
                  <a:srgbClr val="008000"/>
                </a:solidFill>
              </a:rPr>
              <a:t> </a:t>
            </a:r>
            <a:endParaRPr lang="fr-FR" sz="1200" dirty="0">
              <a:solidFill>
                <a:srgbClr val="008000"/>
              </a:solidFill>
            </a:endParaRPr>
          </a:p>
        </p:txBody>
      </p:sp>
      <p:pic>
        <p:nvPicPr>
          <p:cNvPr id="10" name="Image 9" descr="pesticides_monde.jpg"/>
          <p:cNvPicPr>
            <a:picLocks noChangeAspect="1"/>
          </p:cNvPicPr>
          <p:nvPr/>
        </p:nvPicPr>
        <p:blipFill>
          <a:blip r:embed="rId3" cstate="print"/>
          <a:stretch>
            <a:fillRect/>
          </a:stretch>
        </p:blipFill>
        <p:spPr>
          <a:xfrm>
            <a:off x="251520" y="2590118"/>
            <a:ext cx="4464496" cy="2678698"/>
          </a:xfrm>
          <a:prstGeom prst="rect">
            <a:avLst/>
          </a:prstGeom>
        </p:spPr>
      </p:pic>
      <p:pic>
        <p:nvPicPr>
          <p:cNvPr id="11" name="Image 10" descr="Résistance_pesticides_s.jpg"/>
          <p:cNvPicPr>
            <a:picLocks noChangeAspect="1"/>
          </p:cNvPicPr>
          <p:nvPr/>
        </p:nvPicPr>
        <p:blipFill>
          <a:blip r:embed="rId4" cstate="print"/>
          <a:stretch>
            <a:fillRect/>
          </a:stretch>
        </p:blipFill>
        <p:spPr>
          <a:xfrm>
            <a:off x="5148064" y="2890920"/>
            <a:ext cx="3894228" cy="3904558"/>
          </a:xfrm>
          <a:prstGeom prst="rect">
            <a:avLst/>
          </a:prstGeom>
        </p:spPr>
      </p:pic>
      <p:sp>
        <p:nvSpPr>
          <p:cNvPr id="2" name="ZoneTexte 1"/>
          <p:cNvSpPr txBox="1"/>
          <p:nvPr/>
        </p:nvSpPr>
        <p:spPr>
          <a:xfrm>
            <a:off x="35721" y="5701417"/>
            <a:ext cx="5148064" cy="1015663"/>
          </a:xfrm>
          <a:prstGeom prst="rect">
            <a:avLst/>
          </a:prstGeom>
          <a:noFill/>
        </p:spPr>
        <p:txBody>
          <a:bodyPr wrap="square" rtlCol="0">
            <a:spAutoFit/>
          </a:bodyPr>
          <a:lstStyle/>
          <a:p>
            <a:pPr algn="r"/>
            <a:r>
              <a:rPr lang="fr-FR" sz="1200" dirty="0"/>
              <a:t>Graphique présentant le nombre croissant d'adaptation à des pesticides chez les </a:t>
            </a:r>
            <a:r>
              <a:rPr lang="fr-FR" sz="1200" dirty="0">
                <a:hlinkClick r:id="rId5" action="ppaction://hlinkfile" tooltip="Insecte"/>
              </a:rPr>
              <a:t>insectes</a:t>
            </a:r>
            <a:r>
              <a:rPr lang="fr-FR" sz="1200" dirty="0"/>
              <a:t> les </a:t>
            </a:r>
            <a:r>
              <a:rPr lang="fr-FR" sz="1200" dirty="0">
                <a:hlinkClick r:id="rId6" action="ppaction://hlinkfile" tooltip="Pathogène"/>
              </a:rPr>
              <a:t>pathogènes</a:t>
            </a:r>
            <a:r>
              <a:rPr lang="fr-FR" sz="1200" dirty="0"/>
              <a:t> de plantes (parasites et champignons) et les </a:t>
            </a:r>
            <a:r>
              <a:rPr lang="fr-FR" sz="1200" dirty="0" smtClean="0"/>
              <a:t>adventices. Les </a:t>
            </a:r>
            <a:r>
              <a:rPr lang="fr-FR" sz="1200" dirty="0"/>
              <a:t>10 années qui ont suivi (1999-2009), le nombre de cas et de type résistance des insectes aux </a:t>
            </a:r>
            <a:r>
              <a:rPr lang="fr-FR" sz="1200" dirty="0" err="1"/>
              <a:t>Bt</a:t>
            </a:r>
            <a:r>
              <a:rPr lang="fr-FR" sz="1200" dirty="0"/>
              <a:t> produit par les plantes OGM ont progressé à peu près à la même </a:t>
            </a:r>
            <a:r>
              <a:rPr lang="fr-FR" sz="1200" dirty="0" smtClean="0"/>
              <a:t>vitesse (</a:t>
            </a:r>
            <a:r>
              <a:rPr lang="fr-FR" sz="1200" dirty="0"/>
              <a:t>Source : </a:t>
            </a:r>
            <a:r>
              <a:rPr lang="fr-FR" sz="1200" dirty="0">
                <a:hlinkClick r:id="rId7"/>
              </a:rPr>
              <a:t>http://</a:t>
            </a:r>
            <a:r>
              <a:rPr lang="fr-FR" sz="1200" dirty="0" smtClean="0">
                <a:hlinkClick r:id="rId7"/>
              </a:rPr>
              <a:t>fr.wikipedia.org/wiki/Pesticide</a:t>
            </a:r>
            <a:r>
              <a:rPr lang="fr-FR" sz="1200" dirty="0" smtClean="0"/>
              <a:t>) </a:t>
            </a:r>
            <a:r>
              <a:rPr lang="fr-FR" sz="1200" dirty="0" smtClean="0">
                <a:latin typeface="Calibri"/>
              </a:rPr>
              <a:t>→</a:t>
            </a:r>
          </a:p>
        </p:txBody>
      </p:sp>
      <p:sp>
        <p:nvSpPr>
          <p:cNvPr id="3" name="ZoneTexte 2"/>
          <p:cNvSpPr txBox="1"/>
          <p:nvPr/>
        </p:nvSpPr>
        <p:spPr>
          <a:xfrm>
            <a:off x="125477" y="4829048"/>
            <a:ext cx="4968552" cy="830997"/>
          </a:xfrm>
          <a:prstGeom prst="rect">
            <a:avLst/>
          </a:prstGeom>
          <a:noFill/>
        </p:spPr>
        <p:txBody>
          <a:bodyPr wrap="square" rtlCol="0">
            <a:spAutoFit/>
          </a:bodyPr>
          <a:lstStyle/>
          <a:p>
            <a:pPr algn="ctr"/>
            <a:r>
              <a:rPr lang="fr-FR" sz="1200" dirty="0">
                <a:hlinkClick r:id="rId8" action="ppaction://hlinkfile"/>
              </a:rPr>
              <a:t>Utilisation des pesticides dans le monde</a:t>
            </a:r>
            <a:r>
              <a:rPr lang="fr-FR" sz="1200" dirty="0"/>
              <a:t> </a:t>
            </a:r>
            <a:r>
              <a:rPr lang="fr-FR" sz="1200" dirty="0">
                <a:hlinkClick r:id="rId8" action="ppaction://hlinkfile"/>
              </a:rPr>
              <a:t>(1960–2005)</a:t>
            </a:r>
            <a:r>
              <a:rPr lang="fr-FR" sz="1200" dirty="0"/>
              <a:t/>
            </a:r>
            <a:br>
              <a:rPr lang="fr-FR" sz="1200" dirty="0"/>
            </a:br>
            <a:r>
              <a:rPr lang="fr-FR" sz="1200" dirty="0"/>
              <a:t>De 1961 à 1999 la production de pesticides s’est accrue de 854 %.</a:t>
            </a:r>
            <a:br>
              <a:rPr lang="fr-FR" sz="1200" dirty="0"/>
            </a:br>
            <a:r>
              <a:rPr lang="fr-FR" sz="1200" i="1" dirty="0"/>
              <a:t>Image : </a:t>
            </a:r>
            <a:r>
              <a:rPr lang="fr-FR" sz="1200" i="1" dirty="0">
                <a:hlinkClick r:id="rId9"/>
              </a:rPr>
              <a:t>www.grida.no</a:t>
            </a:r>
            <a:r>
              <a:rPr lang="fr-FR" sz="1200" i="1" dirty="0"/>
              <a:t> - Source texte : </a:t>
            </a:r>
            <a:r>
              <a:rPr lang="fr-FR" sz="1200" i="1" dirty="0" smtClean="0">
                <a:hlinkClick r:id="rId10"/>
              </a:rPr>
              <a:t>www.unep.org</a:t>
            </a:r>
            <a:endParaRPr lang="fr-FR" sz="1200" i="1" dirty="0" smtClean="0"/>
          </a:p>
          <a:p>
            <a:pPr algn="ctr"/>
            <a:r>
              <a:rPr lang="fr-FR" sz="1200" dirty="0">
                <a:solidFill>
                  <a:srgbClr val="008000"/>
                </a:solidFill>
                <a:hlinkClick r:id="rId11"/>
              </a:rPr>
              <a:t>http://</a:t>
            </a:r>
            <a:r>
              <a:rPr lang="fr-FR" sz="1200" dirty="0" smtClean="0">
                <a:solidFill>
                  <a:srgbClr val="008000"/>
                </a:solidFill>
                <a:hlinkClick r:id="rId11"/>
              </a:rPr>
              <a:t>raymond.rodriguez1.free.fr/Textes/1s42.htm</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1740439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79512" y="764704"/>
            <a:ext cx="8784976" cy="4524315"/>
          </a:xfrm>
          <a:prstGeom prst="rect">
            <a:avLst/>
          </a:prstGeom>
          <a:noFill/>
        </p:spPr>
        <p:txBody>
          <a:bodyPr wrap="square" rtlCol="0">
            <a:spAutoFit/>
          </a:bodyPr>
          <a:lstStyle/>
          <a:p>
            <a:r>
              <a:rPr lang="fr-FR" b="1" dirty="0" smtClean="0">
                <a:solidFill>
                  <a:srgbClr val="FFFF00"/>
                </a:solidFill>
                <a:latin typeface="Calibri" pitchFamily="34" charset="0"/>
              </a:rPr>
              <a:t>1bis.  Diverses approches du « développement durable »</a:t>
            </a:r>
          </a:p>
          <a:p>
            <a:endParaRPr lang="fr-FR" dirty="0" smtClean="0">
              <a:solidFill>
                <a:srgbClr val="FFFF00"/>
              </a:solidFill>
              <a:latin typeface="Calibri" pitchFamily="34" charset="0"/>
            </a:endParaRPr>
          </a:p>
          <a:p>
            <a:pPr marL="342900" indent="-342900" algn="just">
              <a:buFont typeface="+mj-lt"/>
              <a:buAutoNum type="arabicPeriod"/>
            </a:pPr>
            <a:r>
              <a:rPr lang="fr-FR" dirty="0" smtClean="0">
                <a:solidFill>
                  <a:srgbClr val="FFFF00"/>
                </a:solidFill>
                <a:latin typeface="Calibri" pitchFamily="34" charset="0"/>
              </a:rPr>
              <a:t>Le </a:t>
            </a:r>
            <a:r>
              <a:rPr lang="fr-FR" dirty="0">
                <a:solidFill>
                  <a:srgbClr val="FFFF00"/>
                </a:solidFill>
                <a:latin typeface="Calibri" pitchFamily="34" charset="0"/>
              </a:rPr>
              <a:t>rapport Brundtland, par développement durable, </a:t>
            </a:r>
            <a:r>
              <a:rPr lang="fr-FR" dirty="0" smtClean="0">
                <a:solidFill>
                  <a:srgbClr val="FFFF00"/>
                </a:solidFill>
                <a:latin typeface="Calibri" pitchFamily="34" charset="0"/>
              </a:rPr>
              <a:t>entend : </a:t>
            </a:r>
            <a:r>
              <a:rPr lang="fr-FR" i="1" dirty="0">
                <a:solidFill>
                  <a:srgbClr val="FFFF00"/>
                </a:solidFill>
                <a:latin typeface="Calibri" pitchFamily="34" charset="0"/>
              </a:rPr>
              <a:t>celui qui satisfait les besoins des générations actuelles sans compromettre la capacité des générations </a:t>
            </a:r>
            <a:r>
              <a:rPr lang="fr-FR" i="1" dirty="0" smtClean="0">
                <a:solidFill>
                  <a:srgbClr val="FFFF00"/>
                </a:solidFill>
                <a:latin typeface="Calibri" pitchFamily="34" charset="0"/>
              </a:rPr>
              <a:t>futures </a:t>
            </a:r>
            <a:r>
              <a:rPr lang="fr-FR" i="1" dirty="0">
                <a:solidFill>
                  <a:srgbClr val="FFFF00"/>
                </a:solidFill>
                <a:latin typeface="Calibri" pitchFamily="34" charset="0"/>
              </a:rPr>
              <a:t>à s</a:t>
            </a:r>
            <a:r>
              <a:rPr lang="fr-FR" i="1" dirty="0" smtClean="0">
                <a:solidFill>
                  <a:srgbClr val="FFFF00"/>
                </a:solidFill>
                <a:latin typeface="Calibri" pitchFamily="34" charset="0"/>
              </a:rPr>
              <a:t>atis </a:t>
            </a:r>
            <a:r>
              <a:rPr lang="fr-FR" i="1" dirty="0">
                <a:solidFill>
                  <a:srgbClr val="FFFF00"/>
                </a:solidFill>
                <a:latin typeface="Calibri" pitchFamily="34" charset="0"/>
              </a:rPr>
              <a:t>faire à leur tour leurs propres besoins</a:t>
            </a:r>
            <a:r>
              <a:rPr lang="fr-FR" i="1" dirty="0" smtClean="0">
                <a:solidFill>
                  <a:srgbClr val="FFFF00"/>
                </a:solidFill>
                <a:latin typeface="Calibri" pitchFamily="34" charset="0"/>
              </a:rPr>
              <a:t>. Dans </a:t>
            </a:r>
            <a:r>
              <a:rPr lang="fr-FR" i="1" dirty="0">
                <a:solidFill>
                  <a:srgbClr val="FFFF00"/>
                </a:solidFill>
                <a:latin typeface="Calibri" pitchFamily="34" charset="0"/>
              </a:rPr>
              <a:t>cette </a:t>
            </a:r>
            <a:r>
              <a:rPr lang="fr-FR" i="1" dirty="0" smtClean="0">
                <a:solidFill>
                  <a:srgbClr val="FFFF00"/>
                </a:solidFill>
                <a:latin typeface="Calibri" pitchFamily="34" charset="0"/>
              </a:rPr>
              <a:t>définition, il a ou aurait </a:t>
            </a:r>
            <a:r>
              <a:rPr lang="fr-FR" i="1" dirty="0">
                <a:solidFill>
                  <a:srgbClr val="FFFF00"/>
                </a:solidFill>
                <a:latin typeface="Calibri" pitchFamily="34" charset="0"/>
              </a:rPr>
              <a:t>l'idée </a:t>
            </a:r>
            <a:r>
              <a:rPr lang="fr-FR" i="1" dirty="0" smtClean="0">
                <a:solidFill>
                  <a:srgbClr val="FFFF00"/>
                </a:solidFill>
                <a:latin typeface="Calibri" pitchFamily="34" charset="0"/>
              </a:rPr>
              <a:t>qu’un </a:t>
            </a:r>
            <a:r>
              <a:rPr lang="fr-FR" i="1" dirty="0">
                <a:solidFill>
                  <a:srgbClr val="FFFF00"/>
                </a:solidFill>
                <a:latin typeface="Calibri" pitchFamily="34" charset="0"/>
              </a:rPr>
              <a:t>développement durable est avant tout celui qui évite la pauvreté dans </a:t>
            </a:r>
            <a:r>
              <a:rPr lang="fr-FR" i="1" dirty="0" smtClean="0">
                <a:solidFill>
                  <a:srgbClr val="FFFF00"/>
                </a:solidFill>
                <a:latin typeface="Calibri" pitchFamily="34" charset="0"/>
              </a:rPr>
              <a:t>le </a:t>
            </a:r>
            <a:r>
              <a:rPr lang="fr-FR" i="1" dirty="0">
                <a:solidFill>
                  <a:srgbClr val="FFFF00"/>
                </a:solidFill>
                <a:latin typeface="Calibri" pitchFamily="34" charset="0"/>
              </a:rPr>
              <a:t>monde</a:t>
            </a:r>
            <a:r>
              <a:rPr lang="fr-FR" i="1" dirty="0" smtClean="0">
                <a:solidFill>
                  <a:srgbClr val="FFFF00"/>
                </a:solidFill>
                <a:latin typeface="Calibri" pitchFamily="34" charset="0"/>
              </a:rPr>
              <a:t>.</a:t>
            </a:r>
          </a:p>
          <a:p>
            <a:pPr marL="342900" indent="-342900" algn="just"/>
            <a:endParaRPr lang="fr-FR" i="1" dirty="0" smtClean="0">
              <a:solidFill>
                <a:srgbClr val="FFFF00"/>
              </a:solidFill>
              <a:latin typeface="Calibri" pitchFamily="34" charset="0"/>
            </a:endParaRPr>
          </a:p>
          <a:p>
            <a:pPr marL="342900" indent="-342900" algn="just" eaLnBrk="0" fontAlgn="base" hangingPunct="0"/>
            <a:r>
              <a:rPr lang="fr-FR" i="1" dirty="0" smtClean="0">
                <a:solidFill>
                  <a:srgbClr val="FFFF00"/>
                </a:solidFill>
                <a:latin typeface="Calibri" pitchFamily="34" charset="0"/>
              </a:rPr>
              <a:t>2. Selon une autre optique, plutôt « libérale », le </a:t>
            </a:r>
            <a:r>
              <a:rPr lang="fr-FR" dirty="0">
                <a:solidFill>
                  <a:srgbClr val="FFFF00"/>
                </a:solidFill>
                <a:latin typeface="Calibri" pitchFamily="34" charset="0"/>
              </a:rPr>
              <a:t>développement durable </a:t>
            </a:r>
            <a:r>
              <a:rPr lang="fr-FR" dirty="0" smtClean="0">
                <a:solidFill>
                  <a:srgbClr val="FFFF00"/>
                </a:solidFill>
                <a:latin typeface="Calibri" pitchFamily="34" charset="0"/>
              </a:rPr>
              <a:t>est celui </a:t>
            </a:r>
            <a:r>
              <a:rPr lang="fr-FR" dirty="0">
                <a:solidFill>
                  <a:srgbClr val="FFFF00"/>
                </a:solidFill>
                <a:latin typeface="Calibri" pitchFamily="34" charset="0"/>
              </a:rPr>
              <a:t>qui réconcilie à la fois le profit, le bien-être des populations et </a:t>
            </a:r>
            <a:r>
              <a:rPr lang="fr-FR" dirty="0" smtClean="0">
                <a:solidFill>
                  <a:srgbClr val="FFFF00"/>
                </a:solidFill>
                <a:latin typeface="Calibri" pitchFamily="34" charset="0"/>
              </a:rPr>
              <a:t>l'environnement, résumé </a:t>
            </a:r>
            <a:r>
              <a:rPr lang="fr-FR" dirty="0">
                <a:solidFill>
                  <a:srgbClr val="FFFF00"/>
                </a:solidFill>
                <a:latin typeface="Calibri" pitchFamily="34" charset="0"/>
              </a:rPr>
              <a:t>en anglais par </a:t>
            </a:r>
            <a:r>
              <a:rPr lang="fr-FR" i="1" dirty="0">
                <a:solidFill>
                  <a:srgbClr val="FFFF00"/>
                </a:solidFill>
                <a:latin typeface="Calibri" pitchFamily="34" charset="0"/>
              </a:rPr>
              <a:t>«profit, people and plant» </a:t>
            </a:r>
            <a:r>
              <a:rPr lang="fr-FR" dirty="0">
                <a:solidFill>
                  <a:srgbClr val="FFFF00"/>
                </a:solidFill>
                <a:latin typeface="Calibri" pitchFamily="34" charset="0"/>
              </a:rPr>
              <a:t>(PPP</a:t>
            </a:r>
            <a:r>
              <a:rPr lang="fr-FR" dirty="0" smtClean="0">
                <a:solidFill>
                  <a:srgbClr val="FFFF00"/>
                </a:solidFill>
                <a:latin typeface="Calibri" pitchFamily="34" charset="0"/>
              </a:rPr>
              <a:t>).</a:t>
            </a:r>
          </a:p>
          <a:p>
            <a:pPr marL="342900" indent="-342900" algn="just" eaLnBrk="0" fontAlgn="base" hangingPunct="0"/>
            <a:endParaRPr lang="fr-FR" dirty="0" smtClean="0">
              <a:solidFill>
                <a:srgbClr val="FFFF00"/>
              </a:solidFill>
              <a:latin typeface="Calibri" pitchFamily="34" charset="0"/>
            </a:endParaRPr>
          </a:p>
          <a:p>
            <a:pPr marL="342900" indent="-342900" algn="just" eaLnBrk="0" fontAlgn="base" hangingPunct="0"/>
            <a:r>
              <a:rPr lang="fr-FR" dirty="0" smtClean="0">
                <a:solidFill>
                  <a:srgbClr val="FFFF00"/>
                </a:solidFill>
                <a:latin typeface="Calibri" pitchFamily="34" charset="0"/>
              </a:rPr>
              <a:t>3.   Pour </a:t>
            </a:r>
            <a:r>
              <a:rPr lang="fr-FR" dirty="0">
                <a:solidFill>
                  <a:srgbClr val="FFFF00"/>
                </a:solidFill>
                <a:latin typeface="Calibri" pitchFamily="34" charset="0"/>
              </a:rPr>
              <a:t>les économistes, l'environnement est une sorte de </a:t>
            </a:r>
            <a:r>
              <a:rPr lang="fr-FR" i="1" dirty="0">
                <a:solidFill>
                  <a:srgbClr val="FFFF00"/>
                </a:solidFill>
                <a:latin typeface="Calibri" pitchFamily="34" charset="0"/>
              </a:rPr>
              <a:t>capital naturel </a:t>
            </a:r>
            <a:r>
              <a:rPr lang="fr-FR" i="1" dirty="0" smtClean="0">
                <a:solidFill>
                  <a:srgbClr val="FFFF00"/>
                </a:solidFill>
                <a:latin typeface="Calibri" pitchFamily="34" charset="0"/>
              </a:rPr>
              <a:t> et </a:t>
            </a:r>
            <a:r>
              <a:rPr lang="fr-FR" dirty="0" smtClean="0">
                <a:solidFill>
                  <a:srgbClr val="FFFF00"/>
                </a:solidFill>
                <a:latin typeface="Calibri" pitchFamily="34" charset="0"/>
              </a:rPr>
              <a:t>donc dégrader </a:t>
            </a:r>
            <a:r>
              <a:rPr lang="fr-FR" dirty="0">
                <a:solidFill>
                  <a:srgbClr val="FFFF00"/>
                </a:solidFill>
                <a:latin typeface="Calibri" pitchFamily="34" charset="0"/>
              </a:rPr>
              <a:t>l'environnement équivaut </a:t>
            </a:r>
            <a:r>
              <a:rPr lang="fr-FR" dirty="0" smtClean="0">
                <a:solidFill>
                  <a:srgbClr val="FFFF00"/>
                </a:solidFill>
                <a:latin typeface="Calibri" pitchFamily="34" charset="0"/>
              </a:rPr>
              <a:t>à </a:t>
            </a:r>
            <a:r>
              <a:rPr lang="fr-FR" dirty="0">
                <a:solidFill>
                  <a:srgbClr val="FFFF00"/>
                </a:solidFill>
                <a:latin typeface="Calibri" pitchFamily="34" charset="0"/>
              </a:rPr>
              <a:t>diminuer le capital </a:t>
            </a:r>
            <a:r>
              <a:rPr lang="fr-FR" dirty="0" smtClean="0">
                <a:solidFill>
                  <a:srgbClr val="FFFF00"/>
                </a:solidFill>
                <a:latin typeface="Calibri" pitchFamily="34" charset="0"/>
              </a:rPr>
              <a:t>naturel. Le </a:t>
            </a:r>
            <a:r>
              <a:rPr lang="fr-FR" dirty="0">
                <a:solidFill>
                  <a:srgbClr val="FFFF00"/>
                </a:solidFill>
                <a:latin typeface="Calibri" pitchFamily="34" charset="0"/>
              </a:rPr>
              <a:t>développement durable </a:t>
            </a:r>
            <a:r>
              <a:rPr lang="fr-FR" dirty="0" err="1" smtClean="0">
                <a:solidFill>
                  <a:srgbClr val="FFFF00"/>
                </a:solidFill>
                <a:latin typeface="Calibri" pitchFamily="34" charset="0"/>
              </a:rPr>
              <a:t>seait</a:t>
            </a:r>
            <a:r>
              <a:rPr lang="fr-FR" dirty="0" smtClean="0">
                <a:solidFill>
                  <a:srgbClr val="FFFF00"/>
                </a:solidFill>
                <a:latin typeface="Calibri" pitchFamily="34" charset="0"/>
              </a:rPr>
              <a:t> celui </a:t>
            </a:r>
            <a:r>
              <a:rPr lang="fr-FR" dirty="0">
                <a:solidFill>
                  <a:srgbClr val="FFFF00"/>
                </a:solidFill>
                <a:latin typeface="Calibri" pitchFamily="34" charset="0"/>
              </a:rPr>
              <a:t>qui </a:t>
            </a:r>
            <a:r>
              <a:rPr lang="fr-FR" dirty="0" smtClean="0">
                <a:solidFill>
                  <a:srgbClr val="FFFF00"/>
                </a:solidFill>
                <a:latin typeface="Calibri" pitchFamily="34" charset="0"/>
              </a:rPr>
              <a:t>maintiendrait </a:t>
            </a:r>
            <a:r>
              <a:rPr lang="fr-FR" i="1" dirty="0">
                <a:solidFill>
                  <a:srgbClr val="FFFF00"/>
                </a:solidFill>
                <a:latin typeface="Calibri" pitchFamily="34" charset="0"/>
              </a:rPr>
              <a:t>intact dans le temps </a:t>
            </a:r>
            <a:r>
              <a:rPr lang="fr-FR" dirty="0">
                <a:solidFill>
                  <a:srgbClr val="FFFF00"/>
                </a:solidFill>
                <a:latin typeface="Calibri" pitchFamily="34" charset="0"/>
              </a:rPr>
              <a:t>notre patrimoine naturel et </a:t>
            </a:r>
            <a:r>
              <a:rPr lang="fr-FR" dirty="0" smtClean="0">
                <a:solidFill>
                  <a:srgbClr val="FFFF00"/>
                </a:solidFill>
                <a:latin typeface="Calibri" pitchFamily="34" charset="0"/>
              </a:rPr>
              <a:t>permettrait </a:t>
            </a:r>
            <a:r>
              <a:rPr lang="fr-FR" dirty="0">
                <a:solidFill>
                  <a:srgbClr val="FFFF00"/>
                </a:solidFill>
                <a:latin typeface="Calibri" pitchFamily="34" charset="0"/>
              </a:rPr>
              <a:t>ainsi de léguer aux prochaines générations, un capital naturel </a:t>
            </a:r>
            <a:r>
              <a:rPr lang="fr-FR" i="1" dirty="0">
                <a:solidFill>
                  <a:srgbClr val="FFFF00"/>
                </a:solidFill>
                <a:latin typeface="Calibri" pitchFamily="34" charset="0"/>
              </a:rPr>
              <a:t>identique à </a:t>
            </a:r>
            <a:r>
              <a:rPr lang="fr-FR" dirty="0">
                <a:solidFill>
                  <a:srgbClr val="FFFF00"/>
                </a:solidFill>
                <a:latin typeface="Calibri" pitchFamily="34" charset="0"/>
              </a:rPr>
              <a:t>celui dont nous jouissons aujourd'hui</a:t>
            </a:r>
            <a:r>
              <a:rPr lang="fr-FR" dirty="0" smtClean="0">
                <a:solidFill>
                  <a:srgbClr val="FFFF00"/>
                </a:solidFill>
                <a:latin typeface="Calibri" pitchFamily="34" charset="0"/>
              </a:rPr>
              <a:t>.</a:t>
            </a:r>
            <a:endParaRPr lang="fr-FR" dirty="0">
              <a:solidFill>
                <a:srgbClr val="FFFF00"/>
              </a:solidFill>
              <a:latin typeface="Calibri" pitchFamily="34"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251520" y="5373216"/>
            <a:ext cx="8627197" cy="307777"/>
          </a:xfrm>
          <a:prstGeom prst="rect">
            <a:avLst/>
          </a:prstGeom>
          <a:noFill/>
        </p:spPr>
        <p:txBody>
          <a:bodyPr wrap="square" rtlCol="0">
            <a:spAutoFit/>
          </a:bodyPr>
          <a:lstStyle/>
          <a:p>
            <a:r>
              <a:rPr lang="fr-FR" sz="1400" dirty="0" smtClean="0">
                <a:solidFill>
                  <a:srgbClr val="FFFF00"/>
                </a:solidFill>
              </a:rPr>
              <a:t>Source : </a:t>
            </a:r>
            <a:r>
              <a:rPr lang="fr-FR" sz="1400" i="1" dirty="0" smtClean="0">
                <a:solidFill>
                  <a:srgbClr val="FFFF00"/>
                </a:solidFill>
              </a:rPr>
              <a:t>Environnement et développement durable</a:t>
            </a:r>
            <a:r>
              <a:rPr lang="fr-FR" sz="1400" dirty="0" smtClean="0">
                <a:solidFill>
                  <a:srgbClr val="FFFF00"/>
                </a:solidFill>
              </a:rPr>
              <a:t>, François </a:t>
            </a:r>
            <a:r>
              <a:rPr lang="fr-FR" sz="1400" dirty="0" err="1" smtClean="0">
                <a:solidFill>
                  <a:srgbClr val="FFFF00"/>
                </a:solidFill>
              </a:rPr>
              <a:t>Kéou</a:t>
            </a:r>
            <a:r>
              <a:rPr lang="fr-FR" sz="1400" dirty="0" smtClean="0">
                <a:solidFill>
                  <a:srgbClr val="FFFF00"/>
                </a:solidFill>
              </a:rPr>
              <a:t> TIANI,  L’Harmattan, 2013, pages 119-121.</a:t>
            </a:r>
            <a:endParaRPr lang="fr-FR" sz="1400" dirty="0">
              <a:solidFill>
                <a:srgbClr val="FFFF00"/>
              </a:solidFill>
            </a:endParaRPr>
          </a:p>
        </p:txBody>
      </p:sp>
      <p:pic>
        <p:nvPicPr>
          <p:cNvPr id="6" name="Image 5" descr="Bathurst Sustainable Development_s.jpg"/>
          <p:cNvPicPr>
            <a:picLocks noChangeAspect="1"/>
          </p:cNvPicPr>
          <p:nvPr/>
        </p:nvPicPr>
        <p:blipFill>
          <a:blip r:embed="rId2" cstate="print"/>
          <a:stretch>
            <a:fillRect/>
          </a:stretch>
        </p:blipFill>
        <p:spPr>
          <a:xfrm>
            <a:off x="4067944" y="5733256"/>
            <a:ext cx="962025" cy="971550"/>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130</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Rectangle 6"/>
          <p:cNvSpPr/>
          <p:nvPr/>
        </p:nvSpPr>
        <p:spPr>
          <a:xfrm>
            <a:off x="251520" y="764704"/>
            <a:ext cx="8640960" cy="1631216"/>
          </a:xfrm>
          <a:prstGeom prst="rect">
            <a:avLst/>
          </a:prstGeom>
        </p:spPr>
        <p:txBody>
          <a:bodyPr wrap="square">
            <a:spAutoFit/>
          </a:bodyPr>
          <a:lstStyle/>
          <a:p>
            <a:r>
              <a:rPr lang="fr-FR" b="1" u="sng" dirty="0" smtClean="0">
                <a:solidFill>
                  <a:srgbClr val="008000"/>
                </a:solidFill>
              </a:rPr>
              <a:t>22. Annexe : Happy </a:t>
            </a:r>
            <a:r>
              <a:rPr lang="fr-FR" b="1" u="sng" dirty="0" err="1" smtClean="0">
                <a:solidFill>
                  <a:srgbClr val="008000"/>
                </a:solidFill>
              </a:rPr>
              <a:t>Planet</a:t>
            </a:r>
            <a:r>
              <a:rPr lang="fr-FR" b="1" u="sng" dirty="0" smtClean="0">
                <a:solidFill>
                  <a:srgbClr val="008000"/>
                </a:solidFill>
              </a:rPr>
              <a:t> Index (HPI) </a:t>
            </a:r>
            <a:endParaRPr lang="fr-FR" sz="1600" u="sng" dirty="0" smtClean="0">
              <a:solidFill>
                <a:srgbClr val="008000"/>
              </a:solidFill>
            </a:endParaRPr>
          </a:p>
          <a:p>
            <a:endParaRPr lang="fr-FR" sz="1600" dirty="0" smtClean="0">
              <a:solidFill>
                <a:srgbClr val="008000"/>
              </a:solidFill>
            </a:endParaRPr>
          </a:p>
          <a:p>
            <a:pPr algn="just"/>
            <a:r>
              <a:rPr lang="fr-FR" dirty="0" smtClean="0">
                <a:solidFill>
                  <a:srgbClr val="008000"/>
                </a:solidFill>
              </a:rPr>
              <a:t>Le </a:t>
            </a:r>
            <a:r>
              <a:rPr lang="fr-FR" b="1" dirty="0" smtClean="0">
                <a:solidFill>
                  <a:srgbClr val="008000"/>
                </a:solidFill>
              </a:rPr>
              <a:t>Happy </a:t>
            </a:r>
            <a:r>
              <a:rPr lang="fr-FR" b="1" dirty="0" err="1" smtClean="0">
                <a:solidFill>
                  <a:srgbClr val="008000"/>
                </a:solidFill>
              </a:rPr>
              <a:t>Planet</a:t>
            </a:r>
            <a:r>
              <a:rPr lang="fr-FR" b="1" dirty="0" smtClean="0">
                <a:solidFill>
                  <a:srgbClr val="008000"/>
                </a:solidFill>
              </a:rPr>
              <a:t> Index (HPI) </a:t>
            </a:r>
            <a:r>
              <a:rPr lang="fr-FR" dirty="0" smtClean="0">
                <a:solidFill>
                  <a:srgbClr val="008000"/>
                </a:solidFill>
              </a:rPr>
              <a:t>[indice du bonheur de la planète] est une mesure globale du bien-être durable. L'indice utilise les données mondiales sur l'espérance de vie, l'expérience du bien-être et l'empreinte écologique </a:t>
            </a:r>
          </a:p>
          <a:p>
            <a:pPr algn="just"/>
            <a:r>
              <a:rPr lang="fr-FR" sz="1200" dirty="0" smtClean="0">
                <a:solidFill>
                  <a:srgbClr val="008000"/>
                </a:solidFill>
              </a:rPr>
              <a:t>Pour en savoir plus : </a:t>
            </a:r>
            <a:r>
              <a:rPr lang="fr-FR" sz="1200" dirty="0" smtClean="0">
                <a:solidFill>
                  <a:srgbClr val="008000"/>
                </a:solidFill>
                <a:hlinkClick r:id="rId2"/>
              </a:rPr>
              <a:t>http://www.happyplanetindex.org/about/</a:t>
            </a:r>
            <a:r>
              <a:rPr lang="fr-FR" sz="1200" dirty="0" smtClean="0">
                <a:solidFill>
                  <a:srgbClr val="008000"/>
                </a:solidFill>
              </a:rPr>
              <a:t> </a:t>
            </a:r>
          </a:p>
        </p:txBody>
      </p:sp>
      <p:pic>
        <p:nvPicPr>
          <p:cNvPr id="9" name="Image 8" descr="HPI_2013.jpg"/>
          <p:cNvPicPr>
            <a:picLocks noChangeAspect="1"/>
          </p:cNvPicPr>
          <p:nvPr/>
        </p:nvPicPr>
        <p:blipFill>
          <a:blip r:embed="rId3" cstate="print"/>
          <a:stretch>
            <a:fillRect/>
          </a:stretch>
        </p:blipFill>
        <p:spPr>
          <a:xfrm>
            <a:off x="1403648" y="2420888"/>
            <a:ext cx="6610350" cy="3829050"/>
          </a:xfrm>
          <a:prstGeom prst="rect">
            <a:avLst/>
          </a:prstGeom>
        </p:spPr>
      </p:pic>
      <p:sp>
        <p:nvSpPr>
          <p:cNvPr id="10" name="ZoneTexte 9"/>
          <p:cNvSpPr txBox="1"/>
          <p:nvPr/>
        </p:nvSpPr>
        <p:spPr>
          <a:xfrm>
            <a:off x="179512" y="6237312"/>
            <a:ext cx="8784976" cy="461665"/>
          </a:xfrm>
          <a:prstGeom prst="rect">
            <a:avLst/>
          </a:prstGeom>
          <a:noFill/>
        </p:spPr>
        <p:txBody>
          <a:bodyPr wrap="square" rtlCol="0">
            <a:spAutoFit/>
          </a:bodyPr>
          <a:lstStyle/>
          <a:p>
            <a:pPr algn="ctr"/>
            <a:r>
              <a:rPr lang="fr-FR" sz="1200" dirty="0" smtClean="0">
                <a:solidFill>
                  <a:srgbClr val="008000"/>
                </a:solidFill>
              </a:rPr>
              <a:t>Le vert signifie heureux, le </a:t>
            </a:r>
            <a:r>
              <a:rPr lang="fr-FR" sz="1200" dirty="0" smtClean="0">
                <a:solidFill>
                  <a:srgbClr val="FF0000"/>
                </a:solidFill>
              </a:rPr>
              <a:t>rouge</a:t>
            </a:r>
            <a:r>
              <a:rPr lang="fr-FR" sz="1200" dirty="0" smtClean="0">
                <a:solidFill>
                  <a:srgbClr val="008000"/>
                </a:solidFill>
              </a:rPr>
              <a:t> </a:t>
            </a:r>
            <a:r>
              <a:rPr lang="fr-FR" sz="1200" dirty="0" smtClean="0">
                <a:solidFill>
                  <a:srgbClr val="FF0000"/>
                </a:solidFill>
              </a:rPr>
              <a:t>misérable</a:t>
            </a:r>
            <a:r>
              <a:rPr lang="fr-FR" sz="1200" dirty="0" smtClean="0">
                <a:solidFill>
                  <a:srgbClr val="008000"/>
                </a:solidFill>
              </a:rPr>
              <a:t> (!).</a:t>
            </a:r>
          </a:p>
          <a:p>
            <a:pPr algn="ctr"/>
            <a:r>
              <a:rPr lang="fr-FR" sz="1200" dirty="0" smtClean="0">
                <a:solidFill>
                  <a:srgbClr val="008000"/>
                </a:solidFill>
              </a:rPr>
              <a:t>Source : © 2013 NEF (Fondation de la Nouvelle Economie), </a:t>
            </a:r>
            <a:r>
              <a:rPr lang="fr-FR" sz="1200" dirty="0" smtClean="0">
                <a:solidFill>
                  <a:srgbClr val="008000"/>
                </a:solidFill>
                <a:hlinkClick r:id="rId4"/>
              </a:rPr>
              <a:t>http://www.happyplanetindex.org/data/</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17404394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131</a:t>
            </a:fld>
            <a:endParaRPr lang="fr-FR" dirty="0"/>
          </a:p>
        </p:txBody>
      </p:sp>
      <p:sp>
        <p:nvSpPr>
          <p:cNvPr id="4" name="Titre 1"/>
          <p:cNvSpPr txBox="1">
            <a:spLocks/>
          </p:cNvSpPr>
          <p:nvPr/>
        </p:nvSpPr>
        <p:spPr>
          <a:xfrm>
            <a:off x="1979712" y="116632"/>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 name="ZoneTexte 1"/>
          <p:cNvSpPr txBox="1"/>
          <p:nvPr/>
        </p:nvSpPr>
        <p:spPr>
          <a:xfrm>
            <a:off x="107504" y="548680"/>
            <a:ext cx="8928992" cy="6017032"/>
          </a:xfrm>
          <a:prstGeom prst="rect">
            <a:avLst/>
          </a:prstGeom>
          <a:noFill/>
        </p:spPr>
        <p:txBody>
          <a:bodyPr wrap="square" rtlCol="0">
            <a:spAutoFit/>
          </a:bodyPr>
          <a:lstStyle/>
          <a:p>
            <a:pPr algn="just"/>
            <a:r>
              <a:rPr lang="fr-FR" b="1" u="sng" dirty="0" smtClean="0">
                <a:solidFill>
                  <a:srgbClr val="008000"/>
                </a:solidFill>
                <a:latin typeface="Calibri" panose="020F0502020204030204" pitchFamily="34" charset="0"/>
              </a:rPr>
              <a:t>23. Annexe </a:t>
            </a:r>
            <a:r>
              <a:rPr lang="fr-FR" b="1" u="sng" dirty="0">
                <a:solidFill>
                  <a:srgbClr val="008000"/>
                </a:solidFill>
                <a:latin typeface="Calibri" panose="020F0502020204030204" pitchFamily="34" charset="0"/>
              </a:rPr>
              <a:t>: Grandes catastrophes </a:t>
            </a:r>
            <a:r>
              <a:rPr lang="fr-FR" b="1" u="sng" dirty="0" smtClean="0">
                <a:solidFill>
                  <a:srgbClr val="008000"/>
                </a:solidFill>
                <a:latin typeface="Calibri" panose="020F0502020204030204" pitchFamily="34" charset="0"/>
              </a:rPr>
              <a:t>écologiques</a:t>
            </a:r>
            <a:endParaRPr lang="fr-FR" dirty="0">
              <a:solidFill>
                <a:srgbClr val="008000"/>
              </a:solidFill>
              <a:latin typeface="Calibri" panose="020F0502020204030204" pitchFamily="34" charset="0"/>
            </a:endParaRPr>
          </a:p>
          <a:p>
            <a:pPr algn="just"/>
            <a:endParaRPr lang="fr-FR" sz="13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1959 : </a:t>
            </a:r>
            <a:r>
              <a:rPr lang="fr-FR" sz="1300" dirty="0">
                <a:solidFill>
                  <a:srgbClr val="008000"/>
                </a:solidFill>
                <a:latin typeface="Calibri" panose="020F0502020204030204" pitchFamily="34" charset="0"/>
              </a:rPr>
              <a:t>du mercure déversé dans une </a:t>
            </a:r>
            <a:r>
              <a:rPr lang="fr-FR" sz="1300" dirty="0" smtClean="0">
                <a:solidFill>
                  <a:srgbClr val="008000"/>
                </a:solidFill>
                <a:latin typeface="Calibri" panose="020F0502020204030204" pitchFamily="34" charset="0"/>
              </a:rPr>
              <a:t>rivière </a:t>
            </a:r>
            <a:r>
              <a:rPr lang="fr-FR" sz="1300" dirty="0">
                <a:solidFill>
                  <a:srgbClr val="008000"/>
                </a:solidFill>
                <a:latin typeface="Calibri" panose="020F0502020204030204" pitchFamily="34" charset="0"/>
              </a:rPr>
              <a:t>au Japon, à Minamata, causant une maladie </a:t>
            </a:r>
            <a:r>
              <a:rPr lang="fr-FR" sz="1300" dirty="0" smtClean="0">
                <a:solidFill>
                  <a:srgbClr val="008000"/>
                </a:solidFill>
                <a:latin typeface="Calibri" panose="020F0502020204030204" pitchFamily="34" charset="0"/>
              </a:rPr>
              <a:t>neurologique, faisant </a:t>
            </a:r>
            <a:r>
              <a:rPr lang="fr-FR" sz="1300" dirty="0">
                <a:solidFill>
                  <a:srgbClr val="008000"/>
                </a:solidFill>
                <a:latin typeface="Calibri" panose="020F0502020204030204" pitchFamily="34" charset="0"/>
              </a:rPr>
              <a:t>400 morts et 2000 infirmes. En 2009, plus de 13 000 malades ont été reconnus par l'entreprise et l'État</a:t>
            </a:r>
            <a:r>
              <a:rPr lang="fr-FR" sz="1300" dirty="0" smtClean="0">
                <a:solidFill>
                  <a:srgbClr val="008000"/>
                </a:solidFill>
                <a:latin typeface="Calibri" panose="020F0502020204030204" pitchFamily="34" charset="0"/>
              </a:rPr>
              <a:t>. En 2014, la baie de Minamata reste toujours polluée au mercure et les poissons, qui y sont pêchés, sont toujours impropres à </a:t>
            </a:r>
            <a:r>
              <a:rPr lang="fr-FR" sz="1300" dirty="0">
                <a:solidFill>
                  <a:srgbClr val="008000"/>
                </a:solidFill>
                <a:latin typeface="Calibri" panose="020F0502020204030204" pitchFamily="34" charset="0"/>
              </a:rPr>
              <a:t>la </a:t>
            </a:r>
            <a:r>
              <a:rPr lang="fr-FR" sz="1300" dirty="0" smtClean="0">
                <a:solidFill>
                  <a:srgbClr val="008000"/>
                </a:solidFill>
                <a:latin typeface="Calibri" panose="020F0502020204030204" pitchFamily="34" charset="0"/>
              </a:rPr>
              <a:t>consommation; La lutte des victimes a duré plus de 40 ans;</a:t>
            </a:r>
          </a:p>
          <a:p>
            <a:pPr algn="just"/>
            <a:r>
              <a:rPr lang="fr-FR" sz="1000" dirty="0" smtClean="0">
                <a:solidFill>
                  <a:srgbClr val="008000"/>
                </a:solidFill>
                <a:latin typeface="Calibri" panose="020F0502020204030204" pitchFamily="34" charset="0"/>
              </a:rPr>
              <a:t>(</a:t>
            </a:r>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2"/>
              </a:rPr>
              <a:t>http://</a:t>
            </a:r>
            <a:r>
              <a:rPr lang="fr-FR" sz="1000" dirty="0" smtClean="0">
                <a:solidFill>
                  <a:srgbClr val="008000"/>
                </a:solidFill>
                <a:latin typeface="Calibri" panose="020F0502020204030204" pitchFamily="34" charset="0"/>
                <a:hlinkClick r:id="rId2"/>
              </a:rPr>
              <a:t>fr.wikipedia.org/wiki/Maladie_de_Minamata</a:t>
            </a:r>
            <a:r>
              <a:rPr lang="fr-FR" sz="1000" dirty="0" smtClean="0">
                <a:solidFill>
                  <a:srgbClr val="008000"/>
                </a:solidFill>
                <a:latin typeface="Calibri" panose="020F0502020204030204" pitchFamily="34" charset="0"/>
              </a:rPr>
              <a:t>).</a:t>
            </a:r>
            <a:endParaRPr lang="fr-FR" sz="10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18 </a:t>
            </a:r>
            <a:r>
              <a:rPr lang="fr-FR" sz="1300" dirty="0">
                <a:solidFill>
                  <a:srgbClr val="008000"/>
                </a:solidFill>
                <a:latin typeface="Calibri" panose="020F0502020204030204" pitchFamily="34" charset="0"/>
              </a:rPr>
              <a:t>mars 1967: l'accident du pétrolier libérien </a:t>
            </a:r>
            <a:r>
              <a:rPr lang="fr-FR" sz="1300" i="1" dirty="0" err="1" smtClean="0">
                <a:solidFill>
                  <a:srgbClr val="008000"/>
                </a:solidFill>
                <a:latin typeface="Calibri" panose="020F0502020204030204" pitchFamily="34" charset="0"/>
              </a:rPr>
              <a:t>Torrey</a:t>
            </a:r>
            <a:r>
              <a:rPr lang="fr-FR" sz="1300" i="1" dirty="0" smtClean="0">
                <a:solidFill>
                  <a:srgbClr val="008000"/>
                </a:solidFill>
                <a:latin typeface="Calibri" panose="020F0502020204030204" pitchFamily="34" charset="0"/>
              </a:rPr>
              <a:t> </a:t>
            </a:r>
            <a:r>
              <a:rPr lang="fr-FR" sz="1300" i="1" dirty="0">
                <a:solidFill>
                  <a:srgbClr val="008000"/>
                </a:solidFill>
                <a:latin typeface="Calibri" panose="020F0502020204030204" pitchFamily="34" charset="0"/>
              </a:rPr>
              <a:t>Canyon </a:t>
            </a:r>
            <a:r>
              <a:rPr lang="fr-FR" sz="1300" dirty="0">
                <a:solidFill>
                  <a:srgbClr val="008000"/>
                </a:solidFill>
                <a:latin typeface="Calibri" panose="020F0502020204030204" pitchFamily="34" charset="0"/>
              </a:rPr>
              <a:t>pollue 1811 Km de plages française et anglaise ;</a:t>
            </a:r>
          </a:p>
          <a:p>
            <a:pPr algn="just"/>
            <a:r>
              <a:rPr lang="fr-FR" sz="1300" dirty="0" smtClean="0">
                <a:solidFill>
                  <a:srgbClr val="008000"/>
                </a:solidFill>
                <a:latin typeface="Calibri" panose="020F0502020204030204" pitchFamily="34" charset="0"/>
              </a:rPr>
              <a:t>• 1970 : </a:t>
            </a:r>
            <a:r>
              <a:rPr lang="fr-FR" sz="1300" dirty="0">
                <a:solidFill>
                  <a:srgbClr val="008000"/>
                </a:solidFill>
                <a:latin typeface="Calibri" panose="020F0502020204030204" pitchFamily="34" charset="0"/>
              </a:rPr>
              <a:t>Alarme des pays scandinaves qui voient leurs lacs s'acidifier sous les retombées de CO2 provenant des usines britanniques et américaines </a:t>
            </a:r>
            <a:r>
              <a:rPr lang="fr-FR" sz="1300" dirty="0" smtClean="0">
                <a:solidFill>
                  <a:srgbClr val="008000"/>
                </a:solidFill>
                <a:latin typeface="Calibri" panose="020F0502020204030204" pitchFamily="34" charset="0"/>
              </a:rPr>
              <a:t>;</a:t>
            </a:r>
          </a:p>
          <a:p>
            <a:pPr algn="just"/>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fin </a:t>
            </a:r>
            <a:r>
              <a:rPr lang="fr-FR" sz="1300" dirty="0">
                <a:solidFill>
                  <a:srgbClr val="008000"/>
                </a:solidFill>
                <a:latin typeface="Calibri" panose="020F0502020204030204" pitchFamily="34" charset="0"/>
              </a:rPr>
              <a:t>des années 1970 : Observation de la destruction de la couche d'ozone, surtout dans les régions polaires de la terre, à cause de l'émission de certaines substances </a:t>
            </a:r>
            <a:r>
              <a:rPr lang="fr-FR" sz="1300" dirty="0" err="1" smtClean="0">
                <a:solidFill>
                  <a:srgbClr val="008000"/>
                </a:solidFill>
                <a:latin typeface="Calibri" panose="020F0502020204030204" pitchFamily="34" charset="0"/>
              </a:rPr>
              <a:t>carbono</a:t>
            </a:r>
            <a:r>
              <a:rPr lang="fr-FR" sz="1300" dirty="0" smtClean="0">
                <a:solidFill>
                  <a:srgbClr val="008000"/>
                </a:solidFill>
                <a:latin typeface="Calibri" panose="020F0502020204030204" pitchFamily="34" charset="0"/>
              </a:rPr>
              <a:t>-chlorées </a:t>
            </a:r>
            <a:r>
              <a:rPr lang="fr-FR" sz="1300" dirty="0">
                <a:solidFill>
                  <a:srgbClr val="008000"/>
                </a:solidFill>
                <a:latin typeface="Calibri" panose="020F0502020204030204" pitchFamily="34" charset="0"/>
              </a:rPr>
              <a:t>ou </a:t>
            </a:r>
            <a:r>
              <a:rPr lang="fr-FR" sz="1300" dirty="0" err="1" smtClean="0">
                <a:solidFill>
                  <a:srgbClr val="008000"/>
                </a:solidFill>
                <a:latin typeface="Calibri" panose="020F0502020204030204" pitchFamily="34" charset="0"/>
              </a:rPr>
              <a:t>carbono</a:t>
            </a:r>
            <a:r>
              <a:rPr lang="fr-FR" sz="1300" dirty="0" smtClean="0">
                <a:solidFill>
                  <a:srgbClr val="008000"/>
                </a:solidFill>
                <a:latin typeface="Calibri" panose="020F0502020204030204" pitchFamily="34" charset="0"/>
              </a:rPr>
              <a:t>-fluorées (CFC …) </a:t>
            </a:r>
            <a:r>
              <a:rPr lang="fr-FR" sz="1300" dirty="0">
                <a:solidFill>
                  <a:srgbClr val="008000"/>
                </a:solidFill>
                <a:latin typeface="Calibri" panose="020F0502020204030204" pitchFamily="34" charset="0"/>
              </a:rPr>
              <a:t>émises par </a:t>
            </a:r>
            <a:r>
              <a:rPr lang="fr-FR" sz="1300" dirty="0" smtClean="0">
                <a:solidFill>
                  <a:srgbClr val="008000"/>
                </a:solidFill>
                <a:latin typeface="Calibri" panose="020F0502020204030204" pitchFamily="34" charset="0"/>
              </a:rPr>
              <a:t>l'homme (</a:t>
            </a:r>
            <a:r>
              <a:rPr lang="fr-FR" sz="1400" dirty="0">
                <a:solidFill>
                  <a:srgbClr val="008000"/>
                </a:solidFill>
              </a:rPr>
              <a:t>déclin significatif de 4 % tous les décennies du volume total de l'</a:t>
            </a:r>
            <a:r>
              <a:rPr lang="fr-FR" sz="1400" dirty="0">
                <a:solidFill>
                  <a:srgbClr val="008000"/>
                </a:solidFill>
                <a:hlinkClick r:id="rId3" action="ppaction://hlinkfile" tooltip="Ozone"/>
              </a:rPr>
              <a:t>ozone</a:t>
            </a:r>
            <a:r>
              <a:rPr lang="fr-FR" sz="1400" dirty="0">
                <a:solidFill>
                  <a:srgbClr val="008000"/>
                </a:solidFill>
              </a:rPr>
              <a:t> la </a:t>
            </a:r>
            <a:r>
              <a:rPr lang="fr-FR" sz="1400" dirty="0">
                <a:solidFill>
                  <a:srgbClr val="008000"/>
                </a:solidFill>
                <a:hlinkClick r:id="rId4" action="ppaction://hlinkfile" tooltip="Stratosphère"/>
              </a:rPr>
              <a:t>stratosphère</a:t>
            </a:r>
            <a:r>
              <a:rPr lang="fr-FR" sz="1400" dirty="0">
                <a:solidFill>
                  <a:srgbClr val="008000"/>
                </a:solidFill>
              </a:rPr>
              <a:t> </a:t>
            </a:r>
            <a:r>
              <a:rPr lang="fr-FR" sz="1400" dirty="0">
                <a:solidFill>
                  <a:srgbClr val="008000"/>
                </a:solidFill>
                <a:hlinkClick r:id="rId5" action="ppaction://hlinkfile" tooltip="Terre"/>
              </a:rPr>
              <a:t>terrestre</a:t>
            </a:r>
            <a:r>
              <a:rPr lang="fr-FR" sz="1400" dirty="0">
                <a:solidFill>
                  <a:srgbClr val="008000"/>
                </a:solidFill>
              </a:rPr>
              <a:t> (</a:t>
            </a:r>
            <a:r>
              <a:rPr lang="fr-FR" sz="1400" dirty="0">
                <a:solidFill>
                  <a:srgbClr val="008000"/>
                </a:solidFill>
                <a:hlinkClick r:id="rId6" action="ppaction://hlinkfile" tooltip="Couche d'ozone"/>
              </a:rPr>
              <a:t>couche d'ozone</a:t>
            </a:r>
            <a:r>
              <a:rPr lang="fr-FR" sz="1400" dirty="0" smtClean="0">
                <a:solidFill>
                  <a:srgbClr val="008000"/>
                </a:solidFill>
              </a:rPr>
              <a:t>))</a:t>
            </a:r>
            <a:r>
              <a:rPr lang="fr-FR" sz="1300" dirty="0" smtClean="0">
                <a:solidFill>
                  <a:srgbClr val="008000"/>
                </a:solidFill>
                <a:latin typeface="Calibri" panose="020F0502020204030204" pitchFamily="34" charset="0"/>
              </a:rPr>
              <a:t>.</a:t>
            </a:r>
          </a:p>
          <a:p>
            <a:pPr algn="just"/>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7"/>
              </a:rPr>
              <a:t>http://</a:t>
            </a:r>
            <a:r>
              <a:rPr lang="fr-FR" sz="1000" dirty="0" smtClean="0">
                <a:solidFill>
                  <a:srgbClr val="008000"/>
                </a:solidFill>
                <a:latin typeface="Calibri" panose="020F0502020204030204" pitchFamily="34" charset="0"/>
                <a:hlinkClick r:id="rId7"/>
              </a:rPr>
              <a:t>en.wikipedia.org/wiki/Ozone_depletion</a:t>
            </a:r>
            <a:r>
              <a:rPr lang="fr-FR" sz="1000" dirty="0" smtClean="0">
                <a:solidFill>
                  <a:srgbClr val="008000"/>
                </a:solidFill>
                <a:latin typeface="Calibri" panose="020F0502020204030204" pitchFamily="34" charset="0"/>
              </a:rPr>
              <a:t>).</a:t>
            </a:r>
            <a:endParaRPr lang="fr-FR" sz="10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1976 : </a:t>
            </a:r>
            <a:r>
              <a:rPr lang="fr-FR" sz="1300" dirty="0">
                <a:solidFill>
                  <a:srgbClr val="008000"/>
                </a:solidFill>
                <a:latin typeface="Calibri" panose="020F0502020204030204" pitchFamily="34" charset="0"/>
              </a:rPr>
              <a:t>Des gaz </a:t>
            </a:r>
            <a:r>
              <a:rPr lang="fr-FR" sz="1300" dirty="0" smtClean="0">
                <a:solidFill>
                  <a:srgbClr val="008000"/>
                </a:solidFill>
                <a:latin typeface="Calibri" panose="020F0502020204030204" pitchFamily="34" charset="0"/>
              </a:rPr>
              <a:t>toxiques [dioxine] </a:t>
            </a:r>
            <a:r>
              <a:rPr lang="fr-FR" sz="1300" dirty="0">
                <a:solidFill>
                  <a:srgbClr val="008000"/>
                </a:solidFill>
                <a:latin typeface="Calibri" panose="020F0502020204030204" pitchFamily="34" charset="0"/>
              </a:rPr>
              <a:t>s'échappent d'une usine chimique à </a:t>
            </a:r>
            <a:r>
              <a:rPr lang="fr-FR" sz="1300" i="1" dirty="0">
                <a:solidFill>
                  <a:srgbClr val="008000"/>
                </a:solidFill>
                <a:latin typeface="Calibri" panose="020F0502020204030204" pitchFamily="34" charset="0"/>
              </a:rPr>
              <a:t>Seveso</a:t>
            </a:r>
            <a:r>
              <a:rPr lang="fr-FR" sz="1300" dirty="0">
                <a:solidFill>
                  <a:srgbClr val="008000"/>
                </a:solidFill>
                <a:latin typeface="Calibri" panose="020F0502020204030204" pitchFamily="34" charset="0"/>
              </a:rPr>
              <a:t>, en Italie : 193 personnes ont été atteintes de </a:t>
            </a:r>
            <a:r>
              <a:rPr lang="fr-FR" sz="1300" dirty="0" err="1">
                <a:solidFill>
                  <a:srgbClr val="008000"/>
                </a:solidFill>
                <a:latin typeface="Calibri" panose="020F0502020204030204" pitchFamily="34" charset="0"/>
              </a:rPr>
              <a:t>chloracné</a:t>
            </a:r>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surtout des enfants, </a:t>
            </a:r>
            <a:r>
              <a:rPr lang="fr-FR" sz="1300" dirty="0">
                <a:solidFill>
                  <a:srgbClr val="008000"/>
                </a:solidFill>
                <a:latin typeface="Calibri" panose="020F0502020204030204" pitchFamily="34" charset="0"/>
              </a:rPr>
              <a:t>83000 animaux abattus, </a:t>
            </a:r>
            <a:r>
              <a:rPr lang="fr-FR" sz="1300" dirty="0" smtClean="0">
                <a:solidFill>
                  <a:srgbClr val="008000"/>
                </a:solidFill>
                <a:latin typeface="Calibri" panose="020F0502020204030204" pitchFamily="34" charset="0"/>
              </a:rPr>
              <a:t>18.000 </a:t>
            </a:r>
            <a:r>
              <a:rPr lang="fr-FR" sz="1300" dirty="0">
                <a:solidFill>
                  <a:srgbClr val="008000"/>
                </a:solidFill>
                <a:latin typeface="Calibri" panose="020F0502020204030204" pitchFamily="34" charset="0"/>
              </a:rPr>
              <a:t>hectares pollués </a:t>
            </a:r>
            <a:endParaRPr lang="fr-FR" sz="1300" dirty="0" smtClean="0">
              <a:solidFill>
                <a:srgbClr val="008000"/>
              </a:solidFill>
              <a:latin typeface="Calibri" panose="020F0502020204030204" pitchFamily="34" charset="0"/>
            </a:endParaRPr>
          </a:p>
          <a:p>
            <a:pPr algn="just"/>
            <a:r>
              <a:rPr lang="fr-FR" sz="1000" dirty="0" smtClean="0">
                <a:solidFill>
                  <a:srgbClr val="008000"/>
                </a:solidFill>
                <a:latin typeface="Calibri" panose="020F0502020204030204" pitchFamily="34" charset="0"/>
              </a:rPr>
              <a:t>(</a:t>
            </a:r>
            <a:r>
              <a:rPr lang="fr-FR" sz="1000" dirty="0">
                <a:solidFill>
                  <a:srgbClr val="008000"/>
                </a:solidFill>
                <a:latin typeface="Calibri" panose="020F0502020204030204" pitchFamily="34" charset="0"/>
              </a:rPr>
              <a:t>Source : </a:t>
            </a:r>
            <a:r>
              <a:rPr lang="fr-FR" sz="1000" dirty="0" smtClean="0">
                <a:solidFill>
                  <a:srgbClr val="008000"/>
                </a:solidFill>
                <a:latin typeface="Calibri" panose="020F0502020204030204" pitchFamily="34" charset="0"/>
                <a:hlinkClick r:id="rId8"/>
              </a:rPr>
              <a:t>http</a:t>
            </a:r>
            <a:r>
              <a:rPr lang="fr-FR" sz="1000" dirty="0">
                <a:solidFill>
                  <a:srgbClr val="008000"/>
                </a:solidFill>
                <a:latin typeface="Calibri" panose="020F0502020204030204" pitchFamily="34" charset="0"/>
                <a:hlinkClick r:id="rId8"/>
              </a:rPr>
              <a:t>://</a:t>
            </a:r>
            <a:r>
              <a:rPr lang="fr-FR" sz="1000" dirty="0" smtClean="0">
                <a:solidFill>
                  <a:srgbClr val="008000"/>
                </a:solidFill>
                <a:latin typeface="Calibri" panose="020F0502020204030204" pitchFamily="34" charset="0"/>
                <a:hlinkClick r:id="rId8"/>
              </a:rPr>
              <a:t>fr.wikipedia.org/wiki/Catastrophe_de_Seveso</a:t>
            </a:r>
            <a:r>
              <a:rPr lang="fr-FR" sz="1000" dirty="0" smtClean="0">
                <a:solidFill>
                  <a:srgbClr val="008000"/>
                </a:solidFill>
                <a:latin typeface="Calibri" panose="020F0502020204030204" pitchFamily="34" charset="0"/>
              </a:rPr>
              <a:t>).</a:t>
            </a:r>
            <a:endParaRPr lang="fr-FR" sz="10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16 </a:t>
            </a:r>
            <a:r>
              <a:rPr lang="fr-FR" sz="1300" dirty="0">
                <a:solidFill>
                  <a:srgbClr val="008000"/>
                </a:solidFill>
                <a:latin typeface="Calibri" panose="020F0502020204030204" pitchFamily="34" charset="0"/>
              </a:rPr>
              <a:t>mars 1978: </a:t>
            </a:r>
            <a:r>
              <a:rPr lang="fr-FR" sz="1300" dirty="0" smtClean="0">
                <a:solidFill>
                  <a:srgbClr val="008000"/>
                </a:solidFill>
                <a:latin typeface="Calibri" panose="020F0502020204030204" pitchFamily="34" charset="0"/>
              </a:rPr>
              <a:t>Echouage </a:t>
            </a:r>
            <a:r>
              <a:rPr lang="fr-FR" sz="1300" dirty="0">
                <a:solidFill>
                  <a:srgbClr val="008000"/>
                </a:solidFill>
                <a:latin typeface="Calibri" panose="020F0502020204030204" pitchFamily="34" charset="0"/>
              </a:rPr>
              <a:t>du pétrolier libérien </a:t>
            </a:r>
            <a:r>
              <a:rPr lang="fr-FR" sz="1300" i="1" dirty="0" smtClean="0">
                <a:solidFill>
                  <a:srgbClr val="008000"/>
                </a:solidFill>
                <a:latin typeface="Calibri" panose="020F0502020204030204" pitchFamily="34" charset="0"/>
              </a:rPr>
              <a:t>Amoco Cadiz</a:t>
            </a:r>
            <a:r>
              <a:rPr lang="fr-FR" sz="1300" dirty="0" smtClean="0">
                <a:solidFill>
                  <a:srgbClr val="008000"/>
                </a:solidFill>
                <a:latin typeface="Calibri" panose="020F0502020204030204" pitchFamily="34" charset="0"/>
              </a:rPr>
              <a:t>, sur </a:t>
            </a:r>
            <a:r>
              <a:rPr lang="fr-FR" sz="1300" dirty="0">
                <a:solidFill>
                  <a:srgbClr val="008000"/>
                </a:solidFill>
                <a:latin typeface="Calibri" panose="020F0502020204030204" pitchFamily="34" charset="0"/>
              </a:rPr>
              <a:t>les cites de Bretagne ; 23000 tonnes de pétrole sont répandues ;</a:t>
            </a:r>
          </a:p>
          <a:p>
            <a:pPr algn="just"/>
            <a:r>
              <a:rPr lang="fr-FR" sz="1300" dirty="0" smtClean="0">
                <a:solidFill>
                  <a:srgbClr val="008000"/>
                </a:solidFill>
                <a:latin typeface="Calibri" panose="020F0502020204030204" pitchFamily="34" charset="0"/>
              </a:rPr>
              <a:t>• 1979 </a:t>
            </a:r>
            <a:r>
              <a:rPr lang="fr-FR" sz="1300" dirty="0">
                <a:solidFill>
                  <a:srgbClr val="008000"/>
                </a:solidFill>
                <a:latin typeface="Calibri" panose="020F0502020204030204" pitchFamily="34" charset="0"/>
              </a:rPr>
              <a:t>: Accident de la centrale nucléaire </a:t>
            </a:r>
            <a:r>
              <a:rPr lang="fr-FR" sz="1300" dirty="0" smtClean="0">
                <a:solidFill>
                  <a:srgbClr val="008000"/>
                </a:solidFill>
                <a:latin typeface="Calibri" panose="020F0502020204030204" pitchFamily="34" charset="0"/>
              </a:rPr>
              <a:t>de </a:t>
            </a:r>
            <a:r>
              <a:rPr lang="fr-FR" sz="1300" i="1" dirty="0" err="1" smtClean="0">
                <a:solidFill>
                  <a:srgbClr val="008000"/>
                </a:solidFill>
                <a:latin typeface="Calibri" panose="020F0502020204030204" pitchFamily="34" charset="0"/>
              </a:rPr>
              <a:t>Three</a:t>
            </a:r>
            <a:r>
              <a:rPr lang="fr-FR" sz="1300" i="1" dirty="0" smtClean="0">
                <a:solidFill>
                  <a:srgbClr val="008000"/>
                </a:solidFill>
                <a:latin typeface="Calibri" panose="020F0502020204030204" pitchFamily="34" charset="0"/>
              </a:rPr>
              <a:t> </a:t>
            </a:r>
            <a:r>
              <a:rPr lang="fr-FR" sz="1300" i="1" dirty="0">
                <a:solidFill>
                  <a:srgbClr val="008000"/>
                </a:solidFill>
                <a:latin typeface="Calibri" panose="020F0502020204030204" pitchFamily="34" charset="0"/>
              </a:rPr>
              <a:t>Mile Island </a:t>
            </a:r>
            <a:r>
              <a:rPr lang="fr-FR" sz="1300" dirty="0">
                <a:solidFill>
                  <a:srgbClr val="008000"/>
                </a:solidFill>
                <a:latin typeface="Calibri" panose="020F0502020204030204" pitchFamily="34" charset="0"/>
              </a:rPr>
              <a:t>aux </a:t>
            </a:r>
            <a:r>
              <a:rPr lang="fr-FR" sz="1300" dirty="0" smtClean="0">
                <a:solidFill>
                  <a:srgbClr val="008000"/>
                </a:solidFill>
                <a:latin typeface="Calibri" panose="020F0502020204030204" pitchFamily="34" charset="0"/>
              </a:rPr>
              <a:t>E</a:t>
            </a:r>
            <a:r>
              <a:rPr lang="fr-FR" sz="1300" dirty="0">
                <a:solidFill>
                  <a:srgbClr val="008000"/>
                </a:solidFill>
                <a:latin typeface="Calibri" panose="020F0502020204030204" pitchFamily="34" charset="0"/>
              </a:rPr>
              <a:t>t</a:t>
            </a:r>
            <a:r>
              <a:rPr lang="fr-FR" sz="1300" dirty="0" smtClean="0">
                <a:solidFill>
                  <a:srgbClr val="008000"/>
                </a:solidFill>
                <a:latin typeface="Calibri" panose="020F0502020204030204" pitchFamily="34" charset="0"/>
              </a:rPr>
              <a:t>ats-Unis </a:t>
            </a:r>
            <a:r>
              <a:rPr lang="fr-FR" sz="1300" dirty="0">
                <a:solidFill>
                  <a:srgbClr val="008000"/>
                </a:solidFill>
                <a:latin typeface="Calibri" panose="020F0502020204030204" pitchFamily="34" charset="0"/>
              </a:rPr>
              <a:t>; </a:t>
            </a:r>
            <a:endParaRPr lang="fr-FR" sz="1300" dirty="0" smtClean="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1984 :</a:t>
            </a:r>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Fuite d’</a:t>
            </a:r>
            <a:r>
              <a:rPr lang="fr-FR" sz="1300" dirty="0" err="1" smtClean="0">
                <a:solidFill>
                  <a:srgbClr val="008000"/>
                </a:solidFill>
                <a:latin typeface="Calibri" panose="020F0502020204030204" pitchFamily="34" charset="0"/>
              </a:rPr>
              <a:t>isocyanate</a:t>
            </a:r>
            <a:r>
              <a:rPr lang="fr-FR" sz="1300" dirty="0" smtClean="0">
                <a:solidFill>
                  <a:srgbClr val="008000"/>
                </a:solidFill>
                <a:latin typeface="Calibri" panose="020F0502020204030204" pitchFamily="34" charset="0"/>
              </a:rPr>
              <a:t> </a:t>
            </a:r>
            <a:r>
              <a:rPr lang="fr-FR" sz="1300" dirty="0">
                <a:solidFill>
                  <a:srgbClr val="008000"/>
                </a:solidFill>
                <a:latin typeface="Calibri" panose="020F0502020204030204" pitchFamily="34" charset="0"/>
              </a:rPr>
              <a:t>de méthyle à </a:t>
            </a:r>
            <a:r>
              <a:rPr lang="fr-FR" sz="1300" i="1" dirty="0" smtClean="0">
                <a:solidFill>
                  <a:srgbClr val="008000"/>
                </a:solidFill>
                <a:latin typeface="Calibri" panose="020F0502020204030204" pitchFamily="34" charset="0"/>
              </a:rPr>
              <a:t>Bhopal</a:t>
            </a:r>
            <a:r>
              <a:rPr lang="fr-FR" sz="1300" dirty="0" smtClean="0">
                <a:solidFill>
                  <a:srgbClr val="008000"/>
                </a:solidFill>
                <a:latin typeface="Calibri" panose="020F0502020204030204" pitchFamily="34" charset="0"/>
              </a:rPr>
              <a:t>, dans une usine chimique de la compagnie </a:t>
            </a:r>
            <a:r>
              <a:rPr lang="fr-FR" sz="1300" b="1" dirty="0" smtClean="0">
                <a:solidFill>
                  <a:srgbClr val="008000"/>
                </a:solidFill>
                <a:latin typeface="Calibri" panose="020F0502020204030204" pitchFamily="34" charset="0"/>
              </a:rPr>
              <a:t>Union </a:t>
            </a:r>
            <a:r>
              <a:rPr lang="fr-FR" sz="1300" b="1" dirty="0" err="1" smtClean="0">
                <a:solidFill>
                  <a:srgbClr val="008000"/>
                </a:solidFill>
                <a:latin typeface="Calibri" panose="020F0502020204030204" pitchFamily="34" charset="0"/>
              </a:rPr>
              <a:t>Carbide</a:t>
            </a:r>
            <a:r>
              <a:rPr lang="fr-FR" sz="1300" dirty="0" smtClean="0">
                <a:solidFill>
                  <a:srgbClr val="008000"/>
                </a:solidFill>
                <a:latin typeface="Calibri" panose="020F0502020204030204" pitchFamily="34" charset="0"/>
              </a:rPr>
              <a:t>, en </a:t>
            </a:r>
            <a:r>
              <a:rPr lang="fr-FR" sz="1300" dirty="0">
                <a:solidFill>
                  <a:srgbClr val="008000"/>
                </a:solidFill>
                <a:latin typeface="Calibri" panose="020F0502020204030204" pitchFamily="34" charset="0"/>
              </a:rPr>
              <a:t>Inde : plus de </a:t>
            </a:r>
            <a:r>
              <a:rPr lang="fr-FR" sz="1300" dirty="0" smtClean="0">
                <a:solidFill>
                  <a:srgbClr val="008000"/>
                </a:solidFill>
                <a:latin typeface="Calibri" panose="020F0502020204030204" pitchFamily="34" charset="0"/>
              </a:rPr>
              <a:t>2000 </a:t>
            </a:r>
            <a:r>
              <a:rPr lang="fr-FR" sz="1300" dirty="0">
                <a:solidFill>
                  <a:srgbClr val="008000"/>
                </a:solidFill>
                <a:latin typeface="Calibri" panose="020F0502020204030204" pitchFamily="34" charset="0"/>
              </a:rPr>
              <a:t>morts attestés et </a:t>
            </a:r>
            <a:r>
              <a:rPr lang="fr-FR" sz="1300" dirty="0" smtClean="0">
                <a:solidFill>
                  <a:srgbClr val="008000"/>
                </a:solidFill>
                <a:latin typeface="Calibri" panose="020F0502020204030204" pitchFamily="34" charset="0"/>
              </a:rPr>
              <a:t>plus de </a:t>
            </a:r>
            <a:r>
              <a:rPr lang="fr-FR" sz="1300" dirty="0">
                <a:solidFill>
                  <a:srgbClr val="008000"/>
                </a:solidFill>
                <a:latin typeface="Calibri" panose="020F0502020204030204" pitchFamily="34" charset="0"/>
              </a:rPr>
              <a:t>20.000 aveugles </a:t>
            </a:r>
            <a:r>
              <a:rPr lang="fr-FR" sz="1300" dirty="0" smtClean="0">
                <a:solidFill>
                  <a:srgbClr val="008000"/>
                </a:solidFill>
                <a:latin typeface="Calibri" panose="020F0502020204030204" pitchFamily="34" charset="0"/>
              </a:rPr>
              <a:t> ou handicapés </a:t>
            </a:r>
            <a:r>
              <a:rPr lang="fr-FR" sz="1300" dirty="0">
                <a:solidFill>
                  <a:srgbClr val="008000"/>
                </a:solidFill>
                <a:latin typeface="Calibri" panose="020F0502020204030204" pitchFamily="34" charset="0"/>
              </a:rPr>
              <a:t>attestés </a:t>
            </a:r>
            <a:r>
              <a:rPr lang="fr-FR" sz="1300" dirty="0" smtClean="0">
                <a:solidFill>
                  <a:srgbClr val="008000"/>
                </a:solidFill>
                <a:latin typeface="Calibri" panose="020F0502020204030204" pitchFamily="34" charset="0"/>
              </a:rPr>
              <a:t>(selon d’autres sources non attestées : 25000 morts);</a:t>
            </a:r>
          </a:p>
          <a:p>
            <a:pPr algn="just"/>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9"/>
              </a:rPr>
              <a:t>http://</a:t>
            </a:r>
            <a:r>
              <a:rPr lang="fr-FR" sz="1000" dirty="0" smtClean="0">
                <a:solidFill>
                  <a:srgbClr val="008000"/>
                </a:solidFill>
                <a:latin typeface="Calibri" panose="020F0502020204030204" pitchFamily="34" charset="0"/>
                <a:hlinkClick r:id="rId9"/>
              </a:rPr>
              <a:t>fr.wikipedia.org/wiki/Catastrophe_de_Bhopal</a:t>
            </a:r>
            <a:r>
              <a:rPr lang="fr-FR" sz="1000" dirty="0" smtClean="0">
                <a:solidFill>
                  <a:srgbClr val="008000"/>
                </a:solidFill>
                <a:latin typeface="Calibri" panose="020F0502020204030204" pitchFamily="34" charset="0"/>
              </a:rPr>
              <a:t>).</a:t>
            </a:r>
            <a:endParaRPr lang="fr-FR" sz="10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1986</a:t>
            </a:r>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 </a:t>
            </a:r>
            <a:r>
              <a:rPr lang="fr-FR" sz="1300" dirty="0">
                <a:solidFill>
                  <a:srgbClr val="008000"/>
                </a:solidFill>
                <a:latin typeface="Calibri" panose="020F0502020204030204" pitchFamily="34" charset="0"/>
              </a:rPr>
              <a:t>l'accident </a:t>
            </a:r>
            <a:r>
              <a:rPr lang="fr-FR" sz="1300" dirty="0" smtClean="0">
                <a:solidFill>
                  <a:srgbClr val="008000"/>
                </a:solidFill>
                <a:latin typeface="Calibri" panose="020F0502020204030204" pitchFamily="34" charset="0"/>
              </a:rPr>
              <a:t>du réacteur nucléaire vétuste </a:t>
            </a:r>
            <a:r>
              <a:rPr lang="fr-FR" sz="1300" dirty="0">
                <a:solidFill>
                  <a:srgbClr val="008000"/>
                </a:solidFill>
                <a:latin typeface="Calibri" panose="020F0502020204030204" pitchFamily="34" charset="0"/>
              </a:rPr>
              <a:t>de </a:t>
            </a:r>
            <a:r>
              <a:rPr lang="fr-FR" sz="1300" i="1" dirty="0">
                <a:solidFill>
                  <a:srgbClr val="008000"/>
                </a:solidFill>
                <a:latin typeface="Calibri" panose="020F0502020204030204" pitchFamily="34" charset="0"/>
              </a:rPr>
              <a:t>Tchernobyl</a:t>
            </a:r>
            <a:r>
              <a:rPr lang="fr-FR" sz="1300" dirty="0">
                <a:solidFill>
                  <a:srgbClr val="008000"/>
                </a:solidFill>
                <a:latin typeface="Calibri" panose="020F0502020204030204" pitchFamily="34" charset="0"/>
              </a:rPr>
              <a:t> en URSS : première prise de conscience au niveau </a:t>
            </a:r>
            <a:r>
              <a:rPr lang="fr-FR" sz="1300" dirty="0" smtClean="0">
                <a:solidFill>
                  <a:srgbClr val="008000"/>
                </a:solidFill>
                <a:latin typeface="Calibri" panose="020F0502020204030204" pitchFamily="34" charset="0"/>
              </a:rPr>
              <a:t>planétaire</a:t>
            </a:r>
            <a:r>
              <a:rPr lang="fr-FR" sz="1000" dirty="0" smtClean="0">
                <a:solidFill>
                  <a:srgbClr val="008000"/>
                </a:solidFill>
                <a:latin typeface="Calibri" panose="020F0502020204030204" pitchFamily="34" charset="0"/>
              </a:rPr>
              <a:t> </a:t>
            </a:r>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10"/>
              </a:rPr>
              <a:t>http://</a:t>
            </a:r>
            <a:r>
              <a:rPr lang="fr-FR" sz="1000" dirty="0" smtClean="0">
                <a:solidFill>
                  <a:srgbClr val="008000"/>
                </a:solidFill>
                <a:latin typeface="Calibri" panose="020F0502020204030204" pitchFamily="34" charset="0"/>
                <a:hlinkClick r:id="rId10"/>
              </a:rPr>
              <a:t>fr.wikipedia.org/wiki/Catastrophe_nucl%C3%A9aire_de_Tchernobyl</a:t>
            </a:r>
            <a:r>
              <a:rPr lang="fr-FR" sz="1000" dirty="0" smtClean="0">
                <a:solidFill>
                  <a:srgbClr val="008000"/>
                </a:solidFill>
                <a:latin typeface="Calibri" panose="020F0502020204030204" pitchFamily="34" charset="0"/>
              </a:rPr>
              <a:t>)</a:t>
            </a:r>
            <a:r>
              <a:rPr lang="fr-FR" sz="1300" dirty="0" smtClean="0">
                <a:solidFill>
                  <a:srgbClr val="008000"/>
                </a:solidFill>
                <a:latin typeface="Calibri" panose="020F0502020204030204" pitchFamily="34" charset="0"/>
              </a:rPr>
              <a:t>; </a:t>
            </a:r>
          </a:p>
          <a:p>
            <a:pPr algn="just"/>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1986 : Déversement </a:t>
            </a:r>
            <a:r>
              <a:rPr lang="fr-FR" sz="1300" dirty="0">
                <a:solidFill>
                  <a:srgbClr val="008000"/>
                </a:solidFill>
                <a:latin typeface="Calibri" panose="020F0502020204030204" pitchFamily="34" charset="0"/>
              </a:rPr>
              <a:t>de 30 tonnes de pesticides dans le Rhin, à Bâle, à la suite d'un </a:t>
            </a:r>
            <a:r>
              <a:rPr lang="fr-FR" sz="1300" dirty="0" smtClean="0">
                <a:solidFill>
                  <a:srgbClr val="008000"/>
                </a:solidFill>
                <a:latin typeface="Calibri" panose="020F0502020204030204" pitchFamily="34" charset="0"/>
              </a:rPr>
              <a:t>incendie dans une usine chimique de </a:t>
            </a:r>
            <a:r>
              <a:rPr lang="fr-FR" sz="1300" b="1" dirty="0" smtClean="0">
                <a:solidFill>
                  <a:srgbClr val="008000"/>
                </a:solidFill>
                <a:latin typeface="Calibri" panose="020F0502020204030204" pitchFamily="34" charset="0"/>
              </a:rPr>
              <a:t>Sandoz</a:t>
            </a:r>
            <a:r>
              <a:rPr lang="fr-FR" sz="1300" dirty="0" smtClean="0">
                <a:solidFill>
                  <a:srgbClr val="008000"/>
                </a:solidFill>
                <a:latin typeface="Calibri" panose="020F0502020204030204" pitchFamily="34" charset="0"/>
              </a:rPr>
              <a:t>;</a:t>
            </a:r>
          </a:p>
          <a:p>
            <a:pPr algn="just"/>
            <a:r>
              <a:rPr lang="fr-FR" sz="1300" dirty="0" smtClean="0">
                <a:solidFill>
                  <a:srgbClr val="008000"/>
                </a:solidFill>
                <a:latin typeface="Calibri" panose="020F0502020204030204" pitchFamily="34" charset="0"/>
              </a:rPr>
              <a:t>• 1986 : Prise de conscience des </a:t>
            </a:r>
            <a:r>
              <a:rPr lang="fr-FR" sz="1300" i="1" dirty="0" smtClean="0">
                <a:solidFill>
                  <a:srgbClr val="008000"/>
                </a:solidFill>
                <a:latin typeface="Calibri" panose="020F0502020204030204" pitchFamily="34" charset="0"/>
              </a:rPr>
              <a:t>pluies acides </a:t>
            </a:r>
            <a:r>
              <a:rPr lang="fr-FR" sz="1300" dirty="0" smtClean="0">
                <a:solidFill>
                  <a:srgbClr val="008000"/>
                </a:solidFill>
                <a:latin typeface="Calibri" panose="020F0502020204030204" pitchFamily="34" charset="0"/>
              </a:rPr>
              <a:t>touchant les forêts d’Amérique du Nord et une partie de l’Europe (Allemagne, France, Pologne …); </a:t>
            </a:r>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11"/>
              </a:rPr>
              <a:t>http://</a:t>
            </a:r>
            <a:r>
              <a:rPr lang="fr-FR" sz="1000" dirty="0" smtClean="0">
                <a:solidFill>
                  <a:srgbClr val="008000"/>
                </a:solidFill>
                <a:latin typeface="Calibri" panose="020F0502020204030204" pitchFamily="34" charset="0"/>
                <a:hlinkClick r:id="rId11"/>
              </a:rPr>
              <a:t>fr.wikipedia.org/wiki/Pluie_acide</a:t>
            </a:r>
            <a:r>
              <a:rPr lang="fr-FR" sz="1000" dirty="0" smtClean="0">
                <a:solidFill>
                  <a:srgbClr val="008000"/>
                </a:solidFill>
                <a:latin typeface="Calibri" panose="020F0502020204030204" pitchFamily="34" charset="0"/>
              </a:rPr>
              <a:t>).</a:t>
            </a:r>
            <a:endParaRPr lang="fr-FR" sz="1300" dirty="0" smtClean="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1988</a:t>
            </a:r>
            <a:r>
              <a:rPr lang="fr-FR" sz="1300" dirty="0">
                <a:solidFill>
                  <a:srgbClr val="008000"/>
                </a:solidFill>
                <a:latin typeface="Calibri" panose="020F0502020204030204" pitchFamily="34" charset="0"/>
              </a:rPr>
              <a:t>: La ville de Tours est privée d'eau potable à la suite d'un incendie </a:t>
            </a:r>
            <a:r>
              <a:rPr lang="fr-FR" sz="1300" dirty="0" smtClean="0">
                <a:solidFill>
                  <a:srgbClr val="008000"/>
                </a:solidFill>
                <a:latin typeface="Calibri" panose="020F0502020204030204" pitchFamily="34" charset="0"/>
              </a:rPr>
              <a:t>à </a:t>
            </a:r>
            <a:r>
              <a:rPr lang="fr-FR" sz="1300" dirty="0">
                <a:solidFill>
                  <a:srgbClr val="008000"/>
                </a:solidFill>
                <a:latin typeface="Calibri" panose="020F0502020204030204" pitchFamily="34" charset="0"/>
              </a:rPr>
              <a:t>l'usine de produits chimique "</a:t>
            </a:r>
            <a:r>
              <a:rPr lang="fr-FR" sz="1300" b="1" dirty="0" err="1">
                <a:solidFill>
                  <a:srgbClr val="008000"/>
                </a:solidFill>
                <a:latin typeface="Calibri" panose="020F0502020204030204" pitchFamily="34" charset="0"/>
              </a:rPr>
              <a:t>Protex</a:t>
            </a:r>
            <a:r>
              <a:rPr lang="fr-FR" sz="1300" dirty="0">
                <a:solidFill>
                  <a:srgbClr val="008000"/>
                </a:solidFill>
                <a:latin typeface="Calibri" panose="020F0502020204030204" pitchFamily="34" charset="0"/>
              </a:rPr>
              <a:t>" qui entraine le déversement des produits toxiques dans la Loire </a:t>
            </a:r>
            <a:r>
              <a:rPr lang="fr-FR" sz="1300" dirty="0" smtClean="0">
                <a:solidFill>
                  <a:srgbClr val="008000"/>
                </a:solidFill>
                <a:latin typeface="Calibri" panose="020F0502020204030204" pitchFamily="34" charset="0"/>
              </a:rPr>
              <a:t>;</a:t>
            </a:r>
            <a:r>
              <a:rPr lang="fr-FR" sz="1000" dirty="0" smtClean="0">
                <a:solidFill>
                  <a:srgbClr val="008000"/>
                </a:solidFill>
                <a:latin typeface="Calibri" panose="020F0502020204030204" pitchFamily="34" charset="0"/>
              </a:rPr>
              <a:t> (Source </a:t>
            </a:r>
            <a:r>
              <a:rPr lang="fr-FR" sz="1000" dirty="0">
                <a:solidFill>
                  <a:srgbClr val="008000"/>
                </a:solidFill>
                <a:latin typeface="Calibri" panose="020F0502020204030204" pitchFamily="34" charset="0"/>
              </a:rPr>
              <a:t>: </a:t>
            </a:r>
            <a:r>
              <a:rPr lang="fr-FR" sz="1000" dirty="0">
                <a:solidFill>
                  <a:srgbClr val="008000"/>
                </a:solidFill>
                <a:latin typeface="Calibri" panose="020F0502020204030204" pitchFamily="34" charset="0"/>
                <a:hlinkClick r:id="rId12"/>
              </a:rPr>
              <a:t>http://</a:t>
            </a:r>
            <a:r>
              <a:rPr lang="fr-FR" sz="1000" dirty="0" smtClean="0">
                <a:solidFill>
                  <a:srgbClr val="008000"/>
                </a:solidFill>
                <a:latin typeface="Calibri" panose="020F0502020204030204" pitchFamily="34" charset="0"/>
                <a:hlinkClick r:id="rId12"/>
              </a:rPr>
              <a:t>fr.wikipedia.org/wiki/Auzouer-en-Touraine</a:t>
            </a:r>
            <a:r>
              <a:rPr lang="fr-FR" sz="1000" dirty="0" smtClean="0">
                <a:solidFill>
                  <a:srgbClr val="008000"/>
                </a:solidFill>
                <a:latin typeface="Calibri" panose="020F0502020204030204" pitchFamily="34" charset="0"/>
              </a:rPr>
              <a:t>).</a:t>
            </a:r>
            <a:endParaRPr lang="fr-FR" sz="1300" dirty="0">
              <a:solidFill>
                <a:srgbClr val="008000"/>
              </a:solidFill>
              <a:latin typeface="Calibri" panose="020F0502020204030204" pitchFamily="34" charset="0"/>
            </a:endParaRPr>
          </a:p>
        </p:txBody>
      </p:sp>
    </p:spTree>
    <p:extLst>
      <p:ext uri="{BB962C8B-B14F-4D97-AF65-F5344CB8AC3E}">
        <p14:creationId xmlns:p14="http://schemas.microsoft.com/office/powerpoint/2010/main" val="19216931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132</a:t>
            </a:fld>
            <a:endParaRPr lang="fr-FR" dirty="0"/>
          </a:p>
        </p:txBody>
      </p:sp>
      <p:sp>
        <p:nvSpPr>
          <p:cNvPr id="3" name="Titre 1"/>
          <p:cNvSpPr txBox="1">
            <a:spLocks/>
          </p:cNvSpPr>
          <p:nvPr/>
        </p:nvSpPr>
        <p:spPr>
          <a:xfrm>
            <a:off x="1979712" y="116632"/>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548680"/>
            <a:ext cx="8928992" cy="6170920"/>
          </a:xfrm>
          <a:prstGeom prst="rect">
            <a:avLst/>
          </a:prstGeom>
          <a:noFill/>
        </p:spPr>
        <p:txBody>
          <a:bodyPr wrap="square" rtlCol="0">
            <a:spAutoFit/>
          </a:bodyPr>
          <a:lstStyle/>
          <a:p>
            <a:pPr algn="just"/>
            <a:r>
              <a:rPr lang="fr-FR" b="1" u="sng" dirty="0" smtClean="0">
                <a:solidFill>
                  <a:srgbClr val="008000"/>
                </a:solidFill>
                <a:latin typeface="Calibri" panose="020F0502020204030204" pitchFamily="34" charset="0"/>
              </a:rPr>
              <a:t>23. Annexe </a:t>
            </a:r>
            <a:r>
              <a:rPr lang="fr-FR" b="1" u="sng" dirty="0">
                <a:solidFill>
                  <a:srgbClr val="008000"/>
                </a:solidFill>
                <a:latin typeface="Calibri" panose="020F0502020204030204" pitchFamily="34" charset="0"/>
              </a:rPr>
              <a:t>: Grandes catastrophes </a:t>
            </a:r>
            <a:r>
              <a:rPr lang="fr-FR" b="1" u="sng" dirty="0" smtClean="0">
                <a:solidFill>
                  <a:srgbClr val="008000"/>
                </a:solidFill>
                <a:latin typeface="Calibri" panose="020F0502020204030204" pitchFamily="34" charset="0"/>
              </a:rPr>
              <a:t>écologiques</a:t>
            </a:r>
            <a:endParaRPr lang="fr-FR" dirty="0">
              <a:solidFill>
                <a:srgbClr val="008000"/>
              </a:solidFill>
              <a:latin typeface="Calibri" panose="020F0502020204030204" pitchFamily="34" charset="0"/>
            </a:endParaRPr>
          </a:p>
          <a:p>
            <a:pPr algn="just"/>
            <a:endParaRPr lang="fr-FR" sz="1300" dirty="0" smtClean="0">
              <a:solidFill>
                <a:srgbClr val="008000"/>
              </a:solidFill>
              <a:latin typeface="Calibri" panose="020F0502020204030204" pitchFamily="34" charset="0"/>
            </a:endParaRPr>
          </a:p>
          <a:p>
            <a:pPr algn="just"/>
            <a:r>
              <a:rPr lang="fr-FR" sz="1300" dirty="0">
                <a:solidFill>
                  <a:srgbClr val="008000"/>
                </a:solidFill>
                <a:latin typeface="Calibri" panose="020F0502020204030204" pitchFamily="34" charset="0"/>
              </a:rPr>
              <a:t>• Navires errant à travers le monde chargés d'ordures ménagères ;</a:t>
            </a:r>
          </a:p>
          <a:p>
            <a:pPr algn="just"/>
            <a:r>
              <a:rPr lang="fr-FR" sz="1300" dirty="0">
                <a:solidFill>
                  <a:srgbClr val="008000"/>
                </a:solidFill>
                <a:latin typeface="Calibri" panose="020F0502020204030204" pitchFamily="34" charset="0"/>
              </a:rPr>
              <a:t>• Révélation sur « </a:t>
            </a:r>
            <a:r>
              <a:rPr lang="fr-FR" sz="1300" i="1" dirty="0">
                <a:solidFill>
                  <a:srgbClr val="008000"/>
                </a:solidFill>
                <a:latin typeface="Calibri" panose="020F0502020204030204" pitchFamily="34" charset="0"/>
              </a:rPr>
              <a:t>l’Afrique poubelle de l’Europe </a:t>
            </a:r>
            <a:r>
              <a:rPr lang="fr-FR" sz="1300" dirty="0">
                <a:solidFill>
                  <a:srgbClr val="008000"/>
                </a:solidFill>
                <a:latin typeface="Calibri" panose="020F0502020204030204" pitchFamily="34" charset="0"/>
              </a:rPr>
              <a:t>» ;</a:t>
            </a:r>
          </a:p>
          <a:p>
            <a:pPr algn="just"/>
            <a:r>
              <a:rPr lang="fr-FR" sz="1300" dirty="0">
                <a:solidFill>
                  <a:srgbClr val="008000"/>
                </a:solidFill>
                <a:latin typeface="Calibri" panose="020F0502020204030204" pitchFamily="34" charset="0"/>
              </a:rPr>
              <a:t>• Mars 1989 : Echouage du pétrolier américain </a:t>
            </a:r>
            <a:r>
              <a:rPr lang="fr-FR" sz="1300" i="1" dirty="0">
                <a:solidFill>
                  <a:srgbClr val="008000"/>
                </a:solidFill>
                <a:latin typeface="Calibri" panose="020F0502020204030204" pitchFamily="34" charset="0"/>
              </a:rPr>
              <a:t>l'Exxon Valdez </a:t>
            </a:r>
            <a:r>
              <a:rPr lang="fr-FR" sz="1300" dirty="0">
                <a:solidFill>
                  <a:srgbClr val="008000"/>
                </a:solidFill>
                <a:latin typeface="Calibri" panose="020F0502020204030204" pitchFamily="34" charset="0"/>
              </a:rPr>
              <a:t>près de l'Alaska : 38000 tonnes de pétrole sont répandues;</a:t>
            </a:r>
          </a:p>
          <a:p>
            <a:pPr algn="just"/>
            <a:r>
              <a:rPr lang="fr-FR" sz="1300" dirty="0">
                <a:solidFill>
                  <a:srgbClr val="008000"/>
                </a:solidFill>
                <a:latin typeface="Calibri" panose="020F0502020204030204" pitchFamily="34" charset="0"/>
              </a:rPr>
              <a:t>• Septembre </a:t>
            </a:r>
            <a:r>
              <a:rPr lang="fr-FR" sz="1300" dirty="0">
                <a:solidFill>
                  <a:srgbClr val="008000"/>
                </a:solidFill>
                <a:latin typeface="Calibri" panose="020F0502020204030204" pitchFamily="34" charset="0"/>
                <a:hlinkClick r:id="rId2" action="ppaction://hlinkfile" tooltip="2006"/>
              </a:rPr>
              <a:t>2006</a:t>
            </a:r>
            <a:r>
              <a:rPr lang="fr-FR" sz="1300" dirty="0">
                <a:solidFill>
                  <a:srgbClr val="008000"/>
                </a:solidFill>
                <a:latin typeface="Calibri" panose="020F0502020204030204" pitchFamily="34" charset="0"/>
              </a:rPr>
              <a:t> : </a:t>
            </a:r>
            <a:r>
              <a:rPr lang="fr-FR" sz="1300" dirty="0">
                <a:solidFill>
                  <a:srgbClr val="008000"/>
                </a:solidFill>
                <a:latin typeface="Calibri" panose="020F0502020204030204" pitchFamily="34" charset="0"/>
                <a:hlinkClick r:id="rId3" action="ppaction://hlinkfile" tooltip="Affaire du Probo Koala"/>
              </a:rPr>
              <a:t>Affaire du </a:t>
            </a:r>
            <a:r>
              <a:rPr lang="fr-FR" sz="1300" dirty="0" err="1">
                <a:solidFill>
                  <a:srgbClr val="008000"/>
                </a:solidFill>
                <a:latin typeface="Calibri" panose="020F0502020204030204" pitchFamily="34" charset="0"/>
                <a:hlinkClick r:id="rId3" action="ppaction://hlinkfile" tooltip="Affaire du Probo Koala"/>
              </a:rPr>
              <a:t>Probo</a:t>
            </a:r>
            <a:r>
              <a:rPr lang="fr-FR" sz="1300" dirty="0">
                <a:solidFill>
                  <a:srgbClr val="008000"/>
                </a:solidFill>
                <a:latin typeface="Calibri" panose="020F0502020204030204" pitchFamily="34" charset="0"/>
                <a:hlinkClick r:id="rId3" action="ppaction://hlinkfile" tooltip="Affaire du Probo Koala"/>
              </a:rPr>
              <a:t> Koala</a:t>
            </a:r>
            <a:r>
              <a:rPr lang="fr-FR" sz="1300" dirty="0">
                <a:solidFill>
                  <a:srgbClr val="008000"/>
                </a:solidFill>
                <a:latin typeface="Calibri" panose="020F0502020204030204" pitchFamily="34" charset="0"/>
              </a:rPr>
              <a:t>, en Côte d'Ivoire des déchets toxiques débarqués par le navire cause une catastrophe environnementale et entraine la mort de 10 personnes</a:t>
            </a:r>
            <a:r>
              <a:rPr lang="fr-FR" sz="1300" dirty="0" smtClean="0">
                <a:solidFill>
                  <a:srgbClr val="008000"/>
                </a:solidFill>
                <a:latin typeface="Calibri" panose="020F0502020204030204" pitchFamily="34" charset="0"/>
              </a:rPr>
              <a:t>…</a:t>
            </a:r>
            <a:endParaRPr lang="fr-FR" sz="13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 </a:t>
            </a:r>
            <a:r>
              <a:rPr lang="fr-FR" sz="1300" dirty="0">
                <a:solidFill>
                  <a:srgbClr val="008000"/>
                </a:solidFill>
                <a:latin typeface="Calibri" panose="020F0502020204030204" pitchFamily="34" charset="0"/>
              </a:rPr>
              <a:t>Mars 2011 : Accident nucléaire de </a:t>
            </a:r>
            <a:r>
              <a:rPr lang="fr-FR" sz="1300" i="1" dirty="0">
                <a:solidFill>
                  <a:srgbClr val="008000"/>
                </a:solidFill>
                <a:latin typeface="Calibri" panose="020F0502020204030204" pitchFamily="34" charset="0"/>
              </a:rPr>
              <a:t>Fukushima</a:t>
            </a:r>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à la suite d’un tsunami: </a:t>
            </a:r>
            <a:r>
              <a:rPr lang="fr-FR" sz="1300" dirty="0">
                <a:solidFill>
                  <a:srgbClr val="008000"/>
                </a:solidFill>
                <a:latin typeface="Calibri" panose="020F0502020204030204" pitchFamily="34" charset="0"/>
              </a:rPr>
              <a:t>Dans un rayon de 30 km et au-delà, la région se retrouve contaminée par les particules </a:t>
            </a:r>
            <a:r>
              <a:rPr lang="fr-FR" sz="1300" dirty="0" smtClean="0">
                <a:solidFill>
                  <a:srgbClr val="008000"/>
                </a:solidFill>
                <a:latin typeface="Calibri" panose="020F0502020204030204" pitchFamily="34" charset="0"/>
              </a:rPr>
              <a:t>radioactives</a:t>
            </a:r>
            <a:r>
              <a:rPr lang="fr-FR" sz="1000" dirty="0">
                <a:solidFill>
                  <a:srgbClr val="008000"/>
                </a:solidFill>
                <a:latin typeface="Calibri" panose="020F0502020204030204" pitchFamily="34" charset="0"/>
              </a:rPr>
              <a:t> (Source : </a:t>
            </a:r>
            <a:r>
              <a:rPr lang="fr-FR" sz="1000" dirty="0">
                <a:solidFill>
                  <a:srgbClr val="008000"/>
                </a:solidFill>
                <a:latin typeface="Calibri" panose="020F0502020204030204" pitchFamily="34" charset="0"/>
                <a:hlinkClick r:id="rId4"/>
              </a:rPr>
              <a:t>http://</a:t>
            </a:r>
            <a:r>
              <a:rPr lang="fr-FR" sz="1000" dirty="0" smtClean="0">
                <a:solidFill>
                  <a:srgbClr val="008000"/>
                </a:solidFill>
                <a:latin typeface="Calibri" panose="020F0502020204030204" pitchFamily="34" charset="0"/>
                <a:hlinkClick r:id="rId4"/>
              </a:rPr>
              <a:t>fr.wikipedia.org/wiki/Accident_nucl%C3%A9aire_de_Fukushima</a:t>
            </a:r>
            <a:r>
              <a:rPr lang="fr-FR" sz="1000" dirty="0" smtClean="0">
                <a:solidFill>
                  <a:srgbClr val="008000"/>
                </a:solidFill>
                <a:latin typeface="Calibri" panose="020F0502020204030204" pitchFamily="34" charset="0"/>
              </a:rPr>
              <a:t> .</a:t>
            </a:r>
            <a:endParaRPr lang="fr-FR" sz="1300" dirty="0" smtClean="0">
              <a:solidFill>
                <a:srgbClr val="008000"/>
              </a:solidFill>
              <a:latin typeface="Calibri" panose="020F0502020204030204" pitchFamily="34" charset="0"/>
            </a:endParaRPr>
          </a:p>
          <a:p>
            <a:pPr algn="just"/>
            <a:endParaRPr lang="fr-FR" sz="13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Sources </a:t>
            </a:r>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a) </a:t>
            </a:r>
            <a:r>
              <a:rPr lang="fr-FR" sz="1300" i="1" dirty="0" smtClean="0">
                <a:solidFill>
                  <a:srgbClr val="008000"/>
                </a:solidFill>
                <a:latin typeface="Calibri" panose="020F0502020204030204" pitchFamily="34" charset="0"/>
              </a:rPr>
              <a:t>Catastrophe </a:t>
            </a:r>
            <a:r>
              <a:rPr lang="fr-FR" sz="1300" i="1" dirty="0">
                <a:solidFill>
                  <a:srgbClr val="008000"/>
                </a:solidFill>
                <a:latin typeface="Calibri" panose="020F0502020204030204" pitchFamily="34" charset="0"/>
              </a:rPr>
              <a:t>environnementale</a:t>
            </a:r>
            <a:r>
              <a:rPr lang="fr-FR" sz="1300" dirty="0">
                <a:solidFill>
                  <a:srgbClr val="008000"/>
                </a:solidFill>
                <a:latin typeface="Calibri" panose="020F0502020204030204" pitchFamily="34" charset="0"/>
              </a:rPr>
              <a:t>, </a:t>
            </a:r>
            <a:r>
              <a:rPr lang="fr-FR" sz="1300" dirty="0">
                <a:solidFill>
                  <a:srgbClr val="008000"/>
                </a:solidFill>
                <a:latin typeface="Calibri" panose="020F0502020204030204" pitchFamily="34" charset="0"/>
                <a:hlinkClick r:id="rId5"/>
              </a:rPr>
              <a:t>http://</a:t>
            </a:r>
            <a:r>
              <a:rPr lang="fr-FR" sz="1300" dirty="0" smtClean="0">
                <a:solidFill>
                  <a:srgbClr val="008000"/>
                </a:solidFill>
                <a:latin typeface="Calibri" panose="020F0502020204030204" pitchFamily="34" charset="0"/>
                <a:hlinkClick r:id="rId5"/>
              </a:rPr>
              <a:t>fr.wikipedia.org/wiki/Catastrophe_environnementale</a:t>
            </a:r>
            <a:endParaRPr lang="fr-FR" sz="1300" dirty="0" smtClean="0">
              <a:solidFill>
                <a:srgbClr val="008000"/>
              </a:solidFill>
              <a:latin typeface="Calibri" panose="020F0502020204030204" pitchFamily="34" charset="0"/>
            </a:endParaRPr>
          </a:p>
          <a:p>
            <a:pPr algn="just"/>
            <a:r>
              <a:rPr lang="fr-FR" sz="1300" dirty="0">
                <a:solidFill>
                  <a:srgbClr val="008000"/>
                </a:solidFill>
                <a:latin typeface="Calibri" panose="020F0502020204030204" pitchFamily="34" charset="0"/>
              </a:rPr>
              <a:t>b) </a:t>
            </a:r>
            <a:r>
              <a:rPr lang="fr-FR" sz="1300" i="1" dirty="0">
                <a:solidFill>
                  <a:srgbClr val="008000"/>
                </a:solidFill>
                <a:latin typeface="Calibri" panose="020F0502020204030204" pitchFamily="34" charset="0"/>
              </a:rPr>
              <a:t>Chronologie de catastrophes industrielles - Wikipédia </a:t>
            </a:r>
            <a:r>
              <a:rPr lang="fr-FR" sz="1300" i="1" dirty="0" err="1">
                <a:solidFill>
                  <a:srgbClr val="008000"/>
                </a:solidFill>
                <a:latin typeface="Calibri" panose="020F0502020204030204" pitchFamily="34" charset="0"/>
              </a:rPr>
              <a:t>fr</a:t>
            </a:r>
            <a:r>
              <a:rPr lang="fr-FR" sz="1300" dirty="0">
                <a:solidFill>
                  <a:srgbClr val="008000"/>
                </a:solidFill>
                <a:latin typeface="Calibri" panose="020F0502020204030204" pitchFamily="34" charset="0"/>
              </a:rPr>
              <a:t>, </a:t>
            </a:r>
            <a:r>
              <a:rPr lang="fr-FR" sz="1300" dirty="0">
                <a:solidFill>
                  <a:srgbClr val="008000"/>
                </a:solidFill>
                <a:latin typeface="Calibri" panose="020F0502020204030204" pitchFamily="34" charset="0"/>
                <a:hlinkClick r:id="rId6"/>
              </a:rPr>
              <a:t>http://</a:t>
            </a:r>
            <a:r>
              <a:rPr lang="fr-FR" sz="1300" dirty="0" smtClean="0">
                <a:solidFill>
                  <a:srgbClr val="008000"/>
                </a:solidFill>
                <a:latin typeface="Calibri" panose="020F0502020204030204" pitchFamily="34" charset="0"/>
                <a:hlinkClick r:id="rId6"/>
              </a:rPr>
              <a:t>wikipedia.org/wiki/Chronologie_de_catastrophes_industrielles</a:t>
            </a:r>
            <a:r>
              <a:rPr lang="fr-FR" sz="1300" dirty="0" smtClean="0">
                <a:solidFill>
                  <a:srgbClr val="008000"/>
                </a:solidFill>
                <a:latin typeface="Calibri" panose="020F0502020204030204" pitchFamily="34" charset="0"/>
              </a:rPr>
              <a:t>  </a:t>
            </a:r>
          </a:p>
          <a:p>
            <a:pPr algn="just"/>
            <a:endParaRPr lang="fr-FR" sz="1300" dirty="0">
              <a:solidFill>
                <a:srgbClr val="008000"/>
              </a:solidFill>
              <a:latin typeface="Calibri" panose="020F0502020204030204" pitchFamily="34" charset="0"/>
            </a:endParaRPr>
          </a:p>
          <a:p>
            <a:pPr algn="just"/>
            <a:r>
              <a:rPr lang="fr-FR" sz="1300" b="1" u="sng" dirty="0" smtClean="0">
                <a:solidFill>
                  <a:srgbClr val="008000"/>
                </a:solidFill>
                <a:latin typeface="Calibri" panose="020F0502020204030204" pitchFamily="34" charset="0"/>
              </a:rPr>
              <a:t>Constats</a:t>
            </a:r>
            <a:r>
              <a:rPr lang="fr-FR" sz="1300" dirty="0" smtClean="0">
                <a:solidFill>
                  <a:srgbClr val="008000"/>
                </a:solidFill>
                <a:latin typeface="Calibri" panose="020F0502020204030204" pitchFamily="34" charset="0"/>
              </a:rPr>
              <a:t> :</a:t>
            </a:r>
          </a:p>
          <a:p>
            <a:pPr algn="just"/>
            <a:endParaRPr lang="fr-FR" sz="1300" dirty="0">
              <a:solidFill>
                <a:srgbClr val="008000"/>
              </a:solidFill>
              <a:latin typeface="Calibri" panose="020F0502020204030204" pitchFamily="34" charset="0"/>
            </a:endParaRPr>
          </a:p>
          <a:p>
            <a:pPr algn="just"/>
            <a:r>
              <a:rPr lang="fr-FR" sz="1300" dirty="0" smtClean="0">
                <a:solidFill>
                  <a:srgbClr val="008000"/>
                </a:solidFill>
                <a:latin typeface="Calibri" panose="020F0502020204030204" pitchFamily="34" charset="0"/>
              </a:rPr>
              <a:t>A l’analyse de ces catastrophes et des importantes pollutions survenues dans le passé, on constate que :</a:t>
            </a:r>
          </a:p>
          <a:p>
            <a:pPr algn="just"/>
            <a:endParaRPr lang="fr-FR" sz="1300" dirty="0" smtClean="0">
              <a:solidFill>
                <a:srgbClr val="008000"/>
              </a:solidFill>
              <a:latin typeface="Calibri" panose="020F0502020204030204" pitchFamily="34" charset="0"/>
            </a:endParaRPr>
          </a:p>
          <a:p>
            <a:pPr marL="342900" indent="-342900" algn="just">
              <a:buAutoNum type="arabicParenR"/>
            </a:pPr>
            <a:r>
              <a:rPr lang="fr-FR" sz="1300" dirty="0" smtClean="0">
                <a:solidFill>
                  <a:srgbClr val="008000"/>
                </a:solidFill>
                <a:latin typeface="Calibri" panose="020F0502020204030204" pitchFamily="34" charset="0"/>
              </a:rPr>
              <a:t>Les considérations pour les emplois et l’économie passent souvent bien avant les préoccupations environnementales, même si les pollutions peuvent être préjudiciable à la santé des employés et habitants de la région (cancers, maladies neurologiques …). Il a de fortes résistances, dès qu’il y a des risques de perte d’emplois.</a:t>
            </a:r>
          </a:p>
          <a:p>
            <a:pPr marL="342900" indent="-342900" algn="just">
              <a:buAutoNum type="arabicParenR"/>
            </a:pPr>
            <a:r>
              <a:rPr lang="fr-FR" sz="1300" dirty="0" smtClean="0">
                <a:solidFill>
                  <a:srgbClr val="008000"/>
                </a:solidFill>
                <a:latin typeface="Calibri" panose="020F0502020204030204" pitchFamily="34" charset="0"/>
              </a:rPr>
              <a:t>Les </a:t>
            </a:r>
            <a:r>
              <a:rPr lang="fr-FR" sz="1300" dirty="0">
                <a:solidFill>
                  <a:srgbClr val="008000"/>
                </a:solidFill>
                <a:latin typeface="Calibri" panose="020F0502020204030204" pitchFamily="34" charset="0"/>
              </a:rPr>
              <a:t>pays </a:t>
            </a:r>
            <a:r>
              <a:rPr lang="fr-FR" sz="1300" dirty="0" smtClean="0">
                <a:solidFill>
                  <a:srgbClr val="008000"/>
                </a:solidFill>
                <a:latin typeface="Calibri" panose="020F0502020204030204" pitchFamily="34" charset="0"/>
              </a:rPr>
              <a:t>émergeants </a:t>
            </a:r>
            <a:r>
              <a:rPr lang="fr-FR" sz="1300" dirty="0">
                <a:solidFill>
                  <a:srgbClr val="008000"/>
                </a:solidFill>
                <a:latin typeface="Calibri" panose="020F0502020204030204" pitchFamily="34" charset="0"/>
              </a:rPr>
              <a:t>(Chine, </a:t>
            </a:r>
            <a:r>
              <a:rPr lang="fr-FR" sz="1300" dirty="0" smtClean="0">
                <a:solidFill>
                  <a:srgbClr val="008000"/>
                </a:solidFill>
                <a:latin typeface="Calibri" panose="020F0502020204030204" pitchFamily="34" charset="0"/>
              </a:rPr>
              <a:t>Inde, Brésil, Indonésie </a:t>
            </a:r>
            <a:r>
              <a:rPr lang="fr-FR" sz="1300" dirty="0">
                <a:solidFill>
                  <a:srgbClr val="008000"/>
                </a:solidFill>
                <a:latin typeface="Calibri" panose="020F0502020204030204" pitchFamily="34" charset="0"/>
              </a:rPr>
              <a:t>…) </a:t>
            </a:r>
            <a:r>
              <a:rPr lang="fr-FR" sz="1300" dirty="0" smtClean="0">
                <a:solidFill>
                  <a:srgbClr val="008000"/>
                </a:solidFill>
                <a:latin typeface="Calibri" panose="020F0502020204030204" pitchFamily="34" charset="0"/>
              </a:rPr>
              <a:t>ont bien plus de soucis d’industrialisation à outrance, que de soucis environnementaux. Ces pays veulent suivre le même modèle occidental (même s’ils doivent refaire les mêmes erreurs).</a:t>
            </a:r>
          </a:p>
          <a:p>
            <a:pPr marL="342900" indent="-342900" algn="just">
              <a:buAutoNum type="arabicParenR"/>
            </a:pPr>
            <a:r>
              <a:rPr lang="fr-FR" sz="1300" dirty="0" smtClean="0">
                <a:solidFill>
                  <a:srgbClr val="008000"/>
                </a:solidFill>
                <a:latin typeface="Calibri" panose="020F0502020204030204" pitchFamily="34" charset="0"/>
              </a:rPr>
              <a:t>Il n’est pas nécessaire de retourner « l’âge de pierre ». Bien sûr, le progrès a de nombreux avantages. Mais on doit être aussi prudent avec le progrès, parce qu’il comporte aussi des dangers. On ne doit être aveugle, ni dans un sens, ni dans l’autre.</a:t>
            </a:r>
          </a:p>
          <a:p>
            <a:pPr marL="342900" indent="-342900" algn="just">
              <a:buAutoNum type="arabicParenR"/>
            </a:pPr>
            <a:r>
              <a:rPr lang="fr-FR" sz="1300" dirty="0" smtClean="0">
                <a:solidFill>
                  <a:srgbClr val="008000"/>
                </a:solidFill>
                <a:latin typeface="Calibri" panose="020F0502020204030204" pitchFamily="34" charset="0"/>
              </a:rPr>
              <a:t>Souvent les sociétés et les économistes n’intègrent pas suffisamment, dans leurs calculs préliminaires, le coût des déchets, résidus </a:t>
            </a:r>
            <a:r>
              <a:rPr lang="fr-FR" sz="1300" dirty="0">
                <a:solidFill>
                  <a:srgbClr val="008000"/>
                </a:solidFill>
                <a:latin typeface="Calibri" panose="020F0502020204030204" pitchFamily="34" charset="0"/>
              </a:rPr>
              <a:t>d</a:t>
            </a:r>
            <a:r>
              <a:rPr lang="fr-FR" sz="1300" dirty="0" smtClean="0">
                <a:solidFill>
                  <a:srgbClr val="008000"/>
                </a:solidFill>
                <a:latin typeface="Calibri" panose="020F0502020204030204" pitchFamily="34" charset="0"/>
              </a:rPr>
              <a:t>es productions modernes. « </a:t>
            </a:r>
            <a:r>
              <a:rPr lang="fr-FR" sz="1300" i="1" dirty="0" smtClean="0">
                <a:solidFill>
                  <a:srgbClr val="008000"/>
                </a:solidFill>
                <a:latin typeface="Calibri" panose="020F0502020204030204" pitchFamily="34" charset="0"/>
              </a:rPr>
              <a:t>Les déchets ? On verra, on trouvera bien une solution … ultérieurement</a:t>
            </a:r>
            <a:r>
              <a:rPr lang="fr-FR" sz="1300" dirty="0" smtClean="0">
                <a:solidFill>
                  <a:srgbClr val="008000"/>
                </a:solidFill>
                <a:latin typeface="Calibri" panose="020F0502020204030204" pitchFamily="34" charset="0"/>
              </a:rPr>
              <a:t> ». Ce sont des sujets souvent mis sous le tapis (exemple, coût des déchets haute-activité à long terme, coût du démantèlement des centrales nucléaires, coût et possibilité de la dépollution des nappes phréatiques suite à l’exploitation du gaz de schiste, </a:t>
            </a:r>
            <a:r>
              <a:rPr lang="fr-FR" sz="1300" dirty="0">
                <a:solidFill>
                  <a:srgbClr val="008000"/>
                </a:solidFill>
                <a:latin typeface="Calibri" panose="020F0502020204030204" pitchFamily="34" charset="0"/>
              </a:rPr>
              <a:t>coût </a:t>
            </a:r>
            <a:r>
              <a:rPr lang="fr-FR" sz="1300" dirty="0" smtClean="0">
                <a:solidFill>
                  <a:srgbClr val="008000"/>
                </a:solidFill>
                <a:latin typeface="Calibri" panose="020F0502020204030204" pitchFamily="34" charset="0"/>
              </a:rPr>
              <a:t> de la réhabilitation des sites à la fin de l’exploitation des sables bitumineux (comme en Alberta …)).</a:t>
            </a:r>
          </a:p>
          <a:p>
            <a:pPr algn="r"/>
            <a:r>
              <a:rPr lang="fr-FR" sz="1300" dirty="0" smtClean="0">
                <a:solidFill>
                  <a:srgbClr val="008000"/>
                </a:solidFill>
                <a:latin typeface="Calibri" panose="020F0502020204030204" pitchFamily="34" charset="0"/>
              </a:rPr>
              <a:t>Benjamin </a:t>
            </a:r>
            <a:r>
              <a:rPr lang="fr-FR" sz="1300" dirty="0" err="1" smtClean="0">
                <a:solidFill>
                  <a:srgbClr val="008000"/>
                </a:solidFill>
                <a:latin typeface="Calibri" panose="020F0502020204030204" pitchFamily="34" charset="0"/>
              </a:rPr>
              <a:t>Lisan</a:t>
            </a:r>
            <a:endParaRPr lang="fr-FR" sz="1300" dirty="0">
              <a:solidFill>
                <a:srgbClr val="008000"/>
              </a:solidFill>
              <a:latin typeface="Calibri" panose="020F0502020204030204" pitchFamily="34" charset="0"/>
            </a:endParaRPr>
          </a:p>
        </p:txBody>
      </p:sp>
    </p:spTree>
    <p:extLst>
      <p:ext uri="{BB962C8B-B14F-4D97-AF65-F5344CB8AC3E}">
        <p14:creationId xmlns:p14="http://schemas.microsoft.com/office/powerpoint/2010/main" val="23286146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991" y="626706"/>
            <a:ext cx="8889489" cy="5849663"/>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8000"/>
                </a:solidFill>
                <a:effectLst/>
                <a:latin typeface="Calibri" panose="020F0502020204030204" pitchFamily="34" charset="0"/>
                <a:cs typeface="Arial" pitchFamily="34" charset="0"/>
              </a:rPr>
              <a:t>24. Annexe : Chronologie du concept</a:t>
            </a:r>
            <a:endParaRPr kumimoji="0" lang="fr-FR" sz="16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L'émergence du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 tooltip="Concept"/>
              </a:rPr>
              <a:t>concept</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de développement durable remonte au début du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rPr>
              <a:t>xx</a:t>
            </a:r>
            <a:r>
              <a:rPr kumimoji="0" lang="fr-FR" sz="1300" b="0" i="0" u="none" strike="noStrike" cap="none" normalizeH="0" baseline="30000" dirty="0" err="1" smtClean="0">
                <a:ln>
                  <a:noFill/>
                </a:ln>
                <a:solidFill>
                  <a:srgbClr val="008000"/>
                </a:solidFill>
                <a:effectLst/>
                <a:latin typeface="Calibri" panose="020F0502020204030204" pitchFamily="34" charset="0"/>
                <a:cs typeface="Arial" pitchFamily="34" charset="0"/>
              </a:rPr>
              <a:t>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L'idée d'un développement pouvant à la fois réduire les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 tooltip="Inégalité (sociologie)"/>
              </a:rPr>
              <a:t>inégalités sociales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et réduire la pression sur 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4" tooltip="Environnement"/>
              </a:rPr>
              <a:t>environnement</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 fait son chemin. Nous pouvons en retracer quelques jalons majeurs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5" tooltip="1909"/>
              </a:rPr>
              <a:t>1909</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émergence du concept de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6" tooltip="Géonomie"/>
              </a:rPr>
              <a:t>géonomie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en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7" tooltip="Europe centrale"/>
              </a:rPr>
              <a:t>Europe centrale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8" tooltip="1949"/>
              </a:rPr>
              <a:t>1949</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le président des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9" tooltip="États-Unis"/>
              </a:rPr>
              <a:t>États-Unis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0" tooltip="Harry Truman"/>
              </a:rPr>
              <a:t>Harry Truman</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dans son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1" tooltip="Discours sur l'état de l'Union (États-Unis)"/>
              </a:rPr>
              <a:t>discours sur l'état de l'Union</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popularise le mot « développement » en prônant une politique d'</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2" tooltip="Aide au développement"/>
              </a:rPr>
              <a:t>aide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aux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3" tooltip="Pays sous-développés"/>
              </a:rPr>
              <a:t>pays « sous-développés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grâce à l'apport de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4" tooltip="Connaissance technique"/>
              </a:rPr>
              <a:t>connaissance technique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5" tooltip="Pays industrialisés"/>
              </a:rPr>
              <a:t>pays industrialisés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Il affirme que « tous les pays, y compris les États-Unis, bénéficieront largement d'un programme constructif pour une meilleure utilisation des ressources mondiales humaines et naturelles »</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6"/>
              </a:rPr>
              <a:t>7</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17" tooltip="1965"/>
              </a:rPr>
              <a:t>1965</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l'Unesco organise une conférence sur la biosphère.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8" tooltip="Michel Batisse"/>
              </a:rPr>
              <a:t>Michel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18" tooltip="Michel Batisse"/>
              </a:rPr>
              <a:t>Batisse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initie le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19" tooltip="Programme sur l'homme et la biosphère"/>
              </a:rPr>
              <a:t>programme international Man &amp;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19" tooltip="Programme sur l'homme et la biosphère"/>
              </a:rPr>
              <a:t>Biosphere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(MAB) précurseur du concept de développement durable.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0" tooltip="1968"/>
              </a:rPr>
              <a:t>1968</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création du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1" tooltip="Club de Rome"/>
              </a:rPr>
              <a:t>Club de Rome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regroupant quelques personnalités occupant des postes relativement importants dans leurs pays respectifs et souhaitant que la recherche s'empare du problème de l'évolution du monde pris dans sa globalité pour tenter de cerner les limites de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2" tooltip="Croissance économique"/>
              </a:rPr>
              <a:t>croissance économique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après la croissance effrénée des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3" tooltip="Trente Glorieuses"/>
              </a:rPr>
              <a:t>Trente Glorieuses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4" tooltip="1971"/>
              </a:rPr>
              <a:t>1971</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création en France du Ministère de la protection de la nature et de l'environnement, attribué à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5" tooltip="Robert Poujade"/>
              </a:rPr>
              <a:t>Robert Poujade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6" tooltip="1972"/>
              </a:rPr>
              <a:t>1972</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1" tooltip="Club de Rome"/>
              </a:rPr>
              <a:t>Club de Rome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publie le rapport </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hlinkClick r:id="rId27" tooltip="Halte à la croissance ?"/>
              </a:rPr>
              <a:t>The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hlinkClick r:id="rId27" tooltip="Halte à la croissance ?"/>
              </a:rPr>
              <a:t>limits</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hlinkClick r:id="rId27" tooltip="Halte à la croissance ?"/>
              </a:rPr>
              <a:t> to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hlinkClick r:id="rId27" tooltip="Halte à la croissance ?"/>
              </a:rPr>
              <a:t>growth</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Les limites à la croissance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traduit en français sous le titre </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Halte à la croissance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et également connu sous le nom de </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rapport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hlinkClick r:id="rId28" tooltip="Dennis Meadows"/>
              </a:rPr>
              <a:t>Meadows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rédigé à la demande du Club de Rome par une équipe de chercheurs du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9" tooltip="Massachusetts Institute of Technology"/>
              </a:rPr>
              <a:t>Massachusetts Institute of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29" tooltip="Massachusetts Institute of Technology"/>
              </a:rPr>
              <a:t>Technology</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Ce premier rapport donne les résultats de simulations informatiques sur l'évolution de la population humaine en fonction de l'exploitation des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0" tooltip="Ressources naturelles"/>
              </a:rPr>
              <a:t>ressources naturelles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avec des projections jusqu'en 2100. Il en ressort que la poursuite de la croissance économique entraînera au cours du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31" tooltip="XXIe siècle"/>
              </a:rPr>
              <a:t>xxi</a:t>
            </a:r>
            <a:r>
              <a:rPr kumimoji="0" lang="fr-FR" sz="1300" b="0" i="0" u="none" strike="noStrike" cap="none" normalizeH="0" baseline="30000" dirty="0" err="1" smtClean="0">
                <a:ln>
                  <a:noFill/>
                </a:ln>
                <a:solidFill>
                  <a:srgbClr val="008000"/>
                </a:solidFill>
                <a:effectLst/>
                <a:latin typeface="Calibri" panose="020F0502020204030204" pitchFamily="34" charset="0"/>
                <a:cs typeface="Arial" pitchFamily="34" charset="0"/>
                <a:hlinkClick r:id="rId31" tooltip="XXIe siècle"/>
              </a:rPr>
              <a:t>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1" tooltip="XXIe siècle"/>
              </a:rPr>
              <a:t>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31" tooltip="XXIe siècle"/>
              </a:rPr>
              <a:t>siècle</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rPr>
              <a:t>une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chute brutale des populations à cause de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2" tooltip="Pollution"/>
              </a:rPr>
              <a:t>pollution</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de l'appauvrissement des sols cultivables et de la raréfaction des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3" tooltip="Énergies fossiles"/>
              </a:rPr>
              <a:t>énergies fossiles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Le modèle n'est cependant pas encore à ce stade sectorisé par régions comme il le sera ensuite. Selon certains, nombre de ses prévisions se sont révélées fausses</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6"/>
              </a:rPr>
              <a:t>8</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Au contraire, les auteurs eux-mêmes, dans leur mise à jour de 2004 intitulée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rPr>
              <a:t>Limits</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 to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rPr>
              <a:t>Growth</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 The 30-</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rPr>
              <a:t>Year</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 Update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(non traduite en français) démontrent que la réalité est relativement conforme à leurs prévisions de 1972</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6"/>
              </a:rPr>
              <a:t>9</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De nombreux autres travaux critiques de certaines limites du système économique de l'époque sont publiés : citons entre autres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4" tooltip="Nicholas Georgescu-Roegen"/>
              </a:rPr>
              <a:t>Nicholas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34" tooltip="Nicholas Georgescu-Roegen"/>
              </a:rPr>
              <a:t>Georgescu</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4" tooltip="Nicholas Georgescu-Roegen"/>
              </a:rPr>
              <a:t>-</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34" tooltip="Nicholas Georgescu-Roegen"/>
              </a:rPr>
              <a:t>Roegen</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et sa comparaison entre systèmes économique et thermodynamique</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6"/>
              </a:rPr>
              <a:t>10</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l'économiste français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5" tooltip="Ignacy Sachs"/>
              </a:rPr>
              <a:t>Ignacy Sachs</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6"/>
              </a:rPr>
              <a:t>11</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ou encore l'économiste britannique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6" tooltip="E.F. Schumacher"/>
              </a:rPr>
              <a:t>E.F. Schumacher</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qui prône des solutions plus locales et moins technologiques et technocratiques, et insiste sur la permanence et la durabilité</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6"/>
              </a:rPr>
              <a:t>12</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dans son livre </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hlinkClick r:id="rId37" tooltip="Small is beautiful"/>
              </a:rPr>
              <a:t>Small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hlinkClick r:id="rId37" tooltip="Small is beautiful"/>
              </a:rPr>
              <a:t>is</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hlinkClick r:id="rId37" tooltip="Small is beautiful"/>
              </a:rPr>
              <a:t>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hlinkClick r:id="rId37" tooltip="Small is beautiful"/>
              </a:rPr>
              <a:t>beautiful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p:txBody>
      </p:sp>
      <p:sp>
        <p:nvSpPr>
          <p:cNvPr id="3" name="Espace réservé du numéro de diapositive 3"/>
          <p:cNvSpPr>
            <a:spLocks noGrp="1"/>
          </p:cNvSpPr>
          <p:nvPr>
            <p:ph type="sldNum" sz="quarter" idx="12"/>
          </p:nvPr>
        </p:nvSpPr>
        <p:spPr>
          <a:xfrm>
            <a:off x="8604448" y="116632"/>
            <a:ext cx="477416" cy="216024"/>
          </a:xfrm>
        </p:spPr>
        <p:txBody>
          <a:bodyPr/>
          <a:lstStyle/>
          <a:p>
            <a:fld id="{D32AF682-0925-4A62-BA2D-7BAA01B2E7C5}" type="slidenum">
              <a:rPr lang="fr-FR" smtClean="0"/>
              <a:pPr/>
              <a:t>133</a:t>
            </a:fld>
            <a:endParaRPr lang="fr-FR" dirty="0"/>
          </a:p>
        </p:txBody>
      </p:sp>
      <p:sp>
        <p:nvSpPr>
          <p:cNvPr id="4" name="Titre 1"/>
          <p:cNvSpPr txBox="1">
            <a:spLocks/>
          </p:cNvSpPr>
          <p:nvPr/>
        </p:nvSpPr>
        <p:spPr>
          <a:xfrm>
            <a:off x="3275856" y="116632"/>
            <a:ext cx="4536504" cy="315416"/>
          </a:xfrm>
          <a:prstGeom prst="rect">
            <a:avLst/>
          </a:prstGeom>
          <a:ln>
            <a:solidFill>
              <a:srgbClr val="008000"/>
            </a:solidFill>
          </a:ln>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71450" y="752074"/>
            <a:ext cx="8721030" cy="5849663"/>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fontAlgn="base">
              <a:spcBef>
                <a:spcPct val="0"/>
              </a:spcBef>
              <a:spcAft>
                <a:spcPct val="0"/>
              </a:spcAft>
            </a:pPr>
            <a:r>
              <a:rPr lang="fr-FR" sz="1600" b="1" dirty="0" smtClean="0">
                <a:solidFill>
                  <a:srgbClr val="008000"/>
                </a:solidFill>
                <a:latin typeface="Calibri" panose="020F0502020204030204" pitchFamily="34" charset="0"/>
                <a:cs typeface="Arial" pitchFamily="34" charset="0"/>
              </a:rPr>
              <a:t>24. Annexe </a:t>
            </a:r>
            <a:r>
              <a:rPr lang="fr-FR" sz="1600" b="1" dirty="0">
                <a:solidFill>
                  <a:srgbClr val="008000"/>
                </a:solidFill>
                <a:latin typeface="Calibri" panose="020F0502020204030204" pitchFamily="34" charset="0"/>
                <a:cs typeface="Arial" pitchFamily="34" charset="0"/>
              </a:rPr>
              <a:t>: </a:t>
            </a:r>
            <a:r>
              <a:rPr lang="fr-FR" sz="1600" b="1" dirty="0" smtClean="0">
                <a:solidFill>
                  <a:srgbClr val="008000"/>
                </a:solidFill>
                <a:latin typeface="Calibri" panose="020F0502020204030204" pitchFamily="34" charset="0"/>
                <a:cs typeface="Arial" pitchFamily="34" charset="0"/>
              </a:rPr>
              <a:t>Chronologie du concept </a:t>
            </a:r>
            <a:r>
              <a:rPr lang="fr-FR" sz="1600" dirty="0" smtClean="0">
                <a:solidFill>
                  <a:srgbClr val="008000"/>
                </a:solidFill>
                <a:latin typeface="Calibri" panose="020F0502020204030204" pitchFamily="34" charset="0"/>
                <a:cs typeface="Arial" pitchFamily="34" charset="0"/>
              </a:rPr>
              <a:t> (Suite)</a:t>
            </a:r>
          </a:p>
          <a:p>
            <a:pPr algn="just" fontAlgn="base">
              <a:spcBef>
                <a:spcPct val="0"/>
              </a:spcBef>
              <a:spcAft>
                <a:spcPct val="0"/>
              </a:spcAft>
            </a:pPr>
            <a:endPar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algn="just" eaLnBrk="0" fontAlgn="base" hangingPunct="0">
              <a:spcBef>
                <a:spcPct val="0"/>
              </a:spcBef>
              <a:spcAft>
                <a:spcPct val="0"/>
              </a:spcAft>
              <a:buFontTx/>
              <a:buChar char="•"/>
            </a:pPr>
            <a:r>
              <a:rPr lang="fr-FR" sz="1300" b="1" dirty="0">
                <a:solidFill>
                  <a:srgbClr val="008000"/>
                </a:solidFill>
                <a:latin typeface="Calibri" panose="020F0502020204030204" pitchFamily="34" charset="0"/>
                <a:cs typeface="Arial" pitchFamily="34" charset="0"/>
                <a:hlinkClick r:id="rId2" tooltip="1972"/>
              </a:rPr>
              <a:t>1972</a:t>
            </a:r>
            <a:r>
              <a:rPr lang="fr-FR" sz="1300" dirty="0">
                <a:solidFill>
                  <a:srgbClr val="008000"/>
                </a:solidFill>
                <a:latin typeface="Calibri" panose="020F0502020204030204" pitchFamily="34" charset="0"/>
                <a:cs typeface="Arial" pitchFamily="34" charset="0"/>
              </a:rPr>
              <a:t> (5 au 16 juin) : une </a:t>
            </a:r>
            <a:r>
              <a:rPr lang="fr-FR" sz="1300" dirty="0">
                <a:solidFill>
                  <a:srgbClr val="008000"/>
                </a:solidFill>
                <a:latin typeface="Calibri" panose="020F0502020204030204" pitchFamily="34" charset="0"/>
                <a:cs typeface="Arial" pitchFamily="34" charset="0"/>
                <a:hlinkClick r:id="rId3" tooltip="Sommet de la Terre"/>
              </a:rPr>
              <a:t>conférence des Nations Unies sur l'environnement humain</a:t>
            </a:r>
            <a:r>
              <a:rPr lang="fr-FR" sz="1300" dirty="0">
                <a:solidFill>
                  <a:srgbClr val="008000"/>
                </a:solidFill>
                <a:latin typeface="Calibri" panose="020F0502020204030204" pitchFamily="34" charset="0"/>
                <a:cs typeface="Arial" pitchFamily="34" charset="0"/>
              </a:rPr>
              <a:t> à Stockholm expose notamment l'</a:t>
            </a:r>
            <a:r>
              <a:rPr lang="fr-FR" sz="1300" dirty="0" err="1">
                <a:solidFill>
                  <a:srgbClr val="008000"/>
                </a:solidFill>
                <a:latin typeface="Calibri" panose="020F0502020204030204" pitchFamily="34" charset="0"/>
                <a:cs typeface="Arial" pitchFamily="34" charset="0"/>
              </a:rPr>
              <a:t>éco-développement</a:t>
            </a:r>
            <a:r>
              <a:rPr lang="fr-FR" sz="1300" dirty="0">
                <a:solidFill>
                  <a:srgbClr val="008000"/>
                </a:solidFill>
                <a:latin typeface="Calibri" panose="020F0502020204030204" pitchFamily="34" charset="0"/>
                <a:cs typeface="Arial" pitchFamily="34" charset="0"/>
              </a:rPr>
              <a:t>, les interactions entre </a:t>
            </a:r>
            <a:r>
              <a:rPr lang="fr-FR" sz="1300" dirty="0">
                <a:solidFill>
                  <a:srgbClr val="008000"/>
                </a:solidFill>
                <a:latin typeface="Calibri" panose="020F0502020204030204" pitchFamily="34" charset="0"/>
                <a:cs typeface="Arial" pitchFamily="34" charset="0"/>
                <a:hlinkClick r:id="rId4" tooltip="Écologie"/>
              </a:rPr>
              <a:t>écologie</a:t>
            </a:r>
            <a:r>
              <a:rPr lang="fr-FR" sz="1300" dirty="0">
                <a:solidFill>
                  <a:srgbClr val="008000"/>
                </a:solidFill>
                <a:latin typeface="Calibri" panose="020F0502020204030204" pitchFamily="34" charset="0"/>
                <a:cs typeface="Arial" pitchFamily="34" charset="0"/>
              </a:rPr>
              <a:t> et </a:t>
            </a:r>
            <a:r>
              <a:rPr lang="fr-FR" sz="1300" dirty="0">
                <a:solidFill>
                  <a:srgbClr val="008000"/>
                </a:solidFill>
                <a:latin typeface="Calibri" panose="020F0502020204030204" pitchFamily="34" charset="0"/>
                <a:cs typeface="Arial" pitchFamily="34" charset="0"/>
                <a:hlinkClick r:id="rId5" tooltip="Développement économique"/>
              </a:rPr>
              <a:t>économie</a:t>
            </a:r>
            <a:r>
              <a:rPr lang="fr-FR" sz="1300" dirty="0">
                <a:solidFill>
                  <a:srgbClr val="008000"/>
                </a:solidFill>
                <a:latin typeface="Calibri" panose="020F0502020204030204" pitchFamily="34" charset="0"/>
                <a:cs typeface="Arial" pitchFamily="34" charset="0"/>
              </a:rPr>
              <a:t>, le développement des </a:t>
            </a:r>
            <a:r>
              <a:rPr lang="fr-FR" sz="1300" dirty="0">
                <a:solidFill>
                  <a:srgbClr val="008000"/>
                </a:solidFill>
                <a:latin typeface="Calibri" panose="020F0502020204030204" pitchFamily="34" charset="0"/>
                <a:cs typeface="Arial" pitchFamily="34" charset="0"/>
                <a:hlinkClick r:id="rId6" tooltip="Pays du Sud"/>
              </a:rPr>
              <a:t>pays du Sud</a:t>
            </a:r>
            <a:r>
              <a:rPr lang="fr-FR" sz="1300" dirty="0">
                <a:solidFill>
                  <a:srgbClr val="008000"/>
                </a:solidFill>
                <a:latin typeface="Calibri" panose="020F0502020204030204" pitchFamily="34" charset="0"/>
                <a:cs typeface="Arial" pitchFamily="34" charset="0"/>
              </a:rPr>
              <a:t> et du </a:t>
            </a:r>
            <a:r>
              <a:rPr lang="fr-FR" sz="1300" dirty="0">
                <a:solidFill>
                  <a:srgbClr val="008000"/>
                </a:solidFill>
                <a:latin typeface="Calibri" panose="020F0502020204030204" pitchFamily="34" charset="0"/>
                <a:cs typeface="Arial" pitchFamily="34" charset="0"/>
                <a:hlinkClick r:id="rId7" tooltip="Pays développés"/>
              </a:rPr>
              <a:t>Nord</a:t>
            </a:r>
            <a:r>
              <a:rPr lang="fr-FR" sz="1300" dirty="0">
                <a:solidFill>
                  <a:srgbClr val="008000"/>
                </a:solidFill>
                <a:latin typeface="Calibri" panose="020F0502020204030204" pitchFamily="34" charset="0"/>
                <a:cs typeface="Arial" pitchFamily="34" charset="0"/>
              </a:rPr>
              <a:t>. Il sera rétrospectivement qualifié de premier </a:t>
            </a:r>
            <a:r>
              <a:rPr lang="fr-FR" sz="1300" dirty="0">
                <a:solidFill>
                  <a:srgbClr val="008000"/>
                </a:solidFill>
                <a:latin typeface="Calibri" panose="020F0502020204030204" pitchFamily="34" charset="0"/>
                <a:cs typeface="Arial" pitchFamily="34" charset="0"/>
                <a:hlinkClick r:id="rId3" tooltip="Sommet de la Terre"/>
              </a:rPr>
              <a:t>Sommet de la Terre</a:t>
            </a:r>
            <a:r>
              <a:rPr lang="fr-FR" sz="1300" dirty="0">
                <a:solidFill>
                  <a:srgbClr val="008000"/>
                </a:solidFill>
                <a:latin typeface="Calibri" panose="020F0502020204030204" pitchFamily="34" charset="0"/>
                <a:cs typeface="Arial" pitchFamily="34" charset="0"/>
              </a:rPr>
              <a:t>. C'est un échec relatif, avec aucun compromis clair</a:t>
            </a:r>
            <a:r>
              <a:rPr lang="fr-FR" sz="1300" baseline="30000" dirty="0">
                <a:solidFill>
                  <a:srgbClr val="008000"/>
                </a:solidFill>
                <a:latin typeface="Calibri" panose="020F0502020204030204" pitchFamily="34" charset="0"/>
                <a:cs typeface="Arial" pitchFamily="34" charset="0"/>
                <a:hlinkClick r:id="rId8"/>
              </a:rPr>
              <a:t>13</a:t>
            </a:r>
            <a:r>
              <a:rPr lang="fr-FR" sz="1300" dirty="0">
                <a:solidFill>
                  <a:srgbClr val="008000"/>
                </a:solidFill>
                <a:latin typeface="Calibri" panose="020F0502020204030204" pitchFamily="34" charset="0"/>
                <a:cs typeface="Arial" pitchFamily="34" charset="0"/>
              </a:rPr>
              <a:t>, mais la problématique semble dès lors posée : l'</a:t>
            </a:r>
            <a:r>
              <a:rPr lang="fr-FR" sz="1300" dirty="0">
                <a:solidFill>
                  <a:srgbClr val="008000"/>
                </a:solidFill>
                <a:latin typeface="Calibri" panose="020F0502020204030204" pitchFamily="34" charset="0"/>
                <a:cs typeface="Arial" pitchFamily="34" charset="0"/>
                <a:hlinkClick r:id="rId9" tooltip="Environnement"/>
              </a:rPr>
              <a:t>environnement</a:t>
            </a:r>
            <a:r>
              <a:rPr lang="fr-FR" sz="1300" dirty="0">
                <a:solidFill>
                  <a:srgbClr val="008000"/>
                </a:solidFill>
                <a:latin typeface="Calibri" panose="020F0502020204030204" pitchFamily="34" charset="0"/>
                <a:cs typeface="Arial" pitchFamily="34" charset="0"/>
              </a:rPr>
              <a:t> apparaît comme un </a:t>
            </a:r>
            <a:r>
              <a:rPr lang="fr-FR" sz="1300" dirty="0">
                <a:solidFill>
                  <a:srgbClr val="008000"/>
                </a:solidFill>
                <a:latin typeface="Calibri" panose="020F0502020204030204" pitchFamily="34" charset="0"/>
                <a:cs typeface="Arial" pitchFamily="34" charset="0"/>
                <a:hlinkClick r:id="rId10" tooltip="Patrimoine mondial"/>
              </a:rPr>
              <a:t>patrimoine mondial</a:t>
            </a:r>
            <a:r>
              <a:rPr lang="fr-FR" sz="1300" dirty="0">
                <a:solidFill>
                  <a:srgbClr val="008000"/>
                </a:solidFill>
                <a:latin typeface="Calibri" panose="020F0502020204030204" pitchFamily="34" charset="0"/>
                <a:cs typeface="Arial" pitchFamily="34" charset="0"/>
              </a:rPr>
              <a:t> essentiel à transmettre aux </a:t>
            </a:r>
            <a:r>
              <a:rPr lang="fr-FR" sz="1300" dirty="0">
                <a:solidFill>
                  <a:srgbClr val="008000"/>
                </a:solidFill>
                <a:latin typeface="Calibri" panose="020F0502020204030204" pitchFamily="34" charset="0"/>
                <a:cs typeface="Arial" pitchFamily="34" charset="0"/>
                <a:hlinkClick r:id="rId11" tooltip="Générations futures"/>
              </a:rPr>
              <a:t>générations futures</a:t>
            </a:r>
            <a:r>
              <a:rPr lang="fr-FR" sz="1300" dirty="0">
                <a:solidFill>
                  <a:srgbClr val="008000"/>
                </a:solidFill>
                <a:latin typeface="Calibri" panose="020F0502020204030204" pitchFamily="34" charset="0"/>
                <a:cs typeface="Arial" pitchFamily="34" charset="0"/>
              </a:rPr>
              <a:t>..</a:t>
            </a:r>
          </a:p>
          <a:p>
            <a:pPr lvl="0" algn="just" eaLnBrk="0" fontAlgn="base" hangingPunct="0">
              <a:spcBef>
                <a:spcPct val="0"/>
              </a:spcBef>
              <a:spcAft>
                <a:spcPct val="0"/>
              </a:spcAft>
            </a:pPr>
            <a:endParaRPr lang="fr-FR" sz="1300" b="1" dirty="0" smtClean="0">
              <a:solidFill>
                <a:srgbClr val="008000"/>
              </a:solidFill>
              <a:latin typeface="Calibri" panose="020F0502020204030204" pitchFamily="34" charset="0"/>
              <a:cs typeface="Arial" pitchFamily="34" charset="0"/>
              <a:hlinkClick r:id="rId12" tooltip="1973"/>
            </a:endParaRPr>
          </a:p>
          <a:p>
            <a:pPr lvl="0" algn="just" eaLnBrk="0" fontAlgn="base" hangingPunct="0">
              <a:spcBef>
                <a:spcPct val="0"/>
              </a:spcBef>
              <a:spcAft>
                <a:spcPct val="0"/>
              </a:spcAft>
              <a:buFontTx/>
              <a:buChar char="•"/>
            </a:pPr>
            <a:r>
              <a:rPr lang="fr-FR" sz="1300" b="1" dirty="0" smtClean="0">
                <a:solidFill>
                  <a:srgbClr val="008000"/>
                </a:solidFill>
                <a:latin typeface="Calibri" panose="020F0502020204030204" pitchFamily="34" charset="0"/>
                <a:cs typeface="Arial" pitchFamily="34" charset="0"/>
                <a:hlinkClick r:id="rId12" tooltip="1973"/>
              </a:rPr>
              <a:t>1973</a:t>
            </a:r>
            <a:r>
              <a:rPr lang="fr-FR" sz="1300" dirty="0">
                <a:solidFill>
                  <a:srgbClr val="008000"/>
                </a:solidFill>
                <a:latin typeface="Calibri" panose="020F0502020204030204" pitchFamily="34" charset="0"/>
                <a:cs typeface="Arial" pitchFamily="34" charset="0"/>
              </a:rPr>
              <a:t> : </a:t>
            </a:r>
            <a:r>
              <a:rPr lang="fr-FR" sz="1300" dirty="0">
                <a:solidFill>
                  <a:srgbClr val="008000"/>
                </a:solidFill>
                <a:latin typeface="Calibri" panose="020F0502020204030204" pitchFamily="34" charset="0"/>
                <a:cs typeface="Arial" pitchFamily="34" charset="0"/>
                <a:hlinkClick r:id="rId13" tooltip="Convention de Washington"/>
              </a:rPr>
              <a:t>Convention de Washington</a:t>
            </a:r>
            <a:r>
              <a:rPr lang="fr-FR" sz="1300" dirty="0">
                <a:solidFill>
                  <a:srgbClr val="008000"/>
                </a:solidFill>
                <a:latin typeface="Calibri" panose="020F0502020204030204" pitchFamily="34" charset="0"/>
                <a:cs typeface="Arial" pitchFamily="34" charset="0"/>
              </a:rPr>
              <a:t>, sur le commerce international des espèces de </a:t>
            </a:r>
            <a:r>
              <a:rPr lang="fr-FR" sz="1300" dirty="0">
                <a:solidFill>
                  <a:srgbClr val="008000"/>
                </a:solidFill>
                <a:latin typeface="Calibri" panose="020F0502020204030204" pitchFamily="34" charset="0"/>
                <a:cs typeface="Arial" pitchFamily="34" charset="0"/>
                <a:hlinkClick r:id="rId14" tooltip="Faune (biologie)"/>
              </a:rPr>
              <a:t>faune</a:t>
            </a:r>
            <a:r>
              <a:rPr lang="fr-FR" sz="1300" dirty="0">
                <a:solidFill>
                  <a:srgbClr val="008000"/>
                </a:solidFill>
                <a:latin typeface="Calibri" panose="020F0502020204030204" pitchFamily="34" charset="0"/>
                <a:cs typeface="Arial" pitchFamily="34" charset="0"/>
              </a:rPr>
              <a:t> et de </a:t>
            </a:r>
            <a:r>
              <a:rPr lang="fr-FR" sz="1300" dirty="0">
                <a:solidFill>
                  <a:srgbClr val="008000"/>
                </a:solidFill>
                <a:latin typeface="Calibri" panose="020F0502020204030204" pitchFamily="34" charset="0"/>
                <a:cs typeface="Arial" pitchFamily="34" charset="0"/>
                <a:hlinkClick r:id="rId15" tooltip="Flore"/>
              </a:rPr>
              <a:t>flore</a:t>
            </a:r>
            <a:r>
              <a:rPr lang="fr-FR" sz="1300" dirty="0">
                <a:solidFill>
                  <a:srgbClr val="008000"/>
                </a:solidFill>
                <a:latin typeface="Calibri" panose="020F0502020204030204" pitchFamily="34" charset="0"/>
                <a:cs typeface="Arial" pitchFamily="34" charset="0"/>
              </a:rPr>
              <a:t> sauvages menacées d'extinction</a:t>
            </a:r>
            <a:endParaRPr lang="fr-FR" sz="1300" b="1" dirty="0" smtClean="0">
              <a:solidFill>
                <a:srgbClr val="008000"/>
              </a:solidFill>
              <a:latin typeface="Calibri" panose="020F0502020204030204" pitchFamily="34" charset="0"/>
              <a:cs typeface="Arial" pitchFamily="34" charset="0"/>
              <a:hlinkClick r:id="rId16" tooltip="1976"/>
            </a:endParaRPr>
          </a:p>
          <a:p>
            <a:pPr lvl="0" algn="just" eaLnBrk="0" fontAlgn="base" hangingPunct="0">
              <a:spcBef>
                <a:spcPct val="0"/>
              </a:spcBef>
              <a:spcAft>
                <a:spcPct val="0"/>
              </a:spcAft>
              <a:buFontTx/>
              <a:buChar char="•"/>
            </a:pPr>
            <a:r>
              <a:rPr lang="fr-FR" sz="1300" b="1" dirty="0" smtClean="0">
                <a:solidFill>
                  <a:srgbClr val="008000"/>
                </a:solidFill>
                <a:latin typeface="Calibri" panose="020F0502020204030204" pitchFamily="34" charset="0"/>
                <a:cs typeface="Arial" pitchFamily="34" charset="0"/>
                <a:hlinkClick r:id="rId16" tooltip="1976"/>
              </a:rPr>
              <a:t>1976</a:t>
            </a:r>
            <a:r>
              <a:rPr lang="fr-FR" sz="1300" dirty="0">
                <a:solidFill>
                  <a:srgbClr val="008000"/>
                </a:solidFill>
                <a:latin typeface="Calibri" panose="020F0502020204030204" pitchFamily="34" charset="0"/>
                <a:cs typeface="Arial" pitchFamily="34" charset="0"/>
              </a:rPr>
              <a:t> : </a:t>
            </a:r>
            <a:r>
              <a:rPr lang="fr-FR" sz="1300" dirty="0">
                <a:solidFill>
                  <a:srgbClr val="008000"/>
                </a:solidFill>
                <a:latin typeface="Calibri" panose="020F0502020204030204" pitchFamily="34" charset="0"/>
                <a:cs typeface="Arial" pitchFamily="34" charset="0"/>
                <a:hlinkClick r:id="rId17" tooltip="Convention de Barcelone"/>
              </a:rPr>
              <a:t>Convention de Barcelone</a:t>
            </a:r>
            <a:r>
              <a:rPr lang="fr-FR" sz="1300" dirty="0">
                <a:solidFill>
                  <a:srgbClr val="008000"/>
                </a:solidFill>
                <a:latin typeface="Calibri" panose="020F0502020204030204" pitchFamily="34" charset="0"/>
                <a:cs typeface="Arial" pitchFamily="34" charset="0"/>
              </a:rPr>
              <a:t>, sur la protection de la </a:t>
            </a:r>
            <a:r>
              <a:rPr lang="fr-FR" sz="1300" dirty="0">
                <a:solidFill>
                  <a:srgbClr val="008000"/>
                </a:solidFill>
                <a:latin typeface="Calibri" panose="020F0502020204030204" pitchFamily="34" charset="0"/>
                <a:cs typeface="Arial" pitchFamily="34" charset="0"/>
                <a:hlinkClick r:id="rId18" tooltip="Méditerranée"/>
              </a:rPr>
              <a:t>Méditerranée</a:t>
            </a:r>
            <a:r>
              <a:rPr lang="fr-FR" sz="1300" dirty="0">
                <a:solidFill>
                  <a:srgbClr val="008000"/>
                </a:solidFill>
                <a:latin typeface="Calibri" panose="020F0502020204030204" pitchFamily="34" charset="0"/>
                <a:cs typeface="Arial" pitchFamily="34" charset="0"/>
              </a:rPr>
              <a:t> contre la pollution.</a:t>
            </a:r>
          </a:p>
          <a:p>
            <a:pPr lvl="0" algn="just" eaLnBrk="0" fontAlgn="base" hangingPunct="0">
              <a:spcBef>
                <a:spcPct val="0"/>
              </a:spcBef>
              <a:spcAft>
                <a:spcPct val="0"/>
              </a:spcAft>
              <a:buFontTx/>
              <a:buChar char="•"/>
            </a:pPr>
            <a:r>
              <a:rPr lang="fr-FR" sz="1300" b="1" dirty="0">
                <a:solidFill>
                  <a:srgbClr val="008000"/>
                </a:solidFill>
                <a:latin typeface="Calibri" panose="020F0502020204030204" pitchFamily="34" charset="0"/>
                <a:cs typeface="Arial" pitchFamily="34" charset="0"/>
                <a:hlinkClick r:id="rId19" tooltip="1979"/>
              </a:rPr>
              <a:t>1979</a:t>
            </a:r>
            <a:r>
              <a:rPr lang="fr-FR" sz="1300" dirty="0">
                <a:solidFill>
                  <a:srgbClr val="008000"/>
                </a:solidFill>
                <a:latin typeface="Calibri" panose="020F0502020204030204" pitchFamily="34" charset="0"/>
                <a:cs typeface="Arial" pitchFamily="34" charset="0"/>
              </a:rPr>
              <a:t> :</a:t>
            </a:r>
          </a:p>
          <a:p>
            <a:pPr lvl="1"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hlinkClick r:id="rId20" tooltip="Convention de Berne (protection de la vie sauvage)"/>
              </a:rPr>
              <a:t>Convention de Berne</a:t>
            </a:r>
            <a:r>
              <a:rPr lang="fr-FR" sz="1300" dirty="0">
                <a:solidFill>
                  <a:srgbClr val="008000"/>
                </a:solidFill>
                <a:latin typeface="Calibri" panose="020F0502020204030204" pitchFamily="34" charset="0"/>
                <a:cs typeface="Arial" pitchFamily="34" charset="0"/>
              </a:rPr>
              <a:t>, sur la conservation de la </a:t>
            </a:r>
            <a:r>
              <a:rPr lang="fr-FR" sz="1300" dirty="0">
                <a:solidFill>
                  <a:srgbClr val="008000"/>
                </a:solidFill>
                <a:latin typeface="Calibri" panose="020F0502020204030204" pitchFamily="34" charset="0"/>
                <a:cs typeface="Arial" pitchFamily="34" charset="0"/>
                <a:hlinkClick r:id="rId21" tooltip="Vie sauvage"/>
              </a:rPr>
              <a:t>vie sauvage</a:t>
            </a:r>
            <a:r>
              <a:rPr lang="fr-FR" sz="1300" dirty="0">
                <a:solidFill>
                  <a:srgbClr val="008000"/>
                </a:solidFill>
                <a:latin typeface="Calibri" panose="020F0502020204030204" pitchFamily="34" charset="0"/>
                <a:cs typeface="Arial" pitchFamily="34" charset="0"/>
              </a:rPr>
              <a:t> et du </a:t>
            </a:r>
            <a:r>
              <a:rPr lang="fr-FR" sz="1300" dirty="0">
                <a:solidFill>
                  <a:srgbClr val="008000"/>
                </a:solidFill>
                <a:latin typeface="Calibri" panose="020F0502020204030204" pitchFamily="34" charset="0"/>
                <a:cs typeface="Arial" pitchFamily="34" charset="0"/>
                <a:hlinkClick r:id="rId22" tooltip="Milieu naturel"/>
              </a:rPr>
              <a:t>milieu naturel</a:t>
            </a:r>
            <a:r>
              <a:rPr lang="fr-FR" sz="1300" dirty="0">
                <a:solidFill>
                  <a:srgbClr val="008000"/>
                </a:solidFill>
                <a:latin typeface="Calibri" panose="020F0502020204030204" pitchFamily="34" charset="0"/>
                <a:cs typeface="Arial" pitchFamily="34" charset="0"/>
              </a:rPr>
              <a:t> d’</a:t>
            </a:r>
            <a:r>
              <a:rPr lang="fr-FR" sz="1300" dirty="0">
                <a:solidFill>
                  <a:srgbClr val="008000"/>
                </a:solidFill>
                <a:latin typeface="Calibri" panose="020F0502020204030204" pitchFamily="34" charset="0"/>
                <a:cs typeface="Arial" pitchFamily="34" charset="0"/>
                <a:hlinkClick r:id="rId23" tooltip="Europe"/>
              </a:rPr>
              <a:t>Europe</a:t>
            </a:r>
            <a:r>
              <a:rPr lang="fr-FR" sz="1300" dirty="0">
                <a:solidFill>
                  <a:srgbClr val="008000"/>
                </a:solidFill>
                <a:latin typeface="Calibri" panose="020F0502020204030204" pitchFamily="34" charset="0"/>
                <a:cs typeface="Arial" pitchFamily="34" charset="0"/>
              </a:rPr>
              <a:t> ;</a:t>
            </a:r>
          </a:p>
          <a:p>
            <a:pPr lvl="1"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rPr>
              <a:t>Le </a:t>
            </a:r>
            <a:r>
              <a:rPr lang="fr-FR" sz="1300" dirty="0">
                <a:solidFill>
                  <a:srgbClr val="008000"/>
                </a:solidFill>
                <a:latin typeface="Calibri" panose="020F0502020204030204" pitchFamily="34" charset="0"/>
                <a:cs typeface="Arial" pitchFamily="34" charset="0"/>
                <a:hlinkClick r:id="rId24" tooltip="Philosophe"/>
              </a:rPr>
              <a:t>philosophe</a:t>
            </a:r>
            <a:r>
              <a:rPr lang="fr-FR" sz="1300" dirty="0">
                <a:solidFill>
                  <a:srgbClr val="008000"/>
                </a:solidFill>
                <a:latin typeface="Calibri" panose="020F0502020204030204" pitchFamily="34" charset="0"/>
                <a:cs typeface="Arial" pitchFamily="34" charset="0"/>
              </a:rPr>
              <a:t> </a:t>
            </a:r>
            <a:r>
              <a:rPr lang="fr-FR" sz="1300" dirty="0">
                <a:solidFill>
                  <a:srgbClr val="008000"/>
                </a:solidFill>
                <a:latin typeface="Calibri" panose="020F0502020204030204" pitchFamily="34" charset="0"/>
                <a:cs typeface="Arial" pitchFamily="34" charset="0"/>
                <a:hlinkClick r:id="rId25" tooltip="Hans Jonas"/>
              </a:rPr>
              <a:t>Hans Jonas</a:t>
            </a:r>
            <a:r>
              <a:rPr lang="fr-FR" sz="1300" dirty="0">
                <a:solidFill>
                  <a:srgbClr val="008000"/>
                </a:solidFill>
                <a:latin typeface="Calibri" panose="020F0502020204030204" pitchFamily="34" charset="0"/>
                <a:cs typeface="Arial" pitchFamily="34" charset="0"/>
              </a:rPr>
              <a:t> exprime cette préoccupation dans son livre </a:t>
            </a:r>
            <a:r>
              <a:rPr lang="fr-FR" sz="1300" i="1" dirty="0">
                <a:solidFill>
                  <a:srgbClr val="008000"/>
                </a:solidFill>
                <a:latin typeface="Calibri" panose="020F0502020204030204" pitchFamily="34" charset="0"/>
                <a:cs typeface="Arial" pitchFamily="34" charset="0"/>
                <a:hlinkClick r:id="rId26" tooltip="Le Principe responsabilité"/>
              </a:rPr>
              <a:t>Le Principe responsabilité</a:t>
            </a:r>
            <a:r>
              <a:rPr lang="fr-FR" sz="1300" dirty="0">
                <a:solidFill>
                  <a:srgbClr val="008000"/>
                </a:solidFill>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7" tooltip="1980"/>
              </a:rPr>
              <a:t>1980</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8" tooltip="Union internationale pour la conservation de la nature"/>
              </a:rPr>
              <a:t>Union internationale pour la conservation de la nature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publie un rapport intitulé </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La stratégie mondiale pour la conservation</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8"/>
              </a:rPr>
              <a:t>14</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où apparaît pour la première fois la notion de « développement durable », traduite de l'anglais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rPr>
              <a:t>sustainable</a:t>
            </a:r>
            <a:r>
              <a:rPr kumimoji="0" lang="fr-FR" sz="1300" b="0" i="1" u="none" strike="noStrike" cap="none" normalizeH="0" baseline="0" dirty="0" smtClean="0">
                <a:ln>
                  <a:noFill/>
                </a:ln>
                <a:solidFill>
                  <a:srgbClr val="008000"/>
                </a:solidFill>
                <a:effectLst/>
                <a:latin typeface="Calibri" panose="020F0502020204030204" pitchFamily="34" charset="0"/>
                <a:cs typeface="Arial" pitchFamily="34" charset="0"/>
              </a:rPr>
              <a:t> </a:t>
            </a:r>
            <a:r>
              <a:rPr kumimoji="0" lang="fr-FR" sz="1300" b="0" i="1" u="none" strike="noStrike" cap="none" normalizeH="0" baseline="0" dirty="0" err="1" smtClean="0">
                <a:ln>
                  <a:noFill/>
                </a:ln>
                <a:solidFill>
                  <a:srgbClr val="008000"/>
                </a:solidFill>
                <a:effectLst/>
                <a:latin typeface="Calibri" panose="020F0502020204030204" pitchFamily="34" charset="0"/>
                <a:cs typeface="Arial" pitchFamily="34" charset="0"/>
              </a:rPr>
              <a:t>development</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9" tooltip="1985"/>
              </a:rPr>
              <a:t>1985</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0" tooltip="Convention de Vienne sur la protection de la couche d'ozone"/>
              </a:rPr>
              <a:t>Convention de Vienne sur la protection de la couche d'ozone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31" tooltip="1987"/>
              </a:rPr>
              <a:t>1987</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une définition du développement durable est proposée par la Commission mondiale sur l'environnement et le développement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2" tooltip="Rapport Brundtland"/>
              </a:rPr>
              <a:t>rapport Brundtland</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b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b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Le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3" tooltip="Protocole de Montréal"/>
              </a:rPr>
              <a:t>protocole de Montréal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relatif aux substances qui appauvrissent la couche d'ozone est signé le 16 septembre.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34" tooltip="1988"/>
              </a:rPr>
              <a:t>1988</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création du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5" tooltip="Groupe d'experts intergouvernemental sur l'évolution du climat"/>
              </a:rPr>
              <a:t>groupe d'experts intergouvernemental sur l'évolution du climat</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rPr>
              <a:t>Giec</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36" tooltip="1989"/>
              </a:rPr>
              <a:t>1989</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7" tooltip="Coalition for Environmentally Responsible Economies"/>
              </a:rPr>
              <a:t>Coalition for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37" tooltip="Coalition for Environmentally Responsible Economies"/>
              </a:rPr>
              <a:t>Environmentally</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7" tooltip="Coalition for Environmentally Responsible Economies"/>
              </a:rPr>
              <a:t>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37" tooltip="Coalition for Environmentally Responsible Economies"/>
              </a:rPr>
              <a:t>Responsible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7" tooltip="Coalition for Environmentally Responsible Economies"/>
              </a:rPr>
              <a:t> Economies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(CERES) définit des principes pour l'environnement, qui constituent le premier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8" tooltip="Code de conduite"/>
              </a:rPr>
              <a:t>code de conduite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environnemental.</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39" tooltip="1990"/>
              </a:rPr>
              <a:t>1990</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le premier rapport du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5" tooltip="Groupe d'experts intergouvernemental sur l'évolution du climat"/>
              </a:rPr>
              <a:t>Groupe d'experts intergouvernemental sur l'évolution du climat</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rPr>
              <a:t>Giec</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commence à alerter la communauté internationale sur les risques du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40" tooltip="Réchauffement climatique"/>
              </a:rPr>
              <a:t>réchauffement climatique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dus à la concentration dans l'atmosphère de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41" tooltip="Gaz à effet de serre"/>
              </a:rPr>
              <a:t>gaz à effet de serre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42" tooltip="1991"/>
              </a:rPr>
              <a:t>1991</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(22 mai) : le Premier ministre français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43" tooltip="Édith Cresson"/>
              </a:rPr>
              <a:t>Édith Cresson</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évoque le terme de développement durable dans son discours de politique générale</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8"/>
              </a:rPr>
              <a:t>15</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p:txBody>
      </p:sp>
      <p:pic>
        <p:nvPicPr>
          <p:cNvPr id="23556" name="Picture 4" descr="http://bits.wikimedia.org/static-1.23wmf4/skins/common/images/magnify-clip.png">
            <a:hlinkClick r:id="rId44" tooltip="Agrandir"/>
          </p:cNvPr>
          <p:cNvPicPr>
            <a:picLocks noChangeAspect="1" noChangeArrowheads="1"/>
          </p:cNvPicPr>
          <p:nvPr/>
        </p:nvPicPr>
        <p:blipFill>
          <a:blip r:embed="rId45" cstate="print"/>
          <a:srcRect/>
          <a:stretch>
            <a:fillRect/>
          </a:stretch>
        </p:blipFill>
        <p:spPr bwMode="auto">
          <a:xfrm>
            <a:off x="28575" y="-785813"/>
            <a:ext cx="142875" cy="104775"/>
          </a:xfrm>
          <a:prstGeom prst="rect">
            <a:avLst/>
          </a:prstGeom>
          <a:noFill/>
        </p:spPr>
      </p:pic>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134</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71450" y="692696"/>
            <a:ext cx="8784976" cy="5649608"/>
          </a:xfrm>
          <a:prstGeom prst="rect">
            <a:avLst/>
          </a:prstGeom>
          <a:solidFill>
            <a:srgbClr val="FFFFFF"/>
          </a:solidFill>
          <a:ln w="9525">
            <a:noFill/>
            <a:miter lim="800000"/>
            <a:headEnd/>
            <a:tailEnd/>
          </a:ln>
          <a:effectLst/>
        </p:spPr>
        <p:txBody>
          <a:bodyPr vert="horz" wrap="square" lIns="253920" tIns="47610" rIns="0" bIns="0" numCol="1" anchor="ctr" anchorCtr="0" compatLnSpc="1">
            <a:prstTxWarp prst="textNoShape">
              <a:avLst/>
            </a:prstTxWarp>
            <a:spAutoFit/>
          </a:bodyPr>
          <a:lstStyle/>
          <a:p>
            <a:pPr fontAlgn="base">
              <a:spcBef>
                <a:spcPct val="0"/>
              </a:spcBef>
              <a:spcAft>
                <a:spcPct val="0"/>
              </a:spcAft>
            </a:pPr>
            <a:r>
              <a:rPr lang="fr-FR" sz="1600" b="1" dirty="0" smtClean="0">
                <a:solidFill>
                  <a:srgbClr val="008000"/>
                </a:solidFill>
                <a:latin typeface="Calibri" panose="020F0502020204030204" pitchFamily="34" charset="0"/>
                <a:cs typeface="Arial" pitchFamily="34" charset="0"/>
              </a:rPr>
              <a:t>24. Annexe </a:t>
            </a:r>
            <a:r>
              <a:rPr lang="fr-FR" sz="1600" b="1" dirty="0">
                <a:solidFill>
                  <a:srgbClr val="008000"/>
                </a:solidFill>
                <a:latin typeface="Calibri" panose="020F0502020204030204" pitchFamily="34" charset="0"/>
                <a:cs typeface="Arial" pitchFamily="34" charset="0"/>
              </a:rPr>
              <a:t>: </a:t>
            </a:r>
            <a:r>
              <a:rPr lang="fr-FR" sz="1600" b="1" dirty="0" smtClean="0">
                <a:solidFill>
                  <a:srgbClr val="008000"/>
                </a:solidFill>
                <a:latin typeface="Calibri" panose="020F0502020204030204" pitchFamily="34" charset="0"/>
                <a:cs typeface="Arial" pitchFamily="34" charset="0"/>
              </a:rPr>
              <a:t>Chronologie du concept </a:t>
            </a:r>
            <a:r>
              <a:rPr lang="fr-FR" sz="1600" dirty="0" smtClean="0">
                <a:solidFill>
                  <a:srgbClr val="008000"/>
                </a:solidFill>
                <a:latin typeface="Calibri" panose="020F0502020204030204" pitchFamily="34" charset="0"/>
                <a:cs typeface="Arial" pitchFamily="34" charset="0"/>
              </a:rPr>
              <a:t> (Suite)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marL="171450" indent="-171450" algn="just" fontAlgn="base">
              <a:spcBef>
                <a:spcPct val="0"/>
              </a:spcBef>
              <a:spcAft>
                <a:spcPct val="0"/>
              </a:spcAft>
              <a:buFont typeface="Arial" panose="020B0604020202020204" pitchFamily="34" charset="0"/>
              <a:buChar char="•"/>
            </a:pPr>
            <a:r>
              <a:rPr lang="fr-FR" sz="1300" b="1" dirty="0">
                <a:solidFill>
                  <a:srgbClr val="008000"/>
                </a:solidFill>
                <a:latin typeface="Calibri" panose="020F0502020204030204" pitchFamily="34" charset="0"/>
                <a:cs typeface="Arial" pitchFamily="34" charset="0"/>
                <a:hlinkClick r:id="rId2" tooltip="1992"/>
              </a:rPr>
              <a:t>1992</a:t>
            </a:r>
            <a:r>
              <a:rPr lang="fr-FR" sz="1300" dirty="0">
                <a:solidFill>
                  <a:srgbClr val="008000"/>
                </a:solidFill>
                <a:latin typeface="Calibri" panose="020F0502020204030204" pitchFamily="34" charset="0"/>
                <a:cs typeface="Arial" pitchFamily="34" charset="0"/>
              </a:rPr>
              <a:t> (3 au 14 juin) : troisième </a:t>
            </a:r>
            <a:r>
              <a:rPr lang="fr-FR" sz="1300" dirty="0">
                <a:solidFill>
                  <a:srgbClr val="008000"/>
                </a:solidFill>
                <a:latin typeface="Calibri" panose="020F0502020204030204" pitchFamily="34" charset="0"/>
                <a:cs typeface="Arial" pitchFamily="34" charset="0"/>
                <a:hlinkClick r:id="rId3" tooltip="Sommet de la Terre 1992"/>
              </a:rPr>
              <a:t>sommet de la Terre</a:t>
            </a:r>
            <a:r>
              <a:rPr lang="fr-FR" sz="1300" dirty="0">
                <a:solidFill>
                  <a:srgbClr val="008000"/>
                </a:solidFill>
                <a:latin typeface="Calibri" panose="020F0502020204030204" pitchFamily="34" charset="0"/>
                <a:cs typeface="Arial" pitchFamily="34" charset="0"/>
              </a:rPr>
              <a:t>, à Rio de Janeiro. Consécration du terme « développement durable », le concept commence à être largement médiatisé devant le grand public. Adoption de la </a:t>
            </a:r>
            <a:r>
              <a:rPr lang="fr-FR" sz="1300" dirty="0">
                <a:solidFill>
                  <a:srgbClr val="008000"/>
                </a:solidFill>
                <a:latin typeface="Calibri" panose="020F0502020204030204" pitchFamily="34" charset="0"/>
                <a:cs typeface="Arial" pitchFamily="34" charset="0"/>
                <a:hlinkClick r:id="rId4" tooltip="Convention de Rio"/>
              </a:rPr>
              <a:t>convention de Rio</a:t>
            </a:r>
            <a:r>
              <a:rPr lang="fr-FR" sz="1300" dirty="0">
                <a:solidFill>
                  <a:srgbClr val="008000"/>
                </a:solidFill>
                <a:latin typeface="Calibri" panose="020F0502020204030204" pitchFamily="34" charset="0"/>
                <a:cs typeface="Arial" pitchFamily="34" charset="0"/>
              </a:rPr>
              <a:t> et naissance de l'</a:t>
            </a:r>
            <a:r>
              <a:rPr lang="fr-FR" sz="1300" dirty="0">
                <a:solidFill>
                  <a:srgbClr val="008000"/>
                </a:solidFill>
                <a:latin typeface="Calibri" panose="020F0502020204030204" pitchFamily="34" charset="0"/>
                <a:cs typeface="Arial" pitchFamily="34" charset="0"/>
                <a:hlinkClick r:id="rId5" tooltip="Agenda 21"/>
              </a:rPr>
              <a:t>Agenda 21</a:t>
            </a:r>
            <a:r>
              <a:rPr lang="fr-FR" sz="1300" dirty="0">
                <a:solidFill>
                  <a:srgbClr val="008000"/>
                </a:solidFill>
                <a:latin typeface="Calibri" panose="020F0502020204030204" pitchFamily="34" charset="0"/>
                <a:cs typeface="Arial" pitchFamily="34" charset="0"/>
              </a:rPr>
              <a:t>. La définition Brundtland, axée prioritairement sur la préservation de l'environnement et la consommation prudente des </a:t>
            </a:r>
            <a:r>
              <a:rPr lang="fr-FR" sz="1300" dirty="0">
                <a:solidFill>
                  <a:srgbClr val="008000"/>
                </a:solidFill>
                <a:latin typeface="Calibri" panose="020F0502020204030204" pitchFamily="34" charset="0"/>
                <a:cs typeface="Arial" pitchFamily="34" charset="0"/>
                <a:hlinkClick r:id="rId6" tooltip="Ressources naturelles"/>
              </a:rPr>
              <a:t>ressources naturelles</a:t>
            </a:r>
            <a:r>
              <a:rPr lang="fr-FR" sz="1300" dirty="0">
                <a:solidFill>
                  <a:srgbClr val="008000"/>
                </a:solidFill>
                <a:latin typeface="Calibri" panose="020F0502020204030204" pitchFamily="34" charset="0"/>
                <a:cs typeface="Arial" pitchFamily="34" charset="0"/>
              </a:rPr>
              <a:t> non renouvelables, sera modifiée par la définition des « trois piliers » qui doivent être conciliés dans une perspective de développement durable : le </a:t>
            </a:r>
            <a:r>
              <a:rPr lang="fr-FR" sz="1300" i="1" dirty="0">
                <a:solidFill>
                  <a:srgbClr val="008000"/>
                </a:solidFill>
                <a:latin typeface="Calibri" panose="020F0502020204030204" pitchFamily="34" charset="0"/>
                <a:cs typeface="Arial" pitchFamily="34" charset="0"/>
              </a:rPr>
              <a:t>progrès économique</a:t>
            </a:r>
            <a:r>
              <a:rPr lang="fr-FR" sz="1300" dirty="0">
                <a:solidFill>
                  <a:srgbClr val="008000"/>
                </a:solidFill>
                <a:latin typeface="Calibri" panose="020F0502020204030204" pitchFamily="34" charset="0"/>
                <a:cs typeface="Arial" pitchFamily="34" charset="0"/>
              </a:rPr>
              <a:t>, la </a:t>
            </a:r>
            <a:r>
              <a:rPr lang="fr-FR" sz="1300" i="1" dirty="0">
                <a:solidFill>
                  <a:srgbClr val="008000"/>
                </a:solidFill>
                <a:latin typeface="Calibri" panose="020F0502020204030204" pitchFamily="34" charset="0"/>
                <a:cs typeface="Arial" pitchFamily="34" charset="0"/>
                <a:hlinkClick r:id="rId7" tooltip="Justice sociale"/>
              </a:rPr>
              <a:t>justice sociale</a:t>
            </a:r>
            <a:r>
              <a:rPr lang="fr-FR" sz="1300" dirty="0">
                <a:solidFill>
                  <a:srgbClr val="008000"/>
                </a:solidFill>
                <a:latin typeface="Calibri" panose="020F0502020204030204" pitchFamily="34" charset="0"/>
                <a:cs typeface="Arial" pitchFamily="34" charset="0"/>
              </a:rPr>
              <a:t>, et la </a:t>
            </a:r>
            <a:r>
              <a:rPr lang="fr-FR" sz="1300" i="1" dirty="0">
                <a:solidFill>
                  <a:srgbClr val="008000"/>
                </a:solidFill>
                <a:latin typeface="Calibri" panose="020F0502020204030204" pitchFamily="34" charset="0"/>
                <a:cs typeface="Arial" pitchFamily="34" charset="0"/>
              </a:rPr>
              <a:t>préservation de l'environnement</a:t>
            </a:r>
            <a:r>
              <a:rPr lang="fr-FR" sz="1300" dirty="0" smtClean="0">
                <a:solidFill>
                  <a:srgbClr val="008000"/>
                </a:solidFill>
                <a:latin typeface="Calibri" panose="020F0502020204030204" pitchFamily="34" charset="0"/>
                <a:cs typeface="Arial" pitchFamily="34" charset="0"/>
              </a:rPr>
              <a:t>.</a:t>
            </a:r>
            <a:endPar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lvl="0" algn="just" eaLnBrk="0" fontAlgn="base" hangingPunct="0">
              <a:spcBef>
                <a:spcPct val="0"/>
              </a:spcBef>
              <a:spcAft>
                <a:spcPct val="0"/>
              </a:spcAft>
              <a:buFontTx/>
              <a:buChar char="•"/>
            </a:pPr>
            <a:r>
              <a:rPr lang="fr-FR" sz="1300" b="1" dirty="0">
                <a:solidFill>
                  <a:srgbClr val="008000"/>
                </a:solidFill>
                <a:latin typeface="Calibri" panose="020F0502020204030204" pitchFamily="34" charset="0"/>
                <a:cs typeface="Arial" pitchFamily="34" charset="0"/>
                <a:hlinkClick r:id="rId8" tooltip="1994"/>
              </a:rPr>
              <a:t>1994</a:t>
            </a:r>
            <a:r>
              <a:rPr lang="fr-FR" sz="1300" dirty="0">
                <a:solidFill>
                  <a:srgbClr val="008000"/>
                </a:solidFill>
                <a:latin typeface="Calibri" panose="020F0502020204030204" pitchFamily="34" charset="0"/>
                <a:cs typeface="Arial" pitchFamily="34" charset="0"/>
              </a:rPr>
              <a:t> :</a:t>
            </a:r>
          </a:p>
          <a:p>
            <a:pPr lvl="1"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hlinkClick r:id="rId9" tooltip="Convention des Nations unies sur la lutte contre la désertification"/>
              </a:rPr>
              <a:t>Convention des Nations unies sur la lutte contre la désertification</a:t>
            </a:r>
            <a:r>
              <a:rPr lang="fr-FR" sz="1300" dirty="0">
                <a:solidFill>
                  <a:srgbClr val="008000"/>
                </a:solidFill>
                <a:latin typeface="Calibri" panose="020F0502020204030204" pitchFamily="34" charset="0"/>
                <a:cs typeface="Arial" pitchFamily="34" charset="0"/>
              </a:rPr>
              <a:t> ;</a:t>
            </a:r>
          </a:p>
          <a:p>
            <a:pPr lvl="1"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rPr>
              <a:t>Publication de la </a:t>
            </a:r>
            <a:r>
              <a:rPr lang="fr-FR" sz="1300" dirty="0">
                <a:solidFill>
                  <a:srgbClr val="008000"/>
                </a:solidFill>
                <a:latin typeface="Calibri" panose="020F0502020204030204" pitchFamily="34" charset="0"/>
                <a:cs typeface="Arial" pitchFamily="34" charset="0"/>
                <a:hlinkClick r:id="rId10" tooltip="Charte d'Aalborg"/>
              </a:rPr>
              <a:t>charte d'Aalborg</a:t>
            </a:r>
            <a:r>
              <a:rPr lang="fr-FR" sz="1300" dirty="0">
                <a:solidFill>
                  <a:srgbClr val="008000"/>
                </a:solidFill>
                <a:latin typeface="Calibri" panose="020F0502020204030204" pitchFamily="34" charset="0"/>
                <a:cs typeface="Arial" pitchFamily="34" charset="0"/>
              </a:rPr>
              <a:t> sur les </a:t>
            </a:r>
            <a:r>
              <a:rPr lang="fr-FR" sz="1300" dirty="0">
                <a:solidFill>
                  <a:srgbClr val="008000"/>
                </a:solidFill>
                <a:latin typeface="Calibri" panose="020F0502020204030204" pitchFamily="34" charset="0"/>
                <a:cs typeface="Arial" pitchFamily="34" charset="0"/>
                <a:hlinkClick r:id="rId11" tooltip="Villes durables"/>
              </a:rPr>
              <a:t>villes durables</a:t>
            </a:r>
            <a:r>
              <a:rPr lang="fr-FR" sz="1300" dirty="0">
                <a:solidFill>
                  <a:srgbClr val="008000"/>
                </a:solidFill>
                <a:latin typeface="Calibri" panose="020F0502020204030204" pitchFamily="34" charset="0"/>
                <a:cs typeface="Arial" pitchFamily="34" charset="0"/>
              </a:rPr>
              <a:t>, au niveau européen.</a:t>
            </a:r>
          </a:p>
          <a:p>
            <a:pPr lvl="0" algn="just" eaLnBrk="0" fontAlgn="base" hangingPunct="0">
              <a:spcBef>
                <a:spcPct val="0"/>
              </a:spcBef>
              <a:spcAft>
                <a:spcPct val="0"/>
              </a:spcAft>
            </a:pPr>
            <a:r>
              <a:rPr lang="fr-FR" sz="1300" dirty="0">
                <a:solidFill>
                  <a:srgbClr val="008000"/>
                </a:solidFill>
                <a:latin typeface="Calibri" panose="020F0502020204030204" pitchFamily="34" charset="0"/>
                <a:cs typeface="Arial" pitchFamily="34" charset="0"/>
              </a:rPr>
              <a:t>Participation au protocole de Kyoto en 2011 :</a:t>
            </a:r>
          </a:p>
          <a:p>
            <a:pPr lvl="0"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rPr>
              <a:t>     Pays ayant ratifié le protocole</a:t>
            </a:r>
          </a:p>
          <a:p>
            <a:pPr lvl="0"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rPr>
              <a:t>     Pays signataires refusant pour l'instant de le ratifier</a:t>
            </a:r>
          </a:p>
          <a:p>
            <a:pPr lvl="0" algn="just" eaLnBrk="0" fontAlgn="base" hangingPunct="0">
              <a:spcBef>
                <a:spcPct val="0"/>
              </a:spcBef>
              <a:spcAft>
                <a:spcPct val="0"/>
              </a:spcAft>
              <a:buFontTx/>
              <a:buChar char="•"/>
            </a:pPr>
            <a:r>
              <a:rPr lang="fr-FR" sz="1300" dirty="0">
                <a:solidFill>
                  <a:srgbClr val="008000"/>
                </a:solidFill>
                <a:latin typeface="Calibri" panose="020F0502020204030204" pitchFamily="34" charset="0"/>
                <a:cs typeface="Arial" pitchFamily="34" charset="0"/>
              </a:rPr>
              <a:t>     Pays encore non </a:t>
            </a:r>
            <a:r>
              <a:rPr lang="fr-FR" sz="1300" dirty="0" smtClean="0">
                <a:solidFill>
                  <a:srgbClr val="008000"/>
                </a:solidFill>
                <a:latin typeface="Calibri" panose="020F0502020204030204" pitchFamily="34" charset="0"/>
                <a:cs typeface="Arial" pitchFamily="34" charset="0"/>
              </a:rPr>
              <a:t>signataires</a:t>
            </a:r>
            <a:endParaRPr lang="fr-FR" sz="1300" b="1" dirty="0" smtClean="0">
              <a:solidFill>
                <a:srgbClr val="008000"/>
              </a:solidFill>
              <a:latin typeface="Calibri" panose="020F0502020204030204" pitchFamily="34" charset="0"/>
              <a:cs typeface="Arial" pitchFamily="34" charset="0"/>
              <a:hlinkClick r:id="rId12" tooltip="1996"/>
            </a:endParaRPr>
          </a:p>
          <a:p>
            <a:pPr algn="just" eaLnBrk="0" fontAlgn="base" hangingPunct="0">
              <a:spcBef>
                <a:spcPct val="0"/>
              </a:spcBef>
              <a:spcAft>
                <a:spcPct val="0"/>
              </a:spcAft>
              <a:buFontTx/>
              <a:buChar char="•"/>
            </a:pPr>
            <a:r>
              <a:rPr lang="fr-FR" sz="1300" b="1" dirty="0" smtClean="0">
                <a:solidFill>
                  <a:srgbClr val="008000"/>
                </a:solidFill>
                <a:latin typeface="Calibri" panose="020F0502020204030204" pitchFamily="34" charset="0"/>
                <a:cs typeface="Arial" pitchFamily="34" charset="0"/>
                <a:hlinkClick r:id="rId12" tooltip="1996"/>
              </a:rPr>
              <a:t>1996</a:t>
            </a:r>
            <a:r>
              <a:rPr lang="fr-FR" sz="1300" dirty="0">
                <a:solidFill>
                  <a:srgbClr val="008000"/>
                </a:solidFill>
                <a:latin typeface="Calibri" panose="020F0502020204030204" pitchFamily="34" charset="0"/>
                <a:cs typeface="Arial" pitchFamily="34" charset="0"/>
              </a:rPr>
              <a:t> : réintroduction des </a:t>
            </a:r>
            <a:r>
              <a:rPr lang="fr-FR" sz="1300" dirty="0">
                <a:solidFill>
                  <a:srgbClr val="008000"/>
                </a:solidFill>
                <a:latin typeface="Calibri" panose="020F0502020204030204" pitchFamily="34" charset="0"/>
                <a:cs typeface="Arial" pitchFamily="34" charset="0"/>
                <a:hlinkClick r:id="rId13" tooltip="Loup"/>
              </a:rPr>
              <a:t>loups</a:t>
            </a:r>
            <a:r>
              <a:rPr lang="fr-FR" sz="1300" dirty="0">
                <a:solidFill>
                  <a:srgbClr val="008000"/>
                </a:solidFill>
                <a:latin typeface="Calibri" panose="020F0502020204030204" pitchFamily="34" charset="0"/>
                <a:cs typeface="Arial" pitchFamily="34" charset="0"/>
              </a:rPr>
              <a:t>, sous un déluge de protestations, dans le </a:t>
            </a:r>
            <a:r>
              <a:rPr lang="fr-FR" sz="1300" dirty="0">
                <a:solidFill>
                  <a:srgbClr val="008000"/>
                </a:solidFill>
                <a:latin typeface="Calibri" panose="020F0502020204030204" pitchFamily="34" charset="0"/>
                <a:cs typeface="Arial" pitchFamily="34" charset="0"/>
                <a:hlinkClick r:id="rId14" tooltip="Parc national de Yellowstone"/>
              </a:rPr>
              <a:t>parc national de Yellowstone</a:t>
            </a:r>
            <a:r>
              <a:rPr lang="fr-FR" sz="1300" dirty="0">
                <a:solidFill>
                  <a:srgbClr val="008000"/>
                </a:solidFill>
                <a:latin typeface="Calibri" panose="020F0502020204030204" pitchFamily="34" charset="0"/>
                <a:cs typeface="Arial" pitchFamily="34" charset="0"/>
              </a:rPr>
              <a:t> (</a:t>
            </a:r>
            <a:r>
              <a:rPr lang="fr-FR" sz="1300" dirty="0">
                <a:solidFill>
                  <a:srgbClr val="008000"/>
                </a:solidFill>
                <a:latin typeface="Calibri" panose="020F0502020204030204" pitchFamily="34" charset="0"/>
                <a:cs typeface="Arial" pitchFamily="34" charset="0"/>
                <a:hlinkClick r:id="rId15" tooltip="États-Unis"/>
              </a:rPr>
              <a:t>États-Unis</a:t>
            </a:r>
            <a:r>
              <a:rPr lang="fr-FR" sz="1300" dirty="0">
                <a:solidFill>
                  <a:srgbClr val="008000"/>
                </a:solidFill>
                <a:latin typeface="Calibri" panose="020F0502020204030204" pitchFamily="34" charset="0"/>
                <a:cs typeface="Arial" pitchFamily="34" charset="0"/>
              </a:rPr>
              <a:t>) : dans les deux décennies qui suivent, la régulation des populations d'</a:t>
            </a:r>
            <a:r>
              <a:rPr lang="fr-FR" sz="1300" dirty="0">
                <a:solidFill>
                  <a:srgbClr val="008000"/>
                </a:solidFill>
                <a:latin typeface="Calibri" panose="020F0502020204030204" pitchFamily="34" charset="0"/>
                <a:cs typeface="Arial" pitchFamily="34" charset="0"/>
                <a:hlinkClick r:id="rId16" tooltip="Herbivore"/>
              </a:rPr>
              <a:t>herbivores</a:t>
            </a:r>
            <a:r>
              <a:rPr lang="fr-FR" sz="1300" dirty="0">
                <a:solidFill>
                  <a:srgbClr val="008000"/>
                </a:solidFill>
                <a:latin typeface="Calibri" panose="020F0502020204030204" pitchFamily="34" charset="0"/>
                <a:cs typeface="Arial" pitchFamily="34" charset="0"/>
              </a:rPr>
              <a:t> par ce prédateur permet de faire reverdir les paysages, la forêt repousse, trembles et saules stabilisent à nouveau les berges des rivières, castors et poissons reviennent… c'est un exemple spectaculaire de réussite d'un plan de </a:t>
            </a:r>
            <a:r>
              <a:rPr lang="fr-FR" sz="1300" dirty="0">
                <a:solidFill>
                  <a:srgbClr val="008000"/>
                </a:solidFill>
                <a:latin typeface="Calibri" panose="020F0502020204030204" pitchFamily="34" charset="0"/>
                <a:cs typeface="Arial" pitchFamily="34" charset="0"/>
                <a:hlinkClick r:id="rId17" tooltip="Géonomie"/>
              </a:rPr>
              <a:t>gestion intégrée</a:t>
            </a:r>
            <a:r>
              <a:rPr lang="fr-FR" sz="1300" dirty="0">
                <a:solidFill>
                  <a:srgbClr val="008000"/>
                </a:solidFill>
                <a:latin typeface="Calibri" panose="020F0502020204030204" pitchFamily="34" charset="0"/>
                <a:cs typeface="Arial" pitchFamily="34" charset="0"/>
              </a:rPr>
              <a:t> d'un territoire</a:t>
            </a:r>
            <a:r>
              <a:rPr lang="fr-FR" sz="1300" baseline="30000" dirty="0">
                <a:solidFill>
                  <a:srgbClr val="008000"/>
                </a:solidFill>
                <a:latin typeface="Calibri" panose="020F0502020204030204" pitchFamily="34" charset="0"/>
                <a:cs typeface="Arial" pitchFamily="34" charset="0"/>
                <a:hlinkClick r:id="rId18"/>
              </a:rPr>
              <a:t>16</a:t>
            </a:r>
            <a:r>
              <a:rPr lang="fr-FR" sz="1300" dirty="0">
                <a:solidFill>
                  <a:srgbClr val="008000"/>
                </a:solidFill>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19" tooltip="1997"/>
              </a:rPr>
              <a:t>1997</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(1</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rPr>
              <a:t>er</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au 12 décembre) : 3</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rPr>
              <a:t>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conférence des Nations unies sur les changements climatiques, à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0" tooltip="Kyoto"/>
              </a:rPr>
              <a:t>Kyoto</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au cours duquel sera établi le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21" tooltip="Protocole de Kyoto"/>
              </a:rPr>
              <a:t>protocole</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rPr>
              <a:t>de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même nom</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2" tooltip="2000"/>
              </a:rPr>
              <a:t>2000</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3" tooltip="Pacte mondial"/>
              </a:rPr>
              <a:t>Pacte mondial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des Nation unies adopté par le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4" tooltip="Forum économique mondial"/>
              </a:rPr>
              <a:t>Forum économique mondial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affirme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5" tooltip="Responsabilité sociale des entreprises"/>
              </a:rPr>
              <a:t>responsabilité sociale des entreprises</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relative à </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rPr>
              <a:t>la</a:t>
            </a:r>
            <a:r>
              <a:rPr kumimoji="0" lang="fr-FR" sz="1300" b="0" i="0" u="none" strike="noStrike" cap="none" normalizeH="0" baseline="0" dirty="0" err="1" smtClean="0">
                <a:ln>
                  <a:noFill/>
                </a:ln>
                <a:solidFill>
                  <a:srgbClr val="008000"/>
                </a:solidFill>
                <a:effectLst/>
                <a:latin typeface="Calibri" panose="020F0502020204030204" pitchFamily="34" charset="0"/>
                <a:cs typeface="Arial" pitchFamily="34" charset="0"/>
                <a:hlinkClick r:id="rId26" tooltip="Corruption"/>
              </a:rPr>
              <a:t>corruption</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autant que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7" tooltip="Condition de travail"/>
              </a:rPr>
              <a:t>condition de travail</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et droit de l'homme.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28" tooltip="2001"/>
              </a:rPr>
              <a:t>2001</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29" tooltip="Déclaration universelle de l'Unesco sur la diversité culturelle"/>
              </a:rPr>
              <a:t>Déclaration universelle de l'Unesco sur la diversité culturelle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affirme pour la première fois que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0" tooltip="Diversité culturelle"/>
              </a:rPr>
              <a:t>diversité culturelle</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est « gage d'un développement humain durable »</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8"/>
              </a:rPr>
              <a:t>17</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300" b="1" i="0" u="none" strike="noStrike" cap="none" normalizeH="0" baseline="0" dirty="0" smtClean="0">
                <a:ln>
                  <a:noFill/>
                </a:ln>
                <a:solidFill>
                  <a:srgbClr val="008000"/>
                </a:solidFill>
                <a:effectLst/>
                <a:latin typeface="Calibri" panose="020F0502020204030204" pitchFamily="34" charset="0"/>
                <a:cs typeface="Arial" pitchFamily="34" charset="0"/>
                <a:hlinkClick r:id="rId31" tooltip="2002"/>
              </a:rPr>
              <a:t>2002</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(26 août au 4 septembre) :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2" tooltip="Sommet de la Terre 2002"/>
              </a:rPr>
              <a:t>Sommet de Johannesburg</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 En septembre, plus de cent chefs d'État, plusieurs dizaines de milliers de représentants gouvernementaux et d'ONG ratifient un traité prenant position sur la conservation des ressources naturelles et de la </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hlinkClick r:id="rId33" tooltip="Biodiversité"/>
              </a:rPr>
              <a:t>biodiversité</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 Quelques grandes entreprises françaises sont présentes</a:t>
            </a:r>
            <a:r>
              <a:rPr kumimoji="0" lang="fr-FR" sz="1300" b="0" i="0" u="none" strike="noStrike" cap="none" normalizeH="0" baseline="30000" dirty="0" smtClean="0">
                <a:ln>
                  <a:noFill/>
                </a:ln>
                <a:solidFill>
                  <a:srgbClr val="008000"/>
                </a:solidFill>
                <a:effectLst/>
                <a:latin typeface="Calibri" panose="020F0502020204030204" pitchFamily="34" charset="0"/>
                <a:cs typeface="Arial" pitchFamily="34" charset="0"/>
                <a:hlinkClick r:id="rId18"/>
              </a:rPr>
              <a:t>18</a:t>
            </a:r>
            <a:r>
              <a:rPr kumimoji="0" lang="fr-FR" sz="1300" b="0" i="0" u="none" strike="noStrike" cap="none" normalizeH="0" baseline="0" dirty="0" smtClean="0">
                <a:ln>
                  <a:noFill/>
                </a:ln>
                <a:solidFill>
                  <a:srgbClr val="008000"/>
                </a:solidFill>
                <a:effectLst/>
                <a:latin typeface="Calibri" panose="020F0502020204030204" pitchFamily="34" charset="0"/>
                <a:cs typeface="Arial" pitchFamily="34" charset="0"/>
              </a:rPr>
              <a:t>.</a:t>
            </a:r>
          </a:p>
        </p:txBody>
      </p:sp>
      <p:pic>
        <p:nvPicPr>
          <p:cNvPr id="23556" name="Picture 4" descr="http://bits.wikimedia.org/static-1.23wmf4/skins/common/images/magnify-clip.png">
            <a:hlinkClick r:id="rId34" tooltip="Agrandir"/>
          </p:cNvPr>
          <p:cNvPicPr>
            <a:picLocks noChangeAspect="1" noChangeArrowheads="1"/>
          </p:cNvPicPr>
          <p:nvPr/>
        </p:nvPicPr>
        <p:blipFill>
          <a:blip r:embed="rId35" cstate="print"/>
          <a:srcRect/>
          <a:stretch>
            <a:fillRect/>
          </a:stretch>
        </p:blipFill>
        <p:spPr bwMode="auto">
          <a:xfrm>
            <a:off x="28575" y="-785813"/>
            <a:ext cx="142875" cy="104775"/>
          </a:xfrm>
          <a:prstGeom prst="rect">
            <a:avLst/>
          </a:prstGeom>
          <a:noFill/>
        </p:spPr>
      </p:pic>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135</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000" y="944434"/>
            <a:ext cx="8784976" cy="4387724"/>
          </a:xfrm>
          <a:prstGeom prst="rect">
            <a:avLst/>
          </a:prstGeom>
          <a:solidFill>
            <a:srgbClr val="FFFFFF"/>
          </a:solidFill>
          <a:ln w="9525">
            <a:noFill/>
            <a:miter lim="800000"/>
            <a:headEnd/>
            <a:tailEnd/>
          </a:ln>
          <a:effectLst/>
        </p:spPr>
        <p:txBody>
          <a:bodyPr vert="horz" wrap="square" lIns="72000" tIns="47610" rIns="0" bIns="0" numCol="1" anchor="ctr" anchorCtr="0" compatLnSpc="1">
            <a:prstTxWarp prst="textNoShape">
              <a:avLst/>
            </a:prstTxWarp>
            <a:spAutoFit/>
          </a:bodyPr>
          <a:lstStyle/>
          <a:p>
            <a:pPr fontAlgn="base">
              <a:spcBef>
                <a:spcPct val="0"/>
              </a:spcBef>
              <a:spcAft>
                <a:spcPct val="0"/>
              </a:spcAft>
            </a:pPr>
            <a:r>
              <a:rPr lang="fr-FR" sz="1600" b="1" dirty="0" smtClean="0">
                <a:solidFill>
                  <a:srgbClr val="008000"/>
                </a:solidFill>
                <a:latin typeface="Calibri" panose="020F0502020204030204" pitchFamily="34" charset="0"/>
                <a:cs typeface="Arial" pitchFamily="34" charset="0"/>
              </a:rPr>
              <a:t>24. Annexe </a:t>
            </a:r>
            <a:r>
              <a:rPr lang="fr-FR" sz="1600" b="1" dirty="0">
                <a:solidFill>
                  <a:srgbClr val="008000"/>
                </a:solidFill>
                <a:latin typeface="Calibri" panose="020F0502020204030204" pitchFamily="34" charset="0"/>
                <a:cs typeface="Arial" pitchFamily="34" charset="0"/>
              </a:rPr>
              <a:t>: </a:t>
            </a:r>
            <a:r>
              <a:rPr lang="fr-FR" sz="1600" b="1" dirty="0" smtClean="0">
                <a:solidFill>
                  <a:srgbClr val="008000"/>
                </a:solidFill>
                <a:latin typeface="Calibri" panose="020F0502020204030204" pitchFamily="34" charset="0"/>
                <a:cs typeface="Arial" pitchFamily="34" charset="0"/>
              </a:rPr>
              <a:t>Chronologie du concept </a:t>
            </a:r>
            <a:r>
              <a:rPr lang="fr-FR" sz="1600" dirty="0" smtClean="0">
                <a:solidFill>
                  <a:srgbClr val="008000"/>
                </a:solidFill>
                <a:latin typeface="Calibri" panose="020F0502020204030204" pitchFamily="34" charset="0"/>
                <a:cs typeface="Arial" pitchFamily="34" charset="0"/>
              </a:rPr>
              <a:t> (Suite &amp; fin)</a:t>
            </a:r>
          </a:p>
          <a:p>
            <a:pPr marR="0" lvl="0" algn="l" defTabSz="914400" rtl="0" eaLnBrk="1" fontAlgn="base" latinLnBrk="0" hangingPunct="1">
              <a:spcBef>
                <a:spcPct val="0"/>
              </a:spcBef>
              <a:spcAft>
                <a:spcPct val="0"/>
              </a:spcAft>
              <a:buClrTx/>
              <a:buSzTx/>
              <a:buFontTx/>
              <a:buNone/>
              <a:tabLst/>
            </a:pPr>
            <a:endPar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eaLnBrk="0" fontAlgn="base" hangingPunct="0">
              <a:spcBef>
                <a:spcPct val="0"/>
              </a:spcBef>
              <a:spcAft>
                <a:spcPct val="0"/>
              </a:spcAft>
              <a:buFontTx/>
              <a:buChar char="•"/>
            </a:pPr>
            <a:r>
              <a:rPr lang="fr-FR" sz="1400" b="1" dirty="0" smtClean="0">
                <a:solidFill>
                  <a:srgbClr val="008000"/>
                </a:solidFill>
                <a:latin typeface="Calibri" panose="020F0502020204030204" pitchFamily="34" charset="0"/>
                <a:cs typeface="Arial" pitchFamily="34" charset="0"/>
                <a:hlinkClick r:id="rId2" tooltip="2004"/>
              </a:rPr>
              <a:t> 2004</a:t>
            </a:r>
            <a:r>
              <a:rPr lang="fr-FR" sz="1400" dirty="0">
                <a:solidFill>
                  <a:srgbClr val="008000"/>
                </a:solidFill>
                <a:latin typeface="Calibri" panose="020F0502020204030204" pitchFamily="34" charset="0"/>
                <a:cs typeface="Arial" pitchFamily="34" charset="0"/>
              </a:rPr>
              <a:t> : Le 8 mai </a:t>
            </a:r>
            <a:r>
              <a:rPr lang="fr-FR" sz="1400" dirty="0">
                <a:solidFill>
                  <a:srgbClr val="008000"/>
                </a:solidFill>
                <a:latin typeface="Calibri" panose="020F0502020204030204" pitchFamily="34" charset="0"/>
                <a:cs typeface="Arial" pitchFamily="34" charset="0"/>
                <a:hlinkClick r:id="rId3" tooltip="Cités et Gouvernements locaux unis"/>
              </a:rPr>
              <a:t>Cités et Gouvernements locaux unis</a:t>
            </a:r>
            <a:r>
              <a:rPr lang="fr-FR" sz="1400" dirty="0">
                <a:solidFill>
                  <a:srgbClr val="008000"/>
                </a:solidFill>
                <a:latin typeface="Calibri" panose="020F0502020204030204" pitchFamily="34" charset="0"/>
                <a:cs typeface="Arial" pitchFamily="34" charset="0"/>
              </a:rPr>
              <a:t> approuve l'</a:t>
            </a:r>
            <a:r>
              <a:rPr lang="fr-FR" sz="1400" dirty="0">
                <a:solidFill>
                  <a:srgbClr val="008000"/>
                </a:solidFill>
                <a:latin typeface="Calibri" panose="020F0502020204030204" pitchFamily="34" charset="0"/>
                <a:cs typeface="Arial" pitchFamily="34" charset="0"/>
                <a:hlinkClick r:id="rId4" tooltip="Agenda 21 de la culture"/>
              </a:rPr>
              <a:t>Agenda 21 de la culture</a:t>
            </a:r>
            <a:r>
              <a:rPr lang="fr-FR" sz="1400" dirty="0">
                <a:solidFill>
                  <a:srgbClr val="008000"/>
                </a:solidFill>
                <a:latin typeface="Calibri" panose="020F0502020204030204" pitchFamily="34" charset="0"/>
                <a:cs typeface="Arial" pitchFamily="34" charset="0"/>
              </a:rPr>
              <a:t>, qui relie les principes du développement durable l'</a:t>
            </a:r>
            <a:r>
              <a:rPr lang="fr-FR" sz="1400" dirty="0">
                <a:solidFill>
                  <a:srgbClr val="008000"/>
                </a:solidFill>
                <a:latin typeface="Calibri" panose="020F0502020204030204" pitchFamily="34" charset="0"/>
                <a:cs typeface="Arial" pitchFamily="34" charset="0"/>
                <a:hlinkClick r:id="rId5" tooltip="Agenda 21"/>
              </a:rPr>
              <a:t>Agenda 21</a:t>
            </a:r>
            <a:r>
              <a:rPr lang="fr-FR" sz="1400" dirty="0">
                <a:solidFill>
                  <a:srgbClr val="008000"/>
                </a:solidFill>
                <a:latin typeface="Calibri" panose="020F0502020204030204" pitchFamily="34" charset="0"/>
                <a:cs typeface="Arial" pitchFamily="34" charset="0"/>
              </a:rPr>
              <a:t> avec les politiques culturelles. Adoption, en France, d'une </a:t>
            </a:r>
            <a:r>
              <a:rPr lang="fr-FR" sz="1400" dirty="0">
                <a:solidFill>
                  <a:srgbClr val="008000"/>
                </a:solidFill>
                <a:latin typeface="Calibri" panose="020F0502020204030204" pitchFamily="34" charset="0"/>
                <a:cs typeface="Arial" pitchFamily="34" charset="0"/>
                <a:hlinkClick r:id="rId6" tooltip="Charte de l'environnement"/>
              </a:rPr>
              <a:t>charte de l'environnement</a:t>
            </a:r>
            <a:r>
              <a:rPr lang="fr-FR" sz="1400" dirty="0">
                <a:solidFill>
                  <a:srgbClr val="008000"/>
                </a:solidFill>
                <a:latin typeface="Calibri" panose="020F0502020204030204" pitchFamily="34" charset="0"/>
                <a:cs typeface="Arial" pitchFamily="34" charset="0"/>
              </a:rPr>
              <a:t>, insistant sur le principe de précaution </a:t>
            </a:r>
            <a:r>
              <a:rPr lang="fr-FR" sz="1400" dirty="0" smtClean="0">
                <a:solidFill>
                  <a:srgbClr val="008000"/>
                </a:solidFill>
                <a:latin typeface="Calibri" panose="020F0502020204030204" pitchFamily="34" charset="0"/>
                <a:cs typeface="Arial" pitchFamily="34" charset="0"/>
              </a:rPr>
              <a:t>;</a:t>
            </a:r>
            <a:endParaRPr lang="fr-FR" sz="1400" b="1" dirty="0" smtClean="0">
              <a:solidFill>
                <a:srgbClr val="008000"/>
              </a:solidFill>
              <a:latin typeface="Calibri" panose="020F0502020204030204" pitchFamily="34" charset="0"/>
              <a:cs typeface="Arial" pitchFamily="34" charset="0"/>
              <a:hlinkClick r:id="rId7" tooltip="2005"/>
            </a:endParaRPr>
          </a:p>
          <a:p>
            <a:pPr lvl="0" eaLnBrk="0" fontAlgn="base" hangingPunct="0">
              <a:spcBef>
                <a:spcPct val="0"/>
              </a:spcBef>
              <a:spcAft>
                <a:spcPct val="0"/>
              </a:spcAft>
              <a:buFontTx/>
              <a:buChar char="•"/>
            </a:pPr>
            <a:r>
              <a:rPr lang="fr-FR" sz="1400" b="1" dirty="0" smtClean="0">
                <a:solidFill>
                  <a:srgbClr val="008000"/>
                </a:solidFill>
                <a:latin typeface="Calibri" panose="020F0502020204030204" pitchFamily="34" charset="0"/>
                <a:cs typeface="Arial" pitchFamily="34" charset="0"/>
                <a:hlinkClick r:id="rId7" tooltip="2005"/>
              </a:rPr>
              <a:t> 2005</a:t>
            </a:r>
            <a:r>
              <a:rPr lang="fr-FR" sz="1400" dirty="0">
                <a:solidFill>
                  <a:srgbClr val="008000"/>
                </a:solidFill>
                <a:latin typeface="Calibri" panose="020F0502020204030204" pitchFamily="34" charset="0"/>
                <a:cs typeface="Arial" pitchFamily="34" charset="0"/>
              </a:rPr>
              <a:t> :</a:t>
            </a:r>
          </a:p>
          <a:p>
            <a:pPr marL="0" lvl="1" eaLnBrk="0" fontAlgn="base" hangingPunct="0">
              <a:spcBef>
                <a:spcPct val="0"/>
              </a:spcBef>
              <a:spcAft>
                <a:spcPct val="0"/>
              </a:spcAft>
              <a:buFontTx/>
              <a:buChar char="•"/>
            </a:pPr>
            <a:r>
              <a:rPr lang="fr-FR" sz="1400" dirty="0" smtClean="0">
                <a:solidFill>
                  <a:srgbClr val="008000"/>
                </a:solidFill>
                <a:latin typeface="Calibri" panose="020F0502020204030204" pitchFamily="34" charset="0"/>
                <a:cs typeface="Arial" pitchFamily="34" charset="0"/>
              </a:rPr>
              <a:t> Entrée </a:t>
            </a:r>
            <a:r>
              <a:rPr lang="fr-FR" sz="1400" dirty="0">
                <a:solidFill>
                  <a:srgbClr val="008000"/>
                </a:solidFill>
                <a:latin typeface="Calibri" panose="020F0502020204030204" pitchFamily="34" charset="0"/>
                <a:cs typeface="Arial" pitchFamily="34" charset="0"/>
              </a:rPr>
              <a:t>en vigueur du </a:t>
            </a:r>
            <a:r>
              <a:rPr lang="fr-FR" sz="1400" dirty="0">
                <a:solidFill>
                  <a:srgbClr val="008000"/>
                </a:solidFill>
                <a:latin typeface="Calibri" panose="020F0502020204030204" pitchFamily="34" charset="0"/>
                <a:cs typeface="Arial" pitchFamily="34" charset="0"/>
                <a:hlinkClick r:id="rId8" tooltip="Protocole de Kyoto"/>
              </a:rPr>
              <a:t>protocole de Kyoto</a:t>
            </a:r>
            <a:r>
              <a:rPr lang="fr-FR" sz="1400" dirty="0">
                <a:solidFill>
                  <a:srgbClr val="008000"/>
                </a:solidFill>
                <a:latin typeface="Calibri" panose="020F0502020204030204" pitchFamily="34" charset="0"/>
                <a:cs typeface="Arial" pitchFamily="34" charset="0"/>
              </a:rPr>
              <a:t> sur la réduction des émissions de </a:t>
            </a:r>
            <a:r>
              <a:rPr lang="fr-FR" sz="1400" dirty="0">
                <a:solidFill>
                  <a:srgbClr val="008000"/>
                </a:solidFill>
                <a:latin typeface="Calibri" panose="020F0502020204030204" pitchFamily="34" charset="0"/>
                <a:cs typeface="Arial" pitchFamily="34" charset="0"/>
                <a:hlinkClick r:id="rId9" tooltip="Gaz à effet de serre"/>
              </a:rPr>
              <a:t>gaz à effet de serre</a:t>
            </a:r>
            <a:r>
              <a:rPr lang="fr-FR" sz="1400" dirty="0">
                <a:solidFill>
                  <a:srgbClr val="008000"/>
                </a:solidFill>
                <a:latin typeface="Calibri" panose="020F0502020204030204" pitchFamily="34" charset="0"/>
                <a:cs typeface="Arial" pitchFamily="34" charset="0"/>
              </a:rPr>
              <a:t> dans l'</a:t>
            </a:r>
            <a:r>
              <a:rPr lang="fr-FR" sz="1400" dirty="0">
                <a:solidFill>
                  <a:srgbClr val="008000"/>
                </a:solidFill>
                <a:latin typeface="Calibri" panose="020F0502020204030204" pitchFamily="34" charset="0"/>
                <a:cs typeface="Arial" pitchFamily="34" charset="0"/>
                <a:hlinkClick r:id="rId10" tooltip="Union européenne"/>
              </a:rPr>
              <a:t>Union européenne</a:t>
            </a:r>
            <a:r>
              <a:rPr lang="fr-FR" sz="1400" dirty="0">
                <a:solidFill>
                  <a:srgbClr val="008000"/>
                </a:solidFill>
                <a:latin typeface="Calibri" panose="020F0502020204030204" pitchFamily="34" charset="0"/>
                <a:cs typeface="Arial" pitchFamily="34" charset="0"/>
              </a:rPr>
              <a:t>.</a:t>
            </a:r>
          </a:p>
          <a:p>
            <a:pPr marL="0" lvl="1" eaLnBrk="0" fontAlgn="base" hangingPunct="0">
              <a:spcBef>
                <a:spcPct val="0"/>
              </a:spcBef>
              <a:spcAft>
                <a:spcPct val="0"/>
              </a:spcAft>
              <a:buFontTx/>
              <a:buChar char="•"/>
            </a:pPr>
            <a:r>
              <a:rPr lang="fr-FR" sz="1400" dirty="0" smtClean="0">
                <a:solidFill>
                  <a:srgbClr val="008000"/>
                </a:solidFill>
                <a:latin typeface="Calibri" panose="020F0502020204030204" pitchFamily="34" charset="0"/>
                <a:cs typeface="Arial" pitchFamily="34" charset="0"/>
              </a:rPr>
              <a:t> La </a:t>
            </a:r>
            <a:r>
              <a:rPr lang="fr-FR" sz="1400" dirty="0">
                <a:solidFill>
                  <a:srgbClr val="008000"/>
                </a:solidFill>
                <a:latin typeface="Calibri" panose="020F0502020204030204" pitchFamily="34" charset="0"/>
                <a:cs typeface="Arial" pitchFamily="34" charset="0"/>
              </a:rPr>
              <a:t>conférence générale de l'</a:t>
            </a:r>
            <a:r>
              <a:rPr lang="fr-FR" sz="1400" dirty="0">
                <a:solidFill>
                  <a:srgbClr val="008000"/>
                </a:solidFill>
                <a:latin typeface="Calibri" panose="020F0502020204030204" pitchFamily="34" charset="0"/>
                <a:cs typeface="Arial" pitchFamily="34" charset="0"/>
                <a:hlinkClick r:id="rId11" tooltip="Unesco"/>
              </a:rPr>
              <a:t>Unesco</a:t>
            </a:r>
            <a:r>
              <a:rPr lang="fr-FR" sz="1400" dirty="0">
                <a:solidFill>
                  <a:srgbClr val="008000"/>
                </a:solidFill>
                <a:latin typeface="Calibri" panose="020F0502020204030204" pitchFamily="34" charset="0"/>
                <a:cs typeface="Arial" pitchFamily="34" charset="0"/>
              </a:rPr>
              <a:t> adopte la </a:t>
            </a:r>
            <a:r>
              <a:rPr lang="fr-FR" sz="1400" dirty="0">
                <a:solidFill>
                  <a:srgbClr val="008000"/>
                </a:solidFill>
                <a:latin typeface="Calibri" panose="020F0502020204030204" pitchFamily="34" charset="0"/>
                <a:cs typeface="Arial" pitchFamily="34" charset="0"/>
                <a:hlinkClick r:id="rId12" tooltip="Convention sur la protection et la promotion de la diversité des expressions culturelles"/>
              </a:rPr>
              <a:t>Convention sur la protection et la promotion de la diversité des expressions culturelles</a:t>
            </a:r>
            <a:r>
              <a:rPr lang="fr-FR" sz="1400" dirty="0">
                <a:solidFill>
                  <a:srgbClr val="008000"/>
                </a:solidFill>
                <a:latin typeface="Calibri" panose="020F0502020204030204" pitchFamily="34" charset="0"/>
                <a:cs typeface="Arial" pitchFamily="34" charset="0"/>
              </a:rPr>
              <a:t> où la </a:t>
            </a:r>
            <a:r>
              <a:rPr lang="fr-FR" sz="1400" dirty="0">
                <a:solidFill>
                  <a:srgbClr val="008000"/>
                </a:solidFill>
                <a:latin typeface="Calibri" panose="020F0502020204030204" pitchFamily="34" charset="0"/>
                <a:cs typeface="Arial" pitchFamily="34" charset="0"/>
                <a:hlinkClick r:id="rId13" tooltip="Diversité culturelle"/>
              </a:rPr>
              <a:t>diversité culturelle</a:t>
            </a:r>
            <a:r>
              <a:rPr lang="fr-FR" sz="1400" dirty="0">
                <a:solidFill>
                  <a:srgbClr val="008000"/>
                </a:solidFill>
                <a:latin typeface="Calibri" panose="020F0502020204030204" pitchFamily="34" charset="0"/>
                <a:cs typeface="Arial" pitchFamily="34" charset="0"/>
              </a:rPr>
              <a:t> est réaffirmée comme « un ressort fondamental du développement durable des communautés, des peuples et des nations »</a:t>
            </a:r>
            <a:r>
              <a:rPr lang="fr-FR" sz="1400" baseline="30000" dirty="0">
                <a:solidFill>
                  <a:srgbClr val="008000"/>
                </a:solidFill>
                <a:latin typeface="Calibri" panose="020F0502020204030204" pitchFamily="34" charset="0"/>
                <a:cs typeface="Arial" pitchFamily="34" charset="0"/>
                <a:hlinkClick r:id="rId14"/>
              </a:rPr>
              <a:t>19</a:t>
            </a:r>
            <a:r>
              <a:rPr lang="fr-FR" sz="1400" dirty="0" smtClean="0">
                <a:solidFill>
                  <a:srgbClr val="008000"/>
                </a:solidFill>
                <a:latin typeface="Calibri" panose="020F0502020204030204" pitchFamily="34" charset="0"/>
                <a:cs typeface="Arial" pitchFamily="34" charset="0"/>
              </a:rPr>
              <a:t>.</a:t>
            </a:r>
            <a:endParaRPr lang="fr-FR" sz="1400" b="1" dirty="0" smtClean="0">
              <a:solidFill>
                <a:srgbClr val="008000"/>
              </a:solidFill>
              <a:latin typeface="Calibri" panose="020F0502020204030204" pitchFamily="34" charset="0"/>
              <a:cs typeface="Arial" pitchFamily="34" charset="0"/>
              <a:hlinkClick r:id="rId15" tooltip="2009"/>
            </a:endParaRPr>
          </a:p>
          <a:p>
            <a:pPr eaLnBrk="0" fontAlgn="base" hangingPunct="0">
              <a:spcBef>
                <a:spcPct val="0"/>
              </a:spcBef>
              <a:spcAft>
                <a:spcPct val="0"/>
              </a:spcAft>
              <a:buFontTx/>
              <a:buChar char="•"/>
            </a:pPr>
            <a:r>
              <a:rPr lang="fr-FR" sz="1400" b="1" dirty="0" smtClean="0">
                <a:solidFill>
                  <a:srgbClr val="008000"/>
                </a:solidFill>
                <a:latin typeface="Calibri" panose="020F0502020204030204" pitchFamily="34" charset="0"/>
                <a:cs typeface="Arial" pitchFamily="34" charset="0"/>
                <a:hlinkClick r:id="rId15" tooltip="2009"/>
              </a:rPr>
              <a:t> 2009</a:t>
            </a:r>
            <a:r>
              <a:rPr lang="fr-FR" sz="1400" dirty="0">
                <a:solidFill>
                  <a:srgbClr val="008000"/>
                </a:solidFill>
                <a:latin typeface="Calibri" panose="020F0502020204030204" pitchFamily="34" charset="0"/>
                <a:cs typeface="Arial" pitchFamily="34" charset="0"/>
              </a:rPr>
              <a:t> : </a:t>
            </a:r>
            <a:r>
              <a:rPr lang="fr-FR" sz="1400" dirty="0">
                <a:solidFill>
                  <a:srgbClr val="008000"/>
                </a:solidFill>
                <a:latin typeface="Calibri" panose="020F0502020204030204" pitchFamily="34" charset="0"/>
                <a:cs typeface="Arial" pitchFamily="34" charset="0"/>
                <a:hlinkClick r:id="rId16" tooltip="Conférence de Copenhague de 2009 sur le climat"/>
              </a:rPr>
              <a:t>conférence de Copenhague de 2009 sur le </a:t>
            </a:r>
            <a:r>
              <a:rPr lang="fr-FR" sz="1400" dirty="0" smtClean="0">
                <a:solidFill>
                  <a:srgbClr val="008000"/>
                </a:solidFill>
                <a:latin typeface="Calibri" panose="020F0502020204030204" pitchFamily="34" charset="0"/>
                <a:cs typeface="Arial" pitchFamily="34" charset="0"/>
                <a:hlinkClick r:id="rId16" tooltip="Conférence de Copenhague de 2009 sur le climat"/>
              </a:rPr>
              <a:t>climat</a:t>
            </a:r>
            <a:endParaRPr kumimoji="0" lang="fr-FR" sz="1400" b="1" i="0" u="none" strike="noStrike" cap="none" normalizeH="0" baseline="0" dirty="0" smtClean="0">
              <a:ln>
                <a:noFill/>
              </a:ln>
              <a:solidFill>
                <a:srgbClr val="008000"/>
              </a:solidFill>
              <a:effectLst/>
              <a:latin typeface="Calibri" panose="020F0502020204030204" pitchFamily="34" charset="0"/>
              <a:cs typeface="Arial" pitchFamily="34" charset="0"/>
              <a:hlinkClick r:id="rId17" tooltip="2010"/>
            </a:endParaRPr>
          </a:p>
          <a:p>
            <a:pPr marR="0" lvl="0" algn="l" defTabSz="914400" rtl="0" eaLnBrk="0" fontAlgn="base" latinLnBrk="0" hangingPunct="0">
              <a:spcBef>
                <a:spcPct val="0"/>
              </a:spcBef>
              <a:spcAft>
                <a:spcPct val="0"/>
              </a:spcAft>
              <a:buClrTx/>
              <a:buSzTx/>
              <a:buFontTx/>
              <a:buChar char="•"/>
              <a:tabLst/>
            </a:pPr>
            <a:r>
              <a:rPr kumimoji="0" lang="fr-FR" sz="1400" b="1" i="0" u="none" strike="noStrike" cap="none" normalizeH="0" baseline="0" dirty="0" smtClean="0">
                <a:ln>
                  <a:noFill/>
                </a:ln>
                <a:solidFill>
                  <a:srgbClr val="008000"/>
                </a:solidFill>
                <a:effectLst/>
                <a:latin typeface="Calibri" panose="020F0502020204030204" pitchFamily="34" charset="0"/>
                <a:cs typeface="Arial" pitchFamily="34" charset="0"/>
                <a:hlinkClick r:id="rId17" tooltip="2010"/>
              </a:rPr>
              <a:t> 2010</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rPr>
              <a:t> : </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hlinkClick r:id="rId18" tooltip="Conférence de Cancún de 2010 sur le climat"/>
              </a:rPr>
              <a:t>conférence de Cancún de 2010 sur le climat</a:t>
            </a:r>
            <a:endPar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marR="0" lvl="0" algn="l" defTabSz="914400" rtl="0" eaLnBrk="0" fontAlgn="base" latinLnBrk="0" hangingPunct="0">
              <a:spcBef>
                <a:spcPct val="0"/>
              </a:spcBef>
              <a:spcAft>
                <a:spcPct val="0"/>
              </a:spcAft>
              <a:buClrTx/>
              <a:buSzTx/>
              <a:buFontTx/>
              <a:buChar char="•"/>
              <a:tabLst/>
            </a:pPr>
            <a:r>
              <a:rPr kumimoji="0" lang="fr-FR" sz="1400" b="1" i="0" u="none" strike="noStrike" cap="none" normalizeH="0" baseline="0" dirty="0" smtClean="0">
                <a:ln>
                  <a:noFill/>
                </a:ln>
                <a:solidFill>
                  <a:srgbClr val="008000"/>
                </a:solidFill>
                <a:effectLst/>
                <a:latin typeface="Calibri" panose="020F0502020204030204" pitchFamily="34" charset="0"/>
                <a:cs typeface="Arial" pitchFamily="34" charset="0"/>
                <a:hlinkClick r:id="rId19" tooltip="2011"/>
              </a:rPr>
              <a:t> 2011</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rPr>
              <a:t> : Le 5 ou 12 décembre, le Canada se retire du </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hlinkClick r:id="rId8" tooltip="Protocole de Kyoto"/>
              </a:rPr>
              <a:t>protocole de Kyoto</a:t>
            </a:r>
            <a:endPar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endParaRPr>
          </a:p>
          <a:p>
            <a:pPr marR="0" lvl="0" algn="l" defTabSz="914400" rtl="0" eaLnBrk="0" fontAlgn="base" latinLnBrk="0" hangingPunct="0">
              <a:spcBef>
                <a:spcPct val="0"/>
              </a:spcBef>
              <a:spcAft>
                <a:spcPct val="0"/>
              </a:spcAft>
              <a:buClrTx/>
              <a:buSzTx/>
              <a:buFontTx/>
              <a:buChar char="•"/>
              <a:tabLst/>
            </a:pPr>
            <a:r>
              <a:rPr kumimoji="0" lang="fr-FR" sz="1400" b="1" i="0" u="none" strike="noStrike" cap="none" normalizeH="0" baseline="0" dirty="0" smtClean="0">
                <a:ln>
                  <a:noFill/>
                </a:ln>
                <a:solidFill>
                  <a:srgbClr val="008000"/>
                </a:solidFill>
                <a:effectLst/>
                <a:latin typeface="Calibri" panose="020F0502020204030204" pitchFamily="34" charset="0"/>
                <a:cs typeface="Arial" pitchFamily="34" charset="0"/>
                <a:hlinkClick r:id="rId20" tooltip="2012"/>
              </a:rPr>
              <a:t> 2012</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rPr>
              <a:t> (20 au 22 juin) : nouveau Sommet de la Terre à Rio (Brésil) aussi appelé Rio+20 ; le terme officiel est </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hlinkClick r:id="rId21" tooltip="Conférence des Nations unies sur le développement durable"/>
              </a:rPr>
              <a:t>Conférence des Nations unies sur le développement durable</a:t>
            </a:r>
            <a:r>
              <a:rPr kumimoji="0" lang="fr-FR" sz="1400" b="0" i="0" u="none" strike="noStrike" cap="none" normalizeH="0" baseline="0" dirty="0" smtClean="0">
                <a:ln>
                  <a:noFill/>
                </a:ln>
                <a:solidFill>
                  <a:srgbClr val="008000"/>
                </a:solidFill>
                <a:effectLst/>
                <a:latin typeface="Calibri" panose="020F0502020204030204" pitchFamily="34" charset="0"/>
                <a:cs typeface="Arial" pitchFamily="34" charset="0"/>
              </a:rPr>
              <a:t>.</a:t>
            </a:r>
          </a:p>
          <a:p>
            <a:pPr marR="0" lvl="0" algn="l" defTabSz="914400" rtl="0" eaLnBrk="0" fontAlgn="base" latinLnBrk="0" hangingPunct="0">
              <a:spcBef>
                <a:spcPct val="0"/>
              </a:spcBef>
              <a:spcAft>
                <a:spcPct val="0"/>
              </a:spcAft>
              <a:buClrTx/>
              <a:buSzTx/>
              <a:tabLst/>
            </a:pPr>
            <a:endParaRPr lang="fr-FR" sz="1400" dirty="0" smtClean="0">
              <a:solidFill>
                <a:srgbClr val="0B0080"/>
              </a:solidFill>
              <a:latin typeface="Calibri" panose="020F0502020204030204" pitchFamily="34" charset="0"/>
              <a:cs typeface="Arial" pitchFamily="34" charset="0"/>
            </a:endParaRPr>
          </a:p>
          <a:p>
            <a:pPr marR="0" lvl="0" algn="l" defTabSz="914400" rtl="0" eaLnBrk="0" fontAlgn="base" latinLnBrk="0" hangingPunct="0">
              <a:spcBef>
                <a:spcPct val="0"/>
              </a:spcBef>
              <a:spcAft>
                <a:spcPct val="0"/>
              </a:spcAft>
              <a:buClrTx/>
              <a:buSzTx/>
              <a:tabLst/>
            </a:pPr>
            <a:r>
              <a:rPr lang="fr-FR" sz="1400" dirty="0" smtClean="0">
                <a:solidFill>
                  <a:srgbClr val="0B0080"/>
                </a:solidFill>
                <a:latin typeface="Calibri" panose="020F0502020204030204" pitchFamily="34" charset="0"/>
                <a:cs typeface="Arial" pitchFamily="34" charset="0"/>
              </a:rPr>
              <a:t>Sources </a:t>
            </a:r>
            <a:r>
              <a:rPr lang="fr-FR" sz="1400" dirty="0">
                <a:solidFill>
                  <a:srgbClr val="0B0080"/>
                </a:solidFill>
                <a:latin typeface="Calibri" panose="020F0502020204030204" pitchFamily="34" charset="0"/>
                <a:cs typeface="Arial" pitchFamily="34" charset="0"/>
              </a:rPr>
              <a:t>: a) </a:t>
            </a:r>
            <a:r>
              <a:rPr lang="fr-FR" sz="1400" i="1" dirty="0">
                <a:solidFill>
                  <a:srgbClr val="0B0080"/>
                </a:solidFill>
                <a:latin typeface="Calibri" panose="020F0502020204030204" pitchFamily="34" charset="0"/>
                <a:cs typeface="Arial" pitchFamily="34" charset="0"/>
              </a:rPr>
              <a:t>Le développement durable de 1972 à 2002</a:t>
            </a:r>
            <a:r>
              <a:rPr lang="fr-FR" sz="1400" dirty="0">
                <a:solidFill>
                  <a:srgbClr val="0B0080"/>
                </a:solidFill>
                <a:latin typeface="Calibri" panose="020F0502020204030204" pitchFamily="34" charset="0"/>
                <a:cs typeface="Arial" pitchFamily="34" charset="0"/>
              </a:rPr>
              <a:t>, </a:t>
            </a:r>
            <a:r>
              <a:rPr lang="fr-FR" sz="1400" dirty="0">
                <a:solidFill>
                  <a:srgbClr val="0B0080"/>
                </a:solidFill>
                <a:latin typeface="Calibri" panose="020F0502020204030204" pitchFamily="34" charset="0"/>
                <a:cs typeface="Arial" pitchFamily="34" charset="0"/>
                <a:hlinkClick r:id="rId22"/>
              </a:rPr>
              <a:t>http://www.greenpod.fr/chronologie-developpement-durable</a:t>
            </a:r>
            <a:r>
              <a:rPr lang="fr-FR" sz="1400" dirty="0" smtClean="0">
                <a:solidFill>
                  <a:srgbClr val="0B0080"/>
                </a:solidFill>
                <a:latin typeface="Calibri" panose="020F0502020204030204" pitchFamily="34" charset="0"/>
                <a:cs typeface="Arial" pitchFamily="34" charset="0"/>
                <a:hlinkClick r:id="rId22"/>
              </a:rPr>
              <a:t>/</a:t>
            </a:r>
            <a:r>
              <a:rPr lang="fr-FR" sz="1400" dirty="0" smtClean="0">
                <a:solidFill>
                  <a:srgbClr val="0B0080"/>
                </a:solidFill>
                <a:latin typeface="Calibri" panose="020F0502020204030204" pitchFamily="34" charset="0"/>
                <a:cs typeface="Arial" pitchFamily="34" charset="0"/>
              </a:rPr>
              <a:t> </a:t>
            </a:r>
            <a:endParaRPr lang="fr-FR" sz="1400" dirty="0">
              <a:solidFill>
                <a:srgbClr val="0B0080"/>
              </a:solidFill>
              <a:latin typeface="Calibri" panose="020F0502020204030204" pitchFamily="34" charset="0"/>
              <a:cs typeface="Arial" pitchFamily="34" charset="0"/>
            </a:endParaRPr>
          </a:p>
          <a:p>
            <a:pPr lvl="0" eaLnBrk="0" fontAlgn="base" hangingPunct="0">
              <a:spcBef>
                <a:spcPct val="0"/>
              </a:spcBef>
              <a:spcAft>
                <a:spcPct val="0"/>
              </a:spcAft>
            </a:pPr>
            <a:r>
              <a:rPr lang="fr-FR" sz="1400" dirty="0">
                <a:solidFill>
                  <a:srgbClr val="0B0080"/>
                </a:solidFill>
                <a:latin typeface="Calibri" panose="020F0502020204030204" pitchFamily="34" charset="0"/>
                <a:cs typeface="Arial" pitchFamily="34" charset="0"/>
              </a:rPr>
              <a:t>b) </a:t>
            </a:r>
            <a:r>
              <a:rPr lang="fr-FR" sz="1400" i="1" dirty="0">
                <a:solidFill>
                  <a:srgbClr val="0B0080"/>
                </a:solidFill>
                <a:latin typeface="Calibri" panose="020F0502020204030204" pitchFamily="34" charset="0"/>
                <a:cs typeface="Arial" pitchFamily="34" charset="0"/>
              </a:rPr>
              <a:t>Chronologie de l'écologisme - Wikipédia </a:t>
            </a:r>
            <a:r>
              <a:rPr lang="fr-FR" sz="1400" i="1" dirty="0" err="1">
                <a:solidFill>
                  <a:srgbClr val="0B0080"/>
                </a:solidFill>
                <a:latin typeface="Calibri" panose="020F0502020204030204" pitchFamily="34" charset="0"/>
                <a:cs typeface="Arial" pitchFamily="34" charset="0"/>
              </a:rPr>
              <a:t>fr</a:t>
            </a:r>
            <a:r>
              <a:rPr lang="fr-FR" sz="1400" dirty="0">
                <a:solidFill>
                  <a:srgbClr val="0B0080"/>
                </a:solidFill>
                <a:latin typeface="Calibri" panose="020F0502020204030204" pitchFamily="34" charset="0"/>
                <a:cs typeface="Arial" pitchFamily="34" charset="0"/>
              </a:rPr>
              <a:t>, </a:t>
            </a:r>
            <a:r>
              <a:rPr lang="fr-FR" sz="1400" dirty="0">
                <a:solidFill>
                  <a:srgbClr val="0B0080"/>
                </a:solidFill>
                <a:latin typeface="Calibri" panose="020F0502020204030204" pitchFamily="34" charset="0"/>
                <a:cs typeface="Arial" pitchFamily="34" charset="0"/>
                <a:hlinkClick r:id="rId23"/>
              </a:rPr>
              <a:t>http://</a:t>
            </a:r>
            <a:r>
              <a:rPr lang="fr-FR" sz="1400" dirty="0" smtClean="0">
                <a:solidFill>
                  <a:srgbClr val="0B0080"/>
                </a:solidFill>
                <a:latin typeface="Calibri" panose="020F0502020204030204" pitchFamily="34" charset="0"/>
                <a:cs typeface="Arial" pitchFamily="34" charset="0"/>
                <a:hlinkClick r:id="rId23"/>
              </a:rPr>
              <a:t>wikipedia.org/wiki/</a:t>
            </a:r>
            <a:r>
              <a:rPr lang="fr-FR" sz="1400" dirty="0" err="1" smtClean="0">
                <a:solidFill>
                  <a:srgbClr val="0B0080"/>
                </a:solidFill>
                <a:latin typeface="Calibri" panose="020F0502020204030204" pitchFamily="34" charset="0"/>
                <a:cs typeface="Arial" pitchFamily="34" charset="0"/>
                <a:hlinkClick r:id="rId23"/>
              </a:rPr>
              <a:t>Chronologie_de_l'écologisme</a:t>
            </a:r>
            <a:r>
              <a:rPr lang="fr-FR" sz="1400" dirty="0" smtClean="0">
                <a:solidFill>
                  <a:srgbClr val="0B0080"/>
                </a:solidFill>
                <a:latin typeface="Calibri" panose="020F0502020204030204" pitchFamily="34" charset="0"/>
                <a:cs typeface="Arial" pitchFamily="34" charset="0"/>
              </a:rPr>
              <a:t> </a:t>
            </a:r>
            <a:endParaRPr lang="fr-FR" sz="1400" dirty="0">
              <a:solidFill>
                <a:srgbClr val="0B0080"/>
              </a:solidFill>
              <a:latin typeface="Calibri" panose="020F0502020204030204" pitchFamily="34" charset="0"/>
              <a:cs typeface="Arial" pitchFamily="34" charset="0"/>
            </a:endParaRPr>
          </a:p>
          <a:p>
            <a:pPr lvl="0" eaLnBrk="0" fontAlgn="base" hangingPunct="0">
              <a:spcBef>
                <a:spcPct val="0"/>
              </a:spcBef>
              <a:spcAft>
                <a:spcPct val="0"/>
              </a:spcAft>
            </a:pPr>
            <a:r>
              <a:rPr lang="fr-FR" sz="1400" dirty="0">
                <a:solidFill>
                  <a:srgbClr val="0B0080"/>
                </a:solidFill>
                <a:latin typeface="Calibri" panose="020F0502020204030204" pitchFamily="34" charset="0"/>
                <a:cs typeface="Arial" pitchFamily="34" charset="0"/>
              </a:rPr>
              <a:t>c) </a:t>
            </a:r>
            <a:r>
              <a:rPr lang="fr-FR" sz="1400" i="1" dirty="0">
                <a:solidFill>
                  <a:srgbClr val="0B0080"/>
                </a:solidFill>
                <a:latin typeface="Calibri" panose="020F0502020204030204" pitchFamily="34" charset="0"/>
                <a:cs typeface="Arial" pitchFamily="34" charset="0"/>
              </a:rPr>
              <a:t>Développement durable - Wikipédia </a:t>
            </a:r>
            <a:r>
              <a:rPr lang="fr-FR" sz="1400" i="1" dirty="0" err="1">
                <a:solidFill>
                  <a:srgbClr val="0B0080"/>
                </a:solidFill>
                <a:latin typeface="Calibri" panose="020F0502020204030204" pitchFamily="34" charset="0"/>
                <a:cs typeface="Arial" pitchFamily="34" charset="0"/>
              </a:rPr>
              <a:t>fr</a:t>
            </a:r>
            <a:r>
              <a:rPr lang="fr-FR" sz="1400" dirty="0">
                <a:solidFill>
                  <a:srgbClr val="0B0080"/>
                </a:solidFill>
                <a:latin typeface="Calibri" panose="020F0502020204030204" pitchFamily="34" charset="0"/>
                <a:cs typeface="Arial" pitchFamily="34" charset="0"/>
              </a:rPr>
              <a:t>, </a:t>
            </a:r>
            <a:r>
              <a:rPr lang="fr-FR" sz="1400" dirty="0">
                <a:solidFill>
                  <a:srgbClr val="0B0080"/>
                </a:solidFill>
                <a:latin typeface="Calibri" panose="020F0502020204030204" pitchFamily="34" charset="0"/>
                <a:cs typeface="Arial" pitchFamily="34" charset="0"/>
                <a:hlinkClick r:id="rId24"/>
              </a:rPr>
              <a:t>http://</a:t>
            </a:r>
            <a:r>
              <a:rPr lang="fr-FR" sz="1400" dirty="0" smtClean="0">
                <a:solidFill>
                  <a:srgbClr val="0B0080"/>
                </a:solidFill>
                <a:latin typeface="Calibri" panose="020F0502020204030204" pitchFamily="34" charset="0"/>
                <a:cs typeface="Arial" pitchFamily="34" charset="0"/>
                <a:hlinkClick r:id="rId24"/>
              </a:rPr>
              <a:t>wikipedia.org/wiki/</a:t>
            </a:r>
            <a:r>
              <a:rPr lang="fr-FR" sz="1400" dirty="0" err="1" smtClean="0">
                <a:solidFill>
                  <a:srgbClr val="0B0080"/>
                </a:solidFill>
                <a:latin typeface="Calibri" panose="020F0502020204030204" pitchFamily="34" charset="0"/>
                <a:cs typeface="Arial" pitchFamily="34" charset="0"/>
                <a:hlinkClick r:id="rId24"/>
              </a:rPr>
              <a:t>Développement_durable</a:t>
            </a:r>
            <a:r>
              <a:rPr lang="fr-FR" sz="1400" dirty="0" smtClean="0">
                <a:solidFill>
                  <a:srgbClr val="0B0080"/>
                </a:solidFill>
                <a:latin typeface="Calibri" panose="020F0502020204030204" pitchFamily="34" charset="0"/>
                <a:cs typeface="Arial" pitchFamily="34" charset="0"/>
              </a:rPr>
              <a:t> </a:t>
            </a:r>
            <a:endParaRPr kumimoji="0" lang="fr-FR" sz="1400" b="0" i="0" u="none" strike="noStrike" cap="none" normalizeH="0" baseline="0" dirty="0" smtClean="0">
              <a:ln>
                <a:noFill/>
              </a:ln>
              <a:solidFill>
                <a:srgbClr val="0B0080"/>
              </a:solidFill>
              <a:effectLst/>
              <a:latin typeface="Calibri" panose="020F0502020204030204" pitchFamily="34" charset="0"/>
              <a:cs typeface="Arial" pitchFamily="34" charset="0"/>
            </a:endParaRPr>
          </a:p>
        </p:txBody>
      </p:sp>
      <p:pic>
        <p:nvPicPr>
          <p:cNvPr id="23556" name="Picture 4" descr="http://bits.wikimedia.org/static-1.23wmf4/skins/common/images/magnify-clip.png">
            <a:hlinkClick r:id="rId25" tooltip="Agrandir"/>
          </p:cNvPr>
          <p:cNvPicPr>
            <a:picLocks noChangeAspect="1" noChangeArrowheads="1"/>
          </p:cNvPicPr>
          <p:nvPr/>
        </p:nvPicPr>
        <p:blipFill>
          <a:blip r:embed="rId26" cstate="print"/>
          <a:srcRect/>
          <a:stretch>
            <a:fillRect/>
          </a:stretch>
        </p:blipFill>
        <p:spPr bwMode="auto">
          <a:xfrm>
            <a:off x="28575" y="-785813"/>
            <a:ext cx="142875" cy="104775"/>
          </a:xfrm>
          <a:prstGeom prst="rect">
            <a:avLst/>
          </a:prstGeom>
          <a:noFill/>
        </p:spPr>
      </p:pic>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136</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16806302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8680"/>
            <a:ext cx="8712968" cy="6340197"/>
          </a:xfrm>
          <a:prstGeom prst="rect">
            <a:avLst/>
          </a:prstGeom>
        </p:spPr>
        <p:txBody>
          <a:bodyPr wrap="square">
            <a:spAutoFit/>
          </a:bodyPr>
          <a:lstStyle/>
          <a:p>
            <a:r>
              <a:rPr lang="fr-FR" b="1" u="sng" dirty="0" smtClean="0">
                <a:solidFill>
                  <a:srgbClr val="008000"/>
                </a:solidFill>
              </a:rPr>
              <a:t>25. Annexe : Historique de l’éveil de la conscience écologiste</a:t>
            </a:r>
            <a:endParaRPr lang="fr-FR" dirty="0" smtClean="0">
              <a:solidFill>
                <a:srgbClr val="008000"/>
              </a:solidFill>
            </a:endParaRPr>
          </a:p>
          <a:p>
            <a:endParaRPr lang="fr-FR" sz="1000" dirty="0" smtClean="0">
              <a:solidFill>
                <a:srgbClr val="008000"/>
              </a:solidFill>
            </a:endParaRPr>
          </a:p>
          <a:p>
            <a:pPr marL="171450" indent="-171450" algn="just">
              <a:buFont typeface="Arial" panose="020B0604020202020204" pitchFamily="34" charset="0"/>
              <a:buChar char="•"/>
            </a:pPr>
            <a:r>
              <a:rPr lang="fr-FR" sz="1200" dirty="0" smtClean="0">
                <a:solidFill>
                  <a:srgbClr val="008000"/>
                </a:solidFill>
              </a:rPr>
              <a:t>En 1730</a:t>
            </a:r>
            <a:r>
              <a:rPr lang="fr-FR" sz="1200" dirty="0">
                <a:solidFill>
                  <a:srgbClr val="008000"/>
                </a:solidFill>
              </a:rPr>
              <a:t>, en Inde, </a:t>
            </a:r>
            <a:r>
              <a:rPr lang="fr-FR" sz="1200" dirty="0" smtClean="0">
                <a:solidFill>
                  <a:srgbClr val="008000"/>
                </a:solidFill>
              </a:rPr>
              <a:t>des </a:t>
            </a:r>
            <a:r>
              <a:rPr lang="fr-FR" sz="1200" dirty="0">
                <a:solidFill>
                  <a:srgbClr val="008000"/>
                </a:solidFill>
              </a:rPr>
              <a:t>centaines de </a:t>
            </a:r>
            <a:r>
              <a:rPr lang="fr-FR" sz="1200" dirty="0" smtClean="0">
                <a:solidFill>
                  <a:srgbClr val="008000"/>
                </a:solidFill>
              </a:rPr>
              <a:t>villageois, de la communauté </a:t>
            </a:r>
            <a:r>
              <a:rPr lang="fr-FR" sz="1200" b="1" dirty="0" err="1" smtClean="0">
                <a:solidFill>
                  <a:srgbClr val="008000"/>
                </a:solidFill>
              </a:rPr>
              <a:t>Bishnoï</a:t>
            </a:r>
            <a:r>
              <a:rPr lang="fr-FR" sz="1200" dirty="0">
                <a:solidFill>
                  <a:srgbClr val="008000"/>
                </a:solidFill>
              </a:rPr>
              <a:t> </a:t>
            </a:r>
            <a:r>
              <a:rPr lang="fr-FR" sz="1200" dirty="0" smtClean="0">
                <a:solidFill>
                  <a:srgbClr val="008000"/>
                </a:solidFill>
              </a:rPr>
              <a:t>_ connue pour sa forte </a:t>
            </a:r>
            <a:r>
              <a:rPr lang="fr-FR" sz="1200" dirty="0">
                <a:solidFill>
                  <a:srgbClr val="008000"/>
                </a:solidFill>
              </a:rPr>
              <a:t>conscience </a:t>
            </a:r>
            <a:r>
              <a:rPr lang="fr-FR" sz="1200" dirty="0">
                <a:solidFill>
                  <a:srgbClr val="008000"/>
                </a:solidFill>
                <a:hlinkClick r:id="rId2" action="ppaction://hlinkfile" tooltip="Écologie"/>
              </a:rPr>
              <a:t>écologique</a:t>
            </a:r>
            <a:r>
              <a:rPr lang="fr-FR" sz="1200" dirty="0" smtClean="0">
                <a:solidFill>
                  <a:srgbClr val="008000"/>
                </a:solidFill>
              </a:rPr>
              <a:t> _ empêchèrent </a:t>
            </a:r>
            <a:r>
              <a:rPr lang="fr-FR" sz="1200" dirty="0">
                <a:solidFill>
                  <a:srgbClr val="008000"/>
                </a:solidFill>
              </a:rPr>
              <a:t>des soldats du </a:t>
            </a:r>
            <a:r>
              <a:rPr lang="fr-FR" sz="1200" dirty="0">
                <a:hlinkClick r:id="rId3" action="ppaction://hlinkfile" tooltip="Mahârâja"/>
              </a:rPr>
              <a:t>mahârâja</a:t>
            </a:r>
            <a:r>
              <a:rPr lang="fr-FR" sz="1200" dirty="0"/>
              <a:t> </a:t>
            </a:r>
            <a:r>
              <a:rPr lang="fr-FR" sz="1200" dirty="0" err="1">
                <a:solidFill>
                  <a:srgbClr val="008000"/>
                </a:solidFill>
              </a:rPr>
              <a:t>Ajit</a:t>
            </a:r>
            <a:r>
              <a:rPr lang="fr-FR" sz="1200" dirty="0">
                <a:solidFill>
                  <a:srgbClr val="008000"/>
                </a:solidFill>
              </a:rPr>
              <a:t> Singh de </a:t>
            </a:r>
            <a:r>
              <a:rPr lang="fr-FR" sz="1200" dirty="0" smtClean="0">
                <a:hlinkClick r:id="rId4" action="ppaction://hlinkfile" tooltip="Jodhpur"/>
              </a:rPr>
              <a:t>Jodhpur</a:t>
            </a:r>
            <a:r>
              <a:rPr lang="fr-FR" sz="1200" dirty="0" smtClean="0">
                <a:solidFill>
                  <a:srgbClr val="008000"/>
                </a:solidFill>
              </a:rPr>
              <a:t> de détruire </a:t>
            </a:r>
            <a:r>
              <a:rPr lang="fr-FR" sz="1200" dirty="0">
                <a:solidFill>
                  <a:srgbClr val="008000"/>
                </a:solidFill>
              </a:rPr>
              <a:t>des </a:t>
            </a:r>
            <a:r>
              <a:rPr lang="fr-FR" sz="1200" dirty="0" smtClean="0">
                <a:solidFill>
                  <a:srgbClr val="008000"/>
                </a:solidFill>
              </a:rPr>
              <a:t>arbres (dont le </a:t>
            </a:r>
            <a:r>
              <a:rPr lang="fr-FR" sz="1200" dirty="0">
                <a:solidFill>
                  <a:srgbClr val="008000"/>
                </a:solidFill>
              </a:rPr>
              <a:t>bois </a:t>
            </a:r>
            <a:r>
              <a:rPr lang="fr-FR" sz="1200" dirty="0" smtClean="0">
                <a:solidFill>
                  <a:srgbClr val="008000"/>
                </a:solidFill>
              </a:rPr>
              <a:t>devait alimenter </a:t>
            </a:r>
            <a:r>
              <a:rPr lang="fr-FR" sz="1200" dirty="0">
                <a:solidFill>
                  <a:srgbClr val="008000"/>
                </a:solidFill>
              </a:rPr>
              <a:t>ses fours à </a:t>
            </a:r>
            <a:r>
              <a:rPr lang="fr-FR" sz="1200" dirty="0" smtClean="0">
                <a:solidFill>
                  <a:srgbClr val="008000"/>
                </a:solidFill>
              </a:rPr>
              <a:t>chaux). </a:t>
            </a:r>
            <a:r>
              <a:rPr lang="fr-FR" sz="1200" dirty="0">
                <a:solidFill>
                  <a:srgbClr val="008000"/>
                </a:solidFill>
              </a:rPr>
              <a:t>363 personnes furent ainsi massacrées pour avoir tenté de protéger les </a:t>
            </a:r>
            <a:r>
              <a:rPr lang="fr-FR" sz="1200" dirty="0" smtClean="0">
                <a:solidFill>
                  <a:srgbClr val="008000"/>
                </a:solidFill>
              </a:rPr>
              <a:t>arbres </a:t>
            </a:r>
            <a:r>
              <a:rPr lang="fr-FR" sz="1200" dirty="0">
                <a:solidFill>
                  <a:srgbClr val="008000"/>
                </a:solidFill>
              </a:rPr>
              <a:t>(Source </a:t>
            </a:r>
            <a:r>
              <a:rPr lang="fr-FR" sz="1200" dirty="0" smtClean="0">
                <a:solidFill>
                  <a:srgbClr val="008000"/>
                </a:solidFill>
              </a:rPr>
              <a:t>: </a:t>
            </a:r>
            <a:r>
              <a:rPr lang="fr-FR" sz="1200" i="1" dirty="0" err="1" smtClean="0">
                <a:solidFill>
                  <a:srgbClr val="008000"/>
                </a:solidFill>
              </a:rPr>
              <a:t>Bishnoï</a:t>
            </a:r>
            <a:r>
              <a:rPr lang="fr-FR" sz="1200" dirty="0" smtClean="0">
                <a:solidFill>
                  <a:srgbClr val="008000"/>
                </a:solidFill>
              </a:rPr>
              <a:t>, </a:t>
            </a:r>
            <a:r>
              <a:rPr lang="fr-FR" sz="1200" dirty="0">
                <a:solidFill>
                  <a:srgbClr val="008000"/>
                </a:solidFill>
                <a:hlinkClick r:id="rId5"/>
              </a:rPr>
              <a:t>http://</a:t>
            </a:r>
            <a:r>
              <a:rPr lang="fr-FR" sz="1200" dirty="0" smtClean="0">
                <a:solidFill>
                  <a:srgbClr val="008000"/>
                </a:solidFill>
                <a:hlinkClick r:id="rId5"/>
              </a:rPr>
              <a:t>fr.wikipedia.org/wiki/Bishno%C3%AF</a:t>
            </a:r>
            <a:r>
              <a:rPr lang="fr-FR" sz="1200" dirty="0" smtClean="0">
                <a:solidFill>
                  <a:srgbClr val="008000"/>
                </a:solidFill>
              </a:rPr>
              <a:t>).</a:t>
            </a:r>
            <a:endParaRPr lang="fr-FR" sz="1200" dirty="0">
              <a:solidFill>
                <a:srgbClr val="008000"/>
              </a:solidFill>
            </a:endParaRPr>
          </a:p>
          <a:p>
            <a:pPr marL="171450" indent="-171450" algn="just">
              <a:buFont typeface="Arial" panose="020B0604020202020204" pitchFamily="34" charset="0"/>
              <a:buChar char="•"/>
            </a:pPr>
            <a:r>
              <a:rPr lang="fr-FR" sz="1200" dirty="0">
                <a:solidFill>
                  <a:srgbClr val="008000"/>
                </a:solidFill>
              </a:rPr>
              <a:t>En 1739, </a:t>
            </a:r>
            <a:r>
              <a:rPr lang="fr-FR" sz="1200" b="1" dirty="0">
                <a:solidFill>
                  <a:srgbClr val="008000"/>
                </a:solidFill>
              </a:rPr>
              <a:t>Benjamin </a:t>
            </a:r>
            <a:r>
              <a:rPr lang="fr-FR" sz="1200" b="1" dirty="0" smtClean="0">
                <a:solidFill>
                  <a:srgbClr val="008000"/>
                </a:solidFill>
              </a:rPr>
              <a:t>Franklin </a:t>
            </a:r>
            <a:r>
              <a:rPr lang="fr-FR" sz="1200" dirty="0">
                <a:solidFill>
                  <a:srgbClr val="008000"/>
                </a:solidFill>
              </a:rPr>
              <a:t>dépose une pétition à l'assemblée de Pennsylvanie pour faire fermer les décharges des déchets des tanneries.</a:t>
            </a:r>
          </a:p>
          <a:p>
            <a:pPr marL="171450" indent="-171450" algn="just">
              <a:buFont typeface="Arial" panose="020B0604020202020204" pitchFamily="34" charset="0"/>
              <a:buChar char="•"/>
            </a:pPr>
            <a:r>
              <a:rPr lang="fr-FR" sz="1200" dirty="0">
                <a:solidFill>
                  <a:srgbClr val="008000"/>
                </a:solidFill>
              </a:rPr>
              <a:t>De 1762 à 1769, à </a:t>
            </a:r>
            <a:r>
              <a:rPr lang="fr-FR" sz="1200" dirty="0" smtClean="0">
                <a:solidFill>
                  <a:srgbClr val="008000"/>
                </a:solidFill>
              </a:rPr>
              <a:t>Philadelphie</a:t>
            </a:r>
            <a:r>
              <a:rPr lang="fr-FR" sz="1200" dirty="0">
                <a:solidFill>
                  <a:srgbClr val="008000"/>
                </a:solidFill>
              </a:rPr>
              <a:t>, un comité tente de réguler et de contrôler la pollution des eaux et les déchets.</a:t>
            </a:r>
          </a:p>
          <a:p>
            <a:pPr marL="171450" indent="-171450" algn="just">
              <a:buFont typeface="Arial" panose="020B0604020202020204" pitchFamily="34" charset="0"/>
              <a:buChar char="•"/>
            </a:pPr>
            <a:r>
              <a:rPr lang="fr-FR" sz="1200" dirty="0">
                <a:solidFill>
                  <a:srgbClr val="008000"/>
                </a:solidFill>
              </a:rPr>
              <a:t>En 1815, au Royaume-Uni, est fondée la </a:t>
            </a:r>
            <a:r>
              <a:rPr lang="fr-FR" sz="1200" b="1" dirty="0">
                <a:solidFill>
                  <a:srgbClr val="008000"/>
                </a:solidFill>
              </a:rPr>
              <a:t>Société de Préservation des parcs et sentiers publics</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1859, à Londres, est installé le premier système de gestion des eaux usées, rendu nécessaire par la puanteur venant des eaux des </a:t>
            </a:r>
            <a:r>
              <a:rPr lang="fr-FR" sz="1200" dirty="0" smtClean="0">
                <a:solidFill>
                  <a:srgbClr val="008000"/>
                </a:solidFill>
              </a:rPr>
              <a:t>égouts</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1864, aux Etats-Unis, George Marsh publie "</a:t>
            </a:r>
            <a:r>
              <a:rPr lang="fr-FR" sz="1200" b="1" dirty="0">
                <a:solidFill>
                  <a:srgbClr val="008000"/>
                </a:solidFill>
              </a:rPr>
              <a:t>l'homme et la nature</a:t>
            </a:r>
            <a:r>
              <a:rPr lang="fr-FR" sz="1200" dirty="0">
                <a:solidFill>
                  <a:srgbClr val="008000"/>
                </a:solidFill>
              </a:rPr>
              <a:t>", la première analyse systématique de l'impact destructif de l'humanité sur l'environnement.</a:t>
            </a:r>
          </a:p>
          <a:p>
            <a:pPr marL="171450" indent="-171450" algn="just">
              <a:buFont typeface="Arial" panose="020B0604020202020204" pitchFamily="34" charset="0"/>
              <a:buChar char="•"/>
            </a:pPr>
            <a:r>
              <a:rPr lang="fr-FR" sz="1200" dirty="0">
                <a:solidFill>
                  <a:srgbClr val="008000"/>
                </a:solidFill>
              </a:rPr>
              <a:t>En 1864, aux Etats-Unis, est adopté un décret protégeant la vallée de </a:t>
            </a:r>
            <a:r>
              <a:rPr lang="fr-FR" sz="1200" b="1" dirty="0" err="1" smtClean="0">
                <a:solidFill>
                  <a:srgbClr val="008000"/>
                </a:solidFill>
              </a:rPr>
              <a:t>Yosemite</a:t>
            </a:r>
            <a:r>
              <a:rPr lang="fr-FR" sz="1200" dirty="0" smtClean="0">
                <a:solidFill>
                  <a:srgbClr val="008000"/>
                </a:solidFill>
              </a:rPr>
              <a:t>, grâce à l'activisme du naturaliste </a:t>
            </a:r>
            <a:r>
              <a:rPr lang="fr-FR" sz="1200" b="1" dirty="0" smtClean="0">
                <a:solidFill>
                  <a:srgbClr val="008000"/>
                </a:solidFill>
              </a:rPr>
              <a:t>John </a:t>
            </a:r>
            <a:r>
              <a:rPr lang="fr-FR" sz="1200" b="1" dirty="0" err="1" smtClean="0">
                <a:solidFill>
                  <a:srgbClr val="008000"/>
                </a:solidFill>
              </a:rPr>
              <a:t>Muir</a:t>
            </a:r>
            <a:r>
              <a:rPr lang="fr-FR" sz="1200" dirty="0" smtClean="0">
                <a:solidFill>
                  <a:srgbClr val="008000"/>
                </a:solidFill>
              </a:rPr>
              <a:t>.</a:t>
            </a:r>
            <a:endParaRPr lang="fr-FR" sz="1200" dirty="0">
              <a:solidFill>
                <a:srgbClr val="008000"/>
              </a:solidFill>
            </a:endParaRPr>
          </a:p>
          <a:p>
            <a:pPr marL="171450" indent="-171450" algn="just">
              <a:buFont typeface="Arial" panose="020B0604020202020204" pitchFamily="34" charset="0"/>
              <a:buChar char="•"/>
            </a:pPr>
            <a:r>
              <a:rPr lang="fr-FR" sz="1200" dirty="0">
                <a:solidFill>
                  <a:srgbClr val="008000"/>
                </a:solidFill>
              </a:rPr>
              <a:t>En 1868, le terme "</a:t>
            </a:r>
            <a:r>
              <a:rPr lang="fr-FR" sz="1200" b="1" dirty="0">
                <a:solidFill>
                  <a:srgbClr val="008000"/>
                </a:solidFill>
              </a:rPr>
              <a:t>écologie</a:t>
            </a:r>
            <a:r>
              <a:rPr lang="fr-FR" sz="1200" dirty="0">
                <a:solidFill>
                  <a:srgbClr val="008000"/>
                </a:solidFill>
              </a:rPr>
              <a:t>" est inventé par l'allemand Ernst Haeckel. Ce dernier considérait que les organismes vivant appartenaient à la même "maisonnée" _ "</a:t>
            </a:r>
            <a:r>
              <a:rPr lang="fr-FR" sz="1200" dirty="0" err="1">
                <a:solidFill>
                  <a:srgbClr val="008000"/>
                </a:solidFill>
              </a:rPr>
              <a:t>oikos</a:t>
            </a:r>
            <a:r>
              <a:rPr lang="fr-FR" sz="1200" dirty="0">
                <a:solidFill>
                  <a:srgbClr val="008000"/>
                </a:solidFill>
              </a:rPr>
              <a:t>", en grec, d'où "écologie" </a:t>
            </a:r>
            <a:r>
              <a:rPr lang="fr-FR" sz="1200" dirty="0" smtClean="0">
                <a:solidFill>
                  <a:srgbClr val="008000"/>
                </a:solidFill>
              </a:rPr>
              <a:t>(mais sa </a:t>
            </a:r>
            <a:r>
              <a:rPr lang="fr-FR" sz="1200" dirty="0">
                <a:solidFill>
                  <a:srgbClr val="008000"/>
                </a:solidFill>
              </a:rPr>
              <a:t>pensée restait ultra-minoritaire au sein </a:t>
            </a:r>
            <a:r>
              <a:rPr lang="fr-FR" sz="1200" dirty="0" smtClean="0">
                <a:solidFill>
                  <a:srgbClr val="008000"/>
                </a:solidFill>
              </a:rPr>
              <a:t>de </a:t>
            </a:r>
            <a:r>
              <a:rPr lang="fr-FR" sz="1200" dirty="0">
                <a:solidFill>
                  <a:srgbClr val="008000"/>
                </a:solidFill>
              </a:rPr>
              <a:t>la communauté scientifique).</a:t>
            </a:r>
          </a:p>
          <a:p>
            <a:pPr marL="171450" indent="-171450" algn="just">
              <a:buFont typeface="Arial" panose="020B0604020202020204" pitchFamily="34" charset="0"/>
              <a:buChar char="•"/>
            </a:pPr>
            <a:r>
              <a:rPr lang="fr-FR" sz="1200" dirty="0">
                <a:solidFill>
                  <a:srgbClr val="008000"/>
                </a:solidFill>
              </a:rPr>
              <a:t>En 1876, au Royaume-Uni, est promulgué le "</a:t>
            </a:r>
            <a:r>
              <a:rPr lang="fr-FR" sz="1200" b="1" dirty="0">
                <a:solidFill>
                  <a:srgbClr val="008000"/>
                </a:solidFill>
              </a:rPr>
              <a:t>River pollution </a:t>
            </a:r>
            <a:r>
              <a:rPr lang="fr-FR" sz="1200" b="1" dirty="0" err="1">
                <a:solidFill>
                  <a:srgbClr val="008000"/>
                </a:solidFill>
              </a:rPr>
              <a:t>Act</a:t>
            </a:r>
            <a:r>
              <a:rPr lang="fr-FR" sz="1200" dirty="0">
                <a:solidFill>
                  <a:srgbClr val="008000"/>
                </a:solidFill>
              </a:rPr>
              <a:t>", loi interdisant le déversement des eaux usées dans un cours d'eau.</a:t>
            </a:r>
          </a:p>
          <a:p>
            <a:pPr marL="171450" indent="-171450" algn="just">
              <a:buFont typeface="Arial" panose="020B0604020202020204" pitchFamily="34" charset="0"/>
              <a:buChar char="•"/>
            </a:pPr>
            <a:r>
              <a:rPr lang="fr-FR" sz="1200" dirty="0">
                <a:solidFill>
                  <a:srgbClr val="008000"/>
                </a:solidFill>
              </a:rPr>
              <a:t>En 1905, aux Etats-Unis, est créée "</a:t>
            </a:r>
            <a:r>
              <a:rPr lang="fr-FR" sz="1200" b="1" dirty="0">
                <a:solidFill>
                  <a:srgbClr val="008000"/>
                </a:solidFill>
              </a:rPr>
              <a:t>The American Bison Society</a:t>
            </a:r>
            <a:r>
              <a:rPr lang="fr-FR" sz="1200" dirty="0">
                <a:solidFill>
                  <a:srgbClr val="008000"/>
                </a:solidFill>
              </a:rPr>
              <a:t>", dont le but est de protéger les bisons survivants.</a:t>
            </a:r>
          </a:p>
          <a:p>
            <a:pPr marL="171450" indent="-171450" algn="just">
              <a:buFont typeface="Arial" panose="020B0604020202020204" pitchFamily="34" charset="0"/>
              <a:buChar char="•"/>
            </a:pPr>
            <a:r>
              <a:rPr lang="fr-FR" sz="1200" dirty="0">
                <a:solidFill>
                  <a:srgbClr val="008000"/>
                </a:solidFill>
              </a:rPr>
              <a:t>En 1915, le biologiste et urbaniste </a:t>
            </a:r>
            <a:r>
              <a:rPr lang="fr-FR" sz="1200" b="1" dirty="0">
                <a:solidFill>
                  <a:srgbClr val="008000"/>
                </a:solidFill>
              </a:rPr>
              <a:t>Patrick </a:t>
            </a:r>
            <a:r>
              <a:rPr lang="fr-FR" sz="1200" b="1" dirty="0" err="1">
                <a:solidFill>
                  <a:srgbClr val="008000"/>
                </a:solidFill>
              </a:rPr>
              <a:t>Geddes</a:t>
            </a:r>
            <a:r>
              <a:rPr lang="fr-FR" sz="1200" dirty="0">
                <a:solidFill>
                  <a:srgbClr val="008000"/>
                </a:solidFill>
              </a:rPr>
              <a:t>, considéré comme le précurseur du Développement Durable, dénonce avec violence le gaspillage des ressources naturelles dans les sociétés industrielles (dans son ouvrage "</a:t>
            </a:r>
            <a:r>
              <a:rPr lang="fr-FR" sz="1200" b="1" dirty="0" err="1">
                <a:solidFill>
                  <a:srgbClr val="008000"/>
                </a:solidFill>
              </a:rPr>
              <a:t>Cities</a:t>
            </a:r>
            <a:r>
              <a:rPr lang="fr-FR" sz="1200" b="1" dirty="0">
                <a:solidFill>
                  <a:srgbClr val="008000"/>
                </a:solidFill>
              </a:rPr>
              <a:t> in Evolution</a:t>
            </a:r>
            <a:r>
              <a:rPr lang="fr-FR" sz="1200" dirty="0">
                <a:solidFill>
                  <a:srgbClr val="008000"/>
                </a:solidFill>
              </a:rPr>
              <a:t> "  (1915</a:t>
            </a:r>
            <a:r>
              <a:rPr lang="fr-FR" sz="1200" dirty="0" smtClean="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1935, </a:t>
            </a:r>
            <a:r>
              <a:rPr lang="fr-FR" sz="1200" dirty="0" smtClean="0">
                <a:solidFill>
                  <a:srgbClr val="008000"/>
                </a:solidFill>
                <a:hlinkClick r:id="rId6" action="ppaction://hlinkfile" tooltip="Arthur George Tansley"/>
              </a:rPr>
              <a:t>Arthur </a:t>
            </a:r>
            <a:r>
              <a:rPr lang="fr-FR" sz="1200" dirty="0">
                <a:solidFill>
                  <a:srgbClr val="008000"/>
                </a:solidFill>
                <a:hlinkClick r:id="rId6" action="ppaction://hlinkfile" tooltip="Arthur George Tansley"/>
              </a:rPr>
              <a:t>George </a:t>
            </a:r>
            <a:r>
              <a:rPr lang="fr-FR" sz="1200" dirty="0" err="1">
                <a:solidFill>
                  <a:srgbClr val="008000"/>
                </a:solidFill>
                <a:hlinkClick r:id="rId6" action="ppaction://hlinkfile" tooltip="Arthur George Tansley"/>
              </a:rPr>
              <a:t>Tansley</a:t>
            </a:r>
            <a:r>
              <a:rPr lang="fr-FR" sz="1200" dirty="0">
                <a:solidFill>
                  <a:srgbClr val="008000"/>
                </a:solidFill>
              </a:rPr>
              <a:t>, </a:t>
            </a:r>
            <a:r>
              <a:rPr lang="fr-FR" sz="1200" dirty="0">
                <a:solidFill>
                  <a:srgbClr val="008000"/>
                </a:solidFill>
                <a:hlinkClick r:id="rId7" action="ppaction://hlinkfile" tooltip="Écologiste"/>
              </a:rPr>
              <a:t>écologiste</a:t>
            </a:r>
            <a:r>
              <a:rPr lang="fr-FR" sz="1200" dirty="0">
                <a:solidFill>
                  <a:srgbClr val="008000"/>
                </a:solidFill>
              </a:rPr>
              <a:t> britannique, appelle </a:t>
            </a:r>
            <a:r>
              <a:rPr lang="fr-FR" sz="1200" dirty="0">
                <a:solidFill>
                  <a:srgbClr val="008000"/>
                </a:solidFill>
                <a:hlinkClick r:id="rId8" action="ppaction://hlinkfile" tooltip="Écosystème"/>
              </a:rPr>
              <a:t>écosystème</a:t>
            </a:r>
            <a:r>
              <a:rPr lang="fr-FR" sz="1200" dirty="0">
                <a:solidFill>
                  <a:srgbClr val="008000"/>
                </a:solidFill>
              </a:rPr>
              <a:t>, le système interactif qui s'établit entre la </a:t>
            </a:r>
            <a:r>
              <a:rPr lang="fr-FR" sz="1200" dirty="0">
                <a:solidFill>
                  <a:srgbClr val="008000"/>
                </a:solidFill>
                <a:hlinkClick r:id="rId9" action="ppaction://hlinkfile" tooltip="Biocénose"/>
              </a:rPr>
              <a:t>biocénose</a:t>
            </a:r>
            <a:r>
              <a:rPr lang="fr-FR" sz="1200" dirty="0">
                <a:solidFill>
                  <a:srgbClr val="008000"/>
                </a:solidFill>
              </a:rPr>
              <a:t> (l'ensemble des êtres vivants) et le </a:t>
            </a:r>
            <a:r>
              <a:rPr lang="fr-FR" sz="1200" dirty="0">
                <a:solidFill>
                  <a:srgbClr val="008000"/>
                </a:solidFill>
                <a:hlinkClick r:id="rId10" action="ppaction://hlinkfile" tooltip="Biotope"/>
              </a:rPr>
              <a:t>biotope</a:t>
            </a:r>
            <a:r>
              <a:rPr lang="fr-FR" sz="1200" dirty="0">
                <a:solidFill>
                  <a:srgbClr val="008000"/>
                </a:solidFill>
              </a:rPr>
              <a:t> (leur milieu de vie). L'écologie devient alors la science des écosystèmes</a:t>
            </a:r>
            <a:r>
              <a:rPr lang="fr-FR" sz="1200" dirty="0" smtClean="0">
                <a:solidFill>
                  <a:srgbClr val="008000"/>
                </a:solidFill>
              </a:rPr>
              <a:t>.</a:t>
            </a:r>
            <a:endParaRPr lang="fr-FR" sz="1200" dirty="0">
              <a:solidFill>
                <a:srgbClr val="008000"/>
              </a:solidFill>
            </a:endParaRPr>
          </a:p>
          <a:p>
            <a:pPr marL="171450" indent="-171450" algn="just">
              <a:buFont typeface="Arial" panose="020B0604020202020204" pitchFamily="34" charset="0"/>
              <a:buChar char="•"/>
            </a:pPr>
            <a:r>
              <a:rPr lang="fr-FR" sz="1200" dirty="0">
                <a:solidFill>
                  <a:srgbClr val="008000"/>
                </a:solidFill>
              </a:rPr>
              <a:t>En 1948, est créée </a:t>
            </a:r>
            <a:r>
              <a:rPr lang="fr-FR" sz="1200" dirty="0" smtClean="0">
                <a:solidFill>
                  <a:srgbClr val="008000"/>
                </a:solidFill>
              </a:rPr>
              <a:t>« </a:t>
            </a:r>
            <a:r>
              <a:rPr lang="fr-FR" sz="1200" b="1" dirty="0" smtClean="0">
                <a:solidFill>
                  <a:srgbClr val="008000"/>
                </a:solidFill>
              </a:rPr>
              <a:t>L'Union </a:t>
            </a:r>
            <a:r>
              <a:rPr lang="fr-FR" sz="1200" b="1" dirty="0">
                <a:solidFill>
                  <a:srgbClr val="008000"/>
                </a:solidFill>
              </a:rPr>
              <a:t>Internationale pour la Conservation de la </a:t>
            </a:r>
            <a:r>
              <a:rPr lang="fr-FR" sz="1200" b="1" dirty="0" smtClean="0">
                <a:solidFill>
                  <a:srgbClr val="008000"/>
                </a:solidFill>
              </a:rPr>
              <a:t>Nature</a:t>
            </a:r>
            <a:r>
              <a:rPr lang="fr-FR" sz="1200" dirty="0" smtClean="0">
                <a:solidFill>
                  <a:srgbClr val="008000"/>
                </a:solidFill>
              </a:rPr>
              <a:t> »  (IUCN).</a:t>
            </a:r>
            <a:endParaRPr lang="fr-FR" sz="1200" dirty="0">
              <a:solidFill>
                <a:srgbClr val="008000"/>
              </a:solidFill>
            </a:endParaRPr>
          </a:p>
          <a:p>
            <a:pPr marL="171450" indent="-171450" algn="just">
              <a:buFont typeface="Arial" panose="020B0604020202020204" pitchFamily="34" charset="0"/>
              <a:buChar char="•"/>
            </a:pPr>
            <a:r>
              <a:rPr lang="fr-FR" sz="1200" dirty="0">
                <a:solidFill>
                  <a:srgbClr val="008000"/>
                </a:solidFill>
              </a:rPr>
              <a:t>En 1961, est créée le "</a:t>
            </a:r>
            <a:r>
              <a:rPr lang="fr-FR" sz="1200" b="1" dirty="0">
                <a:solidFill>
                  <a:srgbClr val="008000"/>
                </a:solidFill>
              </a:rPr>
              <a:t>World Wild </a:t>
            </a:r>
            <a:r>
              <a:rPr lang="fr-FR" sz="1200" b="1" dirty="0" err="1">
                <a:solidFill>
                  <a:srgbClr val="008000"/>
                </a:solidFill>
              </a:rPr>
              <a:t>Fund</a:t>
            </a:r>
            <a:r>
              <a:rPr lang="fr-FR" sz="1200" dirty="0">
                <a:solidFill>
                  <a:srgbClr val="008000"/>
                </a:solidFill>
              </a:rPr>
              <a:t>", littéralement "le </a:t>
            </a:r>
            <a:r>
              <a:rPr lang="fr-FR" sz="1200" b="1" dirty="0">
                <a:solidFill>
                  <a:srgbClr val="008000"/>
                </a:solidFill>
              </a:rPr>
              <a:t>Fond Mondial pour la Nature</a:t>
            </a:r>
            <a:r>
              <a:rPr lang="fr-FR" sz="1200" dirty="0">
                <a:solidFill>
                  <a:srgbClr val="008000"/>
                </a:solidFill>
              </a:rPr>
              <a:t>", plus souvent traduit par "</a:t>
            </a:r>
            <a:r>
              <a:rPr lang="fr-FR" sz="1200" b="1" dirty="0">
                <a:solidFill>
                  <a:srgbClr val="008000"/>
                </a:solidFill>
              </a:rPr>
              <a:t>Organisation Mondiale de Protection de l'Environnement</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1964, aux Etats-Unis, est adopté  le "</a:t>
            </a:r>
            <a:r>
              <a:rPr lang="fr-FR" sz="1200" b="1" dirty="0" err="1">
                <a:solidFill>
                  <a:srgbClr val="008000"/>
                </a:solidFill>
              </a:rPr>
              <a:t>Wilderness</a:t>
            </a:r>
            <a:r>
              <a:rPr lang="fr-FR" sz="1200" b="1" dirty="0">
                <a:solidFill>
                  <a:srgbClr val="008000"/>
                </a:solidFill>
              </a:rPr>
              <a:t> </a:t>
            </a:r>
            <a:r>
              <a:rPr lang="fr-FR" sz="1200" b="1" dirty="0" err="1">
                <a:solidFill>
                  <a:srgbClr val="008000"/>
                </a:solidFill>
              </a:rPr>
              <a:t>Act</a:t>
            </a:r>
            <a:r>
              <a:rPr lang="fr-FR" sz="1200" dirty="0">
                <a:solidFill>
                  <a:srgbClr val="008000"/>
                </a:solidFill>
              </a:rPr>
              <a:t>" ou "</a:t>
            </a:r>
            <a:r>
              <a:rPr lang="fr-FR" sz="1200" b="1" dirty="0">
                <a:solidFill>
                  <a:srgbClr val="008000"/>
                </a:solidFill>
              </a:rPr>
              <a:t>Loi de Protection de la Nature</a:t>
            </a:r>
            <a:r>
              <a:rPr lang="fr-FR" sz="1200" dirty="0">
                <a:solidFill>
                  <a:srgbClr val="008000"/>
                </a:solidFill>
              </a:rPr>
              <a:t>". Elle définit légalement la nature (</a:t>
            </a:r>
            <a:r>
              <a:rPr lang="fr-FR" sz="1200" dirty="0" err="1">
                <a:solidFill>
                  <a:srgbClr val="008000"/>
                </a:solidFill>
              </a:rPr>
              <a:t>wilderness</a:t>
            </a:r>
            <a:r>
              <a:rPr lang="fr-FR" sz="1200" dirty="0">
                <a:solidFill>
                  <a:srgbClr val="008000"/>
                </a:solidFill>
              </a:rPr>
              <a:t>) comme "</a:t>
            </a:r>
            <a:r>
              <a:rPr lang="fr-FR" sz="1200" i="1" dirty="0">
                <a:solidFill>
                  <a:srgbClr val="008000"/>
                </a:solidFill>
              </a:rPr>
              <a:t>un lieu où la terre et sa communauté de vie ne sont point entravés par l'homme, où l'homme, lui-même, n'est qu'un visiteur de passage</a:t>
            </a:r>
            <a:r>
              <a:rPr lang="fr-FR" sz="1200" dirty="0" smtClean="0">
                <a:solidFill>
                  <a:srgbClr val="008000"/>
                </a:solidFill>
              </a:rPr>
              <a:t>".</a:t>
            </a:r>
          </a:p>
          <a:p>
            <a:pPr marL="171450" indent="-171450" algn="just">
              <a:buFont typeface="Arial" panose="020B0604020202020204" pitchFamily="34" charset="0"/>
              <a:buChar char="•"/>
            </a:pPr>
            <a:r>
              <a:rPr lang="fr-FR" sz="1200" dirty="0">
                <a:solidFill>
                  <a:srgbClr val="008000"/>
                </a:solidFill>
              </a:rPr>
              <a:t>En 1970, aux Etats-Unis, 20 millions de personnes participent à la première célébration du "</a:t>
            </a:r>
            <a:r>
              <a:rPr lang="fr-FR" sz="1200" b="1" dirty="0">
                <a:solidFill>
                  <a:srgbClr val="008000"/>
                </a:solidFill>
              </a:rPr>
              <a:t>Jour de la </a:t>
            </a:r>
            <a:r>
              <a:rPr lang="fr-FR" sz="1200" b="1" dirty="0" smtClean="0">
                <a:solidFill>
                  <a:srgbClr val="008000"/>
                </a:solidFill>
              </a:rPr>
              <a:t>Terre</a:t>
            </a:r>
            <a:r>
              <a:rPr lang="fr-FR" sz="1200" dirty="0" smtClean="0">
                <a:solidFill>
                  <a:srgbClr val="008000"/>
                </a:solidFill>
              </a:rPr>
              <a:t>" </a:t>
            </a:r>
            <a:r>
              <a:rPr lang="fr-FR" sz="1200" dirty="0">
                <a:solidFill>
                  <a:srgbClr val="008000"/>
                </a:solidFill>
              </a:rPr>
              <a:t>(</a:t>
            </a:r>
            <a:r>
              <a:rPr lang="fr-FR" sz="1200" b="1" dirty="0" err="1">
                <a:solidFill>
                  <a:srgbClr val="008000"/>
                </a:solidFill>
              </a:rPr>
              <a:t>Earth</a:t>
            </a:r>
            <a:r>
              <a:rPr lang="fr-FR" sz="1200" b="1" dirty="0">
                <a:solidFill>
                  <a:srgbClr val="008000"/>
                </a:solidFill>
              </a:rPr>
              <a:t> Day</a:t>
            </a:r>
            <a:r>
              <a:rPr lang="fr-FR" sz="1200" dirty="0">
                <a:solidFill>
                  <a:srgbClr val="008000"/>
                </a:solidFill>
              </a:rPr>
              <a:t>), manifestations pour une législation de protection de l'environnement.</a:t>
            </a:r>
          </a:p>
          <a:p>
            <a:pPr marL="171450" indent="-171450" algn="just">
              <a:buFont typeface="Arial" panose="020B0604020202020204" pitchFamily="34" charset="0"/>
              <a:buChar char="•"/>
            </a:pPr>
            <a:r>
              <a:rPr lang="fr-FR" sz="1200" dirty="0">
                <a:solidFill>
                  <a:srgbClr val="008000"/>
                </a:solidFill>
              </a:rPr>
              <a:t>En 1970, aux Etats-Unis, est fondé </a:t>
            </a:r>
            <a:r>
              <a:rPr lang="fr-FR" sz="1200" dirty="0" smtClean="0">
                <a:solidFill>
                  <a:srgbClr val="008000"/>
                </a:solidFill>
              </a:rPr>
              <a:t>"</a:t>
            </a:r>
            <a:r>
              <a:rPr lang="fr-FR" sz="1200" b="1" dirty="0" err="1" smtClean="0">
                <a:solidFill>
                  <a:srgbClr val="008000"/>
                </a:solidFill>
              </a:rPr>
              <a:t>Environmental</a:t>
            </a:r>
            <a:r>
              <a:rPr lang="fr-FR" sz="1200" b="1" dirty="0" smtClean="0">
                <a:solidFill>
                  <a:srgbClr val="008000"/>
                </a:solidFill>
              </a:rPr>
              <a:t> </a:t>
            </a:r>
            <a:r>
              <a:rPr lang="fr-FR" sz="1200" b="1" dirty="0">
                <a:solidFill>
                  <a:srgbClr val="008000"/>
                </a:solidFill>
              </a:rPr>
              <a:t>Protection Agency</a:t>
            </a:r>
            <a:r>
              <a:rPr lang="fr-FR" sz="1200" dirty="0">
                <a:solidFill>
                  <a:srgbClr val="008000"/>
                </a:solidFill>
              </a:rPr>
              <a:t>" (Agence pour la protection de l'Environnement).</a:t>
            </a:r>
          </a:p>
          <a:p>
            <a:pPr marL="171450" indent="-171450" algn="just">
              <a:buFont typeface="Arial" panose="020B0604020202020204" pitchFamily="34" charset="0"/>
              <a:buChar char="•"/>
            </a:pPr>
            <a:r>
              <a:rPr lang="fr-FR" sz="1200" dirty="0">
                <a:solidFill>
                  <a:srgbClr val="008000"/>
                </a:solidFill>
              </a:rPr>
              <a:t>Vers 1970, le trou dans la couche d'ozone commence à inquiéter et les premiers ministères de l'environnement sont créés</a:t>
            </a:r>
            <a:r>
              <a:rPr lang="fr-FR" sz="1200" dirty="0" smtClean="0">
                <a:solidFill>
                  <a:srgbClr val="008000"/>
                </a:solidFill>
              </a:rPr>
              <a:t>.</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137</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39048850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35135"/>
            <a:ext cx="8856984" cy="6432530"/>
          </a:xfrm>
          <a:prstGeom prst="rect">
            <a:avLst/>
          </a:prstGeom>
        </p:spPr>
        <p:txBody>
          <a:bodyPr wrap="square">
            <a:spAutoFit/>
          </a:bodyPr>
          <a:lstStyle/>
          <a:p>
            <a:r>
              <a:rPr lang="fr-FR" b="1" u="sng" dirty="0" smtClean="0">
                <a:solidFill>
                  <a:srgbClr val="008000"/>
                </a:solidFill>
              </a:rPr>
              <a:t>25. Annexe : Historique de l’éveil de la conscience écologiste</a:t>
            </a:r>
            <a:endParaRPr lang="fr-FR" dirty="0" smtClean="0">
              <a:solidFill>
                <a:srgbClr val="008000"/>
              </a:solidFill>
            </a:endParaRPr>
          </a:p>
          <a:p>
            <a:endParaRPr lang="fr-FR" sz="1000" dirty="0" smtClean="0">
              <a:solidFill>
                <a:srgbClr val="008000"/>
              </a:solidFill>
            </a:endParaRPr>
          </a:p>
          <a:p>
            <a:pPr marL="171450" indent="-171450" algn="just">
              <a:buFont typeface="Arial" panose="020B0604020202020204" pitchFamily="34" charset="0"/>
              <a:buChar char="•"/>
            </a:pPr>
            <a:r>
              <a:rPr lang="fr-FR" sz="1200" dirty="0">
                <a:solidFill>
                  <a:srgbClr val="008000"/>
                </a:solidFill>
              </a:rPr>
              <a:t>En 1972, les Nations-Unis organisent la première conférence internationale sur l'environnement humain à Stockholm (premier "</a:t>
            </a:r>
            <a:r>
              <a:rPr lang="fr-FR" sz="1200" b="1" dirty="0">
                <a:solidFill>
                  <a:srgbClr val="008000"/>
                </a:solidFill>
              </a:rPr>
              <a:t>Sommet de la Terre</a:t>
            </a:r>
            <a:r>
              <a:rPr lang="fr-FR" sz="1200" dirty="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a:t>
            </a:r>
            <a:r>
              <a:rPr lang="fr-FR" sz="1200" dirty="0">
                <a:solidFill>
                  <a:srgbClr val="008000"/>
                </a:solidFill>
              </a:rPr>
              <a:t>1972, est créé le concept "d'</a:t>
            </a:r>
            <a:r>
              <a:rPr lang="fr-FR" sz="1200" b="1" dirty="0">
                <a:solidFill>
                  <a:srgbClr val="008000"/>
                </a:solidFill>
              </a:rPr>
              <a:t>écodéveloppement</a:t>
            </a:r>
            <a:r>
              <a:rPr lang="fr-FR" sz="1200" dirty="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a:t>
            </a:r>
            <a:r>
              <a:rPr lang="fr-FR" sz="1200" dirty="0">
                <a:solidFill>
                  <a:srgbClr val="008000"/>
                </a:solidFill>
              </a:rPr>
              <a:t>1972, est publié "</a:t>
            </a:r>
            <a:r>
              <a:rPr lang="fr-FR" sz="1200" b="1" dirty="0">
                <a:solidFill>
                  <a:srgbClr val="008000"/>
                </a:solidFill>
              </a:rPr>
              <a:t>Halte à la croissance</a:t>
            </a:r>
            <a:r>
              <a:rPr lang="fr-FR" sz="1200" dirty="0">
                <a:solidFill>
                  <a:srgbClr val="008000"/>
                </a:solidFill>
              </a:rPr>
              <a:t>" (ou </a:t>
            </a:r>
            <a:r>
              <a:rPr lang="fr-FR" sz="1200" b="1" dirty="0">
                <a:solidFill>
                  <a:srgbClr val="008000"/>
                </a:solidFill>
              </a:rPr>
              <a:t>rapport </a:t>
            </a:r>
            <a:r>
              <a:rPr lang="fr-FR" sz="1200" b="1" dirty="0" err="1">
                <a:solidFill>
                  <a:srgbClr val="008000"/>
                </a:solidFill>
              </a:rPr>
              <a:t>Meadows</a:t>
            </a:r>
            <a:r>
              <a:rPr lang="fr-FR" sz="1200" dirty="0">
                <a:solidFill>
                  <a:srgbClr val="008000"/>
                </a:solidFill>
              </a:rPr>
              <a:t>), étude qui souligne les dangers écologiques de la  croissance économique telle qu'elle est envisagée.</a:t>
            </a:r>
          </a:p>
          <a:p>
            <a:pPr marL="171450" indent="-171450" algn="just">
              <a:buFont typeface="Arial" panose="020B0604020202020204" pitchFamily="34" charset="0"/>
              <a:buChar char="•"/>
            </a:pPr>
            <a:r>
              <a:rPr lang="fr-FR" sz="1200" dirty="0">
                <a:solidFill>
                  <a:srgbClr val="008000"/>
                </a:solidFill>
              </a:rPr>
              <a:t>En 1972, le philosophe norvégien </a:t>
            </a:r>
            <a:r>
              <a:rPr lang="fr-FR" sz="1200" b="1" dirty="0">
                <a:solidFill>
                  <a:srgbClr val="008000"/>
                </a:solidFill>
              </a:rPr>
              <a:t>Arne </a:t>
            </a:r>
            <a:r>
              <a:rPr lang="fr-FR" sz="1200" b="1" dirty="0" err="1">
                <a:solidFill>
                  <a:srgbClr val="008000"/>
                </a:solidFill>
              </a:rPr>
              <a:t>Naess</a:t>
            </a:r>
            <a:r>
              <a:rPr lang="fr-FR" sz="1200" b="1" dirty="0">
                <a:solidFill>
                  <a:srgbClr val="008000"/>
                </a:solidFill>
              </a:rPr>
              <a:t> </a:t>
            </a:r>
            <a:r>
              <a:rPr lang="fr-FR" sz="1200" dirty="0">
                <a:solidFill>
                  <a:srgbClr val="008000"/>
                </a:solidFill>
              </a:rPr>
              <a:t>invente le terme "d'</a:t>
            </a:r>
            <a:r>
              <a:rPr lang="fr-FR" sz="1200" b="1" dirty="0">
                <a:solidFill>
                  <a:srgbClr val="008000"/>
                </a:solidFill>
              </a:rPr>
              <a:t>écologie profonde</a:t>
            </a:r>
            <a:r>
              <a:rPr lang="fr-FR" sz="1200" dirty="0">
                <a:solidFill>
                  <a:srgbClr val="008000"/>
                </a:solidFill>
              </a:rPr>
              <a:t>" (</a:t>
            </a:r>
            <a:r>
              <a:rPr lang="fr-FR" sz="1200" b="1" dirty="0" err="1">
                <a:solidFill>
                  <a:srgbClr val="008000"/>
                </a:solidFill>
              </a:rPr>
              <a:t>deep</a:t>
            </a:r>
            <a:r>
              <a:rPr lang="fr-FR" sz="1200" b="1" dirty="0">
                <a:solidFill>
                  <a:srgbClr val="008000"/>
                </a:solidFill>
              </a:rPr>
              <a:t> </a:t>
            </a:r>
            <a:r>
              <a:rPr lang="fr-FR" sz="1200" b="1" dirty="0" err="1">
                <a:solidFill>
                  <a:srgbClr val="008000"/>
                </a:solidFill>
              </a:rPr>
              <a:t>ecology</a:t>
            </a:r>
            <a:r>
              <a:rPr lang="fr-FR" sz="1200" dirty="0">
                <a:solidFill>
                  <a:srgbClr val="008000"/>
                </a:solidFill>
              </a:rPr>
              <a:t>), pour définir un courant qui rompt totalement avec l'anthropocentrisme : Pour lui, l'homme est, absolument et en tout point, indissociable de la nature, et tout acte posé contre la nature se retourne nécessairement contre l'homme.</a:t>
            </a:r>
          </a:p>
          <a:p>
            <a:pPr marL="171450" indent="-171450" algn="just">
              <a:buFont typeface="Arial" panose="020B0604020202020204" pitchFamily="34" charset="0"/>
              <a:buChar char="•"/>
            </a:pPr>
            <a:r>
              <a:rPr lang="fr-FR" sz="1200" dirty="0">
                <a:solidFill>
                  <a:srgbClr val="008000"/>
                </a:solidFill>
              </a:rPr>
              <a:t>En 1972, est fondé l'association </a:t>
            </a:r>
            <a:r>
              <a:rPr lang="fr-FR" sz="1200" b="1" dirty="0">
                <a:solidFill>
                  <a:srgbClr val="008000"/>
                </a:solidFill>
              </a:rPr>
              <a:t>GREENPEACE</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1973, les Nations-Unis organisent la Convention sur le commerce International des espèces de faunes et flores menacées d'extinction (dite "</a:t>
            </a:r>
            <a:r>
              <a:rPr lang="fr-FR" sz="1200" b="1" dirty="0">
                <a:solidFill>
                  <a:srgbClr val="008000"/>
                </a:solidFill>
              </a:rPr>
              <a:t>Convention de Washington</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1973, sont organisés, en Inde, les premières actions du mouvement </a:t>
            </a:r>
            <a:r>
              <a:rPr lang="fr-FR" sz="1200" b="1" dirty="0" err="1" smtClean="0">
                <a:solidFill>
                  <a:srgbClr val="008000"/>
                </a:solidFill>
              </a:rPr>
              <a:t>Chipko</a:t>
            </a:r>
            <a:r>
              <a:rPr lang="fr-FR" sz="1200" dirty="0">
                <a:solidFill>
                  <a:srgbClr val="008000"/>
                </a:solidFill>
              </a:rPr>
              <a:t> </a:t>
            </a:r>
            <a:r>
              <a:rPr lang="fr-FR" sz="1200" dirty="0" smtClean="0">
                <a:solidFill>
                  <a:srgbClr val="008000"/>
                </a:solidFill>
              </a:rPr>
              <a:t>[« </a:t>
            </a:r>
            <a:r>
              <a:rPr lang="fr-FR" sz="1200" i="1" dirty="0" smtClean="0">
                <a:solidFill>
                  <a:srgbClr val="008000"/>
                </a:solidFill>
              </a:rPr>
              <a:t>amoureux des arbres</a:t>
            </a:r>
            <a:r>
              <a:rPr lang="fr-FR" sz="1200" dirty="0" smtClean="0">
                <a:solidFill>
                  <a:srgbClr val="008000"/>
                </a:solidFill>
              </a:rPr>
              <a:t> »] </a:t>
            </a:r>
            <a:r>
              <a:rPr lang="fr-FR" sz="1200" dirty="0">
                <a:solidFill>
                  <a:srgbClr val="008000"/>
                </a:solidFill>
              </a:rPr>
              <a:t>visant à empêcher la déforestation.</a:t>
            </a:r>
          </a:p>
          <a:p>
            <a:pPr marL="171450" indent="-171450" algn="just">
              <a:buFont typeface="Arial" panose="020B0604020202020204" pitchFamily="34" charset="0"/>
              <a:buChar char="•"/>
            </a:pPr>
            <a:r>
              <a:rPr lang="fr-FR" sz="1200" dirty="0">
                <a:solidFill>
                  <a:srgbClr val="008000"/>
                </a:solidFill>
              </a:rPr>
              <a:t>En 1974, est fondé le premier parti écologiste en France ("</a:t>
            </a:r>
            <a:r>
              <a:rPr lang="fr-FR" sz="1200" b="1" dirty="0">
                <a:solidFill>
                  <a:srgbClr val="008000"/>
                </a:solidFill>
              </a:rPr>
              <a:t>Le Mouvement écologiste</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1977, au Kenya, est </a:t>
            </a:r>
            <a:r>
              <a:rPr lang="fr-FR" sz="1200" dirty="0" smtClean="0">
                <a:solidFill>
                  <a:srgbClr val="008000"/>
                </a:solidFill>
              </a:rPr>
              <a:t>fondé, par </a:t>
            </a:r>
            <a:r>
              <a:rPr lang="fr-FR" sz="1200" b="1" dirty="0" err="1" smtClean="0">
                <a:solidFill>
                  <a:srgbClr val="008000"/>
                </a:solidFill>
              </a:rPr>
              <a:t>Wangari</a:t>
            </a:r>
            <a:r>
              <a:rPr lang="fr-FR" sz="1200" b="1" dirty="0" smtClean="0">
                <a:solidFill>
                  <a:srgbClr val="008000"/>
                </a:solidFill>
              </a:rPr>
              <a:t> </a:t>
            </a:r>
            <a:r>
              <a:rPr lang="fr-FR" sz="1200" b="1" dirty="0" err="1" smtClean="0">
                <a:solidFill>
                  <a:srgbClr val="008000"/>
                </a:solidFill>
              </a:rPr>
              <a:t>Maathai</a:t>
            </a:r>
            <a:r>
              <a:rPr lang="fr-FR" sz="1200" b="1" dirty="0" smtClean="0">
                <a:solidFill>
                  <a:srgbClr val="008000"/>
                </a:solidFill>
              </a:rPr>
              <a:t> </a:t>
            </a:r>
            <a:r>
              <a:rPr lang="fr-FR" sz="1200" dirty="0" smtClean="0">
                <a:solidFill>
                  <a:srgbClr val="008000"/>
                </a:solidFill>
              </a:rPr>
              <a:t>(1940-2011), Prix Nobel de la Paix 2004, </a:t>
            </a:r>
            <a:r>
              <a:rPr lang="fr-FR" sz="1200" dirty="0">
                <a:solidFill>
                  <a:srgbClr val="008000"/>
                </a:solidFill>
              </a:rPr>
              <a:t>le </a:t>
            </a:r>
            <a:r>
              <a:rPr lang="fr-FR" sz="1200" b="1" dirty="0">
                <a:solidFill>
                  <a:srgbClr val="008000"/>
                </a:solidFill>
              </a:rPr>
              <a:t>Mouvement de la Ceinture V</a:t>
            </a:r>
            <a:r>
              <a:rPr lang="fr-FR" sz="1200" dirty="0">
                <a:solidFill>
                  <a:srgbClr val="008000"/>
                </a:solidFill>
              </a:rPr>
              <a:t>erte (</a:t>
            </a:r>
            <a:r>
              <a:rPr lang="fr-FR" sz="1200" b="1" dirty="0">
                <a:solidFill>
                  <a:srgbClr val="008000"/>
                </a:solidFill>
              </a:rPr>
              <a:t>Green </a:t>
            </a:r>
            <a:r>
              <a:rPr lang="fr-FR" sz="1200" b="1" dirty="0" err="1">
                <a:solidFill>
                  <a:srgbClr val="008000"/>
                </a:solidFill>
              </a:rPr>
              <a:t>Belt</a:t>
            </a:r>
            <a:r>
              <a:rPr lang="fr-FR" sz="1200" b="1" dirty="0">
                <a:solidFill>
                  <a:srgbClr val="008000"/>
                </a:solidFill>
              </a:rPr>
              <a:t> </a:t>
            </a:r>
            <a:r>
              <a:rPr lang="fr-FR" sz="1200" b="1" dirty="0" err="1">
                <a:solidFill>
                  <a:srgbClr val="008000"/>
                </a:solidFill>
              </a:rPr>
              <a:t>Movement</a:t>
            </a:r>
            <a:r>
              <a:rPr lang="fr-FR" sz="1200" dirty="0">
                <a:solidFill>
                  <a:srgbClr val="008000"/>
                </a:solidFill>
              </a:rPr>
              <a:t>), qui replante des arbres pour lutter contre l'érosion des sols.</a:t>
            </a:r>
          </a:p>
          <a:p>
            <a:pPr marL="171450" indent="-171450" algn="just">
              <a:buFont typeface="Arial" panose="020B0604020202020204" pitchFamily="34" charset="0"/>
              <a:buChar char="•"/>
            </a:pPr>
            <a:r>
              <a:rPr lang="fr-FR" sz="1200" dirty="0">
                <a:solidFill>
                  <a:srgbClr val="008000"/>
                </a:solidFill>
              </a:rPr>
              <a:t>En 1980, aux Etats-Unis, est fondé "</a:t>
            </a:r>
            <a:r>
              <a:rPr lang="fr-FR" sz="1200" b="1" dirty="0" err="1">
                <a:solidFill>
                  <a:srgbClr val="008000"/>
                </a:solidFill>
              </a:rPr>
              <a:t>Earth</a:t>
            </a:r>
            <a:r>
              <a:rPr lang="fr-FR" sz="1200" b="1" dirty="0">
                <a:solidFill>
                  <a:srgbClr val="008000"/>
                </a:solidFill>
              </a:rPr>
              <a:t> First</a:t>
            </a:r>
            <a:r>
              <a:rPr lang="fr-FR" sz="1200" dirty="0">
                <a:solidFill>
                  <a:srgbClr val="008000"/>
                </a:solidFill>
              </a:rPr>
              <a:t>!", un groupe écologiste radical. En 1982, se tient la Convention des Nations-Unis sur le droit de la mer.</a:t>
            </a:r>
          </a:p>
          <a:p>
            <a:pPr marL="171450" indent="-171450" algn="just">
              <a:buFont typeface="Arial" panose="020B0604020202020204" pitchFamily="34" charset="0"/>
              <a:buChar char="•"/>
            </a:pPr>
            <a:r>
              <a:rPr lang="fr-FR" sz="1200" dirty="0">
                <a:solidFill>
                  <a:srgbClr val="008000"/>
                </a:solidFill>
              </a:rPr>
              <a:t>En 1985, le terme "</a:t>
            </a:r>
            <a:r>
              <a:rPr lang="fr-FR" sz="1200" b="1" dirty="0">
                <a:solidFill>
                  <a:srgbClr val="008000"/>
                </a:solidFill>
              </a:rPr>
              <a:t>biodiversité</a:t>
            </a:r>
            <a:r>
              <a:rPr lang="fr-FR" sz="1200" dirty="0">
                <a:solidFill>
                  <a:srgbClr val="008000"/>
                </a:solidFill>
              </a:rPr>
              <a:t>" est créé pour exprimer la "</a:t>
            </a:r>
            <a:r>
              <a:rPr lang="fr-FR" sz="1200" b="1" dirty="0">
                <a:solidFill>
                  <a:srgbClr val="008000"/>
                </a:solidFill>
              </a:rPr>
              <a:t>diversité biologique</a:t>
            </a:r>
            <a:r>
              <a:rPr lang="fr-FR" sz="1200" dirty="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a:t>
            </a:r>
            <a:r>
              <a:rPr lang="fr-FR" sz="1200" dirty="0">
                <a:solidFill>
                  <a:srgbClr val="008000"/>
                </a:solidFill>
              </a:rPr>
              <a:t>1985, aux Etats-Unis, est créée la première </a:t>
            </a:r>
            <a:r>
              <a:rPr lang="fr-FR" sz="1200" b="1" dirty="0" err="1">
                <a:solidFill>
                  <a:srgbClr val="008000"/>
                </a:solidFill>
              </a:rPr>
              <a:t>Community</a:t>
            </a:r>
            <a:r>
              <a:rPr lang="fr-FR" sz="1200" b="1" dirty="0">
                <a:solidFill>
                  <a:srgbClr val="008000"/>
                </a:solidFill>
              </a:rPr>
              <a:t> </a:t>
            </a:r>
            <a:r>
              <a:rPr lang="fr-FR" sz="1200" b="1" dirty="0" err="1">
                <a:solidFill>
                  <a:srgbClr val="008000"/>
                </a:solidFill>
              </a:rPr>
              <a:t>Supported</a:t>
            </a:r>
            <a:r>
              <a:rPr lang="fr-FR" sz="1200" b="1" dirty="0">
                <a:solidFill>
                  <a:srgbClr val="008000"/>
                </a:solidFill>
              </a:rPr>
              <a:t> Agriculture</a:t>
            </a:r>
            <a:r>
              <a:rPr lang="fr-FR" sz="1200" dirty="0">
                <a:solidFill>
                  <a:srgbClr val="008000"/>
                </a:solidFill>
              </a:rPr>
              <a:t>, partenariat de proximité entre un groupe de consommateur et une ferme.</a:t>
            </a:r>
          </a:p>
          <a:p>
            <a:pPr marL="171450" indent="-171450" algn="just">
              <a:buFont typeface="Arial" panose="020B0604020202020204" pitchFamily="34" charset="0"/>
              <a:buChar char="•"/>
            </a:pPr>
            <a:r>
              <a:rPr lang="fr-FR" sz="1200" dirty="0">
                <a:solidFill>
                  <a:srgbClr val="008000"/>
                </a:solidFill>
              </a:rPr>
              <a:t>En 1986, est adopté un moratoire international sur la chasse à la </a:t>
            </a:r>
            <a:r>
              <a:rPr lang="fr-FR" sz="1200" dirty="0" smtClean="0">
                <a:solidFill>
                  <a:srgbClr val="008000"/>
                </a:solidFill>
              </a:rPr>
              <a:t>baleine, celle-ci </a:t>
            </a:r>
            <a:r>
              <a:rPr lang="fr-FR" sz="1200" dirty="0">
                <a:solidFill>
                  <a:srgbClr val="008000"/>
                </a:solidFill>
              </a:rPr>
              <a:t>étant en danger à cause de la </a:t>
            </a:r>
            <a:r>
              <a:rPr lang="fr-FR" sz="1200" dirty="0" smtClean="0">
                <a:solidFill>
                  <a:srgbClr val="008000"/>
                </a:solidFill>
              </a:rPr>
              <a:t>surpêche</a:t>
            </a:r>
            <a:r>
              <a:rPr lang="fr-FR" sz="1200" dirty="0">
                <a:solidFill>
                  <a:srgbClr val="008000"/>
                </a:solidFill>
              </a:rPr>
              <a:t>. Quelques pays, cependant, ne signent pas le moratoire (Norvège, Japon ...).</a:t>
            </a:r>
          </a:p>
          <a:p>
            <a:pPr marL="171450" indent="-171450" algn="just">
              <a:buFont typeface="Arial" panose="020B0604020202020204" pitchFamily="34" charset="0"/>
              <a:buChar char="•"/>
            </a:pPr>
            <a:r>
              <a:rPr lang="fr-FR" sz="1200" dirty="0">
                <a:solidFill>
                  <a:srgbClr val="008000"/>
                </a:solidFill>
              </a:rPr>
              <a:t>En 1986, à la suite de la catastrophe de Tchernobyl, est créée, en France la Commission de Recherche et d'Information Indépendantes sur la Radioactivité (CRIRAD).</a:t>
            </a:r>
          </a:p>
          <a:p>
            <a:pPr marL="171450" indent="-171450" algn="just">
              <a:buFont typeface="Arial" panose="020B0604020202020204" pitchFamily="34" charset="0"/>
              <a:buChar char="•"/>
            </a:pPr>
            <a:r>
              <a:rPr lang="fr-FR" sz="1200" dirty="0">
                <a:solidFill>
                  <a:srgbClr val="008000"/>
                </a:solidFill>
              </a:rPr>
              <a:t>En 1987, est mis en place le </a:t>
            </a:r>
            <a:r>
              <a:rPr lang="fr-FR" sz="1200" b="1" dirty="0">
                <a:solidFill>
                  <a:srgbClr val="008000"/>
                </a:solidFill>
              </a:rPr>
              <a:t>Protocole de Montréal</a:t>
            </a:r>
            <a:r>
              <a:rPr lang="fr-FR" sz="1200" dirty="0">
                <a:solidFill>
                  <a:srgbClr val="008000"/>
                </a:solidFill>
              </a:rPr>
              <a:t>, visant à éliminer les substances appauvrissant la couche d'ozone.</a:t>
            </a:r>
          </a:p>
          <a:p>
            <a:pPr marL="171450" indent="-171450" algn="just">
              <a:buFont typeface="Arial" panose="020B0604020202020204" pitchFamily="34" charset="0"/>
              <a:buChar char="•"/>
            </a:pPr>
            <a:r>
              <a:rPr lang="fr-FR" sz="1200" dirty="0">
                <a:solidFill>
                  <a:srgbClr val="008000"/>
                </a:solidFill>
              </a:rPr>
              <a:t>En 1987, est défini pour la première fois le "</a:t>
            </a:r>
            <a:r>
              <a:rPr lang="fr-FR" sz="1200" b="1" i="1" dirty="0">
                <a:solidFill>
                  <a:srgbClr val="008000"/>
                </a:solidFill>
              </a:rPr>
              <a:t>Développement Durable</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En 1988, les Nations-Unis créent le </a:t>
            </a:r>
            <a:r>
              <a:rPr lang="fr-FR" sz="1200" b="1" dirty="0">
                <a:solidFill>
                  <a:srgbClr val="008000"/>
                </a:solidFill>
              </a:rPr>
              <a:t>Groupe des Experts Intergouvernemental sur l'évolution du Climat </a:t>
            </a:r>
            <a:r>
              <a:rPr lang="fr-FR" sz="1200" dirty="0">
                <a:solidFill>
                  <a:srgbClr val="008000"/>
                </a:solidFill>
              </a:rPr>
              <a:t>(GIEC</a:t>
            </a:r>
            <a:r>
              <a:rPr lang="fr-FR" sz="1200" dirty="0" smtClean="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1988, </a:t>
            </a:r>
            <a:r>
              <a:rPr lang="fr-FR" sz="1200" dirty="0" smtClean="0">
                <a:solidFill>
                  <a:srgbClr val="008000"/>
                </a:solidFill>
                <a:hlinkClick r:id="rId2" action="ppaction://hlinkfile" tooltip="Norman Myers"/>
              </a:rPr>
              <a:t>Norman Myers</a:t>
            </a:r>
            <a:r>
              <a:rPr lang="fr-FR" sz="1200" dirty="0" smtClean="0">
                <a:solidFill>
                  <a:srgbClr val="008000"/>
                </a:solidFill>
              </a:rPr>
              <a:t> initie la définition </a:t>
            </a:r>
            <a:r>
              <a:rPr lang="fr-FR" sz="1200" dirty="0">
                <a:solidFill>
                  <a:srgbClr val="008000"/>
                </a:solidFill>
              </a:rPr>
              <a:t>du concept de « </a:t>
            </a:r>
            <a:r>
              <a:rPr lang="fr-FR" sz="1200" dirty="0">
                <a:solidFill>
                  <a:srgbClr val="008000"/>
                </a:solidFill>
                <a:hlinkClick r:id="rId3" action="ppaction://hlinkfile" tooltip="Point chaud de biodiversité"/>
              </a:rPr>
              <a:t>point chaud de biodiversité</a:t>
            </a:r>
            <a:r>
              <a:rPr lang="fr-FR" sz="1200" dirty="0">
                <a:solidFill>
                  <a:srgbClr val="008000"/>
                </a:solidFill>
              </a:rPr>
              <a:t> </a:t>
            </a:r>
            <a:r>
              <a:rPr lang="fr-FR" sz="1200" dirty="0" smtClean="0">
                <a:solidFill>
                  <a:srgbClr val="008000"/>
                </a:solidFill>
              </a:rPr>
              <a:t>» (</a:t>
            </a:r>
            <a:r>
              <a:rPr lang="fr-FR" sz="1200" dirty="0" err="1" smtClean="0">
                <a:solidFill>
                  <a:srgbClr val="008000"/>
                </a:solidFill>
              </a:rPr>
              <a:t>biodiversity</a:t>
            </a:r>
            <a:r>
              <a:rPr lang="fr-FR" sz="1200" dirty="0" smtClean="0">
                <a:solidFill>
                  <a:srgbClr val="008000"/>
                </a:solidFill>
              </a:rPr>
              <a:t> hot spot).</a:t>
            </a:r>
            <a:endParaRPr lang="fr-FR" sz="1200" dirty="0">
              <a:solidFill>
                <a:srgbClr val="008000"/>
              </a:solidFill>
            </a:endParaRPr>
          </a:p>
          <a:p>
            <a:pPr marL="171450" indent="-171450" algn="just">
              <a:buFont typeface="Arial" panose="020B0604020202020204" pitchFamily="34" charset="0"/>
              <a:buChar char="•"/>
            </a:pPr>
            <a:r>
              <a:rPr lang="fr-FR" sz="1200" dirty="0">
                <a:solidFill>
                  <a:srgbClr val="008000"/>
                </a:solidFill>
              </a:rPr>
              <a:t>En 1989, </a:t>
            </a:r>
            <a:r>
              <a:rPr lang="fr-FR" sz="1200" b="1" dirty="0" err="1">
                <a:solidFill>
                  <a:srgbClr val="008000"/>
                </a:solidFill>
              </a:rPr>
              <a:t>Raoni</a:t>
            </a:r>
            <a:r>
              <a:rPr lang="fr-FR" sz="1200" dirty="0">
                <a:solidFill>
                  <a:srgbClr val="008000"/>
                </a:solidFill>
              </a:rPr>
              <a:t>, amérindien </a:t>
            </a:r>
            <a:r>
              <a:rPr lang="fr-FR" sz="1200" dirty="0" err="1">
                <a:solidFill>
                  <a:srgbClr val="008000"/>
                </a:solidFill>
              </a:rPr>
              <a:t>Kayapo</a:t>
            </a:r>
            <a:r>
              <a:rPr lang="fr-FR" sz="1200" dirty="0">
                <a:solidFill>
                  <a:srgbClr val="008000"/>
                </a:solidFill>
              </a:rPr>
              <a:t>, effectue un tour médiatique mondial pour éveiller les consciences au problème du déboisement de la forêt amazonienne.</a:t>
            </a:r>
          </a:p>
          <a:p>
            <a:pPr marL="171450" indent="-171450" algn="just">
              <a:buFont typeface="Arial" panose="020B0604020202020204" pitchFamily="34" charset="0"/>
              <a:buChar char="•"/>
            </a:pPr>
            <a:r>
              <a:rPr lang="fr-FR" sz="1200" dirty="0">
                <a:solidFill>
                  <a:srgbClr val="008000"/>
                </a:solidFill>
              </a:rPr>
              <a:t>En 1991, est organisée la première journée sans achat (d'autres journées de cet ordre suivront comme la journée sans voiture</a:t>
            </a:r>
            <a:r>
              <a:rPr lang="fr-FR" sz="1200" dirty="0" smtClean="0">
                <a:solidFill>
                  <a:srgbClr val="008000"/>
                </a:solidFill>
              </a:rPr>
              <a:t>).</a:t>
            </a:r>
            <a:endParaRPr lang="fr-FR" sz="1200" dirty="0">
              <a:solidFill>
                <a:srgbClr val="008000"/>
              </a:solidFill>
            </a:endParaRP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138</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201893730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28" y="423955"/>
            <a:ext cx="8856984" cy="6432530"/>
          </a:xfrm>
          <a:prstGeom prst="rect">
            <a:avLst/>
          </a:prstGeom>
        </p:spPr>
        <p:txBody>
          <a:bodyPr wrap="square">
            <a:spAutoFit/>
          </a:bodyPr>
          <a:lstStyle/>
          <a:p>
            <a:r>
              <a:rPr lang="fr-FR" b="1" u="sng" dirty="0" smtClean="0">
                <a:solidFill>
                  <a:srgbClr val="008000"/>
                </a:solidFill>
              </a:rPr>
              <a:t>25. Annexe : Historique de l’éveil de la conscience écologiste</a:t>
            </a:r>
            <a:endParaRPr lang="fr-FR" dirty="0" smtClean="0">
              <a:solidFill>
                <a:srgbClr val="008000"/>
              </a:solidFill>
            </a:endParaRPr>
          </a:p>
          <a:p>
            <a:endParaRPr lang="fr-FR" sz="1000" dirty="0" smtClean="0">
              <a:solidFill>
                <a:srgbClr val="008000"/>
              </a:solidFill>
            </a:endParaRPr>
          </a:p>
          <a:p>
            <a:pPr marL="171450" indent="-171450" algn="just">
              <a:buFont typeface="Arial" panose="020B0604020202020204" pitchFamily="34" charset="0"/>
              <a:buChar char="•"/>
            </a:pPr>
            <a:r>
              <a:rPr lang="fr-FR" sz="1200" dirty="0">
                <a:solidFill>
                  <a:srgbClr val="008000"/>
                </a:solidFill>
              </a:rPr>
              <a:t>En 1992, les Nations-Unis organisent, à Rio, le </a:t>
            </a:r>
            <a:r>
              <a:rPr lang="fr-FR" sz="1200" b="1" dirty="0">
                <a:solidFill>
                  <a:srgbClr val="008000"/>
                </a:solidFill>
              </a:rPr>
              <a:t>Sommet de la Terre</a:t>
            </a:r>
            <a:r>
              <a:rPr lang="fr-FR" sz="1200" dirty="0">
                <a:solidFill>
                  <a:srgbClr val="008000"/>
                </a:solidFill>
              </a:rPr>
              <a:t>, qui aboutit à l'adoption de la </a:t>
            </a:r>
            <a:r>
              <a:rPr lang="fr-FR" sz="1200" b="1" dirty="0">
                <a:solidFill>
                  <a:srgbClr val="008000"/>
                </a:solidFill>
              </a:rPr>
              <a:t>Convention sur la diversité biologique</a:t>
            </a:r>
            <a:r>
              <a:rPr lang="fr-FR" sz="1200" dirty="0">
                <a:solidFill>
                  <a:srgbClr val="008000"/>
                </a:solidFill>
              </a:rPr>
              <a:t>.</a:t>
            </a:r>
          </a:p>
          <a:p>
            <a:pPr marL="171450" indent="-171450" algn="just">
              <a:buFont typeface="Arial" panose="020B0604020202020204" pitchFamily="34" charset="0"/>
              <a:buChar char="•"/>
            </a:pPr>
            <a:r>
              <a:rPr lang="fr-FR" sz="1200" dirty="0">
                <a:solidFill>
                  <a:srgbClr val="008000"/>
                </a:solidFill>
              </a:rPr>
              <a:t>Parallèlement à ce sommet, un forum mondial des ONG, réunissant plus de 7000 ONG de 165 pays, adoptent une </a:t>
            </a:r>
            <a:r>
              <a:rPr lang="fr-FR" sz="1200" b="1" dirty="0">
                <a:solidFill>
                  <a:srgbClr val="008000"/>
                </a:solidFill>
              </a:rPr>
              <a:t>convention cadre sur les changements climatiques</a:t>
            </a:r>
            <a:r>
              <a:rPr lang="fr-FR" sz="1200" dirty="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a:t>
            </a:r>
            <a:r>
              <a:rPr lang="fr-FR" sz="1200" dirty="0">
                <a:solidFill>
                  <a:srgbClr val="008000"/>
                </a:solidFill>
              </a:rPr>
              <a:t>1994, les Nations-Unis organisent la </a:t>
            </a:r>
            <a:r>
              <a:rPr lang="fr-FR" sz="1200" b="1" dirty="0">
                <a:solidFill>
                  <a:srgbClr val="008000"/>
                </a:solidFill>
              </a:rPr>
              <a:t>Convention sur la lutte contre la désertification</a:t>
            </a:r>
            <a:r>
              <a:rPr lang="fr-FR" sz="1200" dirty="0">
                <a:solidFill>
                  <a:srgbClr val="008000"/>
                </a:solidFill>
              </a:rPr>
              <a:t>. </a:t>
            </a:r>
            <a:endParaRPr lang="fr-FR" sz="1200" dirty="0" smtClean="0">
              <a:solidFill>
                <a:srgbClr val="008000"/>
              </a:solidFill>
            </a:endParaRPr>
          </a:p>
          <a:p>
            <a:pPr marL="171450" indent="-171450" algn="just">
              <a:buFont typeface="Arial" panose="020B0604020202020204" pitchFamily="34" charset="0"/>
              <a:buChar char="•"/>
            </a:pPr>
            <a:r>
              <a:rPr lang="fr-FR" sz="1200" dirty="0" smtClean="0">
                <a:solidFill>
                  <a:srgbClr val="008000"/>
                </a:solidFill>
              </a:rPr>
              <a:t>Madame </a:t>
            </a:r>
            <a:r>
              <a:rPr lang="fr-FR" sz="1200" b="1" dirty="0" smtClean="0">
                <a:solidFill>
                  <a:srgbClr val="008000"/>
                </a:solidFill>
              </a:rPr>
              <a:t>Erin </a:t>
            </a:r>
            <a:r>
              <a:rPr lang="fr-FR" sz="1200" b="1" dirty="0" err="1">
                <a:solidFill>
                  <a:srgbClr val="008000"/>
                </a:solidFill>
              </a:rPr>
              <a:t>Brockovich</a:t>
            </a:r>
            <a:r>
              <a:rPr lang="fr-FR" sz="1200" b="1" dirty="0">
                <a:solidFill>
                  <a:srgbClr val="008000"/>
                </a:solidFill>
              </a:rPr>
              <a:t>-Ellis </a:t>
            </a:r>
            <a:r>
              <a:rPr lang="fr-FR" sz="1200" dirty="0">
                <a:solidFill>
                  <a:srgbClr val="008000"/>
                </a:solidFill>
              </a:rPr>
              <a:t>enquête une affaire de pollution des eaux potables à </a:t>
            </a:r>
            <a:r>
              <a:rPr lang="fr-FR" sz="1200" dirty="0" err="1">
                <a:solidFill>
                  <a:srgbClr val="008000"/>
                </a:solidFill>
              </a:rPr>
              <a:t>Hinkley</a:t>
            </a:r>
            <a:r>
              <a:rPr lang="fr-FR" sz="1200" dirty="0">
                <a:solidFill>
                  <a:srgbClr val="008000"/>
                </a:solidFill>
              </a:rPr>
              <a:t> (Californie), découvre ses causes </a:t>
            </a:r>
            <a:r>
              <a:rPr lang="fr-FR" sz="1200" dirty="0" smtClean="0">
                <a:solidFill>
                  <a:srgbClr val="008000"/>
                </a:solidFill>
              </a:rPr>
              <a:t>probables _ </a:t>
            </a:r>
            <a:r>
              <a:rPr lang="fr-FR" sz="1200" dirty="0">
                <a:solidFill>
                  <a:srgbClr val="008000"/>
                </a:solidFill>
              </a:rPr>
              <a:t>une pollution par le chrome </a:t>
            </a:r>
            <a:r>
              <a:rPr lang="fr-FR" sz="1200" dirty="0" err="1">
                <a:solidFill>
                  <a:srgbClr val="008000"/>
                </a:solidFill>
              </a:rPr>
              <a:t>hexavalent</a:t>
            </a:r>
            <a:r>
              <a:rPr lang="fr-FR" sz="1200" dirty="0">
                <a:solidFill>
                  <a:srgbClr val="008000"/>
                </a:solidFill>
              </a:rPr>
              <a:t> dans les eaux </a:t>
            </a:r>
            <a:r>
              <a:rPr lang="fr-FR" sz="1200" dirty="0" smtClean="0">
                <a:solidFill>
                  <a:srgbClr val="008000"/>
                </a:solidFill>
              </a:rPr>
              <a:t>potables. Elle </a:t>
            </a:r>
            <a:r>
              <a:rPr lang="fr-FR" sz="1200" dirty="0">
                <a:solidFill>
                  <a:srgbClr val="008000"/>
                </a:solidFill>
              </a:rPr>
              <a:t>instruit le dossier des centaines de victimes et leur fait obtenir un dédommagement élevé (333 millions de dollars) auprès </a:t>
            </a:r>
            <a:r>
              <a:rPr lang="fr-FR" sz="1200" dirty="0" smtClean="0">
                <a:solidFill>
                  <a:srgbClr val="008000"/>
                </a:solidFill>
              </a:rPr>
              <a:t>de la société </a:t>
            </a:r>
            <a:r>
              <a:rPr lang="fr-FR" sz="1200" i="1" dirty="0">
                <a:solidFill>
                  <a:srgbClr val="008000"/>
                </a:solidFill>
              </a:rPr>
              <a:t>Pacific </a:t>
            </a:r>
            <a:r>
              <a:rPr lang="fr-FR" sz="1200" i="1" dirty="0" err="1">
                <a:solidFill>
                  <a:srgbClr val="008000"/>
                </a:solidFill>
              </a:rPr>
              <a:t>Gas</a:t>
            </a:r>
            <a:r>
              <a:rPr lang="fr-FR" sz="1200" i="1" dirty="0">
                <a:solidFill>
                  <a:srgbClr val="008000"/>
                </a:solidFill>
              </a:rPr>
              <a:t> and Electric </a:t>
            </a:r>
            <a:r>
              <a:rPr lang="fr-FR" sz="1200" i="1" dirty="0" err="1">
                <a:solidFill>
                  <a:srgbClr val="008000"/>
                </a:solidFill>
              </a:rPr>
              <a:t>Company</a:t>
            </a:r>
            <a:r>
              <a:rPr lang="fr-FR" sz="1200" i="1" dirty="0">
                <a:solidFill>
                  <a:srgbClr val="008000"/>
                </a:solidFill>
              </a:rPr>
              <a:t> </a:t>
            </a:r>
            <a:r>
              <a:rPr lang="fr-FR" sz="1200" dirty="0">
                <a:solidFill>
                  <a:srgbClr val="008000"/>
                </a:solidFill>
              </a:rPr>
              <a:t>(PG&amp;E) de </a:t>
            </a:r>
            <a:r>
              <a:rPr lang="fr-FR" sz="1200" dirty="0" smtClean="0">
                <a:solidFill>
                  <a:srgbClr val="008000"/>
                </a:solidFill>
              </a:rPr>
              <a:t>Californie, </a:t>
            </a:r>
            <a:r>
              <a:rPr lang="fr-FR" sz="1200" dirty="0">
                <a:solidFill>
                  <a:srgbClr val="008000"/>
                </a:solidFill>
              </a:rPr>
              <a:t>en </a:t>
            </a:r>
            <a:r>
              <a:rPr lang="fr-FR" sz="1200" dirty="0" smtClean="0">
                <a:solidFill>
                  <a:srgbClr val="008000"/>
                </a:solidFill>
              </a:rPr>
              <a:t>1993. Sources </a:t>
            </a:r>
            <a:r>
              <a:rPr lang="fr-FR" sz="1200" dirty="0">
                <a:solidFill>
                  <a:srgbClr val="008000"/>
                </a:solidFill>
              </a:rPr>
              <a:t>: </a:t>
            </a:r>
            <a:r>
              <a:rPr lang="fr-FR" sz="1200" dirty="0">
                <a:solidFill>
                  <a:srgbClr val="008000"/>
                </a:solidFill>
                <a:hlinkClick r:id="rId2"/>
              </a:rPr>
              <a:t>http://</a:t>
            </a:r>
            <a:r>
              <a:rPr lang="fr-FR" sz="1200" dirty="0" smtClean="0">
                <a:solidFill>
                  <a:srgbClr val="008000"/>
                </a:solidFill>
                <a:hlinkClick r:id="rId2"/>
              </a:rPr>
              <a:t>en.wikipedia.org/wiki/Erin_Brockovich</a:t>
            </a:r>
            <a:r>
              <a:rPr lang="fr-FR" sz="1200" dirty="0" smtClean="0">
                <a:solidFill>
                  <a:srgbClr val="008000"/>
                </a:solidFill>
              </a:rPr>
              <a:t> &amp; </a:t>
            </a:r>
            <a:r>
              <a:rPr lang="fr-FR" sz="1200" dirty="0">
                <a:solidFill>
                  <a:srgbClr val="008000"/>
                </a:solidFill>
                <a:hlinkClick r:id="rId3"/>
              </a:rPr>
              <a:t>http://fr.wikipedia.org/wiki/Erin_Brockovich_(personne</a:t>
            </a:r>
            <a:r>
              <a:rPr lang="fr-FR" sz="1200" dirty="0" smtClean="0">
                <a:solidFill>
                  <a:srgbClr val="008000"/>
                </a:solidFill>
                <a:hlinkClick r:id="rId3"/>
              </a:rPr>
              <a:t>)</a:t>
            </a:r>
            <a:r>
              <a:rPr lang="fr-FR" sz="1200" dirty="0" smtClean="0">
                <a:solidFill>
                  <a:srgbClr val="008000"/>
                </a:solidFill>
              </a:rPr>
              <a:t>).</a:t>
            </a:r>
          </a:p>
          <a:p>
            <a:pPr marL="171450" indent="-171450" algn="just">
              <a:buFont typeface="Arial" panose="020B0604020202020204" pitchFamily="34" charset="0"/>
              <a:buChar char="•"/>
            </a:pPr>
            <a:r>
              <a:rPr lang="fr-FR" sz="1200" dirty="0" smtClean="0">
                <a:solidFill>
                  <a:srgbClr val="008000"/>
                </a:solidFill>
              </a:rPr>
              <a:t>La </a:t>
            </a:r>
            <a:r>
              <a:rPr lang="fr-FR" sz="1200" dirty="0">
                <a:solidFill>
                  <a:srgbClr val="008000"/>
                </a:solidFill>
              </a:rPr>
              <a:t>catastrophe de </a:t>
            </a:r>
            <a:r>
              <a:rPr lang="fr-FR" sz="1200" b="1" dirty="0">
                <a:solidFill>
                  <a:srgbClr val="008000"/>
                </a:solidFill>
              </a:rPr>
              <a:t>Love Canal </a:t>
            </a:r>
            <a:r>
              <a:rPr lang="fr-FR" sz="1200" dirty="0">
                <a:solidFill>
                  <a:srgbClr val="008000"/>
                </a:solidFill>
              </a:rPr>
              <a:t>(quartier de </a:t>
            </a:r>
            <a:r>
              <a:rPr lang="fr-FR" sz="1200" i="1" dirty="0">
                <a:solidFill>
                  <a:srgbClr val="008000"/>
                </a:solidFill>
              </a:rPr>
              <a:t>Niagara </a:t>
            </a:r>
            <a:r>
              <a:rPr lang="fr-FR" sz="1200" i="1" dirty="0" err="1">
                <a:solidFill>
                  <a:srgbClr val="008000"/>
                </a:solidFill>
              </a:rPr>
              <a:t>Falls</a:t>
            </a:r>
            <a:r>
              <a:rPr lang="fr-FR" sz="1200" dirty="0">
                <a:solidFill>
                  <a:srgbClr val="008000"/>
                </a:solidFill>
              </a:rPr>
              <a:t>, État de New York</a:t>
            </a:r>
            <a:r>
              <a:rPr lang="fr-FR" sz="1200" dirty="0" smtClean="0">
                <a:solidFill>
                  <a:srgbClr val="008000"/>
                </a:solidFill>
              </a:rPr>
              <a:t>) : </a:t>
            </a:r>
            <a:r>
              <a:rPr lang="fr-FR" sz="1200" dirty="0">
                <a:solidFill>
                  <a:srgbClr val="008000"/>
                </a:solidFill>
              </a:rPr>
              <a:t>entre 1940 et 1953, la </a:t>
            </a:r>
            <a:r>
              <a:rPr lang="fr-FR" sz="1200" i="1" dirty="0">
                <a:solidFill>
                  <a:srgbClr val="008000"/>
                </a:solidFill>
              </a:rPr>
              <a:t>Hooker </a:t>
            </a:r>
            <a:r>
              <a:rPr lang="fr-FR" sz="1200" i="1" dirty="0" err="1">
                <a:solidFill>
                  <a:srgbClr val="008000"/>
                </a:solidFill>
              </a:rPr>
              <a:t>Chemical</a:t>
            </a:r>
            <a:r>
              <a:rPr lang="fr-FR" sz="1200" i="1" dirty="0">
                <a:solidFill>
                  <a:srgbClr val="008000"/>
                </a:solidFill>
              </a:rPr>
              <a:t> </a:t>
            </a:r>
            <a:r>
              <a:rPr lang="fr-FR" sz="1200" i="1" dirty="0" err="1">
                <a:solidFill>
                  <a:srgbClr val="008000"/>
                </a:solidFill>
              </a:rPr>
              <a:t>Company</a:t>
            </a:r>
            <a:r>
              <a:rPr lang="fr-FR" sz="1200" i="1" dirty="0">
                <a:solidFill>
                  <a:srgbClr val="008000"/>
                </a:solidFill>
              </a:rPr>
              <a:t> </a:t>
            </a:r>
            <a:r>
              <a:rPr lang="fr-FR" sz="1200" dirty="0">
                <a:solidFill>
                  <a:srgbClr val="008000"/>
                </a:solidFill>
              </a:rPr>
              <a:t>a déversé dans une décharge 21 000 tonnes de produits chimiques hautement toxiques (dioxine ...), qui a été ensuite recouverte de terre. Les fûts ont commencé à fuir et à polluer </a:t>
            </a:r>
            <a:r>
              <a:rPr lang="fr-FR" sz="1200" dirty="0" smtClean="0">
                <a:solidFill>
                  <a:srgbClr val="008000"/>
                </a:solidFill>
              </a:rPr>
              <a:t>la </a:t>
            </a:r>
            <a:r>
              <a:rPr lang="fr-FR" sz="1200" dirty="0">
                <a:solidFill>
                  <a:srgbClr val="008000"/>
                </a:solidFill>
              </a:rPr>
              <a:t>nappe phréatique. Des écoles ont été construites à proximité et </a:t>
            </a:r>
            <a:r>
              <a:rPr lang="fr-FR" sz="1200" dirty="0" smtClean="0">
                <a:solidFill>
                  <a:srgbClr val="008000"/>
                </a:solidFill>
              </a:rPr>
              <a:t>des </a:t>
            </a:r>
            <a:r>
              <a:rPr lang="fr-FR" sz="1200" dirty="0">
                <a:solidFill>
                  <a:srgbClr val="008000"/>
                </a:solidFill>
              </a:rPr>
              <a:t>enfants ont été gravement malades. </a:t>
            </a:r>
            <a:r>
              <a:rPr lang="fr-FR" sz="1200" dirty="0" smtClean="0">
                <a:solidFill>
                  <a:srgbClr val="008000"/>
                </a:solidFill>
              </a:rPr>
              <a:t>Madame </a:t>
            </a:r>
            <a:r>
              <a:rPr lang="fr-FR" sz="1200" b="1" dirty="0" smtClean="0">
                <a:solidFill>
                  <a:srgbClr val="008000"/>
                </a:solidFill>
              </a:rPr>
              <a:t>Lois </a:t>
            </a:r>
            <a:r>
              <a:rPr lang="fr-FR" sz="1200" b="1" dirty="0">
                <a:solidFill>
                  <a:srgbClr val="008000"/>
                </a:solidFill>
              </a:rPr>
              <a:t>Gibbs </a:t>
            </a:r>
            <a:r>
              <a:rPr lang="fr-FR" sz="1200" dirty="0">
                <a:solidFill>
                  <a:srgbClr val="008000"/>
                </a:solidFill>
              </a:rPr>
              <a:t>s'est battue pour son fils  </a:t>
            </a:r>
            <a:r>
              <a:rPr lang="fr-FR" sz="1200" i="1" dirty="0">
                <a:solidFill>
                  <a:srgbClr val="008000"/>
                </a:solidFill>
              </a:rPr>
              <a:t>Michael </a:t>
            </a:r>
            <a:r>
              <a:rPr lang="fr-FR" sz="1200" dirty="0">
                <a:solidFill>
                  <a:srgbClr val="008000"/>
                </a:solidFill>
              </a:rPr>
              <a:t>Gibbs, qui </a:t>
            </a:r>
            <a:r>
              <a:rPr lang="fr-FR" sz="1200" dirty="0" smtClean="0">
                <a:solidFill>
                  <a:srgbClr val="008000"/>
                </a:solidFill>
              </a:rPr>
              <a:t>avait </a:t>
            </a:r>
            <a:r>
              <a:rPr lang="fr-FR" sz="1200" dirty="0">
                <a:solidFill>
                  <a:srgbClr val="008000"/>
                </a:solidFill>
              </a:rPr>
              <a:t>commencé à fréquenter l'école en Septembre 1977et qui </a:t>
            </a:r>
            <a:r>
              <a:rPr lang="fr-FR" sz="1200" dirty="0" smtClean="0">
                <a:solidFill>
                  <a:srgbClr val="008000"/>
                </a:solidFill>
              </a:rPr>
              <a:t>avait </a:t>
            </a:r>
            <a:r>
              <a:rPr lang="fr-FR" sz="1200" dirty="0">
                <a:solidFill>
                  <a:srgbClr val="008000"/>
                </a:solidFill>
              </a:rPr>
              <a:t>développé </a:t>
            </a:r>
            <a:r>
              <a:rPr lang="fr-FR" sz="1200" dirty="0" smtClean="0">
                <a:solidFill>
                  <a:srgbClr val="008000"/>
                </a:solidFill>
              </a:rPr>
              <a:t>une épilepsie </a:t>
            </a:r>
            <a:r>
              <a:rPr lang="fr-FR" sz="1200" dirty="0">
                <a:solidFill>
                  <a:srgbClr val="008000"/>
                </a:solidFill>
              </a:rPr>
              <a:t>en Décembre, </a:t>
            </a:r>
            <a:r>
              <a:rPr lang="fr-FR" sz="1200" dirty="0" smtClean="0">
                <a:solidFill>
                  <a:srgbClr val="008000"/>
                </a:solidFill>
              </a:rPr>
              <a:t>avait souffert d'asthme </a:t>
            </a:r>
            <a:r>
              <a:rPr lang="fr-FR" sz="1200" dirty="0">
                <a:solidFill>
                  <a:srgbClr val="008000"/>
                </a:solidFill>
              </a:rPr>
              <a:t>et </a:t>
            </a:r>
            <a:r>
              <a:rPr lang="fr-FR" sz="1200" dirty="0" smtClean="0">
                <a:solidFill>
                  <a:srgbClr val="008000"/>
                </a:solidFill>
              </a:rPr>
              <a:t>d’une </a:t>
            </a:r>
            <a:r>
              <a:rPr lang="fr-FR" sz="1200" dirty="0">
                <a:solidFill>
                  <a:srgbClr val="008000"/>
                </a:solidFill>
              </a:rPr>
              <a:t>infection des voies urinaires, affections toutes liées à l'exposition </a:t>
            </a:r>
            <a:r>
              <a:rPr lang="fr-FR" sz="1200" dirty="0" smtClean="0">
                <a:solidFill>
                  <a:srgbClr val="008000"/>
                </a:solidFill>
              </a:rPr>
              <a:t>à ces produits </a:t>
            </a:r>
            <a:r>
              <a:rPr lang="fr-FR" sz="1200" dirty="0">
                <a:solidFill>
                  <a:srgbClr val="008000"/>
                </a:solidFill>
              </a:rPr>
              <a:t>chimiques, et pour les autres enfants </a:t>
            </a:r>
            <a:r>
              <a:rPr lang="fr-FR" sz="1200" dirty="0" smtClean="0">
                <a:solidFill>
                  <a:srgbClr val="008000"/>
                </a:solidFill>
              </a:rPr>
              <a:t>malades. Finalement </a:t>
            </a:r>
            <a:r>
              <a:rPr lang="fr-FR" sz="1200" dirty="0">
                <a:solidFill>
                  <a:srgbClr val="008000"/>
                </a:solidFill>
              </a:rPr>
              <a:t>après son combat, le gouvernement a déménagé plus de 800 familles et leurs maisons ont été </a:t>
            </a:r>
            <a:r>
              <a:rPr lang="fr-FR" sz="1200" dirty="0" smtClean="0">
                <a:solidFill>
                  <a:srgbClr val="008000"/>
                </a:solidFill>
              </a:rPr>
              <a:t>remboursées. </a:t>
            </a:r>
            <a:r>
              <a:rPr lang="fr-FR" sz="1200" i="1" dirty="0">
                <a:solidFill>
                  <a:srgbClr val="008000"/>
                </a:solidFill>
              </a:rPr>
              <a:t>Occidental </a:t>
            </a:r>
            <a:r>
              <a:rPr lang="fr-FR" sz="1200" i="1" dirty="0" err="1">
                <a:solidFill>
                  <a:srgbClr val="008000"/>
                </a:solidFill>
              </a:rPr>
              <a:t>Petroleum</a:t>
            </a:r>
            <a:r>
              <a:rPr lang="fr-FR" sz="1200" i="1" dirty="0">
                <a:solidFill>
                  <a:srgbClr val="008000"/>
                </a:solidFill>
              </a:rPr>
              <a:t> </a:t>
            </a:r>
            <a:r>
              <a:rPr lang="fr-FR" sz="1200" dirty="0">
                <a:solidFill>
                  <a:srgbClr val="008000"/>
                </a:solidFill>
              </a:rPr>
              <a:t>a été poursuivi en </a:t>
            </a:r>
            <a:r>
              <a:rPr lang="fr-FR" sz="1200" b="1" dirty="0">
                <a:solidFill>
                  <a:srgbClr val="008000"/>
                </a:solidFill>
              </a:rPr>
              <a:t>1995</a:t>
            </a:r>
            <a:r>
              <a:rPr lang="fr-FR" sz="1200" dirty="0">
                <a:solidFill>
                  <a:srgbClr val="008000"/>
                </a:solidFill>
              </a:rPr>
              <a:t> et celle-ci a accepté de payer 129 millions de dollars de </a:t>
            </a:r>
            <a:r>
              <a:rPr lang="fr-FR" sz="1200" dirty="0" smtClean="0">
                <a:solidFill>
                  <a:srgbClr val="008000"/>
                </a:solidFill>
              </a:rPr>
              <a:t>réparation (Source </a:t>
            </a:r>
            <a:r>
              <a:rPr lang="fr-FR" sz="1200" dirty="0">
                <a:solidFill>
                  <a:srgbClr val="008000"/>
                </a:solidFill>
              </a:rPr>
              <a:t>: </a:t>
            </a:r>
            <a:r>
              <a:rPr lang="fr-FR" sz="1200" dirty="0">
                <a:solidFill>
                  <a:srgbClr val="008000"/>
                </a:solidFill>
                <a:hlinkClick r:id="rId4"/>
              </a:rPr>
              <a:t>http://</a:t>
            </a:r>
            <a:r>
              <a:rPr lang="fr-FR" sz="1200" dirty="0" smtClean="0">
                <a:solidFill>
                  <a:srgbClr val="008000"/>
                </a:solidFill>
                <a:hlinkClick r:id="rId4"/>
              </a:rPr>
              <a:t>en.wikipedia.org/wiki/Love_Canal</a:t>
            </a:r>
            <a:r>
              <a:rPr lang="fr-FR" sz="1200" dirty="0">
                <a:solidFill>
                  <a:srgbClr val="008000"/>
                </a:solidFill>
              </a:rPr>
              <a:t> &amp; </a:t>
            </a:r>
            <a:r>
              <a:rPr lang="fr-FR" sz="1200" dirty="0">
                <a:solidFill>
                  <a:srgbClr val="008000"/>
                </a:solidFill>
                <a:hlinkClick r:id="rId5"/>
              </a:rPr>
              <a:t>http://</a:t>
            </a:r>
            <a:r>
              <a:rPr lang="fr-FR" sz="1200" dirty="0" smtClean="0">
                <a:solidFill>
                  <a:srgbClr val="008000"/>
                </a:solidFill>
                <a:hlinkClick r:id="rId5"/>
              </a:rPr>
              <a:t>fr.wikipedia.org/wiki/Love_Canal</a:t>
            </a:r>
            <a:r>
              <a:rPr lang="fr-FR" sz="1200" dirty="0" smtClean="0">
                <a:solidFill>
                  <a:srgbClr val="008000"/>
                </a:solidFill>
              </a:rPr>
              <a:t>).</a:t>
            </a:r>
          </a:p>
          <a:p>
            <a:pPr marL="171450" indent="-171450" algn="just">
              <a:buFont typeface="Arial" panose="020B0604020202020204" pitchFamily="34" charset="0"/>
              <a:buChar char="•"/>
            </a:pPr>
            <a:r>
              <a:rPr lang="fr-FR" sz="1200" dirty="0">
                <a:solidFill>
                  <a:srgbClr val="008000"/>
                </a:solidFill>
              </a:rPr>
              <a:t>EN 1996: « épidémie de la vache </a:t>
            </a:r>
            <a:r>
              <a:rPr lang="fr-FR" sz="1200" dirty="0" smtClean="0">
                <a:solidFill>
                  <a:srgbClr val="008000"/>
                </a:solidFill>
              </a:rPr>
              <a:t>folle », les bovins étant atteints d</a:t>
            </a:r>
            <a:r>
              <a:rPr lang="fr-FR" sz="1200" dirty="0" smtClean="0">
                <a:solidFill>
                  <a:srgbClr val="008000"/>
                </a:solidFill>
                <a:hlinkClick r:id="rId6" action="ppaction://hlinkfile" tooltip="Encéphalopathie spongiforme bovine"/>
              </a:rPr>
              <a:t>’</a:t>
            </a:r>
            <a:r>
              <a:rPr lang="fr-FR" sz="1200" dirty="0" smtClean="0">
                <a:hlinkClick r:id="rId6" action="ppaction://hlinkfile" tooltip="Encéphalopathie spongiforme bovine"/>
              </a:rPr>
              <a:t>encéphalopathie </a:t>
            </a:r>
            <a:r>
              <a:rPr lang="fr-FR" sz="1200" dirty="0">
                <a:hlinkClick r:id="rId6" action="ppaction://hlinkfile" tooltip="Encéphalopathie spongiforme bovine"/>
              </a:rPr>
              <a:t>spongiforme </a:t>
            </a:r>
            <a:r>
              <a:rPr lang="fr-FR" sz="1200" dirty="0" smtClean="0">
                <a:hlinkClick r:id="rId6" action="ppaction://hlinkfile" tooltip="Encéphalopathie spongiforme bovine"/>
              </a:rPr>
              <a:t>bovine</a:t>
            </a:r>
            <a:r>
              <a:rPr lang="fr-FR" sz="1200" dirty="0" smtClean="0">
                <a:solidFill>
                  <a:srgbClr val="008000"/>
                </a:solidFill>
              </a:rPr>
              <a:t>, à cause de </a:t>
            </a:r>
            <a:r>
              <a:rPr lang="fr-FR" sz="1200" dirty="0">
                <a:hlinkClick r:id="rId7" action="ppaction://hlinkfile" tooltip="Farine animale"/>
              </a:rPr>
              <a:t>farines </a:t>
            </a:r>
            <a:r>
              <a:rPr lang="fr-FR" sz="1200" dirty="0" smtClean="0">
                <a:hlinkClick r:id="rId7" action="ppaction://hlinkfile" tooltip="Farine animale"/>
              </a:rPr>
              <a:t>animales</a:t>
            </a:r>
            <a:r>
              <a:rPr lang="fr-FR" sz="1200" dirty="0">
                <a:solidFill>
                  <a:srgbClr val="008000"/>
                </a:solidFill>
              </a:rPr>
              <a:t> </a:t>
            </a:r>
            <a:r>
              <a:rPr lang="fr-FR" sz="1200" dirty="0" smtClean="0">
                <a:solidFill>
                  <a:srgbClr val="008000"/>
                </a:solidFill>
              </a:rPr>
              <a:t>insuffisamment chauffées, contaminées et données dans leur alimentation</a:t>
            </a:r>
            <a:r>
              <a:rPr lang="fr-FR" sz="1000" dirty="0" smtClean="0">
                <a:solidFill>
                  <a:srgbClr val="008000"/>
                </a:solidFill>
              </a:rPr>
              <a:t> </a:t>
            </a:r>
            <a:r>
              <a:rPr lang="fr-FR" sz="1000" dirty="0">
                <a:solidFill>
                  <a:srgbClr val="008000"/>
                </a:solidFill>
              </a:rPr>
              <a:t>(Source : </a:t>
            </a:r>
            <a:r>
              <a:rPr lang="fr-FR" sz="1000" dirty="0">
                <a:solidFill>
                  <a:srgbClr val="008000"/>
                </a:solidFill>
                <a:hlinkClick r:id="rId8"/>
              </a:rPr>
              <a:t>http://</a:t>
            </a:r>
            <a:r>
              <a:rPr lang="fr-FR" sz="1000" dirty="0" smtClean="0">
                <a:solidFill>
                  <a:srgbClr val="008000"/>
                </a:solidFill>
                <a:hlinkClick r:id="rId8"/>
              </a:rPr>
              <a:t>fr.wikipedia.org/wiki/Crise_de_la_vache_folle</a:t>
            </a:r>
            <a:r>
              <a:rPr lang="fr-FR" sz="1000" dirty="0" smtClean="0">
                <a:solidFill>
                  <a:srgbClr val="008000"/>
                </a:solidFill>
              </a:rPr>
              <a:t> .</a:t>
            </a:r>
            <a:endParaRPr lang="fr-FR" sz="1200" dirty="0" smtClean="0">
              <a:solidFill>
                <a:srgbClr val="008000"/>
              </a:solidFill>
            </a:endParaRPr>
          </a:p>
          <a:p>
            <a:pPr marL="171450" indent="-171450" algn="just">
              <a:buFont typeface="Arial" panose="020B0604020202020204" pitchFamily="34" charset="0"/>
              <a:buChar char="•"/>
            </a:pPr>
            <a:r>
              <a:rPr lang="fr-FR" sz="1200" dirty="0" smtClean="0">
                <a:solidFill>
                  <a:srgbClr val="008000"/>
                </a:solidFill>
              </a:rPr>
              <a:t>En </a:t>
            </a:r>
            <a:r>
              <a:rPr lang="fr-FR" sz="1200" dirty="0">
                <a:solidFill>
                  <a:srgbClr val="008000"/>
                </a:solidFill>
              </a:rPr>
              <a:t>1997 se tient la </a:t>
            </a:r>
            <a:r>
              <a:rPr lang="fr-FR" sz="1200" b="1" dirty="0">
                <a:solidFill>
                  <a:srgbClr val="008000"/>
                </a:solidFill>
              </a:rPr>
              <a:t>conférence de Kyoto sur le changement Climatique</a:t>
            </a:r>
            <a:r>
              <a:rPr lang="fr-FR" sz="1200" dirty="0">
                <a:solidFill>
                  <a:srgbClr val="008000"/>
                </a:solidFill>
              </a:rPr>
              <a:t>. Les discussions portent, entre autres, sur les réductions d'émissions de CO2.</a:t>
            </a:r>
          </a:p>
          <a:p>
            <a:pPr marL="171450" indent="-171450" algn="just">
              <a:buFont typeface="Arial" panose="020B0604020202020204" pitchFamily="34" charset="0"/>
              <a:buChar char="•"/>
            </a:pPr>
            <a:r>
              <a:rPr lang="fr-FR" sz="1200" dirty="0">
                <a:solidFill>
                  <a:srgbClr val="008000"/>
                </a:solidFill>
              </a:rPr>
              <a:t>En 1997, en Californie, </a:t>
            </a:r>
            <a:r>
              <a:rPr lang="fr-FR" sz="1200" b="1" dirty="0">
                <a:solidFill>
                  <a:srgbClr val="008000"/>
                </a:solidFill>
              </a:rPr>
              <a:t>Julia Hill </a:t>
            </a:r>
            <a:r>
              <a:rPr lang="fr-FR" sz="1200" dirty="0">
                <a:solidFill>
                  <a:srgbClr val="008000"/>
                </a:solidFill>
              </a:rPr>
              <a:t>s'installe dans un séquoia pour empêcher l'abattage d'une zone naturelle. Elle y reste jusqu'en 1999, après avoir obtenue gain de cause, soutenue par des organisations environnementales qui font connaître son action</a:t>
            </a:r>
            <a:r>
              <a:rPr lang="fr-FR" sz="1200" dirty="0" smtClean="0">
                <a:solidFill>
                  <a:srgbClr val="008000"/>
                </a:solidFill>
              </a:rPr>
              <a:t>.</a:t>
            </a:r>
          </a:p>
          <a:p>
            <a:pPr marL="171450" indent="-171450" algn="just">
              <a:buFont typeface="Arial" panose="020B0604020202020204" pitchFamily="34" charset="0"/>
              <a:buChar char="•"/>
            </a:pPr>
            <a:r>
              <a:rPr lang="fr-FR" sz="1200" dirty="0" smtClean="0">
                <a:solidFill>
                  <a:srgbClr val="008000"/>
                </a:solidFill>
              </a:rPr>
              <a:t>En 2001, en France, </a:t>
            </a:r>
            <a:r>
              <a:rPr lang="fr-FR" sz="1200" dirty="0">
                <a:solidFill>
                  <a:srgbClr val="008000"/>
                </a:solidFill>
              </a:rPr>
              <a:t>première </a:t>
            </a:r>
            <a:r>
              <a:rPr lang="fr-FR" sz="1200" b="1" dirty="0">
                <a:solidFill>
                  <a:srgbClr val="008000"/>
                </a:solidFill>
              </a:rPr>
              <a:t>Association pour le maintien d'une agriculture paysanne</a:t>
            </a:r>
            <a:r>
              <a:rPr lang="fr-FR" sz="1200" dirty="0">
                <a:solidFill>
                  <a:srgbClr val="008000"/>
                </a:solidFill>
              </a:rPr>
              <a:t> (</a:t>
            </a:r>
            <a:r>
              <a:rPr lang="fr-FR" sz="1200" b="1" dirty="0">
                <a:solidFill>
                  <a:srgbClr val="008000"/>
                </a:solidFill>
              </a:rPr>
              <a:t>AMAP</a:t>
            </a:r>
            <a:r>
              <a:rPr lang="fr-FR" sz="1200" dirty="0">
                <a:solidFill>
                  <a:srgbClr val="008000"/>
                </a:solidFill>
              </a:rPr>
              <a:t>) suivant le principe des </a:t>
            </a:r>
            <a:r>
              <a:rPr lang="fr-FR" sz="1200" b="1" dirty="0" err="1">
                <a:solidFill>
                  <a:srgbClr val="008000"/>
                </a:solidFill>
              </a:rPr>
              <a:t>Community</a:t>
            </a:r>
            <a:r>
              <a:rPr lang="fr-FR" sz="1200" b="1" dirty="0">
                <a:solidFill>
                  <a:srgbClr val="008000"/>
                </a:solidFill>
              </a:rPr>
              <a:t> </a:t>
            </a:r>
            <a:r>
              <a:rPr lang="fr-FR" sz="1200" b="1" dirty="0" err="1">
                <a:solidFill>
                  <a:srgbClr val="008000"/>
                </a:solidFill>
              </a:rPr>
              <a:t>supported</a:t>
            </a:r>
            <a:r>
              <a:rPr lang="fr-FR" sz="1200" b="1" dirty="0">
                <a:solidFill>
                  <a:srgbClr val="008000"/>
                </a:solidFill>
              </a:rPr>
              <a:t> agriculture</a:t>
            </a:r>
            <a:r>
              <a:rPr lang="fr-FR" sz="1200" dirty="0" smtClean="0">
                <a:solidFill>
                  <a:srgbClr val="008000"/>
                </a:solidFill>
              </a:rPr>
              <a:t>.</a:t>
            </a:r>
          </a:p>
          <a:p>
            <a:pPr marL="171450" indent="-171450" algn="just">
              <a:buFont typeface="Arial" panose="020B0604020202020204" pitchFamily="34" charset="0"/>
              <a:buChar char="•"/>
            </a:pPr>
            <a:r>
              <a:rPr lang="fr-FR" sz="1200" dirty="0">
                <a:solidFill>
                  <a:srgbClr val="008000"/>
                </a:solidFill>
              </a:rPr>
              <a:t>En 2002, </a:t>
            </a:r>
            <a:r>
              <a:rPr lang="fr-FR" sz="1200" dirty="0" smtClean="0">
                <a:solidFill>
                  <a:srgbClr val="008000"/>
                </a:solidFill>
              </a:rPr>
              <a:t>« </a:t>
            </a:r>
            <a:r>
              <a:rPr lang="fr-FR" sz="1200" b="1" dirty="0" smtClean="0">
                <a:solidFill>
                  <a:srgbClr val="008000"/>
                </a:solidFill>
              </a:rPr>
              <a:t>Sommet </a:t>
            </a:r>
            <a:r>
              <a:rPr lang="fr-FR" sz="1200" b="1" dirty="0">
                <a:solidFill>
                  <a:srgbClr val="008000"/>
                </a:solidFill>
              </a:rPr>
              <a:t>de la </a:t>
            </a:r>
            <a:r>
              <a:rPr lang="fr-FR" sz="1200" b="1" dirty="0" smtClean="0">
                <a:solidFill>
                  <a:srgbClr val="008000"/>
                </a:solidFill>
              </a:rPr>
              <a:t>Terre</a:t>
            </a:r>
            <a:r>
              <a:rPr lang="fr-FR" sz="1200" dirty="0" smtClean="0">
                <a:solidFill>
                  <a:srgbClr val="008000"/>
                </a:solidFill>
              </a:rPr>
              <a:t> » </a:t>
            </a:r>
            <a:r>
              <a:rPr lang="fr-FR" sz="1200" dirty="0">
                <a:solidFill>
                  <a:srgbClr val="008000"/>
                </a:solidFill>
              </a:rPr>
              <a:t>à </a:t>
            </a:r>
            <a:r>
              <a:rPr lang="fr-FR" sz="1200" dirty="0" err="1">
                <a:solidFill>
                  <a:srgbClr val="008000"/>
                </a:solidFill>
              </a:rPr>
              <a:t>Johannesbourg</a:t>
            </a:r>
            <a:r>
              <a:rPr lang="fr-FR" sz="1200" dirty="0">
                <a:solidFill>
                  <a:srgbClr val="008000"/>
                </a:solidFill>
              </a:rPr>
              <a:t> (Rio + 10).</a:t>
            </a:r>
          </a:p>
          <a:p>
            <a:pPr marL="171450" indent="-171450" algn="just">
              <a:buFont typeface="Arial" panose="020B0604020202020204" pitchFamily="34" charset="0"/>
              <a:buChar char="•"/>
            </a:pPr>
            <a:r>
              <a:rPr lang="fr-FR" sz="1200" dirty="0">
                <a:solidFill>
                  <a:srgbClr val="008000"/>
                </a:solidFill>
              </a:rPr>
              <a:t>En 2005, le protocole de Kyoto entre en vigueur.</a:t>
            </a:r>
          </a:p>
          <a:p>
            <a:pPr marL="171450" indent="-171450" algn="just">
              <a:buFont typeface="Arial" panose="020B0604020202020204" pitchFamily="34" charset="0"/>
              <a:buChar char="•"/>
            </a:pPr>
            <a:r>
              <a:rPr lang="fr-FR" sz="1200" dirty="0">
                <a:solidFill>
                  <a:srgbClr val="008000"/>
                </a:solidFill>
              </a:rPr>
              <a:t>2006, sortie du film d'</a:t>
            </a:r>
            <a:r>
              <a:rPr lang="fr-FR" sz="1200" b="1" dirty="0">
                <a:solidFill>
                  <a:srgbClr val="008000"/>
                </a:solidFill>
              </a:rPr>
              <a:t>Al Gore </a:t>
            </a:r>
            <a:r>
              <a:rPr lang="fr-FR" sz="1200" dirty="0">
                <a:solidFill>
                  <a:srgbClr val="008000"/>
                </a:solidFill>
              </a:rPr>
              <a:t>"</a:t>
            </a:r>
            <a:r>
              <a:rPr lang="fr-FR" sz="1200" b="1" i="1" dirty="0">
                <a:solidFill>
                  <a:srgbClr val="008000"/>
                </a:solidFill>
              </a:rPr>
              <a:t>An </a:t>
            </a:r>
            <a:r>
              <a:rPr lang="fr-FR" sz="1200" b="1" i="1" dirty="0" err="1">
                <a:solidFill>
                  <a:srgbClr val="008000"/>
                </a:solidFill>
              </a:rPr>
              <a:t>Inconvenient</a:t>
            </a:r>
            <a:r>
              <a:rPr lang="fr-FR" sz="1200" b="1" i="1" dirty="0">
                <a:solidFill>
                  <a:srgbClr val="008000"/>
                </a:solidFill>
              </a:rPr>
              <a:t> </a:t>
            </a:r>
            <a:r>
              <a:rPr lang="fr-FR" sz="1200" b="1" i="1" dirty="0" err="1">
                <a:solidFill>
                  <a:srgbClr val="008000"/>
                </a:solidFill>
              </a:rPr>
              <a:t>Truth</a:t>
            </a:r>
            <a:r>
              <a:rPr lang="fr-FR" sz="1200" dirty="0">
                <a:solidFill>
                  <a:srgbClr val="008000"/>
                </a:solidFill>
              </a:rPr>
              <a:t>" (Une vérité qui dérange), montrant les effets dramatiques du réchauffement climatique sur la planète</a:t>
            </a:r>
            <a:r>
              <a:rPr lang="fr-FR" sz="1200" dirty="0" smtClean="0">
                <a:solidFill>
                  <a:srgbClr val="008000"/>
                </a:solidFill>
              </a:rPr>
              <a:t>.</a:t>
            </a:r>
          </a:p>
          <a:p>
            <a:pPr marL="171450" indent="-171450" algn="just">
              <a:buFont typeface="Arial" panose="020B0604020202020204" pitchFamily="34" charset="0"/>
              <a:buChar char="•"/>
            </a:pPr>
            <a:r>
              <a:rPr lang="fr-FR" sz="1200" i="1" dirty="0" smtClean="0">
                <a:solidFill>
                  <a:srgbClr val="008000"/>
                </a:solidFill>
              </a:rPr>
              <a:t>Cette liste n’est pas exhaustive. </a:t>
            </a:r>
            <a:r>
              <a:rPr lang="fr-FR" sz="1200" dirty="0" smtClean="0">
                <a:solidFill>
                  <a:srgbClr val="008000"/>
                </a:solidFill>
              </a:rPr>
              <a:t>Etc.</a:t>
            </a:r>
          </a:p>
          <a:p>
            <a:pPr marL="171450" indent="-171450">
              <a:buFont typeface="Arial" panose="020B0604020202020204" pitchFamily="34" charset="0"/>
              <a:buChar char="•"/>
            </a:pPr>
            <a:endParaRPr lang="fr-FR" sz="1200" dirty="0">
              <a:solidFill>
                <a:srgbClr val="008000"/>
              </a:solidFill>
            </a:endParaRPr>
          </a:p>
          <a:p>
            <a:r>
              <a:rPr lang="fr-FR" sz="1200" dirty="0" smtClean="0">
                <a:solidFill>
                  <a:srgbClr val="008000"/>
                </a:solidFill>
              </a:rPr>
              <a:t>Sources </a:t>
            </a:r>
            <a:r>
              <a:rPr lang="fr-FR" sz="1200" dirty="0">
                <a:solidFill>
                  <a:srgbClr val="008000"/>
                </a:solidFill>
              </a:rPr>
              <a:t>: </a:t>
            </a:r>
            <a:r>
              <a:rPr lang="fr-FR" sz="1200" dirty="0" smtClean="0">
                <a:solidFill>
                  <a:srgbClr val="008000"/>
                </a:solidFill>
              </a:rPr>
              <a:t>1) </a:t>
            </a:r>
            <a:r>
              <a:rPr lang="fr-FR" sz="1200" i="1" dirty="0" smtClean="0">
                <a:solidFill>
                  <a:srgbClr val="008000"/>
                </a:solidFill>
              </a:rPr>
              <a:t>Chronologie </a:t>
            </a:r>
            <a:r>
              <a:rPr lang="fr-FR" sz="1200" i="1" dirty="0">
                <a:solidFill>
                  <a:srgbClr val="008000"/>
                </a:solidFill>
              </a:rPr>
              <a:t>de l'écologisme</a:t>
            </a:r>
            <a:r>
              <a:rPr lang="fr-FR" sz="1200" dirty="0">
                <a:solidFill>
                  <a:srgbClr val="008000"/>
                </a:solidFill>
              </a:rPr>
              <a:t>, </a:t>
            </a:r>
            <a:r>
              <a:rPr lang="fr-FR" sz="1200" dirty="0">
                <a:solidFill>
                  <a:srgbClr val="008000"/>
                </a:solidFill>
                <a:hlinkClick r:id="rId9"/>
              </a:rPr>
              <a:t>http://fr.wikipedia.org/wiki/Chronologie_de_l'%</a:t>
            </a:r>
            <a:r>
              <a:rPr lang="fr-FR" sz="1200" dirty="0" smtClean="0">
                <a:solidFill>
                  <a:srgbClr val="008000"/>
                </a:solidFill>
                <a:hlinkClick r:id="rId9"/>
              </a:rPr>
              <a:t>C3%A9cologisme</a:t>
            </a:r>
            <a:r>
              <a:rPr lang="fr-FR" sz="1200" dirty="0" smtClean="0">
                <a:solidFill>
                  <a:srgbClr val="008000"/>
                </a:solidFill>
              </a:rPr>
              <a:t> </a:t>
            </a:r>
          </a:p>
          <a:p>
            <a:r>
              <a:rPr lang="fr-FR" sz="1200" dirty="0" smtClean="0">
                <a:solidFill>
                  <a:srgbClr val="008000"/>
                </a:solidFill>
              </a:rPr>
              <a:t>É) </a:t>
            </a:r>
            <a:r>
              <a:rPr lang="fr-FR" sz="1200" i="1" dirty="0" smtClean="0">
                <a:solidFill>
                  <a:srgbClr val="008000"/>
                </a:solidFill>
              </a:rPr>
              <a:t>Histoire </a:t>
            </a:r>
            <a:r>
              <a:rPr lang="fr-FR" sz="1200" i="1" dirty="0">
                <a:solidFill>
                  <a:srgbClr val="008000"/>
                </a:solidFill>
              </a:rPr>
              <a:t>de l'écologie</a:t>
            </a:r>
            <a:r>
              <a:rPr lang="fr-FR" sz="1200" dirty="0">
                <a:solidFill>
                  <a:srgbClr val="008000"/>
                </a:solidFill>
              </a:rPr>
              <a:t>, </a:t>
            </a:r>
            <a:r>
              <a:rPr lang="fr-FR" sz="1200" dirty="0">
                <a:solidFill>
                  <a:srgbClr val="008000"/>
                </a:solidFill>
                <a:hlinkClick r:id="rId10"/>
              </a:rPr>
              <a:t>http://</a:t>
            </a:r>
            <a:r>
              <a:rPr lang="fr-FR" sz="1200" dirty="0" smtClean="0">
                <a:solidFill>
                  <a:srgbClr val="008000"/>
                </a:solidFill>
                <a:hlinkClick r:id="rId10"/>
              </a:rPr>
              <a:t>fr.wikipedia.org/wiki/Histoire_de_l%27%C3%A9cologie</a:t>
            </a:r>
            <a:r>
              <a:rPr lang="fr-FR" sz="1200" dirty="0" smtClean="0">
                <a:solidFill>
                  <a:srgbClr val="008000"/>
                </a:solidFill>
              </a:rPr>
              <a:t> </a:t>
            </a:r>
            <a:endParaRPr lang="fr-FR" sz="1200" dirty="0">
              <a:solidFill>
                <a:srgbClr val="008000"/>
              </a:solidFill>
            </a:endParaRP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139</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976320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79512" y="764704"/>
            <a:ext cx="8784976" cy="2862322"/>
          </a:xfrm>
          <a:prstGeom prst="rect">
            <a:avLst/>
          </a:prstGeom>
          <a:noFill/>
        </p:spPr>
        <p:txBody>
          <a:bodyPr wrap="square" rtlCol="0">
            <a:spAutoFit/>
          </a:bodyPr>
          <a:lstStyle/>
          <a:p>
            <a:r>
              <a:rPr lang="fr-FR" b="1" dirty="0" smtClean="0">
                <a:solidFill>
                  <a:srgbClr val="FFFF00"/>
                </a:solidFill>
                <a:latin typeface="Calibri" pitchFamily="34" charset="0"/>
              </a:rPr>
              <a:t>1bis.  Diverses approches du « développement durable »</a:t>
            </a:r>
          </a:p>
          <a:p>
            <a:endParaRPr lang="fr-FR" dirty="0" smtClean="0">
              <a:solidFill>
                <a:srgbClr val="FFFF00"/>
              </a:solidFill>
              <a:latin typeface="Calibri" pitchFamily="34" charset="0"/>
            </a:endParaRPr>
          </a:p>
          <a:p>
            <a:pPr marL="342900" indent="-342900" algn="just" eaLnBrk="0" fontAlgn="base" hangingPunct="0"/>
            <a:r>
              <a:rPr lang="fr-FR" dirty="0" smtClean="0">
                <a:solidFill>
                  <a:srgbClr val="FFFF00"/>
                </a:solidFill>
                <a:latin typeface="Calibri" pitchFamily="34" charset="0"/>
              </a:rPr>
              <a:t>4.  Pour les </a:t>
            </a:r>
            <a:r>
              <a:rPr lang="fr-FR" dirty="0">
                <a:solidFill>
                  <a:srgbClr val="FFFF00"/>
                </a:solidFill>
                <a:latin typeface="Calibri" pitchFamily="34" charset="0"/>
              </a:rPr>
              <a:t>ONG </a:t>
            </a:r>
            <a:r>
              <a:rPr lang="fr-FR" dirty="0" smtClean="0">
                <a:solidFill>
                  <a:srgbClr val="FFFF00"/>
                </a:solidFill>
                <a:latin typeface="Calibri" pitchFamily="34" charset="0"/>
              </a:rPr>
              <a:t>environnementales (</a:t>
            </a:r>
            <a:r>
              <a:rPr lang="fr-FR" i="1" dirty="0" smtClean="0">
                <a:solidFill>
                  <a:srgbClr val="FFFF00"/>
                </a:solidFill>
                <a:latin typeface="Calibri" pitchFamily="34" charset="0"/>
              </a:rPr>
              <a:t>Greenpeace</a:t>
            </a:r>
            <a:r>
              <a:rPr lang="fr-FR" i="1" dirty="0">
                <a:solidFill>
                  <a:srgbClr val="FFFF00"/>
                </a:solidFill>
                <a:latin typeface="Calibri" pitchFamily="34" charset="0"/>
              </a:rPr>
              <a:t>, </a:t>
            </a:r>
            <a:r>
              <a:rPr lang="fr-FR" i="1" dirty="0" err="1">
                <a:solidFill>
                  <a:srgbClr val="FFFF00"/>
                </a:solidFill>
                <a:latin typeface="Calibri" pitchFamily="34" charset="0"/>
              </a:rPr>
              <a:t>Friends</a:t>
            </a:r>
            <a:r>
              <a:rPr lang="fr-FR" i="1" dirty="0">
                <a:solidFill>
                  <a:srgbClr val="FFFF00"/>
                </a:solidFill>
                <a:latin typeface="Calibri" pitchFamily="34" charset="0"/>
              </a:rPr>
              <a:t> of </a:t>
            </a:r>
            <a:r>
              <a:rPr lang="fr-FR" i="1" dirty="0" err="1" smtClean="0">
                <a:solidFill>
                  <a:srgbClr val="FFFF00"/>
                </a:solidFill>
                <a:latin typeface="Calibri" pitchFamily="34" charset="0"/>
              </a:rPr>
              <a:t>Earth</a:t>
            </a:r>
            <a:r>
              <a:rPr lang="fr-FR" i="1" dirty="0" smtClean="0">
                <a:solidFill>
                  <a:srgbClr val="FFFF00"/>
                </a:solidFill>
                <a:latin typeface="Calibri" pitchFamily="34" charset="0"/>
              </a:rPr>
              <a:t> </a:t>
            </a:r>
            <a:r>
              <a:rPr lang="fr-FR" dirty="0" smtClean="0">
                <a:solidFill>
                  <a:srgbClr val="FFFF00"/>
                </a:solidFill>
                <a:latin typeface="Calibri" pitchFamily="34" charset="0"/>
              </a:rPr>
              <a:t>…), </a:t>
            </a:r>
            <a:r>
              <a:rPr lang="fr-FR" dirty="0">
                <a:solidFill>
                  <a:srgbClr val="FFFF00"/>
                </a:solidFill>
                <a:latin typeface="Calibri" pitchFamily="34" charset="0"/>
              </a:rPr>
              <a:t>le développement durable est celui qui n'endommage pas l'environnement</a:t>
            </a:r>
            <a:r>
              <a:rPr lang="fr-FR" dirty="0" smtClean="0">
                <a:solidFill>
                  <a:srgbClr val="FFFF00"/>
                </a:solidFill>
                <a:latin typeface="Calibri" pitchFamily="34" charset="0"/>
              </a:rPr>
              <a:t>.</a:t>
            </a:r>
          </a:p>
          <a:p>
            <a:pPr marL="342900" indent="-342900" algn="just" eaLnBrk="0" fontAlgn="base" hangingPunct="0"/>
            <a:endParaRPr lang="fr-FR" dirty="0" smtClean="0">
              <a:solidFill>
                <a:srgbClr val="FFFF00"/>
              </a:solidFill>
              <a:latin typeface="Calibri" pitchFamily="34" charset="0"/>
            </a:endParaRPr>
          </a:p>
          <a:p>
            <a:pPr marL="342900" indent="-342900" algn="just" eaLnBrk="0" fontAlgn="base" hangingPunct="0"/>
            <a:r>
              <a:rPr lang="fr-FR" dirty="0" smtClean="0">
                <a:solidFill>
                  <a:srgbClr val="FFFF00"/>
                </a:solidFill>
                <a:latin typeface="Calibri" pitchFamily="34" charset="0"/>
              </a:rPr>
              <a:t>5.   Pour les ONG religieuses, </a:t>
            </a:r>
            <a:r>
              <a:rPr lang="fr-FR" i="1" dirty="0">
                <a:solidFill>
                  <a:srgbClr val="FFFF00"/>
                </a:solidFill>
                <a:latin typeface="Calibri" pitchFamily="34" charset="0"/>
              </a:rPr>
              <a:t>le développement durable est le développement intégral c'est-à-dire, de l'homme, de tout l'homme et de tous les </a:t>
            </a:r>
            <a:r>
              <a:rPr lang="fr-FR" i="1" dirty="0" smtClean="0">
                <a:solidFill>
                  <a:srgbClr val="FFFF00"/>
                </a:solidFill>
                <a:latin typeface="Calibri" pitchFamily="34" charset="0"/>
              </a:rPr>
              <a:t>hommes, qui a pour finalité le bien-être des hommes, satisfaisant tous les besoins de tous les hommes et surtout des plus pauvres, sans distinction de d'âge, de religion, de profession, etc. à savoir leur besoin économique, culturel, relationnel, politique, religieux et de justice.</a:t>
            </a:r>
            <a:endParaRPr lang="fr-FR" dirty="0">
              <a:solidFill>
                <a:srgbClr val="FFFF00"/>
              </a:solidFill>
              <a:latin typeface="Calibri" pitchFamily="34"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14</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ZoneTexte 5"/>
          <p:cNvSpPr txBox="1"/>
          <p:nvPr/>
        </p:nvSpPr>
        <p:spPr>
          <a:xfrm>
            <a:off x="251520" y="3573016"/>
            <a:ext cx="8627197" cy="307777"/>
          </a:xfrm>
          <a:prstGeom prst="rect">
            <a:avLst/>
          </a:prstGeom>
          <a:noFill/>
        </p:spPr>
        <p:txBody>
          <a:bodyPr wrap="square" rtlCol="0">
            <a:spAutoFit/>
          </a:bodyPr>
          <a:lstStyle/>
          <a:p>
            <a:r>
              <a:rPr lang="fr-FR" sz="1400" dirty="0" smtClean="0">
                <a:solidFill>
                  <a:srgbClr val="FFFF00"/>
                </a:solidFill>
              </a:rPr>
              <a:t>Source : </a:t>
            </a:r>
            <a:r>
              <a:rPr lang="fr-FR" sz="1400" i="1" dirty="0" smtClean="0">
                <a:solidFill>
                  <a:srgbClr val="FFFF00"/>
                </a:solidFill>
              </a:rPr>
              <a:t>Environnement et développement durable</a:t>
            </a:r>
            <a:r>
              <a:rPr lang="fr-FR" sz="1400" dirty="0" smtClean="0">
                <a:solidFill>
                  <a:srgbClr val="FFFF00"/>
                </a:solidFill>
              </a:rPr>
              <a:t>, François </a:t>
            </a:r>
            <a:r>
              <a:rPr lang="fr-FR" sz="1400" dirty="0" err="1" smtClean="0">
                <a:solidFill>
                  <a:srgbClr val="FFFF00"/>
                </a:solidFill>
              </a:rPr>
              <a:t>Kéou</a:t>
            </a:r>
            <a:r>
              <a:rPr lang="fr-FR" sz="1400" dirty="0" smtClean="0">
                <a:solidFill>
                  <a:srgbClr val="FFFF00"/>
                </a:solidFill>
              </a:rPr>
              <a:t> TIANI,  L’Harmattan, 2013, pages 119-121.</a:t>
            </a:r>
            <a:endParaRPr lang="fr-FR" sz="1400" dirty="0">
              <a:solidFill>
                <a:srgbClr val="FFFF00"/>
              </a:solidFill>
            </a:endParaRPr>
          </a:p>
        </p:txBody>
      </p:sp>
      <p:pic>
        <p:nvPicPr>
          <p:cNvPr id="7" name="Image 6" descr="DD3.png"/>
          <p:cNvPicPr>
            <a:picLocks noChangeAspect="1"/>
          </p:cNvPicPr>
          <p:nvPr/>
        </p:nvPicPr>
        <p:blipFill>
          <a:blip r:embed="rId2" cstate="print"/>
          <a:stretch>
            <a:fillRect/>
          </a:stretch>
        </p:blipFill>
        <p:spPr>
          <a:xfrm>
            <a:off x="2915816" y="3933056"/>
            <a:ext cx="2880320" cy="2703523"/>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548680"/>
            <a:ext cx="8928992" cy="5688632"/>
          </a:xfrm>
          <a:prstGeom prst="rect">
            <a:avLst/>
          </a:prstGeom>
          <a:noFill/>
        </p:spPr>
        <p:txBody>
          <a:bodyPr wrap="square" rtlCol="0">
            <a:spAutoFit/>
          </a:bodyPr>
          <a:lstStyle/>
          <a:p>
            <a:r>
              <a:rPr lang="fr-FR" b="1" dirty="0" smtClean="0">
                <a:solidFill>
                  <a:srgbClr val="008000"/>
                </a:solidFill>
              </a:rPr>
              <a:t>26. Annexe : Exemples d’indicateurs du développement durable</a:t>
            </a:r>
          </a:p>
          <a:p>
            <a:endParaRPr lang="fr-FR" dirty="0" smtClean="0">
              <a:solidFill>
                <a:srgbClr val="008000"/>
              </a:solidFill>
            </a:endParaRPr>
          </a:p>
          <a:p>
            <a:r>
              <a:rPr lang="fr-FR" dirty="0" smtClean="0">
                <a:solidFill>
                  <a:srgbClr val="008000"/>
                </a:solidFill>
              </a:rPr>
              <a:t>Chaque Pays ou chaque région possède ses propres indicateurs du développement durable :</a:t>
            </a:r>
          </a:p>
          <a:p>
            <a:endParaRPr lang="fr-FR" sz="1400" dirty="0" smtClean="0">
              <a:solidFill>
                <a:srgbClr val="008000"/>
              </a:solidFill>
            </a:endParaRPr>
          </a:p>
          <a:p>
            <a:r>
              <a:rPr lang="fr-FR" sz="1400" b="1" dirty="0" smtClean="0">
                <a:solidFill>
                  <a:srgbClr val="008000"/>
                </a:solidFill>
              </a:rPr>
              <a:t>Capital humain</a:t>
            </a:r>
          </a:p>
          <a:p>
            <a:r>
              <a:rPr lang="fr-FR" sz="1400" dirty="0" smtClean="0">
                <a:solidFill>
                  <a:srgbClr val="008000"/>
                </a:solidFill>
              </a:rPr>
              <a:t>1. Taux d’activité</a:t>
            </a:r>
          </a:p>
          <a:p>
            <a:r>
              <a:rPr lang="fr-FR" sz="1400" dirty="0" smtClean="0">
                <a:solidFill>
                  <a:srgbClr val="008000"/>
                </a:solidFill>
              </a:rPr>
              <a:t>2. Qualité de l’emploi</a:t>
            </a:r>
          </a:p>
          <a:p>
            <a:r>
              <a:rPr lang="fr-FR" sz="1400" dirty="0" smtClean="0">
                <a:solidFill>
                  <a:srgbClr val="008000"/>
                </a:solidFill>
              </a:rPr>
              <a:t>3. Espérance de vie en bonne santé (sans incapacité)</a:t>
            </a:r>
          </a:p>
          <a:p>
            <a:r>
              <a:rPr lang="fr-FR" sz="1400" dirty="0" smtClean="0">
                <a:solidFill>
                  <a:srgbClr val="008000"/>
                </a:solidFill>
              </a:rPr>
              <a:t>4. Distribution du plus haut niveau de </a:t>
            </a:r>
            <a:r>
              <a:rPr lang="fr-FR" sz="1400" dirty="0" err="1" smtClean="0">
                <a:solidFill>
                  <a:srgbClr val="008000"/>
                </a:solidFill>
              </a:rPr>
              <a:t>diplomation</a:t>
            </a:r>
            <a:r>
              <a:rPr lang="fr-FR" sz="1400" dirty="0" smtClean="0">
                <a:solidFill>
                  <a:srgbClr val="008000"/>
                </a:solidFill>
              </a:rPr>
              <a:t> [de diplômes]</a:t>
            </a:r>
          </a:p>
          <a:p>
            <a:endParaRPr lang="fr-FR" sz="1400" dirty="0" smtClean="0">
              <a:solidFill>
                <a:srgbClr val="008000"/>
              </a:solidFill>
            </a:endParaRPr>
          </a:p>
          <a:p>
            <a:r>
              <a:rPr lang="fr-FR" sz="1400" b="1" dirty="0" smtClean="0">
                <a:solidFill>
                  <a:srgbClr val="008000"/>
                </a:solidFill>
              </a:rPr>
              <a:t>Capital social</a:t>
            </a:r>
          </a:p>
          <a:p>
            <a:r>
              <a:rPr lang="fr-FR" sz="1400" dirty="0" smtClean="0">
                <a:solidFill>
                  <a:srgbClr val="008000"/>
                </a:solidFill>
              </a:rPr>
              <a:t>5. Personnes ayant un niveau élevé de soutien social</a:t>
            </a:r>
          </a:p>
          <a:p>
            <a:r>
              <a:rPr lang="fr-FR" sz="1400" dirty="0" smtClean="0">
                <a:solidFill>
                  <a:srgbClr val="008000"/>
                </a:solidFill>
              </a:rPr>
              <a:t>6. Temps consacré aux activités organisationnelles</a:t>
            </a:r>
          </a:p>
          <a:p>
            <a:r>
              <a:rPr lang="fr-FR" sz="1400" dirty="0" smtClean="0">
                <a:solidFill>
                  <a:srgbClr val="008000"/>
                </a:solidFill>
              </a:rPr>
              <a:t>7. Répartition du revenu</a:t>
            </a:r>
          </a:p>
          <a:p>
            <a:r>
              <a:rPr lang="fr-FR" sz="1400" dirty="0" smtClean="0">
                <a:solidFill>
                  <a:srgbClr val="008000"/>
                </a:solidFill>
              </a:rPr>
              <a:t>8. Revenu familial excédentaire</a:t>
            </a:r>
          </a:p>
          <a:p>
            <a:r>
              <a:rPr lang="fr-FR" sz="1400" dirty="0" smtClean="0">
                <a:solidFill>
                  <a:srgbClr val="008000"/>
                </a:solidFill>
              </a:rPr>
              <a:t>9. Part des secteurs de la culture et des communications dans l’économie</a:t>
            </a:r>
          </a:p>
          <a:p>
            <a:endParaRPr lang="fr-FR" sz="1400" dirty="0" smtClean="0">
              <a:solidFill>
                <a:srgbClr val="008000"/>
              </a:solidFill>
            </a:endParaRPr>
          </a:p>
          <a:p>
            <a:r>
              <a:rPr lang="fr-FR" sz="1400" b="1" dirty="0" smtClean="0">
                <a:solidFill>
                  <a:srgbClr val="008000"/>
                </a:solidFill>
              </a:rPr>
              <a:t>Capital produit</a:t>
            </a:r>
          </a:p>
          <a:p>
            <a:r>
              <a:rPr lang="fr-FR" sz="1400" dirty="0" smtClean="0">
                <a:solidFill>
                  <a:srgbClr val="008000"/>
                </a:solidFill>
              </a:rPr>
              <a:t>10A. Stock net de capital fixe</a:t>
            </a:r>
          </a:p>
          <a:p>
            <a:r>
              <a:rPr lang="fr-FR" sz="1400" dirty="0" smtClean="0">
                <a:solidFill>
                  <a:srgbClr val="008000"/>
                </a:solidFill>
              </a:rPr>
              <a:t>10B. Stock net de capital fixe en transport collectif</a:t>
            </a:r>
          </a:p>
          <a:p>
            <a:r>
              <a:rPr lang="fr-FR" sz="1400" dirty="0" smtClean="0">
                <a:solidFill>
                  <a:srgbClr val="008000"/>
                </a:solidFill>
              </a:rPr>
              <a:t>11. Valeur foncière du parc immobilier</a:t>
            </a:r>
          </a:p>
          <a:p>
            <a:endParaRPr lang="fr-FR" sz="1400" dirty="0" smtClean="0">
              <a:solidFill>
                <a:srgbClr val="008000"/>
              </a:solidFill>
            </a:endParaRPr>
          </a:p>
          <a:p>
            <a:r>
              <a:rPr lang="fr-FR" sz="1400" b="1" dirty="0" smtClean="0">
                <a:solidFill>
                  <a:srgbClr val="008000"/>
                </a:solidFill>
              </a:rPr>
              <a:t>Capital financier</a:t>
            </a:r>
          </a:p>
          <a:p>
            <a:r>
              <a:rPr lang="fr-FR" sz="1400" dirty="0" smtClean="0">
                <a:solidFill>
                  <a:srgbClr val="008000"/>
                </a:solidFill>
              </a:rPr>
              <a:t>12. Avoirs nets des ménages</a:t>
            </a:r>
          </a:p>
          <a:p>
            <a:r>
              <a:rPr lang="fr-FR" sz="1400" dirty="0" smtClean="0">
                <a:solidFill>
                  <a:srgbClr val="008000"/>
                </a:solidFill>
              </a:rPr>
              <a:t>13. Actifs financiers du gouvernement</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140</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5364088" y="5661248"/>
            <a:ext cx="3528392" cy="830997"/>
          </a:xfrm>
          <a:prstGeom prst="rect">
            <a:avLst/>
          </a:prstGeom>
          <a:noFill/>
        </p:spPr>
        <p:txBody>
          <a:bodyPr wrap="square" rtlCol="0">
            <a:spAutoFit/>
          </a:bodyPr>
          <a:lstStyle/>
          <a:p>
            <a:pPr algn="ctr"/>
            <a:r>
              <a:rPr lang="fr-FR" sz="1200" dirty="0" smtClean="0">
                <a:solidFill>
                  <a:srgbClr val="008000"/>
                </a:solidFill>
                <a:latin typeface="Calibri" panose="020F0502020204030204" pitchFamily="34" charset="0"/>
              </a:rPr>
              <a:t>↑ </a:t>
            </a:r>
            <a:r>
              <a:rPr lang="fr-FR" sz="1200" dirty="0" smtClean="0">
                <a:solidFill>
                  <a:srgbClr val="008000"/>
                </a:solidFill>
              </a:rPr>
              <a:t>Schéma </a:t>
            </a:r>
            <a:r>
              <a:rPr lang="fr-FR" sz="1200" dirty="0">
                <a:solidFill>
                  <a:srgbClr val="008000"/>
                </a:solidFill>
              </a:rPr>
              <a:t>théorique d'un réseau </a:t>
            </a:r>
            <a:r>
              <a:rPr lang="fr-FR" sz="1200" dirty="0" smtClean="0">
                <a:solidFill>
                  <a:srgbClr val="008000"/>
                </a:solidFill>
              </a:rPr>
              <a:t>d'interconnexions électriques [de forte puissance] </a:t>
            </a:r>
            <a:r>
              <a:rPr lang="fr-FR" sz="1200" dirty="0">
                <a:solidFill>
                  <a:srgbClr val="008000"/>
                </a:solidFill>
              </a:rPr>
              <a:t>entre l'Europe, l'Afrique du Nord et le </a:t>
            </a:r>
            <a:r>
              <a:rPr lang="fr-FR" sz="1200" dirty="0" smtClean="0">
                <a:solidFill>
                  <a:srgbClr val="008000"/>
                </a:solidFill>
              </a:rPr>
              <a:t>Moyen-Orient. </a:t>
            </a:r>
            <a:r>
              <a:rPr lang="fr-FR" sz="1200" dirty="0">
                <a:solidFill>
                  <a:srgbClr val="008000"/>
                </a:solidFill>
              </a:rPr>
              <a:t>Source : </a:t>
            </a:r>
            <a:r>
              <a:rPr lang="fr-FR" sz="1200" dirty="0">
                <a:solidFill>
                  <a:srgbClr val="008000"/>
                </a:solidFill>
                <a:hlinkClick r:id="rId2"/>
              </a:rPr>
              <a:t>http://</a:t>
            </a:r>
            <a:r>
              <a:rPr lang="fr-FR" sz="1200" dirty="0" smtClean="0">
                <a:solidFill>
                  <a:srgbClr val="008000"/>
                </a:solidFill>
                <a:hlinkClick r:id="rId2"/>
              </a:rPr>
              <a:t>fr.wikipedia.org/wiki/Smart_grid</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256" y="3144663"/>
            <a:ext cx="3167216" cy="2495382"/>
          </a:xfrm>
          <a:prstGeom prst="rect">
            <a:avLst/>
          </a:prstGeo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3385542"/>
          </a:xfrm>
          <a:prstGeom prst="rect">
            <a:avLst/>
          </a:prstGeom>
          <a:noFill/>
        </p:spPr>
        <p:txBody>
          <a:bodyPr wrap="square" rtlCol="0">
            <a:spAutoFit/>
          </a:bodyPr>
          <a:lstStyle/>
          <a:p>
            <a:r>
              <a:rPr lang="fr-FR" b="1" dirty="0" smtClean="0">
                <a:solidFill>
                  <a:srgbClr val="008000"/>
                </a:solidFill>
              </a:rPr>
              <a:t>26. Annexe : Exemples d’indicateurs du développement durable (suite)</a:t>
            </a:r>
          </a:p>
          <a:p>
            <a:endParaRPr lang="fr-FR" sz="1400" dirty="0" smtClean="0">
              <a:solidFill>
                <a:srgbClr val="008000"/>
              </a:solidFill>
            </a:endParaRPr>
          </a:p>
          <a:p>
            <a:r>
              <a:rPr lang="fr-FR" sz="1400" b="1" dirty="0" smtClean="0">
                <a:solidFill>
                  <a:srgbClr val="008000"/>
                </a:solidFill>
              </a:rPr>
              <a:t>Capital naturel</a:t>
            </a:r>
          </a:p>
          <a:p>
            <a:r>
              <a:rPr lang="fr-FR" sz="1400" dirty="0" smtClean="0">
                <a:solidFill>
                  <a:srgbClr val="008000"/>
                </a:solidFill>
              </a:rPr>
              <a:t>14A. Superficie du territoire en aires protégées</a:t>
            </a:r>
          </a:p>
          <a:p>
            <a:r>
              <a:rPr lang="fr-FR" sz="1400" dirty="0" smtClean="0">
                <a:solidFill>
                  <a:srgbClr val="008000"/>
                </a:solidFill>
              </a:rPr>
              <a:t>14B. Représentativité du réseau d’aires protégées selon les types de milieu physique (TMP)</a:t>
            </a:r>
          </a:p>
          <a:p>
            <a:r>
              <a:rPr lang="fr-FR" sz="1400" dirty="0" smtClean="0">
                <a:solidFill>
                  <a:srgbClr val="008000"/>
                </a:solidFill>
              </a:rPr>
              <a:t>15. Superficie du territoire zoné agricole</a:t>
            </a:r>
          </a:p>
          <a:p>
            <a:r>
              <a:rPr lang="fr-FR" sz="1400" dirty="0" smtClean="0">
                <a:solidFill>
                  <a:srgbClr val="008000"/>
                </a:solidFill>
              </a:rPr>
              <a:t>16. État des écosystèmes forestiers</a:t>
            </a:r>
          </a:p>
          <a:p>
            <a:r>
              <a:rPr lang="fr-FR" sz="1400" dirty="0" smtClean="0">
                <a:solidFill>
                  <a:srgbClr val="008000"/>
                </a:solidFill>
              </a:rPr>
              <a:t>17. Qualité de l’eau à l’embouchure des principaux bassins versants</a:t>
            </a:r>
          </a:p>
          <a:p>
            <a:r>
              <a:rPr lang="fr-FR" sz="1400" dirty="0" smtClean="0">
                <a:solidFill>
                  <a:srgbClr val="008000"/>
                </a:solidFill>
              </a:rPr>
              <a:t>18. Pourcentage annuel de jours sans smog [sans pollution]</a:t>
            </a:r>
          </a:p>
          <a:p>
            <a:r>
              <a:rPr lang="fr-FR" sz="1400" dirty="0" smtClean="0">
                <a:solidFill>
                  <a:srgbClr val="008000"/>
                </a:solidFill>
              </a:rPr>
              <a:t>19. Indice annuel de la qualité de l’air</a:t>
            </a:r>
          </a:p>
          <a:p>
            <a:r>
              <a:rPr lang="fr-FR" sz="1400" dirty="0" smtClean="0">
                <a:solidFill>
                  <a:srgbClr val="008000"/>
                </a:solidFill>
              </a:rPr>
              <a:t>20. Tendance des températures moyennes annuelles</a:t>
            </a:r>
          </a:p>
          <a:p>
            <a:endParaRPr lang="fr-FR" sz="1400" dirty="0" smtClean="0">
              <a:solidFill>
                <a:srgbClr val="008000"/>
              </a:solidFill>
            </a:endParaRPr>
          </a:p>
          <a:p>
            <a:r>
              <a:rPr lang="fr-FR" sz="1400" dirty="0" smtClean="0">
                <a:solidFill>
                  <a:srgbClr val="008000"/>
                </a:solidFill>
              </a:rPr>
              <a:t>Source : Recueil des indicateurs de développement durable, 2014, Gouvernement du Québec, Institut de la statistique du Québec et ministère du Développement durable, de l’Environnement et de la Lutte contre les changements climatiques. </a:t>
            </a:r>
            <a:r>
              <a:rPr lang="fr-FR" sz="1400" dirty="0" smtClean="0">
                <a:solidFill>
                  <a:srgbClr val="008000"/>
                </a:solidFill>
                <a:hlinkClick r:id="rId2"/>
              </a:rPr>
              <a:t>http://www.bdso.gouv.qc.ca/docs-ken/multimedia/PB01600FR_IndicateurDD_2012H00F00.pdf</a:t>
            </a:r>
            <a:r>
              <a:rPr lang="fr-FR" sz="1400" dirty="0" smtClean="0">
                <a:solidFill>
                  <a:srgbClr val="008000"/>
                </a:solidFill>
              </a:rPr>
              <a:t> </a:t>
            </a:r>
            <a:endParaRPr lang="fr-FR" sz="1400" dirty="0">
              <a:solidFill>
                <a:srgbClr val="008000"/>
              </a:solidFill>
            </a:endParaRP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141</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6" name="Image 5" descr="panneau_qualite_vie_mini_s.jpg"/>
          <p:cNvPicPr>
            <a:picLocks noChangeAspect="1"/>
          </p:cNvPicPr>
          <p:nvPr/>
        </p:nvPicPr>
        <p:blipFill>
          <a:blip r:embed="rId3" cstate="print"/>
          <a:stretch>
            <a:fillRect/>
          </a:stretch>
        </p:blipFill>
        <p:spPr>
          <a:xfrm>
            <a:off x="2123728" y="4005064"/>
            <a:ext cx="4608512" cy="2514860"/>
          </a:xfrm>
          <a:prstGeom prst="rect">
            <a:avLst/>
          </a:prstGeom>
        </p:spPr>
      </p:pic>
      <p:sp>
        <p:nvSpPr>
          <p:cNvPr id="7" name="Rectangle 6"/>
          <p:cNvSpPr/>
          <p:nvPr/>
        </p:nvSpPr>
        <p:spPr>
          <a:xfrm>
            <a:off x="1763688" y="6453336"/>
            <a:ext cx="5454352" cy="276999"/>
          </a:xfrm>
          <a:prstGeom prst="rect">
            <a:avLst/>
          </a:prstGeom>
        </p:spPr>
        <p:txBody>
          <a:bodyPr wrap="square">
            <a:spAutoFit/>
          </a:bodyPr>
          <a:lstStyle/>
          <a:p>
            <a:pPr algn="ctr"/>
            <a:r>
              <a:rPr lang="fr-FR" sz="1200" dirty="0" smtClean="0">
                <a:solidFill>
                  <a:srgbClr val="008000"/>
                </a:solidFill>
              </a:rPr>
              <a:t>Source : </a:t>
            </a:r>
            <a:r>
              <a:rPr lang="fr-FR" sz="1200" dirty="0" smtClean="0">
                <a:solidFill>
                  <a:srgbClr val="008000"/>
                </a:solidFill>
                <a:hlinkClick r:id="rId4"/>
              </a:rPr>
              <a:t>http://mal.blogs-de-voyage.fr/2013/05/26/cest-quoi-la-qualite-de-vie/</a:t>
            </a:r>
            <a:r>
              <a:rPr lang="fr-FR" sz="1200" dirty="0" smtClean="0">
                <a:solidFill>
                  <a:srgbClr val="008000"/>
                </a:solidFill>
              </a:rPr>
              <a:t> </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4893647"/>
          </a:xfrm>
          <a:prstGeom prst="rect">
            <a:avLst/>
          </a:prstGeom>
          <a:noFill/>
        </p:spPr>
        <p:txBody>
          <a:bodyPr wrap="square" rtlCol="0">
            <a:spAutoFit/>
          </a:bodyPr>
          <a:lstStyle/>
          <a:p>
            <a:r>
              <a:rPr lang="fr-FR" b="1" dirty="0" smtClean="0">
                <a:solidFill>
                  <a:srgbClr val="008000"/>
                </a:solidFill>
              </a:rPr>
              <a:t>26. Annexe : Exemples d’indicateurs du développement durable (suite)</a:t>
            </a:r>
          </a:p>
          <a:p>
            <a:endParaRPr lang="fr-FR" sz="1400" dirty="0" smtClean="0">
              <a:solidFill>
                <a:srgbClr val="008000"/>
              </a:solidFill>
            </a:endParaRPr>
          </a:p>
          <a:p>
            <a:r>
              <a:rPr lang="fr-FR" sz="1400" dirty="0" smtClean="0">
                <a:solidFill>
                  <a:srgbClr val="008000"/>
                </a:solidFill>
              </a:rPr>
              <a:t>0 : Cadrage régional </a:t>
            </a:r>
          </a:p>
          <a:p>
            <a:r>
              <a:rPr lang="fr-FR" sz="1400" dirty="0" smtClean="0">
                <a:solidFill>
                  <a:srgbClr val="008000"/>
                </a:solidFill>
              </a:rPr>
              <a:t> 0.0 Les ressources naturelles et culturelles de Midi-Pyrénées</a:t>
            </a:r>
          </a:p>
          <a:p>
            <a:r>
              <a:rPr lang="fr-FR" sz="1400" dirty="0" smtClean="0">
                <a:solidFill>
                  <a:srgbClr val="008000"/>
                </a:solidFill>
              </a:rPr>
              <a:t> 0.1 La démographie</a:t>
            </a:r>
          </a:p>
          <a:p>
            <a:r>
              <a:rPr lang="fr-FR" sz="1400" dirty="0" smtClean="0">
                <a:solidFill>
                  <a:srgbClr val="008000"/>
                </a:solidFill>
              </a:rPr>
              <a:t> 0.2 L’évolution du climat passé en Midi-Pyrénées</a:t>
            </a:r>
          </a:p>
          <a:p>
            <a:r>
              <a:rPr lang="fr-FR" sz="1400" dirty="0" smtClean="0">
                <a:solidFill>
                  <a:srgbClr val="008000"/>
                </a:solidFill>
              </a:rPr>
              <a:t> 0.3 L’assolement</a:t>
            </a:r>
          </a:p>
          <a:p>
            <a:r>
              <a:rPr lang="fr-FR" sz="1400" dirty="0" smtClean="0">
                <a:solidFill>
                  <a:srgbClr val="008000"/>
                </a:solidFill>
              </a:rPr>
              <a:t> 0.4 La contribution de la région aux émissions de gaz à effet de serre de la France</a:t>
            </a:r>
          </a:p>
          <a:p>
            <a:r>
              <a:rPr lang="fr-FR" sz="1400" dirty="0" smtClean="0">
                <a:solidFill>
                  <a:srgbClr val="008000"/>
                </a:solidFill>
              </a:rPr>
              <a:t> 0.5 L’évolution de l’emploi et du PIB</a:t>
            </a:r>
          </a:p>
          <a:p>
            <a:r>
              <a:rPr lang="fr-FR" sz="1400" dirty="0" smtClean="0">
                <a:solidFill>
                  <a:srgbClr val="008000"/>
                </a:solidFill>
              </a:rPr>
              <a:t> 0.6 Le PIB et le revenu disponible brut des ménages</a:t>
            </a:r>
          </a:p>
          <a:p>
            <a:r>
              <a:rPr lang="fr-FR" sz="1400" dirty="0" smtClean="0">
                <a:solidFill>
                  <a:srgbClr val="008000"/>
                </a:solidFill>
              </a:rPr>
              <a:t> 0.7 L’Indicateur de Développement Humain IDH-2</a:t>
            </a:r>
          </a:p>
          <a:p>
            <a:endParaRPr lang="fr-FR" sz="1400" dirty="0" smtClean="0">
              <a:solidFill>
                <a:srgbClr val="008000"/>
              </a:solidFill>
            </a:endParaRPr>
          </a:p>
          <a:p>
            <a:r>
              <a:rPr lang="fr-FR" sz="1400" dirty="0" smtClean="0">
                <a:solidFill>
                  <a:srgbClr val="008000"/>
                </a:solidFill>
              </a:rPr>
              <a:t>Finalité 1 : la lutte contre le changement climatique</a:t>
            </a:r>
          </a:p>
          <a:p>
            <a:r>
              <a:rPr lang="fr-FR" sz="1400" dirty="0" smtClean="0">
                <a:solidFill>
                  <a:srgbClr val="008000"/>
                </a:solidFill>
              </a:rPr>
              <a:t> 1.1 Les émissions de CO2 et le PIB</a:t>
            </a:r>
          </a:p>
          <a:p>
            <a:r>
              <a:rPr lang="fr-FR" sz="1400" dirty="0" smtClean="0">
                <a:solidFill>
                  <a:srgbClr val="008000"/>
                </a:solidFill>
              </a:rPr>
              <a:t> 1.2 La consommation d’énergie et le PIB</a:t>
            </a:r>
          </a:p>
          <a:p>
            <a:r>
              <a:rPr lang="fr-FR" sz="1400" dirty="0" smtClean="0">
                <a:solidFill>
                  <a:srgbClr val="008000"/>
                </a:solidFill>
              </a:rPr>
              <a:t> 1.3 La production d’énergies renouvelables (</a:t>
            </a:r>
            <a:r>
              <a:rPr lang="fr-FR" sz="1400" dirty="0" err="1" smtClean="0">
                <a:solidFill>
                  <a:srgbClr val="008000"/>
                </a:solidFill>
              </a:rPr>
              <a:t>EnR</a:t>
            </a:r>
            <a:r>
              <a:rPr lang="fr-FR" sz="1400" dirty="0" smtClean="0">
                <a:solidFill>
                  <a:srgbClr val="008000"/>
                </a:solidFill>
              </a:rPr>
              <a:t>)</a:t>
            </a:r>
          </a:p>
          <a:p>
            <a:r>
              <a:rPr lang="fr-FR" sz="1400" dirty="0" smtClean="0">
                <a:solidFill>
                  <a:srgbClr val="008000"/>
                </a:solidFill>
              </a:rPr>
              <a:t> 1.4 Le transport de marchandises par route et le PIB</a:t>
            </a:r>
          </a:p>
          <a:p>
            <a:r>
              <a:rPr lang="fr-FR" sz="1400" dirty="0" smtClean="0">
                <a:solidFill>
                  <a:srgbClr val="008000"/>
                </a:solidFill>
              </a:rPr>
              <a:t> 1.5 La part du transport par route dans le transport total de marchandises</a:t>
            </a:r>
          </a:p>
          <a:p>
            <a:r>
              <a:rPr lang="fr-FR" sz="1400" dirty="0" smtClean="0">
                <a:solidFill>
                  <a:srgbClr val="008000"/>
                </a:solidFill>
              </a:rPr>
              <a:t> 1.6 L’étalement urbain</a:t>
            </a:r>
          </a:p>
          <a:p>
            <a:r>
              <a:rPr lang="fr-FR" sz="1400" dirty="0" smtClean="0">
                <a:solidFill>
                  <a:srgbClr val="008000"/>
                </a:solidFill>
              </a:rPr>
              <a:t> 1.7 Le trafic routier</a:t>
            </a:r>
          </a:p>
          <a:p>
            <a:r>
              <a:rPr lang="fr-FR" sz="1400" dirty="0" smtClean="0">
                <a:solidFill>
                  <a:srgbClr val="008000"/>
                </a:solidFill>
              </a:rPr>
              <a:t> 1.8 Les déplacements entre les lieux de domicile et de travail</a:t>
            </a:r>
          </a:p>
          <a:p>
            <a:r>
              <a:rPr lang="fr-FR" sz="1400" dirty="0" smtClean="0">
                <a:solidFill>
                  <a:srgbClr val="008000"/>
                </a:solidFill>
              </a:rPr>
              <a:t> 1.9 Les parts modales des déplacements domicile-travail</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142</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6301620" y="6093296"/>
            <a:ext cx="2338654" cy="276999"/>
          </a:xfrm>
          <a:prstGeom prst="rect">
            <a:avLst/>
          </a:prstGeom>
        </p:spPr>
        <p:txBody>
          <a:bodyPr wrap="none">
            <a:spAutoFit/>
          </a:bodyPr>
          <a:lstStyle/>
          <a:p>
            <a:pPr algn="ctr"/>
            <a:r>
              <a:rPr lang="fr-FR" sz="1200" dirty="0" smtClean="0">
                <a:solidFill>
                  <a:srgbClr val="008000"/>
                </a:solidFill>
              </a:rPr>
              <a:t>Part </a:t>
            </a:r>
            <a:r>
              <a:rPr lang="fr-FR" sz="1200" dirty="0">
                <a:solidFill>
                  <a:srgbClr val="008000"/>
                </a:solidFill>
              </a:rPr>
              <a:t>des sources </a:t>
            </a:r>
            <a:r>
              <a:rPr lang="fr-FR" sz="1200" dirty="0" smtClean="0">
                <a:solidFill>
                  <a:srgbClr val="008000"/>
                </a:solidFill>
              </a:rPr>
              <a:t>de CO2 </a:t>
            </a:r>
            <a:r>
              <a:rPr lang="fr-FR" sz="1200" dirty="0">
                <a:solidFill>
                  <a:srgbClr val="008000"/>
                </a:solidFill>
              </a:rPr>
              <a:t>en France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746" y="3464396"/>
            <a:ext cx="3200400" cy="2628900"/>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5970865"/>
          </a:xfrm>
          <a:prstGeom prst="rect">
            <a:avLst/>
          </a:prstGeom>
          <a:noFill/>
        </p:spPr>
        <p:txBody>
          <a:bodyPr wrap="square" rtlCol="0">
            <a:spAutoFit/>
          </a:bodyPr>
          <a:lstStyle/>
          <a:p>
            <a:r>
              <a:rPr lang="fr-FR" b="1" dirty="0" smtClean="0">
                <a:solidFill>
                  <a:srgbClr val="008000"/>
                </a:solidFill>
              </a:rPr>
              <a:t>26. Annexe : Exemples d’indicateurs du développement durable (suite)</a:t>
            </a:r>
          </a:p>
          <a:p>
            <a:endParaRPr lang="fr-FR" sz="1400" dirty="0" smtClean="0">
              <a:solidFill>
                <a:srgbClr val="008000"/>
              </a:solidFill>
            </a:endParaRPr>
          </a:p>
          <a:p>
            <a:r>
              <a:rPr lang="fr-FR" sz="1400" dirty="0" smtClean="0">
                <a:solidFill>
                  <a:srgbClr val="008000"/>
                </a:solidFill>
              </a:rPr>
              <a:t>Finalité 2 : la préservation de la biodiversité, des milieux et des ressources</a:t>
            </a:r>
          </a:p>
          <a:p>
            <a:r>
              <a:rPr lang="fr-FR" sz="1400" dirty="0" smtClean="0">
                <a:solidFill>
                  <a:srgbClr val="008000"/>
                </a:solidFill>
              </a:rPr>
              <a:t> 2.1 La biodiversité</a:t>
            </a:r>
          </a:p>
          <a:p>
            <a:r>
              <a:rPr lang="fr-FR" sz="1400" dirty="0" smtClean="0">
                <a:solidFill>
                  <a:srgbClr val="008000"/>
                </a:solidFill>
              </a:rPr>
              <a:t> 2.2 Les prélèvements totaux annuels en eau</a:t>
            </a:r>
          </a:p>
          <a:p>
            <a:r>
              <a:rPr lang="fr-FR" sz="1400" dirty="0" smtClean="0">
                <a:solidFill>
                  <a:srgbClr val="008000"/>
                </a:solidFill>
              </a:rPr>
              <a:t> 2.3 La qualité des eaux</a:t>
            </a:r>
          </a:p>
          <a:p>
            <a:r>
              <a:rPr lang="fr-FR" sz="1400" dirty="0" smtClean="0">
                <a:solidFill>
                  <a:srgbClr val="008000"/>
                </a:solidFill>
              </a:rPr>
              <a:t> 2.4 L'éco-efficacité du secteur agricole</a:t>
            </a:r>
          </a:p>
          <a:p>
            <a:r>
              <a:rPr lang="fr-FR" sz="1400" dirty="0" smtClean="0">
                <a:solidFill>
                  <a:srgbClr val="008000"/>
                </a:solidFill>
              </a:rPr>
              <a:t> 2.5 Les pratiques favorables à la conservation des sols agricoles</a:t>
            </a:r>
          </a:p>
          <a:p>
            <a:r>
              <a:rPr lang="fr-FR" sz="1400" dirty="0" smtClean="0">
                <a:solidFill>
                  <a:srgbClr val="008000"/>
                </a:solidFill>
              </a:rPr>
              <a:t> 2.6 La production de granulats</a:t>
            </a:r>
          </a:p>
          <a:p>
            <a:r>
              <a:rPr lang="fr-FR" sz="1400" dirty="0" smtClean="0">
                <a:solidFill>
                  <a:srgbClr val="008000"/>
                </a:solidFill>
              </a:rPr>
              <a:t> 2.7 L'artificialisation d territoire</a:t>
            </a:r>
          </a:p>
          <a:p>
            <a:r>
              <a:rPr lang="fr-FR" sz="1400" dirty="0" smtClean="0">
                <a:solidFill>
                  <a:srgbClr val="008000"/>
                </a:solidFill>
              </a:rPr>
              <a:t> 2.8 La pression touristique</a:t>
            </a:r>
          </a:p>
          <a:p>
            <a:endParaRPr lang="fr-FR" sz="1400" dirty="0" smtClean="0">
              <a:solidFill>
                <a:srgbClr val="008000"/>
              </a:solidFill>
            </a:endParaRPr>
          </a:p>
          <a:p>
            <a:r>
              <a:rPr lang="fr-FR" sz="1400" dirty="0" smtClean="0">
                <a:solidFill>
                  <a:srgbClr val="008000"/>
                </a:solidFill>
              </a:rPr>
              <a:t>Finalité 3 : la cohésion sociale et la solidarité entre les territoires et les générations</a:t>
            </a:r>
          </a:p>
          <a:p>
            <a:r>
              <a:rPr lang="fr-FR" sz="1400" dirty="0" smtClean="0">
                <a:solidFill>
                  <a:srgbClr val="008000"/>
                </a:solidFill>
              </a:rPr>
              <a:t> 3.1 Le surendettement des ménages</a:t>
            </a:r>
          </a:p>
          <a:p>
            <a:r>
              <a:rPr lang="fr-FR" sz="1400" dirty="0" smtClean="0">
                <a:solidFill>
                  <a:srgbClr val="008000"/>
                </a:solidFill>
              </a:rPr>
              <a:t> 3.2 La pauvreté</a:t>
            </a:r>
          </a:p>
          <a:p>
            <a:r>
              <a:rPr lang="fr-FR" sz="1400" dirty="0" smtClean="0">
                <a:solidFill>
                  <a:srgbClr val="008000"/>
                </a:solidFill>
              </a:rPr>
              <a:t> 3.3 Le surpoids et l’obésité</a:t>
            </a:r>
          </a:p>
          <a:p>
            <a:r>
              <a:rPr lang="fr-FR" sz="1400" dirty="0" smtClean="0">
                <a:solidFill>
                  <a:srgbClr val="008000"/>
                </a:solidFill>
              </a:rPr>
              <a:t> 3.4 Le vieillissement de la population</a:t>
            </a:r>
          </a:p>
          <a:p>
            <a:r>
              <a:rPr lang="fr-FR" sz="1400" dirty="0" smtClean="0">
                <a:solidFill>
                  <a:srgbClr val="008000"/>
                </a:solidFill>
              </a:rPr>
              <a:t> 3.5 L’accessibilité aux soins de proximité</a:t>
            </a:r>
          </a:p>
          <a:p>
            <a:r>
              <a:rPr lang="fr-FR" sz="1400" dirty="0" smtClean="0">
                <a:solidFill>
                  <a:srgbClr val="008000"/>
                </a:solidFill>
              </a:rPr>
              <a:t> 3.6 L’accès aux équipements</a:t>
            </a:r>
          </a:p>
          <a:p>
            <a:r>
              <a:rPr lang="fr-FR" sz="1400" dirty="0" smtClean="0">
                <a:solidFill>
                  <a:srgbClr val="008000"/>
                </a:solidFill>
              </a:rPr>
              <a:t> 3.7 Le taux d’emploi des 20 à 64 ans</a:t>
            </a:r>
          </a:p>
          <a:p>
            <a:r>
              <a:rPr lang="fr-FR" sz="1400" dirty="0" smtClean="0">
                <a:solidFill>
                  <a:srgbClr val="008000"/>
                </a:solidFill>
              </a:rPr>
              <a:t> 3.8 Les salariés en formes particulières d’emploi</a:t>
            </a:r>
          </a:p>
          <a:p>
            <a:r>
              <a:rPr lang="fr-FR" sz="1400" dirty="0" smtClean="0">
                <a:solidFill>
                  <a:srgbClr val="008000"/>
                </a:solidFill>
              </a:rPr>
              <a:t> 3.9 Le chômage</a:t>
            </a:r>
          </a:p>
          <a:p>
            <a:r>
              <a:rPr lang="fr-FR" sz="1400" dirty="0" smtClean="0">
                <a:solidFill>
                  <a:srgbClr val="008000"/>
                </a:solidFill>
              </a:rPr>
              <a:t> 3.10 Les inégalités de salaires entre hommes et femmes</a:t>
            </a:r>
          </a:p>
          <a:p>
            <a:r>
              <a:rPr lang="fr-FR" sz="1400" dirty="0" smtClean="0">
                <a:solidFill>
                  <a:srgbClr val="008000"/>
                </a:solidFill>
              </a:rPr>
              <a:t> 3.11 La vie associative</a:t>
            </a:r>
          </a:p>
          <a:p>
            <a:r>
              <a:rPr lang="fr-FR" sz="1400" dirty="0" smtClean="0">
                <a:solidFill>
                  <a:srgbClr val="008000"/>
                </a:solidFill>
              </a:rPr>
              <a:t> 3.12 Les risques technologiques et miniers</a:t>
            </a:r>
          </a:p>
          <a:p>
            <a:r>
              <a:rPr lang="fr-FR" sz="1400" dirty="0" smtClean="0">
                <a:solidFill>
                  <a:srgbClr val="008000"/>
                </a:solidFill>
              </a:rPr>
              <a:t> 3.13 Les risques naturels</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143</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041" y="3717032"/>
            <a:ext cx="4133850" cy="2619375"/>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5324535"/>
          </a:xfrm>
          <a:prstGeom prst="rect">
            <a:avLst/>
          </a:prstGeom>
          <a:noFill/>
        </p:spPr>
        <p:txBody>
          <a:bodyPr wrap="square" rtlCol="0">
            <a:spAutoFit/>
          </a:bodyPr>
          <a:lstStyle/>
          <a:p>
            <a:r>
              <a:rPr lang="fr-FR" b="1" dirty="0" smtClean="0">
                <a:solidFill>
                  <a:srgbClr val="008000"/>
                </a:solidFill>
              </a:rPr>
              <a:t>26. Annexe : Exemples d’indicateurs du développement durable (suite)</a:t>
            </a:r>
          </a:p>
          <a:p>
            <a:endParaRPr lang="fr-FR" sz="1400" dirty="0" smtClean="0">
              <a:solidFill>
                <a:srgbClr val="008000"/>
              </a:solidFill>
            </a:endParaRPr>
          </a:p>
          <a:p>
            <a:r>
              <a:rPr lang="fr-FR" sz="1400" dirty="0" smtClean="0">
                <a:solidFill>
                  <a:srgbClr val="008000"/>
                </a:solidFill>
              </a:rPr>
              <a:t>Finalité 4 : l’épanouissement de tous les êtres humains</a:t>
            </a:r>
          </a:p>
          <a:p>
            <a:r>
              <a:rPr lang="fr-FR" sz="1400" dirty="0" smtClean="0">
                <a:solidFill>
                  <a:srgbClr val="008000"/>
                </a:solidFill>
              </a:rPr>
              <a:t>4.1 État de santé, espérance de vie et mortalité prématurée</a:t>
            </a:r>
          </a:p>
          <a:p>
            <a:r>
              <a:rPr lang="fr-FR" sz="1400" dirty="0" smtClean="0">
                <a:solidFill>
                  <a:srgbClr val="008000"/>
                </a:solidFill>
              </a:rPr>
              <a:t>4.2 Le suicide</a:t>
            </a:r>
          </a:p>
          <a:p>
            <a:r>
              <a:rPr lang="fr-FR" sz="1400" dirty="0" smtClean="0">
                <a:solidFill>
                  <a:srgbClr val="008000"/>
                </a:solidFill>
              </a:rPr>
              <a:t>4.3 Les disparités de niveaux de vie</a:t>
            </a:r>
          </a:p>
          <a:p>
            <a:r>
              <a:rPr lang="fr-FR" sz="1400" dirty="0" smtClean="0">
                <a:solidFill>
                  <a:srgbClr val="008000"/>
                </a:solidFill>
              </a:rPr>
              <a:t>4.4 Les disparités de niveaux de diplôme des 25-34 ans</a:t>
            </a:r>
          </a:p>
          <a:p>
            <a:r>
              <a:rPr lang="fr-FR" sz="1400" dirty="0" smtClean="0">
                <a:solidFill>
                  <a:srgbClr val="008000"/>
                </a:solidFill>
              </a:rPr>
              <a:t>4.5 L’illettrisme chez les jeunes</a:t>
            </a:r>
          </a:p>
          <a:p>
            <a:r>
              <a:rPr lang="fr-FR" sz="1400" dirty="0" smtClean="0">
                <a:solidFill>
                  <a:srgbClr val="008000"/>
                </a:solidFill>
              </a:rPr>
              <a:t>4.6 Les risques professionnels</a:t>
            </a:r>
          </a:p>
          <a:p>
            <a:r>
              <a:rPr lang="fr-FR" sz="1400" dirty="0" smtClean="0">
                <a:solidFill>
                  <a:srgbClr val="008000"/>
                </a:solidFill>
              </a:rPr>
              <a:t>4.7 Les actifs occupés résidant à plus d’une heure de leur lieu de travail</a:t>
            </a:r>
          </a:p>
          <a:p>
            <a:r>
              <a:rPr lang="fr-FR" sz="1400" dirty="0" smtClean="0">
                <a:solidFill>
                  <a:srgbClr val="008000"/>
                </a:solidFill>
              </a:rPr>
              <a:t>4.8 Le taux de satisfaction des demandes HLM</a:t>
            </a:r>
          </a:p>
          <a:p>
            <a:r>
              <a:rPr lang="fr-FR" sz="1400" dirty="0" smtClean="0">
                <a:solidFill>
                  <a:srgbClr val="008000"/>
                </a:solidFill>
              </a:rPr>
              <a:t>4.9 La qualité de l’air et la santé</a:t>
            </a:r>
          </a:p>
          <a:p>
            <a:endParaRPr lang="fr-FR" sz="1400" dirty="0" smtClean="0">
              <a:solidFill>
                <a:srgbClr val="008000"/>
              </a:solidFill>
            </a:endParaRPr>
          </a:p>
          <a:p>
            <a:r>
              <a:rPr lang="fr-FR" sz="1400" dirty="0" smtClean="0">
                <a:solidFill>
                  <a:srgbClr val="008000"/>
                </a:solidFill>
              </a:rPr>
              <a:t>Finalité 5 : une dynamique de développement suivant des modes de production et de consommation responsables</a:t>
            </a:r>
          </a:p>
          <a:p>
            <a:r>
              <a:rPr lang="fr-FR" sz="1400" dirty="0" smtClean="0">
                <a:solidFill>
                  <a:srgbClr val="008000"/>
                </a:solidFill>
              </a:rPr>
              <a:t>5.1 L’agriculture biologique</a:t>
            </a:r>
          </a:p>
          <a:p>
            <a:r>
              <a:rPr lang="fr-FR" sz="1400" dirty="0" smtClean="0">
                <a:solidFill>
                  <a:srgbClr val="008000"/>
                </a:solidFill>
              </a:rPr>
              <a:t>5.2 Les rotations culturales blé-tournesol et maïs</a:t>
            </a:r>
          </a:p>
          <a:p>
            <a:r>
              <a:rPr lang="fr-FR" sz="1400" dirty="0" smtClean="0">
                <a:solidFill>
                  <a:srgbClr val="008000"/>
                </a:solidFill>
              </a:rPr>
              <a:t>5.3 La vulnérabilité économique des exploitations agricoles</a:t>
            </a:r>
          </a:p>
          <a:p>
            <a:r>
              <a:rPr lang="fr-FR" sz="1400" dirty="0" smtClean="0">
                <a:solidFill>
                  <a:srgbClr val="008000"/>
                </a:solidFill>
              </a:rPr>
              <a:t>5.4 Les emplois dans les éco-activités</a:t>
            </a:r>
          </a:p>
          <a:p>
            <a:r>
              <a:rPr lang="fr-FR" sz="1400" dirty="0" smtClean="0">
                <a:solidFill>
                  <a:srgbClr val="008000"/>
                </a:solidFill>
              </a:rPr>
              <a:t>5.5 La prise en compte de l’environnement par les entreprises</a:t>
            </a:r>
          </a:p>
          <a:p>
            <a:r>
              <a:rPr lang="fr-FR" sz="1400" dirty="0" smtClean="0">
                <a:solidFill>
                  <a:srgbClr val="008000"/>
                </a:solidFill>
              </a:rPr>
              <a:t>5.6 L’effort de recherche et de développement</a:t>
            </a:r>
          </a:p>
          <a:p>
            <a:r>
              <a:rPr lang="fr-FR" sz="1400" dirty="0" smtClean="0">
                <a:solidFill>
                  <a:srgbClr val="008000"/>
                </a:solidFill>
              </a:rPr>
              <a:t>5.7 Le tourisme </a:t>
            </a:r>
            <a:r>
              <a:rPr lang="fr-FR" sz="1400" dirty="0" err="1" smtClean="0">
                <a:solidFill>
                  <a:srgbClr val="008000"/>
                </a:solidFill>
              </a:rPr>
              <a:t>durabl</a:t>
            </a:r>
            <a:endParaRPr lang="fr-FR" sz="1400" dirty="0" smtClean="0">
              <a:solidFill>
                <a:srgbClr val="008000"/>
              </a:solidFill>
            </a:endParaRPr>
          </a:p>
          <a:p>
            <a:r>
              <a:rPr lang="fr-FR" sz="1400" dirty="0" smtClean="0">
                <a:solidFill>
                  <a:srgbClr val="008000"/>
                </a:solidFill>
              </a:rPr>
              <a:t>5.8 La production de déchets ménagers et assimilés</a:t>
            </a:r>
          </a:p>
          <a:p>
            <a:r>
              <a:rPr lang="fr-FR" sz="1400" dirty="0" smtClean="0">
                <a:solidFill>
                  <a:srgbClr val="008000"/>
                </a:solidFill>
              </a:rPr>
              <a:t>5.9 Le traitement des déchets ménagers et assimilés</a:t>
            </a:r>
          </a:p>
          <a:p>
            <a:r>
              <a:rPr lang="fr-FR" sz="1400" dirty="0" smtClean="0">
                <a:solidFill>
                  <a:srgbClr val="008000"/>
                </a:solidFill>
              </a:rPr>
              <a:t>5.10 La dynamique économique régionale et l’adaptabilité du territoire</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144</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6012160" y="5805264"/>
            <a:ext cx="3024336" cy="1015663"/>
          </a:xfrm>
          <a:prstGeom prst="rect">
            <a:avLst/>
          </a:prstGeom>
          <a:noFill/>
        </p:spPr>
        <p:txBody>
          <a:bodyPr wrap="square" rtlCol="0">
            <a:spAutoFit/>
          </a:bodyPr>
          <a:lstStyle/>
          <a:p>
            <a:pPr algn="ctr"/>
            <a:r>
              <a:rPr lang="fr-FR" sz="1200" dirty="0">
                <a:solidFill>
                  <a:srgbClr val="008000"/>
                </a:solidFill>
              </a:rPr>
              <a:t>Centrale de </a:t>
            </a:r>
            <a:r>
              <a:rPr lang="fr-FR" sz="1200" b="1" dirty="0">
                <a:solidFill>
                  <a:srgbClr val="008000"/>
                </a:solidFill>
              </a:rPr>
              <a:t>pompage-turbinage</a:t>
            </a:r>
            <a:r>
              <a:rPr lang="fr-FR" sz="1200" dirty="0">
                <a:solidFill>
                  <a:srgbClr val="008000"/>
                </a:solidFill>
              </a:rPr>
              <a:t> de </a:t>
            </a:r>
            <a:r>
              <a:rPr lang="fr-FR" sz="1200" dirty="0" err="1">
                <a:solidFill>
                  <a:srgbClr val="008000"/>
                </a:solidFill>
              </a:rPr>
              <a:t>Kruonis</a:t>
            </a:r>
            <a:r>
              <a:rPr lang="fr-FR" sz="1200" dirty="0">
                <a:solidFill>
                  <a:srgbClr val="008000"/>
                </a:solidFill>
              </a:rPr>
              <a:t> en </a:t>
            </a:r>
            <a:r>
              <a:rPr lang="fr-FR" sz="1200" dirty="0">
                <a:solidFill>
                  <a:srgbClr val="008000"/>
                </a:solidFill>
                <a:hlinkClick r:id="rId2" tooltip="Lituanie"/>
              </a:rPr>
              <a:t>Lituanie</a:t>
            </a:r>
            <a:r>
              <a:rPr lang="fr-FR" sz="1200" dirty="0">
                <a:solidFill>
                  <a:srgbClr val="008000"/>
                </a:solidFill>
              </a:rPr>
              <a:t> (900 MW - extension ultérieure à 1600 MW en projet</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3"/>
              </a:rPr>
              <a:t>http://</a:t>
            </a:r>
            <a:r>
              <a:rPr lang="fr-FR" sz="1200" dirty="0" smtClean="0">
                <a:solidFill>
                  <a:srgbClr val="008000"/>
                </a:solidFill>
                <a:hlinkClick r:id="rId3"/>
              </a:rPr>
              <a:t>fr.wikipedia.org/wiki/Pompage-turbinage</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694" y="3911402"/>
            <a:ext cx="2794000" cy="1892300"/>
          </a:xfrm>
          <a:prstGeom prst="rect">
            <a:avLst/>
          </a:prstGeo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2308324"/>
          </a:xfrm>
          <a:prstGeom prst="rect">
            <a:avLst/>
          </a:prstGeom>
          <a:noFill/>
        </p:spPr>
        <p:txBody>
          <a:bodyPr wrap="square" rtlCol="0">
            <a:spAutoFit/>
          </a:bodyPr>
          <a:lstStyle/>
          <a:p>
            <a:r>
              <a:rPr lang="fr-FR" b="1" dirty="0" smtClean="0">
                <a:solidFill>
                  <a:srgbClr val="008000"/>
                </a:solidFill>
              </a:rPr>
              <a:t>26. Annexe : Exemples d’indicateurs du développement durable (suite)</a:t>
            </a:r>
          </a:p>
          <a:p>
            <a:endParaRPr lang="fr-FR" sz="1400" dirty="0" smtClean="0">
              <a:solidFill>
                <a:srgbClr val="008000"/>
              </a:solidFill>
            </a:endParaRPr>
          </a:p>
          <a:p>
            <a:r>
              <a:rPr lang="fr-FR" sz="1400" dirty="0" smtClean="0">
                <a:solidFill>
                  <a:srgbClr val="008000"/>
                </a:solidFill>
              </a:rPr>
              <a:t>6 : La gouvernance</a:t>
            </a:r>
          </a:p>
          <a:p>
            <a:r>
              <a:rPr lang="fr-FR" sz="1400" dirty="0" smtClean="0">
                <a:solidFill>
                  <a:srgbClr val="008000"/>
                </a:solidFill>
              </a:rPr>
              <a:t>6.1 Les Agendas 21 locaux, projets territoriaux de développement durable</a:t>
            </a:r>
          </a:p>
          <a:p>
            <a:r>
              <a:rPr lang="fr-FR" sz="1400" dirty="0" smtClean="0">
                <a:solidFill>
                  <a:srgbClr val="008000"/>
                </a:solidFill>
              </a:rPr>
              <a:t>6.2 L’endettement des collectivités locales</a:t>
            </a:r>
          </a:p>
          <a:p>
            <a:r>
              <a:rPr lang="fr-FR" sz="1400" dirty="0" smtClean="0">
                <a:solidFill>
                  <a:srgbClr val="008000"/>
                </a:solidFill>
              </a:rPr>
              <a:t>6.3 L’abstention aux élections</a:t>
            </a:r>
          </a:p>
          <a:p>
            <a:endParaRPr lang="fr-FR" sz="1400" dirty="0" smtClean="0">
              <a:solidFill>
                <a:srgbClr val="008000"/>
              </a:solidFill>
            </a:endParaRPr>
          </a:p>
          <a:p>
            <a:r>
              <a:rPr lang="fr-FR" sz="1400" dirty="0" smtClean="0">
                <a:solidFill>
                  <a:srgbClr val="008000"/>
                </a:solidFill>
              </a:rPr>
              <a:t>Source : LE DÉVELOPPEMENT DURABLE EN MIDI-PYRÉNÉES : 59 INDICATEURS, Dossier de l'INSEE, Numéro 159 : janvier 2014, </a:t>
            </a:r>
            <a:r>
              <a:rPr lang="fr-FR" sz="1400" dirty="0" smtClean="0">
                <a:solidFill>
                  <a:srgbClr val="008000"/>
                </a:solidFill>
                <a:hlinkClick r:id="rId2"/>
              </a:rPr>
              <a:t>http://www.insee.fr/fr/insee_regions/midi-pyrenees/themes/dossiers_etudes/tableaux_de_bord/dev_durable_2013/DD2013.pdf</a:t>
            </a:r>
            <a:r>
              <a:rPr lang="fr-FR" sz="1400" dirty="0" smtClean="0">
                <a:solidFill>
                  <a:srgbClr val="008000"/>
                </a:solidFill>
              </a:rPr>
              <a:t> </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145</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6" name="Image 5" descr="VilleBasseConsommation_s.jpg"/>
          <p:cNvPicPr>
            <a:picLocks noChangeAspect="1"/>
          </p:cNvPicPr>
          <p:nvPr/>
        </p:nvPicPr>
        <p:blipFill>
          <a:blip r:embed="rId3" cstate="print"/>
          <a:stretch>
            <a:fillRect/>
          </a:stretch>
        </p:blipFill>
        <p:spPr>
          <a:xfrm>
            <a:off x="2411760" y="3005038"/>
            <a:ext cx="4536504" cy="2830779"/>
          </a:xfrm>
          <a:prstGeom prst="rect">
            <a:avLst/>
          </a:prstGeom>
        </p:spPr>
      </p:pic>
      <p:sp>
        <p:nvSpPr>
          <p:cNvPr id="7" name="Rectangle 6"/>
          <p:cNvSpPr/>
          <p:nvPr/>
        </p:nvSpPr>
        <p:spPr>
          <a:xfrm>
            <a:off x="2483768" y="5813350"/>
            <a:ext cx="4572000" cy="461665"/>
          </a:xfrm>
          <a:prstGeom prst="rect">
            <a:avLst/>
          </a:prstGeom>
        </p:spPr>
        <p:txBody>
          <a:bodyPr>
            <a:spAutoFit/>
          </a:bodyPr>
          <a:lstStyle/>
          <a:p>
            <a:pPr algn="ctr"/>
            <a:r>
              <a:rPr lang="fr-FR" sz="1200" i="1" dirty="0" smtClean="0">
                <a:hlinkClick r:id="rId4"/>
              </a:rPr>
              <a:t>Alimenter les lieux de décision publics et privés : l’objectif d’IMAGINE</a:t>
            </a:r>
            <a:r>
              <a:rPr lang="fr-FR" sz="1200" dirty="0" smtClean="0">
                <a:solidFill>
                  <a:srgbClr val="008000"/>
                </a:solidFill>
              </a:rPr>
              <a:t>, </a:t>
            </a:r>
            <a:r>
              <a:rPr lang="fr-FR" sz="1200" dirty="0" smtClean="0">
                <a:solidFill>
                  <a:srgbClr val="008000"/>
                </a:solidFill>
                <a:hlinkClick r:id="rId5"/>
              </a:rPr>
              <a:t>http://www.energy-cities.eu/2-Vers-la-ville-basse-consommation</a:t>
            </a:r>
            <a:r>
              <a:rPr lang="fr-FR" sz="1200" dirty="0" smtClean="0">
                <a:solidFill>
                  <a:srgbClr val="008000"/>
                </a:solidFill>
              </a:rPr>
              <a:t> </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6309420"/>
          </a:xfrm>
          <a:prstGeom prst="rect">
            <a:avLst/>
          </a:prstGeom>
          <a:noFill/>
        </p:spPr>
        <p:txBody>
          <a:bodyPr wrap="square" rtlCol="0">
            <a:spAutoFit/>
          </a:bodyPr>
          <a:lstStyle/>
          <a:p>
            <a:pPr algn="just"/>
            <a:r>
              <a:rPr lang="fr-FR" b="1" dirty="0">
                <a:solidFill>
                  <a:srgbClr val="008000"/>
                </a:solidFill>
                <a:latin typeface="Calibri" pitchFamily="34" charset="0"/>
              </a:rPr>
              <a:t>27. Annexe : intermittence énergétique</a:t>
            </a:r>
          </a:p>
          <a:p>
            <a:endParaRPr lang="fr-FR" sz="1400" dirty="0" smtClean="0">
              <a:solidFill>
                <a:srgbClr val="008000"/>
              </a:solidFill>
            </a:endParaRPr>
          </a:p>
          <a:p>
            <a:pPr marL="285750" indent="-285750" algn="just">
              <a:buFont typeface="Arial" panose="020B0604020202020204" pitchFamily="34" charset="0"/>
              <a:buChar char="•"/>
            </a:pPr>
            <a:r>
              <a:rPr lang="fr-FR" sz="1600" dirty="0">
                <a:solidFill>
                  <a:srgbClr val="008000"/>
                </a:solidFill>
              </a:rPr>
              <a:t>En dehors de leur coût de production encore élevé, le principal frein au développement des nouvelles énergies renouvelables est leur </a:t>
            </a:r>
            <a:r>
              <a:rPr lang="fr-FR" sz="1600" dirty="0">
                <a:solidFill>
                  <a:srgbClr val="FF0000"/>
                </a:solidFill>
              </a:rPr>
              <a:t>intermittence</a:t>
            </a:r>
            <a:r>
              <a:rPr lang="fr-FR" sz="1600" dirty="0">
                <a:solidFill>
                  <a:srgbClr val="008000"/>
                </a:solidFill>
              </a:rPr>
              <a:t> : </a:t>
            </a:r>
            <a:r>
              <a:rPr lang="fr-FR" sz="1600" dirty="0">
                <a:solidFill>
                  <a:srgbClr val="FF0000"/>
                </a:solidFill>
              </a:rPr>
              <a:t>les éoliennes ne produisent de l’énergie que quand il y a suffisamment de vent, les panneaux solaires seulement quand il fait jour</a:t>
            </a:r>
            <a:r>
              <a:rPr lang="fr-FR" sz="1600" dirty="0">
                <a:solidFill>
                  <a:srgbClr val="008000"/>
                </a:solidFill>
              </a:rPr>
              <a:t>… </a:t>
            </a:r>
            <a:r>
              <a:rPr lang="fr-FR" sz="1600" dirty="0" smtClean="0">
                <a:solidFill>
                  <a:srgbClr val="008000"/>
                </a:solidFill>
              </a:rPr>
              <a:t>Comme </a:t>
            </a:r>
            <a:r>
              <a:rPr lang="fr-FR" sz="1600" dirty="0">
                <a:solidFill>
                  <a:srgbClr val="008000"/>
                </a:solidFill>
              </a:rPr>
              <a:t>ces périodes ne correspondent pas forcément aux pics de consommation </a:t>
            </a:r>
            <a:r>
              <a:rPr lang="fr-FR" sz="1600" dirty="0" smtClean="0">
                <a:solidFill>
                  <a:srgbClr val="008000"/>
                </a:solidFill>
              </a:rPr>
              <a:t>électrique et que cette énergie ne peut normalement pas être stockée, </a:t>
            </a:r>
            <a:r>
              <a:rPr lang="fr-FR" sz="1600" dirty="0">
                <a:solidFill>
                  <a:srgbClr val="008000"/>
                </a:solidFill>
              </a:rPr>
              <a:t>la production d’énergie renouvelable est parfois gaspillée. </a:t>
            </a:r>
            <a:endParaRPr lang="fr-FR" sz="1600" dirty="0" smtClean="0">
              <a:solidFill>
                <a:srgbClr val="008000"/>
              </a:solidFill>
            </a:endParaRPr>
          </a:p>
          <a:p>
            <a:pPr marL="285750" indent="-285750" algn="just">
              <a:buFont typeface="Arial" panose="020B0604020202020204" pitchFamily="34" charset="0"/>
              <a:buChar char="•"/>
            </a:pPr>
            <a:r>
              <a:rPr lang="fr-FR" sz="1600" dirty="0">
                <a:solidFill>
                  <a:srgbClr val="008000"/>
                </a:solidFill>
              </a:rPr>
              <a:t>Toutefois, le développement des réseaux intelligents, conciliant réseaux électriques et informatiques, ou « smart </a:t>
            </a:r>
            <a:r>
              <a:rPr lang="fr-FR" sz="1600" dirty="0" err="1">
                <a:solidFill>
                  <a:srgbClr val="008000"/>
                </a:solidFill>
              </a:rPr>
              <a:t>grids</a:t>
            </a:r>
            <a:r>
              <a:rPr lang="fr-FR" sz="1600" dirty="0">
                <a:solidFill>
                  <a:srgbClr val="008000"/>
                </a:solidFill>
              </a:rPr>
              <a:t> », pourrait apporter des solutions au défi que représente l’intégration au réseau électrique des productions d’énergie intermittente. </a:t>
            </a:r>
            <a:endParaRPr lang="fr-FR" sz="1600" dirty="0" smtClean="0">
              <a:solidFill>
                <a:srgbClr val="008000"/>
              </a:solidFill>
            </a:endParaRPr>
          </a:p>
          <a:p>
            <a:pPr marL="285750" indent="-285750" algn="just" fontAlgn="base">
              <a:buFont typeface="Arial" panose="020B0604020202020204" pitchFamily="34" charset="0"/>
              <a:buChar char="•"/>
            </a:pPr>
            <a:r>
              <a:rPr lang="fr-FR" sz="1600" dirty="0" smtClean="0">
                <a:solidFill>
                  <a:srgbClr val="008000"/>
                </a:solidFill>
              </a:rPr>
              <a:t>Les </a:t>
            </a:r>
            <a:r>
              <a:rPr lang="fr-FR" sz="1600" dirty="0">
                <a:solidFill>
                  <a:srgbClr val="008000"/>
                </a:solidFill>
              </a:rPr>
              <a:t>réseaux électriques intelligents ou </a:t>
            </a:r>
            <a:r>
              <a:rPr lang="fr-FR" sz="1600" i="1" dirty="0">
                <a:solidFill>
                  <a:srgbClr val="008000"/>
                </a:solidFill>
              </a:rPr>
              <a:t>smart </a:t>
            </a:r>
            <a:r>
              <a:rPr lang="fr-FR" sz="1600" i="1" dirty="0" err="1">
                <a:solidFill>
                  <a:srgbClr val="008000"/>
                </a:solidFill>
              </a:rPr>
              <a:t>grid</a:t>
            </a:r>
            <a:r>
              <a:rPr lang="fr-FR" sz="1600" dirty="0">
                <a:solidFill>
                  <a:srgbClr val="008000"/>
                </a:solidFill>
              </a:rPr>
              <a:t> utilisent des technologies informatiques de manière à optimiser la production, la distribution et la consommation, en ciblant l'ensemble des mailles du réseau d'électricité qui va de tous les producteurs à tous les consommateurs, afin d'améliorer l'efficacité énergétique de </a:t>
            </a:r>
            <a:r>
              <a:rPr lang="fr-FR" sz="1600" dirty="0" smtClean="0">
                <a:solidFill>
                  <a:srgbClr val="008000"/>
                </a:solidFill>
              </a:rPr>
              <a:t>l'ensemble. </a:t>
            </a:r>
          </a:p>
          <a:p>
            <a:pPr marL="285750" indent="-285750" algn="just" fontAlgn="base">
              <a:buFont typeface="Arial" panose="020B0604020202020204" pitchFamily="34" charset="0"/>
              <a:buChar char="•"/>
            </a:pPr>
            <a:r>
              <a:rPr lang="fr-FR" sz="1600" dirty="0" smtClean="0">
                <a:solidFill>
                  <a:srgbClr val="008000"/>
                </a:solidFill>
              </a:rPr>
              <a:t>Ces </a:t>
            </a:r>
            <a:r>
              <a:rPr lang="fr-FR" sz="1600" dirty="0">
                <a:solidFill>
                  <a:srgbClr val="008000"/>
                </a:solidFill>
              </a:rPr>
              <a:t>réseaux devraient permettre d'économiser l'énergie en lissant les pointes de consommation, qui sont les plus coûteuses. Ils doivent également permettre de gérer l'intermittence des énergies renouvelables et promouvoir le développement de nouveaux usages tels que le véhicule électrique. L'un des 5 piliers de la « </a:t>
            </a:r>
            <a:r>
              <a:rPr lang="fr-FR" sz="1600" b="1" i="1" dirty="0">
                <a:solidFill>
                  <a:srgbClr val="008000"/>
                </a:solidFill>
              </a:rPr>
              <a:t>Troisième révolution industrielle </a:t>
            </a:r>
            <a:r>
              <a:rPr lang="fr-FR" sz="1600" dirty="0">
                <a:solidFill>
                  <a:srgbClr val="008000"/>
                </a:solidFill>
              </a:rPr>
              <a:t>» proposée et promue, notamment par l'économiste américain Jeremy </a:t>
            </a:r>
            <a:r>
              <a:rPr lang="fr-FR" sz="1600" dirty="0" err="1">
                <a:solidFill>
                  <a:srgbClr val="008000"/>
                </a:solidFill>
              </a:rPr>
              <a:t>Rifkin</a:t>
            </a:r>
            <a:r>
              <a:rPr lang="fr-FR" sz="1600" dirty="0">
                <a:solidFill>
                  <a:srgbClr val="008000"/>
                </a:solidFill>
              </a:rPr>
              <a:t>, consiste justement à relier par des réseaux électriques intelligents de très nombreuses microcentrales</a:t>
            </a:r>
            <a:r>
              <a:rPr lang="fr-FR" sz="1600" dirty="0" smtClean="0">
                <a:solidFill>
                  <a:srgbClr val="008000"/>
                </a:solidFill>
              </a:rPr>
              <a:t>.</a:t>
            </a:r>
          </a:p>
          <a:p>
            <a:pPr marL="285750" indent="-285750" algn="just" fontAlgn="base">
              <a:buFont typeface="Arial" panose="020B0604020202020204" pitchFamily="34" charset="0"/>
              <a:buChar char="•"/>
            </a:pPr>
            <a:r>
              <a:rPr lang="fr-FR" sz="1600" i="1" dirty="0">
                <a:solidFill>
                  <a:srgbClr val="008000"/>
                </a:solidFill>
              </a:rPr>
              <a:t>Le stockage dans les barrages hydroélectriques, par  </a:t>
            </a:r>
            <a:r>
              <a:rPr lang="fr-FR" sz="1600" i="1" dirty="0" smtClean="0">
                <a:hlinkClick r:id="rId2" tooltip="Pompage-turbinage"/>
              </a:rPr>
              <a:t>pompage-turbinage</a:t>
            </a:r>
            <a:r>
              <a:rPr lang="fr-FR" sz="1600" i="1" dirty="0" smtClean="0">
                <a:solidFill>
                  <a:srgbClr val="008000"/>
                </a:solidFill>
              </a:rPr>
              <a:t>, serait aussi </a:t>
            </a:r>
            <a:r>
              <a:rPr lang="fr-FR" sz="1600" i="1" dirty="0">
                <a:solidFill>
                  <a:srgbClr val="008000"/>
                </a:solidFill>
              </a:rPr>
              <a:t>une approche économiquement viable.</a:t>
            </a:r>
            <a:endParaRPr lang="fr-FR" sz="1600" i="1" dirty="0" smtClean="0">
              <a:solidFill>
                <a:srgbClr val="008000"/>
              </a:solidFill>
            </a:endParaRPr>
          </a:p>
          <a:p>
            <a:pPr algn="just"/>
            <a:r>
              <a:rPr lang="fr-FR" sz="1200" dirty="0" smtClean="0">
                <a:solidFill>
                  <a:srgbClr val="008000"/>
                </a:solidFill>
              </a:rPr>
              <a:t>Sources : </a:t>
            </a:r>
            <a:r>
              <a:rPr lang="fr-FR" sz="1200" dirty="0">
                <a:solidFill>
                  <a:srgbClr val="008000"/>
                </a:solidFill>
              </a:rPr>
              <a:t>a</a:t>
            </a:r>
            <a:r>
              <a:rPr lang="fr-FR" sz="1200" dirty="0" smtClean="0">
                <a:solidFill>
                  <a:srgbClr val="008000"/>
                </a:solidFill>
              </a:rPr>
              <a:t>) </a:t>
            </a:r>
            <a:r>
              <a:rPr lang="fr-FR" sz="1200" dirty="0">
                <a:solidFill>
                  <a:srgbClr val="008000"/>
                </a:solidFill>
                <a:hlinkClick r:id="rId3"/>
              </a:rPr>
              <a:t>https://www.lenergieenquestions.fr/tag/intermittence</a:t>
            </a:r>
            <a:r>
              <a:rPr lang="fr-FR" sz="1200" dirty="0" smtClean="0">
                <a:solidFill>
                  <a:srgbClr val="008000"/>
                </a:solidFill>
                <a:hlinkClick r:id="rId3"/>
              </a:rPr>
              <a:t>/</a:t>
            </a:r>
            <a:r>
              <a:rPr lang="fr-FR" sz="1200" dirty="0" smtClean="0">
                <a:solidFill>
                  <a:srgbClr val="008000"/>
                </a:solidFill>
              </a:rPr>
              <a:t>, b) </a:t>
            </a:r>
            <a:r>
              <a:rPr lang="fr-FR" sz="1200" i="1" dirty="0" smtClean="0">
                <a:solidFill>
                  <a:srgbClr val="008000"/>
                </a:solidFill>
              </a:rPr>
              <a:t>La troisième </a:t>
            </a:r>
            <a:r>
              <a:rPr lang="fr-FR" sz="1200" i="1" dirty="0">
                <a:solidFill>
                  <a:srgbClr val="008000"/>
                </a:solidFill>
              </a:rPr>
              <a:t>révolution industrielle</a:t>
            </a:r>
            <a:r>
              <a:rPr lang="fr-FR" sz="1200" dirty="0" smtClean="0">
                <a:solidFill>
                  <a:srgbClr val="008000"/>
                </a:solidFill>
              </a:rPr>
              <a:t>, </a:t>
            </a:r>
            <a:r>
              <a:rPr lang="fr-FR" sz="1200" dirty="0">
                <a:solidFill>
                  <a:srgbClr val="008000"/>
                </a:solidFill>
              </a:rPr>
              <a:t>Jeremy </a:t>
            </a:r>
            <a:r>
              <a:rPr lang="fr-FR" sz="1200" dirty="0" err="1" smtClean="0">
                <a:solidFill>
                  <a:srgbClr val="008000"/>
                </a:solidFill>
              </a:rPr>
              <a:t>Rifkin</a:t>
            </a:r>
            <a:r>
              <a:rPr lang="fr-FR" sz="1200" dirty="0" smtClean="0">
                <a:solidFill>
                  <a:srgbClr val="008000"/>
                </a:solidFill>
              </a:rPr>
              <a:t>, Ed. Les liens qui libèrent, 2012. </a:t>
            </a:r>
            <a:r>
              <a:rPr lang="fr-FR" sz="1200" dirty="0">
                <a:solidFill>
                  <a:srgbClr val="008000"/>
                </a:solidFill>
              </a:rPr>
              <a:t>c) </a:t>
            </a:r>
            <a:r>
              <a:rPr lang="fr-FR" sz="1200" dirty="0">
                <a:solidFill>
                  <a:srgbClr val="008000"/>
                </a:solidFill>
                <a:hlinkClick r:id="rId4"/>
              </a:rPr>
              <a:t>http://</a:t>
            </a:r>
            <a:r>
              <a:rPr lang="fr-FR" sz="1200" dirty="0" smtClean="0">
                <a:solidFill>
                  <a:srgbClr val="008000"/>
                </a:solidFill>
                <a:hlinkClick r:id="rId4"/>
              </a:rPr>
              <a:t>fr.wikipedia.org/wiki/Source_d%27%C3%A9nergie_intermittente</a:t>
            </a:r>
            <a:r>
              <a:rPr lang="fr-FR" sz="1200" dirty="0" smtClean="0">
                <a:solidFill>
                  <a:srgbClr val="008000"/>
                </a:solidFill>
              </a:rPr>
              <a:t>, </a:t>
            </a:r>
          </a:p>
          <a:p>
            <a:pPr algn="just"/>
            <a:r>
              <a:rPr lang="fr-FR" sz="1200" dirty="0" smtClean="0">
                <a:solidFill>
                  <a:srgbClr val="008000"/>
                </a:solidFill>
              </a:rPr>
              <a:t>d</a:t>
            </a:r>
            <a:r>
              <a:rPr lang="fr-FR" sz="1200" dirty="0">
                <a:solidFill>
                  <a:srgbClr val="008000"/>
                </a:solidFill>
              </a:rPr>
              <a:t>) </a:t>
            </a:r>
            <a:r>
              <a:rPr lang="fr-FR" sz="1200" dirty="0">
                <a:solidFill>
                  <a:srgbClr val="008000"/>
                </a:solidFill>
                <a:hlinkClick r:id="rId2"/>
              </a:rPr>
              <a:t>http://</a:t>
            </a:r>
            <a:r>
              <a:rPr lang="fr-FR" sz="1200" dirty="0" smtClean="0">
                <a:solidFill>
                  <a:srgbClr val="008000"/>
                </a:solidFill>
                <a:hlinkClick r:id="rId2"/>
              </a:rPr>
              <a:t>fr.wikipedia.org/wiki/Pompage-turbinage</a:t>
            </a:r>
            <a:r>
              <a:rPr lang="fr-FR" sz="1200" dirty="0" smtClean="0">
                <a:solidFill>
                  <a:srgbClr val="008000"/>
                </a:solidFill>
              </a:rPr>
              <a:t> </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146</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319002487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1"/>
            <a:ext cx="8784976" cy="3908762"/>
          </a:xfrm>
          <a:prstGeom prst="rect">
            <a:avLst/>
          </a:prstGeom>
          <a:noFill/>
        </p:spPr>
        <p:txBody>
          <a:bodyPr wrap="square" rtlCol="0">
            <a:spAutoFit/>
          </a:bodyPr>
          <a:lstStyle/>
          <a:p>
            <a:pPr algn="just"/>
            <a:r>
              <a:rPr lang="fr-FR" b="1" dirty="0">
                <a:solidFill>
                  <a:srgbClr val="008000"/>
                </a:solidFill>
                <a:latin typeface="Calibri" pitchFamily="34" charset="0"/>
              </a:rPr>
              <a:t>27. Annexe : intermittence </a:t>
            </a:r>
            <a:r>
              <a:rPr lang="fr-FR" b="1" dirty="0" smtClean="0">
                <a:solidFill>
                  <a:srgbClr val="008000"/>
                </a:solidFill>
                <a:latin typeface="Calibri" pitchFamily="34" charset="0"/>
              </a:rPr>
              <a:t>énergétique (exemples)</a:t>
            </a:r>
            <a:endParaRPr lang="fr-FR" b="1" dirty="0">
              <a:solidFill>
                <a:srgbClr val="008000"/>
              </a:solidFill>
              <a:latin typeface="Calibri" pitchFamily="34" charset="0"/>
            </a:endParaRPr>
          </a:p>
          <a:p>
            <a:endParaRPr lang="fr-FR" sz="1400" dirty="0" smtClean="0">
              <a:solidFill>
                <a:srgbClr val="008000"/>
              </a:solidFill>
            </a:endParaRPr>
          </a:p>
          <a:p>
            <a:pPr marL="285750" indent="-285750" algn="just" fontAlgn="base">
              <a:buFont typeface="Arial" panose="020B0604020202020204" pitchFamily="34" charset="0"/>
              <a:buChar char="•"/>
            </a:pPr>
            <a:r>
              <a:rPr lang="fr-FR" dirty="0">
                <a:solidFill>
                  <a:srgbClr val="008000"/>
                </a:solidFill>
              </a:rPr>
              <a:t>Par exemple, IBM a présenté la solution </a:t>
            </a:r>
            <a:r>
              <a:rPr lang="fr-FR" b="1" dirty="0" err="1">
                <a:solidFill>
                  <a:srgbClr val="008000"/>
                </a:solidFill>
              </a:rPr>
              <a:t>Hyref</a:t>
            </a:r>
            <a:r>
              <a:rPr lang="fr-FR" dirty="0">
                <a:solidFill>
                  <a:srgbClr val="008000"/>
                </a:solidFill>
              </a:rPr>
              <a:t> (pour «  </a:t>
            </a:r>
            <a:r>
              <a:rPr lang="fr-FR" b="1" dirty="0" err="1">
                <a:solidFill>
                  <a:srgbClr val="008000"/>
                </a:solidFill>
              </a:rPr>
              <a:t>Hybrid</a:t>
            </a:r>
            <a:r>
              <a:rPr lang="fr-FR" b="1" dirty="0">
                <a:solidFill>
                  <a:srgbClr val="008000"/>
                </a:solidFill>
              </a:rPr>
              <a:t> </a:t>
            </a:r>
            <a:r>
              <a:rPr lang="fr-FR" b="1" dirty="0" err="1">
                <a:solidFill>
                  <a:srgbClr val="008000"/>
                </a:solidFill>
              </a:rPr>
              <a:t>Renewable</a:t>
            </a:r>
            <a:r>
              <a:rPr lang="fr-FR" b="1" dirty="0">
                <a:solidFill>
                  <a:srgbClr val="008000"/>
                </a:solidFill>
              </a:rPr>
              <a:t> </a:t>
            </a:r>
            <a:r>
              <a:rPr lang="fr-FR" b="1" dirty="0" err="1">
                <a:solidFill>
                  <a:srgbClr val="008000"/>
                </a:solidFill>
              </a:rPr>
              <a:t>Energy</a:t>
            </a:r>
            <a:r>
              <a:rPr lang="fr-FR" b="1" dirty="0">
                <a:solidFill>
                  <a:srgbClr val="008000"/>
                </a:solidFill>
              </a:rPr>
              <a:t> </a:t>
            </a:r>
            <a:r>
              <a:rPr lang="fr-FR" b="1" dirty="0" err="1">
                <a:solidFill>
                  <a:srgbClr val="008000"/>
                </a:solidFill>
              </a:rPr>
              <a:t>Forecasting</a:t>
            </a:r>
            <a:r>
              <a:rPr lang="fr-FR" dirty="0">
                <a:solidFill>
                  <a:srgbClr val="008000"/>
                </a:solidFill>
              </a:rPr>
              <a:t> ») combinant technologie analytique et prévisions météorologiques</a:t>
            </a:r>
            <a:r>
              <a:rPr lang="fr-FR" dirty="0" smtClean="0">
                <a:solidFill>
                  <a:srgbClr val="008000"/>
                </a:solidFill>
              </a:rPr>
              <a:t>.</a:t>
            </a:r>
          </a:p>
          <a:p>
            <a:pPr marL="285750" indent="-285750" algn="just" fontAlgn="base">
              <a:buFont typeface="Arial" panose="020B0604020202020204" pitchFamily="34" charset="0"/>
              <a:buChar char="•"/>
            </a:pPr>
            <a:r>
              <a:rPr lang="fr-FR" dirty="0" smtClean="0">
                <a:solidFill>
                  <a:srgbClr val="008000"/>
                </a:solidFill>
              </a:rPr>
              <a:t>La </a:t>
            </a:r>
            <a:r>
              <a:rPr lang="fr-FR" b="1" dirty="0" smtClean="0">
                <a:solidFill>
                  <a:srgbClr val="008000"/>
                </a:solidFill>
              </a:rPr>
              <a:t>commune </a:t>
            </a:r>
            <a:r>
              <a:rPr lang="fr-FR" b="1" dirty="0">
                <a:solidFill>
                  <a:srgbClr val="008000"/>
                </a:solidFill>
              </a:rPr>
              <a:t>de </a:t>
            </a:r>
            <a:r>
              <a:rPr lang="fr-FR" b="1" dirty="0" smtClean="0">
                <a:solidFill>
                  <a:srgbClr val="008000"/>
                </a:solidFill>
              </a:rPr>
              <a:t>Montdidier</a:t>
            </a:r>
            <a:r>
              <a:rPr lang="fr-FR" dirty="0" smtClean="0">
                <a:solidFill>
                  <a:srgbClr val="008000"/>
                </a:solidFill>
              </a:rPr>
              <a:t>,</a:t>
            </a:r>
            <a:r>
              <a:rPr lang="fr-FR" b="1" dirty="0" smtClean="0">
                <a:solidFill>
                  <a:srgbClr val="008000"/>
                </a:solidFill>
              </a:rPr>
              <a:t> </a:t>
            </a:r>
            <a:r>
              <a:rPr lang="fr-FR" dirty="0">
                <a:solidFill>
                  <a:srgbClr val="008000"/>
                </a:solidFill>
              </a:rPr>
              <a:t>une petite commune de la </a:t>
            </a:r>
            <a:r>
              <a:rPr lang="fr-FR" dirty="0" smtClean="0">
                <a:solidFill>
                  <a:srgbClr val="008000"/>
                </a:solidFill>
              </a:rPr>
              <a:t>Somme, gère </a:t>
            </a:r>
            <a:r>
              <a:rPr lang="fr-FR" dirty="0">
                <a:solidFill>
                  <a:srgbClr val="008000"/>
                </a:solidFill>
              </a:rPr>
              <a:t>de manière autonome, via une régie communale, la production et la distribution </a:t>
            </a:r>
            <a:r>
              <a:rPr lang="fr-FR" dirty="0" smtClean="0">
                <a:solidFill>
                  <a:srgbClr val="008000"/>
                </a:solidFill>
              </a:rPr>
              <a:t>d'électricité de ses 4 éoliennes et de ses panneaux photovoltaïques, </a:t>
            </a:r>
            <a:r>
              <a:rPr lang="fr-FR" dirty="0">
                <a:solidFill>
                  <a:srgbClr val="008000"/>
                </a:solidFill>
              </a:rPr>
              <a:t>fournissant  53% des besoins </a:t>
            </a:r>
            <a:r>
              <a:rPr lang="fr-FR" dirty="0" smtClean="0">
                <a:solidFill>
                  <a:srgbClr val="008000"/>
                </a:solidFill>
              </a:rPr>
              <a:t>énergétiques</a:t>
            </a:r>
            <a:r>
              <a:rPr lang="fr-FR" dirty="0">
                <a:solidFill>
                  <a:srgbClr val="008000"/>
                </a:solidFill>
              </a:rPr>
              <a:t> </a:t>
            </a:r>
            <a:r>
              <a:rPr lang="fr-FR" dirty="0" smtClean="0">
                <a:solidFill>
                  <a:srgbClr val="008000"/>
                </a:solidFill>
              </a:rPr>
              <a:t>de la </a:t>
            </a:r>
            <a:r>
              <a:rPr lang="fr-FR" dirty="0">
                <a:solidFill>
                  <a:srgbClr val="008000"/>
                </a:solidFill>
              </a:rPr>
              <a:t>commune. </a:t>
            </a:r>
            <a:endParaRPr lang="fr-FR" dirty="0" smtClean="0">
              <a:solidFill>
                <a:srgbClr val="008000"/>
              </a:solidFill>
            </a:endParaRPr>
          </a:p>
          <a:p>
            <a:pPr marL="285750" indent="-285750" algn="just" fontAlgn="base">
              <a:buFont typeface="Arial" panose="020B0604020202020204" pitchFamily="34" charset="0"/>
              <a:buChar char="•"/>
            </a:pPr>
            <a:r>
              <a:rPr lang="fr-FR" dirty="0" smtClean="0">
                <a:solidFill>
                  <a:srgbClr val="008000"/>
                </a:solidFill>
              </a:rPr>
              <a:t>Montdidier </a:t>
            </a:r>
            <a:r>
              <a:rPr lang="fr-FR" dirty="0">
                <a:solidFill>
                  <a:srgbClr val="008000"/>
                </a:solidFill>
              </a:rPr>
              <a:t>teste un système de réseau dit intelligent. </a:t>
            </a:r>
            <a:r>
              <a:rPr lang="fr-FR" dirty="0" smtClean="0">
                <a:solidFill>
                  <a:srgbClr val="008000"/>
                </a:solidFill>
              </a:rPr>
              <a:t>Le </a:t>
            </a:r>
            <a:r>
              <a:rPr lang="fr-FR" dirty="0">
                <a:solidFill>
                  <a:srgbClr val="008000"/>
                </a:solidFill>
              </a:rPr>
              <a:t>compteur </a:t>
            </a:r>
            <a:r>
              <a:rPr lang="fr-FR" dirty="0" smtClean="0">
                <a:solidFill>
                  <a:srgbClr val="008000"/>
                </a:solidFill>
              </a:rPr>
              <a:t>des usagers, </a:t>
            </a:r>
            <a:r>
              <a:rPr lang="fr-FR" dirty="0">
                <a:solidFill>
                  <a:srgbClr val="008000"/>
                </a:solidFill>
              </a:rPr>
              <a:t>couplé à un ordinateur, </a:t>
            </a:r>
            <a:r>
              <a:rPr lang="fr-FR" dirty="0" smtClean="0">
                <a:solidFill>
                  <a:srgbClr val="008000"/>
                </a:solidFill>
              </a:rPr>
              <a:t>leur permet de </a:t>
            </a:r>
            <a:r>
              <a:rPr lang="fr-FR" dirty="0">
                <a:solidFill>
                  <a:srgbClr val="008000"/>
                </a:solidFill>
              </a:rPr>
              <a:t>gérer leur consommation en temps réel. Si les habitants produisent de l’électricité, ils pourront, soit l’utiliser, soit l’envoyer dans un réseau d’échange. </a:t>
            </a:r>
            <a:r>
              <a:rPr lang="fr-FR" dirty="0" smtClean="0">
                <a:solidFill>
                  <a:srgbClr val="008000"/>
                </a:solidFill>
              </a:rPr>
              <a:t> L’énergie électrique en surplus peut recharger des véhicules électriques.</a:t>
            </a:r>
          </a:p>
          <a:p>
            <a:pPr algn="just"/>
            <a:r>
              <a:rPr lang="fr-FR" sz="1200" dirty="0" smtClean="0">
                <a:solidFill>
                  <a:srgbClr val="008000"/>
                </a:solidFill>
              </a:rPr>
              <a:t>Sources </a:t>
            </a:r>
            <a:r>
              <a:rPr lang="fr-FR" sz="1200" dirty="0">
                <a:solidFill>
                  <a:srgbClr val="008000"/>
                </a:solidFill>
              </a:rPr>
              <a:t>:  a) </a:t>
            </a:r>
            <a:r>
              <a:rPr lang="fr-FR" sz="1200" dirty="0" smtClean="0">
                <a:solidFill>
                  <a:srgbClr val="008000"/>
                </a:solidFill>
                <a:hlinkClick r:id="rId2"/>
              </a:rPr>
              <a:t>https</a:t>
            </a:r>
            <a:r>
              <a:rPr lang="fr-FR" sz="1200" dirty="0">
                <a:solidFill>
                  <a:srgbClr val="008000"/>
                </a:solidFill>
                <a:hlinkClick r:id="rId2"/>
              </a:rPr>
              <a:t>://www.lenergieenquestions.fr/tag/intermittence</a:t>
            </a:r>
            <a:r>
              <a:rPr lang="fr-FR" sz="1200" dirty="0" smtClean="0">
                <a:solidFill>
                  <a:srgbClr val="008000"/>
                </a:solidFill>
                <a:hlinkClick r:id="rId2"/>
              </a:rPr>
              <a:t>/</a:t>
            </a:r>
            <a:endParaRPr lang="fr-FR" sz="1200" dirty="0" smtClean="0">
              <a:solidFill>
                <a:srgbClr val="008000"/>
              </a:solidFill>
            </a:endParaRPr>
          </a:p>
          <a:p>
            <a:pPr algn="just"/>
            <a:r>
              <a:rPr lang="fr-FR" sz="1200" dirty="0">
                <a:solidFill>
                  <a:srgbClr val="008000"/>
                </a:solidFill>
              </a:rPr>
              <a:t>b</a:t>
            </a:r>
            <a:r>
              <a:rPr lang="fr-FR" sz="1200" dirty="0" smtClean="0">
                <a:solidFill>
                  <a:srgbClr val="008000"/>
                </a:solidFill>
              </a:rPr>
              <a:t>) </a:t>
            </a:r>
            <a:r>
              <a:rPr lang="fr-FR" sz="1200" dirty="0">
                <a:solidFill>
                  <a:srgbClr val="008000"/>
                </a:solidFill>
                <a:hlinkClick r:id="rId3"/>
              </a:rPr>
              <a:t>http://</a:t>
            </a:r>
            <a:r>
              <a:rPr lang="fr-FR" sz="1200" dirty="0" smtClean="0">
                <a:solidFill>
                  <a:srgbClr val="008000"/>
                </a:solidFill>
                <a:hlinkClick r:id="rId3"/>
              </a:rPr>
              <a:t>fresques.ina.fr/jalons/fiche-media/InaEdu05510/montdidier-une-commune-modele-pour-les-reseaux-electriques-intelligents-de-demain.html</a:t>
            </a:r>
            <a:r>
              <a:rPr lang="fr-FR" sz="1200" dirty="0" smtClean="0">
                <a:solidFill>
                  <a:srgbClr val="008000"/>
                </a:solidFill>
              </a:rPr>
              <a:t> </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147</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169473" y="6309320"/>
            <a:ext cx="3620478" cy="461665"/>
          </a:xfrm>
          <a:prstGeom prst="rect">
            <a:avLst/>
          </a:prstGeom>
          <a:noFill/>
        </p:spPr>
        <p:txBody>
          <a:bodyPr wrap="none" rtlCol="0">
            <a:spAutoFit/>
          </a:bodyPr>
          <a:lstStyle/>
          <a:p>
            <a:pPr algn="ctr"/>
            <a:r>
              <a:rPr lang="fr-FR" sz="1200" dirty="0" smtClean="0">
                <a:solidFill>
                  <a:srgbClr val="008000"/>
                </a:solidFill>
              </a:rPr>
              <a:t>Les 4 éoliennes de </a:t>
            </a:r>
            <a:r>
              <a:rPr lang="fr-FR" sz="1200" dirty="0" err="1" smtClean="0">
                <a:solidFill>
                  <a:srgbClr val="008000"/>
                </a:solidFill>
              </a:rPr>
              <a:t>Mondidier</a:t>
            </a:r>
            <a:r>
              <a:rPr lang="fr-FR" sz="1200" dirty="0" smtClean="0">
                <a:solidFill>
                  <a:srgbClr val="008000"/>
                </a:solidFill>
              </a:rPr>
              <a:t> (Sommes)</a:t>
            </a:r>
          </a:p>
          <a:p>
            <a:pPr algn="ctr"/>
            <a:r>
              <a:rPr lang="fr-FR" sz="1200" dirty="0" smtClean="0">
                <a:solidFill>
                  <a:srgbClr val="008000"/>
                </a:solidFill>
              </a:rPr>
              <a:t>Source </a:t>
            </a:r>
            <a:r>
              <a:rPr lang="fr-FR" sz="1200" dirty="0">
                <a:solidFill>
                  <a:srgbClr val="008000"/>
                </a:solidFill>
              </a:rPr>
              <a:t>: </a:t>
            </a:r>
            <a:r>
              <a:rPr lang="fr-FR" sz="1200" dirty="0">
                <a:solidFill>
                  <a:srgbClr val="008000"/>
                </a:solidFill>
                <a:hlinkClick r:id="rId4"/>
              </a:rPr>
              <a:t>http://www.regiecommunaledemontdidier.fr</a:t>
            </a:r>
            <a:r>
              <a:rPr lang="fr-FR" sz="1200" dirty="0" smtClean="0">
                <a:solidFill>
                  <a:srgbClr val="008000"/>
                </a:solidFill>
                <a:hlinkClick r:id="rId4"/>
              </a:rPr>
              <a:t>/</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24" y="4457443"/>
            <a:ext cx="2466975" cy="1847850"/>
          </a:xfrm>
          <a:prstGeom prst="rect">
            <a:avLst/>
          </a:prstGeom>
        </p:spPr>
      </p:pic>
      <p:sp>
        <p:nvSpPr>
          <p:cNvPr id="7" name="ZoneTexte 6"/>
          <p:cNvSpPr txBox="1"/>
          <p:nvPr/>
        </p:nvSpPr>
        <p:spPr>
          <a:xfrm>
            <a:off x="4934100" y="6124654"/>
            <a:ext cx="4093439" cy="646331"/>
          </a:xfrm>
          <a:prstGeom prst="rect">
            <a:avLst/>
          </a:prstGeom>
          <a:noFill/>
        </p:spPr>
        <p:txBody>
          <a:bodyPr wrap="square" rtlCol="0">
            <a:spAutoFit/>
          </a:bodyPr>
          <a:lstStyle/>
          <a:p>
            <a:pPr algn="r"/>
            <a:r>
              <a:rPr lang="fr-FR" sz="1200" dirty="0" smtClean="0">
                <a:solidFill>
                  <a:srgbClr val="008000"/>
                </a:solidFill>
              </a:rPr>
              <a:t>Panneaux photovoltaïques de la Régie de Montdidier </a:t>
            </a:r>
            <a:r>
              <a:rPr lang="fr-FR" sz="1200" dirty="0" smtClean="0">
                <a:solidFill>
                  <a:srgbClr val="008000"/>
                </a:solidFill>
                <a:latin typeface="Calibri" panose="020F0502020204030204" pitchFamily="34" charset="0"/>
              </a:rPr>
              <a:t>↑</a:t>
            </a:r>
            <a:endParaRPr lang="fr-FR" sz="1200" dirty="0" smtClean="0">
              <a:solidFill>
                <a:srgbClr val="008000"/>
              </a:solidFill>
            </a:endParaRPr>
          </a:p>
          <a:p>
            <a:pPr algn="r"/>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www.developpement-durable.gouv.fr/Montdidier-parie-sur-les-energies,41017.html</a:t>
            </a:r>
            <a:r>
              <a:rPr lang="fr-FR" sz="1200" dirty="0" smtClean="0">
                <a:solidFill>
                  <a:srgbClr val="008000"/>
                </a:solidFill>
              </a:rPr>
              <a:t> </a:t>
            </a:r>
            <a:endParaRPr lang="fr-FR" sz="1200" dirty="0">
              <a:solidFill>
                <a:srgbClr val="008000"/>
              </a:solidFill>
            </a:endParaRP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9228" y="4398239"/>
            <a:ext cx="2514600" cy="1676400"/>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8574" y="4496143"/>
            <a:ext cx="1741537" cy="1311807"/>
          </a:xfrm>
          <a:prstGeom prst="rect">
            <a:avLst/>
          </a:prstGeom>
        </p:spPr>
      </p:pic>
      <p:sp>
        <p:nvSpPr>
          <p:cNvPr id="10" name="ZoneTexte 9"/>
          <p:cNvSpPr txBox="1"/>
          <p:nvPr/>
        </p:nvSpPr>
        <p:spPr>
          <a:xfrm>
            <a:off x="4109965" y="5847655"/>
            <a:ext cx="1470146" cy="276999"/>
          </a:xfrm>
          <a:prstGeom prst="rect">
            <a:avLst/>
          </a:prstGeom>
          <a:noFill/>
        </p:spPr>
        <p:txBody>
          <a:bodyPr wrap="none" rtlCol="0">
            <a:spAutoFit/>
          </a:bodyPr>
          <a:lstStyle/>
          <a:p>
            <a:pPr algn="ctr"/>
            <a:r>
              <a:rPr lang="fr-FR" sz="1200" dirty="0" smtClean="0">
                <a:solidFill>
                  <a:srgbClr val="008000"/>
                </a:solidFill>
              </a:rPr>
              <a:t>Compteur intelligent</a:t>
            </a:r>
            <a:endParaRPr lang="fr-FR" sz="1200" dirty="0">
              <a:solidFill>
                <a:srgbClr val="008000"/>
              </a:solidFill>
            </a:endParaRPr>
          </a:p>
        </p:txBody>
      </p:sp>
    </p:spTree>
    <p:extLst>
      <p:ext uri="{BB962C8B-B14F-4D97-AF65-F5344CB8AC3E}">
        <p14:creationId xmlns:p14="http://schemas.microsoft.com/office/powerpoint/2010/main" val="305866073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1"/>
            <a:ext cx="8784976" cy="2693045"/>
          </a:xfrm>
          <a:prstGeom prst="rect">
            <a:avLst/>
          </a:prstGeom>
          <a:noFill/>
        </p:spPr>
        <p:txBody>
          <a:bodyPr wrap="square" rtlCol="0">
            <a:spAutoFit/>
          </a:bodyPr>
          <a:lstStyle/>
          <a:p>
            <a:pPr algn="just"/>
            <a:r>
              <a:rPr lang="fr-FR" b="1" dirty="0">
                <a:solidFill>
                  <a:srgbClr val="008000"/>
                </a:solidFill>
                <a:latin typeface="Calibri" pitchFamily="34" charset="0"/>
              </a:rPr>
              <a:t>28. Annexe : Lexique</a:t>
            </a:r>
          </a:p>
          <a:p>
            <a:endParaRPr lang="fr-FR" sz="1400" dirty="0" smtClean="0">
              <a:solidFill>
                <a:srgbClr val="008000"/>
              </a:solidFill>
            </a:endParaRPr>
          </a:p>
          <a:p>
            <a:pPr algn="just"/>
            <a:r>
              <a:rPr lang="fr-FR" sz="1400" dirty="0" smtClean="0">
                <a:solidFill>
                  <a:srgbClr val="008000"/>
                </a:solidFill>
              </a:rPr>
              <a:t>“</a:t>
            </a:r>
            <a:r>
              <a:rPr lang="fr-FR" sz="1400" b="1" i="1" dirty="0" smtClean="0">
                <a:solidFill>
                  <a:srgbClr val="008000"/>
                </a:solidFill>
              </a:rPr>
              <a:t>Empreinte </a:t>
            </a:r>
            <a:r>
              <a:rPr lang="fr-FR" sz="1400" b="1" i="1" dirty="0">
                <a:solidFill>
                  <a:srgbClr val="008000"/>
                </a:solidFill>
              </a:rPr>
              <a:t>carbone</a:t>
            </a:r>
            <a:r>
              <a:rPr lang="fr-FR" sz="1400" dirty="0" smtClean="0">
                <a:solidFill>
                  <a:srgbClr val="008000"/>
                </a:solidFill>
              </a:rPr>
              <a:t>” (en Anglais </a:t>
            </a:r>
            <a:r>
              <a:rPr lang="fr-FR" sz="1400" i="1" dirty="0" err="1" smtClean="0">
                <a:solidFill>
                  <a:srgbClr val="008000"/>
                </a:solidFill>
              </a:rPr>
              <a:t>Carbon</a:t>
            </a:r>
            <a:r>
              <a:rPr lang="fr-FR" sz="1400" i="1" dirty="0" smtClean="0">
                <a:solidFill>
                  <a:srgbClr val="008000"/>
                </a:solidFill>
              </a:rPr>
              <a:t> </a:t>
            </a:r>
            <a:r>
              <a:rPr lang="fr-FR" sz="1400" i="1" dirty="0" err="1" smtClean="0">
                <a:solidFill>
                  <a:srgbClr val="008000"/>
                </a:solidFill>
              </a:rPr>
              <a:t>footprint</a:t>
            </a:r>
            <a:r>
              <a:rPr lang="fr-FR" sz="1400" dirty="0" smtClean="0">
                <a:solidFill>
                  <a:srgbClr val="008000"/>
                </a:solidFill>
              </a:rPr>
              <a:t>) </a:t>
            </a:r>
            <a:r>
              <a:rPr lang="fr-FR" sz="1400" dirty="0">
                <a:solidFill>
                  <a:srgbClr val="008000"/>
                </a:solidFill>
              </a:rPr>
              <a:t>:</a:t>
            </a:r>
            <a:r>
              <a:rPr lang="fr-FR" sz="1400" dirty="0" smtClean="0">
                <a:solidFill>
                  <a:srgbClr val="008000"/>
                </a:solidFill>
              </a:rPr>
              <a:t> </a:t>
            </a:r>
            <a:r>
              <a:rPr lang="fr-FR" sz="1400" dirty="0">
                <a:solidFill>
                  <a:srgbClr val="008000"/>
                </a:solidFill>
              </a:rPr>
              <a:t>mesure du volume de dioxyde de carbone (CO2) émis par combustion d’énergies fossiles, par les entreprises ou les êtres vivants. On estime qu’un ménage français émet en moyenne 16,4 tonnes de dioxyde de carbone (CO2) par an. Il est, dans ses usages privés de l’énergie, directement responsable d’une partie des émissions de dioxyde de carbone (CO2) à l’atmosphère</a:t>
            </a:r>
            <a:r>
              <a:rPr lang="fr-FR" sz="1400" dirty="0" smtClean="0">
                <a:solidFill>
                  <a:srgbClr val="008000"/>
                </a:solidFill>
              </a:rPr>
              <a:t>. </a:t>
            </a:r>
          </a:p>
          <a:p>
            <a:r>
              <a:rPr lang="fr-FR" sz="1100" dirty="0" smtClean="0">
                <a:solidFill>
                  <a:srgbClr val="008000"/>
                </a:solidFill>
              </a:rPr>
              <a:t>Source </a:t>
            </a:r>
            <a:r>
              <a:rPr lang="fr-FR" sz="1100" dirty="0">
                <a:solidFill>
                  <a:srgbClr val="008000"/>
                </a:solidFill>
              </a:rPr>
              <a:t>: </a:t>
            </a:r>
            <a:r>
              <a:rPr lang="fr-FR" sz="1100" dirty="0">
                <a:solidFill>
                  <a:srgbClr val="008000"/>
                </a:solidFill>
                <a:hlinkClick r:id="rId2"/>
              </a:rPr>
              <a:t>http://</a:t>
            </a:r>
            <a:r>
              <a:rPr lang="fr-FR" sz="1100" dirty="0" smtClean="0">
                <a:solidFill>
                  <a:srgbClr val="008000"/>
                </a:solidFill>
                <a:hlinkClick r:id="rId2"/>
              </a:rPr>
              <a:t>www.dictionnaire-environnement.com/empreinte_carbone_ID5435.html</a:t>
            </a:r>
            <a:r>
              <a:rPr lang="fr-FR" sz="1100" dirty="0" smtClean="0">
                <a:solidFill>
                  <a:srgbClr val="008000"/>
                </a:solidFill>
              </a:rPr>
              <a:t> </a:t>
            </a:r>
          </a:p>
          <a:p>
            <a:pPr algn="just"/>
            <a:r>
              <a:rPr lang="fr-FR" sz="1400" b="1" i="1" dirty="0">
                <a:solidFill>
                  <a:srgbClr val="008000"/>
                </a:solidFill>
              </a:rPr>
              <a:t>Empreinte écologique </a:t>
            </a:r>
            <a:r>
              <a:rPr lang="fr-FR" sz="1400" dirty="0">
                <a:solidFill>
                  <a:srgbClr val="008000"/>
                </a:solidFill>
              </a:rPr>
              <a:t>: Elle mesure les ressources utilisées pour se nourrir, se déplacer ou se loger en les ramenant aux surfaces de terre et de mer nécessaires pour pouvoir le faire. Cette surface est exprimée en hectares globaux (</a:t>
            </a:r>
            <a:r>
              <a:rPr lang="fr-FR" sz="1400" dirty="0" err="1">
                <a:solidFill>
                  <a:srgbClr val="008000"/>
                </a:solidFill>
              </a:rPr>
              <a:t>hag</a:t>
            </a:r>
            <a:r>
              <a:rPr lang="fr-FR" sz="1400" dirty="0">
                <a:solidFill>
                  <a:srgbClr val="008000"/>
                </a:solidFill>
              </a:rPr>
              <a:t>), c'est-à-dire en hectares ayant une productivité égale à la productivité moyenne. Aux types de surfaces </a:t>
            </a:r>
            <a:r>
              <a:rPr lang="fr-FR" sz="1400" dirty="0" err="1">
                <a:solidFill>
                  <a:srgbClr val="008000"/>
                </a:solidFill>
              </a:rPr>
              <a:t>bioproductives</a:t>
            </a:r>
            <a:r>
              <a:rPr lang="fr-FR" sz="1400" dirty="0">
                <a:solidFill>
                  <a:srgbClr val="008000"/>
                </a:solidFill>
              </a:rPr>
              <a:t> correspondent six types d'empreintes (5 pour les ressources, un pour un type de déchet : le CO2</a:t>
            </a:r>
            <a:r>
              <a:rPr lang="fr-FR" sz="1400" dirty="0" smtClean="0">
                <a:solidFill>
                  <a:srgbClr val="008000"/>
                </a:solidFill>
              </a:rPr>
              <a:t>).</a:t>
            </a:r>
          </a:p>
          <a:p>
            <a:r>
              <a:rPr lang="fr-FR" sz="1200" dirty="0">
                <a:solidFill>
                  <a:srgbClr val="008000"/>
                </a:solidFill>
              </a:rPr>
              <a:t>Source : </a:t>
            </a:r>
            <a:r>
              <a:rPr lang="fr-FR" sz="1200" dirty="0">
                <a:solidFill>
                  <a:srgbClr val="008000"/>
                </a:solidFill>
                <a:hlinkClick r:id="rId3"/>
              </a:rPr>
              <a:t>http://</a:t>
            </a:r>
            <a:r>
              <a:rPr lang="fr-FR" sz="1200" dirty="0" smtClean="0">
                <a:solidFill>
                  <a:srgbClr val="008000"/>
                </a:solidFill>
                <a:hlinkClick r:id="rId3"/>
              </a:rPr>
              <a:t>www.le-cartographe.net/jupgrade/dossiers-carto-91/monde/176-lempreinte-ecologique</a:t>
            </a:r>
            <a:r>
              <a:rPr lang="fr-FR" sz="1200" dirty="0" smtClean="0">
                <a:solidFill>
                  <a:srgbClr val="008000"/>
                </a:solidFill>
              </a:rPr>
              <a:t> </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148</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1" name="ZoneTexte 10"/>
          <p:cNvSpPr txBox="1"/>
          <p:nvPr/>
        </p:nvSpPr>
        <p:spPr>
          <a:xfrm>
            <a:off x="309873" y="6165304"/>
            <a:ext cx="2430216" cy="461665"/>
          </a:xfrm>
          <a:prstGeom prst="rect">
            <a:avLst/>
          </a:prstGeom>
          <a:noFill/>
        </p:spPr>
        <p:txBody>
          <a:bodyPr wrap="square" rtlCol="0">
            <a:spAutoFit/>
          </a:bodyPr>
          <a:lstStyle/>
          <a:p>
            <a:pPr algn="r"/>
            <a:r>
              <a:rPr lang="fr-FR" sz="1200" dirty="0">
                <a:solidFill>
                  <a:srgbClr val="008000"/>
                </a:solidFill>
              </a:rPr>
              <a:t>Carte : l'empreinte écologique par personne, en </a:t>
            </a:r>
            <a:r>
              <a:rPr lang="fr-FR" sz="1200" dirty="0" smtClean="0">
                <a:solidFill>
                  <a:srgbClr val="008000"/>
                </a:solidFill>
              </a:rPr>
              <a:t>2010 </a:t>
            </a:r>
            <a:r>
              <a:rPr lang="fr-FR" sz="1200" dirty="0" smtClean="0">
                <a:solidFill>
                  <a:srgbClr val="008000"/>
                </a:solidFill>
                <a:latin typeface="Calibri" panose="020F0502020204030204" pitchFamily="34" charset="0"/>
              </a:rPr>
              <a:t>→</a:t>
            </a:r>
            <a:endParaRPr lang="fr-FR" sz="1200" dirty="0">
              <a:solidFill>
                <a:srgbClr val="008000"/>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089" y="3149874"/>
            <a:ext cx="6403912" cy="3708126"/>
          </a:xfrm>
          <a:prstGeom prst="rect">
            <a:avLst/>
          </a:prstGeom>
        </p:spPr>
      </p:pic>
    </p:spTree>
    <p:extLst>
      <p:ext uri="{BB962C8B-B14F-4D97-AF65-F5344CB8AC3E}">
        <p14:creationId xmlns:p14="http://schemas.microsoft.com/office/powerpoint/2010/main" val="391231290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1"/>
            <a:ext cx="8784976" cy="2492990"/>
          </a:xfrm>
          <a:prstGeom prst="rect">
            <a:avLst/>
          </a:prstGeom>
          <a:noFill/>
        </p:spPr>
        <p:txBody>
          <a:bodyPr wrap="square" rtlCol="0">
            <a:spAutoFit/>
          </a:bodyPr>
          <a:lstStyle/>
          <a:p>
            <a:pPr algn="just"/>
            <a:r>
              <a:rPr lang="fr-FR" b="1" dirty="0">
                <a:solidFill>
                  <a:srgbClr val="008000"/>
                </a:solidFill>
                <a:latin typeface="Calibri" pitchFamily="34" charset="0"/>
              </a:rPr>
              <a:t>28. Annexe : </a:t>
            </a:r>
            <a:r>
              <a:rPr lang="fr-FR" b="1" dirty="0" smtClean="0">
                <a:solidFill>
                  <a:srgbClr val="008000"/>
                </a:solidFill>
                <a:latin typeface="Calibri" pitchFamily="34" charset="0"/>
              </a:rPr>
              <a:t>Lexique (suite)</a:t>
            </a:r>
            <a:endParaRPr lang="fr-FR" b="1" dirty="0">
              <a:solidFill>
                <a:srgbClr val="008000"/>
              </a:solidFill>
              <a:latin typeface="Calibri" pitchFamily="34" charset="0"/>
            </a:endParaRPr>
          </a:p>
          <a:p>
            <a:endParaRPr lang="fr-FR" sz="1400" dirty="0" smtClean="0">
              <a:solidFill>
                <a:srgbClr val="008000"/>
              </a:solidFill>
            </a:endParaRPr>
          </a:p>
          <a:p>
            <a:pPr algn="just"/>
            <a:r>
              <a:rPr lang="fr-FR" sz="1400" b="1" i="1" dirty="0" err="1" smtClean="0">
                <a:solidFill>
                  <a:srgbClr val="008000"/>
                </a:solidFill>
              </a:rPr>
              <a:t>Biocapacité</a:t>
            </a:r>
            <a:r>
              <a:rPr lang="fr-FR" sz="1400" i="1" dirty="0">
                <a:solidFill>
                  <a:srgbClr val="008000"/>
                </a:solidFill>
              </a:rPr>
              <a:t> </a:t>
            </a:r>
            <a:r>
              <a:rPr lang="fr-FR" sz="1400" i="1" dirty="0" smtClean="0">
                <a:solidFill>
                  <a:srgbClr val="008000"/>
                </a:solidFill>
              </a:rPr>
              <a:t>[d’une </a:t>
            </a:r>
            <a:r>
              <a:rPr lang="fr-FR" sz="1400" i="1" dirty="0">
                <a:solidFill>
                  <a:srgbClr val="008000"/>
                </a:solidFill>
              </a:rPr>
              <a:t>zone biologiquement productive (appelée aussi zone </a:t>
            </a:r>
            <a:r>
              <a:rPr lang="fr-FR" sz="1400" i="1" dirty="0" err="1">
                <a:solidFill>
                  <a:srgbClr val="008000"/>
                </a:solidFill>
              </a:rPr>
              <a:t>bioproductive</a:t>
            </a:r>
            <a:r>
              <a:rPr lang="fr-FR" sz="1400" i="1" dirty="0">
                <a:solidFill>
                  <a:srgbClr val="008000"/>
                </a:solidFill>
              </a:rPr>
              <a:t>) </a:t>
            </a:r>
            <a:r>
              <a:rPr lang="fr-FR" sz="1400" i="1" dirty="0" smtClean="0">
                <a:solidFill>
                  <a:srgbClr val="008000"/>
                </a:solidFill>
              </a:rPr>
              <a:t>donnée] </a:t>
            </a:r>
            <a:r>
              <a:rPr lang="fr-FR" sz="1400" dirty="0" smtClean="0">
                <a:solidFill>
                  <a:srgbClr val="008000"/>
                </a:solidFill>
              </a:rPr>
              <a:t>: sa </a:t>
            </a:r>
            <a:r>
              <a:rPr lang="fr-FR" sz="1400" dirty="0">
                <a:solidFill>
                  <a:srgbClr val="008000"/>
                </a:solidFill>
              </a:rPr>
              <a:t>capacité à produire une offre continue en </a:t>
            </a:r>
            <a:r>
              <a:rPr lang="fr-FR" sz="1400" dirty="0">
                <a:solidFill>
                  <a:srgbClr val="008000"/>
                </a:solidFill>
                <a:hlinkClick r:id="rId2" tooltip="Ressources renouvelables"/>
              </a:rPr>
              <a:t>ressources renouvelables</a:t>
            </a:r>
            <a:r>
              <a:rPr lang="fr-FR" sz="1400" dirty="0">
                <a:solidFill>
                  <a:srgbClr val="008000"/>
                </a:solidFill>
              </a:rPr>
              <a:t> et à absorber les </a:t>
            </a:r>
            <a:r>
              <a:rPr lang="fr-FR" sz="1400" u="sng" dirty="0">
                <a:solidFill>
                  <a:srgbClr val="008000"/>
                </a:solidFill>
                <a:hlinkClick r:id="rId3" tooltip="Déchet"/>
              </a:rPr>
              <a:t>déchets</a:t>
            </a:r>
            <a:r>
              <a:rPr lang="fr-FR" sz="1400" dirty="0">
                <a:solidFill>
                  <a:srgbClr val="008000"/>
                </a:solidFill>
              </a:rPr>
              <a:t> découlant de leur consommation, notamment la </a:t>
            </a:r>
            <a:r>
              <a:rPr lang="fr-FR" sz="1400" dirty="0">
                <a:solidFill>
                  <a:srgbClr val="008000"/>
                </a:solidFill>
                <a:hlinkClick r:id="rId4" tooltip="Séquestration du dioxyde de carbone"/>
              </a:rPr>
              <a:t>séquestration du dioxyde de carbone</a:t>
            </a:r>
            <a:r>
              <a:rPr lang="fr-FR" sz="1400" baseline="30000" dirty="0">
                <a:solidFill>
                  <a:srgbClr val="008000"/>
                </a:solidFill>
                <a:hlinkClick r:id="rId5"/>
              </a:rPr>
              <a:t>1</a:t>
            </a:r>
            <a:r>
              <a:rPr lang="fr-FR" sz="1400" dirty="0" smtClean="0">
                <a:solidFill>
                  <a:srgbClr val="008000"/>
                </a:solidFill>
              </a:rPr>
              <a:t>.</a:t>
            </a:r>
          </a:p>
          <a:p>
            <a:pPr algn="just"/>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fr.wikipedia.org/wiki/Biocapacit%C3%A9</a:t>
            </a:r>
            <a:r>
              <a:rPr lang="fr-FR" sz="1200" dirty="0" smtClean="0">
                <a:solidFill>
                  <a:srgbClr val="008000"/>
                </a:solidFill>
              </a:rPr>
              <a:t> </a:t>
            </a:r>
          </a:p>
          <a:p>
            <a:pPr algn="just"/>
            <a:r>
              <a:rPr lang="fr-FR" sz="1400" b="1" i="1" dirty="0" smtClean="0">
                <a:solidFill>
                  <a:srgbClr val="008000"/>
                </a:solidFill>
              </a:rPr>
              <a:t>Capacité </a:t>
            </a:r>
            <a:r>
              <a:rPr lang="fr-FR" sz="1400" b="1" i="1" dirty="0">
                <a:solidFill>
                  <a:srgbClr val="008000"/>
                </a:solidFill>
              </a:rPr>
              <a:t>de charge </a:t>
            </a:r>
            <a:r>
              <a:rPr lang="fr-FR" sz="1400" dirty="0">
                <a:solidFill>
                  <a:srgbClr val="008000"/>
                </a:solidFill>
              </a:rPr>
              <a:t>:</a:t>
            </a:r>
            <a:r>
              <a:rPr lang="fr-FR" sz="1400" dirty="0" smtClean="0">
                <a:solidFill>
                  <a:srgbClr val="008000"/>
                </a:solidFill>
              </a:rPr>
              <a:t> </a:t>
            </a:r>
            <a:r>
              <a:rPr lang="fr-FR" sz="1400" dirty="0">
                <a:solidFill>
                  <a:srgbClr val="008000"/>
                </a:solidFill>
              </a:rPr>
              <a:t>population maximale d'une espèce que notre planète peut maintenir en termes d'habitat, </a:t>
            </a:r>
            <a:r>
              <a:rPr lang="fr-FR" sz="1400" dirty="0" smtClean="0">
                <a:solidFill>
                  <a:srgbClr val="008000"/>
                </a:solidFill>
              </a:rPr>
              <a:t>d'eau</a:t>
            </a:r>
            <a:r>
              <a:rPr lang="fr-FR" sz="1400" dirty="0">
                <a:solidFill>
                  <a:srgbClr val="008000"/>
                </a:solidFill>
              </a:rPr>
              <a:t>, </a:t>
            </a:r>
            <a:r>
              <a:rPr lang="fr-FR" sz="1400" dirty="0" smtClean="0">
                <a:solidFill>
                  <a:srgbClr val="008000"/>
                </a:solidFill>
              </a:rPr>
              <a:t>de </a:t>
            </a:r>
            <a:r>
              <a:rPr lang="fr-FR" sz="1400" dirty="0">
                <a:solidFill>
                  <a:srgbClr val="008000"/>
                </a:solidFill>
              </a:rPr>
              <a:t>nourriture et d'autres nécessités disponibles dans </a:t>
            </a:r>
            <a:r>
              <a:rPr lang="fr-FR" sz="1400" dirty="0" smtClean="0">
                <a:solidFill>
                  <a:srgbClr val="008000"/>
                </a:solidFill>
              </a:rPr>
              <a:t>son environnement.</a:t>
            </a:r>
          </a:p>
          <a:p>
            <a:pPr algn="just"/>
            <a:r>
              <a:rPr lang="fr-FR" sz="1400" b="1" i="1" dirty="0">
                <a:solidFill>
                  <a:srgbClr val="008000"/>
                </a:solidFill>
              </a:rPr>
              <a:t>Dépassement des capacités de charge </a:t>
            </a:r>
            <a:r>
              <a:rPr lang="fr-FR" sz="1400" dirty="0">
                <a:solidFill>
                  <a:srgbClr val="008000"/>
                </a:solidFill>
              </a:rPr>
              <a:t>: concept utilisé quand une population dépasse la capacité de charge de son environnement. Ce phénomène est appelé un accident</a:t>
            </a:r>
            <a:r>
              <a:rPr lang="fr-FR" sz="1400" dirty="0" smtClean="0">
                <a:solidFill>
                  <a:srgbClr val="008000"/>
                </a:solidFill>
              </a:rPr>
              <a:t>.</a:t>
            </a:r>
          </a:p>
          <a:p>
            <a:pPr algn="just"/>
            <a:r>
              <a:rPr lang="fr-FR" sz="1200" dirty="0">
                <a:solidFill>
                  <a:srgbClr val="008000"/>
                </a:solidFill>
              </a:rPr>
              <a:t>Source : </a:t>
            </a:r>
            <a:r>
              <a:rPr lang="fr-FR" sz="1200" dirty="0">
                <a:solidFill>
                  <a:srgbClr val="008000"/>
                </a:solidFill>
                <a:hlinkClick r:id="rId7"/>
              </a:rPr>
              <a:t>https://ecomkatrinkos.wordpress.com/2011/10/06/human-demand-on-eaths-ecosystems</a:t>
            </a:r>
            <a:r>
              <a:rPr lang="fr-FR" sz="1200" dirty="0" smtClean="0">
                <a:solidFill>
                  <a:srgbClr val="008000"/>
                </a:solidFill>
                <a:hlinkClick r:id="rId7"/>
              </a:rPr>
              <a:t>/</a:t>
            </a:r>
            <a:r>
              <a:rPr lang="fr-FR" sz="1200" dirty="0" smtClean="0">
                <a:solidFill>
                  <a:srgbClr val="008000"/>
                </a:solidFill>
              </a:rPr>
              <a:t> </a:t>
            </a:r>
          </a:p>
        </p:txBody>
      </p:sp>
      <p:sp>
        <p:nvSpPr>
          <p:cNvPr id="3"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149</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904" y="3011354"/>
            <a:ext cx="5256584" cy="3153950"/>
          </a:xfrm>
          <a:prstGeom prst="rect">
            <a:avLst/>
          </a:prstGeom>
        </p:spPr>
      </p:pic>
      <p:sp>
        <p:nvSpPr>
          <p:cNvPr id="6" name="ZoneTexte 5"/>
          <p:cNvSpPr txBox="1"/>
          <p:nvPr/>
        </p:nvSpPr>
        <p:spPr>
          <a:xfrm>
            <a:off x="2411760" y="6165304"/>
            <a:ext cx="6552728" cy="646331"/>
          </a:xfrm>
          <a:prstGeom prst="rect">
            <a:avLst/>
          </a:prstGeom>
          <a:noFill/>
        </p:spPr>
        <p:txBody>
          <a:bodyPr wrap="square" rtlCol="0">
            <a:spAutoFit/>
          </a:bodyPr>
          <a:lstStyle/>
          <a:p>
            <a:pPr algn="r"/>
            <a:r>
              <a:rPr lang="fr-FR" sz="1200" dirty="0" smtClean="0">
                <a:solidFill>
                  <a:srgbClr val="008000"/>
                </a:solidFill>
                <a:latin typeface="Calibri" panose="020F0502020204030204" pitchFamily="34" charset="0"/>
              </a:rPr>
              <a:t>↑ </a:t>
            </a:r>
            <a:r>
              <a:rPr lang="fr-FR" sz="1200" i="1" dirty="0" smtClean="0">
                <a:solidFill>
                  <a:srgbClr val="008000"/>
                </a:solidFill>
              </a:rPr>
              <a:t>Empreinte </a:t>
            </a:r>
            <a:r>
              <a:rPr lang="fr-FR" sz="1200" i="1" dirty="0">
                <a:solidFill>
                  <a:srgbClr val="008000"/>
                </a:solidFill>
              </a:rPr>
              <a:t>écologique et </a:t>
            </a:r>
            <a:r>
              <a:rPr lang="fr-FR" sz="1200" i="1" dirty="0" smtClean="0">
                <a:solidFill>
                  <a:srgbClr val="008000"/>
                </a:solidFill>
              </a:rPr>
              <a:t>bio-capacité </a:t>
            </a:r>
            <a:r>
              <a:rPr lang="fr-FR" sz="1200" i="1" dirty="0">
                <a:solidFill>
                  <a:srgbClr val="008000"/>
                </a:solidFill>
              </a:rPr>
              <a:t>de la Chine</a:t>
            </a:r>
            <a:r>
              <a:rPr lang="fr-FR" sz="1200" dirty="0">
                <a:solidFill>
                  <a:srgbClr val="008000"/>
                </a:solidFill>
              </a:rPr>
              <a:t>. 1961-2008</a:t>
            </a:r>
          </a:p>
          <a:p>
            <a:pPr algn="r"/>
            <a:r>
              <a:rPr lang="fr-FR" sz="1200" dirty="0">
                <a:solidFill>
                  <a:srgbClr val="008000"/>
                </a:solidFill>
              </a:rPr>
              <a:t>L'empreinte écologique de la Chine à maintenant 2,5 fois sa </a:t>
            </a:r>
            <a:r>
              <a:rPr lang="fr-FR" sz="1200" dirty="0" err="1">
                <a:solidFill>
                  <a:srgbClr val="008000"/>
                </a:solidFill>
              </a:rPr>
              <a:t>biocapacité</a:t>
            </a:r>
            <a:r>
              <a:rPr lang="fr-FR" sz="1200" dirty="0">
                <a:solidFill>
                  <a:srgbClr val="008000"/>
                </a:solidFill>
              </a:rPr>
              <a:t>, 14 Décembre 2012, </a:t>
            </a:r>
            <a:r>
              <a:rPr lang="fr-FR" sz="1200" dirty="0">
                <a:solidFill>
                  <a:srgbClr val="008000"/>
                </a:solidFill>
                <a:hlinkClick r:id="rId9"/>
              </a:rPr>
              <a:t>http://</a:t>
            </a:r>
            <a:r>
              <a:rPr lang="fr-FR" sz="1200" dirty="0" smtClean="0">
                <a:solidFill>
                  <a:srgbClr val="008000"/>
                </a:solidFill>
                <a:hlinkClick r:id="rId9"/>
              </a:rPr>
              <a:t>www.cleanbiz.asia/news/china%E2%80%99s-ecological-footprint-now-25-times-its-biocapacity</a:t>
            </a:r>
            <a:r>
              <a:rPr lang="fr-FR" sz="1200" dirty="0" smtClean="0">
                <a:solidFill>
                  <a:srgbClr val="008000"/>
                </a:solidFill>
              </a:rPr>
              <a:t> </a:t>
            </a:r>
            <a:endParaRPr lang="fr-FR" sz="1200" dirty="0">
              <a:solidFill>
                <a:srgbClr val="008000"/>
              </a:solidFill>
            </a:endParaRPr>
          </a:p>
        </p:txBody>
      </p:sp>
      <p:sp>
        <p:nvSpPr>
          <p:cNvPr id="7" name="ZoneTexte 6"/>
          <p:cNvSpPr txBox="1"/>
          <p:nvPr/>
        </p:nvSpPr>
        <p:spPr>
          <a:xfrm>
            <a:off x="179512" y="3011355"/>
            <a:ext cx="3528392" cy="2646878"/>
          </a:xfrm>
          <a:prstGeom prst="rect">
            <a:avLst/>
          </a:prstGeom>
          <a:noFill/>
        </p:spPr>
        <p:txBody>
          <a:bodyPr wrap="square" rtlCol="0">
            <a:spAutoFit/>
          </a:bodyPr>
          <a:lstStyle/>
          <a:p>
            <a:pPr algn="just"/>
            <a:r>
              <a:rPr lang="fr-FR" sz="1400" b="1" i="1" dirty="0">
                <a:solidFill>
                  <a:srgbClr val="008000"/>
                </a:solidFill>
              </a:rPr>
              <a:t>Smart </a:t>
            </a:r>
            <a:r>
              <a:rPr lang="fr-FR" sz="1400" b="1" i="1" dirty="0" err="1">
                <a:solidFill>
                  <a:srgbClr val="008000"/>
                </a:solidFill>
              </a:rPr>
              <a:t>grid</a:t>
            </a:r>
            <a:r>
              <a:rPr lang="fr-FR" sz="1400" b="1" i="1" dirty="0">
                <a:solidFill>
                  <a:srgbClr val="008000"/>
                </a:solidFill>
              </a:rPr>
              <a:t> </a:t>
            </a:r>
            <a:r>
              <a:rPr lang="fr-FR" sz="1400" dirty="0">
                <a:solidFill>
                  <a:srgbClr val="008000"/>
                </a:solidFill>
              </a:rPr>
              <a:t>: une des dénominations d'un réseau de distribution d'électricité « intelligent », utilisant des technologies informatiques de manière à optimiser la production, la distribution, la consommation d'électricité</a:t>
            </a:r>
            <a:r>
              <a:rPr lang="fr-FR" sz="1400" dirty="0" smtClean="0">
                <a:solidFill>
                  <a:srgbClr val="008000"/>
                </a:solidFill>
              </a:rPr>
              <a:t>.</a:t>
            </a:r>
          </a:p>
          <a:p>
            <a:pPr algn="just"/>
            <a:r>
              <a:rPr lang="fr-FR" sz="1200" dirty="0">
                <a:solidFill>
                  <a:srgbClr val="008000"/>
                </a:solidFill>
              </a:rPr>
              <a:t>Source : </a:t>
            </a:r>
            <a:r>
              <a:rPr lang="fr-FR" sz="1200" dirty="0">
                <a:solidFill>
                  <a:srgbClr val="008000"/>
                </a:solidFill>
                <a:hlinkClick r:id="rId10"/>
              </a:rPr>
              <a:t>http://</a:t>
            </a:r>
            <a:r>
              <a:rPr lang="fr-FR" sz="1200" dirty="0" smtClean="0">
                <a:solidFill>
                  <a:srgbClr val="008000"/>
                </a:solidFill>
                <a:hlinkClick r:id="rId10"/>
              </a:rPr>
              <a:t>fr.wikipedia.org/wiki/Smart_grid</a:t>
            </a:r>
            <a:r>
              <a:rPr lang="fr-FR" sz="1200" dirty="0" smtClean="0">
                <a:solidFill>
                  <a:srgbClr val="008000"/>
                </a:solidFill>
              </a:rPr>
              <a:t> </a:t>
            </a:r>
            <a:endParaRPr lang="fr-FR" sz="1200" dirty="0" smtClean="0">
              <a:solidFill>
                <a:srgbClr val="008000"/>
              </a:solidFill>
            </a:endParaRPr>
          </a:p>
          <a:p>
            <a:pPr algn="just"/>
            <a:r>
              <a:rPr lang="fr-FR" sz="1400" b="1" i="1" dirty="0" smtClean="0">
                <a:solidFill>
                  <a:srgbClr val="008000"/>
                </a:solidFill>
              </a:rPr>
              <a:t>Transition énergétique </a:t>
            </a:r>
            <a:r>
              <a:rPr lang="fr-FR" sz="1400" dirty="0" smtClean="0">
                <a:solidFill>
                  <a:srgbClr val="008000"/>
                </a:solidFill>
              </a:rPr>
              <a:t>: Passage </a:t>
            </a:r>
            <a:r>
              <a:rPr lang="fr-FR" sz="1400" dirty="0">
                <a:solidFill>
                  <a:srgbClr val="008000"/>
                </a:solidFill>
              </a:rPr>
              <a:t>du système énergétique actuel utilisant des </a:t>
            </a:r>
            <a:r>
              <a:rPr lang="fr-FR" sz="1400" dirty="0">
                <a:solidFill>
                  <a:srgbClr val="008000"/>
                </a:solidFill>
                <a:hlinkClick r:id="rId11" tooltip="Ressource non renouvelable"/>
              </a:rPr>
              <a:t>ressources non renouvelables</a:t>
            </a:r>
            <a:r>
              <a:rPr lang="fr-FR" sz="1400" dirty="0">
                <a:solidFill>
                  <a:srgbClr val="008000"/>
                </a:solidFill>
              </a:rPr>
              <a:t> vers un </a:t>
            </a:r>
            <a:r>
              <a:rPr lang="fr-FR" sz="1400" dirty="0">
                <a:solidFill>
                  <a:srgbClr val="008000"/>
                </a:solidFill>
                <a:hlinkClick r:id="rId12" tooltip="Mix énergétique"/>
              </a:rPr>
              <a:t>bouquet énergétique</a:t>
            </a:r>
            <a:r>
              <a:rPr lang="fr-FR" sz="1400" dirty="0">
                <a:solidFill>
                  <a:srgbClr val="008000"/>
                </a:solidFill>
              </a:rPr>
              <a:t> basé principalement sur des </a:t>
            </a:r>
            <a:r>
              <a:rPr lang="fr-FR" sz="1400" dirty="0">
                <a:solidFill>
                  <a:srgbClr val="008000"/>
                </a:solidFill>
                <a:hlinkClick r:id="rId13" tooltip="Ressource renouvelable"/>
              </a:rPr>
              <a:t>ressources </a:t>
            </a:r>
            <a:r>
              <a:rPr lang="fr-FR" sz="1400" dirty="0" smtClean="0">
                <a:solidFill>
                  <a:srgbClr val="008000"/>
                </a:solidFill>
                <a:hlinkClick r:id="rId13" tooltip="Ressource renouvelable"/>
              </a:rPr>
              <a:t>renouvelables</a:t>
            </a:r>
            <a:r>
              <a:rPr lang="fr-FR" sz="1400" dirty="0" smtClean="0">
                <a:solidFill>
                  <a:srgbClr val="008000"/>
                </a:solidFill>
              </a:rPr>
              <a:t>.</a:t>
            </a:r>
            <a:endParaRPr lang="fr-FR" sz="1400" dirty="0">
              <a:solidFill>
                <a:srgbClr val="008000"/>
              </a:solidFill>
            </a:endParaRPr>
          </a:p>
        </p:txBody>
      </p:sp>
    </p:spTree>
    <p:extLst>
      <p:ext uri="{BB962C8B-B14F-4D97-AF65-F5344CB8AC3E}">
        <p14:creationId xmlns:p14="http://schemas.microsoft.com/office/powerpoint/2010/main" val="92691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79512" y="692696"/>
            <a:ext cx="8712968" cy="6001643"/>
          </a:xfrm>
          <a:prstGeom prst="rect">
            <a:avLst/>
          </a:prstGeom>
        </p:spPr>
        <p:txBody>
          <a:bodyPr wrap="square">
            <a:spAutoFit/>
          </a:bodyPr>
          <a:lstStyle/>
          <a:p>
            <a:pPr algn="just"/>
            <a:r>
              <a:rPr lang="fr-FR" sz="2400" b="1" dirty="0">
                <a:solidFill>
                  <a:srgbClr val="008000"/>
                </a:solidFill>
                <a:latin typeface="Calibri" pitchFamily="34" charset="0"/>
              </a:rPr>
              <a:t>2</a:t>
            </a:r>
            <a:r>
              <a:rPr lang="fr-FR" sz="2400" b="1" dirty="0" smtClean="0">
                <a:solidFill>
                  <a:srgbClr val="008000"/>
                </a:solidFill>
                <a:latin typeface="Calibri" pitchFamily="34" charset="0"/>
              </a:rPr>
              <a:t>. </a:t>
            </a:r>
            <a:r>
              <a:rPr lang="fr-FR" sz="2400" b="1" u="sng" dirty="0" smtClean="0">
                <a:solidFill>
                  <a:srgbClr val="008000"/>
                </a:solidFill>
                <a:latin typeface="Calibri" pitchFamily="34" charset="0"/>
              </a:rPr>
              <a:t>Controverses sur la notion de développement durable</a:t>
            </a:r>
          </a:p>
          <a:p>
            <a:pPr algn="just"/>
            <a:endParaRPr lang="fr-FR" sz="2400" dirty="0" smtClean="0">
              <a:solidFill>
                <a:srgbClr val="008000"/>
              </a:solidFill>
              <a:latin typeface="Calibri" pitchFamily="34" charset="0"/>
            </a:endParaRPr>
          </a:p>
          <a:p>
            <a:pPr algn="just"/>
            <a:r>
              <a:rPr lang="fr-FR" sz="2400" dirty="0" smtClean="0">
                <a:solidFill>
                  <a:srgbClr val="008000"/>
                </a:solidFill>
                <a:latin typeface="Calibri" pitchFamily="34" charset="0"/>
              </a:rPr>
              <a:t>La notion de « </a:t>
            </a:r>
            <a:r>
              <a:rPr lang="fr-FR" sz="2400" b="1" dirty="0" smtClean="0">
                <a:solidFill>
                  <a:srgbClr val="008000"/>
                </a:solidFill>
                <a:latin typeface="Calibri" pitchFamily="34" charset="0"/>
              </a:rPr>
              <a:t>développement durable</a:t>
            </a:r>
            <a:r>
              <a:rPr lang="fr-FR" sz="2400" dirty="0" smtClean="0">
                <a:solidFill>
                  <a:srgbClr val="008000"/>
                </a:solidFill>
                <a:latin typeface="Calibri" pitchFamily="34" charset="0"/>
              </a:rPr>
              <a:t> » est actuellement sujet à controverse selon l’importance que l’on accorde aux questions suivantes :</a:t>
            </a:r>
          </a:p>
          <a:p>
            <a:pPr algn="just"/>
            <a:endParaRPr lang="fr-FR" sz="2400" dirty="0" smtClean="0">
              <a:solidFill>
                <a:srgbClr val="008000"/>
              </a:solidFill>
              <a:latin typeface="Calibri" pitchFamily="34" charset="0"/>
            </a:endParaRPr>
          </a:p>
          <a:p>
            <a:pPr marL="457200" indent="-457200" algn="just">
              <a:buAutoNum type="arabicParenR"/>
            </a:pPr>
            <a:r>
              <a:rPr lang="fr-FR" sz="2400" dirty="0" smtClean="0">
                <a:solidFill>
                  <a:srgbClr val="008000"/>
                </a:solidFill>
                <a:latin typeface="Calibri" pitchFamily="34" charset="0"/>
              </a:rPr>
              <a:t>Le réchauffement climatique et à ses causes a) naturelles ou b) anthropiques, </a:t>
            </a:r>
          </a:p>
          <a:p>
            <a:pPr marL="457200" indent="-457200" algn="just">
              <a:buAutoNum type="arabicParenR"/>
            </a:pPr>
            <a:r>
              <a:rPr lang="fr-FR" sz="2400" dirty="0" smtClean="0">
                <a:solidFill>
                  <a:srgbClr val="008000"/>
                </a:solidFill>
                <a:latin typeface="Calibri" pitchFamily="34" charset="0"/>
              </a:rPr>
              <a:t>Les pollutions ou les risques de pollutions (radioactives, chimiques _ pesticides … etc.) et à la maîtrise ou non de celles-ci.</a:t>
            </a:r>
          </a:p>
          <a:p>
            <a:pPr algn="just"/>
            <a:endParaRPr lang="fr-FR" sz="2400" dirty="0">
              <a:solidFill>
                <a:srgbClr val="008000"/>
              </a:solidFill>
              <a:latin typeface="Calibri" pitchFamily="34" charset="0"/>
            </a:endParaRPr>
          </a:p>
          <a:p>
            <a:pPr algn="just"/>
            <a:r>
              <a:rPr lang="fr-FR" sz="2400" dirty="0" smtClean="0">
                <a:solidFill>
                  <a:srgbClr val="008000"/>
                </a:solidFill>
                <a:latin typeface="Calibri" pitchFamily="34" charset="0"/>
              </a:rPr>
              <a:t>Donc, dans ce document, nous aborderons aussi les points de vue :</a:t>
            </a:r>
          </a:p>
          <a:p>
            <a:pPr marL="457200" indent="-457200" algn="just">
              <a:buAutoNum type="arabicParenR"/>
            </a:pPr>
            <a:r>
              <a:rPr lang="fr-FR" sz="2400" dirty="0" smtClean="0">
                <a:solidFill>
                  <a:srgbClr val="008000"/>
                </a:solidFill>
                <a:latin typeface="Calibri" pitchFamily="34" charset="0"/>
              </a:rPr>
              <a:t>Des climato-sceptiques ou écolo-sceptiques,</a:t>
            </a:r>
          </a:p>
          <a:p>
            <a:pPr marL="457200" indent="-457200" algn="just">
              <a:buAutoNum type="arabicParenR"/>
            </a:pPr>
            <a:r>
              <a:rPr lang="fr-FR" sz="2400" dirty="0" smtClean="0">
                <a:solidFill>
                  <a:srgbClr val="008000"/>
                </a:solidFill>
                <a:latin typeface="Calibri" pitchFamily="34" charset="0"/>
              </a:rPr>
              <a:t>Des </a:t>
            </a:r>
            <a:r>
              <a:rPr lang="fr-FR" sz="2400" dirty="0">
                <a:solidFill>
                  <a:srgbClr val="008000"/>
                </a:solidFill>
                <a:latin typeface="Calibri" pitchFamily="34" charset="0"/>
              </a:rPr>
              <a:t>o</a:t>
            </a:r>
            <a:r>
              <a:rPr lang="fr-FR" sz="2400" dirty="0" smtClean="0">
                <a:solidFill>
                  <a:srgbClr val="008000"/>
                </a:solidFill>
                <a:latin typeface="Calibri" pitchFamily="34" charset="0"/>
              </a:rPr>
              <a:t>ptimistes sur la capacité des sciences à résoudre  tous les problèmes </a:t>
            </a:r>
            <a:r>
              <a:rPr lang="fr-FR" sz="2400" dirty="0">
                <a:solidFill>
                  <a:srgbClr val="008000"/>
                </a:solidFill>
                <a:latin typeface="Calibri" pitchFamily="34" charset="0"/>
              </a:rPr>
              <a:t>actuels </a:t>
            </a:r>
            <a:r>
              <a:rPr lang="fr-FR" sz="2400" dirty="0" smtClean="0">
                <a:solidFill>
                  <a:srgbClr val="008000"/>
                </a:solidFill>
                <a:latin typeface="Calibri" pitchFamily="34" charset="0"/>
              </a:rPr>
              <a:t>environnementaux et/ou de développement durable.</a:t>
            </a:r>
            <a:endParaRPr lang="fr-FR" sz="2400" dirty="0">
              <a:solidFill>
                <a:srgbClr val="008000"/>
              </a:solidFill>
              <a:latin typeface="Calibri" pitchFamily="34"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134041753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8271048" y="150093"/>
            <a:ext cx="549424" cy="221109"/>
          </a:xfrm>
        </p:spPr>
        <p:txBody>
          <a:bodyPr/>
          <a:lstStyle/>
          <a:p>
            <a:fld id="{D32AF682-0925-4A62-BA2D-7BAA01B2E7C5}" type="slidenum">
              <a:rPr lang="fr-FR" smtClean="0"/>
              <a:pPr/>
              <a:t>150</a:t>
            </a:fld>
            <a:endParaRPr lang="fr-FR" dirty="0"/>
          </a:p>
        </p:txBody>
      </p:sp>
      <p:sp>
        <p:nvSpPr>
          <p:cNvPr id="3"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251520" y="908720"/>
            <a:ext cx="8640960" cy="1200329"/>
          </a:xfrm>
          <a:prstGeom prst="rect">
            <a:avLst/>
          </a:prstGeom>
          <a:noFill/>
        </p:spPr>
        <p:txBody>
          <a:bodyPr wrap="square" rtlCol="0">
            <a:spAutoFit/>
          </a:bodyPr>
          <a:lstStyle/>
          <a:p>
            <a:r>
              <a:rPr lang="fr-FR" dirty="0" smtClean="0">
                <a:solidFill>
                  <a:srgbClr val="008000"/>
                </a:solidFill>
              </a:rPr>
              <a:t>Vous pouvez télécharger gratuitement ce document diaporama Powerpoint sur le site internet  suivant :</a:t>
            </a:r>
          </a:p>
          <a:p>
            <a:endParaRPr lang="fr-FR" dirty="0">
              <a:solidFill>
                <a:srgbClr val="008000"/>
              </a:solidFill>
            </a:endParaRPr>
          </a:p>
          <a:p>
            <a:r>
              <a:rPr lang="fr-FR" dirty="0" smtClean="0">
                <a:solidFill>
                  <a:srgbClr val="008000"/>
                </a:solidFill>
                <a:hlinkClick r:id="rId2"/>
              </a:rPr>
              <a:t>http://www.developpementdurable.co.nr</a:t>
            </a:r>
            <a:r>
              <a:rPr lang="fr-FR" dirty="0" smtClean="0">
                <a:solidFill>
                  <a:srgbClr val="008000"/>
                </a:solidFill>
              </a:rPr>
              <a:t> </a:t>
            </a:r>
            <a:endParaRPr lang="fr-FR" dirty="0">
              <a:solidFill>
                <a:srgbClr val="008000"/>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2204864"/>
            <a:ext cx="4000500" cy="4286250"/>
          </a:xfrm>
          <a:prstGeom prst="rect">
            <a:avLst/>
          </a:prstGeom>
        </p:spPr>
      </p:pic>
      <p:sp>
        <p:nvSpPr>
          <p:cNvPr id="6" name="ZoneTexte 5"/>
          <p:cNvSpPr txBox="1"/>
          <p:nvPr/>
        </p:nvSpPr>
        <p:spPr>
          <a:xfrm>
            <a:off x="2915816" y="6453336"/>
            <a:ext cx="3017173" cy="246221"/>
          </a:xfrm>
          <a:prstGeom prst="rect">
            <a:avLst/>
          </a:prstGeom>
          <a:noFill/>
        </p:spPr>
        <p:txBody>
          <a:bodyPr wrap="none" rtlCol="0">
            <a:spAutoFit/>
          </a:bodyPr>
          <a:lstStyle/>
          <a:p>
            <a:r>
              <a:rPr lang="fr-FR" sz="1000" dirty="0" smtClean="0">
                <a:solidFill>
                  <a:srgbClr val="008000"/>
                </a:solidFill>
              </a:rPr>
              <a:t>Source :  libre de droit, </a:t>
            </a:r>
            <a:r>
              <a:rPr lang="fr-FR" sz="1000" dirty="0" smtClean="0">
                <a:hlinkClick r:id="rId4"/>
              </a:rPr>
              <a:t>http://www.shutterstock.com/</a:t>
            </a:r>
            <a:endParaRPr lang="fr-FR" sz="1000" dirty="0">
              <a:solidFill>
                <a:srgbClr val="008000"/>
              </a:solidFill>
            </a:endParaRPr>
          </a:p>
        </p:txBody>
      </p:sp>
    </p:spTree>
    <p:extLst>
      <p:ext uri="{BB962C8B-B14F-4D97-AF65-F5344CB8AC3E}">
        <p14:creationId xmlns:p14="http://schemas.microsoft.com/office/powerpoint/2010/main" val="3989398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16</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6"/>
            <a:ext cx="8640960" cy="3139321"/>
          </a:xfrm>
          <a:prstGeom prst="rect">
            <a:avLst/>
          </a:prstGeom>
        </p:spPr>
        <p:txBody>
          <a:bodyPr wrap="square">
            <a:spAutoFit/>
          </a:bodyPr>
          <a:lstStyle/>
          <a:p>
            <a:pPr algn="just">
              <a:spcBef>
                <a:spcPct val="50000"/>
              </a:spcBef>
            </a:pPr>
            <a:r>
              <a:rPr lang="fr-FR" b="1" dirty="0" smtClean="0">
                <a:solidFill>
                  <a:srgbClr val="FF8B03"/>
                </a:solidFill>
                <a:latin typeface="Calibri" pitchFamily="34" charset="0"/>
              </a:rPr>
              <a:t>Thomas Malthus - 1798</a:t>
            </a:r>
            <a:endParaRPr lang="fr-FR" b="1" dirty="0" smtClean="0">
              <a:solidFill>
                <a:srgbClr val="008000"/>
              </a:solidFill>
              <a:latin typeface="Calibri" pitchFamily="34" charset="0"/>
            </a:endParaRPr>
          </a:p>
          <a:p>
            <a:pPr algn="just">
              <a:spcBef>
                <a:spcPct val="50000"/>
              </a:spcBef>
            </a:pPr>
            <a:r>
              <a:rPr lang="fr-FR" b="1" dirty="0" smtClean="0">
                <a:solidFill>
                  <a:srgbClr val="008000"/>
                </a:solidFill>
                <a:latin typeface="Calibri" pitchFamily="34" charset="0"/>
              </a:rPr>
              <a:t>Dans son « </a:t>
            </a:r>
            <a:r>
              <a:rPr lang="fr-FR" b="1" i="1" dirty="0" smtClean="0">
                <a:solidFill>
                  <a:srgbClr val="008000"/>
                </a:solidFill>
                <a:latin typeface="Calibri" pitchFamily="34" charset="0"/>
              </a:rPr>
              <a:t>Essai sur le principe de la population</a:t>
            </a:r>
            <a:r>
              <a:rPr lang="fr-FR" b="1" dirty="0" smtClean="0">
                <a:solidFill>
                  <a:srgbClr val="008000"/>
                </a:solidFill>
                <a:latin typeface="Calibri" pitchFamily="34" charset="0"/>
              </a:rPr>
              <a:t> », paru en 1798, Malthus s’inquiète de la "soutenabilité" de l’environnement au regard du renouvellement des espèces. </a:t>
            </a:r>
          </a:p>
          <a:p>
            <a:pPr algn="just">
              <a:spcBef>
                <a:spcPct val="50000"/>
              </a:spcBef>
            </a:pPr>
            <a:r>
              <a:rPr lang="fr-FR" b="1" dirty="0" smtClean="0">
                <a:solidFill>
                  <a:srgbClr val="008000"/>
                </a:solidFill>
                <a:latin typeface="Calibri" pitchFamily="34" charset="0"/>
              </a:rPr>
              <a:t>Selon la théorie de Malthus, la population augmente de manière géométrique alors que la production, notamment des denrées, ne s’accroît que de manière arithmétique. </a:t>
            </a:r>
          </a:p>
          <a:p>
            <a:pPr algn="just">
              <a:spcBef>
                <a:spcPct val="50000"/>
              </a:spcBef>
            </a:pPr>
            <a:r>
              <a:rPr lang="fr-FR" b="1" dirty="0" smtClean="0">
                <a:solidFill>
                  <a:srgbClr val="008000"/>
                </a:solidFill>
                <a:latin typeface="Calibri" pitchFamily="34" charset="0"/>
              </a:rPr>
              <a:t>Il arrive donc inévitablement un moment où la courbe de la population dépasse la courbe de la production alimentaire entraînant pauvreté, famine et épidémies.</a:t>
            </a:r>
          </a:p>
          <a:p>
            <a:pPr algn="just">
              <a:spcBef>
                <a:spcPct val="50000"/>
              </a:spcBef>
            </a:pPr>
            <a:r>
              <a:rPr lang="fr-FR" b="1" dirty="0" smtClean="0">
                <a:solidFill>
                  <a:srgbClr val="008000"/>
                </a:solidFill>
                <a:latin typeface="Calibri" pitchFamily="34" charset="0"/>
              </a:rPr>
              <a:t>La solution préconisée par Malthus revient donc à réduire l’accroissement de la population en agissant sur le taux de natalité.</a:t>
            </a:r>
          </a:p>
        </p:txBody>
      </p:sp>
      <p:sp>
        <p:nvSpPr>
          <p:cNvPr id="7" name="ZoneTexte 6"/>
          <p:cNvSpPr txBox="1"/>
          <p:nvPr/>
        </p:nvSpPr>
        <p:spPr>
          <a:xfrm>
            <a:off x="179512" y="908720"/>
            <a:ext cx="6906442" cy="461665"/>
          </a:xfrm>
          <a:prstGeom prst="rect">
            <a:avLst/>
          </a:prstGeom>
          <a:noFill/>
        </p:spPr>
        <p:txBody>
          <a:bodyPr wrap="none" rtlCol="0">
            <a:spAutoFit/>
          </a:bodyPr>
          <a:lstStyle/>
          <a:p>
            <a:r>
              <a:rPr lang="fr-FR" sz="2400" b="1" dirty="0" smtClean="0">
                <a:solidFill>
                  <a:srgbClr val="008000"/>
                </a:solidFill>
              </a:rPr>
              <a:t>3. Historique des préoccupations environnementales</a:t>
            </a:r>
            <a:endParaRPr lang="fr-FR" sz="2400" b="1" dirty="0">
              <a:solidFill>
                <a:srgbClr val="008000"/>
              </a:solidFill>
            </a:endParaRPr>
          </a:p>
        </p:txBody>
      </p:sp>
      <p:pic>
        <p:nvPicPr>
          <p:cNvPr id="32" name="Image 31" descr="essaiDeMalthus.jpg"/>
          <p:cNvPicPr>
            <a:picLocks noChangeAspect="1"/>
          </p:cNvPicPr>
          <p:nvPr/>
        </p:nvPicPr>
        <p:blipFill>
          <a:blip r:embed="rId2" cstate="print"/>
          <a:stretch>
            <a:fillRect/>
          </a:stretch>
        </p:blipFill>
        <p:spPr>
          <a:xfrm>
            <a:off x="1907704" y="4653136"/>
            <a:ext cx="1228725" cy="1819275"/>
          </a:xfrm>
          <a:prstGeom prst="rect">
            <a:avLst/>
          </a:prstGeom>
        </p:spPr>
      </p:pic>
      <p:pic>
        <p:nvPicPr>
          <p:cNvPr id="33" name="Image 32" descr="malthus4.jpg"/>
          <p:cNvPicPr>
            <a:picLocks noChangeAspect="1"/>
          </p:cNvPicPr>
          <p:nvPr/>
        </p:nvPicPr>
        <p:blipFill>
          <a:blip r:embed="rId3" cstate="print"/>
          <a:stretch>
            <a:fillRect/>
          </a:stretch>
        </p:blipFill>
        <p:spPr>
          <a:xfrm>
            <a:off x="323528" y="4653136"/>
            <a:ext cx="1362075" cy="1666875"/>
          </a:xfrm>
          <a:prstGeom prst="rect">
            <a:avLst/>
          </a:prstGeom>
        </p:spPr>
      </p:pic>
      <p:pic>
        <p:nvPicPr>
          <p:cNvPr id="34" name="Image 33" descr="MalthusTheory2.jpg"/>
          <p:cNvPicPr>
            <a:picLocks noChangeAspect="1"/>
          </p:cNvPicPr>
          <p:nvPr/>
        </p:nvPicPr>
        <p:blipFill>
          <a:blip r:embed="rId4" cstate="print"/>
          <a:stretch>
            <a:fillRect/>
          </a:stretch>
        </p:blipFill>
        <p:spPr>
          <a:xfrm>
            <a:off x="5652120" y="4264513"/>
            <a:ext cx="3384376" cy="2480153"/>
          </a:xfrm>
          <a:prstGeom prst="rect">
            <a:avLst/>
          </a:prstGeom>
        </p:spPr>
      </p:pic>
      <p:pic>
        <p:nvPicPr>
          <p:cNvPr id="35" name="Image 34" descr="famine3.jpg"/>
          <p:cNvPicPr>
            <a:picLocks noChangeAspect="1"/>
          </p:cNvPicPr>
          <p:nvPr/>
        </p:nvPicPr>
        <p:blipFill>
          <a:blip r:embed="rId5" cstate="print"/>
          <a:stretch>
            <a:fillRect/>
          </a:stretch>
        </p:blipFill>
        <p:spPr>
          <a:xfrm>
            <a:off x="3275856" y="4797152"/>
            <a:ext cx="2231504" cy="13946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17</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369332"/>
          </a:xfrm>
          <a:prstGeom prst="rect">
            <a:avLst/>
          </a:prstGeom>
        </p:spPr>
        <p:txBody>
          <a:bodyPr wrap="square">
            <a:spAutoFit/>
          </a:bodyPr>
          <a:lstStyle/>
          <a:p>
            <a:pPr algn="just">
              <a:spcBef>
                <a:spcPct val="50000"/>
              </a:spcBef>
            </a:pPr>
            <a:r>
              <a:rPr lang="fr-FR" b="1" dirty="0" smtClean="0">
                <a:solidFill>
                  <a:srgbClr val="FF8B03"/>
                </a:solidFill>
                <a:latin typeface="Calibri" pitchFamily="34" charset="0"/>
              </a:rPr>
              <a:t>Thomas Malthus (suite)</a:t>
            </a:r>
            <a:endParaRPr lang="fr-FR" b="1" dirty="0" smtClean="0">
              <a:solidFill>
                <a:srgbClr val="008000"/>
              </a:solidFill>
              <a:latin typeface="Calibri" pitchFamily="34" charset="0"/>
            </a:endParaRPr>
          </a:p>
        </p:txBody>
      </p:sp>
      <p:grpSp>
        <p:nvGrpSpPr>
          <p:cNvPr id="20" name="Group 101"/>
          <p:cNvGrpSpPr>
            <a:grpSpLocks/>
          </p:cNvGrpSpPr>
          <p:nvPr/>
        </p:nvGrpSpPr>
        <p:grpSpPr bwMode="auto">
          <a:xfrm>
            <a:off x="4860032" y="1628800"/>
            <a:ext cx="3888432" cy="1872208"/>
            <a:chOff x="720" y="1104"/>
            <a:chExt cx="4177" cy="2767"/>
          </a:xfrm>
        </p:grpSpPr>
        <p:sp>
          <p:nvSpPr>
            <p:cNvPr id="21" name="Text Box 102"/>
            <p:cNvSpPr txBox="1">
              <a:spLocks noChangeArrowheads="1"/>
            </p:cNvSpPr>
            <p:nvPr/>
          </p:nvSpPr>
          <p:spPr bwMode="auto">
            <a:xfrm>
              <a:off x="836" y="2266"/>
              <a:ext cx="1029" cy="368"/>
            </a:xfrm>
            <a:prstGeom prst="rect">
              <a:avLst/>
            </a:prstGeom>
            <a:noFill/>
            <a:ln w="9525">
              <a:noFill/>
              <a:miter lim="800000"/>
              <a:headEnd/>
              <a:tailEnd/>
            </a:ln>
            <a:effectLst/>
          </p:spPr>
          <p:txBody>
            <a:bodyPr wrap="none">
              <a:spAutoFit/>
            </a:bodyPr>
            <a:lstStyle/>
            <a:p>
              <a:pPr eaLnBrk="1" hangingPunct="1"/>
              <a:r>
                <a:rPr lang="fr-FR" dirty="0">
                  <a:solidFill>
                    <a:srgbClr val="052BFF"/>
                  </a:solidFill>
                  <a:latin typeface="Times New Roman" pitchFamily="18" charset="0"/>
                </a:rPr>
                <a:t>Production</a:t>
              </a:r>
              <a:endParaRPr lang="fr-FR" dirty="0">
                <a:latin typeface="Times New Roman" pitchFamily="18" charset="0"/>
              </a:endParaRPr>
            </a:p>
          </p:txBody>
        </p:sp>
        <p:sp>
          <p:nvSpPr>
            <p:cNvPr id="22" name="Line 103"/>
            <p:cNvSpPr>
              <a:spLocks noChangeShapeType="1"/>
            </p:cNvSpPr>
            <p:nvPr/>
          </p:nvSpPr>
          <p:spPr bwMode="auto">
            <a:xfrm>
              <a:off x="1358" y="2598"/>
              <a:ext cx="464" cy="222"/>
            </a:xfrm>
            <a:prstGeom prst="line">
              <a:avLst/>
            </a:prstGeom>
            <a:noFill/>
            <a:ln w="9525">
              <a:solidFill>
                <a:schemeClr val="tx1"/>
              </a:solidFill>
              <a:round/>
              <a:headEnd/>
              <a:tailEnd type="triangle" w="med" len="med"/>
            </a:ln>
            <a:effectLst/>
          </p:spPr>
          <p:txBody>
            <a:bodyPr/>
            <a:lstStyle/>
            <a:p>
              <a:endParaRPr lang="fr-FR" dirty="0"/>
            </a:p>
          </p:txBody>
        </p:sp>
        <p:sp>
          <p:nvSpPr>
            <p:cNvPr id="23" name="Line 104"/>
            <p:cNvSpPr>
              <a:spLocks noChangeShapeType="1"/>
            </p:cNvSpPr>
            <p:nvPr/>
          </p:nvSpPr>
          <p:spPr bwMode="auto">
            <a:xfrm flipV="1">
              <a:off x="720" y="1104"/>
              <a:ext cx="0" cy="2269"/>
            </a:xfrm>
            <a:prstGeom prst="line">
              <a:avLst/>
            </a:prstGeom>
            <a:noFill/>
            <a:ln w="79375">
              <a:solidFill>
                <a:srgbClr val="336600"/>
              </a:solidFill>
              <a:round/>
              <a:headEnd/>
              <a:tailEnd type="triangle" w="med" len="med"/>
            </a:ln>
            <a:effectLst/>
          </p:spPr>
          <p:txBody>
            <a:bodyPr/>
            <a:lstStyle/>
            <a:p>
              <a:endParaRPr lang="fr-FR" dirty="0"/>
            </a:p>
          </p:txBody>
        </p:sp>
        <p:sp>
          <p:nvSpPr>
            <p:cNvPr id="24" name="Line 105"/>
            <p:cNvSpPr>
              <a:spLocks noChangeShapeType="1"/>
            </p:cNvSpPr>
            <p:nvPr/>
          </p:nvSpPr>
          <p:spPr bwMode="auto">
            <a:xfrm>
              <a:off x="720" y="3373"/>
              <a:ext cx="3944" cy="0"/>
            </a:xfrm>
            <a:prstGeom prst="line">
              <a:avLst/>
            </a:prstGeom>
            <a:noFill/>
            <a:ln w="79375">
              <a:solidFill>
                <a:srgbClr val="336600"/>
              </a:solidFill>
              <a:round/>
              <a:headEnd/>
              <a:tailEnd type="triangle" w="med" len="med"/>
            </a:ln>
            <a:effectLst/>
          </p:spPr>
          <p:txBody>
            <a:bodyPr/>
            <a:lstStyle/>
            <a:p>
              <a:endParaRPr lang="fr-FR" dirty="0"/>
            </a:p>
          </p:txBody>
        </p:sp>
        <p:sp>
          <p:nvSpPr>
            <p:cNvPr id="25" name="Text Box 106"/>
            <p:cNvSpPr txBox="1">
              <a:spLocks noChangeArrowheads="1"/>
            </p:cNvSpPr>
            <p:nvPr/>
          </p:nvSpPr>
          <p:spPr bwMode="auto">
            <a:xfrm>
              <a:off x="4176" y="3504"/>
              <a:ext cx="721" cy="367"/>
            </a:xfrm>
            <a:prstGeom prst="rect">
              <a:avLst/>
            </a:prstGeom>
            <a:noFill/>
            <a:ln w="9525">
              <a:noFill/>
              <a:miter lim="800000"/>
              <a:headEnd/>
              <a:tailEnd/>
            </a:ln>
            <a:effectLst/>
          </p:spPr>
          <p:txBody>
            <a:bodyPr wrap="none">
              <a:spAutoFit/>
            </a:bodyPr>
            <a:lstStyle/>
            <a:p>
              <a:pPr eaLnBrk="1" hangingPunct="1"/>
              <a:r>
                <a:rPr lang="fr-FR" b="1" dirty="0">
                  <a:solidFill>
                    <a:schemeClr val="hlink"/>
                  </a:solidFill>
                  <a:latin typeface="Times New Roman" pitchFamily="18" charset="0"/>
                </a:rPr>
                <a:t>Temps</a:t>
              </a:r>
            </a:p>
          </p:txBody>
        </p:sp>
        <p:sp>
          <p:nvSpPr>
            <p:cNvPr id="26" name="Line 107"/>
            <p:cNvSpPr>
              <a:spLocks noChangeShapeType="1"/>
            </p:cNvSpPr>
            <p:nvPr/>
          </p:nvSpPr>
          <p:spPr bwMode="auto">
            <a:xfrm flipV="1">
              <a:off x="778" y="1381"/>
              <a:ext cx="3770" cy="1937"/>
            </a:xfrm>
            <a:prstGeom prst="line">
              <a:avLst/>
            </a:prstGeom>
            <a:noFill/>
            <a:ln w="63500">
              <a:solidFill>
                <a:srgbClr val="052BFF"/>
              </a:solidFill>
              <a:round/>
              <a:headEnd/>
              <a:tailEnd/>
            </a:ln>
            <a:effectLst/>
          </p:spPr>
          <p:txBody>
            <a:bodyPr/>
            <a:lstStyle/>
            <a:p>
              <a:endParaRPr lang="fr-FR" dirty="0"/>
            </a:p>
          </p:txBody>
        </p:sp>
        <p:sp>
          <p:nvSpPr>
            <p:cNvPr id="27" name="Freeform 108"/>
            <p:cNvSpPr>
              <a:spLocks/>
            </p:cNvSpPr>
            <p:nvPr/>
          </p:nvSpPr>
          <p:spPr bwMode="auto">
            <a:xfrm>
              <a:off x="720" y="1381"/>
              <a:ext cx="3132" cy="1992"/>
            </a:xfrm>
            <a:custGeom>
              <a:avLst/>
              <a:gdLst>
                <a:gd name="T0" fmla="*/ 0 w 2592"/>
                <a:gd name="T1" fmla="*/ 1992 h 1728"/>
                <a:gd name="T2" fmla="*/ 1218 w 2592"/>
                <a:gd name="T3" fmla="*/ 1715 h 1728"/>
                <a:gd name="T4" fmla="*/ 2494 w 2592"/>
                <a:gd name="T5" fmla="*/ 775 h 1728"/>
                <a:gd name="T6" fmla="*/ 3132 w 2592"/>
                <a:gd name="T7" fmla="*/ 0 h 1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2" h="1728">
                  <a:moveTo>
                    <a:pt x="0" y="1728"/>
                  </a:moveTo>
                  <a:cubicBezTo>
                    <a:pt x="332" y="1696"/>
                    <a:pt x="664" y="1664"/>
                    <a:pt x="1008" y="1488"/>
                  </a:cubicBezTo>
                  <a:cubicBezTo>
                    <a:pt x="1352" y="1312"/>
                    <a:pt x="1800" y="920"/>
                    <a:pt x="2064" y="672"/>
                  </a:cubicBezTo>
                  <a:cubicBezTo>
                    <a:pt x="2328" y="424"/>
                    <a:pt x="2504" y="112"/>
                    <a:pt x="2592" y="0"/>
                  </a:cubicBezTo>
                </a:path>
              </a:pathLst>
            </a:custGeom>
            <a:noFill/>
            <a:ln w="63500">
              <a:solidFill>
                <a:srgbClr val="FFFF00"/>
              </a:solidFill>
              <a:round/>
              <a:headEnd/>
              <a:tailEnd/>
            </a:ln>
            <a:effectLst/>
          </p:spPr>
          <p:txBody>
            <a:bodyPr/>
            <a:lstStyle/>
            <a:p>
              <a:endParaRPr lang="fr-FR" dirty="0"/>
            </a:p>
          </p:txBody>
        </p:sp>
        <p:sp>
          <p:nvSpPr>
            <p:cNvPr id="28" name="Text Box 109"/>
            <p:cNvSpPr txBox="1">
              <a:spLocks noChangeArrowheads="1"/>
            </p:cNvSpPr>
            <p:nvPr/>
          </p:nvSpPr>
          <p:spPr bwMode="auto">
            <a:xfrm>
              <a:off x="2750" y="2654"/>
              <a:ext cx="1060" cy="419"/>
            </a:xfrm>
            <a:prstGeom prst="rect">
              <a:avLst/>
            </a:prstGeom>
            <a:noFill/>
            <a:ln w="63500">
              <a:solidFill>
                <a:srgbClr val="FFFF00"/>
              </a:solidFill>
              <a:miter lim="800000"/>
              <a:headEnd/>
              <a:tailEnd/>
            </a:ln>
            <a:effectLst/>
          </p:spPr>
          <p:txBody>
            <a:bodyPr wrap="none">
              <a:spAutoFit/>
            </a:bodyPr>
            <a:lstStyle/>
            <a:p>
              <a:pPr eaLnBrk="1" hangingPunct="1"/>
              <a:r>
                <a:rPr lang="fr-FR" dirty="0">
                  <a:solidFill>
                    <a:srgbClr val="FFFF00"/>
                  </a:solidFill>
                  <a:latin typeface="Times New Roman" pitchFamily="18" charset="0"/>
                </a:rPr>
                <a:t>Population</a:t>
              </a:r>
              <a:endParaRPr lang="fr-FR" dirty="0">
                <a:latin typeface="Times New Roman" pitchFamily="18" charset="0"/>
              </a:endParaRPr>
            </a:p>
          </p:txBody>
        </p:sp>
        <p:sp>
          <p:nvSpPr>
            <p:cNvPr id="29" name="Line 110"/>
            <p:cNvSpPr>
              <a:spLocks noChangeShapeType="1"/>
            </p:cNvSpPr>
            <p:nvPr/>
          </p:nvSpPr>
          <p:spPr bwMode="auto">
            <a:xfrm flipH="1">
              <a:off x="2286" y="2875"/>
              <a:ext cx="464" cy="55"/>
            </a:xfrm>
            <a:prstGeom prst="line">
              <a:avLst/>
            </a:prstGeom>
            <a:noFill/>
            <a:ln w="63500">
              <a:solidFill>
                <a:srgbClr val="FFFF00"/>
              </a:solidFill>
              <a:round/>
              <a:headEnd/>
              <a:tailEnd type="triangle" w="med" len="med"/>
            </a:ln>
            <a:effectLst/>
          </p:spPr>
          <p:txBody>
            <a:bodyPr/>
            <a:lstStyle/>
            <a:p>
              <a:endParaRPr lang="fr-FR" dirty="0"/>
            </a:p>
          </p:txBody>
        </p:sp>
        <p:sp>
          <p:nvSpPr>
            <p:cNvPr id="30" name="Line 111"/>
            <p:cNvSpPr>
              <a:spLocks noChangeShapeType="1"/>
            </p:cNvSpPr>
            <p:nvPr/>
          </p:nvSpPr>
          <p:spPr bwMode="auto">
            <a:xfrm>
              <a:off x="3620" y="1713"/>
              <a:ext cx="1276" cy="1273"/>
            </a:xfrm>
            <a:prstGeom prst="line">
              <a:avLst/>
            </a:prstGeom>
            <a:noFill/>
            <a:ln w="76200">
              <a:solidFill>
                <a:srgbClr val="FF0000"/>
              </a:solidFill>
              <a:round/>
              <a:headEnd/>
              <a:tailEnd type="stealth" w="med" len="med"/>
            </a:ln>
            <a:effectLst/>
          </p:spPr>
          <p:txBody>
            <a:bodyPr/>
            <a:lstStyle/>
            <a:p>
              <a:endParaRPr lang="fr-FR" dirty="0"/>
            </a:p>
          </p:txBody>
        </p:sp>
        <p:sp>
          <p:nvSpPr>
            <p:cNvPr id="31" name="WordArt 112"/>
            <p:cNvSpPr>
              <a:spLocks noChangeArrowheads="1" noChangeShapeType="1" noTextEdit="1"/>
            </p:cNvSpPr>
            <p:nvPr/>
          </p:nvSpPr>
          <p:spPr bwMode="auto">
            <a:xfrm>
              <a:off x="3968" y="1104"/>
              <a:ext cx="116" cy="470"/>
            </a:xfrm>
            <a:prstGeom prst="rect">
              <a:avLst/>
            </a:prstGeom>
          </p:spPr>
          <p:txBody>
            <a:bodyPr wrap="none" fromWordArt="1">
              <a:prstTxWarp prst="textPlain">
                <a:avLst>
                  <a:gd name="adj" fmla="val 50000"/>
                </a:avLst>
              </a:prstTxWarp>
            </a:bodyPr>
            <a:lstStyle/>
            <a:p>
              <a:pPr algn="ctr"/>
              <a:r>
                <a:rPr lang="fr-FR" sz="3600" kern="10" dirty="0">
                  <a:ln w="9525">
                    <a:solidFill>
                      <a:srgbClr val="FF0000"/>
                    </a:solidFill>
                    <a:round/>
                    <a:headEnd/>
                    <a:tailEnd/>
                  </a:ln>
                  <a:noFill/>
                  <a:latin typeface="Arial Black"/>
                </a:rPr>
                <a:t>!</a:t>
              </a:r>
            </a:p>
          </p:txBody>
        </p:sp>
      </p:grpSp>
      <p:pic>
        <p:nvPicPr>
          <p:cNvPr id="32" name="Image 31" descr="MalthusTheory.jpg"/>
          <p:cNvPicPr>
            <a:picLocks noChangeAspect="1"/>
          </p:cNvPicPr>
          <p:nvPr/>
        </p:nvPicPr>
        <p:blipFill>
          <a:blip r:embed="rId2" cstate="print"/>
          <a:stretch>
            <a:fillRect/>
          </a:stretch>
        </p:blipFill>
        <p:spPr>
          <a:xfrm>
            <a:off x="1475656" y="1916832"/>
            <a:ext cx="2589965" cy="1800200"/>
          </a:xfrm>
          <a:prstGeom prst="rect">
            <a:avLst/>
          </a:prstGeom>
        </p:spPr>
      </p:pic>
      <p:sp>
        <p:nvSpPr>
          <p:cNvPr id="33" name="ZoneTexte 32"/>
          <p:cNvSpPr txBox="1"/>
          <p:nvPr/>
        </p:nvSpPr>
        <p:spPr>
          <a:xfrm>
            <a:off x="251520" y="3789040"/>
            <a:ext cx="8712968" cy="1477328"/>
          </a:xfrm>
          <a:prstGeom prst="rect">
            <a:avLst/>
          </a:prstGeom>
          <a:noFill/>
        </p:spPr>
        <p:txBody>
          <a:bodyPr wrap="square" rtlCol="0">
            <a:spAutoFit/>
          </a:bodyPr>
          <a:lstStyle/>
          <a:p>
            <a:r>
              <a:rPr lang="fr-FR" b="1" dirty="0" smtClean="0">
                <a:solidFill>
                  <a:srgbClr val="008000"/>
                </a:solidFill>
              </a:rPr>
              <a:t>La théorie de Malthus a été très critiquée </a:t>
            </a:r>
            <a:r>
              <a:rPr lang="fr-FR" dirty="0" smtClean="0">
                <a:solidFill>
                  <a:srgbClr val="008000"/>
                </a:solidFill>
              </a:rPr>
              <a:t>:</a:t>
            </a:r>
          </a:p>
          <a:p>
            <a:pPr>
              <a:buFont typeface="Arial" pitchFamily="34" charset="0"/>
              <a:buChar char="•"/>
            </a:pPr>
            <a:r>
              <a:rPr lang="fr-FR" dirty="0" smtClean="0">
                <a:solidFill>
                  <a:srgbClr val="008000"/>
                </a:solidFill>
              </a:rPr>
              <a:t> Soit parce que son analyse des catastrophes alimentaires ne prend pas en compte les catastrophes économiques causées par le capitalisme (Marx &amp; Engels).</a:t>
            </a:r>
          </a:p>
          <a:p>
            <a:pPr>
              <a:buFont typeface="Arial" pitchFamily="34" charset="0"/>
              <a:buChar char="•"/>
            </a:pPr>
            <a:r>
              <a:rPr lang="fr-FR" dirty="0" smtClean="0">
                <a:solidFill>
                  <a:srgbClr val="008000"/>
                </a:solidFill>
              </a:rPr>
              <a:t> Soit parce qu’elle ne tient pas compte du progrès scientifiques et techniques, </a:t>
            </a:r>
          </a:p>
          <a:p>
            <a:r>
              <a:rPr lang="fr-FR" dirty="0" smtClean="0">
                <a:solidFill>
                  <a:srgbClr val="008000"/>
                </a:solidFill>
              </a:rPr>
              <a:t>qui a permis d’augmenter les rendements agricoles (théorie libérale).</a:t>
            </a:r>
            <a:endParaRPr lang="fr-FR" dirty="0">
              <a:solidFill>
                <a:srgbClr val="008000"/>
              </a:solidFill>
            </a:endParaRPr>
          </a:p>
        </p:txBody>
      </p:sp>
      <p:pic>
        <p:nvPicPr>
          <p:cNvPr id="34" name="Image 33" descr="CritiqueDeMalthus.jpg"/>
          <p:cNvPicPr>
            <a:picLocks noChangeAspect="1"/>
          </p:cNvPicPr>
          <p:nvPr/>
        </p:nvPicPr>
        <p:blipFill>
          <a:blip r:embed="rId3" cstate="print"/>
          <a:stretch>
            <a:fillRect/>
          </a:stretch>
        </p:blipFill>
        <p:spPr>
          <a:xfrm>
            <a:off x="7740352" y="4725144"/>
            <a:ext cx="1200150" cy="2009775"/>
          </a:xfrm>
          <a:prstGeom prst="rect">
            <a:avLst/>
          </a:prstGeom>
        </p:spPr>
      </p:pic>
      <p:sp>
        <p:nvSpPr>
          <p:cNvPr id="35" name="ZoneTexte 34"/>
          <p:cNvSpPr txBox="1"/>
          <p:nvPr/>
        </p:nvSpPr>
        <p:spPr>
          <a:xfrm>
            <a:off x="251520" y="5589241"/>
            <a:ext cx="7416824" cy="461665"/>
          </a:xfrm>
          <a:prstGeom prst="rect">
            <a:avLst/>
          </a:prstGeom>
          <a:noFill/>
        </p:spPr>
        <p:txBody>
          <a:bodyPr wrap="square" rtlCol="0">
            <a:spAutoFit/>
          </a:bodyPr>
          <a:lstStyle/>
          <a:p>
            <a:pPr algn="r"/>
            <a:r>
              <a:rPr lang="fr-FR" sz="1200" dirty="0" smtClean="0">
                <a:solidFill>
                  <a:srgbClr val="008000"/>
                </a:solidFill>
              </a:rPr>
              <a:t>Source : </a:t>
            </a:r>
            <a:r>
              <a:rPr lang="fr-FR" sz="1200" i="1" dirty="0" smtClean="0">
                <a:solidFill>
                  <a:srgbClr val="008000"/>
                </a:solidFill>
              </a:rPr>
              <a:t>CRITIQUE DE MALTHUS</a:t>
            </a:r>
            <a:r>
              <a:rPr lang="fr-FR" sz="1200" dirty="0" smtClean="0">
                <a:solidFill>
                  <a:srgbClr val="008000"/>
                </a:solidFill>
              </a:rPr>
              <a:t>, Karl Marx et Friedrich Engels, François Maspero Éditeur, 1978.</a:t>
            </a:r>
          </a:p>
          <a:p>
            <a:pPr algn="r"/>
            <a:r>
              <a:rPr lang="fr-FR" sz="1200" dirty="0" smtClean="0">
                <a:solidFill>
                  <a:srgbClr val="008000"/>
                </a:solidFill>
                <a:hlinkClick r:id="rId4"/>
              </a:rPr>
              <a:t>http://classiques.uqac.ca/classiques/Engels_Marx/critique_de_malthus/critique_de_malthus_presentation.html</a:t>
            </a:r>
            <a:r>
              <a:rPr lang="fr-FR" sz="1200" dirty="0" smtClean="0">
                <a:solidFill>
                  <a:srgbClr val="008000"/>
                </a:solidFill>
              </a:rPr>
              <a:t>  </a:t>
            </a:r>
            <a:r>
              <a:rPr lang="fr-FR" sz="1200" dirty="0" smtClean="0">
                <a:solidFill>
                  <a:srgbClr val="008000"/>
                </a:solidFill>
                <a:latin typeface="Calibri"/>
              </a:rPr>
              <a:t>→</a:t>
            </a:r>
            <a:endParaRPr lang="fr-FR" sz="1200" dirty="0">
              <a:solidFill>
                <a:srgbClr val="008000"/>
              </a:solidFill>
            </a:endParaRPr>
          </a:p>
        </p:txBody>
      </p:sp>
      <p:sp>
        <p:nvSpPr>
          <p:cNvPr id="36" name="ZoneTexte 35"/>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18</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107504" y="1133695"/>
            <a:ext cx="8907184" cy="5724305"/>
          </a:xfrm>
          <a:prstGeom prst="rect">
            <a:avLst/>
          </a:prstGeom>
        </p:spPr>
        <p:txBody>
          <a:bodyPr wrap="square">
            <a:spAutoFit/>
          </a:bodyPr>
          <a:lstStyle/>
          <a:p>
            <a:pPr algn="just"/>
            <a:r>
              <a:rPr lang="fr-FR" b="1" u="sng" dirty="0" smtClean="0">
                <a:solidFill>
                  <a:srgbClr val="008000"/>
                </a:solidFill>
                <a:latin typeface="Calibri" pitchFamily="34" charset="0"/>
              </a:rPr>
              <a:t>3. 1. LE POINT DE DEPART : La réaction des écologistes</a:t>
            </a:r>
          </a:p>
          <a:p>
            <a:pPr algn="just"/>
            <a:endParaRPr lang="fr-FR" b="1" dirty="0" smtClean="0">
              <a:solidFill>
                <a:srgbClr val="008000"/>
              </a:solidFill>
              <a:latin typeface="Calibri" pitchFamily="34" charset="0"/>
            </a:endParaRPr>
          </a:p>
          <a:p>
            <a:pPr algn="just"/>
            <a:r>
              <a:rPr lang="fr-FR" dirty="0" smtClean="0">
                <a:solidFill>
                  <a:srgbClr val="008000"/>
                </a:solidFill>
                <a:latin typeface="Calibri" pitchFamily="34" charset="0"/>
              </a:rPr>
              <a:t>Nées vers 1950, les préoccupations environnementales évolué jusqu'à ce jour de la manière suivante :</a:t>
            </a:r>
          </a:p>
          <a:p>
            <a:pPr algn="just"/>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 au départ, la pollution à attiré l'attention des écologistes, qui se sont constitués en petits groupes locaux pour </a:t>
            </a:r>
            <a:r>
              <a:rPr lang="fr-FR" i="1" dirty="0" smtClean="0">
                <a:solidFill>
                  <a:srgbClr val="008000"/>
                </a:solidFill>
                <a:latin typeface="Calibri" pitchFamily="34" charset="0"/>
              </a:rPr>
              <a:t>protester</a:t>
            </a:r>
            <a:r>
              <a:rPr lang="fr-FR" dirty="0" smtClean="0">
                <a:solidFill>
                  <a:srgbClr val="008000"/>
                </a:solidFill>
                <a:latin typeface="Calibri" pitchFamily="34" charset="0"/>
              </a:rPr>
              <a:t> contre les pollutions localisées ;</a:t>
            </a:r>
          </a:p>
          <a:p>
            <a:pPr algn="just"/>
            <a:r>
              <a:rPr lang="fr-FR" dirty="0" smtClean="0">
                <a:solidFill>
                  <a:srgbClr val="008000"/>
                </a:solidFill>
                <a:latin typeface="Calibri" pitchFamily="34" charset="0"/>
              </a:rPr>
              <a:t>- pour protester contre les pollutions localisées, la détérioration des cours d'eau, les nuisances diverses apportées par installations industrielles (bruit, odeurs, fumées), les atteintes paysages, la crainte devant la construction des centrales atomiques etc. </a:t>
            </a:r>
          </a:p>
          <a:p>
            <a:pPr algn="just"/>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Le mouvement a pris rapidement de l'ampleur dans les années 70 aux Etats-Unis et en Europe occidentale, jusqu'à constituer un véritable problème de société avec parfois des conséquences importantes sur les politiques économiques nationales.</a:t>
            </a:r>
          </a:p>
          <a:p>
            <a:pPr algn="just"/>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Une des organisations écologiques les plus connues, GREENPEACE, a été créée en1971 et est </a:t>
            </a:r>
            <a:r>
              <a:rPr lang="fr-FR" i="1" dirty="0" smtClean="0">
                <a:solidFill>
                  <a:srgbClr val="008000"/>
                </a:solidFill>
                <a:latin typeface="Calibri" pitchFamily="34" charset="0"/>
              </a:rPr>
              <a:t>issue des mouvements pacifiques et écologistes hippies et quakers</a:t>
            </a:r>
            <a:r>
              <a:rPr lang="fr-FR" dirty="0" smtClean="0">
                <a:solidFill>
                  <a:srgbClr val="008000"/>
                </a:solidFill>
                <a:latin typeface="Calibri" pitchFamily="34" charset="0"/>
              </a:rPr>
              <a:t>. Ses principes sont a) porter témoignage, 2) l’écologie n’a pas de frontière, 3) actions non violentes.</a:t>
            </a:r>
          </a:p>
          <a:p>
            <a:pPr algn="just"/>
            <a:endParaRPr lang="fr-FR" dirty="0">
              <a:solidFill>
                <a:srgbClr val="008000"/>
              </a:solidFill>
              <a:latin typeface="Calibri" pitchFamily="34" charset="0"/>
            </a:endParaRPr>
          </a:p>
          <a:p>
            <a:pPr algn="just"/>
            <a:r>
              <a:rPr lang="fr-FR" sz="1000" dirty="0" smtClean="0">
                <a:solidFill>
                  <a:srgbClr val="008000"/>
                </a:solidFill>
                <a:latin typeface="Calibri" pitchFamily="34" charset="0"/>
              </a:rPr>
              <a:t>Sources : 1) </a:t>
            </a:r>
            <a:r>
              <a:rPr lang="fr-FR" sz="1000" i="1" dirty="0" smtClean="0">
                <a:solidFill>
                  <a:srgbClr val="008000"/>
                </a:solidFill>
                <a:latin typeface="Calibri" pitchFamily="34" charset="0"/>
              </a:rPr>
              <a:t>Environnement et développement durable, Clés pour une compréhension</a:t>
            </a:r>
            <a:r>
              <a:rPr lang="fr-FR" sz="1000" dirty="0" smtClean="0">
                <a:solidFill>
                  <a:srgbClr val="008000"/>
                </a:solidFill>
                <a:latin typeface="Calibri" pitchFamily="34" charset="0"/>
              </a:rPr>
              <a:t>, François </a:t>
            </a:r>
            <a:r>
              <a:rPr lang="fr-FR" sz="1000" dirty="0" err="1" smtClean="0">
                <a:solidFill>
                  <a:srgbClr val="008000"/>
                </a:solidFill>
                <a:latin typeface="Calibri" pitchFamily="34" charset="0"/>
              </a:rPr>
              <a:t>Kéou</a:t>
            </a:r>
            <a:r>
              <a:rPr lang="fr-FR" sz="1000" dirty="0" smtClean="0">
                <a:solidFill>
                  <a:srgbClr val="008000"/>
                </a:solidFill>
                <a:latin typeface="Calibri" pitchFamily="34" charset="0"/>
              </a:rPr>
              <a:t> </a:t>
            </a:r>
            <a:r>
              <a:rPr lang="fr-FR" sz="1000" dirty="0" err="1" smtClean="0">
                <a:solidFill>
                  <a:srgbClr val="008000"/>
                </a:solidFill>
                <a:latin typeface="Calibri" pitchFamily="34" charset="0"/>
              </a:rPr>
              <a:t>Tiani</a:t>
            </a:r>
            <a:r>
              <a:rPr lang="fr-FR" sz="1000" dirty="0" smtClean="0">
                <a:solidFill>
                  <a:srgbClr val="008000"/>
                </a:solidFill>
                <a:latin typeface="Calibri" pitchFamily="34" charset="0"/>
              </a:rPr>
              <a:t>, L’Harmattan, 2013, page 15.</a:t>
            </a:r>
          </a:p>
          <a:p>
            <a:pPr algn="just"/>
            <a:r>
              <a:rPr lang="fr-FR" sz="1000" dirty="0" smtClean="0">
                <a:solidFill>
                  <a:srgbClr val="008000"/>
                </a:solidFill>
                <a:latin typeface="Calibri" pitchFamily="34" charset="0"/>
              </a:rPr>
              <a:t>É) </a:t>
            </a:r>
            <a:r>
              <a:rPr lang="fr-FR" sz="1000" i="1" dirty="0" smtClean="0">
                <a:solidFill>
                  <a:srgbClr val="008000"/>
                </a:solidFill>
                <a:latin typeface="Calibri" pitchFamily="34" charset="0"/>
              </a:rPr>
              <a:t>L'aventure </a:t>
            </a:r>
            <a:r>
              <a:rPr lang="fr-FR" sz="1000" i="1" dirty="0">
                <a:solidFill>
                  <a:srgbClr val="008000"/>
                </a:solidFill>
                <a:latin typeface="Calibri" pitchFamily="34" charset="0"/>
              </a:rPr>
              <a:t>Greenpeace</a:t>
            </a:r>
            <a:r>
              <a:rPr lang="fr-FR" sz="1000" dirty="0">
                <a:solidFill>
                  <a:srgbClr val="008000"/>
                </a:solidFill>
                <a:latin typeface="Calibri" pitchFamily="34" charset="0"/>
              </a:rPr>
              <a:t>, </a:t>
            </a:r>
            <a:r>
              <a:rPr lang="fr-FR" sz="1000" dirty="0" smtClean="0">
                <a:solidFill>
                  <a:srgbClr val="008000"/>
                </a:solidFill>
                <a:latin typeface="Calibri" pitchFamily="34" charset="0"/>
              </a:rPr>
              <a:t>documentaire  de Thierry </a:t>
            </a:r>
            <a:r>
              <a:rPr lang="fr-FR" sz="1000" dirty="0">
                <a:solidFill>
                  <a:srgbClr val="008000"/>
                </a:solidFill>
                <a:latin typeface="Calibri" pitchFamily="34" charset="0"/>
              </a:rPr>
              <a:t>de </a:t>
            </a:r>
            <a:r>
              <a:rPr lang="fr-FR" sz="1000" dirty="0" err="1">
                <a:solidFill>
                  <a:srgbClr val="008000"/>
                </a:solidFill>
                <a:latin typeface="Calibri" pitchFamily="34" charset="0"/>
              </a:rPr>
              <a:t>Lestrade</a:t>
            </a:r>
            <a:r>
              <a:rPr lang="fr-FR" sz="1000" dirty="0">
                <a:solidFill>
                  <a:srgbClr val="008000"/>
                </a:solidFill>
                <a:latin typeface="Calibri" pitchFamily="34" charset="0"/>
              </a:rPr>
              <a:t> &amp; Jean-Michel de Alberti, Produit pour </a:t>
            </a:r>
            <a:r>
              <a:rPr lang="fr-FR" sz="1000" dirty="0" err="1">
                <a:solidFill>
                  <a:srgbClr val="008000"/>
                </a:solidFill>
                <a:latin typeface="Calibri" pitchFamily="34" charset="0"/>
              </a:rPr>
              <a:t>What’s</a:t>
            </a:r>
            <a:r>
              <a:rPr lang="fr-FR" sz="1000" dirty="0">
                <a:solidFill>
                  <a:srgbClr val="008000"/>
                </a:solidFill>
                <a:latin typeface="Calibri" pitchFamily="34" charset="0"/>
              </a:rPr>
              <a:t> Up Films pour France Télévision et TV5 Monde en 2011</a:t>
            </a:r>
            <a:r>
              <a:rPr lang="fr-FR" sz="1000" dirty="0" smtClean="0">
                <a:solidFill>
                  <a:srgbClr val="008000"/>
                </a:solidFill>
                <a:latin typeface="Calibri" pitchFamily="34" charset="0"/>
              </a:rPr>
              <a:t>.</a:t>
            </a:r>
            <a:endParaRPr lang="fr-FR" sz="1000" dirty="0">
              <a:solidFill>
                <a:srgbClr val="008000"/>
              </a:solidFill>
              <a:latin typeface="Calibri" pitchFamily="34" charset="0"/>
            </a:endParaRPr>
          </a:p>
        </p:txBody>
      </p:sp>
      <p:sp>
        <p:nvSpPr>
          <p:cNvPr id="8" name="ZoneTexte 7"/>
          <p:cNvSpPr txBox="1"/>
          <p:nvPr/>
        </p:nvSpPr>
        <p:spPr>
          <a:xfrm>
            <a:off x="179512" y="692696"/>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19</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646331"/>
          </a:xfrm>
          <a:prstGeom prst="rect">
            <a:avLst/>
          </a:prstGeom>
        </p:spPr>
        <p:txBody>
          <a:bodyPr wrap="square">
            <a:spAutoFit/>
          </a:bodyPr>
          <a:lstStyle/>
          <a:p>
            <a:pPr algn="just"/>
            <a:r>
              <a:rPr lang="fr-FR" b="1" u="sng" dirty="0" smtClean="0">
                <a:solidFill>
                  <a:srgbClr val="008000"/>
                </a:solidFill>
                <a:latin typeface="Calibri" pitchFamily="34" charset="0"/>
              </a:rPr>
              <a:t>3.1. LE POINT DE DEPART : La réaction des écologistes face aux catastrophes</a:t>
            </a:r>
          </a:p>
          <a:p>
            <a:pPr algn="just"/>
            <a:endParaRPr lang="fr-FR" b="1" dirty="0" smtClean="0">
              <a:solidFill>
                <a:srgbClr val="008000"/>
              </a:solidFill>
              <a:latin typeface="Calibri" pitchFamily="34" charset="0"/>
            </a:endParaRPr>
          </a:p>
        </p:txBody>
      </p:sp>
      <p:pic>
        <p:nvPicPr>
          <p:cNvPr id="8" name="Image 7" descr="river pollution in india5.jpg"/>
          <p:cNvPicPr>
            <a:picLocks noChangeAspect="1"/>
          </p:cNvPicPr>
          <p:nvPr/>
        </p:nvPicPr>
        <p:blipFill>
          <a:blip r:embed="rId2" cstate="print"/>
          <a:stretch>
            <a:fillRect/>
          </a:stretch>
        </p:blipFill>
        <p:spPr>
          <a:xfrm>
            <a:off x="467544" y="4507954"/>
            <a:ext cx="2752725" cy="1657350"/>
          </a:xfrm>
          <a:prstGeom prst="rect">
            <a:avLst/>
          </a:prstGeom>
        </p:spPr>
      </p:pic>
      <p:sp>
        <p:nvSpPr>
          <p:cNvPr id="9" name="ZoneTexte 8"/>
          <p:cNvSpPr txBox="1"/>
          <p:nvPr/>
        </p:nvSpPr>
        <p:spPr>
          <a:xfrm>
            <a:off x="223726" y="6165304"/>
            <a:ext cx="3240360" cy="576064"/>
          </a:xfrm>
          <a:prstGeom prst="rect">
            <a:avLst/>
          </a:prstGeom>
          <a:noFill/>
        </p:spPr>
        <p:txBody>
          <a:bodyPr wrap="square" rtlCol="0">
            <a:spAutoFit/>
          </a:bodyPr>
          <a:lstStyle/>
          <a:p>
            <a:pPr algn="ctr"/>
            <a:r>
              <a:rPr lang="fr-FR" sz="1000" dirty="0" smtClean="0">
                <a:solidFill>
                  <a:srgbClr val="008000"/>
                </a:solidFill>
              </a:rPr>
              <a:t>Rivière Yamuna à New Delhi, Inde (Oct. 4, 2013), Source : </a:t>
            </a:r>
            <a:r>
              <a:rPr lang="fr-FR" sz="1000" dirty="0" smtClean="0">
                <a:solidFill>
                  <a:srgbClr val="008000"/>
                </a:solidFill>
                <a:hlinkClick r:id="rId3"/>
              </a:rPr>
              <a:t>http://www.commercialappeal.com/photos/galleries/2013/oct/04/day-pictures---october-4-2013/70588/</a:t>
            </a:r>
            <a:r>
              <a:rPr lang="fr-FR" sz="1000" dirty="0" smtClean="0">
                <a:solidFill>
                  <a:srgbClr val="008000"/>
                </a:solidFill>
              </a:rPr>
              <a:t> </a:t>
            </a:r>
            <a:endParaRPr lang="fr-FR" sz="1000" dirty="0">
              <a:solidFill>
                <a:srgbClr val="008000"/>
              </a:solidFill>
            </a:endParaRPr>
          </a:p>
        </p:txBody>
      </p:sp>
      <p:pic>
        <p:nvPicPr>
          <p:cNvPr id="10" name="Image 9" descr="river pollution in india3.jpg"/>
          <p:cNvPicPr>
            <a:picLocks noChangeAspect="1"/>
          </p:cNvPicPr>
          <p:nvPr/>
        </p:nvPicPr>
        <p:blipFill>
          <a:blip r:embed="rId4" cstate="print"/>
          <a:stretch>
            <a:fillRect/>
          </a:stretch>
        </p:blipFill>
        <p:spPr>
          <a:xfrm>
            <a:off x="4551661" y="4783205"/>
            <a:ext cx="3343275" cy="1362075"/>
          </a:xfrm>
          <a:prstGeom prst="rect">
            <a:avLst/>
          </a:prstGeom>
        </p:spPr>
      </p:pic>
      <p:sp>
        <p:nvSpPr>
          <p:cNvPr id="11" name="ZoneTexte 10"/>
          <p:cNvSpPr txBox="1"/>
          <p:nvPr/>
        </p:nvSpPr>
        <p:spPr>
          <a:xfrm>
            <a:off x="3852863" y="6165304"/>
            <a:ext cx="5040560" cy="553998"/>
          </a:xfrm>
          <a:prstGeom prst="rect">
            <a:avLst/>
          </a:prstGeom>
          <a:noFill/>
        </p:spPr>
        <p:txBody>
          <a:bodyPr wrap="square" rtlCol="0">
            <a:spAutoFit/>
          </a:bodyPr>
          <a:lstStyle/>
          <a:p>
            <a:r>
              <a:rPr lang="fr-FR" sz="1000" dirty="0" smtClean="0">
                <a:solidFill>
                  <a:srgbClr val="008000"/>
                </a:solidFill>
              </a:rPr>
              <a:t>Tuyau d'évacuation crachant la pollution d'une usine directement dans une rivière près de </a:t>
            </a:r>
            <a:r>
              <a:rPr lang="fr-FR" sz="1000" dirty="0" err="1" smtClean="0">
                <a:solidFill>
                  <a:srgbClr val="008000"/>
                </a:solidFill>
              </a:rPr>
              <a:t>Mumbai</a:t>
            </a:r>
            <a:r>
              <a:rPr lang="fr-FR" sz="1000" dirty="0" smtClean="0">
                <a:solidFill>
                  <a:srgbClr val="008000"/>
                </a:solidFill>
              </a:rPr>
              <a:t> (Bombay). Inde. © WWF-Canon / </a:t>
            </a:r>
            <a:r>
              <a:rPr lang="fr-FR" sz="1000" dirty="0" err="1" smtClean="0">
                <a:solidFill>
                  <a:srgbClr val="008000"/>
                </a:solidFill>
              </a:rPr>
              <a:t>Mauri</a:t>
            </a:r>
            <a:r>
              <a:rPr lang="fr-FR" sz="1000" dirty="0" smtClean="0">
                <a:solidFill>
                  <a:srgbClr val="008000"/>
                </a:solidFill>
              </a:rPr>
              <a:t> </a:t>
            </a:r>
            <a:r>
              <a:rPr lang="fr-FR" sz="1000" dirty="0" err="1" smtClean="0">
                <a:solidFill>
                  <a:srgbClr val="008000"/>
                </a:solidFill>
              </a:rPr>
              <a:t>Rautkari</a:t>
            </a:r>
            <a:r>
              <a:rPr lang="fr-FR" sz="1000" dirty="0" smtClean="0">
                <a:solidFill>
                  <a:srgbClr val="008000"/>
                </a:solidFill>
              </a:rPr>
              <a:t>. Source : </a:t>
            </a:r>
            <a:r>
              <a:rPr lang="fr-FR" sz="1000" dirty="0" smtClean="0">
                <a:solidFill>
                  <a:srgbClr val="008000"/>
                </a:solidFill>
                <a:hlinkClick r:id="rId5"/>
              </a:rPr>
              <a:t>http://wwf.panda.org/about_our_earth/teacher_resources/webfieldtrips/water_pollution/</a:t>
            </a:r>
            <a:r>
              <a:rPr lang="fr-FR" sz="1000" dirty="0" smtClean="0">
                <a:solidFill>
                  <a:srgbClr val="008000"/>
                </a:solidFill>
              </a:rPr>
              <a:t> </a:t>
            </a:r>
            <a:endParaRPr lang="fr-FR" sz="1000" dirty="0">
              <a:solidFill>
                <a:srgbClr val="008000"/>
              </a:solidFill>
            </a:endParaRPr>
          </a:p>
        </p:txBody>
      </p:sp>
      <p:pic>
        <p:nvPicPr>
          <p:cNvPr id="16" name="Image 15" descr="Minamata.jpg"/>
          <p:cNvPicPr>
            <a:picLocks noChangeAspect="1"/>
          </p:cNvPicPr>
          <p:nvPr/>
        </p:nvPicPr>
        <p:blipFill>
          <a:blip r:embed="rId6" cstate="print"/>
          <a:stretch>
            <a:fillRect/>
          </a:stretch>
        </p:blipFill>
        <p:spPr>
          <a:xfrm>
            <a:off x="909133" y="1957366"/>
            <a:ext cx="2571750" cy="1781175"/>
          </a:xfrm>
          <a:prstGeom prst="rect">
            <a:avLst/>
          </a:prstGeom>
        </p:spPr>
      </p:pic>
      <p:pic>
        <p:nvPicPr>
          <p:cNvPr id="17" name="Image 16" descr="Minamata2.jpg"/>
          <p:cNvPicPr>
            <a:picLocks noChangeAspect="1"/>
          </p:cNvPicPr>
          <p:nvPr/>
        </p:nvPicPr>
        <p:blipFill>
          <a:blip r:embed="rId7" cstate="print"/>
          <a:stretch>
            <a:fillRect/>
          </a:stretch>
        </p:blipFill>
        <p:spPr>
          <a:xfrm>
            <a:off x="4716016" y="2006293"/>
            <a:ext cx="2619375" cy="1743075"/>
          </a:xfrm>
          <a:prstGeom prst="rect">
            <a:avLst/>
          </a:prstGeom>
        </p:spPr>
      </p:pic>
      <p:sp>
        <p:nvSpPr>
          <p:cNvPr id="18" name="Rectangle 17"/>
          <p:cNvSpPr/>
          <p:nvPr/>
        </p:nvSpPr>
        <p:spPr>
          <a:xfrm>
            <a:off x="295452" y="3759653"/>
            <a:ext cx="8568952" cy="738664"/>
          </a:xfrm>
          <a:prstGeom prst="rect">
            <a:avLst/>
          </a:prstGeom>
        </p:spPr>
        <p:txBody>
          <a:bodyPr wrap="square">
            <a:spAutoFit/>
          </a:bodyPr>
          <a:lstStyle/>
          <a:p>
            <a:pPr algn="ctr"/>
            <a:r>
              <a:rPr lang="fr-FR" sz="1400" dirty="0" smtClean="0">
                <a:solidFill>
                  <a:srgbClr val="008000"/>
                </a:solidFill>
              </a:rPr>
              <a:t>En 1959, du mercure déversé par l’usine de la </a:t>
            </a:r>
            <a:r>
              <a:rPr lang="fr-FR" sz="1400" dirty="0" err="1" smtClean="0">
                <a:hlinkClick r:id="rId8" tooltip="Chisso"/>
              </a:rPr>
              <a:t>Chisso</a:t>
            </a:r>
            <a:r>
              <a:rPr lang="fr-FR" sz="1400" dirty="0" smtClean="0">
                <a:hlinkClick r:id="rId8" tooltip="Chisso"/>
              </a:rPr>
              <a:t> </a:t>
            </a:r>
            <a:r>
              <a:rPr lang="fr-FR" sz="1400" dirty="0" err="1" smtClean="0">
                <a:hlinkClick r:id="rId8" tooltip="Chisso"/>
              </a:rPr>
              <a:t>Corporation</a:t>
            </a:r>
            <a:r>
              <a:rPr lang="fr-FR" sz="1400" dirty="0" err="1" smtClean="0"/>
              <a:t>'s</a:t>
            </a:r>
            <a:r>
              <a:rPr lang="fr-FR" sz="1400" dirty="0" smtClean="0">
                <a:solidFill>
                  <a:srgbClr val="008000"/>
                </a:solidFill>
              </a:rPr>
              <a:t>, dans une rivière au Japon, à Minamata, faisant 400 morts et 2000 infirmes  (dont des handicapés mentaux). Source : </a:t>
            </a:r>
            <a:r>
              <a:rPr lang="fr-FR" sz="1400" dirty="0" smtClean="0">
                <a:hlinkClick r:id="rId9"/>
              </a:rPr>
              <a:t>http://en.wikipedia.org/wiki/Minamata_disease</a:t>
            </a:r>
            <a:endParaRPr lang="fr-FR" sz="1400" dirty="0"/>
          </a:p>
        </p:txBody>
      </p:sp>
      <p:sp>
        <p:nvSpPr>
          <p:cNvPr id="13" name="ZoneTexte 12"/>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79512" y="836712"/>
            <a:ext cx="8784976" cy="5847755"/>
          </a:xfrm>
          <a:prstGeom prst="rect">
            <a:avLst/>
          </a:prstGeom>
        </p:spPr>
        <p:txBody>
          <a:bodyPr wrap="square">
            <a:spAutoFit/>
          </a:bodyPr>
          <a:lstStyle/>
          <a:p>
            <a:pPr algn="just"/>
            <a:r>
              <a:rPr lang="fr-FR" sz="2400" b="1" dirty="0" smtClean="0">
                <a:solidFill>
                  <a:srgbClr val="FFFF00"/>
                </a:solidFill>
                <a:latin typeface="Calibri" pitchFamily="34" charset="0"/>
              </a:rPr>
              <a:t>0. </a:t>
            </a:r>
            <a:r>
              <a:rPr lang="fr-FR" sz="2400" b="1" u="sng" dirty="0" smtClean="0">
                <a:solidFill>
                  <a:srgbClr val="FFFF00"/>
                </a:solidFill>
                <a:latin typeface="Calibri" pitchFamily="34" charset="0"/>
              </a:rPr>
              <a:t>Sommaire</a:t>
            </a:r>
          </a:p>
          <a:p>
            <a:pPr algn="just"/>
            <a:endParaRPr lang="fr-FR" sz="1400" dirty="0" smtClean="0">
              <a:solidFill>
                <a:srgbClr val="FFFF00"/>
              </a:solidFill>
              <a:latin typeface="Calibri" pitchFamily="34" charset="0"/>
            </a:endParaRPr>
          </a:p>
          <a:p>
            <a:pPr algn="just"/>
            <a:r>
              <a:rPr lang="fr-FR" sz="1600" dirty="0" smtClean="0">
                <a:solidFill>
                  <a:srgbClr val="FFFF00"/>
                </a:solidFill>
                <a:latin typeface="Calibri" pitchFamily="34" charset="0"/>
              </a:rPr>
              <a:t>1. Introduction : Qu’est-ce que le développement durable ?</a:t>
            </a:r>
          </a:p>
          <a:p>
            <a:pPr algn="just"/>
            <a:r>
              <a:rPr lang="fr-FR" sz="1600" dirty="0" smtClean="0">
                <a:solidFill>
                  <a:srgbClr val="FFFF00"/>
                </a:solidFill>
                <a:latin typeface="Calibri" pitchFamily="34" charset="0"/>
              </a:rPr>
              <a:t>1bis. Diverses approches du « développement durable »</a:t>
            </a:r>
          </a:p>
          <a:p>
            <a:pPr algn="just"/>
            <a:r>
              <a:rPr lang="fr-FR" sz="1600" dirty="0" smtClean="0">
                <a:solidFill>
                  <a:srgbClr val="FFFF00"/>
                </a:solidFill>
                <a:latin typeface="Calibri" pitchFamily="34" charset="0"/>
              </a:rPr>
              <a:t>2</a:t>
            </a:r>
            <a:r>
              <a:rPr lang="fr-FR" sz="1600" dirty="0">
                <a:solidFill>
                  <a:srgbClr val="FFFF00"/>
                </a:solidFill>
                <a:latin typeface="Calibri" pitchFamily="34" charset="0"/>
              </a:rPr>
              <a:t>. Controverses sur la notion de développement durable</a:t>
            </a:r>
          </a:p>
          <a:p>
            <a:pPr algn="just"/>
            <a:r>
              <a:rPr lang="fr-FR" sz="1600" dirty="0">
                <a:solidFill>
                  <a:srgbClr val="FFFF00"/>
                </a:solidFill>
                <a:latin typeface="Calibri" pitchFamily="34" charset="0"/>
              </a:rPr>
              <a:t>3. Historique des préoccupations environnementales</a:t>
            </a:r>
          </a:p>
          <a:p>
            <a:pPr algn="just"/>
            <a:r>
              <a:rPr lang="fr-FR" sz="1600" dirty="0">
                <a:solidFill>
                  <a:srgbClr val="FFFF00"/>
                </a:solidFill>
                <a:latin typeface="Calibri" pitchFamily="34" charset="0"/>
              </a:rPr>
              <a:t>3.1. LE POINT DE DEPART : La réaction des écologistes face aux catastrophes</a:t>
            </a:r>
          </a:p>
          <a:p>
            <a:pPr algn="just"/>
            <a:r>
              <a:rPr lang="fr-FR" sz="1600" dirty="0">
                <a:solidFill>
                  <a:srgbClr val="FFFF00"/>
                </a:solidFill>
                <a:latin typeface="Calibri" pitchFamily="34" charset="0"/>
              </a:rPr>
              <a:t>3.2. RAPPORT DU CLUB DE ROME</a:t>
            </a:r>
          </a:p>
          <a:p>
            <a:pPr algn="just"/>
            <a:r>
              <a:rPr lang="fr-FR" sz="1600" dirty="0">
                <a:solidFill>
                  <a:srgbClr val="FFFF00"/>
                </a:solidFill>
                <a:latin typeface="Calibri" pitchFamily="34" charset="0"/>
              </a:rPr>
              <a:t>3.3. LA CONFERENCE DE STOCKHOLM (1972)</a:t>
            </a:r>
          </a:p>
          <a:p>
            <a:pPr algn="just"/>
            <a:r>
              <a:rPr lang="fr-FR" sz="1600" dirty="0">
                <a:solidFill>
                  <a:srgbClr val="FFFF00"/>
                </a:solidFill>
                <a:latin typeface="Calibri" pitchFamily="34" charset="0"/>
              </a:rPr>
              <a:t>3.4. L’ACCELERATION</a:t>
            </a:r>
          </a:p>
          <a:p>
            <a:pPr algn="just"/>
            <a:r>
              <a:rPr lang="fr-FR" sz="1600" dirty="0">
                <a:solidFill>
                  <a:srgbClr val="FFFF00"/>
                </a:solidFill>
                <a:latin typeface="Calibri" pitchFamily="34" charset="0"/>
              </a:rPr>
              <a:t>4. Prises de conscience</a:t>
            </a:r>
          </a:p>
          <a:p>
            <a:pPr algn="just"/>
            <a:r>
              <a:rPr lang="fr-FR" sz="1600" dirty="0">
                <a:solidFill>
                  <a:srgbClr val="FFFF00"/>
                </a:solidFill>
                <a:latin typeface="Calibri" pitchFamily="34" charset="0"/>
              </a:rPr>
              <a:t>4.1. la pollution de la </a:t>
            </a:r>
            <a:r>
              <a:rPr lang="fr-FR" sz="1600" dirty="0" smtClean="0">
                <a:solidFill>
                  <a:srgbClr val="FFFF00"/>
                </a:solidFill>
                <a:latin typeface="Calibri" pitchFamily="34" charset="0"/>
              </a:rPr>
              <a:t>planète</a:t>
            </a:r>
          </a:p>
          <a:p>
            <a:pPr algn="just"/>
            <a:r>
              <a:rPr lang="fr-FR" sz="1600" dirty="0" smtClean="0">
                <a:solidFill>
                  <a:srgbClr val="FFFF00"/>
                </a:solidFill>
                <a:latin typeface="Calibri" pitchFamily="34" charset="0"/>
              </a:rPr>
              <a:t>4.1bis. la pollution par les pesticides</a:t>
            </a:r>
          </a:p>
          <a:p>
            <a:pPr algn="just"/>
            <a:r>
              <a:rPr lang="fr-FR" sz="1600" dirty="0" smtClean="0">
                <a:solidFill>
                  <a:srgbClr val="FFFF00"/>
                </a:solidFill>
                <a:latin typeface="Calibri" pitchFamily="34" charset="0"/>
              </a:rPr>
              <a:t>4.1ter. la pollution par les nitrates</a:t>
            </a:r>
            <a:endParaRPr lang="fr-FR" sz="1600" dirty="0">
              <a:solidFill>
                <a:srgbClr val="FFFF00"/>
              </a:solidFill>
              <a:latin typeface="Calibri" pitchFamily="34" charset="0"/>
            </a:endParaRPr>
          </a:p>
          <a:p>
            <a:pPr algn="just"/>
            <a:r>
              <a:rPr lang="fr-FR" sz="1600" dirty="0">
                <a:solidFill>
                  <a:srgbClr val="FFFF00"/>
                </a:solidFill>
                <a:latin typeface="Calibri" pitchFamily="34" charset="0"/>
              </a:rPr>
              <a:t>4.2. le réchauffement climatique</a:t>
            </a:r>
          </a:p>
          <a:p>
            <a:pPr algn="just"/>
            <a:r>
              <a:rPr lang="fr-FR" sz="1600" dirty="0">
                <a:solidFill>
                  <a:srgbClr val="FFFF00"/>
                </a:solidFill>
                <a:latin typeface="Calibri" pitchFamily="34" charset="0"/>
              </a:rPr>
              <a:t>4.3. épuisement des ressources naturelles &amp; matières premières</a:t>
            </a:r>
          </a:p>
          <a:p>
            <a:pPr algn="just"/>
            <a:r>
              <a:rPr lang="fr-FR" sz="1600" dirty="0" smtClean="0">
                <a:solidFill>
                  <a:srgbClr val="FFFF00"/>
                </a:solidFill>
                <a:latin typeface="Calibri" pitchFamily="34" charset="0"/>
              </a:rPr>
              <a:t>4.4. L’érosion de la biodiversité</a:t>
            </a:r>
          </a:p>
          <a:p>
            <a:pPr algn="just"/>
            <a:r>
              <a:rPr lang="fr-FR" sz="1600" dirty="0" smtClean="0">
                <a:solidFill>
                  <a:srgbClr val="FFFF00"/>
                </a:solidFill>
                <a:latin typeface="Calibri" pitchFamily="34" charset="0"/>
              </a:rPr>
              <a:t>4.5. </a:t>
            </a:r>
            <a:r>
              <a:rPr lang="fr-FR" sz="1600" dirty="0">
                <a:solidFill>
                  <a:srgbClr val="FFFF00"/>
                </a:solidFill>
                <a:latin typeface="Calibri" pitchFamily="34" charset="0"/>
              </a:rPr>
              <a:t>épuisement des ressources en eau</a:t>
            </a:r>
          </a:p>
          <a:p>
            <a:pPr algn="just"/>
            <a:r>
              <a:rPr lang="fr-FR" sz="1600" dirty="0" smtClean="0">
                <a:solidFill>
                  <a:srgbClr val="FFFF00"/>
                </a:solidFill>
                <a:latin typeface="Calibri" pitchFamily="34" charset="0"/>
              </a:rPr>
              <a:t>4.6. Gaspillage de l’eau</a:t>
            </a:r>
            <a:endParaRPr lang="fr-FR" sz="1600" dirty="0">
              <a:solidFill>
                <a:srgbClr val="FFFF00"/>
              </a:solidFill>
              <a:latin typeface="Calibri" pitchFamily="34" charset="0"/>
            </a:endParaRPr>
          </a:p>
          <a:p>
            <a:pPr algn="just"/>
            <a:r>
              <a:rPr lang="fr-FR" sz="1600" dirty="0" smtClean="0">
                <a:solidFill>
                  <a:srgbClr val="FFFF00"/>
                </a:solidFill>
                <a:latin typeface="Calibri" pitchFamily="34" charset="0"/>
              </a:rPr>
              <a:t>4.6bis</a:t>
            </a:r>
            <a:r>
              <a:rPr lang="fr-FR" sz="1600" dirty="0">
                <a:solidFill>
                  <a:srgbClr val="FFFF00"/>
                </a:solidFill>
                <a:latin typeface="Calibri" pitchFamily="34" charset="0"/>
              </a:rPr>
              <a:t>. gaspillage de </a:t>
            </a:r>
            <a:r>
              <a:rPr lang="fr-FR" sz="1600" dirty="0" smtClean="0">
                <a:solidFill>
                  <a:srgbClr val="FFFF00"/>
                </a:solidFill>
                <a:latin typeface="Calibri" pitchFamily="34" charset="0"/>
              </a:rPr>
              <a:t>sols</a:t>
            </a:r>
          </a:p>
          <a:p>
            <a:pPr algn="just"/>
            <a:r>
              <a:rPr lang="fr-FR" sz="1600" dirty="0" smtClean="0">
                <a:solidFill>
                  <a:srgbClr val="FFFF00"/>
                </a:solidFill>
                <a:latin typeface="Calibri" pitchFamily="34" charset="0"/>
              </a:rPr>
              <a:t>4.6ter. gaspillage alimentaire</a:t>
            </a:r>
          </a:p>
          <a:p>
            <a:pPr algn="just"/>
            <a:r>
              <a:rPr lang="fr-FR" sz="1600" dirty="0">
                <a:solidFill>
                  <a:srgbClr val="FFFF00"/>
                </a:solidFill>
                <a:latin typeface="Calibri" pitchFamily="34" charset="0"/>
              </a:rPr>
              <a:t>4.7. La pollution</a:t>
            </a:r>
          </a:p>
          <a:p>
            <a:pPr algn="just"/>
            <a:r>
              <a:rPr lang="fr-FR" sz="1600" dirty="0">
                <a:solidFill>
                  <a:srgbClr val="FFFF00"/>
                </a:solidFill>
                <a:latin typeface="Calibri" pitchFamily="34" charset="0"/>
              </a:rPr>
              <a:t>4.7bis. La pollution et la dégradation des </a:t>
            </a:r>
            <a:r>
              <a:rPr lang="fr-FR" sz="1600" dirty="0" smtClean="0">
                <a:solidFill>
                  <a:srgbClr val="FFFF00"/>
                </a:solidFill>
                <a:latin typeface="Calibri" pitchFamily="34" charset="0"/>
              </a:rPr>
              <a:t>sols</a:t>
            </a:r>
            <a:endParaRPr lang="fr-FR" sz="1600" dirty="0">
              <a:solidFill>
                <a:srgbClr val="FFFF00"/>
              </a:solidFill>
              <a:latin typeface="Calibri" pitchFamily="34" charset="0"/>
            </a:endParaRPr>
          </a:p>
        </p:txBody>
      </p:sp>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8" name="Image 7" descr="bio-solidaire2.jpg"/>
          <p:cNvPicPr>
            <a:picLocks noChangeAspect="1"/>
          </p:cNvPicPr>
          <p:nvPr/>
        </p:nvPicPr>
        <p:blipFill>
          <a:blip r:embed="rId2" cstate="print"/>
          <a:stretch>
            <a:fillRect/>
          </a:stretch>
        </p:blipFill>
        <p:spPr>
          <a:xfrm>
            <a:off x="6228184" y="4221088"/>
            <a:ext cx="1971675" cy="1943100"/>
          </a:xfrm>
          <a:prstGeom prst="rect">
            <a:avLst/>
          </a:prstGeom>
        </p:spPr>
      </p:pic>
    </p:spTree>
    <p:extLst>
      <p:ext uri="{BB962C8B-B14F-4D97-AF65-F5344CB8AC3E}">
        <p14:creationId xmlns:p14="http://schemas.microsoft.com/office/powerpoint/2010/main" val="85900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20</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646331"/>
          </a:xfrm>
          <a:prstGeom prst="rect">
            <a:avLst/>
          </a:prstGeom>
        </p:spPr>
        <p:txBody>
          <a:bodyPr wrap="square">
            <a:spAutoFit/>
          </a:bodyPr>
          <a:lstStyle/>
          <a:p>
            <a:pPr algn="just"/>
            <a:r>
              <a:rPr lang="fr-FR" b="1" u="sng" dirty="0" smtClean="0">
                <a:solidFill>
                  <a:srgbClr val="008000"/>
                </a:solidFill>
                <a:latin typeface="Calibri" pitchFamily="34" charset="0"/>
              </a:rPr>
              <a:t>3.1. LE POINT DE DEPART : La réaction des écologistes (suite)</a:t>
            </a:r>
          </a:p>
          <a:p>
            <a:pPr algn="just"/>
            <a:endParaRPr lang="fr-FR" b="1" dirty="0" smtClean="0">
              <a:solidFill>
                <a:srgbClr val="008000"/>
              </a:solidFill>
              <a:latin typeface="Calibri" pitchFamily="34" charset="0"/>
            </a:endParaRPr>
          </a:p>
        </p:txBody>
      </p:sp>
      <p:sp>
        <p:nvSpPr>
          <p:cNvPr id="12" name="Rectangle 11"/>
          <p:cNvSpPr/>
          <p:nvPr/>
        </p:nvSpPr>
        <p:spPr>
          <a:xfrm>
            <a:off x="107504" y="1916832"/>
            <a:ext cx="8856984" cy="3600986"/>
          </a:xfrm>
          <a:prstGeom prst="rect">
            <a:avLst/>
          </a:prstGeom>
        </p:spPr>
        <p:txBody>
          <a:bodyPr wrap="square">
            <a:spAutoFit/>
          </a:bodyPr>
          <a:lstStyle/>
          <a:p>
            <a:pPr algn="just"/>
            <a:r>
              <a:rPr lang="fr-FR" dirty="0" smtClean="0">
                <a:solidFill>
                  <a:srgbClr val="008000"/>
                </a:solidFill>
              </a:rPr>
              <a:t>Le livre </a:t>
            </a:r>
            <a:r>
              <a:rPr lang="fr-FR" b="1" i="1" dirty="0" smtClean="0">
                <a:solidFill>
                  <a:srgbClr val="008000"/>
                </a:solidFill>
              </a:rPr>
              <a:t>Printemps silencieux</a:t>
            </a:r>
            <a:r>
              <a:rPr lang="fr-FR" dirty="0" smtClean="0">
                <a:solidFill>
                  <a:srgbClr val="008000"/>
                </a:solidFill>
              </a:rPr>
              <a:t> </a:t>
            </a:r>
            <a:r>
              <a:rPr lang="fr-FR" i="1" dirty="0" smtClean="0">
                <a:solidFill>
                  <a:srgbClr val="008000"/>
                </a:solidFill>
              </a:rPr>
              <a:t>(</a:t>
            </a:r>
            <a:r>
              <a:rPr lang="fr-FR" i="1" dirty="0" err="1" smtClean="0">
                <a:solidFill>
                  <a:srgbClr val="008000"/>
                </a:solidFill>
              </a:rPr>
              <a:t>Silent</a:t>
            </a:r>
            <a:r>
              <a:rPr lang="fr-FR" i="1" dirty="0" smtClean="0">
                <a:solidFill>
                  <a:srgbClr val="008000"/>
                </a:solidFill>
              </a:rPr>
              <a:t> </a:t>
            </a:r>
            <a:r>
              <a:rPr lang="fr-FR" i="1" dirty="0" err="1" smtClean="0">
                <a:solidFill>
                  <a:srgbClr val="008000"/>
                </a:solidFill>
              </a:rPr>
              <a:t>Spring</a:t>
            </a:r>
            <a:r>
              <a:rPr lang="fr-FR" i="1" dirty="0" smtClean="0">
                <a:solidFill>
                  <a:srgbClr val="008000"/>
                </a:solidFill>
              </a:rPr>
              <a:t>)</a:t>
            </a:r>
            <a:r>
              <a:rPr lang="fr-FR" dirty="0" smtClean="0">
                <a:solidFill>
                  <a:srgbClr val="008000"/>
                </a:solidFill>
              </a:rPr>
              <a:t>  écrit par la biologiste </a:t>
            </a:r>
            <a:r>
              <a:rPr lang="fr-FR" dirty="0" smtClean="0">
                <a:solidFill>
                  <a:srgbClr val="008000"/>
                </a:solidFill>
                <a:hlinkClick r:id="rId2" tooltip="Rachel Carson"/>
              </a:rPr>
              <a:t>Rachel Carson</a:t>
            </a:r>
            <a:r>
              <a:rPr lang="fr-FR" dirty="0" smtClean="0">
                <a:solidFill>
                  <a:srgbClr val="008000"/>
                </a:solidFill>
              </a:rPr>
              <a:t>, à la demandé du gouvernement Kennedy, publié aux États-Unis par </a:t>
            </a:r>
            <a:r>
              <a:rPr lang="fr-FR" dirty="0" smtClean="0">
                <a:solidFill>
                  <a:srgbClr val="008000"/>
                </a:solidFill>
                <a:hlinkClick r:id="rId3" tooltip="Houghton Mifflin"/>
              </a:rPr>
              <a:t>Houghton </a:t>
            </a:r>
            <a:r>
              <a:rPr lang="fr-FR" dirty="0" err="1" smtClean="0">
                <a:solidFill>
                  <a:srgbClr val="008000"/>
                </a:solidFill>
                <a:hlinkClick r:id="rId3" tooltip="Houghton Mifflin"/>
              </a:rPr>
              <a:t>Mifflin</a:t>
            </a:r>
            <a:r>
              <a:rPr lang="fr-FR" dirty="0" smtClean="0">
                <a:solidFill>
                  <a:srgbClr val="008000"/>
                </a:solidFill>
              </a:rPr>
              <a:t> en septembre 1962, est connu pour avoir contribué à lancer le </a:t>
            </a:r>
            <a:r>
              <a:rPr lang="fr-FR" dirty="0" smtClean="0">
                <a:solidFill>
                  <a:srgbClr val="008000"/>
                </a:solidFill>
                <a:hlinkClick r:id="rId4" tooltip="Écologisme"/>
              </a:rPr>
              <a:t>mouvement écologiste</a:t>
            </a:r>
            <a:r>
              <a:rPr lang="fr-FR" dirty="0" smtClean="0">
                <a:solidFill>
                  <a:srgbClr val="008000"/>
                </a:solidFill>
              </a:rPr>
              <a:t> dans le </a:t>
            </a:r>
            <a:r>
              <a:rPr lang="fr-FR" dirty="0" smtClean="0">
                <a:solidFill>
                  <a:srgbClr val="008000"/>
                </a:solidFill>
                <a:hlinkClick r:id="rId5" tooltip="Monde occidental"/>
              </a:rPr>
              <a:t>monde occidental</a:t>
            </a:r>
            <a:r>
              <a:rPr lang="fr-FR" baseline="30000" dirty="0" smtClean="0">
                <a:solidFill>
                  <a:srgbClr val="008000"/>
                </a:solidFill>
                <a:hlinkClick r:id="rId6"/>
              </a:rPr>
              <a:t>1</a:t>
            </a:r>
            <a:r>
              <a:rPr lang="fr-FR" dirty="0" smtClean="0">
                <a:solidFill>
                  <a:srgbClr val="008000"/>
                </a:solidFill>
              </a:rPr>
              <a:t>. L'ouvrage traitait des effets négatifs des </a:t>
            </a:r>
            <a:r>
              <a:rPr lang="fr-FR" dirty="0" smtClean="0">
                <a:solidFill>
                  <a:srgbClr val="008000"/>
                </a:solidFill>
                <a:hlinkClick r:id="rId7" tooltip="Pesticide"/>
              </a:rPr>
              <a:t>pesticides</a:t>
            </a:r>
            <a:r>
              <a:rPr lang="fr-FR" dirty="0" smtClean="0">
                <a:solidFill>
                  <a:srgbClr val="008000"/>
                </a:solidFill>
              </a:rPr>
              <a:t> sur l'environnement, et plus particulièrement sur les </a:t>
            </a:r>
            <a:r>
              <a:rPr lang="fr-FR" dirty="0" smtClean="0">
                <a:solidFill>
                  <a:srgbClr val="008000"/>
                </a:solidFill>
                <a:hlinkClick r:id="rId8" tooltip="Oiseau"/>
              </a:rPr>
              <a:t>oiseaux</a:t>
            </a:r>
            <a:r>
              <a:rPr lang="fr-FR" dirty="0" smtClean="0">
                <a:solidFill>
                  <a:srgbClr val="008000"/>
                </a:solidFill>
              </a:rPr>
              <a:t>. Rachel Carson déclarait que le DDT s'avérait être la cause de coquilles d'œufs plus fines chez les oiseaux, et occasionnait une hausse de la mortalité ainsi que des problèmes de reproduction. Elle accusait également l'</a:t>
            </a:r>
            <a:r>
              <a:rPr lang="fr-FR" dirty="0" smtClean="0">
                <a:solidFill>
                  <a:srgbClr val="008000"/>
                </a:solidFill>
                <a:hlinkClick r:id="rId9" tooltip="Industrie chimique"/>
              </a:rPr>
              <a:t>industrie chimique</a:t>
            </a:r>
            <a:r>
              <a:rPr lang="fr-FR" dirty="0" smtClean="0">
                <a:solidFill>
                  <a:srgbClr val="008000"/>
                </a:solidFill>
              </a:rPr>
              <a:t> de pratiquer la </a:t>
            </a:r>
            <a:r>
              <a:rPr lang="fr-FR" dirty="0" smtClean="0">
                <a:solidFill>
                  <a:srgbClr val="008000"/>
                </a:solidFill>
                <a:hlinkClick r:id="rId10" tooltip="Désinformation"/>
              </a:rPr>
              <a:t>désinformation</a:t>
            </a:r>
            <a:r>
              <a:rPr lang="fr-FR" dirty="0" smtClean="0">
                <a:solidFill>
                  <a:srgbClr val="008000"/>
                </a:solidFill>
              </a:rPr>
              <a:t>, et les autorités publiques de répondre aux attentes de l'industrie chimique sans se poser de questions. Le titre du livre signifiait qu’il y aurait bientôt plus d’oiseaux, parce qu’ils mangeaient des insectes contaminés par les pesticides (polluant) de l’agriculture chimique. Et toute la chaîne alimentaire (lapin -&gt; renard etc.) serait touchée par cette contamination.</a:t>
            </a:r>
          </a:p>
          <a:p>
            <a:pPr algn="just"/>
            <a:r>
              <a:rPr lang="fr-FR" sz="1200" dirty="0" smtClean="0">
                <a:solidFill>
                  <a:srgbClr val="008000"/>
                </a:solidFill>
              </a:rPr>
              <a:t>Source : </a:t>
            </a:r>
            <a:r>
              <a:rPr lang="fr-FR" sz="1200" dirty="0" smtClean="0">
                <a:hlinkClick r:id="rId6"/>
              </a:rPr>
              <a:t>http://fr.wikipedia.org/wiki/Printemps_silencieux</a:t>
            </a:r>
            <a:r>
              <a:rPr lang="fr-FR" sz="1200" dirty="0" smtClean="0"/>
              <a:t> </a:t>
            </a:r>
            <a:endParaRPr lang="fr-FR" sz="1200" dirty="0">
              <a:solidFill>
                <a:srgbClr val="008000"/>
              </a:solidFill>
            </a:endParaRPr>
          </a:p>
        </p:txBody>
      </p:sp>
      <p:pic>
        <p:nvPicPr>
          <p:cNvPr id="13" name="Image 12" descr="Rachel Carson.jpg"/>
          <p:cNvPicPr>
            <a:picLocks noChangeAspect="1"/>
          </p:cNvPicPr>
          <p:nvPr/>
        </p:nvPicPr>
        <p:blipFill>
          <a:blip r:embed="rId11" cstate="print"/>
          <a:stretch>
            <a:fillRect/>
          </a:stretch>
        </p:blipFill>
        <p:spPr>
          <a:xfrm>
            <a:off x="7219136" y="5056634"/>
            <a:ext cx="1656184" cy="165618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06344" y="5012198"/>
            <a:ext cx="1183569" cy="1801366"/>
          </a:xfrm>
          <a:prstGeom prst="rect">
            <a:avLst/>
          </a:prstGeom>
        </p:spPr>
      </p:pic>
      <p:pic>
        <p:nvPicPr>
          <p:cNvPr id="8" name="Imag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9047" y="5475421"/>
            <a:ext cx="1422648" cy="946708"/>
          </a:xfrm>
          <a:prstGeom prst="rect">
            <a:avLst/>
          </a:prstGeom>
        </p:spPr>
      </p:pic>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95420" y="5519212"/>
            <a:ext cx="1612352" cy="902917"/>
          </a:xfrm>
          <a:prstGeom prst="rect">
            <a:avLst/>
          </a:prstGeom>
        </p:spPr>
      </p:pic>
      <p:sp>
        <p:nvSpPr>
          <p:cNvPr id="10" name="ZoneTexte 9"/>
          <p:cNvSpPr txBox="1"/>
          <p:nvPr/>
        </p:nvSpPr>
        <p:spPr>
          <a:xfrm>
            <a:off x="323528" y="6445374"/>
            <a:ext cx="3009029" cy="276999"/>
          </a:xfrm>
          <a:prstGeom prst="rect">
            <a:avLst/>
          </a:prstGeom>
          <a:noFill/>
        </p:spPr>
        <p:txBody>
          <a:bodyPr wrap="none" rtlCol="0">
            <a:spAutoFit/>
          </a:bodyPr>
          <a:lstStyle/>
          <a:p>
            <a:r>
              <a:rPr lang="fr-FR" sz="1200" dirty="0" smtClean="0">
                <a:solidFill>
                  <a:srgbClr val="008000"/>
                </a:solidFill>
                <a:latin typeface="Calibri"/>
              </a:rPr>
              <a:t>↑ </a:t>
            </a:r>
            <a:r>
              <a:rPr lang="fr-FR" sz="1200" dirty="0" smtClean="0">
                <a:solidFill>
                  <a:srgbClr val="008000"/>
                </a:solidFill>
              </a:rPr>
              <a:t>Oiseaux empoisonnés par les pesticides </a:t>
            </a:r>
            <a:r>
              <a:rPr lang="fr-FR" sz="1200" dirty="0" smtClean="0">
                <a:solidFill>
                  <a:srgbClr val="008000"/>
                </a:solidFill>
                <a:latin typeface="Calibri"/>
              </a:rPr>
              <a:t>↗</a:t>
            </a:r>
            <a:endParaRPr lang="fr-FR" sz="1200" dirty="0">
              <a:solidFill>
                <a:srgbClr val="008000"/>
              </a:solidFill>
            </a:endParaRPr>
          </a:p>
        </p:txBody>
      </p:sp>
      <p:sp>
        <p:nvSpPr>
          <p:cNvPr id="11" name="ZoneTexte 10"/>
          <p:cNvSpPr txBox="1"/>
          <p:nvPr/>
        </p:nvSpPr>
        <p:spPr>
          <a:xfrm>
            <a:off x="6084168" y="5229200"/>
            <a:ext cx="1061509" cy="246221"/>
          </a:xfrm>
          <a:prstGeom prst="rect">
            <a:avLst/>
          </a:prstGeom>
          <a:noFill/>
        </p:spPr>
        <p:txBody>
          <a:bodyPr wrap="none" rtlCol="0">
            <a:spAutoFit/>
          </a:bodyPr>
          <a:lstStyle/>
          <a:p>
            <a:r>
              <a:rPr lang="fr-FR" sz="1000" dirty="0">
                <a:solidFill>
                  <a:srgbClr val="008000"/>
                </a:solidFill>
              </a:rPr>
              <a:t>Rachel </a:t>
            </a:r>
            <a:r>
              <a:rPr lang="fr-FR" sz="1000" dirty="0" smtClean="0">
                <a:solidFill>
                  <a:srgbClr val="008000"/>
                </a:solidFill>
              </a:rPr>
              <a:t>Carson </a:t>
            </a:r>
            <a:r>
              <a:rPr lang="fr-FR" sz="1000" dirty="0" smtClean="0">
                <a:solidFill>
                  <a:srgbClr val="008000"/>
                </a:solidFill>
                <a:latin typeface="Calibri"/>
              </a:rPr>
              <a:t>→</a:t>
            </a:r>
            <a:endParaRPr lang="fr-FR" sz="1000" dirty="0">
              <a:solidFill>
                <a:srgbClr val="008000"/>
              </a:solidFill>
            </a:endParaRPr>
          </a:p>
        </p:txBody>
      </p:sp>
      <p:sp>
        <p:nvSpPr>
          <p:cNvPr id="14" name="ZoneTexte 13"/>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21</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1200329"/>
          </a:xfrm>
          <a:prstGeom prst="rect">
            <a:avLst/>
          </a:prstGeom>
        </p:spPr>
        <p:txBody>
          <a:bodyPr wrap="square">
            <a:spAutoFit/>
          </a:bodyPr>
          <a:lstStyle/>
          <a:p>
            <a:pPr algn="just"/>
            <a:r>
              <a:rPr lang="fr-FR" b="1" u="sng" dirty="0" smtClean="0">
                <a:solidFill>
                  <a:srgbClr val="008000"/>
                </a:solidFill>
                <a:latin typeface="Calibri" pitchFamily="34" charset="0"/>
              </a:rPr>
              <a:t>3.1. LE POINT DE DEPART : </a:t>
            </a:r>
          </a:p>
          <a:p>
            <a:pPr algn="just"/>
            <a:r>
              <a:rPr lang="fr-FR" b="1" u="sng" dirty="0" smtClean="0">
                <a:solidFill>
                  <a:srgbClr val="008000"/>
                </a:solidFill>
                <a:latin typeface="Calibri" pitchFamily="34" charset="0"/>
              </a:rPr>
              <a:t>La réaction des écologistes </a:t>
            </a:r>
          </a:p>
          <a:p>
            <a:pPr algn="just"/>
            <a:r>
              <a:rPr lang="fr-FR" b="1" u="sng" dirty="0" smtClean="0">
                <a:solidFill>
                  <a:srgbClr val="008000"/>
                </a:solidFill>
                <a:latin typeface="Calibri" pitchFamily="34" charset="0"/>
              </a:rPr>
              <a:t>(suite)</a:t>
            </a:r>
          </a:p>
          <a:p>
            <a:pPr algn="just"/>
            <a:endParaRPr lang="fr-FR" b="1" dirty="0" smtClean="0">
              <a:solidFill>
                <a:srgbClr val="008000"/>
              </a:solidFill>
              <a:latin typeface="Calibri" pitchFamily="34" charset="0"/>
            </a:endParaRPr>
          </a:p>
        </p:txBody>
      </p:sp>
      <p:sp>
        <p:nvSpPr>
          <p:cNvPr id="10" name="ZoneTexte 9"/>
          <p:cNvSpPr txBox="1"/>
          <p:nvPr/>
        </p:nvSpPr>
        <p:spPr>
          <a:xfrm>
            <a:off x="5897296" y="6563344"/>
            <a:ext cx="3145413" cy="276999"/>
          </a:xfrm>
          <a:prstGeom prst="rect">
            <a:avLst/>
          </a:prstGeom>
          <a:noFill/>
        </p:spPr>
        <p:txBody>
          <a:bodyPr wrap="none" rtlCol="0">
            <a:spAutoFit/>
          </a:bodyPr>
          <a:lstStyle/>
          <a:p>
            <a:r>
              <a:rPr lang="fr-FR" sz="1200" dirty="0" smtClean="0">
                <a:solidFill>
                  <a:srgbClr val="008000"/>
                </a:solidFill>
                <a:latin typeface="Calibri"/>
              </a:rPr>
              <a:t>↑ </a:t>
            </a:r>
            <a:r>
              <a:rPr lang="fr-FR" sz="1200" dirty="0" smtClean="0">
                <a:solidFill>
                  <a:srgbClr val="008000"/>
                </a:solidFill>
              </a:rPr>
              <a:t>Oiseaux tous empoisonnés par les pesticides</a:t>
            </a:r>
            <a:endParaRPr lang="fr-FR" sz="1200" dirty="0">
              <a:solidFill>
                <a:srgbClr val="008000"/>
              </a:solidFill>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628800"/>
            <a:ext cx="2043485" cy="1199588"/>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505" y="2924944"/>
            <a:ext cx="2466975" cy="184785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673" y="4983673"/>
            <a:ext cx="2857500" cy="1600200"/>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8755" y="1260395"/>
            <a:ext cx="2887702" cy="5579948"/>
          </a:xfrm>
          <a:prstGeom prst="rect">
            <a:avLst/>
          </a:prstGeom>
        </p:spPr>
      </p:pic>
      <p:sp>
        <p:nvSpPr>
          <p:cNvPr id="18" name="ZoneTexte 17"/>
          <p:cNvSpPr txBox="1"/>
          <p:nvPr/>
        </p:nvSpPr>
        <p:spPr>
          <a:xfrm>
            <a:off x="145353" y="5877272"/>
            <a:ext cx="2948637" cy="861774"/>
          </a:xfrm>
          <a:prstGeom prst="rect">
            <a:avLst/>
          </a:prstGeom>
          <a:noFill/>
        </p:spPr>
        <p:txBody>
          <a:bodyPr wrap="square" rtlCol="0">
            <a:spAutoFit/>
          </a:bodyPr>
          <a:lstStyle/>
          <a:p>
            <a:pPr algn="r"/>
            <a:r>
              <a:rPr lang="fr-FR" sz="1000" dirty="0" smtClean="0">
                <a:solidFill>
                  <a:srgbClr val="008000"/>
                </a:solidFill>
              </a:rPr>
              <a:t>Déclin du nombre de cannetons, suivant les traitements aux pesticides </a:t>
            </a:r>
            <a:r>
              <a:rPr lang="fr-FR" sz="1000" dirty="0" smtClean="0">
                <a:solidFill>
                  <a:srgbClr val="008000"/>
                </a:solidFill>
                <a:latin typeface="Calibri"/>
              </a:rPr>
              <a:t>→</a:t>
            </a:r>
            <a:endParaRPr lang="fr-FR" sz="1000" dirty="0" smtClean="0">
              <a:solidFill>
                <a:srgbClr val="008000"/>
              </a:solidFill>
            </a:endParaRPr>
          </a:p>
          <a:p>
            <a:pPr algn="r"/>
            <a:r>
              <a:rPr lang="en-US" sz="1000" dirty="0" smtClean="0">
                <a:solidFill>
                  <a:srgbClr val="008000"/>
                </a:solidFill>
              </a:rPr>
              <a:t>Source : Organic </a:t>
            </a:r>
            <a:r>
              <a:rPr lang="en-US" sz="1000" dirty="0">
                <a:solidFill>
                  <a:srgbClr val="008000"/>
                </a:solidFill>
              </a:rPr>
              <a:t>Agriculture is for the Birds!, Journal of Pesticide </a:t>
            </a:r>
            <a:r>
              <a:rPr lang="en-US" sz="1000" dirty="0" smtClean="0">
                <a:solidFill>
                  <a:srgbClr val="008000"/>
                </a:solidFill>
              </a:rPr>
              <a:t>Reform </a:t>
            </a:r>
            <a:r>
              <a:rPr lang="en-US" sz="1000" dirty="0" smtClean="0">
                <a:solidFill>
                  <a:srgbClr val="008000"/>
                </a:solidFill>
                <a:latin typeface="Calibri"/>
              </a:rPr>
              <a:t>→</a:t>
            </a:r>
            <a:r>
              <a:rPr lang="en-US" sz="1000" dirty="0" smtClean="0">
                <a:solidFill>
                  <a:srgbClr val="008000"/>
                </a:solidFill>
              </a:rPr>
              <a:t>, </a:t>
            </a:r>
            <a:r>
              <a:rPr lang="en-US" sz="1000" dirty="0">
                <a:solidFill>
                  <a:srgbClr val="008000"/>
                </a:solidFill>
                <a:hlinkClick r:id="rId6"/>
              </a:rPr>
              <a:t>http://</a:t>
            </a:r>
            <a:r>
              <a:rPr lang="en-US" sz="1000" dirty="0" smtClean="0">
                <a:solidFill>
                  <a:srgbClr val="008000"/>
                </a:solidFill>
                <a:hlinkClick r:id="rId6"/>
              </a:rPr>
              <a:t>eap.mcgill.ca/MagRack/JPR/JPR_16.htm</a:t>
            </a:r>
            <a:r>
              <a:rPr lang="en-US" sz="1000" dirty="0" smtClean="0">
                <a:solidFill>
                  <a:srgbClr val="008000"/>
                </a:solidFill>
              </a:rPr>
              <a:t> </a:t>
            </a:r>
            <a:endParaRPr lang="fr-FR" sz="1000" dirty="0">
              <a:solidFill>
                <a:srgbClr val="008000"/>
              </a:solidFill>
            </a:endParaRPr>
          </a:p>
        </p:txBody>
      </p:sp>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68" y="2780928"/>
            <a:ext cx="1872208" cy="1944216"/>
          </a:xfrm>
          <a:prstGeom prst="rect">
            <a:avLst/>
          </a:prstGeom>
        </p:spPr>
      </p:pic>
      <p:sp>
        <p:nvSpPr>
          <p:cNvPr id="13" name="ZoneTexte 12"/>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sp>
        <p:nvSpPr>
          <p:cNvPr id="16" name="ZoneTexte 15"/>
          <p:cNvSpPr txBox="1"/>
          <p:nvPr/>
        </p:nvSpPr>
        <p:spPr>
          <a:xfrm>
            <a:off x="6263679" y="1124744"/>
            <a:ext cx="2880321" cy="461665"/>
          </a:xfrm>
          <a:prstGeom prst="rect">
            <a:avLst/>
          </a:prstGeom>
          <a:noFill/>
        </p:spPr>
        <p:txBody>
          <a:bodyPr wrap="square" rtlCol="0">
            <a:spAutoFit/>
          </a:bodyPr>
          <a:lstStyle/>
          <a:p>
            <a:pPr algn="ctr"/>
            <a:r>
              <a:rPr lang="fr-FR" sz="1200" dirty="0" smtClean="0">
                <a:solidFill>
                  <a:srgbClr val="008000"/>
                </a:solidFill>
              </a:rPr>
              <a:t>Photos d’oiseaux empoisonnés par les pesticides </a:t>
            </a:r>
            <a:r>
              <a:rPr lang="fr-FR" sz="1200" dirty="0" smtClean="0">
                <a:solidFill>
                  <a:srgbClr val="008000"/>
                </a:solidFill>
                <a:latin typeface="Calibri"/>
              </a:rPr>
              <a:t>↓</a:t>
            </a:r>
            <a:endParaRPr lang="fr-FR" sz="1200" dirty="0">
              <a:solidFill>
                <a:srgbClr val="008000"/>
              </a:solidFill>
            </a:endParaRPr>
          </a:p>
        </p:txBody>
      </p:sp>
    </p:spTree>
    <p:extLst>
      <p:ext uri="{BB962C8B-B14F-4D97-AF65-F5344CB8AC3E}">
        <p14:creationId xmlns:p14="http://schemas.microsoft.com/office/powerpoint/2010/main" val="1212447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22</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4801314"/>
          </a:xfrm>
          <a:prstGeom prst="rect">
            <a:avLst/>
          </a:prstGeom>
        </p:spPr>
        <p:txBody>
          <a:bodyPr wrap="square">
            <a:spAutoFit/>
          </a:bodyPr>
          <a:lstStyle/>
          <a:p>
            <a:pPr eaLnBrk="0" fontAlgn="base" hangingPunct="0"/>
            <a:r>
              <a:rPr lang="fr-FR" b="1" u="sng" dirty="0" smtClean="0">
                <a:solidFill>
                  <a:srgbClr val="008000"/>
                </a:solidFill>
              </a:rPr>
              <a:t>3.2. </a:t>
            </a:r>
            <a:r>
              <a:rPr lang="fr-FR" b="1" u="sng" dirty="0">
                <a:solidFill>
                  <a:srgbClr val="008000"/>
                </a:solidFill>
              </a:rPr>
              <a:t>RAPPORT DU CLUB DE ROME</a:t>
            </a:r>
            <a:endParaRPr lang="fr-FR" u="sng" dirty="0">
              <a:solidFill>
                <a:srgbClr val="008000"/>
              </a:solidFill>
            </a:endParaRPr>
          </a:p>
          <a:p>
            <a:pPr algn="just" eaLnBrk="0" fontAlgn="base" hangingPunct="0"/>
            <a:endParaRPr lang="fr-FR" dirty="0" smtClean="0">
              <a:solidFill>
                <a:srgbClr val="008000"/>
              </a:solidFill>
            </a:endParaRPr>
          </a:p>
          <a:p>
            <a:pPr algn="just" eaLnBrk="0" fontAlgn="base" hangingPunct="0"/>
            <a:r>
              <a:rPr lang="fr-FR" dirty="0" smtClean="0">
                <a:solidFill>
                  <a:srgbClr val="008000"/>
                </a:solidFill>
              </a:rPr>
              <a:t>En </a:t>
            </a:r>
            <a:r>
              <a:rPr lang="fr-FR" dirty="0">
                <a:solidFill>
                  <a:srgbClr val="008000"/>
                </a:solidFill>
              </a:rPr>
              <a:t>1972, un organisme européen dénommé </a:t>
            </a:r>
            <a:r>
              <a:rPr lang="fr-FR" i="1" dirty="0">
                <a:solidFill>
                  <a:srgbClr val="008000"/>
                </a:solidFill>
              </a:rPr>
              <a:t>club de </a:t>
            </a:r>
            <a:r>
              <a:rPr lang="fr-FR" i="1" dirty="0" smtClean="0">
                <a:solidFill>
                  <a:srgbClr val="008000"/>
                </a:solidFill>
              </a:rPr>
              <a:t>Rome a </a:t>
            </a:r>
            <a:r>
              <a:rPr lang="fr-FR" dirty="0" smtClean="0">
                <a:solidFill>
                  <a:srgbClr val="008000"/>
                </a:solidFill>
              </a:rPr>
              <a:t>publié </a:t>
            </a:r>
            <a:r>
              <a:rPr lang="fr-FR" dirty="0">
                <a:solidFill>
                  <a:srgbClr val="008000"/>
                </a:solidFill>
              </a:rPr>
              <a:t>un rapport intitulé « </a:t>
            </a:r>
            <a:r>
              <a:rPr lang="fr-FR" i="1" dirty="0">
                <a:solidFill>
                  <a:srgbClr val="008000"/>
                </a:solidFill>
              </a:rPr>
              <a:t>Halte à la croissance ». </a:t>
            </a:r>
            <a:r>
              <a:rPr lang="fr-FR" dirty="0">
                <a:solidFill>
                  <a:srgbClr val="008000"/>
                </a:solidFill>
              </a:rPr>
              <a:t>Ce </a:t>
            </a:r>
            <a:r>
              <a:rPr lang="fr-FR" dirty="0" smtClean="0">
                <a:solidFill>
                  <a:srgbClr val="008000"/>
                </a:solidFill>
              </a:rPr>
              <a:t>rapport a affirmé </a:t>
            </a:r>
            <a:r>
              <a:rPr lang="fr-FR" dirty="0">
                <a:solidFill>
                  <a:srgbClr val="008000"/>
                </a:solidFill>
              </a:rPr>
              <a:t>ce qui suit : « </a:t>
            </a:r>
            <a:r>
              <a:rPr lang="fr-FR" i="1" dirty="0">
                <a:solidFill>
                  <a:srgbClr val="008000"/>
                </a:solidFill>
              </a:rPr>
              <a:t>sans changement radical de politique, notre </a:t>
            </a:r>
            <a:r>
              <a:rPr lang="fr-FR" i="1" dirty="0" smtClean="0">
                <a:solidFill>
                  <a:srgbClr val="008000"/>
                </a:solidFill>
              </a:rPr>
              <a:t>planète </a:t>
            </a:r>
            <a:r>
              <a:rPr lang="fr-FR" i="1" dirty="0">
                <a:solidFill>
                  <a:srgbClr val="008000"/>
                </a:solidFill>
              </a:rPr>
              <a:t>doit connaître un véritable </a:t>
            </a:r>
            <a:r>
              <a:rPr lang="fr-FR" i="1" dirty="0" smtClean="0">
                <a:solidFill>
                  <a:srgbClr val="008000"/>
                </a:solidFill>
              </a:rPr>
              <a:t>effondrement </a:t>
            </a:r>
            <a:r>
              <a:rPr lang="fr-FR" i="1" dirty="0">
                <a:solidFill>
                  <a:srgbClr val="008000"/>
                </a:solidFill>
              </a:rPr>
              <a:t>dans le courant du XXIème </a:t>
            </a:r>
            <a:r>
              <a:rPr lang="fr-FR" i="1" dirty="0" smtClean="0">
                <a:solidFill>
                  <a:srgbClr val="008000"/>
                </a:solidFill>
              </a:rPr>
              <a:t>siècle ».</a:t>
            </a:r>
            <a:endParaRPr lang="fr-FR" dirty="0">
              <a:solidFill>
                <a:srgbClr val="008000"/>
              </a:solidFill>
            </a:endParaRPr>
          </a:p>
          <a:p>
            <a:pPr algn="just" eaLnBrk="0" fontAlgn="base" hangingPunct="0"/>
            <a:r>
              <a:rPr lang="fr-FR" dirty="0">
                <a:solidFill>
                  <a:srgbClr val="008000"/>
                </a:solidFill>
              </a:rPr>
              <a:t>Le rapport a ainsi établi le lien entre le mode d'exercice activités économiques (les voies et moyens de promouvoir croissance) et l'environnement (notre planète</a:t>
            </a:r>
            <a:r>
              <a:rPr lang="fr-FR" dirty="0" smtClean="0">
                <a:solidFill>
                  <a:srgbClr val="008000"/>
                </a:solidFill>
              </a:rPr>
              <a:t>).</a:t>
            </a:r>
          </a:p>
          <a:p>
            <a:pPr algn="just" eaLnBrk="0" fontAlgn="base" hangingPunct="0"/>
            <a:endParaRPr lang="fr-FR" dirty="0" smtClean="0">
              <a:solidFill>
                <a:srgbClr val="008000"/>
              </a:solidFill>
            </a:endParaRPr>
          </a:p>
          <a:p>
            <a:pPr algn="just" eaLnBrk="0" fontAlgn="base" hangingPunct="0"/>
            <a:r>
              <a:rPr lang="fr-FR" dirty="0" smtClean="0">
                <a:solidFill>
                  <a:srgbClr val="008000"/>
                </a:solidFill>
              </a:rPr>
              <a:t>Rapport demandé par le  Club de Rome au M.I.T. (Massachusetts Institute of Technologie) dont les hypothèses sont :</a:t>
            </a:r>
          </a:p>
          <a:p>
            <a:pPr algn="just" eaLnBrk="0" fontAlgn="base" hangingPunct="0"/>
            <a:endParaRPr lang="fr-FR" dirty="0" smtClean="0">
              <a:solidFill>
                <a:srgbClr val="008000"/>
              </a:solidFill>
            </a:endParaRPr>
          </a:p>
          <a:p>
            <a:pPr algn="just" eaLnBrk="0" fontAlgn="base" hangingPunct="0"/>
            <a:r>
              <a:rPr lang="fr-FR" dirty="0" smtClean="0">
                <a:solidFill>
                  <a:srgbClr val="008000"/>
                </a:solidFill>
              </a:rPr>
              <a:t>- de maîtriser la croissance démographique,</a:t>
            </a:r>
          </a:p>
          <a:p>
            <a:pPr algn="just" eaLnBrk="0" fontAlgn="base" hangingPunct="0"/>
            <a:r>
              <a:rPr lang="fr-FR" dirty="0" smtClean="0">
                <a:solidFill>
                  <a:srgbClr val="008000"/>
                </a:solidFill>
              </a:rPr>
              <a:t>- d'encourager le changement technologique,</a:t>
            </a:r>
          </a:p>
          <a:p>
            <a:pPr algn="just" eaLnBrk="0" fontAlgn="base" hangingPunct="0"/>
            <a:r>
              <a:rPr lang="fr-FR" dirty="0" smtClean="0">
                <a:solidFill>
                  <a:srgbClr val="008000"/>
                </a:solidFill>
              </a:rPr>
              <a:t>- d'assurer l'accroissement optimal du stock de facteurs contribuant au bien-être,</a:t>
            </a:r>
          </a:p>
          <a:p>
            <a:pPr algn="just" eaLnBrk="0" fontAlgn="base" hangingPunct="0"/>
            <a:r>
              <a:rPr lang="fr-FR" dirty="0" smtClean="0">
                <a:solidFill>
                  <a:srgbClr val="008000"/>
                </a:solidFill>
              </a:rPr>
              <a:t>- de tarifer les ressources naturelles de façon à refléter leur rareté et</a:t>
            </a:r>
          </a:p>
          <a:p>
            <a:pPr algn="just" eaLnBrk="0" fontAlgn="base" hangingPunct="0"/>
            <a:r>
              <a:rPr lang="fr-FR" dirty="0" smtClean="0">
                <a:solidFill>
                  <a:srgbClr val="008000"/>
                </a:solidFill>
              </a:rPr>
              <a:t>- de modifier la structure de production et de consommation.</a:t>
            </a:r>
          </a:p>
        </p:txBody>
      </p:sp>
      <p:sp>
        <p:nvSpPr>
          <p:cNvPr id="8" name="ZoneTexte 7"/>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pic>
        <p:nvPicPr>
          <p:cNvPr id="7" name="Image 6" descr="eco.jpg"/>
          <p:cNvPicPr>
            <a:picLocks noChangeAspect="1"/>
          </p:cNvPicPr>
          <p:nvPr/>
        </p:nvPicPr>
        <p:blipFill>
          <a:blip r:embed="rId2" cstate="print"/>
          <a:stretch>
            <a:fillRect/>
          </a:stretch>
        </p:blipFill>
        <p:spPr>
          <a:xfrm>
            <a:off x="7524328" y="5733256"/>
            <a:ext cx="1276350" cy="819150"/>
          </a:xfrm>
          <a:prstGeom prst="rect">
            <a:avLst/>
          </a:prstGeom>
        </p:spPr>
      </p:pic>
      <p:pic>
        <p:nvPicPr>
          <p:cNvPr id="9" name="Image 8" descr="SustainableDevLogo.jpg"/>
          <p:cNvPicPr>
            <a:picLocks noChangeAspect="1"/>
          </p:cNvPicPr>
          <p:nvPr/>
        </p:nvPicPr>
        <p:blipFill>
          <a:blip r:embed="rId3" cstate="print"/>
          <a:stretch>
            <a:fillRect/>
          </a:stretch>
        </p:blipFill>
        <p:spPr>
          <a:xfrm>
            <a:off x="7668344" y="836712"/>
            <a:ext cx="1008112" cy="10081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23</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369332"/>
          </a:xfrm>
          <a:prstGeom prst="rect">
            <a:avLst/>
          </a:prstGeom>
        </p:spPr>
        <p:txBody>
          <a:bodyPr wrap="square">
            <a:spAutoFit/>
          </a:bodyPr>
          <a:lstStyle/>
          <a:p>
            <a:pPr eaLnBrk="0" fontAlgn="base" hangingPunct="0"/>
            <a:r>
              <a:rPr lang="fr-FR" b="1" u="sng" dirty="0" smtClean="0">
                <a:solidFill>
                  <a:srgbClr val="008000"/>
                </a:solidFill>
              </a:rPr>
              <a:t>3.2. </a:t>
            </a:r>
            <a:r>
              <a:rPr lang="fr-FR" b="1" u="sng" dirty="0">
                <a:solidFill>
                  <a:srgbClr val="008000"/>
                </a:solidFill>
              </a:rPr>
              <a:t>RAPPORT DU CLUB DE </a:t>
            </a:r>
            <a:r>
              <a:rPr lang="fr-FR" b="1" u="sng" dirty="0" smtClean="0">
                <a:solidFill>
                  <a:srgbClr val="008000"/>
                </a:solidFill>
              </a:rPr>
              <a:t>ROME (suite)</a:t>
            </a:r>
            <a:endParaRPr lang="fr-FR" u="sng" dirty="0">
              <a:solidFill>
                <a:srgbClr val="008000"/>
              </a:solidFill>
            </a:endParaRPr>
          </a:p>
        </p:txBody>
      </p:sp>
      <p:pic>
        <p:nvPicPr>
          <p:cNvPr id="8" name="Picture 8" descr="&#10;Meadows72.jpg                                                  00000002pangolin                       B7B3F4C9:"/>
          <p:cNvPicPr>
            <a:picLocks noChangeAspect="1" noChangeArrowheads="1"/>
          </p:cNvPicPr>
          <p:nvPr/>
        </p:nvPicPr>
        <p:blipFill>
          <a:blip r:embed="rId2" cstate="print">
            <a:clrChange>
              <a:clrFrom>
                <a:srgbClr val="FEFFFD"/>
              </a:clrFrom>
              <a:clrTo>
                <a:srgbClr val="FEFFFD">
                  <a:alpha val="0"/>
                </a:srgbClr>
              </a:clrTo>
            </a:clrChange>
          </a:blip>
          <a:srcRect/>
          <a:stretch>
            <a:fillRect/>
          </a:stretch>
        </p:blipFill>
        <p:spPr bwMode="auto">
          <a:xfrm>
            <a:off x="1907704" y="1844824"/>
            <a:ext cx="6910388" cy="4737100"/>
          </a:xfrm>
          <a:prstGeom prst="rect">
            <a:avLst/>
          </a:prstGeom>
          <a:noFill/>
          <a:ln w="9525">
            <a:noFill/>
            <a:miter lim="800000"/>
            <a:headEnd/>
            <a:tailEnd/>
          </a:ln>
        </p:spPr>
      </p:pic>
      <p:sp>
        <p:nvSpPr>
          <p:cNvPr id="9" name="ZoneTexte 8"/>
          <p:cNvSpPr txBox="1"/>
          <p:nvPr/>
        </p:nvSpPr>
        <p:spPr>
          <a:xfrm>
            <a:off x="179512" y="2564904"/>
            <a:ext cx="1944216" cy="954107"/>
          </a:xfrm>
          <a:prstGeom prst="rect">
            <a:avLst/>
          </a:prstGeom>
          <a:noFill/>
        </p:spPr>
        <p:txBody>
          <a:bodyPr wrap="square" rtlCol="0">
            <a:spAutoFit/>
          </a:bodyPr>
          <a:lstStyle/>
          <a:p>
            <a:pPr algn="r"/>
            <a:r>
              <a:rPr lang="fr-FR" sz="1400" dirty="0" smtClean="0">
                <a:solidFill>
                  <a:srgbClr val="008000"/>
                </a:solidFill>
              </a:rPr>
              <a:t>Les courbes prévisionnelles  alarmistes du rapport du Club de Rome </a:t>
            </a:r>
            <a:r>
              <a:rPr lang="fr-FR" sz="1400" dirty="0" smtClean="0">
                <a:solidFill>
                  <a:srgbClr val="008000"/>
                </a:solidFill>
                <a:latin typeface="Calibri"/>
              </a:rPr>
              <a:t>→</a:t>
            </a:r>
            <a:endParaRPr lang="fr-FR" sz="1400" dirty="0">
              <a:solidFill>
                <a:srgbClr val="008000"/>
              </a:solidFill>
            </a:endParaRPr>
          </a:p>
        </p:txBody>
      </p:sp>
      <p:sp>
        <p:nvSpPr>
          <p:cNvPr id="10" name="ZoneTexte 9"/>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Rectangle 5"/>
          <p:cNvSpPr/>
          <p:nvPr/>
        </p:nvSpPr>
        <p:spPr>
          <a:xfrm>
            <a:off x="251520" y="1412777"/>
            <a:ext cx="8640960" cy="4524315"/>
          </a:xfrm>
          <a:prstGeom prst="rect">
            <a:avLst/>
          </a:prstGeom>
        </p:spPr>
        <p:txBody>
          <a:bodyPr wrap="square">
            <a:spAutoFit/>
          </a:bodyPr>
          <a:lstStyle/>
          <a:p>
            <a:pPr eaLnBrk="0" fontAlgn="base" hangingPunct="0"/>
            <a:r>
              <a:rPr lang="fr-FR" b="1" u="sng" dirty="0" smtClean="0">
                <a:solidFill>
                  <a:srgbClr val="008000"/>
                </a:solidFill>
              </a:rPr>
              <a:t>3.3. </a:t>
            </a:r>
            <a:r>
              <a:rPr lang="fr-FR" b="1" u="sng" dirty="0">
                <a:solidFill>
                  <a:srgbClr val="008000"/>
                </a:solidFill>
              </a:rPr>
              <a:t>LA CONFERENCE DE STOCKHOLM (1972</a:t>
            </a:r>
            <a:r>
              <a:rPr lang="fr-FR" b="1" u="sng" dirty="0" smtClean="0">
                <a:solidFill>
                  <a:srgbClr val="008000"/>
                </a:solidFill>
              </a:rPr>
              <a:t>)</a:t>
            </a:r>
            <a:endParaRPr lang="fr-FR" dirty="0" smtClean="0">
              <a:solidFill>
                <a:srgbClr val="008000"/>
              </a:solidFill>
            </a:endParaRPr>
          </a:p>
          <a:p>
            <a:pPr eaLnBrk="0" fontAlgn="base" hangingPunct="0"/>
            <a:endParaRPr lang="fr-FR" dirty="0" smtClean="0">
              <a:solidFill>
                <a:srgbClr val="008000"/>
              </a:solidFill>
            </a:endParaRPr>
          </a:p>
          <a:p>
            <a:pPr eaLnBrk="0" fontAlgn="base" hangingPunct="0"/>
            <a:r>
              <a:rPr lang="fr-FR" u="sng" dirty="0" smtClean="0">
                <a:solidFill>
                  <a:srgbClr val="008000"/>
                </a:solidFill>
              </a:rPr>
              <a:t>3.4. L’ACCELERATION</a:t>
            </a:r>
            <a:endParaRPr lang="fr-FR" u="sng" dirty="0">
              <a:solidFill>
                <a:srgbClr val="008000"/>
              </a:solidFill>
            </a:endParaRPr>
          </a:p>
          <a:p>
            <a:pPr eaLnBrk="0" fontAlgn="base" hangingPunct="0"/>
            <a:endParaRPr lang="fr-FR" dirty="0">
              <a:solidFill>
                <a:srgbClr val="008000"/>
              </a:solidFill>
            </a:endParaRPr>
          </a:p>
          <a:p>
            <a:pPr algn="just" eaLnBrk="0" fontAlgn="base" hangingPunct="0"/>
            <a:r>
              <a:rPr lang="fr-FR" dirty="0">
                <a:solidFill>
                  <a:srgbClr val="008000"/>
                </a:solidFill>
              </a:rPr>
              <a:t>1972 : </a:t>
            </a:r>
            <a:r>
              <a:rPr lang="fr-FR" dirty="0" smtClean="0">
                <a:solidFill>
                  <a:srgbClr val="008000"/>
                </a:solidFill>
              </a:rPr>
              <a:t>a) Rapport </a:t>
            </a:r>
            <a:r>
              <a:rPr lang="fr-FR" dirty="0" err="1">
                <a:solidFill>
                  <a:srgbClr val="008000"/>
                </a:solidFill>
              </a:rPr>
              <a:t>Meadows</a:t>
            </a:r>
            <a:r>
              <a:rPr lang="fr-FR" dirty="0">
                <a:solidFill>
                  <a:srgbClr val="008000"/>
                </a:solidFill>
              </a:rPr>
              <a:t> : </a:t>
            </a:r>
            <a:r>
              <a:rPr lang="fr-FR" dirty="0" smtClean="0">
                <a:solidFill>
                  <a:srgbClr val="008000"/>
                </a:solidFill>
              </a:rPr>
              <a:t>« </a:t>
            </a:r>
            <a:r>
              <a:rPr lang="fr-FR" b="1" i="1" dirty="0" smtClean="0">
                <a:solidFill>
                  <a:srgbClr val="008000"/>
                </a:solidFill>
              </a:rPr>
              <a:t>Halte </a:t>
            </a:r>
            <a:r>
              <a:rPr lang="fr-FR" b="1" i="1" dirty="0">
                <a:solidFill>
                  <a:srgbClr val="008000"/>
                </a:solidFill>
              </a:rPr>
              <a:t>à la </a:t>
            </a:r>
            <a:r>
              <a:rPr lang="fr-FR" b="1" i="1" dirty="0" smtClean="0">
                <a:solidFill>
                  <a:srgbClr val="008000"/>
                </a:solidFill>
              </a:rPr>
              <a:t>croissance</a:t>
            </a:r>
            <a:r>
              <a:rPr lang="fr-FR" dirty="0" smtClean="0">
                <a:solidFill>
                  <a:srgbClr val="008000"/>
                </a:solidFill>
              </a:rPr>
              <a:t> ».</a:t>
            </a:r>
          </a:p>
          <a:p>
            <a:pPr algn="just" eaLnBrk="0" fontAlgn="base" hangingPunct="0"/>
            <a:r>
              <a:rPr lang="fr-FR" dirty="0" smtClean="0">
                <a:solidFill>
                  <a:srgbClr val="008000"/>
                </a:solidFill>
              </a:rPr>
              <a:t>b) </a:t>
            </a:r>
            <a:r>
              <a:rPr lang="fr-FR" dirty="0">
                <a:solidFill>
                  <a:srgbClr val="008000"/>
                </a:solidFill>
              </a:rPr>
              <a:t>P</a:t>
            </a:r>
            <a:r>
              <a:rPr lang="fr-FR" dirty="0" smtClean="0">
                <a:solidFill>
                  <a:srgbClr val="008000"/>
                </a:solidFill>
              </a:rPr>
              <a:t>remière conférence mondiale / internationale </a:t>
            </a:r>
            <a:r>
              <a:rPr lang="fr-FR" dirty="0">
                <a:solidFill>
                  <a:srgbClr val="008000"/>
                </a:solidFill>
              </a:rPr>
              <a:t>de l'ONU sur l'environnement et le </a:t>
            </a:r>
            <a:r>
              <a:rPr lang="fr-FR" dirty="0" smtClean="0">
                <a:solidFill>
                  <a:srgbClr val="008000"/>
                </a:solidFill>
              </a:rPr>
              <a:t>développement, </a:t>
            </a:r>
            <a:r>
              <a:rPr lang="fr-FR" dirty="0" err="1" smtClean="0">
                <a:solidFill>
                  <a:srgbClr val="008000"/>
                </a:solidFill>
              </a:rPr>
              <a:t>intitullée</a:t>
            </a:r>
            <a:r>
              <a:rPr lang="fr-FR" dirty="0" smtClean="0">
                <a:solidFill>
                  <a:srgbClr val="008000"/>
                </a:solidFill>
              </a:rPr>
              <a:t> « </a:t>
            </a:r>
            <a:r>
              <a:rPr lang="fr-FR" b="1" i="1" dirty="0" smtClean="0">
                <a:solidFill>
                  <a:srgbClr val="008000"/>
                </a:solidFill>
              </a:rPr>
              <a:t>Le sommet </a:t>
            </a:r>
            <a:r>
              <a:rPr lang="fr-FR" b="1" i="1" dirty="0">
                <a:solidFill>
                  <a:srgbClr val="008000"/>
                </a:solidFill>
              </a:rPr>
              <a:t>de la </a:t>
            </a:r>
            <a:r>
              <a:rPr lang="fr-FR" b="1" i="1" dirty="0" smtClean="0">
                <a:solidFill>
                  <a:srgbClr val="008000"/>
                </a:solidFill>
              </a:rPr>
              <a:t>terre</a:t>
            </a:r>
            <a:r>
              <a:rPr lang="fr-FR" dirty="0" smtClean="0">
                <a:solidFill>
                  <a:srgbClr val="008000"/>
                </a:solidFill>
              </a:rPr>
              <a:t> », </a:t>
            </a:r>
            <a:r>
              <a:rPr lang="fr-FR" dirty="0">
                <a:solidFill>
                  <a:srgbClr val="008000"/>
                </a:solidFill>
              </a:rPr>
              <a:t>à </a:t>
            </a:r>
            <a:r>
              <a:rPr lang="fr-FR" dirty="0">
                <a:solidFill>
                  <a:srgbClr val="008000"/>
                </a:solidFill>
                <a:hlinkClick r:id="rId2" action="ppaction://hlinkfile" tooltip="Stockholm"/>
              </a:rPr>
              <a:t>Stockholm</a:t>
            </a:r>
            <a:r>
              <a:rPr lang="fr-FR" dirty="0">
                <a:solidFill>
                  <a:srgbClr val="008000"/>
                </a:solidFill>
              </a:rPr>
              <a:t> (</a:t>
            </a:r>
            <a:r>
              <a:rPr lang="fr-FR" dirty="0">
                <a:solidFill>
                  <a:srgbClr val="008000"/>
                </a:solidFill>
                <a:hlinkClick r:id="rId3" action="ppaction://hlinkfile" tooltip="Suède"/>
              </a:rPr>
              <a:t>Suède</a:t>
            </a:r>
            <a:r>
              <a:rPr lang="fr-FR" dirty="0">
                <a:solidFill>
                  <a:srgbClr val="008000"/>
                </a:solidFill>
              </a:rPr>
              <a:t>). </a:t>
            </a:r>
          </a:p>
          <a:p>
            <a:pPr algn="just" eaLnBrk="0" fontAlgn="base" hangingPunct="0"/>
            <a:endParaRPr lang="fr-FR" dirty="0" smtClean="0">
              <a:solidFill>
                <a:srgbClr val="008000"/>
              </a:solidFill>
            </a:endParaRPr>
          </a:p>
          <a:p>
            <a:pPr algn="just" eaLnBrk="0" fontAlgn="base" hangingPunct="0"/>
            <a:r>
              <a:rPr lang="fr-FR" dirty="0" smtClean="0">
                <a:solidFill>
                  <a:srgbClr val="008000"/>
                </a:solidFill>
              </a:rPr>
              <a:t>1987 </a:t>
            </a:r>
            <a:r>
              <a:rPr lang="fr-FR" dirty="0">
                <a:solidFill>
                  <a:srgbClr val="008000"/>
                </a:solidFill>
              </a:rPr>
              <a:t>: Rapport </a:t>
            </a:r>
            <a:r>
              <a:rPr lang="fr-FR" dirty="0" err="1">
                <a:solidFill>
                  <a:srgbClr val="008000"/>
                </a:solidFill>
              </a:rPr>
              <a:t>Bruntland</a:t>
            </a:r>
            <a:r>
              <a:rPr lang="fr-FR" dirty="0">
                <a:solidFill>
                  <a:srgbClr val="008000"/>
                </a:solidFill>
              </a:rPr>
              <a:t> "</a:t>
            </a:r>
            <a:r>
              <a:rPr lang="fr-FR" b="1" i="1" dirty="0" smtClean="0">
                <a:solidFill>
                  <a:srgbClr val="008000"/>
                </a:solidFill>
              </a:rPr>
              <a:t>Notre </a:t>
            </a:r>
            <a:r>
              <a:rPr lang="fr-FR" b="1" i="1" dirty="0">
                <a:solidFill>
                  <a:srgbClr val="008000"/>
                </a:solidFill>
              </a:rPr>
              <a:t>avenir à tous</a:t>
            </a:r>
            <a:r>
              <a:rPr lang="fr-FR" dirty="0">
                <a:solidFill>
                  <a:srgbClr val="008000"/>
                </a:solidFill>
              </a:rPr>
              <a:t>" et première définition canonique du développement durable. La conclusion de ce rapport est la suivante :</a:t>
            </a:r>
          </a:p>
          <a:p>
            <a:pPr algn="just" eaLnBrk="0" fontAlgn="base" hangingPunct="0"/>
            <a:r>
              <a:rPr lang="fr-FR" dirty="0">
                <a:solidFill>
                  <a:srgbClr val="008000"/>
                </a:solidFill>
              </a:rPr>
              <a:t>Jusqu'ici, « </a:t>
            </a:r>
            <a:r>
              <a:rPr lang="fr-FR" i="1" dirty="0">
                <a:solidFill>
                  <a:srgbClr val="008000"/>
                </a:solidFill>
              </a:rPr>
              <a:t>le monde a vécu comme s'il n'y avait pas de lendemain et il ne peut avoir de lendemain si nous continuons à vivre de la sorte </a:t>
            </a:r>
            <a:r>
              <a:rPr lang="fr-FR" dirty="0">
                <a:solidFill>
                  <a:srgbClr val="008000"/>
                </a:solidFill>
              </a:rPr>
              <a:t>». Ce que dit cette conclusion du rapport, c'est que le monde actuel vit au-dessus de ses moyens en gaspillant et en surexploitant les ressources naturelles (terre, air, êtres Vivants), ce qui comporte deux graves conséquences : des déséquilibres naturels et l'épuisement des ressources naturelles.</a:t>
            </a:r>
          </a:p>
          <a:p>
            <a:pPr eaLnBrk="0" fontAlgn="base" hangingPunct="0"/>
            <a:endParaRPr lang="fr-FR" dirty="0">
              <a:solidFill>
                <a:srgbClr val="008000"/>
              </a:solidFill>
            </a:endParaRPr>
          </a:p>
        </p:txBody>
      </p:sp>
      <p:sp>
        <p:nvSpPr>
          <p:cNvPr id="8" name="ZoneTexte 7"/>
          <p:cNvSpPr txBox="1"/>
          <p:nvPr/>
        </p:nvSpPr>
        <p:spPr>
          <a:xfrm>
            <a:off x="179512" y="908720"/>
            <a:ext cx="5307863" cy="369332"/>
          </a:xfrm>
          <a:prstGeom prst="rect">
            <a:avLst/>
          </a:prstGeom>
          <a:noFill/>
        </p:spPr>
        <p:txBody>
          <a:bodyPr wrap="none" rtlCol="0">
            <a:spAutoFit/>
          </a:bodyPr>
          <a:lstStyle/>
          <a:p>
            <a:r>
              <a:rPr lang="fr-FR" b="1" dirty="0" smtClean="0">
                <a:solidFill>
                  <a:srgbClr val="008000"/>
                </a:solidFill>
              </a:rPr>
              <a:t>3. Historique des préoccupations environnementales</a:t>
            </a:r>
            <a:endParaRPr lang="fr-FR" b="1" dirty="0">
              <a:solidFill>
                <a:srgbClr val="008000"/>
              </a:solidFill>
            </a:endParaRPr>
          </a:p>
        </p:txBody>
      </p:sp>
      <p:pic>
        <p:nvPicPr>
          <p:cNvPr id="7" name="Image 6" descr="ecoschools_icons_sustainable-development_85x94.png"/>
          <p:cNvPicPr>
            <a:picLocks noChangeAspect="1"/>
          </p:cNvPicPr>
          <p:nvPr/>
        </p:nvPicPr>
        <p:blipFill>
          <a:blip r:embed="rId4" cstate="print"/>
          <a:stretch>
            <a:fillRect/>
          </a:stretch>
        </p:blipFill>
        <p:spPr>
          <a:xfrm>
            <a:off x="6804248" y="1052736"/>
            <a:ext cx="1296144" cy="1433383"/>
          </a:xfrm>
          <a:prstGeom prst="rect">
            <a:avLst/>
          </a:prstGeom>
        </p:spPr>
      </p:pic>
      <p:pic>
        <p:nvPicPr>
          <p:cNvPr id="11" name="Image 10" descr="stop soil pollution4_s.jpg"/>
          <p:cNvPicPr>
            <a:picLocks noChangeAspect="1"/>
          </p:cNvPicPr>
          <p:nvPr/>
        </p:nvPicPr>
        <p:blipFill>
          <a:blip r:embed="rId5" cstate="print"/>
          <a:stretch>
            <a:fillRect/>
          </a:stretch>
        </p:blipFill>
        <p:spPr>
          <a:xfrm>
            <a:off x="4211960" y="5589239"/>
            <a:ext cx="1656184" cy="1104123"/>
          </a:xfrm>
          <a:prstGeom prst="rect">
            <a:avLst/>
          </a:prstGeom>
        </p:spPr>
      </p:pic>
    </p:spTree>
    <p:extLst>
      <p:ext uri="{BB962C8B-B14F-4D97-AF65-F5344CB8AC3E}">
        <p14:creationId xmlns:p14="http://schemas.microsoft.com/office/powerpoint/2010/main" val="2868255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251520" y="2132856"/>
            <a:ext cx="8640960" cy="2308324"/>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8000"/>
                </a:solidFill>
              </a:rPr>
              <a:t>Dans l'Oural, la mine d'amiante à ciel ouvert pollue toujours la ville </a:t>
            </a:r>
            <a:r>
              <a:rPr lang="fr-FR" dirty="0" smtClean="0">
                <a:solidFill>
                  <a:srgbClr val="008000"/>
                </a:solidFill>
              </a:rPr>
              <a:t>d'Asbest (LE MONDE, </a:t>
            </a:r>
            <a:r>
              <a:rPr lang="fr-FR" dirty="0">
                <a:solidFill>
                  <a:srgbClr val="008000"/>
                </a:solidFill>
              </a:rPr>
              <a:t>10 Novembre </a:t>
            </a:r>
            <a:r>
              <a:rPr lang="fr-FR" dirty="0" smtClean="0">
                <a:solidFill>
                  <a:srgbClr val="008000"/>
                </a:solidFill>
              </a:rPr>
              <a:t>2009).</a:t>
            </a:r>
            <a:endParaRPr lang="fr-FR" dirty="0">
              <a:solidFill>
                <a:srgbClr val="008000"/>
              </a:solidFill>
            </a:endParaRPr>
          </a:p>
          <a:p>
            <a:pPr marL="285750" indent="-285750" algn="just">
              <a:buFont typeface="Arial" panose="020B0604020202020204" pitchFamily="34" charset="0"/>
              <a:buChar char="•"/>
            </a:pPr>
            <a:r>
              <a:rPr lang="fr-FR" dirty="0" smtClean="0">
                <a:solidFill>
                  <a:srgbClr val="008000"/>
                </a:solidFill>
              </a:rPr>
              <a:t>La </a:t>
            </a:r>
            <a:r>
              <a:rPr lang="fr-FR" dirty="0">
                <a:solidFill>
                  <a:srgbClr val="008000"/>
                </a:solidFill>
              </a:rPr>
              <a:t>Commission européenne a rappelé à l'ordre l'Autriche, la République tchèque, l'Allemagne, la Pologne et la Slovaquie, les enjoignant de respecter les normes en matière de qualité de l'air. La pollution atmosphérique est responsable de 350 000 décès </a:t>
            </a:r>
            <a:r>
              <a:rPr lang="fr-FR" dirty="0" smtClean="0">
                <a:solidFill>
                  <a:srgbClr val="008000"/>
                </a:solidFill>
              </a:rPr>
              <a:t>prématurés </a:t>
            </a:r>
            <a:r>
              <a:rPr lang="fr-FR" dirty="0">
                <a:solidFill>
                  <a:srgbClr val="008000"/>
                </a:solidFill>
              </a:rPr>
              <a:t>par </a:t>
            </a:r>
            <a:r>
              <a:rPr lang="fr-FR" dirty="0" smtClean="0">
                <a:solidFill>
                  <a:srgbClr val="008000"/>
                </a:solidFill>
              </a:rPr>
              <a:t>an, </a:t>
            </a:r>
            <a:r>
              <a:rPr lang="fr-FR" dirty="0">
                <a:solidFill>
                  <a:srgbClr val="008000"/>
                </a:solidFill>
              </a:rPr>
              <a:t>en </a:t>
            </a:r>
            <a:r>
              <a:rPr lang="fr-FR" dirty="0" smtClean="0">
                <a:solidFill>
                  <a:srgbClr val="008000"/>
                </a:solidFill>
              </a:rPr>
              <a:t>Europe (</a:t>
            </a:r>
            <a:r>
              <a:rPr lang="fr-FR" dirty="0">
                <a:solidFill>
                  <a:srgbClr val="008000"/>
                </a:solidFill>
              </a:rPr>
              <a:t>Pollution de l'air à </a:t>
            </a:r>
            <a:r>
              <a:rPr lang="fr-FR" dirty="0" smtClean="0">
                <a:solidFill>
                  <a:srgbClr val="008000"/>
                </a:solidFill>
              </a:rPr>
              <a:t>l'est, </a:t>
            </a:r>
            <a:r>
              <a:rPr lang="fr-FR" dirty="0">
                <a:solidFill>
                  <a:srgbClr val="008000"/>
                </a:solidFill>
              </a:rPr>
              <a:t>LE </a:t>
            </a:r>
            <a:r>
              <a:rPr lang="fr-FR" dirty="0" smtClean="0">
                <a:solidFill>
                  <a:srgbClr val="008000"/>
                </a:solidFill>
              </a:rPr>
              <a:t>MONDE,</a:t>
            </a:r>
            <a:r>
              <a:rPr lang="fr-FR" dirty="0">
                <a:solidFill>
                  <a:srgbClr val="008000"/>
                </a:solidFill>
              </a:rPr>
              <a:t> 2 octobre </a:t>
            </a:r>
            <a:r>
              <a:rPr lang="fr-FR" dirty="0" smtClean="0">
                <a:solidFill>
                  <a:srgbClr val="008000"/>
                </a:solidFill>
              </a:rPr>
              <a:t>2010).</a:t>
            </a:r>
          </a:p>
          <a:p>
            <a:pPr marL="285750" indent="-285750" algn="just">
              <a:buFont typeface="Arial" panose="020B0604020202020204" pitchFamily="34" charset="0"/>
              <a:buChar char="•"/>
            </a:pPr>
            <a:r>
              <a:rPr lang="fr-FR" dirty="0" smtClean="0">
                <a:solidFill>
                  <a:srgbClr val="008000"/>
                </a:solidFill>
              </a:rPr>
              <a:t>Et il existe de milliers d’autres exemples.</a:t>
            </a:r>
            <a:endParaRPr lang="fr-FR" dirty="0">
              <a:solidFill>
                <a:srgbClr val="008000"/>
              </a:solidFill>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179512" y="877362"/>
            <a:ext cx="2972673" cy="923330"/>
          </a:xfrm>
          <a:prstGeom prst="rect">
            <a:avLst/>
          </a:prstGeom>
          <a:noFill/>
        </p:spPr>
        <p:txBody>
          <a:bodyPr wrap="none" rtlCol="0">
            <a:spAutoFit/>
          </a:bodyPr>
          <a:lstStyle/>
          <a:p>
            <a:r>
              <a:rPr lang="fr-FR" b="1" u="sng" dirty="0" smtClean="0">
                <a:solidFill>
                  <a:srgbClr val="008000"/>
                </a:solidFill>
              </a:rPr>
              <a:t>4. Prises de conscience</a:t>
            </a:r>
          </a:p>
          <a:p>
            <a:endParaRPr lang="fr-FR" b="1" u="sng" dirty="0">
              <a:solidFill>
                <a:srgbClr val="008000"/>
              </a:solidFill>
            </a:endParaRPr>
          </a:p>
          <a:p>
            <a:r>
              <a:rPr lang="fr-FR" b="1" u="sng" dirty="0" smtClean="0">
                <a:solidFill>
                  <a:srgbClr val="008000"/>
                </a:solidFill>
              </a:rPr>
              <a:t>4.1. la pollution de la planète</a:t>
            </a:r>
            <a:endParaRPr lang="fr-FR" b="1" u="sng" dirty="0">
              <a:solidFill>
                <a:srgbClr val="008000"/>
              </a:solidFill>
            </a:endParaRPr>
          </a:p>
        </p:txBody>
      </p:sp>
      <p:pic>
        <p:nvPicPr>
          <p:cNvPr id="6" name="Image 5" descr="pollution.jpg"/>
          <p:cNvPicPr>
            <a:picLocks noChangeAspect="1"/>
          </p:cNvPicPr>
          <p:nvPr/>
        </p:nvPicPr>
        <p:blipFill>
          <a:blip r:embed="rId2" cstate="print"/>
          <a:stretch>
            <a:fillRect/>
          </a:stretch>
        </p:blipFill>
        <p:spPr>
          <a:xfrm>
            <a:off x="395536" y="4653136"/>
            <a:ext cx="2619375" cy="1743075"/>
          </a:xfrm>
          <a:prstGeom prst="rect">
            <a:avLst/>
          </a:prstGeom>
        </p:spPr>
      </p:pic>
      <p:pic>
        <p:nvPicPr>
          <p:cNvPr id="7" name="Image 6" descr="pollution2.jpg"/>
          <p:cNvPicPr>
            <a:picLocks noChangeAspect="1"/>
          </p:cNvPicPr>
          <p:nvPr/>
        </p:nvPicPr>
        <p:blipFill>
          <a:blip r:embed="rId3" cstate="print"/>
          <a:stretch>
            <a:fillRect/>
          </a:stretch>
        </p:blipFill>
        <p:spPr>
          <a:xfrm>
            <a:off x="3275856" y="4725144"/>
            <a:ext cx="2847975" cy="1600200"/>
          </a:xfrm>
          <a:prstGeom prst="rect">
            <a:avLst/>
          </a:prstGeom>
        </p:spPr>
      </p:pic>
      <p:pic>
        <p:nvPicPr>
          <p:cNvPr id="8" name="Image 7" descr="pollution3.jpg"/>
          <p:cNvPicPr>
            <a:picLocks noChangeAspect="1"/>
          </p:cNvPicPr>
          <p:nvPr/>
        </p:nvPicPr>
        <p:blipFill>
          <a:blip r:embed="rId4" cstate="print"/>
          <a:stretch>
            <a:fillRect/>
          </a:stretch>
        </p:blipFill>
        <p:spPr>
          <a:xfrm>
            <a:off x="6372200" y="4581128"/>
            <a:ext cx="2457450" cy="1866900"/>
          </a:xfrm>
          <a:prstGeom prst="rect">
            <a:avLst/>
          </a:prstGeom>
        </p:spPr>
      </p:pic>
      <p:pic>
        <p:nvPicPr>
          <p:cNvPr id="9" name="Image 8" descr="stop soil pollution1.jpg"/>
          <p:cNvPicPr>
            <a:picLocks noChangeAspect="1"/>
          </p:cNvPicPr>
          <p:nvPr/>
        </p:nvPicPr>
        <p:blipFill>
          <a:blip r:embed="rId5" cstate="print"/>
          <a:stretch>
            <a:fillRect/>
          </a:stretch>
        </p:blipFill>
        <p:spPr>
          <a:xfrm>
            <a:off x="6372200" y="764704"/>
            <a:ext cx="2376264" cy="1297565"/>
          </a:xfrm>
          <a:prstGeom prst="rect">
            <a:avLst/>
          </a:prstGeom>
        </p:spPr>
      </p:pic>
    </p:spTree>
    <p:extLst>
      <p:ext uri="{BB962C8B-B14F-4D97-AF65-F5344CB8AC3E}">
        <p14:creationId xmlns:p14="http://schemas.microsoft.com/office/powerpoint/2010/main" val="963568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26</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251520" y="692697"/>
            <a:ext cx="6192688" cy="369332"/>
          </a:xfrm>
          <a:prstGeom prst="rect">
            <a:avLst/>
          </a:prstGeom>
          <a:noFill/>
        </p:spPr>
        <p:txBody>
          <a:bodyPr wrap="square" rtlCol="0">
            <a:spAutoFit/>
          </a:bodyPr>
          <a:lstStyle/>
          <a:p>
            <a:r>
              <a:rPr lang="fr-FR" b="1" u="sng" dirty="0" smtClean="0">
                <a:solidFill>
                  <a:srgbClr val="008000"/>
                </a:solidFill>
              </a:rPr>
              <a:t>4. Prises de conscience : 4.1bis. la pollution par les pesticides</a:t>
            </a:r>
            <a:endParaRPr lang="fr-FR" b="1" u="sng" dirty="0">
              <a:solidFill>
                <a:srgbClr val="008000"/>
              </a:solidFill>
            </a:endParaRPr>
          </a:p>
        </p:txBody>
      </p:sp>
      <p:sp>
        <p:nvSpPr>
          <p:cNvPr id="10" name="Rectangle 9"/>
          <p:cNvSpPr/>
          <p:nvPr/>
        </p:nvSpPr>
        <p:spPr>
          <a:xfrm>
            <a:off x="251520" y="1225689"/>
            <a:ext cx="8640960" cy="4524315"/>
          </a:xfrm>
          <a:prstGeom prst="rect">
            <a:avLst/>
          </a:prstGeom>
        </p:spPr>
        <p:txBody>
          <a:bodyPr wrap="square">
            <a:spAutoFit/>
          </a:bodyPr>
          <a:lstStyle/>
          <a:p>
            <a:pPr algn="just">
              <a:buFont typeface="Arial" charset="0"/>
              <a:buChar char="•"/>
            </a:pPr>
            <a:r>
              <a:rPr lang="fr-FR" dirty="0" smtClean="0">
                <a:solidFill>
                  <a:srgbClr val="C00000"/>
                </a:solidFill>
              </a:rPr>
              <a:t> </a:t>
            </a:r>
            <a:r>
              <a:rPr lang="fr-FR" b="1" dirty="0" smtClean="0">
                <a:solidFill>
                  <a:srgbClr val="C00000"/>
                </a:solidFill>
              </a:rPr>
              <a:t>Capacité des herbicides à persister dans la terre, les plantes mortes et le compost</a:t>
            </a:r>
            <a:r>
              <a:rPr lang="fr-FR" dirty="0" smtClean="0">
                <a:solidFill>
                  <a:srgbClr val="C00000"/>
                </a:solidFill>
              </a:rPr>
              <a:t>.</a:t>
            </a:r>
          </a:p>
          <a:p>
            <a:pPr algn="just"/>
            <a:r>
              <a:rPr lang="fr-FR" dirty="0" smtClean="0">
                <a:solidFill>
                  <a:srgbClr val="C00000"/>
                </a:solidFill>
              </a:rPr>
              <a:t>Le </a:t>
            </a:r>
            <a:r>
              <a:rPr lang="fr-FR" i="1" dirty="0" err="1" smtClean="0">
                <a:solidFill>
                  <a:srgbClr val="C00000"/>
                </a:solidFill>
              </a:rPr>
              <a:t>Triclopyre</a:t>
            </a:r>
            <a:r>
              <a:rPr lang="fr-FR" dirty="0" smtClean="0">
                <a:solidFill>
                  <a:srgbClr val="C00000"/>
                </a:solidFill>
              </a:rPr>
              <a:t> a une capacité à persister dans les plantes mortes et le compost. De plus, il est légèrement toxique pour les poissons (truite etc.). </a:t>
            </a:r>
          </a:p>
          <a:p>
            <a:pPr algn="just"/>
            <a:r>
              <a:rPr lang="fr-FR" sz="1200" dirty="0" smtClean="0">
                <a:solidFill>
                  <a:srgbClr val="C00000"/>
                </a:solidFill>
              </a:rPr>
              <a:t>Source : </a:t>
            </a:r>
            <a:r>
              <a:rPr lang="fr-FR" sz="1200" u="sng" dirty="0" smtClean="0">
                <a:hlinkClick r:id="rId2"/>
              </a:rPr>
              <a:t>http://en.wikipedia.org/wiki/Triclopyr</a:t>
            </a:r>
            <a:endParaRPr lang="fr-FR" sz="1200" u="sng" dirty="0" smtClean="0"/>
          </a:p>
          <a:p>
            <a:pPr algn="just">
              <a:buFont typeface="Arial" charset="0"/>
              <a:buChar char="•"/>
            </a:pPr>
            <a:r>
              <a:rPr lang="fr-FR" dirty="0" smtClean="0">
                <a:solidFill>
                  <a:srgbClr val="C00000"/>
                </a:solidFill>
              </a:rPr>
              <a:t> </a:t>
            </a:r>
            <a:r>
              <a:rPr lang="fr-FR" b="1" dirty="0" smtClean="0">
                <a:solidFill>
                  <a:srgbClr val="C00000"/>
                </a:solidFill>
              </a:rPr>
              <a:t>Développement de résistances (par les adventices i.e. « mauvaises herbes »)</a:t>
            </a:r>
          </a:p>
          <a:p>
            <a:pPr algn="just">
              <a:buFont typeface="Arial" pitchFamily="34" charset="0"/>
              <a:buChar char="•"/>
            </a:pPr>
            <a:r>
              <a:rPr lang="fr-FR" dirty="0" smtClean="0">
                <a:solidFill>
                  <a:srgbClr val="C00000"/>
                </a:solidFill>
              </a:rPr>
              <a:t> La culture majoritaire de soja</a:t>
            </a:r>
            <a:r>
              <a:rPr lang="fr-FR" dirty="0" smtClean="0"/>
              <a:t> </a:t>
            </a:r>
            <a:r>
              <a:rPr lang="fr-FR" dirty="0" smtClean="0">
                <a:hlinkClick r:id="rId3" tooltip="Organisme génétiquement modifié"/>
              </a:rPr>
              <a:t>OGM</a:t>
            </a:r>
            <a:r>
              <a:rPr lang="fr-FR" dirty="0" smtClean="0"/>
              <a:t> </a:t>
            </a:r>
            <a:r>
              <a:rPr lang="fr-FR" dirty="0" smtClean="0">
                <a:solidFill>
                  <a:srgbClr val="C00000"/>
                </a:solidFill>
              </a:rPr>
              <a:t>résistant au </a:t>
            </a:r>
            <a:r>
              <a:rPr lang="fr-FR" b="1" dirty="0" err="1" smtClean="0">
                <a:solidFill>
                  <a:srgbClr val="C00000"/>
                </a:solidFill>
              </a:rPr>
              <a:t>glyphosate</a:t>
            </a:r>
            <a:r>
              <a:rPr lang="fr-FR" dirty="0" smtClean="0">
                <a:solidFill>
                  <a:srgbClr val="C00000"/>
                </a:solidFill>
              </a:rPr>
              <a:t> en</a:t>
            </a:r>
            <a:r>
              <a:rPr lang="fr-FR" dirty="0" smtClean="0"/>
              <a:t> </a:t>
            </a:r>
            <a:r>
              <a:rPr lang="fr-FR" dirty="0" smtClean="0">
                <a:hlinkClick r:id="rId4" tooltip="Argentine"/>
              </a:rPr>
              <a:t>Argentine</a:t>
            </a:r>
            <a:r>
              <a:rPr lang="fr-FR" dirty="0" smtClean="0"/>
              <a:t> </a:t>
            </a:r>
            <a:r>
              <a:rPr lang="fr-FR" dirty="0" smtClean="0">
                <a:solidFill>
                  <a:srgbClr val="C00000"/>
                </a:solidFill>
              </a:rPr>
              <a:t>et au Brésil a entraîné une utilisation massive de ce désherbant, en substitution d'autres produits. Des résistances sont apparues, amenant à l'utilisation de doses de plus en plus importantes et à des mélanges avec du</a:t>
            </a:r>
            <a:r>
              <a:rPr lang="fr-FR" dirty="0" smtClean="0"/>
              <a:t> </a:t>
            </a:r>
            <a:r>
              <a:rPr lang="fr-FR" dirty="0" err="1" smtClean="0">
                <a:hlinkClick r:id="rId5" tooltip="Paraquat"/>
              </a:rPr>
              <a:t>paraquat</a:t>
            </a:r>
            <a:r>
              <a:rPr lang="fr-FR" dirty="0" smtClean="0">
                <a:solidFill>
                  <a:srgbClr val="FF0000"/>
                </a:solidFill>
              </a:rPr>
              <a:t>. Or les </a:t>
            </a:r>
            <a:r>
              <a:rPr lang="fr-FR" dirty="0" smtClean="0">
                <a:solidFill>
                  <a:srgbClr val="C00000"/>
                </a:solidFill>
              </a:rPr>
              <a:t>sols morts (sols viticoles, trottoir désherbé) n'ont pas de richesse bactérienne et sont quasiment incapable de dégrader le </a:t>
            </a:r>
            <a:r>
              <a:rPr lang="fr-FR" b="1" dirty="0" err="1" smtClean="0">
                <a:solidFill>
                  <a:srgbClr val="C00000"/>
                </a:solidFill>
              </a:rPr>
              <a:t>glyphosate</a:t>
            </a:r>
            <a:r>
              <a:rPr lang="fr-FR" dirty="0" smtClean="0">
                <a:solidFill>
                  <a:srgbClr val="C00000"/>
                </a:solidFill>
              </a:rPr>
              <a:t>.</a:t>
            </a:r>
          </a:p>
          <a:p>
            <a:pPr algn="just">
              <a:buFont typeface="Arial" pitchFamily="34" charset="0"/>
              <a:buChar char="•"/>
            </a:pPr>
            <a:r>
              <a:rPr lang="fr-FR" dirty="0" smtClean="0">
                <a:solidFill>
                  <a:srgbClr val="C00000"/>
                </a:solidFill>
              </a:rPr>
              <a:t> Aux USA, en 2007, sept </a:t>
            </a:r>
            <a:r>
              <a:rPr lang="fr-FR" dirty="0" smtClean="0">
                <a:solidFill>
                  <a:srgbClr val="C00000"/>
                </a:solidFill>
                <a:hlinkClick r:id="rId6" tooltip="Adventice"/>
              </a:rPr>
              <a:t>adventices</a:t>
            </a:r>
            <a:r>
              <a:rPr lang="fr-FR" dirty="0" smtClean="0">
                <a:solidFill>
                  <a:srgbClr val="C00000"/>
                </a:solidFill>
              </a:rPr>
              <a:t> ont produit des souches résistantes à ce </a:t>
            </a:r>
            <a:r>
              <a:rPr lang="fr-FR" dirty="0" smtClean="0">
                <a:solidFill>
                  <a:srgbClr val="C00000"/>
                </a:solidFill>
                <a:hlinkClick r:id="rId7" tooltip="Pesticide"/>
              </a:rPr>
              <a:t>pesticide</a:t>
            </a:r>
            <a:r>
              <a:rPr lang="fr-FR" dirty="0" smtClean="0">
                <a:solidFill>
                  <a:srgbClr val="C00000"/>
                </a:solidFill>
              </a:rPr>
              <a:t>, dont </a:t>
            </a:r>
            <a:r>
              <a:rPr lang="fr-FR" i="1" dirty="0" err="1" smtClean="0">
                <a:solidFill>
                  <a:srgbClr val="C00000"/>
                </a:solidFill>
                <a:hlinkClick r:id="rId8" tooltip="Ambrosia trifida"/>
              </a:rPr>
              <a:t>Ambrosia</a:t>
            </a:r>
            <a:r>
              <a:rPr lang="fr-FR" i="1" dirty="0" smtClean="0">
                <a:solidFill>
                  <a:srgbClr val="C00000"/>
                </a:solidFill>
                <a:hlinkClick r:id="rId8" tooltip="Ambrosia trifida"/>
              </a:rPr>
              <a:t> </a:t>
            </a:r>
            <a:r>
              <a:rPr lang="fr-FR" i="1" dirty="0" err="1" smtClean="0">
                <a:solidFill>
                  <a:srgbClr val="C00000"/>
                </a:solidFill>
                <a:hlinkClick r:id="rId8" tooltip="Ambrosia trifida"/>
              </a:rPr>
              <a:t>trifida</a:t>
            </a:r>
            <a:r>
              <a:rPr lang="fr-FR" dirty="0" smtClean="0">
                <a:solidFill>
                  <a:srgbClr val="C00000"/>
                </a:solidFill>
              </a:rPr>
              <a:t> (l'Ambroisie trifide ou Grande Herbe à poux), occasionnant jusqu'à 70 % de diminution de rendement.</a:t>
            </a:r>
          </a:p>
          <a:p>
            <a:pPr algn="just">
              <a:buFont typeface="Arial" pitchFamily="34" charset="0"/>
              <a:buChar char="•"/>
            </a:pPr>
            <a:r>
              <a:rPr lang="fr-FR" dirty="0" smtClean="0">
                <a:solidFill>
                  <a:srgbClr val="C00000"/>
                </a:solidFill>
              </a:rPr>
              <a:t> En France, l'</a:t>
            </a:r>
            <a:r>
              <a:rPr lang="fr-FR" dirty="0" smtClean="0">
                <a:solidFill>
                  <a:srgbClr val="C00000"/>
                </a:solidFill>
                <a:hlinkClick r:id="rId9" tooltip="INRA"/>
              </a:rPr>
              <a:t>INRA</a:t>
            </a:r>
            <a:r>
              <a:rPr lang="fr-FR" dirty="0" smtClean="0">
                <a:solidFill>
                  <a:srgbClr val="C00000"/>
                </a:solidFill>
              </a:rPr>
              <a:t> de </a:t>
            </a:r>
            <a:r>
              <a:rPr lang="fr-FR" dirty="0" smtClean="0">
                <a:solidFill>
                  <a:srgbClr val="C00000"/>
                </a:solidFill>
                <a:hlinkClick r:id="rId10" tooltip="Dijon"/>
              </a:rPr>
              <a:t>Dijon</a:t>
            </a:r>
            <a:r>
              <a:rPr lang="fr-FR" dirty="0" smtClean="0">
                <a:solidFill>
                  <a:srgbClr val="C00000"/>
                </a:solidFill>
              </a:rPr>
              <a:t> a confirmé en 2007 un premier cas de résistance au </a:t>
            </a:r>
            <a:r>
              <a:rPr lang="fr-FR" dirty="0" err="1" smtClean="0">
                <a:solidFill>
                  <a:srgbClr val="C00000"/>
                </a:solidFill>
              </a:rPr>
              <a:t>glyphosate</a:t>
            </a:r>
            <a:r>
              <a:rPr lang="fr-FR" dirty="0" smtClean="0">
                <a:solidFill>
                  <a:srgbClr val="C00000"/>
                </a:solidFill>
              </a:rPr>
              <a:t> d'une espèce végétale : l'</a:t>
            </a:r>
            <a:r>
              <a:rPr lang="fr-FR" dirty="0" smtClean="0">
                <a:solidFill>
                  <a:srgbClr val="C00000"/>
                </a:solidFill>
                <a:hlinkClick r:id="rId11" tooltip="Ivraie raide"/>
              </a:rPr>
              <a:t>ivraie raide</a:t>
            </a:r>
            <a:r>
              <a:rPr lang="fr-FR" dirty="0" smtClean="0">
                <a:solidFill>
                  <a:srgbClr val="C00000"/>
                </a:solidFill>
              </a:rPr>
              <a:t> (</a:t>
            </a:r>
            <a:r>
              <a:rPr lang="fr-FR" dirty="0" err="1" smtClean="0">
                <a:solidFill>
                  <a:srgbClr val="C00000"/>
                </a:solidFill>
              </a:rPr>
              <a:t>Lolium</a:t>
            </a:r>
            <a:r>
              <a:rPr lang="fr-FR" dirty="0" smtClean="0">
                <a:solidFill>
                  <a:srgbClr val="C00000"/>
                </a:solidFill>
              </a:rPr>
              <a:t> </a:t>
            </a:r>
            <a:r>
              <a:rPr lang="fr-FR" dirty="0" err="1" smtClean="0">
                <a:solidFill>
                  <a:srgbClr val="C00000"/>
                </a:solidFill>
              </a:rPr>
              <a:t>rigidum</a:t>
            </a:r>
            <a:r>
              <a:rPr lang="fr-FR" dirty="0" smtClean="0">
                <a:solidFill>
                  <a:srgbClr val="C00000"/>
                </a:solidFill>
              </a:rPr>
              <a:t>). Les agriculteurs la gère, maintenant, par des rotations et des alternances de molécules.</a:t>
            </a:r>
            <a:endParaRPr lang="fr-FR" dirty="0">
              <a:solidFill>
                <a:srgbClr val="C00000"/>
              </a:solidFill>
            </a:endParaRPr>
          </a:p>
        </p:txBody>
      </p:sp>
      <p:pic>
        <p:nvPicPr>
          <p:cNvPr id="11" name="Image 4" descr="200px-Triclopyr.png"/>
          <p:cNvPicPr>
            <a:picLocks noChangeAspect="1"/>
          </p:cNvPicPr>
          <p:nvPr/>
        </p:nvPicPr>
        <p:blipFill>
          <a:blip r:embed="rId12" cstate="print"/>
          <a:srcRect/>
          <a:stretch>
            <a:fillRect/>
          </a:stretch>
        </p:blipFill>
        <p:spPr bwMode="auto">
          <a:xfrm>
            <a:off x="611560" y="5589240"/>
            <a:ext cx="1905000" cy="915987"/>
          </a:xfrm>
          <a:prstGeom prst="rect">
            <a:avLst/>
          </a:prstGeom>
          <a:noFill/>
          <a:ln w="9525">
            <a:noFill/>
            <a:miter lim="800000"/>
            <a:headEnd/>
            <a:tailEnd/>
          </a:ln>
        </p:spPr>
      </p:pic>
      <p:sp>
        <p:nvSpPr>
          <p:cNvPr id="12" name="Rectangle 5"/>
          <p:cNvSpPr>
            <a:spLocks noChangeArrowheads="1"/>
          </p:cNvSpPr>
          <p:nvPr/>
        </p:nvSpPr>
        <p:spPr bwMode="auto">
          <a:xfrm>
            <a:off x="2338760" y="6094065"/>
            <a:ext cx="3068637" cy="615950"/>
          </a:xfrm>
          <a:prstGeom prst="rect">
            <a:avLst/>
          </a:prstGeom>
          <a:noFill/>
          <a:ln w="9525">
            <a:noFill/>
            <a:miter lim="800000"/>
            <a:headEnd/>
            <a:tailEnd/>
          </a:ln>
        </p:spPr>
        <p:txBody>
          <a:bodyPr wrap="none">
            <a:spAutoFit/>
          </a:bodyPr>
          <a:lstStyle/>
          <a:p>
            <a:r>
              <a:rPr lang="fr-FR" sz="1200">
                <a:solidFill>
                  <a:srgbClr val="C00000"/>
                </a:solidFill>
              </a:rPr>
              <a:t>← Molécule de triclopyre</a:t>
            </a:r>
          </a:p>
          <a:p>
            <a:r>
              <a:rPr lang="fr-FR" sz="1200">
                <a:solidFill>
                  <a:srgbClr val="C00000"/>
                </a:solidFill>
              </a:rPr>
              <a:t>[(3,5,6-Trichloro-2-pyridinyl)oxy]acetic acid</a:t>
            </a:r>
          </a:p>
          <a:p>
            <a:r>
              <a:rPr lang="fr-FR" sz="1000">
                <a:solidFill>
                  <a:srgbClr val="C00000"/>
                </a:solidFill>
              </a:rPr>
              <a:t>Source : </a:t>
            </a:r>
            <a:r>
              <a:rPr lang="fr-FR" sz="1000">
                <a:solidFill>
                  <a:srgbClr val="C00000"/>
                </a:solidFill>
                <a:hlinkClick r:id="rId2"/>
              </a:rPr>
              <a:t>http://en.wikipedia.org/wiki/Triclopyr</a:t>
            </a:r>
            <a:r>
              <a:rPr lang="fr-FR" sz="1000">
                <a:solidFill>
                  <a:srgbClr val="C00000"/>
                </a:solidFill>
              </a:rPr>
              <a:t> </a:t>
            </a:r>
          </a:p>
        </p:txBody>
      </p:sp>
      <p:pic>
        <p:nvPicPr>
          <p:cNvPr id="13" name="Image 6" descr="250px-Glyphosate.svg.png"/>
          <p:cNvPicPr>
            <a:picLocks noChangeAspect="1"/>
          </p:cNvPicPr>
          <p:nvPr/>
        </p:nvPicPr>
        <p:blipFill>
          <a:blip r:embed="rId13" cstate="print"/>
          <a:srcRect/>
          <a:stretch>
            <a:fillRect/>
          </a:stretch>
        </p:blipFill>
        <p:spPr bwMode="auto">
          <a:xfrm>
            <a:off x="5826497" y="5589240"/>
            <a:ext cx="2381250" cy="952500"/>
          </a:xfrm>
          <a:prstGeom prst="rect">
            <a:avLst/>
          </a:prstGeom>
          <a:noFill/>
          <a:ln w="9525">
            <a:noFill/>
            <a:miter lim="800000"/>
            <a:headEnd/>
            <a:tailEnd/>
          </a:ln>
        </p:spPr>
      </p:pic>
      <p:sp>
        <p:nvSpPr>
          <p:cNvPr id="14" name="Rectangle 7"/>
          <p:cNvSpPr>
            <a:spLocks noChangeArrowheads="1"/>
          </p:cNvSpPr>
          <p:nvPr/>
        </p:nvSpPr>
        <p:spPr bwMode="auto">
          <a:xfrm>
            <a:off x="2627685" y="5662265"/>
            <a:ext cx="3527425" cy="461962"/>
          </a:xfrm>
          <a:prstGeom prst="rect">
            <a:avLst/>
          </a:prstGeom>
          <a:noFill/>
          <a:ln w="9525">
            <a:noFill/>
            <a:miter lim="800000"/>
            <a:headEnd/>
            <a:tailEnd/>
          </a:ln>
        </p:spPr>
        <p:txBody>
          <a:bodyPr>
            <a:spAutoFit/>
          </a:bodyPr>
          <a:lstStyle/>
          <a:p>
            <a:pPr algn="r"/>
            <a:r>
              <a:rPr lang="fr-FR" sz="1200">
                <a:solidFill>
                  <a:srgbClr val="C00000"/>
                </a:solidFill>
              </a:rPr>
              <a:t>Molécule de glyphosate</a:t>
            </a:r>
          </a:p>
          <a:p>
            <a:pPr algn="r"/>
            <a:r>
              <a:rPr lang="fr-FR" sz="1200">
                <a:solidFill>
                  <a:srgbClr val="C00000"/>
                </a:solidFill>
              </a:rPr>
              <a:t>acide 2-[(phosphonométhyl)amino]acétique </a:t>
            </a:r>
            <a:r>
              <a:rPr lang="fr-FR" sz="1200">
                <a:solidFill>
                  <a:srgbClr val="C00000"/>
                </a:solidFill>
                <a:latin typeface="Calibri" pitchFamily="34" charset="0"/>
              </a:rPr>
              <a:t>→</a:t>
            </a:r>
            <a:endParaRPr lang="fr-FR" sz="1200">
              <a:solidFill>
                <a:srgbClr val="C00000"/>
              </a:solidFill>
            </a:endParaRPr>
          </a:p>
        </p:txBody>
      </p:sp>
    </p:spTree>
    <p:extLst>
      <p:ext uri="{BB962C8B-B14F-4D97-AF65-F5344CB8AC3E}">
        <p14:creationId xmlns:p14="http://schemas.microsoft.com/office/powerpoint/2010/main" val="963568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27</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251520" y="692697"/>
            <a:ext cx="8496944" cy="369332"/>
          </a:xfrm>
          <a:prstGeom prst="rect">
            <a:avLst/>
          </a:prstGeom>
          <a:noFill/>
        </p:spPr>
        <p:txBody>
          <a:bodyPr wrap="square" rtlCol="0">
            <a:spAutoFit/>
          </a:bodyPr>
          <a:lstStyle/>
          <a:p>
            <a:r>
              <a:rPr lang="fr-FR" b="1" u="sng" dirty="0" smtClean="0">
                <a:solidFill>
                  <a:srgbClr val="008000"/>
                </a:solidFill>
              </a:rPr>
              <a:t>4. Prises de conscience : 4.1bis. la pollution par les pesticides (suite)</a:t>
            </a:r>
            <a:endParaRPr lang="fr-FR" b="1" u="sng" dirty="0">
              <a:solidFill>
                <a:srgbClr val="008000"/>
              </a:solidFill>
            </a:endParaRPr>
          </a:p>
        </p:txBody>
      </p:sp>
      <p:sp>
        <p:nvSpPr>
          <p:cNvPr id="15" name="Rectangle 14"/>
          <p:cNvSpPr/>
          <p:nvPr/>
        </p:nvSpPr>
        <p:spPr>
          <a:xfrm>
            <a:off x="215008" y="1196752"/>
            <a:ext cx="8821488" cy="2708434"/>
          </a:xfrm>
          <a:prstGeom prst="rect">
            <a:avLst/>
          </a:prstGeom>
        </p:spPr>
        <p:txBody>
          <a:bodyPr wrap="square">
            <a:spAutoFit/>
          </a:bodyPr>
          <a:lstStyle/>
          <a:p>
            <a:pPr>
              <a:buFont typeface="Arial" charset="0"/>
              <a:buChar char="•"/>
            </a:pPr>
            <a:r>
              <a:rPr lang="fr-FR" b="1" dirty="0" smtClean="0">
                <a:solidFill>
                  <a:srgbClr val="C00000"/>
                </a:solidFill>
              </a:rPr>
              <a:t>Syndrome d'effondrement des colonies d'abeilles</a:t>
            </a:r>
          </a:p>
          <a:p>
            <a:pPr algn="just"/>
            <a:r>
              <a:rPr lang="fr-FR" sz="1600" dirty="0" smtClean="0">
                <a:solidFill>
                  <a:srgbClr val="C00000"/>
                </a:solidFill>
              </a:rPr>
              <a:t>En mars 2012, publiées dans la revue  </a:t>
            </a:r>
            <a:r>
              <a:rPr lang="fr-FR" sz="1600" i="1" dirty="0" smtClean="0">
                <a:solidFill>
                  <a:srgbClr val="C00000"/>
                </a:solidFill>
                <a:hlinkClick r:id="rId2" tooltip="Science (revue)"/>
              </a:rPr>
              <a:t>Science</a:t>
            </a:r>
            <a:r>
              <a:rPr lang="fr-FR" sz="1600" i="1" dirty="0" smtClean="0">
                <a:solidFill>
                  <a:srgbClr val="C00000"/>
                </a:solidFill>
              </a:rPr>
              <a:t>,</a:t>
            </a:r>
            <a:r>
              <a:rPr lang="fr-FR" sz="1600" dirty="0" smtClean="0">
                <a:solidFill>
                  <a:srgbClr val="C00000"/>
                </a:solidFill>
              </a:rPr>
              <a:t> une étude en pleine air menée par l'</a:t>
            </a:r>
            <a:r>
              <a:rPr lang="fr-FR" sz="1600" dirty="0" smtClean="0">
                <a:solidFill>
                  <a:srgbClr val="C00000"/>
                </a:solidFill>
                <a:hlinkClick r:id="rId3" tooltip="INRA"/>
              </a:rPr>
              <a:t>INRA</a:t>
            </a:r>
            <a:r>
              <a:rPr lang="fr-FR" sz="1600" dirty="0" smtClean="0">
                <a:solidFill>
                  <a:srgbClr val="C00000"/>
                </a:solidFill>
              </a:rPr>
              <a:t>, le </a:t>
            </a:r>
            <a:r>
              <a:rPr lang="fr-FR" sz="1600" dirty="0" smtClean="0">
                <a:solidFill>
                  <a:srgbClr val="C00000"/>
                </a:solidFill>
                <a:hlinkClick r:id="rId4" tooltip="CNRS"/>
              </a:rPr>
              <a:t>CNRS</a:t>
            </a:r>
            <a:r>
              <a:rPr lang="fr-FR" sz="1600" dirty="0" smtClean="0">
                <a:solidFill>
                  <a:srgbClr val="C00000"/>
                </a:solidFill>
              </a:rPr>
              <a:t> et des ingénieurs de la filière apicole confirment que, même à « très faibles doses », un insecticide de la famille des « </a:t>
            </a:r>
            <a:r>
              <a:rPr lang="fr-FR" sz="1600" dirty="0" err="1" smtClean="0">
                <a:solidFill>
                  <a:srgbClr val="C00000"/>
                </a:solidFill>
              </a:rPr>
              <a:t>néonicotinoïdes</a:t>
            </a:r>
            <a:r>
              <a:rPr lang="fr-FR" sz="1600" dirty="0" smtClean="0">
                <a:solidFill>
                  <a:srgbClr val="C00000"/>
                </a:solidFill>
              </a:rPr>
              <a:t>  », le </a:t>
            </a:r>
            <a:r>
              <a:rPr lang="fr-FR" sz="1600" dirty="0" err="1" smtClean="0">
                <a:solidFill>
                  <a:srgbClr val="C00000"/>
                </a:solidFill>
              </a:rPr>
              <a:t>thiaméthoxam</a:t>
            </a:r>
            <a:r>
              <a:rPr lang="fr-FR" sz="1600" dirty="0" smtClean="0">
                <a:solidFill>
                  <a:srgbClr val="C00000"/>
                </a:solidFill>
              </a:rPr>
              <a:t> (utilisé par l’insecticide ® </a:t>
            </a:r>
            <a:r>
              <a:rPr lang="fr-FR" sz="1600" dirty="0" smtClean="0">
                <a:hlinkClick r:id="rId5" tooltip="Cruiser (homonymie)"/>
              </a:rPr>
              <a:t>Cruiser</a:t>
            </a:r>
            <a:r>
              <a:rPr lang="fr-FR" sz="1600" dirty="0" smtClean="0">
                <a:solidFill>
                  <a:srgbClr val="C00000"/>
                </a:solidFill>
              </a:rPr>
              <a:t>), utilisé pour protéger des cultures contre des insectes nuisibles, entre autres par </a:t>
            </a:r>
            <a:r>
              <a:rPr lang="fr-FR" sz="1600" dirty="0" smtClean="0">
                <a:solidFill>
                  <a:srgbClr val="C00000"/>
                </a:solidFill>
                <a:hlinkClick r:id="rId6" tooltip="Enrobage"/>
              </a:rPr>
              <a:t>enrobage</a:t>
            </a:r>
            <a:r>
              <a:rPr lang="fr-FR" sz="1600" dirty="0" smtClean="0">
                <a:solidFill>
                  <a:srgbClr val="C00000"/>
                </a:solidFill>
              </a:rPr>
              <a:t>, peut affaiblir les colonies de façon significative (syndrome de désorientation  des abeilles). </a:t>
            </a:r>
          </a:p>
          <a:p>
            <a:pPr algn="just"/>
            <a:r>
              <a:rPr lang="fr-FR" sz="1200" dirty="0" smtClean="0">
                <a:solidFill>
                  <a:srgbClr val="C00000"/>
                </a:solidFill>
              </a:rPr>
              <a:t>Sources : </a:t>
            </a:r>
            <a:r>
              <a:rPr lang="fr-FR" sz="1200" dirty="0" smtClean="0">
                <a:solidFill>
                  <a:srgbClr val="C00000"/>
                </a:solidFill>
                <a:hlinkClick r:id="rId7"/>
              </a:rPr>
              <a:t>http://fr.wikipedia.org/wiki/Syndrome_d'effondrement_des_colonies_d'abeilles</a:t>
            </a:r>
            <a:r>
              <a:rPr lang="fr-FR" sz="1200" dirty="0" smtClean="0">
                <a:solidFill>
                  <a:srgbClr val="C00000"/>
                </a:solidFill>
              </a:rPr>
              <a:t> </a:t>
            </a:r>
          </a:p>
          <a:p>
            <a:pPr algn="just">
              <a:buFont typeface="Arial" charset="0"/>
              <a:buChar char="•"/>
            </a:pPr>
            <a:r>
              <a:rPr lang="en-US" sz="1200" u="sng" dirty="0" smtClean="0">
                <a:solidFill>
                  <a:srgbClr val="FF0000"/>
                </a:solidFill>
                <a:hlinkClick r:id="rId8"/>
              </a:rPr>
              <a:t> </a:t>
            </a:r>
            <a:r>
              <a:rPr lang="en-US" sz="1200" i="1" u="sng" dirty="0" smtClean="0">
                <a:solidFill>
                  <a:srgbClr val="FF0000"/>
                </a:solidFill>
                <a:hlinkClick r:id="rId8"/>
              </a:rPr>
              <a:t>Field Research on Bees Raises Concern About Low-Dose Pesticides</a:t>
            </a:r>
            <a:r>
              <a:rPr lang="en-US" sz="1200" dirty="0" smtClean="0">
                <a:solidFill>
                  <a:srgbClr val="FF0000"/>
                </a:solidFill>
              </a:rPr>
              <a:t> - Science 30 March 2012: Vol. 335 no. 6076 p. 1555 DOI: 10.1126/science.335.6076.1555</a:t>
            </a:r>
          </a:p>
          <a:p>
            <a:pPr algn="just">
              <a:buFont typeface="Arial" charset="0"/>
              <a:buChar char="•"/>
            </a:pPr>
            <a:r>
              <a:rPr lang="fr-FR" sz="1200" dirty="0" smtClean="0">
                <a:solidFill>
                  <a:srgbClr val="FF0000"/>
                </a:solidFill>
              </a:rPr>
              <a:t> Les </a:t>
            </a:r>
            <a:r>
              <a:rPr lang="fr-FR" sz="1200" i="1" dirty="0" smtClean="0">
                <a:solidFill>
                  <a:srgbClr val="FF0000"/>
                </a:solidFill>
              </a:rPr>
              <a:t>abeilles sont mortellement désorientées par une faible dose d'insecticide</a:t>
            </a:r>
            <a:r>
              <a:rPr lang="fr-FR" sz="1200" dirty="0" smtClean="0">
                <a:solidFill>
                  <a:srgbClr val="FF0000"/>
                </a:solidFill>
              </a:rPr>
              <a:t>, 30 mars 2012, </a:t>
            </a:r>
            <a:r>
              <a:rPr lang="fr-FR" sz="1200" dirty="0" smtClean="0">
                <a:solidFill>
                  <a:srgbClr val="FF0000"/>
                </a:solidFill>
                <a:hlinkClick r:id="rId9"/>
              </a:rPr>
              <a:t>http://www.notre-planete.info/actualites/actu_3315_abeilles_pesticides.php</a:t>
            </a:r>
            <a:r>
              <a:rPr lang="fr-FR" sz="1200" dirty="0" smtClean="0">
                <a:solidFill>
                  <a:srgbClr val="FF0000"/>
                </a:solidFill>
              </a:rPr>
              <a:t> </a:t>
            </a:r>
          </a:p>
          <a:p>
            <a:pPr algn="just">
              <a:buFont typeface="Arial" charset="0"/>
              <a:buChar char="•"/>
            </a:pPr>
            <a:r>
              <a:rPr lang="fr-FR" sz="1200" dirty="0" smtClean="0">
                <a:solidFill>
                  <a:srgbClr val="FF0000"/>
                </a:solidFill>
              </a:rPr>
              <a:t>  Film documentaire « </a:t>
            </a:r>
            <a:r>
              <a:rPr lang="fr-FR" sz="1200" i="1" dirty="0" smtClean="0">
                <a:solidFill>
                  <a:srgbClr val="FF0000"/>
                </a:solidFill>
              </a:rPr>
              <a:t>Notre poison quotidien </a:t>
            </a:r>
            <a:r>
              <a:rPr lang="fr-FR" sz="1200" dirty="0" smtClean="0">
                <a:solidFill>
                  <a:srgbClr val="FF0000"/>
                </a:solidFill>
              </a:rPr>
              <a:t>» de Marie-Monique Robin, ARTE, </a:t>
            </a:r>
            <a:r>
              <a:rPr lang="fr-FR" sz="1200" dirty="0" smtClean="0">
                <a:solidFill>
                  <a:srgbClr val="FF0000"/>
                </a:solidFill>
                <a:hlinkClick r:id="rId10"/>
              </a:rPr>
              <a:t>http://www.youtube.com/watch?v=hUSn-1sgcsk</a:t>
            </a:r>
            <a:r>
              <a:rPr lang="fr-FR" sz="1200" dirty="0" smtClean="0">
                <a:solidFill>
                  <a:srgbClr val="FF0000"/>
                </a:solidFill>
              </a:rPr>
              <a:t> </a:t>
            </a:r>
            <a:endParaRPr lang="fr-FR" sz="1200" dirty="0">
              <a:solidFill>
                <a:srgbClr val="FF0000"/>
              </a:solidFill>
            </a:endParaRPr>
          </a:p>
        </p:txBody>
      </p:sp>
      <p:pic>
        <p:nvPicPr>
          <p:cNvPr id="16" name="Image 6" descr="cuiser-osr.jpg"/>
          <p:cNvPicPr>
            <a:picLocks noChangeAspect="1"/>
          </p:cNvPicPr>
          <p:nvPr/>
        </p:nvPicPr>
        <p:blipFill>
          <a:blip r:embed="rId11" cstate="print"/>
          <a:srcRect/>
          <a:stretch>
            <a:fillRect/>
          </a:stretch>
        </p:blipFill>
        <p:spPr bwMode="auto">
          <a:xfrm>
            <a:off x="264499" y="3882578"/>
            <a:ext cx="2304256" cy="1339996"/>
          </a:xfrm>
          <a:prstGeom prst="rect">
            <a:avLst/>
          </a:prstGeom>
          <a:noFill/>
          <a:ln w="9525">
            <a:noFill/>
            <a:miter lim="800000"/>
            <a:headEnd/>
            <a:tailEnd/>
          </a:ln>
        </p:spPr>
      </p:pic>
      <p:pic>
        <p:nvPicPr>
          <p:cNvPr id="17" name="Image 8" descr="semencesprotegees.jpg"/>
          <p:cNvPicPr>
            <a:picLocks noChangeAspect="1"/>
          </p:cNvPicPr>
          <p:nvPr/>
        </p:nvPicPr>
        <p:blipFill>
          <a:blip r:embed="rId12" cstate="print"/>
          <a:srcRect/>
          <a:stretch>
            <a:fillRect/>
          </a:stretch>
        </p:blipFill>
        <p:spPr bwMode="auto">
          <a:xfrm>
            <a:off x="2640763" y="3882578"/>
            <a:ext cx="2705100" cy="1174750"/>
          </a:xfrm>
          <a:prstGeom prst="rect">
            <a:avLst/>
          </a:prstGeom>
          <a:noFill/>
          <a:ln w="9525">
            <a:noFill/>
            <a:miter lim="800000"/>
            <a:headEnd/>
            <a:tailEnd/>
          </a:ln>
        </p:spPr>
      </p:pic>
      <p:sp>
        <p:nvSpPr>
          <p:cNvPr id="18" name="ZoneTexte 9"/>
          <p:cNvSpPr txBox="1">
            <a:spLocks noChangeArrowheads="1"/>
          </p:cNvSpPr>
          <p:nvPr/>
        </p:nvSpPr>
        <p:spPr bwMode="auto">
          <a:xfrm>
            <a:off x="2784779" y="5034706"/>
            <a:ext cx="2359043" cy="276999"/>
          </a:xfrm>
          <a:prstGeom prst="rect">
            <a:avLst/>
          </a:prstGeom>
          <a:noFill/>
          <a:ln w="9525">
            <a:noFill/>
            <a:miter lim="800000"/>
            <a:headEnd/>
            <a:tailEnd/>
          </a:ln>
        </p:spPr>
        <p:txBody>
          <a:bodyPr wrap="none">
            <a:spAutoFit/>
          </a:bodyPr>
          <a:lstStyle/>
          <a:p>
            <a:pPr algn="ctr"/>
            <a:r>
              <a:rPr lang="fr-FR" sz="1200" dirty="0">
                <a:solidFill>
                  <a:srgbClr val="C00000"/>
                </a:solidFill>
              </a:rPr>
              <a:t>Semences enrobées de cruiser 350</a:t>
            </a:r>
          </a:p>
        </p:txBody>
      </p:sp>
      <p:sp>
        <p:nvSpPr>
          <p:cNvPr id="19" name="ZoneTexte 11"/>
          <p:cNvSpPr txBox="1">
            <a:spLocks noChangeArrowheads="1"/>
          </p:cNvSpPr>
          <p:nvPr/>
        </p:nvSpPr>
        <p:spPr bwMode="auto">
          <a:xfrm>
            <a:off x="5724128" y="5301208"/>
            <a:ext cx="3275410" cy="1138773"/>
          </a:xfrm>
          <a:prstGeom prst="rect">
            <a:avLst/>
          </a:prstGeom>
          <a:noFill/>
          <a:ln w="9525">
            <a:noFill/>
            <a:miter lim="800000"/>
            <a:headEnd/>
            <a:tailEnd/>
          </a:ln>
        </p:spPr>
        <p:txBody>
          <a:bodyPr wrap="square">
            <a:spAutoFit/>
          </a:bodyPr>
          <a:lstStyle/>
          <a:p>
            <a:pPr algn="r"/>
            <a:r>
              <a:rPr lang="fr-FR" sz="1200" dirty="0">
                <a:solidFill>
                  <a:srgbClr val="C00000"/>
                </a:solidFill>
              </a:rPr>
              <a:t>Abeilles mortes ramassés, par un </a:t>
            </a:r>
            <a:r>
              <a:rPr lang="fr-FR" sz="1200" dirty="0" smtClean="0">
                <a:solidFill>
                  <a:srgbClr val="C00000"/>
                </a:solidFill>
              </a:rPr>
              <a:t>apiculteur, devant </a:t>
            </a:r>
            <a:r>
              <a:rPr lang="fr-FR" sz="1200" dirty="0">
                <a:solidFill>
                  <a:srgbClr val="C00000"/>
                </a:solidFill>
              </a:rPr>
              <a:t>ses </a:t>
            </a:r>
            <a:r>
              <a:rPr lang="fr-FR" sz="1200" dirty="0" smtClean="0">
                <a:solidFill>
                  <a:srgbClr val="C00000"/>
                </a:solidFill>
              </a:rPr>
              <a:t>ruches. Photo </a:t>
            </a:r>
            <a:r>
              <a:rPr lang="fr-FR" sz="1200" dirty="0">
                <a:solidFill>
                  <a:srgbClr val="C00000"/>
                </a:solidFill>
              </a:rPr>
              <a:t>DDM F.C - Tous droits réservés. </a:t>
            </a:r>
            <a:r>
              <a:rPr lang="fr-FR" sz="1200" i="1" dirty="0" smtClean="0">
                <a:solidFill>
                  <a:srgbClr val="C00000"/>
                </a:solidFill>
              </a:rPr>
              <a:t>Abeilles </a:t>
            </a:r>
            <a:r>
              <a:rPr lang="fr-FR" sz="1200" i="1" dirty="0">
                <a:solidFill>
                  <a:srgbClr val="C00000"/>
                </a:solidFill>
              </a:rPr>
              <a:t>et céréales: la cohabitation qui tue</a:t>
            </a:r>
            <a:r>
              <a:rPr lang="fr-FR" sz="1200" dirty="0">
                <a:solidFill>
                  <a:srgbClr val="C00000"/>
                </a:solidFill>
              </a:rPr>
              <a:t>, La </a:t>
            </a:r>
            <a:r>
              <a:rPr lang="fr-FR" sz="1200" dirty="0" err="1">
                <a:solidFill>
                  <a:srgbClr val="C00000"/>
                </a:solidFill>
              </a:rPr>
              <a:t>Dépèche</a:t>
            </a:r>
            <a:r>
              <a:rPr lang="fr-FR" sz="1200" dirty="0">
                <a:solidFill>
                  <a:srgbClr val="C00000"/>
                </a:solidFill>
              </a:rPr>
              <a:t>, 30/07/2012</a:t>
            </a:r>
            <a:r>
              <a:rPr lang="fr-FR" sz="1000" dirty="0">
                <a:solidFill>
                  <a:srgbClr val="C00000"/>
                </a:solidFill>
              </a:rPr>
              <a:t>, </a:t>
            </a:r>
            <a:r>
              <a:rPr lang="fr-FR" sz="1000" dirty="0" smtClean="0">
                <a:solidFill>
                  <a:srgbClr val="C00000"/>
                </a:solidFill>
                <a:hlinkClick r:id="rId13"/>
              </a:rPr>
              <a:t>http</a:t>
            </a:r>
            <a:r>
              <a:rPr lang="fr-FR" sz="1000" dirty="0">
                <a:solidFill>
                  <a:srgbClr val="C00000"/>
                </a:solidFill>
                <a:hlinkClick r:id="rId13"/>
              </a:rPr>
              <a:t>://www.ladepeche.fr/article/2012/07/30/1409659-le-chiffre-19-000.html</a:t>
            </a:r>
            <a:r>
              <a:rPr lang="fr-FR" sz="1000" dirty="0">
                <a:solidFill>
                  <a:srgbClr val="C00000"/>
                </a:solidFill>
              </a:rPr>
              <a:t> </a:t>
            </a:r>
          </a:p>
        </p:txBody>
      </p:sp>
      <p:pic>
        <p:nvPicPr>
          <p:cNvPr id="20" name="Image 12" descr="HumusAbeillesMorte_s.jpg"/>
          <p:cNvPicPr>
            <a:picLocks noChangeAspect="1"/>
          </p:cNvPicPr>
          <p:nvPr/>
        </p:nvPicPr>
        <p:blipFill>
          <a:blip r:embed="rId14" cstate="print"/>
          <a:srcRect/>
          <a:stretch>
            <a:fillRect/>
          </a:stretch>
        </p:blipFill>
        <p:spPr bwMode="auto">
          <a:xfrm>
            <a:off x="6372200" y="4221088"/>
            <a:ext cx="2415752" cy="1080120"/>
          </a:xfrm>
          <a:prstGeom prst="rect">
            <a:avLst/>
          </a:prstGeom>
          <a:noFill/>
          <a:ln w="9525">
            <a:noFill/>
            <a:miter lim="800000"/>
            <a:headEnd/>
            <a:tailEnd/>
          </a:ln>
        </p:spPr>
      </p:pic>
      <p:sp>
        <p:nvSpPr>
          <p:cNvPr id="2" name="ZoneTexte 1"/>
          <p:cNvSpPr txBox="1"/>
          <p:nvPr/>
        </p:nvSpPr>
        <p:spPr>
          <a:xfrm>
            <a:off x="107504" y="5311705"/>
            <a:ext cx="5832648" cy="1384995"/>
          </a:xfrm>
          <a:prstGeom prst="rect">
            <a:avLst/>
          </a:prstGeom>
          <a:noFill/>
        </p:spPr>
        <p:txBody>
          <a:bodyPr wrap="square" rtlCol="0">
            <a:spAutoFit/>
          </a:bodyPr>
          <a:lstStyle/>
          <a:p>
            <a:r>
              <a:rPr lang="fr-FR" sz="1200" b="1" dirty="0" smtClean="0">
                <a:solidFill>
                  <a:srgbClr val="FF0000"/>
                </a:solidFill>
              </a:rPr>
              <a:t>Cancers</a:t>
            </a:r>
            <a:r>
              <a:rPr lang="fr-FR" sz="1200" dirty="0" smtClean="0">
                <a:solidFill>
                  <a:srgbClr val="FF0000"/>
                </a:solidFill>
              </a:rPr>
              <a:t> : </a:t>
            </a:r>
          </a:p>
          <a:p>
            <a:r>
              <a:rPr lang="fr-FR" sz="1200" dirty="0" smtClean="0">
                <a:solidFill>
                  <a:srgbClr val="FF0000"/>
                </a:solidFill>
              </a:rPr>
              <a:t>Chez </a:t>
            </a:r>
            <a:r>
              <a:rPr lang="fr-FR" sz="1200" dirty="0">
                <a:solidFill>
                  <a:srgbClr val="FF0000"/>
                </a:solidFill>
              </a:rPr>
              <a:t>l'enfant, certains cancers (dont tumeurs cérébrales, leucémies et </a:t>
            </a:r>
            <a:r>
              <a:rPr lang="fr-FR" sz="1200" dirty="0" err="1" smtClean="0">
                <a:solidFill>
                  <a:srgbClr val="FF0000"/>
                </a:solidFill>
              </a:rPr>
              <a:t>néphroblatomes</a:t>
            </a:r>
            <a:r>
              <a:rPr lang="fr-FR" sz="1200" dirty="0" smtClean="0">
                <a:solidFill>
                  <a:srgbClr val="FF0000"/>
                </a:solidFill>
              </a:rPr>
              <a:t>) </a:t>
            </a:r>
            <a:r>
              <a:rPr lang="fr-FR" sz="1200" dirty="0">
                <a:solidFill>
                  <a:srgbClr val="FF0000"/>
                </a:solidFill>
              </a:rPr>
              <a:t>sont plus fréquemment associés à une exposition chronique aux pesticides ou à celle des parents au moment de la </a:t>
            </a:r>
            <a:r>
              <a:rPr lang="fr-FR" sz="1200" dirty="0" smtClean="0">
                <a:solidFill>
                  <a:srgbClr val="FF0000"/>
                </a:solidFill>
              </a:rPr>
              <a:t>grossesse. Source : </a:t>
            </a:r>
            <a:r>
              <a:rPr lang="fr-FR" sz="1200" dirty="0">
                <a:solidFill>
                  <a:srgbClr val="FF0000"/>
                </a:solidFill>
              </a:rPr>
              <a:t>C. de Jaeger, E. </a:t>
            </a:r>
            <a:r>
              <a:rPr lang="fr-FR" sz="1200" dirty="0" err="1">
                <a:solidFill>
                  <a:srgbClr val="FF0000"/>
                </a:solidFill>
              </a:rPr>
              <a:t>Voronska</a:t>
            </a:r>
            <a:r>
              <a:rPr lang="fr-FR" sz="1200" dirty="0">
                <a:solidFill>
                  <a:srgbClr val="FF0000"/>
                </a:solidFill>
              </a:rPr>
              <a:t>, N. </a:t>
            </a:r>
            <a:r>
              <a:rPr lang="fr-FR" sz="1200" dirty="0" err="1">
                <a:solidFill>
                  <a:srgbClr val="FF0000"/>
                </a:solidFill>
              </a:rPr>
              <a:t>Fraoucene</a:t>
            </a:r>
            <a:r>
              <a:rPr lang="fr-FR" sz="1200" dirty="0">
                <a:solidFill>
                  <a:srgbClr val="FF0000"/>
                </a:solidFill>
              </a:rPr>
              <a:t>, P. </a:t>
            </a:r>
            <a:r>
              <a:rPr lang="fr-FR" sz="1200" dirty="0" err="1">
                <a:solidFill>
                  <a:srgbClr val="FF0000"/>
                </a:solidFill>
              </a:rPr>
              <a:t>Cherin</a:t>
            </a:r>
            <a:r>
              <a:rPr lang="fr-FR" sz="1200" dirty="0">
                <a:solidFill>
                  <a:srgbClr val="FF0000"/>
                </a:solidFill>
              </a:rPr>
              <a:t>, </a:t>
            </a:r>
            <a:r>
              <a:rPr lang="fr-FR" sz="1200" i="1" dirty="0">
                <a:solidFill>
                  <a:srgbClr val="FF0000"/>
                </a:solidFill>
              </a:rPr>
              <a:t>Exposition chronique aux pesticides, santé et longévité</a:t>
            </a:r>
            <a:r>
              <a:rPr lang="fr-FR" sz="1200" dirty="0">
                <a:solidFill>
                  <a:srgbClr val="FF0000"/>
                </a:solidFill>
              </a:rPr>
              <a:t>. </a:t>
            </a:r>
            <a:r>
              <a:rPr lang="fr-FR" sz="1200" i="1" dirty="0">
                <a:solidFill>
                  <a:srgbClr val="FF0000"/>
                </a:solidFill>
              </a:rPr>
              <a:t>Revue générale ; Rôle de notre alimentation (</a:t>
            </a:r>
            <a:r>
              <a:rPr lang="fr-FR" sz="1200" i="1" dirty="0" err="1">
                <a:solidFill>
                  <a:srgbClr val="FF0000"/>
                </a:solidFill>
              </a:rPr>
              <a:t>Chronic</a:t>
            </a:r>
            <a:r>
              <a:rPr lang="fr-FR" sz="1200" i="1" dirty="0">
                <a:solidFill>
                  <a:srgbClr val="FF0000"/>
                </a:solidFill>
              </a:rPr>
              <a:t> pesticide </a:t>
            </a:r>
            <a:r>
              <a:rPr lang="fr-FR" sz="1200" i="1" dirty="0" err="1">
                <a:solidFill>
                  <a:srgbClr val="FF0000"/>
                </a:solidFill>
              </a:rPr>
              <a:t>exposure</a:t>
            </a:r>
            <a:r>
              <a:rPr lang="fr-FR" sz="1200" i="1" dirty="0">
                <a:solidFill>
                  <a:srgbClr val="FF0000"/>
                </a:solidFill>
              </a:rPr>
              <a:t>, </a:t>
            </a:r>
            <a:r>
              <a:rPr lang="fr-FR" sz="1200" i="1" dirty="0" err="1">
                <a:solidFill>
                  <a:srgbClr val="FF0000"/>
                </a:solidFill>
              </a:rPr>
              <a:t>health</a:t>
            </a:r>
            <a:r>
              <a:rPr lang="fr-FR" sz="1200" i="1" dirty="0">
                <a:solidFill>
                  <a:srgbClr val="FF0000"/>
                </a:solidFill>
              </a:rPr>
              <a:t> and </a:t>
            </a:r>
            <a:r>
              <a:rPr lang="fr-FR" sz="1200" i="1" dirty="0" err="1">
                <a:solidFill>
                  <a:srgbClr val="FF0000"/>
                </a:solidFill>
              </a:rPr>
              <a:t>longevity</a:t>
            </a:r>
            <a:r>
              <a:rPr lang="fr-FR" sz="1200" i="1" dirty="0">
                <a:solidFill>
                  <a:srgbClr val="FF0000"/>
                </a:solidFill>
              </a:rPr>
              <a:t>. </a:t>
            </a:r>
            <a:r>
              <a:rPr lang="fr-FR" sz="1200" i="1" dirty="0" err="1">
                <a:solidFill>
                  <a:srgbClr val="FF0000"/>
                </a:solidFill>
              </a:rPr>
              <a:t>Role</a:t>
            </a:r>
            <a:r>
              <a:rPr lang="fr-FR" sz="1200" i="1" dirty="0">
                <a:solidFill>
                  <a:srgbClr val="FF0000"/>
                </a:solidFill>
              </a:rPr>
              <a:t> of </a:t>
            </a:r>
            <a:r>
              <a:rPr lang="fr-FR" sz="1200" i="1" dirty="0" err="1">
                <a:solidFill>
                  <a:srgbClr val="FF0000"/>
                </a:solidFill>
              </a:rPr>
              <a:t>our</a:t>
            </a:r>
            <a:r>
              <a:rPr lang="fr-FR" sz="1200" i="1" dirty="0">
                <a:solidFill>
                  <a:srgbClr val="FF0000"/>
                </a:solidFill>
              </a:rPr>
              <a:t> </a:t>
            </a:r>
            <a:r>
              <a:rPr lang="fr-FR" sz="1200" i="1" dirty="0" err="1">
                <a:solidFill>
                  <a:srgbClr val="FF0000"/>
                </a:solidFill>
              </a:rPr>
              <a:t>food</a:t>
            </a:r>
            <a:r>
              <a:rPr lang="fr-FR" sz="1200" i="1" dirty="0">
                <a:solidFill>
                  <a:srgbClr val="FF0000"/>
                </a:solidFill>
              </a:rPr>
              <a:t>)</a:t>
            </a:r>
            <a:r>
              <a:rPr lang="fr-FR" sz="1200" dirty="0">
                <a:solidFill>
                  <a:srgbClr val="FF0000"/>
                </a:solidFill>
              </a:rPr>
              <a:t> ; Revue "Médecine &amp; Longévité" ; en ligne </a:t>
            </a:r>
            <a:r>
              <a:rPr lang="fr-FR" sz="1200" dirty="0" smtClean="0">
                <a:solidFill>
                  <a:srgbClr val="FF0000"/>
                </a:solidFill>
              </a:rPr>
              <a:t>2012-06-22, </a:t>
            </a:r>
            <a:r>
              <a:rPr lang="fr-FR" sz="1200" dirty="0" smtClean="0">
                <a:hlinkClick r:id="rId15"/>
              </a:rPr>
              <a:t>Résumé</a:t>
            </a:r>
            <a:endParaRPr lang="fr-FR" sz="1200" dirty="0">
              <a:solidFill>
                <a:srgbClr val="FF0000"/>
              </a:solidFill>
            </a:endParaRPr>
          </a:p>
        </p:txBody>
      </p:sp>
    </p:spTree>
    <p:extLst>
      <p:ext uri="{BB962C8B-B14F-4D97-AF65-F5344CB8AC3E}">
        <p14:creationId xmlns:p14="http://schemas.microsoft.com/office/powerpoint/2010/main" val="963568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8100392" y="188640"/>
            <a:ext cx="765448" cy="293117"/>
          </a:xfrm>
        </p:spPr>
        <p:txBody>
          <a:bodyPr/>
          <a:lstStyle/>
          <a:p>
            <a:fld id="{D32AF682-0925-4A62-BA2D-7BAA01B2E7C5}" type="slidenum">
              <a:rPr lang="fr-FR" smtClean="0"/>
              <a:pPr/>
              <a:t>28</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251520" y="692697"/>
            <a:ext cx="8496944" cy="369332"/>
          </a:xfrm>
          <a:prstGeom prst="rect">
            <a:avLst/>
          </a:prstGeom>
          <a:noFill/>
        </p:spPr>
        <p:txBody>
          <a:bodyPr wrap="square" rtlCol="0">
            <a:spAutoFit/>
          </a:bodyPr>
          <a:lstStyle/>
          <a:p>
            <a:r>
              <a:rPr lang="fr-FR" b="1" u="sng" dirty="0" smtClean="0">
                <a:solidFill>
                  <a:srgbClr val="008000"/>
                </a:solidFill>
              </a:rPr>
              <a:t>4. Prises de conscience : 4.1bis. la pollution par les pesticides (suite)</a:t>
            </a:r>
            <a:endParaRPr lang="fr-FR" b="1" u="sng" dirty="0">
              <a:solidFill>
                <a:srgbClr val="008000"/>
              </a:solidFill>
            </a:endParaRPr>
          </a:p>
        </p:txBody>
      </p:sp>
      <p:pic>
        <p:nvPicPr>
          <p:cNvPr id="11" name="Image 4" descr="engrenage_s.jpg"/>
          <p:cNvPicPr>
            <a:picLocks noChangeAspect="1"/>
          </p:cNvPicPr>
          <p:nvPr/>
        </p:nvPicPr>
        <p:blipFill>
          <a:blip r:embed="rId2" cstate="print"/>
          <a:srcRect/>
          <a:stretch>
            <a:fillRect/>
          </a:stretch>
        </p:blipFill>
        <p:spPr bwMode="auto">
          <a:xfrm>
            <a:off x="7236296" y="908720"/>
            <a:ext cx="1440160" cy="1227349"/>
          </a:xfrm>
          <a:prstGeom prst="rect">
            <a:avLst/>
          </a:prstGeom>
          <a:noFill/>
          <a:ln w="9525">
            <a:noFill/>
            <a:miter lim="800000"/>
            <a:headEnd/>
            <a:tailEnd/>
          </a:ln>
        </p:spPr>
      </p:pic>
      <p:pic>
        <p:nvPicPr>
          <p:cNvPr id="12" name="Image 5" descr="epandage_s.jpg"/>
          <p:cNvPicPr>
            <a:picLocks noChangeAspect="1"/>
          </p:cNvPicPr>
          <p:nvPr/>
        </p:nvPicPr>
        <p:blipFill>
          <a:blip r:embed="rId3" cstate="print"/>
          <a:srcRect/>
          <a:stretch>
            <a:fillRect/>
          </a:stretch>
        </p:blipFill>
        <p:spPr bwMode="auto">
          <a:xfrm>
            <a:off x="900113" y="1989138"/>
            <a:ext cx="1428750" cy="866775"/>
          </a:xfrm>
          <a:prstGeom prst="rect">
            <a:avLst/>
          </a:prstGeom>
          <a:noFill/>
          <a:ln w="9525">
            <a:noFill/>
            <a:miter lim="800000"/>
            <a:headEnd/>
            <a:tailEnd/>
          </a:ln>
        </p:spPr>
      </p:pic>
      <p:sp>
        <p:nvSpPr>
          <p:cNvPr id="13" name="Rectangle 6"/>
          <p:cNvSpPr>
            <a:spLocks noChangeArrowheads="1"/>
          </p:cNvSpPr>
          <p:nvPr/>
        </p:nvSpPr>
        <p:spPr bwMode="auto">
          <a:xfrm>
            <a:off x="755650" y="3141663"/>
            <a:ext cx="1781175" cy="647700"/>
          </a:xfrm>
          <a:prstGeom prst="rect">
            <a:avLst/>
          </a:prstGeom>
          <a:noFill/>
          <a:ln w="9525">
            <a:noFill/>
            <a:miter lim="800000"/>
            <a:headEnd/>
            <a:tailEnd/>
          </a:ln>
        </p:spPr>
        <p:txBody>
          <a:bodyPr>
            <a:spAutoFit/>
          </a:bodyPr>
          <a:lstStyle/>
          <a:p>
            <a:pPr algn="ctr"/>
            <a:r>
              <a:rPr lang="fr-FR" b="1">
                <a:solidFill>
                  <a:srgbClr val="C00000"/>
                </a:solidFill>
              </a:rPr>
              <a:t>Résurgence</a:t>
            </a:r>
          </a:p>
          <a:p>
            <a:pPr algn="ctr"/>
            <a:r>
              <a:rPr lang="fr-FR" b="1">
                <a:solidFill>
                  <a:srgbClr val="C00000"/>
                </a:solidFill>
              </a:rPr>
              <a:t>des ravageurs</a:t>
            </a:r>
            <a:endParaRPr lang="fr-FR">
              <a:solidFill>
                <a:srgbClr val="C00000"/>
              </a:solidFill>
            </a:endParaRPr>
          </a:p>
        </p:txBody>
      </p:sp>
      <p:pic>
        <p:nvPicPr>
          <p:cNvPr id="14" name="Image 7" descr="epandage_s.jpg"/>
          <p:cNvPicPr>
            <a:picLocks noChangeAspect="1"/>
          </p:cNvPicPr>
          <p:nvPr/>
        </p:nvPicPr>
        <p:blipFill>
          <a:blip r:embed="rId3" cstate="print"/>
          <a:srcRect/>
          <a:stretch>
            <a:fillRect/>
          </a:stretch>
        </p:blipFill>
        <p:spPr bwMode="auto">
          <a:xfrm>
            <a:off x="900113" y="3860800"/>
            <a:ext cx="1428750" cy="866775"/>
          </a:xfrm>
          <a:prstGeom prst="rect">
            <a:avLst/>
          </a:prstGeom>
          <a:noFill/>
          <a:ln w="9525">
            <a:noFill/>
            <a:miter lim="800000"/>
            <a:headEnd/>
            <a:tailEnd/>
          </a:ln>
        </p:spPr>
      </p:pic>
      <p:sp>
        <p:nvSpPr>
          <p:cNvPr id="21" name="Rectangle 8"/>
          <p:cNvSpPr>
            <a:spLocks noChangeArrowheads="1"/>
          </p:cNvSpPr>
          <p:nvPr/>
        </p:nvSpPr>
        <p:spPr bwMode="auto">
          <a:xfrm>
            <a:off x="684213" y="5084763"/>
            <a:ext cx="2141537" cy="1477962"/>
          </a:xfrm>
          <a:prstGeom prst="rect">
            <a:avLst/>
          </a:prstGeom>
          <a:noFill/>
          <a:ln w="9525">
            <a:noFill/>
            <a:miter lim="800000"/>
            <a:headEnd/>
            <a:tailEnd/>
          </a:ln>
        </p:spPr>
        <p:txBody>
          <a:bodyPr>
            <a:spAutoFit/>
          </a:bodyPr>
          <a:lstStyle/>
          <a:p>
            <a:pPr algn="ctr"/>
            <a:r>
              <a:rPr lang="fr-FR" b="1"/>
              <a:t>Elimination des</a:t>
            </a:r>
          </a:p>
          <a:p>
            <a:pPr algn="ctr"/>
            <a:r>
              <a:rPr lang="fr-FR" b="1"/>
              <a:t>ennemis naturels</a:t>
            </a:r>
          </a:p>
          <a:p>
            <a:pPr algn="ctr"/>
            <a:endParaRPr lang="fr-FR" b="1"/>
          </a:p>
          <a:p>
            <a:pPr algn="ctr"/>
            <a:r>
              <a:rPr lang="fr-FR" b="1">
                <a:solidFill>
                  <a:srgbClr val="C00000"/>
                </a:solidFill>
              </a:rPr>
              <a:t>Apparition de</a:t>
            </a:r>
          </a:p>
          <a:p>
            <a:pPr algn="ctr"/>
            <a:r>
              <a:rPr lang="fr-FR" b="1">
                <a:solidFill>
                  <a:srgbClr val="C00000"/>
                </a:solidFill>
              </a:rPr>
              <a:t>résistances</a:t>
            </a:r>
            <a:endParaRPr lang="fr-FR">
              <a:solidFill>
                <a:srgbClr val="C00000"/>
              </a:solidFill>
            </a:endParaRPr>
          </a:p>
        </p:txBody>
      </p:sp>
      <p:pic>
        <p:nvPicPr>
          <p:cNvPr id="22" name="Image 9" descr="epandage_s.jpg"/>
          <p:cNvPicPr>
            <a:picLocks noChangeAspect="1"/>
          </p:cNvPicPr>
          <p:nvPr/>
        </p:nvPicPr>
        <p:blipFill>
          <a:blip r:embed="rId3" cstate="print"/>
          <a:srcRect/>
          <a:stretch>
            <a:fillRect/>
          </a:stretch>
        </p:blipFill>
        <p:spPr bwMode="auto">
          <a:xfrm>
            <a:off x="3348038" y="5661025"/>
            <a:ext cx="1428750" cy="866775"/>
          </a:xfrm>
          <a:prstGeom prst="rect">
            <a:avLst/>
          </a:prstGeom>
          <a:noFill/>
          <a:ln w="9525">
            <a:noFill/>
            <a:miter lim="800000"/>
            <a:headEnd/>
            <a:tailEnd/>
          </a:ln>
        </p:spPr>
      </p:pic>
      <p:sp>
        <p:nvSpPr>
          <p:cNvPr id="23" name="Rectangle 10"/>
          <p:cNvSpPr>
            <a:spLocks noChangeArrowheads="1"/>
          </p:cNvSpPr>
          <p:nvPr/>
        </p:nvSpPr>
        <p:spPr bwMode="auto">
          <a:xfrm>
            <a:off x="5994400" y="5300018"/>
            <a:ext cx="3149600" cy="646112"/>
          </a:xfrm>
          <a:prstGeom prst="rect">
            <a:avLst/>
          </a:prstGeom>
          <a:noFill/>
          <a:ln w="9525">
            <a:noFill/>
            <a:miter lim="800000"/>
            <a:headEnd/>
            <a:tailEnd/>
          </a:ln>
        </p:spPr>
        <p:txBody>
          <a:bodyPr>
            <a:spAutoFit/>
          </a:bodyPr>
          <a:lstStyle/>
          <a:p>
            <a:r>
              <a:rPr lang="fr-FR" b="1">
                <a:solidFill>
                  <a:srgbClr val="C00000"/>
                </a:solidFill>
              </a:rPr>
              <a:t>Apparition</a:t>
            </a:r>
          </a:p>
          <a:p>
            <a:r>
              <a:rPr lang="fr-FR" b="1">
                <a:solidFill>
                  <a:srgbClr val="C00000"/>
                </a:solidFill>
              </a:rPr>
              <a:t>de ravageurs secondaires</a:t>
            </a:r>
            <a:endParaRPr lang="fr-FR">
              <a:solidFill>
                <a:srgbClr val="C00000"/>
              </a:solidFill>
            </a:endParaRPr>
          </a:p>
        </p:txBody>
      </p:sp>
      <p:pic>
        <p:nvPicPr>
          <p:cNvPr id="24" name="Image 11" descr="epandage_s.jpg"/>
          <p:cNvPicPr>
            <a:picLocks noChangeAspect="1"/>
          </p:cNvPicPr>
          <p:nvPr/>
        </p:nvPicPr>
        <p:blipFill>
          <a:blip r:embed="rId3" cstate="print"/>
          <a:srcRect/>
          <a:stretch>
            <a:fillRect/>
          </a:stretch>
        </p:blipFill>
        <p:spPr bwMode="auto">
          <a:xfrm>
            <a:off x="6858000" y="4149080"/>
            <a:ext cx="1428750" cy="866775"/>
          </a:xfrm>
          <a:prstGeom prst="rect">
            <a:avLst/>
          </a:prstGeom>
          <a:noFill/>
          <a:ln w="9525">
            <a:noFill/>
            <a:miter lim="800000"/>
            <a:headEnd/>
            <a:tailEnd/>
          </a:ln>
        </p:spPr>
      </p:pic>
      <p:sp>
        <p:nvSpPr>
          <p:cNvPr id="25" name="Rectangle 12"/>
          <p:cNvSpPr>
            <a:spLocks noChangeArrowheads="1"/>
          </p:cNvSpPr>
          <p:nvPr/>
        </p:nvSpPr>
        <p:spPr bwMode="auto">
          <a:xfrm>
            <a:off x="6624638" y="3068960"/>
            <a:ext cx="2123826" cy="648072"/>
          </a:xfrm>
          <a:prstGeom prst="rect">
            <a:avLst/>
          </a:prstGeom>
          <a:noFill/>
          <a:ln w="9525">
            <a:noFill/>
            <a:miter lim="800000"/>
            <a:headEnd/>
            <a:tailEnd/>
          </a:ln>
        </p:spPr>
        <p:txBody>
          <a:bodyPr wrap="square">
            <a:spAutoFit/>
          </a:bodyPr>
          <a:lstStyle/>
          <a:p>
            <a:r>
              <a:rPr lang="fr-FR" dirty="0">
                <a:solidFill>
                  <a:srgbClr val="C00000"/>
                </a:solidFill>
              </a:rPr>
              <a:t> </a:t>
            </a:r>
            <a:r>
              <a:rPr lang="fr-FR" dirty="0">
                <a:solidFill>
                  <a:srgbClr val="C00000"/>
                </a:solidFill>
                <a:latin typeface="Calibri" pitchFamily="34" charset="0"/>
              </a:rPr>
              <a:t>↗ </a:t>
            </a:r>
            <a:r>
              <a:rPr lang="fr-FR" b="1" dirty="0">
                <a:solidFill>
                  <a:srgbClr val="C00000"/>
                </a:solidFill>
              </a:rPr>
              <a:t>Coût production</a:t>
            </a:r>
          </a:p>
          <a:p>
            <a:r>
              <a:rPr lang="fr-FR" dirty="0">
                <a:solidFill>
                  <a:srgbClr val="C00000"/>
                </a:solidFill>
              </a:rPr>
              <a:t> </a:t>
            </a:r>
            <a:r>
              <a:rPr lang="fr-FR" dirty="0">
                <a:solidFill>
                  <a:srgbClr val="C00000"/>
                </a:solidFill>
                <a:latin typeface="Calibri" pitchFamily="34" charset="0"/>
              </a:rPr>
              <a:t>↘ </a:t>
            </a:r>
            <a:r>
              <a:rPr lang="fr-FR" b="1" dirty="0">
                <a:solidFill>
                  <a:srgbClr val="C00000"/>
                </a:solidFill>
              </a:rPr>
              <a:t>Rendement</a:t>
            </a:r>
            <a:endParaRPr lang="fr-FR" dirty="0">
              <a:solidFill>
                <a:srgbClr val="C00000"/>
              </a:solidFill>
            </a:endParaRPr>
          </a:p>
        </p:txBody>
      </p:sp>
      <p:sp>
        <p:nvSpPr>
          <p:cNvPr id="26" name="Rectangle 13"/>
          <p:cNvSpPr>
            <a:spLocks noChangeArrowheads="1"/>
          </p:cNvSpPr>
          <p:nvPr/>
        </p:nvSpPr>
        <p:spPr bwMode="auto">
          <a:xfrm>
            <a:off x="6372200" y="2348880"/>
            <a:ext cx="2608262" cy="369887"/>
          </a:xfrm>
          <a:prstGeom prst="rect">
            <a:avLst/>
          </a:prstGeom>
          <a:noFill/>
          <a:ln w="9525">
            <a:solidFill>
              <a:srgbClr val="FF0000"/>
            </a:solidFill>
            <a:miter lim="800000"/>
            <a:headEnd/>
            <a:tailEnd/>
          </a:ln>
        </p:spPr>
        <p:txBody>
          <a:bodyPr wrap="none">
            <a:spAutoFit/>
          </a:bodyPr>
          <a:lstStyle/>
          <a:p>
            <a:r>
              <a:rPr lang="fr-FR" b="1"/>
              <a:t>Abandon de la culture</a:t>
            </a:r>
            <a:endParaRPr lang="fr-FR"/>
          </a:p>
        </p:txBody>
      </p:sp>
      <p:cxnSp>
        <p:nvCxnSpPr>
          <p:cNvPr id="27" name="Connecteur droit avec flèche 26"/>
          <p:cNvCxnSpPr/>
          <p:nvPr/>
        </p:nvCxnSpPr>
        <p:spPr>
          <a:xfrm>
            <a:off x="1619250" y="2924175"/>
            <a:ext cx="0"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1619250" y="4797425"/>
            <a:ext cx="0"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1692275" y="5661025"/>
            <a:ext cx="0"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2700338" y="6165850"/>
            <a:ext cx="431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4932040" y="5660380"/>
            <a:ext cx="990922" cy="2168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7578725" y="5084118"/>
            <a:ext cx="0" cy="3603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7668344" y="3717032"/>
            <a:ext cx="0" cy="3603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7668344" y="2780928"/>
            <a:ext cx="0" cy="360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26"/>
          <p:cNvSpPr txBox="1">
            <a:spLocks noChangeArrowheads="1"/>
          </p:cNvSpPr>
          <p:nvPr/>
        </p:nvSpPr>
        <p:spPr bwMode="auto">
          <a:xfrm>
            <a:off x="4932041" y="6021288"/>
            <a:ext cx="4104010" cy="507831"/>
          </a:xfrm>
          <a:prstGeom prst="rect">
            <a:avLst/>
          </a:prstGeom>
          <a:noFill/>
          <a:ln w="9525">
            <a:noFill/>
            <a:miter lim="800000"/>
            <a:headEnd/>
            <a:tailEnd/>
          </a:ln>
        </p:spPr>
        <p:txBody>
          <a:bodyPr wrap="square">
            <a:spAutoFit/>
          </a:bodyPr>
          <a:lstStyle/>
          <a:p>
            <a:r>
              <a:rPr lang="fr-FR" sz="900" dirty="0"/>
              <a:t>Source : </a:t>
            </a:r>
          </a:p>
          <a:p>
            <a:r>
              <a:rPr lang="fr-FR" sz="900" dirty="0"/>
              <a:t>Cours : </a:t>
            </a:r>
            <a:r>
              <a:rPr lang="fr-FR" sz="900" i="1" dirty="0"/>
              <a:t>La lutte biologique</a:t>
            </a:r>
            <a:r>
              <a:rPr lang="fr-FR" sz="900" dirty="0"/>
              <a:t>, Liliane </a:t>
            </a:r>
            <a:r>
              <a:rPr lang="fr-FR" sz="900" dirty="0" err="1"/>
              <a:t>Krespi</a:t>
            </a:r>
            <a:r>
              <a:rPr lang="fr-FR" sz="900" dirty="0"/>
              <a:t> &amp; Anne-Marie </a:t>
            </a:r>
            <a:r>
              <a:rPr lang="fr-FR" sz="900" dirty="0" err="1"/>
              <a:t>Cortesero</a:t>
            </a:r>
            <a:r>
              <a:rPr lang="fr-FR" sz="900" dirty="0"/>
              <a:t>, Université de Rennes, </a:t>
            </a:r>
            <a:r>
              <a:rPr lang="fr-FR" sz="900" dirty="0">
                <a:hlinkClick r:id="rId4"/>
              </a:rPr>
              <a:t>http://perso.univ-rennes1.fr/anne-marie.cortesero/L3/cours12009.pdf</a:t>
            </a:r>
            <a:r>
              <a:rPr lang="fr-FR" sz="900" dirty="0"/>
              <a:t> </a:t>
            </a:r>
          </a:p>
        </p:txBody>
      </p:sp>
      <p:sp>
        <p:nvSpPr>
          <p:cNvPr id="36" name="Rectangle 35"/>
          <p:cNvSpPr/>
          <p:nvPr/>
        </p:nvSpPr>
        <p:spPr>
          <a:xfrm>
            <a:off x="251520" y="1124744"/>
            <a:ext cx="2693814" cy="369332"/>
          </a:xfrm>
          <a:prstGeom prst="rect">
            <a:avLst/>
          </a:prstGeom>
        </p:spPr>
        <p:txBody>
          <a:bodyPr wrap="none">
            <a:spAutoFit/>
          </a:bodyPr>
          <a:lstStyle/>
          <a:p>
            <a:r>
              <a:rPr lang="fr-FR" b="1" dirty="0" smtClean="0">
                <a:solidFill>
                  <a:srgbClr val="C00000"/>
                </a:solidFill>
              </a:rPr>
              <a:t>L’engrenage des pesticides</a:t>
            </a:r>
            <a:endParaRPr lang="fr-FR" dirty="0"/>
          </a:p>
        </p:txBody>
      </p:sp>
      <p:sp>
        <p:nvSpPr>
          <p:cNvPr id="38" name="Rectangle 4"/>
          <p:cNvSpPr>
            <a:spLocks noChangeArrowheads="1"/>
          </p:cNvSpPr>
          <p:nvPr/>
        </p:nvSpPr>
        <p:spPr bwMode="auto">
          <a:xfrm>
            <a:off x="3275856" y="4509120"/>
            <a:ext cx="2448272" cy="830997"/>
          </a:xfrm>
          <a:prstGeom prst="rect">
            <a:avLst/>
          </a:prstGeom>
          <a:noFill/>
          <a:ln w="9525">
            <a:noFill/>
            <a:miter lim="800000"/>
            <a:headEnd/>
            <a:tailEnd/>
          </a:ln>
        </p:spPr>
        <p:txBody>
          <a:bodyPr wrap="square">
            <a:spAutoFit/>
          </a:bodyPr>
          <a:lstStyle/>
          <a:p>
            <a:pPr algn="ctr"/>
            <a:r>
              <a:rPr lang="fr-FR" sz="1200" dirty="0" smtClean="0">
                <a:solidFill>
                  <a:srgbClr val="FF0000"/>
                </a:solidFill>
                <a:latin typeface="Calibri"/>
              </a:rPr>
              <a:t>↑ </a:t>
            </a:r>
            <a:r>
              <a:rPr lang="fr-FR" sz="1200" dirty="0" smtClean="0">
                <a:solidFill>
                  <a:srgbClr val="FF0000"/>
                </a:solidFill>
              </a:rPr>
              <a:t>La </a:t>
            </a:r>
            <a:r>
              <a:rPr lang="fr-FR" sz="1200" dirty="0">
                <a:solidFill>
                  <a:srgbClr val="FF0000"/>
                </a:solidFill>
              </a:rPr>
              <a:t>lutte contre les punaises </a:t>
            </a:r>
            <a:r>
              <a:rPr lang="fr-FR" sz="1200" b="1" i="1" dirty="0" err="1" smtClean="0">
                <a:solidFill>
                  <a:srgbClr val="FF0000"/>
                </a:solidFill>
              </a:rPr>
              <a:t>Lygus</a:t>
            </a:r>
            <a:r>
              <a:rPr lang="fr-FR" sz="1200" i="1" dirty="0" smtClean="0">
                <a:solidFill>
                  <a:srgbClr val="FF0000"/>
                </a:solidFill>
              </a:rPr>
              <a:t>,</a:t>
            </a:r>
            <a:r>
              <a:rPr lang="fr-FR" sz="1200" dirty="0" smtClean="0">
                <a:solidFill>
                  <a:srgbClr val="FF0000"/>
                </a:solidFill>
              </a:rPr>
              <a:t> </a:t>
            </a:r>
            <a:r>
              <a:rPr lang="fr-FR" sz="1200" dirty="0">
                <a:solidFill>
                  <a:srgbClr val="FF0000"/>
                </a:solidFill>
              </a:rPr>
              <a:t>ravageuses du cotonnier en Californie : un cas d’engrenage </a:t>
            </a:r>
            <a:r>
              <a:rPr lang="fr-FR" sz="1200" dirty="0" smtClean="0">
                <a:solidFill>
                  <a:srgbClr val="FF0000"/>
                </a:solidFill>
              </a:rPr>
              <a:t>démontré.</a:t>
            </a:r>
            <a:endParaRPr lang="fr-FR" sz="1200" dirty="0">
              <a:solidFill>
                <a:srgbClr val="FF0000"/>
              </a:solidFill>
            </a:endParaRPr>
          </a:p>
        </p:txBody>
      </p:sp>
      <p:pic>
        <p:nvPicPr>
          <p:cNvPr id="39" name="Image 5" descr="cotonnier_ss.jpg"/>
          <p:cNvPicPr>
            <a:picLocks noChangeAspect="1"/>
          </p:cNvPicPr>
          <p:nvPr/>
        </p:nvPicPr>
        <p:blipFill>
          <a:blip r:embed="rId5" cstate="print"/>
          <a:srcRect/>
          <a:stretch>
            <a:fillRect/>
          </a:stretch>
        </p:blipFill>
        <p:spPr bwMode="auto">
          <a:xfrm>
            <a:off x="3203848" y="1340768"/>
            <a:ext cx="2521024" cy="1890768"/>
          </a:xfrm>
          <a:prstGeom prst="rect">
            <a:avLst/>
          </a:prstGeom>
          <a:noFill/>
          <a:ln w="9525">
            <a:noFill/>
            <a:miter lim="800000"/>
            <a:headEnd/>
            <a:tailEnd/>
          </a:ln>
        </p:spPr>
      </p:pic>
      <p:pic>
        <p:nvPicPr>
          <p:cNvPr id="40" name="Image 39" descr="punaise Lygus_s1.jpg"/>
          <p:cNvPicPr>
            <a:picLocks noChangeAspect="1"/>
          </p:cNvPicPr>
          <p:nvPr/>
        </p:nvPicPr>
        <p:blipFill>
          <a:blip r:embed="rId6" cstate="print"/>
          <a:stretch>
            <a:fillRect/>
          </a:stretch>
        </p:blipFill>
        <p:spPr>
          <a:xfrm>
            <a:off x="4067944" y="3260702"/>
            <a:ext cx="891158" cy="1191665"/>
          </a:xfrm>
          <a:prstGeom prst="rect">
            <a:avLst/>
          </a:prstGeom>
        </p:spPr>
      </p:pic>
    </p:spTree>
    <p:extLst>
      <p:ext uri="{BB962C8B-B14F-4D97-AF65-F5344CB8AC3E}">
        <p14:creationId xmlns:p14="http://schemas.microsoft.com/office/powerpoint/2010/main" val="963568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29</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251520" y="692697"/>
            <a:ext cx="8496944" cy="369332"/>
          </a:xfrm>
          <a:prstGeom prst="rect">
            <a:avLst/>
          </a:prstGeom>
          <a:noFill/>
        </p:spPr>
        <p:txBody>
          <a:bodyPr wrap="square" rtlCol="0">
            <a:spAutoFit/>
          </a:bodyPr>
          <a:lstStyle/>
          <a:p>
            <a:r>
              <a:rPr lang="fr-FR" b="1" u="sng" dirty="0" smtClean="0">
                <a:solidFill>
                  <a:srgbClr val="008000"/>
                </a:solidFill>
              </a:rPr>
              <a:t>4. Prises de conscience : 4.1bis. la pollution par les pesticides (suite)</a:t>
            </a:r>
            <a:endParaRPr lang="fr-FR" b="1" u="sng" dirty="0">
              <a:solidFill>
                <a:srgbClr val="008000"/>
              </a:solidFill>
            </a:endParaRPr>
          </a:p>
        </p:txBody>
      </p:sp>
      <p:sp>
        <p:nvSpPr>
          <p:cNvPr id="7" name="ZoneTexte 6"/>
          <p:cNvSpPr txBox="1"/>
          <p:nvPr/>
        </p:nvSpPr>
        <p:spPr>
          <a:xfrm>
            <a:off x="323528" y="5842337"/>
            <a:ext cx="8385309" cy="1015663"/>
          </a:xfrm>
          <a:prstGeom prst="rect">
            <a:avLst/>
          </a:prstGeom>
          <a:noFill/>
        </p:spPr>
        <p:txBody>
          <a:bodyPr wrap="none" rtlCol="0">
            <a:spAutoFit/>
          </a:bodyPr>
          <a:lstStyle/>
          <a:p>
            <a:r>
              <a:rPr lang="fr-FR" sz="1200" dirty="0" smtClean="0">
                <a:solidFill>
                  <a:srgbClr val="FF0000"/>
                </a:solidFill>
                <a:latin typeface="Calibri"/>
              </a:rPr>
              <a:t>↑ </a:t>
            </a:r>
            <a:r>
              <a:rPr lang="fr-FR" sz="1200" dirty="0" smtClean="0">
                <a:solidFill>
                  <a:srgbClr val="FF0000"/>
                </a:solidFill>
              </a:rPr>
              <a:t>Concentration moyenne en pesticides dans les cours d’eau en France, en 2012 : 93% des cours d’eau sont contaminés.</a:t>
            </a:r>
          </a:p>
          <a:p>
            <a:pPr algn="r"/>
            <a:r>
              <a:rPr lang="fr-FR" sz="1200" dirty="0" smtClean="0">
                <a:solidFill>
                  <a:srgbClr val="FF0000"/>
                </a:solidFill>
              </a:rPr>
              <a:t>Concentration moyenne en pesticides dans les eaux souterraines en 2013 </a:t>
            </a:r>
            <a:r>
              <a:rPr lang="fr-FR" sz="1200" dirty="0" smtClean="0">
                <a:solidFill>
                  <a:srgbClr val="FF0000"/>
                </a:solidFill>
                <a:latin typeface="Calibri"/>
              </a:rPr>
              <a:t>↑</a:t>
            </a:r>
          </a:p>
          <a:p>
            <a:pPr algn="ctr"/>
            <a:r>
              <a:rPr lang="fr-FR" sz="1200" dirty="0" smtClean="0">
                <a:solidFill>
                  <a:srgbClr val="FF0000"/>
                </a:solidFill>
                <a:latin typeface="Calibri"/>
              </a:rPr>
              <a:t>Sources : </a:t>
            </a:r>
            <a:r>
              <a:rPr lang="fr-FR" sz="1200" dirty="0" smtClean="0">
                <a:hlinkClick r:id="rId2"/>
              </a:rPr>
              <a:t>http://www.statistiques.developpement-durable.gouv.fr/indicateurs-indices/f/1831/1902/pesticides-eaux-douces.html</a:t>
            </a:r>
            <a:r>
              <a:rPr lang="fr-FR" sz="1200" dirty="0" smtClean="0"/>
              <a:t>  </a:t>
            </a:r>
            <a:r>
              <a:rPr lang="fr-FR" sz="1200" dirty="0" smtClean="0">
                <a:solidFill>
                  <a:srgbClr val="FF0000"/>
                </a:solidFill>
              </a:rPr>
              <a:t>&amp;</a:t>
            </a:r>
          </a:p>
          <a:p>
            <a:pPr algn="ctr"/>
            <a:r>
              <a:rPr lang="fr-FR" sz="1200" dirty="0" smtClean="0">
                <a:hlinkClick r:id="rId3"/>
              </a:rPr>
              <a:t>http://www.maxisciences.com/pesticide/pesticide-la-majorite-des-cours-d-039-eau-francais-contamines_art30327.html</a:t>
            </a:r>
            <a:r>
              <a:rPr lang="fr-FR" sz="1200" dirty="0" smtClean="0"/>
              <a:t> </a:t>
            </a:r>
            <a:r>
              <a:rPr lang="fr-FR" sz="1200" dirty="0" smtClean="0">
                <a:solidFill>
                  <a:srgbClr val="FF0000"/>
                </a:solidFill>
              </a:rPr>
              <a:t>&amp; </a:t>
            </a:r>
          </a:p>
          <a:p>
            <a:pPr algn="ctr"/>
            <a:r>
              <a:rPr lang="fr-FR" sz="1200" dirty="0" smtClean="0">
                <a:solidFill>
                  <a:srgbClr val="FF0000"/>
                </a:solidFill>
                <a:hlinkClick r:id="rId4"/>
              </a:rPr>
              <a:t>http://fr.wikipedia.org/wiki/Pesticide</a:t>
            </a:r>
            <a:r>
              <a:rPr lang="fr-FR" sz="1200" dirty="0" smtClean="0">
                <a:solidFill>
                  <a:srgbClr val="FF0000"/>
                </a:solidFill>
              </a:rPr>
              <a:t> </a:t>
            </a:r>
            <a:endParaRPr lang="fr-FR" sz="1200" dirty="0">
              <a:solidFill>
                <a:srgbClr val="FF0000"/>
              </a:solidFill>
            </a:endParaRPr>
          </a:p>
        </p:txBody>
      </p:sp>
      <p:pic>
        <p:nvPicPr>
          <p:cNvPr id="10" name="Image 9" descr="carte-pesticides-cours-eau_s2.jpg"/>
          <p:cNvPicPr>
            <a:picLocks noChangeAspect="1"/>
          </p:cNvPicPr>
          <p:nvPr/>
        </p:nvPicPr>
        <p:blipFill>
          <a:blip r:embed="rId5" cstate="print"/>
          <a:stretch>
            <a:fillRect/>
          </a:stretch>
        </p:blipFill>
        <p:spPr>
          <a:xfrm>
            <a:off x="251520" y="1052736"/>
            <a:ext cx="4286250" cy="4838700"/>
          </a:xfrm>
          <a:prstGeom prst="rect">
            <a:avLst/>
          </a:prstGeom>
        </p:spPr>
      </p:pic>
      <p:pic>
        <p:nvPicPr>
          <p:cNvPr id="11" name="Image 10" descr="carte-pesticides-eaux-souterraines_s2.jpg"/>
          <p:cNvPicPr>
            <a:picLocks noChangeAspect="1"/>
          </p:cNvPicPr>
          <p:nvPr/>
        </p:nvPicPr>
        <p:blipFill>
          <a:blip r:embed="rId6" cstate="print"/>
          <a:stretch>
            <a:fillRect/>
          </a:stretch>
        </p:blipFill>
        <p:spPr>
          <a:xfrm>
            <a:off x="4572000" y="1052736"/>
            <a:ext cx="4286250" cy="4838700"/>
          </a:xfrm>
          <a:prstGeom prst="rect">
            <a:avLst/>
          </a:prstGeom>
        </p:spPr>
      </p:pic>
    </p:spTree>
    <p:extLst>
      <p:ext uri="{BB962C8B-B14F-4D97-AF65-F5344CB8AC3E}">
        <p14:creationId xmlns:p14="http://schemas.microsoft.com/office/powerpoint/2010/main" val="96356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79512" y="548680"/>
            <a:ext cx="8784976" cy="6093976"/>
          </a:xfrm>
          <a:prstGeom prst="rect">
            <a:avLst/>
          </a:prstGeom>
        </p:spPr>
        <p:txBody>
          <a:bodyPr wrap="square">
            <a:spAutoFit/>
          </a:bodyPr>
          <a:lstStyle/>
          <a:p>
            <a:pPr algn="just"/>
            <a:r>
              <a:rPr lang="fr-FR" sz="2400" b="1" dirty="0" smtClean="0">
                <a:solidFill>
                  <a:srgbClr val="FFFF00"/>
                </a:solidFill>
                <a:latin typeface="Calibri" pitchFamily="34" charset="0"/>
              </a:rPr>
              <a:t>0. </a:t>
            </a:r>
            <a:r>
              <a:rPr lang="fr-FR" sz="2400" b="1" u="sng" dirty="0" smtClean="0">
                <a:solidFill>
                  <a:srgbClr val="FFFF00"/>
                </a:solidFill>
                <a:latin typeface="Calibri" pitchFamily="34" charset="0"/>
              </a:rPr>
              <a:t>Sommaire</a:t>
            </a:r>
          </a:p>
          <a:p>
            <a:pPr algn="just"/>
            <a:endParaRPr lang="fr-FR" sz="1400" dirty="0" smtClean="0">
              <a:solidFill>
                <a:srgbClr val="FFFF00"/>
              </a:solidFill>
              <a:latin typeface="Calibri" pitchFamily="34" charset="0"/>
            </a:endParaRPr>
          </a:p>
          <a:p>
            <a:pPr algn="just"/>
            <a:r>
              <a:rPr lang="fr-FR" sz="1600" dirty="0" smtClean="0">
                <a:solidFill>
                  <a:srgbClr val="FFFF00"/>
                </a:solidFill>
                <a:latin typeface="Calibri" pitchFamily="34" charset="0"/>
              </a:rPr>
              <a:t>4.8. Le plafonnement des rendements</a:t>
            </a:r>
          </a:p>
          <a:p>
            <a:pPr algn="just"/>
            <a:r>
              <a:rPr lang="fr-FR" sz="1600" dirty="0" smtClean="0">
                <a:solidFill>
                  <a:srgbClr val="FFFF00"/>
                </a:solidFill>
                <a:latin typeface="Calibri" pitchFamily="34" charset="0"/>
              </a:rPr>
              <a:t>4.9. Le trou dans la couche d’ozone</a:t>
            </a:r>
          </a:p>
          <a:p>
            <a:pPr algn="just"/>
            <a:r>
              <a:rPr lang="fr-FR" sz="1600" dirty="0" smtClean="0">
                <a:solidFill>
                  <a:srgbClr val="FFFF00"/>
                </a:solidFill>
                <a:latin typeface="Calibri" pitchFamily="34" charset="0"/>
              </a:rPr>
              <a:t>4.10. Le cas des OGM</a:t>
            </a:r>
          </a:p>
          <a:p>
            <a:pPr algn="just"/>
            <a:r>
              <a:rPr lang="fr-FR" sz="1600" dirty="0">
                <a:solidFill>
                  <a:srgbClr val="FFFF00"/>
                </a:solidFill>
                <a:latin typeface="Calibri" pitchFamily="34" charset="0"/>
              </a:rPr>
              <a:t>4.11. Résistance aux antibiotiques</a:t>
            </a:r>
            <a:endParaRPr lang="fr-FR" sz="1600" dirty="0" smtClean="0">
              <a:solidFill>
                <a:srgbClr val="FFFF00"/>
              </a:solidFill>
              <a:latin typeface="Calibri" pitchFamily="34" charset="0"/>
            </a:endParaRPr>
          </a:p>
          <a:p>
            <a:pPr algn="just"/>
            <a:r>
              <a:rPr lang="fr-FR" sz="1600" dirty="0" smtClean="0">
                <a:solidFill>
                  <a:srgbClr val="FFFF00"/>
                </a:solidFill>
                <a:latin typeface="Calibri" pitchFamily="34" charset="0"/>
              </a:rPr>
              <a:t>5. L’empreinte écologique</a:t>
            </a:r>
          </a:p>
          <a:p>
            <a:pPr algn="just"/>
            <a:r>
              <a:rPr lang="fr-FR" sz="1600" dirty="0" smtClean="0">
                <a:solidFill>
                  <a:srgbClr val="FFFF00"/>
                </a:solidFill>
                <a:latin typeface="Calibri" pitchFamily="34" charset="0"/>
              </a:rPr>
              <a:t>6. L’indicateur de développement humain (IDH)</a:t>
            </a:r>
          </a:p>
          <a:p>
            <a:pPr algn="just"/>
            <a:r>
              <a:rPr lang="fr-FR" sz="1600" dirty="0" smtClean="0">
                <a:solidFill>
                  <a:srgbClr val="FFFF00"/>
                </a:solidFill>
                <a:latin typeface="Calibri" pitchFamily="34" charset="0"/>
              </a:rPr>
              <a:t>7. Prises de conscience : cycle de vie de nos productions</a:t>
            </a:r>
          </a:p>
          <a:p>
            <a:pPr algn="just"/>
            <a:r>
              <a:rPr lang="fr-FR" sz="1600" dirty="0" smtClean="0">
                <a:solidFill>
                  <a:srgbClr val="FFFF00"/>
                </a:solidFill>
                <a:latin typeface="Calibri" pitchFamily="34" charset="0"/>
              </a:rPr>
              <a:t>8. Les impacts de l’humanité durant la période de l’</a:t>
            </a:r>
            <a:r>
              <a:rPr lang="fr-FR" sz="1600" dirty="0" err="1" smtClean="0">
                <a:solidFill>
                  <a:srgbClr val="FFFF00"/>
                </a:solidFill>
                <a:latin typeface="Calibri" pitchFamily="34" charset="0"/>
              </a:rPr>
              <a:t>anthropocène</a:t>
            </a:r>
            <a:r>
              <a:rPr lang="fr-FR" sz="1600" dirty="0" smtClean="0">
                <a:solidFill>
                  <a:srgbClr val="FFFF00"/>
                </a:solidFill>
                <a:latin typeface="Calibri" pitchFamily="34" charset="0"/>
              </a:rPr>
              <a:t> </a:t>
            </a:r>
          </a:p>
          <a:p>
            <a:pPr algn="just"/>
            <a:r>
              <a:rPr lang="fr-FR" sz="1600" dirty="0" smtClean="0">
                <a:solidFill>
                  <a:srgbClr val="FFFF00"/>
                </a:solidFill>
                <a:latin typeface="Calibri" pitchFamily="34" charset="0"/>
              </a:rPr>
              <a:t>9. Les enjeux économiques</a:t>
            </a:r>
          </a:p>
          <a:p>
            <a:pPr algn="just"/>
            <a:r>
              <a:rPr lang="fr-FR" sz="1600" dirty="0" smtClean="0">
                <a:solidFill>
                  <a:srgbClr val="FFFF00"/>
                </a:solidFill>
                <a:latin typeface="Calibri" pitchFamily="34" charset="0"/>
              </a:rPr>
              <a:t>10. Prises de conscience : Les défis écologiques </a:t>
            </a:r>
          </a:p>
          <a:p>
            <a:pPr algn="just"/>
            <a:r>
              <a:rPr lang="fr-FR" sz="1600" dirty="0" smtClean="0">
                <a:solidFill>
                  <a:srgbClr val="FFFF00"/>
                </a:solidFill>
                <a:latin typeface="Calibri" pitchFamily="34" charset="0"/>
              </a:rPr>
              <a:t>11</a:t>
            </a:r>
            <a:r>
              <a:rPr lang="fr-FR" sz="1600" dirty="0">
                <a:solidFill>
                  <a:srgbClr val="FFFF00"/>
                </a:solidFill>
                <a:latin typeface="Calibri" pitchFamily="34" charset="0"/>
              </a:rPr>
              <a:t>. Solutions &amp; </a:t>
            </a:r>
            <a:r>
              <a:rPr lang="fr-FR" sz="1600" dirty="0" smtClean="0">
                <a:solidFill>
                  <a:srgbClr val="FFFF00"/>
                </a:solidFill>
                <a:latin typeface="Calibri" pitchFamily="34" charset="0"/>
              </a:rPr>
              <a:t>Actions</a:t>
            </a:r>
          </a:p>
          <a:p>
            <a:pPr algn="just"/>
            <a:r>
              <a:rPr lang="fr-FR" sz="1600" dirty="0" smtClean="0">
                <a:solidFill>
                  <a:srgbClr val="FFFF00"/>
                </a:solidFill>
                <a:latin typeface="Calibri" pitchFamily="34" charset="0"/>
              </a:rPr>
              <a:t>11bis. La transition énergétique</a:t>
            </a:r>
            <a:endParaRPr lang="fr-FR" sz="1600" dirty="0">
              <a:solidFill>
                <a:srgbClr val="FFFF00"/>
              </a:solidFill>
              <a:latin typeface="Calibri" pitchFamily="34" charset="0"/>
            </a:endParaRPr>
          </a:p>
          <a:p>
            <a:pPr algn="just"/>
            <a:r>
              <a:rPr lang="fr-FR" sz="1600" dirty="0">
                <a:solidFill>
                  <a:srgbClr val="FFFF00"/>
                </a:solidFill>
                <a:latin typeface="Calibri" pitchFamily="34" charset="0"/>
              </a:rPr>
              <a:t>12. Bibliographie</a:t>
            </a:r>
          </a:p>
          <a:p>
            <a:pPr algn="just"/>
            <a:r>
              <a:rPr lang="fr-FR" sz="1600" dirty="0">
                <a:solidFill>
                  <a:srgbClr val="FFFF00"/>
                </a:solidFill>
                <a:latin typeface="Calibri" pitchFamily="34" charset="0"/>
              </a:rPr>
              <a:t>12.1. Livres </a:t>
            </a:r>
          </a:p>
          <a:p>
            <a:pPr algn="just"/>
            <a:r>
              <a:rPr lang="fr-FR" sz="1600" dirty="0">
                <a:solidFill>
                  <a:srgbClr val="FFFF00"/>
                </a:solidFill>
                <a:latin typeface="Calibri" pitchFamily="34" charset="0"/>
              </a:rPr>
              <a:t>12.2. Articles </a:t>
            </a:r>
          </a:p>
          <a:p>
            <a:pPr algn="just"/>
            <a:r>
              <a:rPr lang="fr-FR" sz="1600" dirty="0">
                <a:solidFill>
                  <a:srgbClr val="FFFF00"/>
                </a:solidFill>
                <a:latin typeface="Calibri" pitchFamily="34" charset="0"/>
              </a:rPr>
              <a:t>12.3. Sites Internet</a:t>
            </a:r>
          </a:p>
          <a:p>
            <a:pPr algn="just"/>
            <a:r>
              <a:rPr lang="fr-FR" sz="1600" dirty="0">
                <a:solidFill>
                  <a:srgbClr val="FFFF00"/>
                </a:solidFill>
                <a:latin typeface="Calibri" pitchFamily="34" charset="0"/>
              </a:rPr>
              <a:t>12.4. Sites ou articles </a:t>
            </a:r>
            <a:r>
              <a:rPr lang="fr-FR" sz="1600" dirty="0" smtClean="0">
                <a:solidFill>
                  <a:srgbClr val="FFFF00"/>
                </a:solidFill>
                <a:latin typeface="Calibri" pitchFamily="34" charset="0"/>
              </a:rPr>
              <a:t>climato-sceptiques</a:t>
            </a:r>
          </a:p>
          <a:p>
            <a:pPr algn="just"/>
            <a:r>
              <a:rPr lang="fr-FR" sz="1600" dirty="0">
                <a:solidFill>
                  <a:srgbClr val="FFFF00"/>
                </a:solidFill>
                <a:latin typeface="Calibri" pitchFamily="34" charset="0"/>
              </a:rPr>
              <a:t>12.4. Films &amp; </a:t>
            </a:r>
            <a:r>
              <a:rPr lang="fr-FR" sz="1600" dirty="0" smtClean="0">
                <a:solidFill>
                  <a:srgbClr val="FFFF00"/>
                </a:solidFill>
                <a:latin typeface="Calibri" pitchFamily="34" charset="0"/>
              </a:rPr>
              <a:t>documentaires</a:t>
            </a:r>
          </a:p>
          <a:p>
            <a:pPr algn="just"/>
            <a:r>
              <a:rPr lang="fr-FR" sz="1600" dirty="0" smtClean="0">
                <a:solidFill>
                  <a:srgbClr val="FFFF00"/>
                </a:solidFill>
                <a:latin typeface="Calibri" pitchFamily="34" charset="0"/>
              </a:rPr>
              <a:t>12.5. Divers</a:t>
            </a:r>
            <a:endParaRPr lang="fr-FR" sz="1600" dirty="0">
              <a:solidFill>
                <a:srgbClr val="FFFF00"/>
              </a:solidFill>
              <a:latin typeface="Calibri" pitchFamily="34" charset="0"/>
            </a:endParaRPr>
          </a:p>
          <a:p>
            <a:pPr algn="just"/>
            <a:r>
              <a:rPr lang="fr-FR" sz="1600" dirty="0">
                <a:solidFill>
                  <a:srgbClr val="FFFF00"/>
                </a:solidFill>
                <a:latin typeface="Calibri" pitchFamily="34" charset="0"/>
              </a:rPr>
              <a:t>13. Annexe : Définitions</a:t>
            </a:r>
          </a:p>
          <a:p>
            <a:pPr algn="just"/>
            <a:r>
              <a:rPr lang="fr-FR" sz="1600" dirty="0">
                <a:solidFill>
                  <a:srgbClr val="FFFF00"/>
                </a:solidFill>
                <a:latin typeface="Calibri" pitchFamily="34" charset="0"/>
              </a:rPr>
              <a:t>14. Annexe : Controverse : développement durable VS croissance économique ?</a:t>
            </a:r>
          </a:p>
          <a:p>
            <a:pPr algn="just"/>
            <a:r>
              <a:rPr lang="fr-FR" sz="1600" dirty="0">
                <a:solidFill>
                  <a:srgbClr val="FFFF00"/>
                </a:solidFill>
                <a:latin typeface="Calibri" pitchFamily="34" charset="0"/>
              </a:rPr>
              <a:t>15. Annexe : Controverse : Critique de « l’écologisme » ou de l’idéologie </a:t>
            </a:r>
            <a:r>
              <a:rPr lang="fr-FR" sz="1600" dirty="0" smtClean="0">
                <a:solidFill>
                  <a:srgbClr val="FFFF00"/>
                </a:solidFill>
                <a:latin typeface="Calibri" pitchFamily="34" charset="0"/>
              </a:rPr>
              <a:t>écologiste</a:t>
            </a:r>
            <a:endParaRPr lang="fr-FR" sz="1600" dirty="0">
              <a:solidFill>
                <a:srgbClr val="FFFF00"/>
              </a:solidFill>
              <a:latin typeface="Calibri" pitchFamily="34" charset="0"/>
            </a:endParaRPr>
          </a:p>
        </p:txBody>
      </p:sp>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a:t>
            </a:fld>
            <a:endParaRPr lang="fr-FR" dirty="0"/>
          </a:p>
        </p:txBody>
      </p:sp>
      <p:sp>
        <p:nvSpPr>
          <p:cNvPr id="6" name="Titre 1"/>
          <p:cNvSpPr txBox="1">
            <a:spLocks/>
          </p:cNvSpPr>
          <p:nvPr/>
        </p:nvSpPr>
        <p:spPr>
          <a:xfrm>
            <a:off x="2267744"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8" name="Image 7" descr="Johannesburg_logo.jpg"/>
          <p:cNvPicPr>
            <a:picLocks noChangeAspect="1"/>
          </p:cNvPicPr>
          <p:nvPr/>
        </p:nvPicPr>
        <p:blipFill>
          <a:blip r:embed="rId2" cstate="print"/>
          <a:stretch>
            <a:fillRect/>
          </a:stretch>
        </p:blipFill>
        <p:spPr>
          <a:xfrm>
            <a:off x="6444208" y="1988840"/>
            <a:ext cx="2143125" cy="2143125"/>
          </a:xfrm>
          <a:prstGeom prst="rect">
            <a:avLst/>
          </a:prstGeom>
        </p:spPr>
      </p:pic>
    </p:spTree>
    <p:extLst>
      <p:ext uri="{BB962C8B-B14F-4D97-AF65-F5344CB8AC3E}">
        <p14:creationId xmlns:p14="http://schemas.microsoft.com/office/powerpoint/2010/main" val="2545883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30</a:t>
            </a:fld>
            <a:endParaRPr lang="fr-FR" dirty="0"/>
          </a:p>
        </p:txBody>
      </p:sp>
      <p:sp>
        <p:nvSpPr>
          <p:cNvPr id="4" name="Titre 1"/>
          <p:cNvSpPr txBox="1">
            <a:spLocks/>
          </p:cNvSpPr>
          <p:nvPr/>
        </p:nvSpPr>
        <p:spPr>
          <a:xfrm>
            <a:off x="1979712" y="188640"/>
            <a:ext cx="5904656" cy="360040"/>
          </a:xfrm>
          <a:prstGeom prst="rect">
            <a:avLst/>
          </a:prstGeom>
          <a:ln>
            <a:solidFill>
              <a:srgbClr val="008000"/>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251520" y="692697"/>
            <a:ext cx="8496944" cy="369332"/>
          </a:xfrm>
          <a:prstGeom prst="rect">
            <a:avLst/>
          </a:prstGeom>
          <a:noFill/>
        </p:spPr>
        <p:txBody>
          <a:bodyPr wrap="square" rtlCol="0">
            <a:spAutoFit/>
          </a:bodyPr>
          <a:lstStyle/>
          <a:p>
            <a:r>
              <a:rPr lang="fr-FR" b="1" u="sng" dirty="0" smtClean="0">
                <a:solidFill>
                  <a:srgbClr val="008000"/>
                </a:solidFill>
              </a:rPr>
              <a:t>4. Prises de conscience : 4.1ter. la pollution par les nitrates</a:t>
            </a:r>
            <a:endParaRPr lang="fr-FR" b="1" u="sng" dirty="0">
              <a:solidFill>
                <a:srgbClr val="008000"/>
              </a:solidFill>
            </a:endParaRPr>
          </a:p>
        </p:txBody>
      </p:sp>
      <p:pic>
        <p:nvPicPr>
          <p:cNvPr id="8" name="Image 7" descr="carte-pollution-eau-nitrate-france_s.jpg"/>
          <p:cNvPicPr>
            <a:picLocks noChangeAspect="1"/>
          </p:cNvPicPr>
          <p:nvPr/>
        </p:nvPicPr>
        <p:blipFill>
          <a:blip r:embed="rId2" cstate="print"/>
          <a:stretch>
            <a:fillRect/>
          </a:stretch>
        </p:blipFill>
        <p:spPr>
          <a:xfrm>
            <a:off x="251520" y="1052736"/>
            <a:ext cx="5343525" cy="3781425"/>
          </a:xfrm>
          <a:prstGeom prst="rect">
            <a:avLst/>
          </a:prstGeom>
        </p:spPr>
      </p:pic>
      <p:sp>
        <p:nvSpPr>
          <p:cNvPr id="9" name="ZoneTexte 8"/>
          <p:cNvSpPr txBox="1"/>
          <p:nvPr/>
        </p:nvSpPr>
        <p:spPr>
          <a:xfrm>
            <a:off x="539552" y="4869160"/>
            <a:ext cx="4752528" cy="1384995"/>
          </a:xfrm>
          <a:prstGeom prst="rect">
            <a:avLst/>
          </a:prstGeom>
          <a:noFill/>
        </p:spPr>
        <p:txBody>
          <a:bodyPr wrap="square" rtlCol="0">
            <a:spAutoFit/>
          </a:bodyPr>
          <a:lstStyle/>
          <a:p>
            <a:pPr algn="ctr"/>
            <a:r>
              <a:rPr lang="fr-FR" sz="1200" dirty="0" smtClean="0">
                <a:solidFill>
                  <a:srgbClr val="008000"/>
                </a:solidFill>
              </a:rPr>
              <a:t>Condamnée en 2007, par l’Union Européenne, la France avait échapper à une amende de 28 millions d'euros assortie d'une astreinte journalière pour le trop forte présence de nitrates depuis 1975. L'état avait alors débloqué 74.4 millions d'euros pour aider les agriculteurs à tenir leurs engagements. </a:t>
            </a:r>
          </a:p>
          <a:p>
            <a:pPr algn="ctr"/>
            <a:r>
              <a:rPr lang="fr-FR" sz="1200" dirty="0" smtClean="0">
                <a:solidFill>
                  <a:srgbClr val="008000"/>
                </a:solidFill>
              </a:rPr>
              <a:t>Source : Rapport Directives nitrates - Analyse des résultats 2008-2009, </a:t>
            </a:r>
            <a:r>
              <a:rPr lang="fr-FR" sz="1200" dirty="0" smtClean="0">
                <a:solidFill>
                  <a:srgbClr val="008000"/>
                </a:solidFill>
                <a:hlinkClick r:id="rId3"/>
              </a:rPr>
              <a:t>http://www.eaufrance.fr/IMG/pdf/nitrates_20082009_201111.pdf</a:t>
            </a:r>
            <a:r>
              <a:rPr lang="fr-FR" sz="1200" dirty="0" smtClean="0">
                <a:solidFill>
                  <a:srgbClr val="008000"/>
                </a:solidFill>
              </a:rPr>
              <a:t> </a:t>
            </a:r>
            <a:endParaRPr lang="fr-FR" sz="1200" dirty="0">
              <a:solidFill>
                <a:srgbClr val="008000"/>
              </a:solidFill>
            </a:endParaRPr>
          </a:p>
        </p:txBody>
      </p:sp>
      <p:pic>
        <p:nvPicPr>
          <p:cNvPr id="13" name="Image 12" descr="pollution par les nitrates2.jpg"/>
          <p:cNvPicPr>
            <a:picLocks noChangeAspect="1"/>
          </p:cNvPicPr>
          <p:nvPr/>
        </p:nvPicPr>
        <p:blipFill>
          <a:blip r:embed="rId4" cstate="print"/>
          <a:stretch>
            <a:fillRect/>
          </a:stretch>
        </p:blipFill>
        <p:spPr>
          <a:xfrm>
            <a:off x="5868144" y="3021310"/>
            <a:ext cx="2466975" cy="1847850"/>
          </a:xfrm>
          <a:prstGeom prst="rect">
            <a:avLst/>
          </a:prstGeom>
        </p:spPr>
      </p:pic>
      <p:sp>
        <p:nvSpPr>
          <p:cNvPr id="14" name="ZoneTexte 13"/>
          <p:cNvSpPr txBox="1"/>
          <p:nvPr/>
        </p:nvSpPr>
        <p:spPr>
          <a:xfrm>
            <a:off x="5868144" y="4896451"/>
            <a:ext cx="2448272" cy="1754326"/>
          </a:xfrm>
          <a:prstGeom prst="rect">
            <a:avLst/>
          </a:prstGeom>
          <a:noFill/>
        </p:spPr>
        <p:txBody>
          <a:bodyPr wrap="square" rtlCol="0">
            <a:spAutoFit/>
          </a:bodyPr>
          <a:lstStyle/>
          <a:p>
            <a:pPr algn="ctr"/>
            <a:r>
              <a:rPr lang="fr-FR" sz="1200" dirty="0" smtClean="0">
                <a:solidFill>
                  <a:srgbClr val="008000"/>
                </a:solidFill>
                <a:latin typeface="Calibri"/>
              </a:rPr>
              <a:t>↑ « </a:t>
            </a:r>
            <a:r>
              <a:rPr lang="fr-FR" sz="1200" dirty="0" smtClean="0">
                <a:solidFill>
                  <a:srgbClr val="008000"/>
                </a:solidFill>
              </a:rPr>
              <a:t>Marée verte » </a:t>
            </a:r>
            <a:r>
              <a:rPr lang="fr-FR" sz="1200" dirty="0">
                <a:solidFill>
                  <a:srgbClr val="008000"/>
                </a:solidFill>
              </a:rPr>
              <a:t>d’algues dues </a:t>
            </a:r>
            <a:r>
              <a:rPr lang="fr-FR" sz="1200" dirty="0" smtClean="0">
                <a:solidFill>
                  <a:srgbClr val="008000"/>
                </a:solidFill>
              </a:rPr>
              <a:t>à la pollution aux nitrates d’ammonium, utilisés </a:t>
            </a:r>
            <a:r>
              <a:rPr lang="fr-FR" sz="1200" smtClean="0">
                <a:solidFill>
                  <a:srgbClr val="008000"/>
                </a:solidFill>
              </a:rPr>
              <a:t>comme engrais, </a:t>
            </a:r>
            <a:r>
              <a:rPr lang="fr-FR" sz="1200" dirty="0" smtClean="0">
                <a:solidFill>
                  <a:srgbClr val="008000"/>
                </a:solidFill>
              </a:rPr>
              <a:t>dans l’agriculture, et aux lisiers de porcs répandus dans les champs. </a:t>
            </a:r>
            <a:r>
              <a:rPr lang="fr-FR" sz="1200" dirty="0">
                <a:solidFill>
                  <a:srgbClr val="008000"/>
                </a:solidFill>
              </a:rPr>
              <a:t>Source image : </a:t>
            </a:r>
            <a:r>
              <a:rPr lang="fr-FR" sz="1200" dirty="0">
                <a:solidFill>
                  <a:srgbClr val="008000"/>
                </a:solidFill>
                <a:hlinkClick r:id="rId5"/>
              </a:rPr>
              <a:t>http://aupetitlargue.wordpress.com/2010/03/25/marees-vertes-et-services-ecosystemiques</a:t>
            </a:r>
            <a:r>
              <a:rPr lang="fr-FR" sz="1200" dirty="0" smtClean="0">
                <a:solidFill>
                  <a:srgbClr val="008000"/>
                </a:solidFill>
                <a:hlinkClick r:id="rId5"/>
              </a:rPr>
              <a:t>/</a:t>
            </a:r>
            <a:r>
              <a:rPr lang="fr-FR" sz="1200" dirty="0" smtClean="0">
                <a:solidFill>
                  <a:srgbClr val="008000"/>
                </a:solidFill>
              </a:rPr>
              <a:t> </a:t>
            </a:r>
            <a:endParaRPr lang="fr-FR" sz="1200" dirty="0">
              <a:solidFill>
                <a:srgbClr val="008000"/>
              </a:solidFill>
            </a:endParaRP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9441" y="1095598"/>
            <a:ext cx="2466975" cy="1847850"/>
          </a:xfrm>
          <a:prstGeom prst="rect">
            <a:avLst/>
          </a:prstGeom>
        </p:spPr>
      </p:pic>
    </p:spTree>
    <p:extLst>
      <p:ext uri="{BB962C8B-B14F-4D97-AF65-F5344CB8AC3E}">
        <p14:creationId xmlns:p14="http://schemas.microsoft.com/office/powerpoint/2010/main" val="96356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8028384" y="188640"/>
            <a:ext cx="909464" cy="149101"/>
          </a:xfrm>
        </p:spPr>
        <p:txBody>
          <a:bodyPr/>
          <a:lstStyle/>
          <a:p>
            <a:fld id="{D32AF682-0925-4A62-BA2D-7BAA01B2E7C5}" type="slidenum">
              <a:rPr lang="fr-FR" smtClean="0"/>
              <a:pPr/>
              <a:t>31</a:t>
            </a:fld>
            <a:endParaRPr lang="fr-FR" dirty="0"/>
          </a:p>
        </p:txBody>
      </p:sp>
      <p:sp>
        <p:nvSpPr>
          <p:cNvPr id="4" name="Titre 1"/>
          <p:cNvSpPr txBox="1">
            <a:spLocks/>
          </p:cNvSpPr>
          <p:nvPr/>
        </p:nvSpPr>
        <p:spPr>
          <a:xfrm>
            <a:off x="1979712" y="116632"/>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ZoneTexte 5"/>
          <p:cNvSpPr txBox="1"/>
          <p:nvPr/>
        </p:nvSpPr>
        <p:spPr>
          <a:xfrm>
            <a:off x="179512" y="548680"/>
            <a:ext cx="5579604" cy="369332"/>
          </a:xfrm>
          <a:prstGeom prst="rect">
            <a:avLst/>
          </a:prstGeom>
          <a:noFill/>
        </p:spPr>
        <p:txBody>
          <a:bodyPr wrap="none" rtlCol="0">
            <a:spAutoFit/>
          </a:bodyPr>
          <a:lstStyle/>
          <a:p>
            <a:r>
              <a:rPr lang="fr-FR" b="1" u="sng" dirty="0" smtClean="0">
                <a:solidFill>
                  <a:srgbClr val="008000"/>
                </a:solidFill>
              </a:rPr>
              <a:t>4. Prises de conscience : 4.2. le réchauffement climatique</a:t>
            </a:r>
            <a:endParaRPr lang="fr-FR" b="1" u="sng" dirty="0">
              <a:solidFill>
                <a:srgbClr val="008000"/>
              </a:solidFill>
            </a:endParaRPr>
          </a:p>
        </p:txBody>
      </p:sp>
      <p:pic>
        <p:nvPicPr>
          <p:cNvPr id="7" name="Image 6" descr="EffetDeSerre2.jpg"/>
          <p:cNvPicPr>
            <a:picLocks noChangeAspect="1"/>
          </p:cNvPicPr>
          <p:nvPr/>
        </p:nvPicPr>
        <p:blipFill>
          <a:blip r:embed="rId2" cstate="print"/>
          <a:stretch>
            <a:fillRect/>
          </a:stretch>
        </p:blipFill>
        <p:spPr>
          <a:xfrm>
            <a:off x="251520" y="980728"/>
            <a:ext cx="8739196" cy="5629796"/>
          </a:xfrm>
          <a:prstGeom prst="rect">
            <a:avLst/>
          </a:prstGeom>
        </p:spPr>
      </p:pic>
    </p:spTree>
    <p:extLst>
      <p:ext uri="{BB962C8B-B14F-4D97-AF65-F5344CB8AC3E}">
        <p14:creationId xmlns:p14="http://schemas.microsoft.com/office/powerpoint/2010/main" val="2591830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32</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ZoneTexte 5"/>
          <p:cNvSpPr txBox="1"/>
          <p:nvPr/>
        </p:nvSpPr>
        <p:spPr>
          <a:xfrm>
            <a:off x="179512" y="692696"/>
            <a:ext cx="7181453" cy="369332"/>
          </a:xfrm>
          <a:prstGeom prst="rect">
            <a:avLst/>
          </a:prstGeom>
          <a:noFill/>
        </p:spPr>
        <p:txBody>
          <a:bodyPr wrap="none" rtlCol="0">
            <a:spAutoFit/>
          </a:bodyPr>
          <a:lstStyle/>
          <a:p>
            <a:r>
              <a:rPr lang="fr-FR" b="1" u="sng" dirty="0" smtClean="0">
                <a:solidFill>
                  <a:srgbClr val="008000"/>
                </a:solidFill>
              </a:rPr>
              <a:t>4. Prises de conscience : 4.2. le réchauffement climatique : l’effet de serre</a:t>
            </a:r>
            <a:endParaRPr lang="fr-FR" b="1" u="sng" dirty="0">
              <a:solidFill>
                <a:srgbClr val="008000"/>
              </a:solidFill>
            </a:endParaRPr>
          </a:p>
        </p:txBody>
      </p:sp>
      <p:pic>
        <p:nvPicPr>
          <p:cNvPr id="7" name="Image 6" descr="physique_graph2.gif"/>
          <p:cNvPicPr>
            <a:picLocks noChangeAspect="1"/>
          </p:cNvPicPr>
          <p:nvPr/>
        </p:nvPicPr>
        <p:blipFill>
          <a:blip r:embed="rId2" cstate="print"/>
          <a:stretch>
            <a:fillRect/>
          </a:stretch>
        </p:blipFill>
        <p:spPr>
          <a:xfrm>
            <a:off x="995362" y="1252537"/>
            <a:ext cx="7153275" cy="4352925"/>
          </a:xfrm>
          <a:prstGeom prst="rect">
            <a:avLst/>
          </a:prstGeom>
        </p:spPr>
      </p:pic>
      <p:sp>
        <p:nvSpPr>
          <p:cNvPr id="9" name="ZoneTexte 8"/>
          <p:cNvSpPr txBox="1"/>
          <p:nvPr/>
        </p:nvSpPr>
        <p:spPr>
          <a:xfrm>
            <a:off x="395536" y="5949280"/>
            <a:ext cx="8424936" cy="646331"/>
          </a:xfrm>
          <a:prstGeom prst="rect">
            <a:avLst/>
          </a:prstGeom>
          <a:noFill/>
        </p:spPr>
        <p:txBody>
          <a:bodyPr wrap="square" rtlCol="0">
            <a:spAutoFit/>
          </a:bodyPr>
          <a:lstStyle/>
          <a:p>
            <a:r>
              <a:rPr lang="fr-FR" sz="1200" dirty="0" smtClean="0">
                <a:solidFill>
                  <a:srgbClr val="008000"/>
                </a:solidFill>
              </a:rPr>
              <a:t>Fonctionnement général simplifié de l'atmosphère. Les chiffres représentant la valeur moyenne, temporelle (sur l'année) et géographique (sur la surface de la planète) en Watts par mètre carré, de chaque flux d'énergie représenté. </a:t>
            </a:r>
          </a:p>
          <a:p>
            <a:r>
              <a:rPr lang="fr-FR" sz="1200" dirty="0" smtClean="0">
                <a:solidFill>
                  <a:srgbClr val="008000"/>
                </a:solidFill>
              </a:rPr>
              <a:t>Source : </a:t>
            </a:r>
            <a:r>
              <a:rPr lang="fr-FR" sz="1200" dirty="0" smtClean="0">
                <a:hlinkClick r:id="rId3"/>
              </a:rPr>
              <a:t>http://www.manicore.com/documentation/serre/physique.html</a:t>
            </a:r>
            <a:r>
              <a:rPr lang="fr-FR" sz="1200" dirty="0" smtClean="0"/>
              <a:t> </a:t>
            </a:r>
            <a:endParaRPr lang="fr-FR" sz="1200" dirty="0">
              <a:solidFill>
                <a:srgbClr val="008000"/>
              </a:solidFill>
            </a:endParaRPr>
          </a:p>
        </p:txBody>
      </p:sp>
    </p:spTree>
    <p:extLst>
      <p:ext uri="{BB962C8B-B14F-4D97-AF65-F5344CB8AC3E}">
        <p14:creationId xmlns:p14="http://schemas.microsoft.com/office/powerpoint/2010/main" val="2591830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33</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8" name="ZoneTexte 7"/>
          <p:cNvSpPr txBox="1"/>
          <p:nvPr/>
        </p:nvSpPr>
        <p:spPr>
          <a:xfrm>
            <a:off x="323528" y="764704"/>
            <a:ext cx="8359661" cy="369332"/>
          </a:xfrm>
          <a:prstGeom prst="rect">
            <a:avLst/>
          </a:prstGeom>
          <a:noFill/>
        </p:spPr>
        <p:txBody>
          <a:bodyPr wrap="none" rtlCol="0">
            <a:spAutoFit/>
          </a:bodyPr>
          <a:lstStyle/>
          <a:p>
            <a:r>
              <a:rPr lang="fr-FR" b="1" u="sng" dirty="0" smtClean="0">
                <a:solidFill>
                  <a:srgbClr val="008000"/>
                </a:solidFill>
              </a:rPr>
              <a:t>4. Prises de conscience : 4.2. le réchauffement climatique : courbe en crosse de hockey</a:t>
            </a:r>
            <a:endParaRPr lang="fr-FR" b="1" u="sng" dirty="0">
              <a:solidFill>
                <a:srgbClr val="008000"/>
              </a:solidFill>
            </a:endParaRPr>
          </a:p>
        </p:txBody>
      </p:sp>
      <p:sp>
        <p:nvSpPr>
          <p:cNvPr id="7" name="ZoneTexte 6"/>
          <p:cNvSpPr txBox="1"/>
          <p:nvPr/>
        </p:nvSpPr>
        <p:spPr>
          <a:xfrm>
            <a:off x="150635" y="1412776"/>
            <a:ext cx="8597418" cy="523220"/>
          </a:xfrm>
          <a:prstGeom prst="rect">
            <a:avLst/>
          </a:prstGeom>
          <a:noFill/>
        </p:spPr>
        <p:txBody>
          <a:bodyPr wrap="none" rtlCol="0">
            <a:spAutoFit/>
          </a:bodyPr>
          <a:lstStyle/>
          <a:p>
            <a:pPr algn="ctr"/>
            <a:r>
              <a:rPr lang="fr-FR" sz="2800" b="1" dirty="0" smtClean="0">
                <a:solidFill>
                  <a:srgbClr val="002060"/>
                </a:solidFill>
              </a:rPr>
              <a:t>Constat : la hausse moyenne de 0,6°C de la température </a:t>
            </a:r>
            <a:endParaRPr lang="fr-FR" sz="2800" b="1" dirty="0">
              <a:solidFill>
                <a:srgbClr val="002060"/>
              </a:solidFill>
            </a:endParaRPr>
          </a:p>
        </p:txBody>
      </p:sp>
      <p:sp>
        <p:nvSpPr>
          <p:cNvPr id="9" name="ZoneTexte 8"/>
          <p:cNvSpPr txBox="1"/>
          <p:nvPr/>
        </p:nvSpPr>
        <p:spPr>
          <a:xfrm>
            <a:off x="2627783" y="1999014"/>
            <a:ext cx="3630546" cy="276999"/>
          </a:xfrm>
          <a:prstGeom prst="rect">
            <a:avLst/>
          </a:prstGeom>
          <a:noFill/>
        </p:spPr>
        <p:txBody>
          <a:bodyPr wrap="none" rtlCol="0">
            <a:spAutoFit/>
          </a:bodyPr>
          <a:lstStyle/>
          <a:p>
            <a:r>
              <a:rPr lang="fr-FR" sz="1200" b="1" dirty="0" smtClean="0"/>
              <a:t>Ecarts thermiques en °C (pour la moyenne 1961-1990)</a:t>
            </a:r>
            <a:endParaRPr lang="fr-FR" sz="1200" b="1" dirty="0"/>
          </a:p>
        </p:txBody>
      </p:sp>
      <p:pic>
        <p:nvPicPr>
          <p:cNvPr id="10" name="Image 9" descr="HausseTemp2.jpg"/>
          <p:cNvPicPr>
            <a:picLocks noChangeAspect="1"/>
          </p:cNvPicPr>
          <p:nvPr/>
        </p:nvPicPr>
        <p:blipFill>
          <a:blip r:embed="rId2" cstate="print"/>
          <a:stretch>
            <a:fillRect/>
          </a:stretch>
        </p:blipFill>
        <p:spPr>
          <a:xfrm>
            <a:off x="1547664" y="2348880"/>
            <a:ext cx="5948546" cy="3394550"/>
          </a:xfrm>
          <a:prstGeom prst="rect">
            <a:avLst/>
          </a:prstGeom>
        </p:spPr>
      </p:pic>
    </p:spTree>
    <p:extLst>
      <p:ext uri="{BB962C8B-B14F-4D97-AF65-F5344CB8AC3E}">
        <p14:creationId xmlns:p14="http://schemas.microsoft.com/office/powerpoint/2010/main" val="3300612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8" name="ZoneTexte 7"/>
          <p:cNvSpPr txBox="1"/>
          <p:nvPr/>
        </p:nvSpPr>
        <p:spPr>
          <a:xfrm>
            <a:off x="251520" y="836712"/>
            <a:ext cx="8420575" cy="369332"/>
          </a:xfrm>
          <a:prstGeom prst="rect">
            <a:avLst/>
          </a:prstGeom>
          <a:noFill/>
        </p:spPr>
        <p:txBody>
          <a:bodyPr wrap="none" rtlCol="0">
            <a:spAutoFit/>
          </a:bodyPr>
          <a:lstStyle/>
          <a:p>
            <a:r>
              <a:rPr lang="fr-FR" b="1" u="sng" dirty="0" smtClean="0">
                <a:solidFill>
                  <a:srgbClr val="008000"/>
                </a:solidFill>
              </a:rPr>
              <a:t>4. Prises de conscience : 4.2. le réchauffement climatique : courbe en crosse de hockey</a:t>
            </a:r>
            <a:endParaRPr lang="fr-FR" b="1" u="sng" dirty="0">
              <a:solidFill>
                <a:srgbClr val="00800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28800"/>
            <a:ext cx="3048000" cy="2371725"/>
          </a:xfrm>
          <a:prstGeom prst="rect">
            <a:avLst/>
          </a:prstGeom>
        </p:spPr>
      </p:pic>
      <p:sp>
        <p:nvSpPr>
          <p:cNvPr id="5" name="ZoneTexte 4"/>
          <p:cNvSpPr txBox="1"/>
          <p:nvPr/>
        </p:nvSpPr>
        <p:spPr>
          <a:xfrm>
            <a:off x="179512" y="4221088"/>
            <a:ext cx="4752528" cy="2308324"/>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Cette </a:t>
            </a:r>
            <a:r>
              <a:rPr lang="fr-FR" sz="1200" dirty="0">
                <a:solidFill>
                  <a:srgbClr val="008000"/>
                </a:solidFill>
              </a:rPr>
              <a:t>image montre l'enregistrement instrumental de moyennes mondiales </a:t>
            </a:r>
            <a:r>
              <a:rPr lang="fr-FR" sz="1200" dirty="0" smtClean="0">
                <a:solidFill>
                  <a:srgbClr val="008000"/>
                </a:solidFill>
              </a:rPr>
              <a:t>: </a:t>
            </a:r>
            <a:r>
              <a:rPr lang="fr-FR" sz="1200" dirty="0">
                <a:solidFill>
                  <a:srgbClr val="008000"/>
                </a:solidFill>
              </a:rPr>
              <a:t>températures tel que compilé par </a:t>
            </a:r>
            <a:r>
              <a:rPr lang="fr-FR" sz="1200" dirty="0" smtClean="0">
                <a:solidFill>
                  <a:srgbClr val="008000"/>
                </a:solidFill>
              </a:rPr>
              <a:t>la </a:t>
            </a:r>
            <a:r>
              <a:rPr lang="fr-FR" sz="1200" dirty="0">
                <a:solidFill>
                  <a:srgbClr val="008000"/>
                </a:solidFill>
              </a:rPr>
              <a:t>NASA: Institut Goddard pour les études spatiales. (2006) "changement de température </a:t>
            </a:r>
            <a:r>
              <a:rPr lang="fr-FR" sz="1200" dirty="0" smtClean="0">
                <a:solidFill>
                  <a:srgbClr val="008000"/>
                </a:solidFill>
              </a:rPr>
              <a:t>mondiale</a:t>
            </a:r>
            <a:r>
              <a:rPr lang="fr-FR" sz="1200" dirty="0">
                <a:solidFill>
                  <a:srgbClr val="008000"/>
                </a:solidFill>
              </a:rPr>
              <a:t> "   ["Global </a:t>
            </a:r>
            <a:r>
              <a:rPr lang="fr-FR" sz="1200" dirty="0" err="1">
                <a:solidFill>
                  <a:srgbClr val="008000"/>
                </a:solidFill>
              </a:rPr>
              <a:t>temperature</a:t>
            </a:r>
            <a:r>
              <a:rPr lang="fr-FR" sz="1200" dirty="0">
                <a:solidFill>
                  <a:srgbClr val="008000"/>
                </a:solidFill>
              </a:rPr>
              <a:t> </a:t>
            </a:r>
            <a:r>
              <a:rPr lang="fr-FR" sz="1200" dirty="0" smtClean="0">
                <a:solidFill>
                  <a:srgbClr val="008000"/>
                </a:solidFill>
              </a:rPr>
              <a:t>change« ]. </a:t>
            </a:r>
            <a:r>
              <a:rPr lang="fr-FR" sz="1200" dirty="0">
                <a:solidFill>
                  <a:srgbClr val="008000"/>
                </a:solidFill>
              </a:rPr>
              <a:t>Proc. </a:t>
            </a:r>
            <a:r>
              <a:rPr lang="fr-FR" sz="1200" dirty="0" err="1">
                <a:solidFill>
                  <a:srgbClr val="008000"/>
                </a:solidFill>
              </a:rPr>
              <a:t>Natl</a:t>
            </a:r>
            <a:r>
              <a:rPr lang="fr-FR" sz="1200" dirty="0">
                <a:solidFill>
                  <a:srgbClr val="008000"/>
                </a:solidFill>
              </a:rPr>
              <a:t>. Acad. </a:t>
            </a:r>
            <a:r>
              <a:rPr lang="fr-FR" sz="1200" dirty="0" err="1">
                <a:solidFill>
                  <a:srgbClr val="008000"/>
                </a:solidFill>
              </a:rPr>
              <a:t>Sci</a:t>
            </a:r>
            <a:r>
              <a:rPr lang="fr-FR" sz="1200" dirty="0">
                <a:solidFill>
                  <a:srgbClr val="008000"/>
                </a:solidFill>
              </a:rPr>
              <a:t>. 103: 14288-14293. Conformément à la pratique courante </a:t>
            </a:r>
            <a:r>
              <a:rPr lang="fr-FR" sz="1200" dirty="0" smtClean="0">
                <a:solidFill>
                  <a:srgbClr val="008000"/>
                </a:solidFill>
              </a:rPr>
              <a:t>du GIEC</a:t>
            </a:r>
            <a:r>
              <a:rPr lang="fr-FR" sz="1200" dirty="0">
                <a:solidFill>
                  <a:srgbClr val="008000"/>
                </a:solidFill>
              </a:rPr>
              <a:t>, le zéro de ce chiffre est la température moyenne 1961-1990. Ce chiffre a été préparé par Robert A. </a:t>
            </a:r>
            <a:r>
              <a:rPr lang="fr-FR" sz="1200" dirty="0" err="1">
                <a:solidFill>
                  <a:srgbClr val="008000"/>
                </a:solidFill>
              </a:rPr>
              <a:t>Rohde</a:t>
            </a:r>
            <a:r>
              <a:rPr lang="fr-FR" sz="1200" dirty="0">
                <a:solidFill>
                  <a:srgbClr val="008000"/>
                </a:solidFill>
              </a:rPr>
              <a:t> </a:t>
            </a:r>
            <a:r>
              <a:rPr lang="fr-FR" sz="1200" dirty="0" smtClean="0">
                <a:solidFill>
                  <a:srgbClr val="008000"/>
                </a:solidFill>
              </a:rPr>
              <a:t>à partir de </a:t>
            </a:r>
            <a:r>
              <a:rPr lang="fr-FR" sz="1200" dirty="0">
                <a:solidFill>
                  <a:srgbClr val="008000"/>
                </a:solidFill>
              </a:rPr>
              <a:t>données accessibles au public et est incorporé dans le projet d'art de réchauffement global.</a:t>
            </a:r>
            <a:endParaRPr lang="en-US" sz="1200" dirty="0" smtClean="0">
              <a:solidFill>
                <a:srgbClr val="008000"/>
              </a:solidFill>
            </a:endParaRPr>
          </a:p>
          <a:p>
            <a:pPr algn="just"/>
            <a:r>
              <a:rPr lang="fr-FR" sz="1200" dirty="0">
                <a:solidFill>
                  <a:srgbClr val="008000"/>
                </a:solidFill>
              </a:rPr>
              <a:t>RÉCHAUFFEMENT CLIMATIQUE: </a:t>
            </a:r>
            <a:r>
              <a:rPr lang="fr-FR" sz="1200" dirty="0" smtClean="0">
                <a:solidFill>
                  <a:srgbClr val="008000"/>
                </a:solidFill>
              </a:rPr>
              <a:t>Ce </a:t>
            </a:r>
            <a:r>
              <a:rPr lang="fr-FR" sz="1200" dirty="0">
                <a:solidFill>
                  <a:srgbClr val="008000"/>
                </a:solidFill>
              </a:rPr>
              <a:t>graphique montre les températures mondiales moyennes de surface </a:t>
            </a:r>
            <a:r>
              <a:rPr lang="fr-FR" sz="1200" dirty="0" smtClean="0">
                <a:solidFill>
                  <a:srgbClr val="008000"/>
                </a:solidFill>
              </a:rPr>
              <a:t>1856-2005 </a:t>
            </a:r>
            <a:r>
              <a:rPr lang="en-US" sz="1200" dirty="0" smtClean="0">
                <a:solidFill>
                  <a:srgbClr val="008000"/>
                </a:solidFill>
              </a:rPr>
              <a:t>(Source </a:t>
            </a:r>
            <a:r>
              <a:rPr lang="en-US" sz="1200" dirty="0">
                <a:solidFill>
                  <a:srgbClr val="008000"/>
                </a:solidFill>
              </a:rPr>
              <a:t>: </a:t>
            </a:r>
            <a:r>
              <a:rPr lang="en-US" sz="1200" dirty="0">
                <a:solidFill>
                  <a:srgbClr val="008000"/>
                </a:solidFill>
                <a:hlinkClick r:id="rId3"/>
              </a:rPr>
              <a:t>http://en.wikinews.org/wiki/Largest_mass_extinction_in_65_million_years_underway,_</a:t>
            </a:r>
            <a:r>
              <a:rPr lang="en-US" sz="1200" dirty="0" smtClean="0">
                <a:solidFill>
                  <a:srgbClr val="008000"/>
                </a:solidFill>
                <a:hlinkClick r:id="rId3"/>
              </a:rPr>
              <a:t>scientists_say</a:t>
            </a:r>
            <a:r>
              <a:rPr lang="en-US" sz="1200" dirty="0" smtClean="0">
                <a:solidFill>
                  <a:srgbClr val="008000"/>
                </a:solidFill>
              </a:rPr>
              <a:t> ).</a:t>
            </a:r>
            <a:endParaRPr lang="fr-FR" sz="1200" dirty="0">
              <a:solidFill>
                <a:srgbClr val="008000"/>
              </a:solidFill>
            </a:endParaRPr>
          </a:p>
        </p:txBody>
      </p:sp>
      <p:pic>
        <p:nvPicPr>
          <p:cNvPr id="7" name="Image 6" descr="Réchauffement enregistré entre 1960 et 2004_ss.jpg"/>
          <p:cNvPicPr>
            <a:picLocks noChangeAspect="1"/>
          </p:cNvPicPr>
          <p:nvPr/>
        </p:nvPicPr>
        <p:blipFill>
          <a:blip r:embed="rId4" cstate="print"/>
          <a:stretch>
            <a:fillRect/>
          </a:stretch>
        </p:blipFill>
        <p:spPr>
          <a:xfrm>
            <a:off x="3851920" y="1340768"/>
            <a:ext cx="5019675" cy="2581275"/>
          </a:xfrm>
          <a:prstGeom prst="rect">
            <a:avLst/>
          </a:prstGeom>
        </p:spPr>
      </p:pic>
      <p:sp>
        <p:nvSpPr>
          <p:cNvPr id="9" name="ZoneTexte 8"/>
          <p:cNvSpPr txBox="1"/>
          <p:nvPr/>
        </p:nvSpPr>
        <p:spPr>
          <a:xfrm>
            <a:off x="5652120" y="4005064"/>
            <a:ext cx="3209212" cy="276999"/>
          </a:xfrm>
          <a:prstGeom prst="rect">
            <a:avLst/>
          </a:prstGeom>
          <a:noFill/>
        </p:spPr>
        <p:txBody>
          <a:bodyPr wrap="none" rtlCol="0">
            <a:spAutoFit/>
          </a:bodyPr>
          <a:lstStyle/>
          <a:p>
            <a:r>
              <a:rPr lang="fr-FR" sz="1200" dirty="0" smtClean="0">
                <a:solidFill>
                  <a:srgbClr val="008000"/>
                </a:solidFill>
              </a:rPr>
              <a:t>↑ Réchauffement enregistré entre 1960 et 2004</a:t>
            </a:r>
            <a:endParaRPr lang="fr-FR" sz="1200" dirty="0">
              <a:solidFill>
                <a:srgbClr val="008000"/>
              </a:solidFill>
            </a:endParaRPr>
          </a:p>
        </p:txBody>
      </p:sp>
    </p:spTree>
    <p:extLst>
      <p:ext uri="{BB962C8B-B14F-4D97-AF65-F5344CB8AC3E}">
        <p14:creationId xmlns:p14="http://schemas.microsoft.com/office/powerpoint/2010/main" val="1954027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8" name="ZoneTexte 7"/>
          <p:cNvSpPr txBox="1"/>
          <p:nvPr/>
        </p:nvSpPr>
        <p:spPr>
          <a:xfrm>
            <a:off x="251520" y="764704"/>
            <a:ext cx="8420575" cy="369332"/>
          </a:xfrm>
          <a:prstGeom prst="rect">
            <a:avLst/>
          </a:prstGeom>
          <a:noFill/>
        </p:spPr>
        <p:txBody>
          <a:bodyPr wrap="none" rtlCol="0">
            <a:spAutoFit/>
          </a:bodyPr>
          <a:lstStyle/>
          <a:p>
            <a:r>
              <a:rPr lang="fr-FR" b="1" u="sng" dirty="0" smtClean="0">
                <a:solidFill>
                  <a:srgbClr val="008000"/>
                </a:solidFill>
              </a:rPr>
              <a:t>4. Prises de conscience : 4.2. le réchauffement climatique : courbe en crosse de hockey</a:t>
            </a:r>
            <a:endParaRPr lang="fr-FR" b="1" u="sng" dirty="0">
              <a:solidFill>
                <a:srgbClr val="008000"/>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89" y="1290565"/>
            <a:ext cx="5715000" cy="4219575"/>
          </a:xfrm>
          <a:prstGeom prst="rect">
            <a:avLst/>
          </a:prstGeom>
        </p:spPr>
      </p:pic>
      <p:sp>
        <p:nvSpPr>
          <p:cNvPr id="7" name="ZoneTexte 6"/>
          <p:cNvSpPr txBox="1"/>
          <p:nvPr/>
        </p:nvSpPr>
        <p:spPr>
          <a:xfrm>
            <a:off x="269569" y="5660101"/>
            <a:ext cx="5526567" cy="830997"/>
          </a:xfrm>
          <a:prstGeom prst="rect">
            <a:avLst/>
          </a:prstGeom>
          <a:noFill/>
        </p:spPr>
        <p:txBody>
          <a:bodyPr wrap="square" rtlCol="0">
            <a:spAutoFit/>
          </a:bodyPr>
          <a:lstStyle/>
          <a:p>
            <a:pPr algn="ctr"/>
            <a:r>
              <a:rPr lang="fr-FR" sz="1200" dirty="0">
                <a:solidFill>
                  <a:srgbClr val="008000"/>
                </a:solidFill>
                <a:hlinkClick r:id="rId3" action="ppaction://hlinkfile" tooltip="Carotte de glace"/>
              </a:rPr>
              <a:t>Reconstruction des températures globales</a:t>
            </a:r>
            <a:r>
              <a:rPr lang="fr-FR" sz="1200" dirty="0">
                <a:solidFill>
                  <a:srgbClr val="008000"/>
                </a:solidFill>
              </a:rPr>
              <a:t> depuis les 1000 dernières années, (en) </a:t>
            </a:r>
            <a:r>
              <a:rPr lang="fr-FR" sz="1200" dirty="0">
                <a:solidFill>
                  <a:srgbClr val="008000"/>
                </a:solidFill>
                <a:hlinkClick r:id="rId4" action="ppaction://hlinkfile" tooltip="en:Hockey stick controversy"/>
              </a:rPr>
              <a:t>reprise dans le documentaire </a:t>
            </a:r>
            <a:r>
              <a:rPr lang="fr-FR" sz="1200" i="1" dirty="0">
                <a:solidFill>
                  <a:srgbClr val="008000"/>
                </a:solidFill>
                <a:hlinkClick r:id="rId4" action="ppaction://hlinkfile" tooltip="en:Hockey stick controversy"/>
              </a:rPr>
              <a:t>Une Vérité qui dérange</a:t>
            </a:r>
            <a:r>
              <a:rPr lang="fr-FR" sz="1200" dirty="0">
                <a:solidFill>
                  <a:srgbClr val="008000"/>
                </a:solidFill>
                <a:hlinkClick r:id="rId4" action="ppaction://hlinkfile" tooltip="en:Hockey stick controversy"/>
              </a:rPr>
              <a:t>, par Al Gore</a:t>
            </a:r>
            <a:r>
              <a:rPr lang="fr-FR" sz="1200" dirty="0">
                <a:solidFill>
                  <a:srgbClr val="008000"/>
                </a:solidFill>
              </a:rPr>
              <a:t>. La Documentation pour la plus récente mise à jour de l'ensemble de données instrumentales CRU/Hadley </a:t>
            </a:r>
            <a:r>
              <a:rPr lang="fr-FR" sz="1200" dirty="0" smtClean="0">
                <a:solidFill>
                  <a:srgbClr val="008000"/>
                </a:solidFill>
              </a:rPr>
              <a:t>sont parues </a:t>
            </a:r>
            <a:r>
              <a:rPr lang="fr-FR" sz="1200" dirty="0">
                <a:solidFill>
                  <a:srgbClr val="008000"/>
                </a:solidFill>
              </a:rPr>
              <a:t>dans le: Journal of </a:t>
            </a:r>
            <a:r>
              <a:rPr lang="fr-FR" sz="1200" dirty="0" err="1">
                <a:solidFill>
                  <a:srgbClr val="008000"/>
                </a:solidFill>
              </a:rPr>
              <a:t>Climate</a:t>
            </a:r>
            <a:r>
              <a:rPr lang="fr-FR" sz="1200" dirty="0">
                <a:solidFill>
                  <a:srgbClr val="008000"/>
                </a:solidFill>
              </a:rPr>
              <a:t>.</a:t>
            </a:r>
          </a:p>
        </p:txBody>
      </p:sp>
      <p:sp>
        <p:nvSpPr>
          <p:cNvPr id="9" name="ZoneTexte 8"/>
          <p:cNvSpPr txBox="1"/>
          <p:nvPr/>
        </p:nvSpPr>
        <p:spPr>
          <a:xfrm>
            <a:off x="5904489" y="1484784"/>
            <a:ext cx="3132007" cy="5262979"/>
          </a:xfrm>
          <a:prstGeom prst="rect">
            <a:avLst/>
          </a:prstGeom>
          <a:noFill/>
        </p:spPr>
        <p:txBody>
          <a:bodyPr wrap="square" rtlCol="0">
            <a:spAutoFit/>
          </a:bodyPr>
          <a:lstStyle/>
          <a:p>
            <a:r>
              <a:rPr lang="en-US" sz="1200" dirty="0"/>
              <a:t>The reconstructions used, in order from oldest to most recent publication are:</a:t>
            </a:r>
          </a:p>
          <a:p>
            <a:r>
              <a:rPr lang="en-US" sz="1200" b="1" dirty="0"/>
              <a:t>(</a:t>
            </a:r>
            <a:r>
              <a:rPr lang="en-US" sz="1200" b="1" dirty="0">
                <a:solidFill>
                  <a:srgbClr val="002060"/>
                </a:solidFill>
              </a:rPr>
              <a:t>dark blue </a:t>
            </a:r>
            <a:r>
              <a:rPr lang="en-US" sz="1200" b="1" dirty="0"/>
              <a:t>1000-1991):</a:t>
            </a:r>
            <a:r>
              <a:rPr lang="en-US" sz="1200" dirty="0"/>
              <a:t> </a:t>
            </a:r>
            <a:r>
              <a:rPr lang="en-US" sz="1200" i="1" dirty="0"/>
              <a:t>The Holocene</a:t>
            </a:r>
            <a:r>
              <a:rPr lang="en-US" sz="1200" dirty="0"/>
              <a:t>.</a:t>
            </a:r>
          </a:p>
          <a:p>
            <a:r>
              <a:rPr lang="en-US" sz="1200" b="1" dirty="0"/>
              <a:t>(</a:t>
            </a:r>
            <a:r>
              <a:rPr lang="en-US" sz="1200" b="1" dirty="0">
                <a:solidFill>
                  <a:srgbClr val="3333FF"/>
                </a:solidFill>
              </a:rPr>
              <a:t>blue</a:t>
            </a:r>
            <a:r>
              <a:rPr lang="en-US" sz="1200" b="1" dirty="0"/>
              <a:t> 1000-1980):</a:t>
            </a:r>
            <a:r>
              <a:rPr lang="en-US" sz="1200" dirty="0"/>
              <a:t> </a:t>
            </a:r>
            <a:r>
              <a:rPr lang="en-US" sz="1200" i="1" dirty="0"/>
              <a:t>Geophysical Research Letters</a:t>
            </a:r>
            <a:r>
              <a:rPr lang="en-US" sz="1200" dirty="0"/>
              <a:t>.</a:t>
            </a:r>
          </a:p>
          <a:p>
            <a:r>
              <a:rPr lang="en-US" sz="1200" b="1" dirty="0"/>
              <a:t>(</a:t>
            </a:r>
            <a:r>
              <a:rPr lang="en-US" sz="1200" b="1" dirty="0">
                <a:solidFill>
                  <a:schemeClr val="tx2">
                    <a:lumMod val="60000"/>
                    <a:lumOff val="40000"/>
                  </a:schemeClr>
                </a:solidFill>
              </a:rPr>
              <a:t>light blue </a:t>
            </a:r>
            <a:r>
              <a:rPr lang="en-US" sz="1200" b="1" dirty="0"/>
              <a:t>1000-1965):</a:t>
            </a:r>
            <a:r>
              <a:rPr lang="en-US" sz="1200" dirty="0"/>
              <a:t> </a:t>
            </a:r>
            <a:r>
              <a:rPr lang="en-US" sz="1200" i="1" dirty="0" err="1"/>
              <a:t>Ambio</a:t>
            </a:r>
            <a:r>
              <a:rPr lang="en-US" sz="1200" dirty="0"/>
              <a:t>. Modified as published in </a:t>
            </a:r>
            <a:r>
              <a:rPr lang="en-US" sz="1200" i="1" dirty="0"/>
              <a:t>Science</a:t>
            </a:r>
            <a:r>
              <a:rPr lang="en-US" sz="1200" dirty="0"/>
              <a:t>.</a:t>
            </a:r>
          </a:p>
          <a:p>
            <a:r>
              <a:rPr lang="en-US" sz="1200" b="1" dirty="0"/>
              <a:t>(</a:t>
            </a:r>
            <a:r>
              <a:rPr lang="en-US" sz="1200" b="1" dirty="0">
                <a:solidFill>
                  <a:srgbClr val="00B0F0"/>
                </a:solidFill>
              </a:rPr>
              <a:t>lightest blue </a:t>
            </a:r>
            <a:r>
              <a:rPr lang="en-US" sz="1200" b="1" dirty="0"/>
              <a:t>1402-1960):</a:t>
            </a:r>
            <a:r>
              <a:rPr lang="en-US" sz="1200" dirty="0"/>
              <a:t> </a:t>
            </a:r>
            <a:r>
              <a:rPr lang="en-US" sz="1200" i="1" dirty="0"/>
              <a:t>J. </a:t>
            </a:r>
            <a:r>
              <a:rPr lang="en-US" sz="1200" i="1" dirty="0" err="1"/>
              <a:t>Geophys</a:t>
            </a:r>
            <a:r>
              <a:rPr lang="en-US" sz="1200" i="1" dirty="0"/>
              <a:t>. Res.</a:t>
            </a:r>
            <a:r>
              <a:rPr lang="en-US" sz="1200" dirty="0"/>
              <a:t>.</a:t>
            </a:r>
          </a:p>
          <a:p>
            <a:r>
              <a:rPr lang="en-US" sz="1200" b="1" dirty="0"/>
              <a:t>(</a:t>
            </a:r>
            <a:r>
              <a:rPr lang="en-US" sz="1200" b="1" dirty="0">
                <a:solidFill>
                  <a:srgbClr val="66FF66"/>
                </a:solidFill>
              </a:rPr>
              <a:t>light green </a:t>
            </a:r>
            <a:r>
              <a:rPr lang="en-US" sz="1200" b="1" dirty="0"/>
              <a:t>831-1992):</a:t>
            </a:r>
            <a:r>
              <a:rPr lang="en-US" sz="1200" dirty="0"/>
              <a:t> </a:t>
            </a:r>
            <a:r>
              <a:rPr lang="en-US" sz="1200" i="1" dirty="0"/>
              <a:t>Science</a:t>
            </a:r>
            <a:r>
              <a:rPr lang="en-US" sz="1200" dirty="0"/>
              <a:t>.</a:t>
            </a:r>
          </a:p>
          <a:p>
            <a:r>
              <a:rPr lang="en-US" sz="1200" b="1" dirty="0"/>
              <a:t>(</a:t>
            </a:r>
            <a:r>
              <a:rPr lang="en-US" sz="1200" b="1" dirty="0">
                <a:solidFill>
                  <a:srgbClr val="FFCC00"/>
                </a:solidFill>
              </a:rPr>
              <a:t>yellow</a:t>
            </a:r>
            <a:r>
              <a:rPr lang="en-US" sz="1200" b="1" dirty="0"/>
              <a:t> 200-1980):</a:t>
            </a:r>
            <a:r>
              <a:rPr lang="en-US" sz="1200" dirty="0"/>
              <a:t> </a:t>
            </a:r>
            <a:r>
              <a:rPr lang="en-US" sz="1200" i="1" dirty="0"/>
              <a:t>Geophysical Research Letters</a:t>
            </a:r>
            <a:r>
              <a:rPr lang="en-US" sz="1200" dirty="0"/>
              <a:t>. </a:t>
            </a:r>
            <a:r>
              <a:rPr lang="en-US" sz="1200" dirty="0">
                <a:hlinkClick r:id="rId5" action="ppaction://hlinkfile" tooltip="w:Digital object identifier"/>
              </a:rPr>
              <a:t>doi</a:t>
            </a:r>
            <a:r>
              <a:rPr lang="en-US" sz="1200" dirty="0"/>
              <a:t>:</a:t>
            </a:r>
            <a:r>
              <a:rPr lang="en-US" sz="1200" dirty="0">
                <a:hlinkClick r:id="rId6"/>
              </a:rPr>
              <a:t>10.1029/2003GL017814</a:t>
            </a:r>
            <a:r>
              <a:rPr lang="en-US" sz="1200" dirty="0"/>
              <a:t>.</a:t>
            </a:r>
          </a:p>
          <a:p>
            <a:r>
              <a:rPr lang="en-US" sz="1200" b="1" dirty="0"/>
              <a:t>(</a:t>
            </a:r>
            <a:r>
              <a:rPr lang="en-US" sz="1200" b="1" dirty="0">
                <a:solidFill>
                  <a:srgbClr val="FF9933"/>
                </a:solidFill>
              </a:rPr>
              <a:t>orange</a:t>
            </a:r>
            <a:r>
              <a:rPr lang="en-US" sz="1200" b="1" dirty="0"/>
              <a:t> 200-1995):</a:t>
            </a:r>
            <a:r>
              <a:rPr lang="en-US" sz="1200" dirty="0"/>
              <a:t> </a:t>
            </a:r>
            <a:r>
              <a:rPr lang="en-US" sz="1200" i="1" dirty="0"/>
              <a:t>Reviews of Geophysics</a:t>
            </a:r>
            <a:r>
              <a:rPr lang="en-US" sz="1200" dirty="0"/>
              <a:t>. </a:t>
            </a:r>
            <a:r>
              <a:rPr lang="en-US" sz="1200" dirty="0">
                <a:hlinkClick r:id="rId5" action="ppaction://hlinkfile" tooltip="w:Digital object identifier"/>
              </a:rPr>
              <a:t>doi</a:t>
            </a:r>
            <a:r>
              <a:rPr lang="en-US" sz="1200" dirty="0"/>
              <a:t>:</a:t>
            </a:r>
            <a:r>
              <a:rPr lang="en-US" sz="1200" dirty="0">
                <a:hlinkClick r:id="rId7"/>
              </a:rPr>
              <a:t>10.1029/2003RG000143</a:t>
            </a:r>
            <a:endParaRPr lang="en-US" sz="1200" dirty="0"/>
          </a:p>
          <a:p>
            <a:r>
              <a:rPr lang="en-US" sz="1200" b="1" dirty="0"/>
              <a:t>(</a:t>
            </a:r>
            <a:r>
              <a:rPr lang="en-US" sz="1200" b="1" dirty="0">
                <a:solidFill>
                  <a:srgbClr val="FF3300"/>
                </a:solidFill>
              </a:rPr>
              <a:t>red-orange</a:t>
            </a:r>
            <a:r>
              <a:rPr lang="en-US" sz="1200" b="1" dirty="0"/>
              <a:t> 1500-1980):</a:t>
            </a:r>
            <a:r>
              <a:rPr lang="en-US" sz="1200" dirty="0"/>
              <a:t> </a:t>
            </a:r>
            <a:r>
              <a:rPr lang="en-US" sz="1200" i="1" dirty="0" err="1"/>
              <a:t>Geophys</a:t>
            </a:r>
            <a:r>
              <a:rPr lang="en-US" sz="1200" i="1" dirty="0"/>
              <a:t>. Res </a:t>
            </a:r>
            <a:r>
              <a:rPr lang="en-US" sz="1200" i="1" dirty="0" err="1"/>
              <a:t>Lett</a:t>
            </a:r>
            <a:r>
              <a:rPr lang="en-US" sz="1200" i="1" dirty="0"/>
              <a:t>.</a:t>
            </a:r>
            <a:r>
              <a:rPr lang="en-US" sz="1200" dirty="0"/>
              <a:t>. </a:t>
            </a:r>
            <a:r>
              <a:rPr lang="en-US" sz="1200" dirty="0">
                <a:hlinkClick r:id="rId5" action="ppaction://hlinkfile" tooltip="w:Digital object identifier"/>
              </a:rPr>
              <a:t>doi</a:t>
            </a:r>
            <a:r>
              <a:rPr lang="en-US" sz="1200" dirty="0"/>
              <a:t>:</a:t>
            </a:r>
            <a:r>
              <a:rPr lang="en-US" sz="1200" dirty="0">
                <a:hlinkClick r:id="rId8"/>
              </a:rPr>
              <a:t>10.1029/2004GL019781</a:t>
            </a:r>
            <a:endParaRPr lang="en-US" sz="1200" dirty="0"/>
          </a:p>
          <a:p>
            <a:r>
              <a:rPr lang="en-US" sz="1200" b="1" dirty="0"/>
              <a:t>(</a:t>
            </a:r>
            <a:r>
              <a:rPr lang="en-US" sz="1200" b="1" dirty="0">
                <a:solidFill>
                  <a:srgbClr val="FF0000"/>
                </a:solidFill>
              </a:rPr>
              <a:t>red</a:t>
            </a:r>
            <a:r>
              <a:rPr lang="en-US" sz="1200" b="1" dirty="0"/>
              <a:t> 1-1979):</a:t>
            </a:r>
            <a:r>
              <a:rPr lang="en-US" sz="1200" dirty="0"/>
              <a:t> </a:t>
            </a:r>
            <a:r>
              <a:rPr lang="en-US" sz="1200" i="1" dirty="0"/>
              <a:t>Nature</a:t>
            </a:r>
            <a:r>
              <a:rPr lang="en-US" sz="1200" dirty="0"/>
              <a:t>. </a:t>
            </a:r>
            <a:r>
              <a:rPr lang="en-US" sz="1200" dirty="0">
                <a:hlinkClick r:id="rId5" action="ppaction://hlinkfile" tooltip="w:Digital object identifier"/>
              </a:rPr>
              <a:t>doi</a:t>
            </a:r>
            <a:r>
              <a:rPr lang="en-US" sz="1200" dirty="0"/>
              <a:t>:</a:t>
            </a:r>
            <a:r>
              <a:rPr lang="en-US" sz="1200" dirty="0">
                <a:hlinkClick r:id="rId9"/>
              </a:rPr>
              <a:t>10.1038/nature03265</a:t>
            </a:r>
            <a:endParaRPr lang="en-US" sz="1200" dirty="0"/>
          </a:p>
          <a:p>
            <a:r>
              <a:rPr lang="en-US" sz="1200" b="1" dirty="0"/>
              <a:t>(</a:t>
            </a:r>
            <a:r>
              <a:rPr lang="en-US" sz="1200" b="1" dirty="0">
                <a:solidFill>
                  <a:srgbClr val="C00000"/>
                </a:solidFill>
              </a:rPr>
              <a:t>dark red </a:t>
            </a:r>
            <a:r>
              <a:rPr lang="en-US" sz="1200" b="1" dirty="0"/>
              <a:t>1600-1990):</a:t>
            </a:r>
            <a:r>
              <a:rPr lang="en-US" sz="1200" dirty="0"/>
              <a:t> </a:t>
            </a:r>
            <a:r>
              <a:rPr lang="en-US" sz="1200" i="1" dirty="0"/>
              <a:t>Science</a:t>
            </a:r>
            <a:r>
              <a:rPr lang="en-US" sz="1200" dirty="0"/>
              <a:t>. </a:t>
            </a:r>
            <a:r>
              <a:rPr lang="en-US" sz="1200" dirty="0">
                <a:hlinkClick r:id="rId5" action="ppaction://hlinkfile" tooltip="w:Digital object identifier"/>
              </a:rPr>
              <a:t>doi</a:t>
            </a:r>
            <a:r>
              <a:rPr lang="en-US" sz="1200" dirty="0"/>
              <a:t>:</a:t>
            </a:r>
            <a:r>
              <a:rPr lang="en-US" sz="1200" dirty="0">
                <a:hlinkClick r:id="rId10"/>
              </a:rPr>
              <a:t>10.1126/science.1107046</a:t>
            </a:r>
            <a:endParaRPr lang="en-US" sz="1200" dirty="0"/>
          </a:p>
          <a:p>
            <a:r>
              <a:rPr lang="en-US" sz="1200" b="1" dirty="0"/>
              <a:t>(black 1856-2004):</a:t>
            </a:r>
            <a:r>
              <a:rPr lang="en-US" sz="1200" dirty="0"/>
              <a:t> Instrumental data was jointly compiled by the </a:t>
            </a:r>
            <a:r>
              <a:rPr lang="en-US" sz="1200" dirty="0">
                <a:hlinkClick r:id="rId11" action="ppaction://hlinkfile" tooltip="w:Climatic Research Unit"/>
              </a:rPr>
              <a:t>Climatic Research Unit</a:t>
            </a:r>
            <a:r>
              <a:rPr lang="en-US" sz="1200" dirty="0"/>
              <a:t> and the </a:t>
            </a:r>
            <a:r>
              <a:rPr lang="en-US" sz="1200" dirty="0">
                <a:hlinkClick r:id="rId12" action="ppaction://hlinkfile" tooltip="w:Met Office"/>
              </a:rPr>
              <a:t>UK Meteorological Office</a:t>
            </a:r>
            <a:r>
              <a:rPr lang="en-US" sz="1200" dirty="0"/>
              <a:t> </a:t>
            </a:r>
            <a:r>
              <a:rPr lang="en-US" sz="1200" dirty="0">
                <a:hlinkClick r:id="rId13" action="ppaction://hlinkfile" tooltip="w:Hadley Centre"/>
              </a:rPr>
              <a:t>Hadley Centre</a:t>
            </a:r>
            <a:r>
              <a:rPr lang="en-US" sz="1200" dirty="0"/>
              <a:t>. Global Annual Average data set TaveGL2v </a:t>
            </a:r>
            <a:r>
              <a:rPr lang="en-US" sz="1200" dirty="0">
                <a:hlinkClick r:id="rId14"/>
              </a:rPr>
              <a:t>[2]</a:t>
            </a:r>
            <a:r>
              <a:rPr lang="en-US" sz="1200" dirty="0"/>
              <a:t> was used.</a:t>
            </a:r>
          </a:p>
          <a:p>
            <a:r>
              <a:rPr lang="en-US" sz="1200" dirty="0"/>
              <a:t>Documentation for the most recent update of the CRU/Hadley instrumental data set appears in: </a:t>
            </a:r>
            <a:r>
              <a:rPr lang="en-US" sz="1200" i="1" dirty="0"/>
              <a:t>Journal of Climate</a:t>
            </a:r>
            <a:r>
              <a:rPr lang="en-US" sz="1200" dirty="0" smtClean="0"/>
              <a:t>.</a:t>
            </a:r>
            <a:endParaRPr lang="en-US" sz="1200" dirty="0"/>
          </a:p>
        </p:txBody>
      </p:sp>
    </p:spTree>
    <p:extLst>
      <p:ext uri="{BB962C8B-B14F-4D97-AF65-F5344CB8AC3E}">
        <p14:creationId xmlns:p14="http://schemas.microsoft.com/office/powerpoint/2010/main" val="263381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36</a:t>
            </a:fld>
            <a:endParaRPr lang="fr-FR" dirty="0"/>
          </a:p>
        </p:txBody>
      </p:sp>
      <p:sp>
        <p:nvSpPr>
          <p:cNvPr id="4" name="Titre 1"/>
          <p:cNvSpPr txBox="1">
            <a:spLocks/>
          </p:cNvSpPr>
          <p:nvPr/>
        </p:nvSpPr>
        <p:spPr>
          <a:xfrm>
            <a:off x="1917874" y="63803"/>
            <a:ext cx="5966494" cy="340861"/>
          </a:xfrm>
          <a:prstGeom prst="rect">
            <a:avLst/>
          </a:prstGeom>
          <a:ln>
            <a:solidFill>
              <a:srgbClr val="008000"/>
            </a:solidFill>
          </a:ln>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ZoneTexte 5"/>
          <p:cNvSpPr txBox="1"/>
          <p:nvPr/>
        </p:nvSpPr>
        <p:spPr>
          <a:xfrm>
            <a:off x="35963" y="464796"/>
            <a:ext cx="5579604" cy="369332"/>
          </a:xfrm>
          <a:prstGeom prst="rect">
            <a:avLst/>
          </a:prstGeom>
          <a:noFill/>
        </p:spPr>
        <p:txBody>
          <a:bodyPr wrap="none" rtlCol="0">
            <a:spAutoFit/>
          </a:bodyPr>
          <a:lstStyle/>
          <a:p>
            <a:r>
              <a:rPr lang="fr-FR" b="1" u="sng" dirty="0" smtClean="0">
                <a:solidFill>
                  <a:srgbClr val="008000"/>
                </a:solidFill>
              </a:rPr>
              <a:t>4. Prises de conscience : 4.2. le réchauffement climatique</a:t>
            </a:r>
            <a:endParaRPr lang="fr-FR" b="1" u="sng" dirty="0">
              <a:solidFill>
                <a:srgbClr val="008000"/>
              </a:solidFill>
            </a:endParaRPr>
          </a:p>
        </p:txBody>
      </p:sp>
      <p:sp>
        <p:nvSpPr>
          <p:cNvPr id="7" name="ZoneTexte 6"/>
          <p:cNvSpPr txBox="1"/>
          <p:nvPr/>
        </p:nvSpPr>
        <p:spPr>
          <a:xfrm>
            <a:off x="63963" y="758766"/>
            <a:ext cx="4837158" cy="369332"/>
          </a:xfrm>
          <a:prstGeom prst="rect">
            <a:avLst/>
          </a:prstGeom>
          <a:noFill/>
        </p:spPr>
        <p:txBody>
          <a:bodyPr wrap="none" rtlCol="0">
            <a:spAutoFit/>
          </a:bodyPr>
          <a:lstStyle/>
          <a:p>
            <a:r>
              <a:rPr lang="fr-FR" b="1" dirty="0" smtClean="0">
                <a:solidFill>
                  <a:srgbClr val="008000"/>
                </a:solidFill>
              </a:rPr>
              <a:t>Une hausse record des concentrations de de CO2</a:t>
            </a:r>
            <a:endParaRPr lang="fr-FR" b="1" dirty="0">
              <a:solidFill>
                <a:srgbClr val="008000"/>
              </a:solidFill>
            </a:endParaRPr>
          </a:p>
        </p:txBody>
      </p:sp>
      <p:pic>
        <p:nvPicPr>
          <p:cNvPr id="8" name="Image 7" descr="ConcentrationCO2_s.jpg"/>
          <p:cNvPicPr>
            <a:picLocks noChangeAspect="1"/>
          </p:cNvPicPr>
          <p:nvPr/>
        </p:nvPicPr>
        <p:blipFill>
          <a:blip r:embed="rId2" cstate="print"/>
          <a:stretch>
            <a:fillRect/>
          </a:stretch>
        </p:blipFill>
        <p:spPr>
          <a:xfrm>
            <a:off x="63963" y="1048947"/>
            <a:ext cx="9080037" cy="5807824"/>
          </a:xfrm>
          <a:prstGeom prst="rect">
            <a:avLst/>
          </a:prstGeom>
        </p:spPr>
      </p:pic>
    </p:spTree>
    <p:extLst>
      <p:ext uri="{BB962C8B-B14F-4D97-AF65-F5344CB8AC3E}">
        <p14:creationId xmlns:p14="http://schemas.microsoft.com/office/powerpoint/2010/main" val="1667855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37</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819650"/>
            <a:ext cx="7994304" cy="369332"/>
          </a:xfrm>
          <a:prstGeom prst="rect">
            <a:avLst/>
          </a:prstGeom>
          <a:noFill/>
        </p:spPr>
        <p:txBody>
          <a:bodyPr wrap="none" rtlCol="0">
            <a:spAutoFit/>
          </a:bodyPr>
          <a:lstStyle/>
          <a:p>
            <a:r>
              <a:rPr lang="fr-FR" b="1" u="sng" dirty="0" smtClean="0">
                <a:solidFill>
                  <a:srgbClr val="008000"/>
                </a:solidFill>
              </a:rPr>
              <a:t>4. Prises de conscience : 4.2. le réchauffement climatique : </a:t>
            </a:r>
            <a:r>
              <a:rPr lang="fr-FR" b="1" u="sng" dirty="0">
                <a:solidFill>
                  <a:srgbClr val="008000"/>
                </a:solidFill>
              </a:rPr>
              <a:t>l</a:t>
            </a:r>
            <a:r>
              <a:rPr lang="fr-FR" b="1" u="sng" dirty="0" smtClean="0">
                <a:solidFill>
                  <a:srgbClr val="008000"/>
                </a:solidFill>
              </a:rPr>
              <a:t>es gaz à effet de serre</a:t>
            </a:r>
            <a:endParaRPr lang="fr-FR" b="1" u="sng" dirty="0">
              <a:solidFill>
                <a:srgbClr val="0080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04344926"/>
              </p:ext>
            </p:extLst>
          </p:nvPr>
        </p:nvGraphicFramePr>
        <p:xfrm>
          <a:off x="971601" y="1484784"/>
          <a:ext cx="7848871" cy="4876800"/>
        </p:xfrm>
        <a:graphic>
          <a:graphicData uri="http://schemas.openxmlformats.org/drawingml/2006/table">
            <a:tbl>
              <a:tblPr firstRow="1" bandRow="1">
                <a:tableStyleId>{5C22544A-7EE6-4342-B048-85BDC9FD1C3A}</a:tableStyleId>
              </a:tblPr>
              <a:tblGrid>
                <a:gridCol w="1121267"/>
                <a:gridCol w="971765"/>
                <a:gridCol w="1270770"/>
                <a:gridCol w="3476957"/>
                <a:gridCol w="1008112"/>
              </a:tblGrid>
              <a:tr h="495055">
                <a:tc>
                  <a:txBody>
                    <a:bodyPr/>
                    <a:lstStyle/>
                    <a:p>
                      <a:r>
                        <a:rPr lang="fr-FR" sz="1600" dirty="0" smtClean="0">
                          <a:solidFill>
                            <a:schemeClr val="tx1"/>
                          </a:solidFill>
                        </a:rPr>
                        <a:t>GAZ</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solidFill>
                            <a:schemeClr val="tx1"/>
                          </a:solidFill>
                        </a:rPr>
                        <a:t>Formule</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solidFill>
                            <a:schemeClr val="tx1"/>
                          </a:solidFill>
                        </a:rPr>
                        <a:t>Durée de</a:t>
                      </a:r>
                      <a:r>
                        <a:rPr lang="fr-FR" sz="1600" baseline="0" dirty="0" smtClean="0">
                          <a:solidFill>
                            <a:schemeClr val="tx1"/>
                          </a:solidFill>
                        </a:rPr>
                        <a:t> vie</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solidFill>
                            <a:schemeClr val="tx1"/>
                          </a:solidFill>
                        </a:rPr>
                        <a:t>Formation de GES</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smtClean="0">
                          <a:solidFill>
                            <a:schemeClr val="tx1"/>
                          </a:solidFill>
                        </a:rPr>
                        <a:t>PRG à 100 ans</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a:txBody>
                    <a:bodyPr/>
                    <a:lstStyle/>
                    <a:p>
                      <a:r>
                        <a:rPr lang="fr-FR" sz="1600" b="0" dirty="0" smtClean="0">
                          <a:solidFill>
                            <a:schemeClr val="tx1"/>
                          </a:solidFill>
                        </a:rPr>
                        <a:t>Dioxyde de</a:t>
                      </a:r>
                      <a:r>
                        <a:rPr lang="fr-FR" sz="1600" b="0" baseline="0" dirty="0" smtClean="0">
                          <a:solidFill>
                            <a:schemeClr val="tx1"/>
                          </a:solidFill>
                        </a:rPr>
                        <a:t> carbone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CO</a:t>
                      </a:r>
                      <a:r>
                        <a:rPr lang="fr-FR" sz="1600" b="0" baseline="-25000" dirty="0" smtClean="0">
                          <a:solidFill>
                            <a:schemeClr val="tx1"/>
                          </a:solidFill>
                        </a:rPr>
                        <a:t>2</a:t>
                      </a:r>
                      <a:endParaRPr lang="fr-FR" sz="16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50 – 200 ans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fr-FR" sz="1600" b="0" dirty="0" smtClean="0">
                          <a:solidFill>
                            <a:schemeClr val="tx1"/>
                          </a:solidFill>
                        </a:rPr>
                        <a:t>Combustion</a:t>
                      </a:r>
                    </a:p>
                    <a:p>
                      <a:pPr marL="285750" indent="-285750">
                        <a:buFontTx/>
                        <a:buChar char="-"/>
                      </a:pPr>
                      <a:r>
                        <a:rPr lang="fr-FR" sz="1600" b="0" dirty="0" err="1" smtClean="0">
                          <a:solidFill>
                            <a:schemeClr val="tx1"/>
                          </a:solidFill>
                        </a:rPr>
                        <a:t>Décarbonnation</a:t>
                      </a:r>
                      <a:endParaRPr lang="fr-FR" sz="1600" b="0" dirty="0" smtClean="0">
                        <a:solidFill>
                          <a:schemeClr val="tx1"/>
                        </a:solidFill>
                      </a:endParaRPr>
                    </a:p>
                    <a:p>
                      <a:pPr marL="285750" indent="-285750">
                        <a:buFontTx/>
                        <a:buChar char="-"/>
                      </a:pPr>
                      <a:r>
                        <a:rPr lang="fr-FR" sz="1600" b="0" dirty="0" smtClean="0">
                          <a:solidFill>
                            <a:schemeClr val="tx1"/>
                          </a:solidFill>
                        </a:rPr>
                        <a:t>Fermentation</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1</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a:txBody>
                    <a:bodyPr/>
                    <a:lstStyle/>
                    <a:p>
                      <a:r>
                        <a:rPr lang="fr-FR" sz="1600" b="0" dirty="0" smtClean="0">
                          <a:solidFill>
                            <a:schemeClr val="tx1"/>
                          </a:solidFill>
                        </a:rPr>
                        <a:t>Méthane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CH</a:t>
                      </a:r>
                      <a:r>
                        <a:rPr lang="fr-FR" sz="1600" b="0" baseline="-25000" dirty="0" smtClean="0">
                          <a:solidFill>
                            <a:schemeClr val="tx1"/>
                          </a:solidFill>
                        </a:rPr>
                        <a:t>4</a:t>
                      </a:r>
                      <a:endParaRPr lang="fr-FR" sz="16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12 ans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600" b="0" dirty="0" smtClean="0">
                          <a:solidFill>
                            <a:schemeClr val="tx1"/>
                          </a:solidFill>
                        </a:rPr>
                        <a:t>Fermentation</a:t>
                      </a:r>
                      <a:r>
                        <a:rPr lang="fr-FR" sz="1600" b="0" baseline="0" dirty="0" smtClean="0">
                          <a:solidFill>
                            <a:schemeClr val="tx1"/>
                          </a:solidFill>
                        </a:rPr>
                        <a:t> (déchets, entérique)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600" b="0" baseline="0" dirty="0" smtClean="0">
                          <a:solidFill>
                            <a:schemeClr val="tx1"/>
                          </a:solidFill>
                        </a:rPr>
                        <a:t>Fuite (gaz, charbon)</a:t>
                      </a:r>
                      <a:endParaRPr lang="fr-FR"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23</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a:txBody>
                    <a:bodyPr/>
                    <a:lstStyle/>
                    <a:p>
                      <a:r>
                        <a:rPr lang="fr-FR" sz="1600" b="0" dirty="0" smtClean="0">
                          <a:solidFill>
                            <a:schemeClr val="tx1"/>
                          </a:solidFill>
                        </a:rPr>
                        <a:t>Protoxyde</a:t>
                      </a:r>
                      <a:r>
                        <a:rPr lang="fr-FR" sz="1600" b="0" baseline="0" dirty="0" smtClean="0">
                          <a:solidFill>
                            <a:schemeClr val="tx1"/>
                          </a:solidFill>
                        </a:rPr>
                        <a:t> d’azote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N</a:t>
                      </a:r>
                      <a:r>
                        <a:rPr lang="fr-FR" sz="1600" b="0" baseline="-25000" dirty="0" smtClean="0">
                          <a:solidFill>
                            <a:schemeClr val="tx1"/>
                          </a:solidFill>
                        </a:rPr>
                        <a:t>2</a:t>
                      </a:r>
                      <a:r>
                        <a:rPr lang="fr-FR" sz="1600" b="0" dirty="0" smtClean="0">
                          <a:solidFill>
                            <a:schemeClr val="tx1"/>
                          </a:solidFill>
                        </a:rPr>
                        <a:t>O</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114 ans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fr-FR" sz="1600" b="0" dirty="0" smtClean="0">
                          <a:solidFill>
                            <a:schemeClr val="tx1"/>
                          </a:solidFill>
                        </a:rPr>
                        <a:t>Sols</a:t>
                      </a:r>
                      <a:r>
                        <a:rPr lang="fr-FR" sz="1600" b="0" baseline="0" dirty="0" smtClean="0">
                          <a:solidFill>
                            <a:schemeClr val="tx1"/>
                          </a:solidFill>
                        </a:rPr>
                        <a:t> agricoles</a:t>
                      </a:r>
                    </a:p>
                    <a:p>
                      <a:pPr marL="285750" indent="-285750">
                        <a:buFontTx/>
                        <a:buChar char="-"/>
                      </a:pPr>
                      <a:r>
                        <a:rPr lang="fr-FR" sz="1600" b="0" baseline="0" dirty="0" smtClean="0">
                          <a:solidFill>
                            <a:schemeClr val="tx1"/>
                          </a:solidFill>
                        </a:rPr>
                        <a:t>Réactions chimiques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296</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rowSpan="3">
                  <a:txBody>
                    <a:bodyPr/>
                    <a:lstStyle/>
                    <a:p>
                      <a:r>
                        <a:rPr lang="fr-FR" sz="1600" b="0" dirty="0" smtClean="0">
                          <a:solidFill>
                            <a:schemeClr val="tx1"/>
                          </a:solidFill>
                        </a:rPr>
                        <a:t>Gaz</a:t>
                      </a:r>
                      <a:r>
                        <a:rPr lang="fr-FR" sz="1600" b="0" baseline="0" dirty="0" smtClean="0">
                          <a:solidFill>
                            <a:schemeClr val="tx1"/>
                          </a:solidFill>
                        </a:rPr>
                        <a:t> fluorés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HFC</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solidFill>
                            <a:schemeClr val="tx1"/>
                          </a:solidFill>
                        </a:rPr>
                        <a:t>HFC-23 : </a:t>
                      </a:r>
                    </a:p>
                    <a:p>
                      <a:r>
                        <a:rPr lang="fr-FR" sz="1600" b="0" dirty="0" smtClean="0">
                          <a:solidFill>
                            <a:schemeClr val="tx1"/>
                          </a:solidFill>
                        </a:rPr>
                        <a:t>260 ans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fr-FR" sz="1600" b="0" dirty="0" smtClean="0">
                          <a:solidFill>
                            <a:schemeClr val="tx1"/>
                          </a:solidFill>
                        </a:rPr>
                        <a:t>Climatisation</a:t>
                      </a:r>
                    </a:p>
                    <a:p>
                      <a:pPr marL="285750" indent="-285750">
                        <a:buFontTx/>
                        <a:buChar char="-"/>
                      </a:pPr>
                      <a:r>
                        <a:rPr lang="fr-FR" sz="1600" b="0" dirty="0" smtClean="0">
                          <a:solidFill>
                            <a:schemeClr val="tx1"/>
                          </a:solidFill>
                        </a:rPr>
                        <a:t>Solvants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Moyenne</a:t>
                      </a:r>
                    </a:p>
                    <a:p>
                      <a:r>
                        <a:rPr lang="fr-FR" sz="1600" b="0" dirty="0" smtClean="0">
                          <a:solidFill>
                            <a:schemeClr val="tx1"/>
                          </a:solidFill>
                        </a:rPr>
                        <a:t>1930</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vMerge="1">
                  <a:txBody>
                    <a:bodyPr/>
                    <a:lstStyle/>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PFC</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CF</a:t>
                      </a:r>
                      <a:r>
                        <a:rPr lang="fr-FR" sz="1600" b="0" baseline="-25000" dirty="0" smtClean="0">
                          <a:solidFill>
                            <a:schemeClr val="tx1"/>
                          </a:solidFill>
                        </a:rPr>
                        <a:t>4</a:t>
                      </a:r>
                      <a:r>
                        <a:rPr lang="fr-FR" sz="1600" b="0" dirty="0" smtClean="0">
                          <a:solidFill>
                            <a:schemeClr val="tx1"/>
                          </a:solidFill>
                        </a:rPr>
                        <a:t> :</a:t>
                      </a:r>
                    </a:p>
                    <a:p>
                      <a:r>
                        <a:rPr lang="fr-FR" sz="1600" b="0" dirty="0" smtClean="0">
                          <a:solidFill>
                            <a:schemeClr val="tx1"/>
                          </a:solidFill>
                        </a:rPr>
                        <a:t>50000</a:t>
                      </a:r>
                      <a:r>
                        <a:rPr lang="fr-FR" sz="1600" b="0" baseline="0" dirty="0" smtClean="0">
                          <a:solidFill>
                            <a:schemeClr val="tx1"/>
                          </a:solidFill>
                        </a:rPr>
                        <a:t> ans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 Procédés industriels (en partie métallurgie)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Moyenne</a:t>
                      </a:r>
                    </a:p>
                    <a:p>
                      <a:r>
                        <a:rPr lang="fr-FR" sz="1600" b="0" dirty="0" smtClean="0">
                          <a:solidFill>
                            <a:schemeClr val="tx1"/>
                          </a:solidFill>
                        </a:rPr>
                        <a:t>7200</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vMerge="1">
                  <a:txBody>
                    <a:bodyPr/>
                    <a:lstStyle/>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SF</a:t>
                      </a:r>
                      <a:r>
                        <a:rPr lang="fr-FR" sz="1600" b="0" baseline="-25000" dirty="0" smtClean="0">
                          <a:solidFill>
                            <a:schemeClr val="tx1"/>
                          </a:solidFill>
                        </a:rPr>
                        <a:t>6</a:t>
                      </a:r>
                      <a:endParaRPr lang="fr-FR" sz="16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3200</a:t>
                      </a:r>
                      <a:r>
                        <a:rPr lang="fr-FR" sz="1600" b="0" baseline="0" dirty="0" smtClean="0">
                          <a:solidFill>
                            <a:schemeClr val="tx1"/>
                          </a:solidFill>
                        </a:rPr>
                        <a:t> ans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fr-FR" sz="1600" b="0" dirty="0" smtClean="0">
                          <a:solidFill>
                            <a:schemeClr val="tx1"/>
                          </a:solidFill>
                        </a:rPr>
                        <a:t>Procédés particuliers</a:t>
                      </a:r>
                      <a:r>
                        <a:rPr lang="fr-FR" sz="1600" b="0" baseline="0" dirty="0" smtClean="0">
                          <a:solidFill>
                            <a:schemeClr val="tx1"/>
                          </a:solidFill>
                        </a:rPr>
                        <a:t> (industriels)</a:t>
                      </a:r>
                    </a:p>
                    <a:p>
                      <a:pPr marL="285750" indent="-285750">
                        <a:buFontTx/>
                        <a:buChar char="-"/>
                      </a:pPr>
                      <a:r>
                        <a:rPr lang="fr-FR" sz="1600" b="0" baseline="0" dirty="0" smtClean="0">
                          <a:solidFill>
                            <a:schemeClr val="tx1"/>
                          </a:solidFill>
                        </a:rPr>
                        <a:t>Equipements électriques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smtClean="0">
                          <a:solidFill>
                            <a:schemeClr val="tx1"/>
                          </a:solidFill>
                        </a:rPr>
                        <a:t>22200</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055">
                <a:tc>
                  <a:txBody>
                    <a:bodyPr/>
                    <a:lstStyle/>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fr-FR" sz="1600" b="0" dirty="0" smtClean="0">
                          <a:solidFill>
                            <a:schemeClr val="tx1"/>
                          </a:solidFill>
                        </a:rPr>
                        <a:t>gaz à effet de serre indirect :</a:t>
                      </a:r>
                    </a:p>
                    <a:p>
                      <a:r>
                        <a:rPr lang="fr-FR" sz="1600" b="0" dirty="0" smtClean="0">
                          <a:solidFill>
                            <a:schemeClr val="tx1"/>
                          </a:solidFill>
                        </a:rPr>
                        <a:t>SO2, NO2, COVNM, CO, +CFC (protocole de Montréal)</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085184"/>
            <a:ext cx="14859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874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38</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732392"/>
            <a:ext cx="8515665" cy="369332"/>
          </a:xfrm>
          <a:prstGeom prst="rect">
            <a:avLst/>
          </a:prstGeom>
          <a:noFill/>
        </p:spPr>
        <p:txBody>
          <a:bodyPr wrap="none" rtlCol="0">
            <a:spAutoFit/>
          </a:bodyPr>
          <a:lstStyle/>
          <a:p>
            <a:r>
              <a:rPr lang="fr-FR" b="1" u="sng" dirty="0" smtClean="0">
                <a:solidFill>
                  <a:srgbClr val="008000"/>
                </a:solidFill>
              </a:rPr>
              <a:t>4. Prises de conscience : 4.2. le réchauffement climatique : </a:t>
            </a:r>
            <a:r>
              <a:rPr lang="fr-FR" b="1" u="sng" dirty="0">
                <a:solidFill>
                  <a:srgbClr val="008000"/>
                </a:solidFill>
              </a:rPr>
              <a:t>l</a:t>
            </a:r>
            <a:r>
              <a:rPr lang="fr-FR" b="1" u="sng" dirty="0" smtClean="0">
                <a:solidFill>
                  <a:srgbClr val="008000"/>
                </a:solidFill>
              </a:rPr>
              <a:t>es gaz à effet de serre (suite)</a:t>
            </a:r>
            <a:endParaRPr lang="fr-FR" b="1" u="sng" dirty="0">
              <a:solidFill>
                <a:srgbClr val="008000"/>
              </a:solidFill>
            </a:endParaRPr>
          </a:p>
        </p:txBody>
      </p:sp>
      <p:sp>
        <p:nvSpPr>
          <p:cNvPr id="8" name="ZoneTexte 7"/>
          <p:cNvSpPr txBox="1"/>
          <p:nvPr/>
        </p:nvSpPr>
        <p:spPr>
          <a:xfrm>
            <a:off x="1239538" y="5154113"/>
            <a:ext cx="4032448" cy="276999"/>
          </a:xfrm>
          <a:prstGeom prst="rect">
            <a:avLst/>
          </a:prstGeom>
          <a:noFill/>
        </p:spPr>
        <p:txBody>
          <a:bodyPr wrap="square" rtlCol="0">
            <a:spAutoFit/>
          </a:bodyPr>
          <a:lstStyle/>
          <a:p>
            <a:pPr algn="ctr"/>
            <a:r>
              <a:rPr lang="fr-FR" sz="1200" dirty="0" smtClean="0">
                <a:solidFill>
                  <a:srgbClr val="008000"/>
                </a:solidFill>
              </a:rPr>
              <a:t>Les émissions annuelles de gaz à effet de serre par secteur</a:t>
            </a:r>
            <a:endParaRPr lang="fr-FR" sz="1200" dirty="0">
              <a:solidFill>
                <a:srgbClr val="008000"/>
              </a:solidFill>
            </a:endParaRPr>
          </a:p>
        </p:txBody>
      </p:sp>
      <p:pic>
        <p:nvPicPr>
          <p:cNvPr id="9" name="Image 8" descr="emission gaz a effet de serre_s.jpg"/>
          <p:cNvPicPr>
            <a:picLocks noChangeAspect="1"/>
          </p:cNvPicPr>
          <p:nvPr/>
        </p:nvPicPr>
        <p:blipFill>
          <a:blip r:embed="rId2" cstate="print"/>
          <a:stretch>
            <a:fillRect/>
          </a:stretch>
        </p:blipFill>
        <p:spPr>
          <a:xfrm>
            <a:off x="792694" y="1156261"/>
            <a:ext cx="4926137" cy="3994165"/>
          </a:xfrm>
          <a:prstGeom prst="rect">
            <a:avLst/>
          </a:prstGeom>
        </p:spPr>
      </p:pic>
      <p:pic>
        <p:nvPicPr>
          <p:cNvPr id="11" name="Image 10" descr="pollution de l-air.jpg"/>
          <p:cNvPicPr>
            <a:picLocks noChangeAspect="1"/>
          </p:cNvPicPr>
          <p:nvPr/>
        </p:nvPicPr>
        <p:blipFill>
          <a:blip r:embed="rId3" cstate="print"/>
          <a:stretch>
            <a:fillRect/>
          </a:stretch>
        </p:blipFill>
        <p:spPr>
          <a:xfrm>
            <a:off x="6565552" y="1219565"/>
            <a:ext cx="2466975" cy="1847850"/>
          </a:xfrm>
          <a:prstGeom prst="rect">
            <a:avLst/>
          </a:prstGeom>
        </p:spPr>
      </p:pic>
      <p:pic>
        <p:nvPicPr>
          <p:cNvPr id="12" name="Image 11" descr="pollution de l-air3.jpg"/>
          <p:cNvPicPr>
            <a:picLocks noChangeAspect="1"/>
          </p:cNvPicPr>
          <p:nvPr/>
        </p:nvPicPr>
        <p:blipFill>
          <a:blip r:embed="rId4" cstate="print"/>
          <a:stretch>
            <a:fillRect/>
          </a:stretch>
        </p:blipFill>
        <p:spPr>
          <a:xfrm>
            <a:off x="6395072" y="3204317"/>
            <a:ext cx="2647950" cy="1724025"/>
          </a:xfrm>
          <a:prstGeom prst="rect">
            <a:avLst/>
          </a:prstGeom>
        </p:spPr>
      </p:pic>
      <p:pic>
        <p:nvPicPr>
          <p:cNvPr id="13" name="Image 12" descr="pollution de l-air4_s.jpg"/>
          <p:cNvPicPr>
            <a:picLocks noChangeAspect="1"/>
          </p:cNvPicPr>
          <p:nvPr/>
        </p:nvPicPr>
        <p:blipFill>
          <a:blip r:embed="rId5" cstate="print"/>
          <a:stretch>
            <a:fillRect/>
          </a:stretch>
        </p:blipFill>
        <p:spPr>
          <a:xfrm>
            <a:off x="3746177" y="5622577"/>
            <a:ext cx="2371725" cy="1133475"/>
          </a:xfrm>
          <a:prstGeom prst="rect">
            <a:avLst/>
          </a:prstGeom>
        </p:spPr>
      </p:pic>
      <p:pic>
        <p:nvPicPr>
          <p:cNvPr id="14" name="Image 13" descr="pollution de l-air6.jpg"/>
          <p:cNvPicPr>
            <a:picLocks noChangeAspect="1"/>
          </p:cNvPicPr>
          <p:nvPr/>
        </p:nvPicPr>
        <p:blipFill>
          <a:blip r:embed="rId6" cstate="print"/>
          <a:stretch>
            <a:fillRect/>
          </a:stretch>
        </p:blipFill>
        <p:spPr>
          <a:xfrm>
            <a:off x="6241702" y="5150426"/>
            <a:ext cx="2790825" cy="1638300"/>
          </a:xfrm>
          <a:prstGeom prst="rect">
            <a:avLst/>
          </a:prstGeom>
        </p:spPr>
      </p:pic>
      <p:pic>
        <p:nvPicPr>
          <p:cNvPr id="15" name="Image 14" descr="pollution de l-air8_s1.jpg"/>
          <p:cNvPicPr>
            <a:picLocks noChangeAspect="1"/>
          </p:cNvPicPr>
          <p:nvPr/>
        </p:nvPicPr>
        <p:blipFill>
          <a:blip r:embed="rId7" cstate="print"/>
          <a:stretch>
            <a:fillRect/>
          </a:stretch>
        </p:blipFill>
        <p:spPr>
          <a:xfrm>
            <a:off x="1684027" y="5689252"/>
            <a:ext cx="2000250" cy="1066800"/>
          </a:xfrm>
          <a:prstGeom prst="rect">
            <a:avLst/>
          </a:prstGeom>
        </p:spPr>
      </p:pic>
      <p:pic>
        <p:nvPicPr>
          <p:cNvPr id="16" name="Image 15" descr="pollution de l-air2.jpg"/>
          <p:cNvPicPr>
            <a:picLocks noChangeAspect="1"/>
          </p:cNvPicPr>
          <p:nvPr/>
        </p:nvPicPr>
        <p:blipFill>
          <a:blip r:embed="rId8" cstate="print"/>
          <a:stretch>
            <a:fillRect/>
          </a:stretch>
        </p:blipFill>
        <p:spPr>
          <a:xfrm>
            <a:off x="0" y="5499572"/>
            <a:ext cx="1585388" cy="1231007"/>
          </a:xfrm>
          <a:prstGeom prst="rect">
            <a:avLst/>
          </a:prstGeom>
        </p:spPr>
      </p:pic>
    </p:spTree>
    <p:extLst>
      <p:ext uri="{BB962C8B-B14F-4D97-AF65-F5344CB8AC3E}">
        <p14:creationId xmlns:p14="http://schemas.microsoft.com/office/powerpoint/2010/main" val="2668874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39</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732392"/>
            <a:ext cx="8515665" cy="369332"/>
          </a:xfrm>
          <a:prstGeom prst="rect">
            <a:avLst/>
          </a:prstGeom>
          <a:noFill/>
        </p:spPr>
        <p:txBody>
          <a:bodyPr wrap="none" rtlCol="0">
            <a:spAutoFit/>
          </a:bodyPr>
          <a:lstStyle/>
          <a:p>
            <a:r>
              <a:rPr lang="fr-FR" b="1" u="sng" dirty="0" smtClean="0">
                <a:solidFill>
                  <a:srgbClr val="008000"/>
                </a:solidFill>
              </a:rPr>
              <a:t>4. Prises de conscience : 4.2. le réchauffement climatique : </a:t>
            </a:r>
            <a:r>
              <a:rPr lang="fr-FR" b="1" u="sng" dirty="0">
                <a:solidFill>
                  <a:srgbClr val="008000"/>
                </a:solidFill>
              </a:rPr>
              <a:t>l</a:t>
            </a:r>
            <a:r>
              <a:rPr lang="fr-FR" b="1" u="sng" dirty="0" smtClean="0">
                <a:solidFill>
                  <a:srgbClr val="008000"/>
                </a:solidFill>
              </a:rPr>
              <a:t>es gaz à effet de serre (suite)</a:t>
            </a:r>
            <a:endParaRPr lang="fr-FR" b="1" u="sng" dirty="0">
              <a:solidFill>
                <a:srgbClr val="008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01724"/>
            <a:ext cx="7569150" cy="4338415"/>
          </a:xfrm>
          <a:prstGeom prst="rect">
            <a:avLst/>
          </a:prstGeom>
        </p:spPr>
      </p:pic>
      <p:sp>
        <p:nvSpPr>
          <p:cNvPr id="6" name="ZoneTexte 5"/>
          <p:cNvSpPr txBox="1"/>
          <p:nvPr/>
        </p:nvSpPr>
        <p:spPr>
          <a:xfrm>
            <a:off x="179512" y="5445224"/>
            <a:ext cx="8784976" cy="1200329"/>
          </a:xfrm>
          <a:prstGeom prst="rect">
            <a:avLst/>
          </a:prstGeom>
          <a:noFill/>
        </p:spPr>
        <p:txBody>
          <a:bodyPr wrap="square" rtlCol="0">
            <a:spAutoFit/>
          </a:bodyPr>
          <a:lstStyle/>
          <a:p>
            <a:pPr algn="just"/>
            <a:r>
              <a:rPr lang="fr-FR" sz="1200" dirty="0">
                <a:solidFill>
                  <a:srgbClr val="008000"/>
                </a:solidFill>
              </a:rPr>
              <a:t>Evolution des émissions de CO2 seul par activité depuis </a:t>
            </a:r>
            <a:r>
              <a:rPr lang="fr-FR" sz="1200" dirty="0" smtClean="0">
                <a:solidFill>
                  <a:srgbClr val="008000"/>
                </a:solidFill>
              </a:rPr>
              <a:t>1971 [dans le monde]. </a:t>
            </a:r>
            <a:r>
              <a:rPr lang="fr-FR" sz="1200" dirty="0">
                <a:solidFill>
                  <a:srgbClr val="008000"/>
                </a:solidFill>
              </a:rPr>
              <a:t>On remarque que </a:t>
            </a:r>
            <a:r>
              <a:rPr lang="fr-FR" sz="1200" b="1" dirty="0">
                <a:solidFill>
                  <a:srgbClr val="008000"/>
                </a:solidFill>
              </a:rPr>
              <a:t>la première source mondiale est la production d'électricité ("power")</a:t>
            </a:r>
            <a:r>
              <a:rPr lang="fr-FR" sz="1200" dirty="0">
                <a:solidFill>
                  <a:srgbClr val="008000"/>
                </a:solidFill>
              </a:rPr>
              <a:t>. On comprend alors que, compte tenu des </a:t>
            </a:r>
            <a:r>
              <a:rPr lang="fr-FR" sz="1200" dirty="0">
                <a:solidFill>
                  <a:srgbClr val="008000"/>
                </a:solidFill>
                <a:hlinkClick r:id="rId3"/>
              </a:rPr>
              <a:t>niveaux de réduction qu'il serait souhaitable d'atteindre</a:t>
            </a:r>
            <a:r>
              <a:rPr lang="fr-FR" sz="1200" dirty="0">
                <a:solidFill>
                  <a:srgbClr val="008000"/>
                </a:solidFill>
              </a:rPr>
              <a:t> si l'on veut sérieusement se préoccuper du phénomène, que le combat contre l'effet de serre sera plus facilement gagné si l'on ne refuse pas le </a:t>
            </a:r>
            <a:r>
              <a:rPr lang="fr-FR" sz="1200" dirty="0">
                <a:solidFill>
                  <a:srgbClr val="008000"/>
                </a:solidFill>
                <a:hlinkClick r:id="rId4"/>
              </a:rPr>
              <a:t>recours au nucléaire</a:t>
            </a:r>
            <a:r>
              <a:rPr lang="fr-FR" sz="1200" dirty="0">
                <a:solidFill>
                  <a:srgbClr val="008000"/>
                </a:solidFill>
              </a:rPr>
              <a:t>.</a:t>
            </a:r>
          </a:p>
          <a:p>
            <a:pPr algn="just"/>
            <a:r>
              <a:rPr lang="fr-FR" sz="1200" dirty="0">
                <a:solidFill>
                  <a:srgbClr val="008000"/>
                </a:solidFill>
              </a:rPr>
              <a:t>Sources : </a:t>
            </a:r>
            <a:r>
              <a:rPr lang="fr-FR" sz="1200" i="1" dirty="0">
                <a:solidFill>
                  <a:srgbClr val="008000"/>
                </a:solidFill>
              </a:rPr>
              <a:t>BP </a:t>
            </a:r>
            <a:r>
              <a:rPr lang="fr-FR" sz="1200" i="1" dirty="0" err="1">
                <a:solidFill>
                  <a:srgbClr val="008000"/>
                </a:solidFill>
              </a:rPr>
              <a:t>statistical</a:t>
            </a:r>
            <a:r>
              <a:rPr lang="fr-FR" sz="1200" i="1" dirty="0">
                <a:solidFill>
                  <a:srgbClr val="008000"/>
                </a:solidFill>
              </a:rPr>
              <a:t> </a:t>
            </a:r>
            <a:r>
              <a:rPr lang="fr-FR" sz="1200" i="1" dirty="0" err="1">
                <a:solidFill>
                  <a:srgbClr val="008000"/>
                </a:solidFill>
              </a:rPr>
              <a:t>Review</a:t>
            </a:r>
            <a:r>
              <a:rPr lang="fr-FR" sz="1200" i="1" dirty="0">
                <a:solidFill>
                  <a:srgbClr val="008000"/>
                </a:solidFill>
              </a:rPr>
              <a:t> 2013</a:t>
            </a:r>
            <a:r>
              <a:rPr lang="fr-FR" sz="1200" dirty="0">
                <a:solidFill>
                  <a:srgbClr val="008000"/>
                </a:solidFill>
              </a:rPr>
              <a:t>, CDIAC, the </a:t>
            </a:r>
            <a:r>
              <a:rPr lang="fr-FR" sz="1200" dirty="0" err="1">
                <a:solidFill>
                  <a:srgbClr val="008000"/>
                </a:solidFill>
              </a:rPr>
              <a:t>Carbon</a:t>
            </a:r>
            <a:r>
              <a:rPr lang="fr-FR" sz="1200" dirty="0">
                <a:solidFill>
                  <a:srgbClr val="008000"/>
                </a:solidFill>
              </a:rPr>
              <a:t> Budget, Woods Hole </a:t>
            </a:r>
            <a:r>
              <a:rPr lang="fr-FR" sz="1200" dirty="0" err="1">
                <a:solidFill>
                  <a:srgbClr val="008000"/>
                </a:solidFill>
              </a:rPr>
              <a:t>Research</a:t>
            </a:r>
            <a:r>
              <a:rPr lang="fr-FR" sz="1200" dirty="0">
                <a:solidFill>
                  <a:srgbClr val="008000"/>
                </a:solidFill>
              </a:rPr>
              <a:t> Center (Houghton et al.).</a:t>
            </a:r>
          </a:p>
          <a:p>
            <a:pPr algn="just"/>
            <a:r>
              <a:rPr lang="fr-FR" sz="1200" dirty="0" smtClean="0">
                <a:solidFill>
                  <a:srgbClr val="008000"/>
                </a:solidFill>
              </a:rPr>
              <a:t>Information reprise par le site </a:t>
            </a:r>
            <a:r>
              <a:rPr lang="fr-FR" sz="1200" dirty="0" err="1" smtClean="0">
                <a:solidFill>
                  <a:srgbClr val="008000"/>
                </a:solidFill>
              </a:rPr>
              <a:t>Manicore</a:t>
            </a:r>
            <a:r>
              <a:rPr lang="fr-FR" sz="1200" dirty="0">
                <a:solidFill>
                  <a:srgbClr val="008000"/>
                </a:solidFill>
              </a:rPr>
              <a:t>, </a:t>
            </a:r>
            <a:r>
              <a:rPr lang="fr-FR" sz="1200" dirty="0" smtClean="0">
                <a:solidFill>
                  <a:srgbClr val="008000"/>
                </a:solidFill>
              </a:rPr>
              <a:t>le site </a:t>
            </a:r>
            <a:r>
              <a:rPr lang="fr-FR" sz="1200" dirty="0">
                <a:solidFill>
                  <a:srgbClr val="008000"/>
                </a:solidFill>
              </a:rPr>
              <a:t>de Jean-Marc </a:t>
            </a:r>
            <a:r>
              <a:rPr lang="fr-FR" sz="1200" dirty="0" err="1" smtClean="0">
                <a:solidFill>
                  <a:srgbClr val="008000"/>
                </a:solidFill>
              </a:rPr>
              <a:t>Jancovici</a:t>
            </a:r>
            <a:r>
              <a:rPr lang="fr-FR" sz="1200" dirty="0" smtClean="0">
                <a:solidFill>
                  <a:srgbClr val="008000"/>
                </a:solidFill>
              </a:rPr>
              <a:t>, </a:t>
            </a:r>
            <a:r>
              <a:rPr lang="fr-FR" sz="1200" dirty="0">
                <a:solidFill>
                  <a:srgbClr val="008000"/>
                </a:solidFill>
                <a:hlinkClick r:id="rId5"/>
              </a:rPr>
              <a:t>http://</a:t>
            </a:r>
            <a:r>
              <a:rPr lang="fr-FR" sz="1200" dirty="0" smtClean="0">
                <a:solidFill>
                  <a:srgbClr val="008000"/>
                </a:solidFill>
                <a:hlinkClick r:id="rId5"/>
              </a:rPr>
              <a:t>www.manicore.com/documentation/serre/GES.html</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1580573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0" y="476672"/>
            <a:ext cx="8784976" cy="3877985"/>
          </a:xfrm>
          <a:prstGeom prst="rect">
            <a:avLst/>
          </a:prstGeom>
        </p:spPr>
        <p:txBody>
          <a:bodyPr wrap="square">
            <a:spAutoFit/>
          </a:bodyPr>
          <a:lstStyle/>
          <a:p>
            <a:pPr algn="just"/>
            <a:r>
              <a:rPr lang="fr-FR" sz="2400" b="1" dirty="0" smtClean="0">
                <a:solidFill>
                  <a:srgbClr val="FFFF00"/>
                </a:solidFill>
                <a:latin typeface="Calibri" pitchFamily="34" charset="0"/>
              </a:rPr>
              <a:t>0. </a:t>
            </a:r>
            <a:r>
              <a:rPr lang="fr-FR" sz="2400" b="1" u="sng" dirty="0" smtClean="0">
                <a:solidFill>
                  <a:srgbClr val="FFFF00"/>
                </a:solidFill>
                <a:latin typeface="Calibri" pitchFamily="34" charset="0"/>
              </a:rPr>
              <a:t>Sommaire</a:t>
            </a:r>
          </a:p>
          <a:p>
            <a:pPr algn="just"/>
            <a:endParaRPr lang="fr-FR" sz="1400" dirty="0" smtClean="0">
              <a:solidFill>
                <a:srgbClr val="FFFF00"/>
              </a:solidFill>
              <a:latin typeface="Calibri" pitchFamily="34" charset="0"/>
            </a:endParaRPr>
          </a:p>
          <a:p>
            <a:pPr algn="just"/>
            <a:r>
              <a:rPr lang="fr-FR" sz="1600" dirty="0" smtClean="0">
                <a:solidFill>
                  <a:srgbClr val="FFFF00"/>
                </a:solidFill>
                <a:latin typeface="Calibri" pitchFamily="34" charset="0"/>
              </a:rPr>
              <a:t>16. Annexe : Controverse : usage du mot « durable » ou du mot « soutenable »</a:t>
            </a:r>
          </a:p>
          <a:p>
            <a:pPr algn="just"/>
            <a:r>
              <a:rPr lang="fr-FR" sz="1600" dirty="0" smtClean="0">
                <a:solidFill>
                  <a:srgbClr val="FFFF00"/>
                </a:solidFill>
                <a:latin typeface="Calibri" pitchFamily="34" charset="0"/>
              </a:rPr>
              <a:t>17. Annexe : Controverses sur le principe de précaution et le principe de prudence</a:t>
            </a:r>
          </a:p>
          <a:p>
            <a:pPr algn="just"/>
            <a:r>
              <a:rPr lang="fr-FR" sz="1600" dirty="0" smtClean="0">
                <a:solidFill>
                  <a:srgbClr val="FFFF00"/>
                </a:solidFill>
                <a:latin typeface="Calibri" pitchFamily="34" charset="0"/>
              </a:rPr>
              <a:t>18. Annexe : Comment l’empreinte écologique est calculée ?</a:t>
            </a:r>
          </a:p>
          <a:p>
            <a:pPr algn="just"/>
            <a:r>
              <a:rPr lang="fr-FR" sz="1600" dirty="0" smtClean="0">
                <a:solidFill>
                  <a:srgbClr val="FFFF00"/>
                </a:solidFill>
                <a:latin typeface="Calibri" pitchFamily="34" charset="0"/>
              </a:rPr>
              <a:t>19. Annexe : La théorie du baquet</a:t>
            </a:r>
          </a:p>
          <a:p>
            <a:pPr algn="just"/>
            <a:r>
              <a:rPr lang="fr-FR" sz="1600" dirty="0" smtClean="0">
                <a:solidFill>
                  <a:srgbClr val="FFFF00"/>
                </a:solidFill>
                <a:latin typeface="Calibri" pitchFamily="34" charset="0"/>
              </a:rPr>
              <a:t>20. Annexe : Le calcul du PIB ne tient pas compte de préoccupation environnementales</a:t>
            </a:r>
          </a:p>
          <a:p>
            <a:pPr algn="just"/>
            <a:r>
              <a:rPr lang="fr-FR" sz="1600" dirty="0" smtClean="0">
                <a:solidFill>
                  <a:srgbClr val="FFFF00"/>
                </a:solidFill>
                <a:latin typeface="Calibri" pitchFamily="34" charset="0"/>
              </a:rPr>
              <a:t>21. Annexe : Les Limites statistiques de l’IDH</a:t>
            </a:r>
          </a:p>
          <a:p>
            <a:pPr algn="just"/>
            <a:r>
              <a:rPr lang="en-US" sz="1600" dirty="0" smtClean="0">
                <a:solidFill>
                  <a:srgbClr val="FFFF00"/>
                </a:solidFill>
                <a:latin typeface="Calibri" pitchFamily="34" charset="0"/>
              </a:rPr>
              <a:t>22. </a:t>
            </a:r>
            <a:r>
              <a:rPr lang="en-US" sz="1600" dirty="0" err="1" smtClean="0">
                <a:solidFill>
                  <a:srgbClr val="FFFF00"/>
                </a:solidFill>
                <a:latin typeface="Calibri" pitchFamily="34" charset="0"/>
              </a:rPr>
              <a:t>Annexe</a:t>
            </a:r>
            <a:r>
              <a:rPr lang="en-US" sz="1600" dirty="0" smtClean="0">
                <a:solidFill>
                  <a:srgbClr val="FFFF00"/>
                </a:solidFill>
                <a:latin typeface="Calibri" pitchFamily="34" charset="0"/>
              </a:rPr>
              <a:t> : Happy Planet Index (HPI)</a:t>
            </a:r>
            <a:endParaRPr lang="fr-FR" sz="1600" dirty="0" smtClean="0">
              <a:solidFill>
                <a:srgbClr val="FFFF00"/>
              </a:solidFill>
              <a:latin typeface="Calibri" pitchFamily="34" charset="0"/>
            </a:endParaRPr>
          </a:p>
          <a:p>
            <a:pPr algn="just"/>
            <a:r>
              <a:rPr lang="fr-FR" sz="1600" dirty="0" smtClean="0">
                <a:solidFill>
                  <a:srgbClr val="FFFF00"/>
                </a:solidFill>
                <a:latin typeface="Calibri" pitchFamily="34" charset="0"/>
              </a:rPr>
              <a:t>23. </a:t>
            </a:r>
            <a:r>
              <a:rPr lang="fr-FR" sz="1600" dirty="0">
                <a:solidFill>
                  <a:srgbClr val="FFFF00"/>
                </a:solidFill>
                <a:latin typeface="Calibri" pitchFamily="34" charset="0"/>
              </a:rPr>
              <a:t>Annexe : Grandes catastrophes écologiques</a:t>
            </a:r>
          </a:p>
          <a:p>
            <a:pPr algn="just"/>
            <a:r>
              <a:rPr lang="fr-FR" sz="1600" dirty="0" smtClean="0">
                <a:solidFill>
                  <a:srgbClr val="FFFF00"/>
                </a:solidFill>
                <a:latin typeface="Calibri" pitchFamily="34" charset="0"/>
              </a:rPr>
              <a:t>24. </a:t>
            </a:r>
            <a:r>
              <a:rPr lang="fr-FR" sz="1600" dirty="0">
                <a:solidFill>
                  <a:srgbClr val="FFFF00"/>
                </a:solidFill>
                <a:latin typeface="Calibri" pitchFamily="34" charset="0"/>
              </a:rPr>
              <a:t>Annexe : Chronologie du concept</a:t>
            </a:r>
          </a:p>
          <a:p>
            <a:pPr algn="just"/>
            <a:r>
              <a:rPr lang="fr-FR" sz="1600" dirty="0" smtClean="0">
                <a:solidFill>
                  <a:srgbClr val="FFFF00"/>
                </a:solidFill>
                <a:latin typeface="Calibri" pitchFamily="34" charset="0"/>
              </a:rPr>
              <a:t>25. </a:t>
            </a:r>
            <a:r>
              <a:rPr lang="fr-FR" sz="1600" dirty="0">
                <a:solidFill>
                  <a:srgbClr val="FFFF00"/>
                </a:solidFill>
                <a:latin typeface="Calibri" pitchFamily="34" charset="0"/>
              </a:rPr>
              <a:t>Annexe : Historique de l’éveil de la conscience </a:t>
            </a:r>
            <a:r>
              <a:rPr lang="fr-FR" sz="1600" dirty="0" smtClean="0">
                <a:solidFill>
                  <a:srgbClr val="FFFF00"/>
                </a:solidFill>
                <a:latin typeface="Calibri" pitchFamily="34" charset="0"/>
              </a:rPr>
              <a:t>écologiste</a:t>
            </a:r>
          </a:p>
          <a:p>
            <a:pPr algn="just"/>
            <a:r>
              <a:rPr lang="fr-FR" sz="1600" dirty="0" smtClean="0">
                <a:solidFill>
                  <a:srgbClr val="FFFF00"/>
                </a:solidFill>
                <a:latin typeface="Calibri" pitchFamily="34" charset="0"/>
              </a:rPr>
              <a:t>26. Annexe : Exemples d’indicateurs du développement durable</a:t>
            </a:r>
          </a:p>
          <a:p>
            <a:pPr algn="just"/>
            <a:r>
              <a:rPr lang="fr-FR" sz="1600" dirty="0" smtClean="0">
                <a:solidFill>
                  <a:srgbClr val="FFFF00"/>
                </a:solidFill>
                <a:latin typeface="Calibri" pitchFamily="34" charset="0"/>
              </a:rPr>
              <a:t>27. </a:t>
            </a:r>
            <a:r>
              <a:rPr lang="fr-FR" sz="1600" dirty="0">
                <a:solidFill>
                  <a:srgbClr val="FFFF00"/>
                </a:solidFill>
                <a:latin typeface="Calibri" pitchFamily="34" charset="0"/>
              </a:rPr>
              <a:t>Annexe : </a:t>
            </a:r>
            <a:r>
              <a:rPr lang="fr-FR" sz="1600" dirty="0" smtClean="0">
                <a:solidFill>
                  <a:srgbClr val="FFFF00"/>
                </a:solidFill>
                <a:latin typeface="Calibri" pitchFamily="34" charset="0"/>
              </a:rPr>
              <a:t>intermittence énergétique</a:t>
            </a:r>
          </a:p>
          <a:p>
            <a:pPr algn="just"/>
            <a:r>
              <a:rPr lang="fr-FR" sz="1600" dirty="0" smtClean="0">
                <a:solidFill>
                  <a:srgbClr val="FFFF00"/>
                </a:solidFill>
                <a:latin typeface="Calibri" pitchFamily="34" charset="0"/>
              </a:rPr>
              <a:t>28. Annexe : Lexique</a:t>
            </a:r>
            <a:endParaRPr lang="fr-FR" sz="1600" dirty="0">
              <a:solidFill>
                <a:srgbClr val="FFFF00"/>
              </a:solidFill>
              <a:latin typeface="Calibri" pitchFamily="34" charset="0"/>
            </a:endParaRPr>
          </a:p>
        </p:txBody>
      </p:sp>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a:t>
            </a:fld>
            <a:endParaRPr lang="fr-FR" dirty="0"/>
          </a:p>
        </p:txBody>
      </p:sp>
      <p:sp>
        <p:nvSpPr>
          <p:cNvPr id="6" name="Titre 1"/>
          <p:cNvSpPr txBox="1">
            <a:spLocks/>
          </p:cNvSpPr>
          <p:nvPr/>
        </p:nvSpPr>
        <p:spPr>
          <a:xfrm>
            <a:off x="233975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8" name="Image 7" descr="green-world-drawing-concept-save-the-earth-ecology-doodles-icons-vector-set.jpg"/>
          <p:cNvPicPr>
            <a:picLocks noChangeAspect="1"/>
          </p:cNvPicPr>
          <p:nvPr/>
        </p:nvPicPr>
        <p:blipFill>
          <a:blip r:embed="rId2" cstate="print"/>
          <a:stretch>
            <a:fillRect/>
          </a:stretch>
        </p:blipFill>
        <p:spPr>
          <a:xfrm>
            <a:off x="4826520" y="3784021"/>
            <a:ext cx="4039320" cy="2890358"/>
          </a:xfrm>
          <a:prstGeom prst="rect">
            <a:avLst/>
          </a:prstGeom>
        </p:spPr>
      </p:pic>
      <p:sp>
        <p:nvSpPr>
          <p:cNvPr id="7" name="ZoneTexte 6"/>
          <p:cNvSpPr txBox="1"/>
          <p:nvPr/>
        </p:nvSpPr>
        <p:spPr>
          <a:xfrm>
            <a:off x="2845792" y="6274269"/>
            <a:ext cx="1980728" cy="400110"/>
          </a:xfrm>
          <a:prstGeom prst="rect">
            <a:avLst/>
          </a:prstGeom>
          <a:noFill/>
        </p:spPr>
        <p:txBody>
          <a:bodyPr wrap="square" rtlCol="0">
            <a:spAutoFit/>
          </a:bodyPr>
          <a:lstStyle/>
          <a:p>
            <a:pPr algn="r"/>
            <a:r>
              <a:rPr lang="fr-FR" sz="1000" dirty="0" smtClean="0">
                <a:solidFill>
                  <a:srgbClr val="008000"/>
                </a:solidFill>
              </a:rPr>
              <a:t>Source :  libre de droit </a:t>
            </a:r>
            <a:r>
              <a:rPr lang="fr-FR" sz="1000" dirty="0" smtClean="0">
                <a:solidFill>
                  <a:srgbClr val="008000"/>
                </a:solidFill>
                <a:latin typeface="Calibri" panose="020F0502020204030204" pitchFamily="34" charset="0"/>
              </a:rPr>
              <a:t>→</a:t>
            </a:r>
            <a:r>
              <a:rPr lang="fr-FR" sz="1000" dirty="0" smtClean="0">
                <a:solidFill>
                  <a:srgbClr val="008000"/>
                </a:solidFill>
              </a:rPr>
              <a:t>, </a:t>
            </a:r>
            <a:r>
              <a:rPr lang="fr-FR" sz="1000" dirty="0" smtClean="0">
                <a:hlinkClick r:id="rId3"/>
              </a:rPr>
              <a:t>http://www.shutterstock.com/</a:t>
            </a:r>
            <a:endParaRPr lang="fr-FR" sz="1000" dirty="0">
              <a:solidFill>
                <a:srgbClr val="008000"/>
              </a:solidFill>
            </a:endParaRPr>
          </a:p>
        </p:txBody>
      </p:sp>
    </p:spTree>
    <p:extLst>
      <p:ext uri="{BB962C8B-B14F-4D97-AF65-F5344CB8AC3E}">
        <p14:creationId xmlns:p14="http://schemas.microsoft.com/office/powerpoint/2010/main" val="2545883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40</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819650"/>
            <a:ext cx="8891986" cy="369332"/>
          </a:xfrm>
          <a:prstGeom prst="rect">
            <a:avLst/>
          </a:prstGeom>
          <a:noFill/>
        </p:spPr>
        <p:txBody>
          <a:bodyPr wrap="none" rtlCol="0">
            <a:spAutoFit/>
          </a:bodyPr>
          <a:lstStyle/>
          <a:p>
            <a:r>
              <a:rPr lang="fr-FR" b="1" u="sng" dirty="0" smtClean="0">
                <a:solidFill>
                  <a:srgbClr val="008000"/>
                </a:solidFill>
              </a:rPr>
              <a:t>4. Prises de conscience : 4.2. le réchauffement climatique : émission des gaz à effet de serre</a:t>
            </a:r>
            <a:endParaRPr lang="fr-FR" b="1" u="sng" dirty="0">
              <a:solidFill>
                <a:srgbClr val="008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 y="2094278"/>
            <a:ext cx="5760640" cy="340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57496" y="5612556"/>
            <a:ext cx="5245648" cy="276999"/>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Evolution </a:t>
            </a:r>
            <a:r>
              <a:rPr lang="fr-FR" sz="1200" dirty="0">
                <a:solidFill>
                  <a:srgbClr val="008000"/>
                </a:solidFill>
              </a:rPr>
              <a:t>des émissions de </a:t>
            </a:r>
            <a:r>
              <a:rPr lang="fr-FR" sz="1200" dirty="0" smtClean="0">
                <a:solidFill>
                  <a:srgbClr val="008000"/>
                </a:solidFill>
              </a:rPr>
              <a:t>CO</a:t>
            </a:r>
            <a:r>
              <a:rPr lang="fr-FR" sz="1200" baseline="-25000" dirty="0" smtClean="0">
                <a:solidFill>
                  <a:srgbClr val="008000"/>
                </a:solidFill>
              </a:rPr>
              <a:t>2</a:t>
            </a:r>
            <a:r>
              <a:rPr lang="fr-FR" sz="1200" dirty="0" smtClean="0">
                <a:solidFill>
                  <a:srgbClr val="008000"/>
                </a:solidFill>
              </a:rPr>
              <a:t> </a:t>
            </a:r>
            <a:r>
              <a:rPr lang="fr-FR" sz="1200" dirty="0">
                <a:solidFill>
                  <a:srgbClr val="008000"/>
                </a:solidFill>
              </a:rPr>
              <a:t>depuis 1960 (CAIT, World Ressources Institute).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200" y="4762681"/>
            <a:ext cx="3207217" cy="2018334"/>
          </a:xfrm>
          <a:prstGeom prst="rect">
            <a:avLst/>
          </a:prstGeom>
        </p:spPr>
      </p:pic>
      <p:sp>
        <p:nvSpPr>
          <p:cNvPr id="10" name="ZoneTexte 9"/>
          <p:cNvSpPr txBox="1"/>
          <p:nvPr/>
        </p:nvSpPr>
        <p:spPr>
          <a:xfrm>
            <a:off x="539552" y="6319350"/>
            <a:ext cx="5245648" cy="461665"/>
          </a:xfrm>
          <a:prstGeom prst="rect">
            <a:avLst/>
          </a:prstGeom>
          <a:noFill/>
        </p:spPr>
        <p:txBody>
          <a:bodyPr wrap="square" rtlCol="0">
            <a:spAutoFit/>
          </a:bodyPr>
          <a:lstStyle/>
          <a:p>
            <a:pPr algn="r"/>
            <a:r>
              <a:rPr lang="fr-FR" sz="1200" dirty="0">
                <a:solidFill>
                  <a:srgbClr val="008000"/>
                </a:solidFill>
              </a:rPr>
              <a:t>Evolution des émissions de </a:t>
            </a:r>
            <a:r>
              <a:rPr lang="fr-FR" sz="1200" dirty="0" smtClean="0">
                <a:solidFill>
                  <a:srgbClr val="008000"/>
                </a:solidFill>
              </a:rPr>
              <a:t>CO</a:t>
            </a:r>
            <a:r>
              <a:rPr lang="fr-FR" sz="1200" baseline="-25000" dirty="0" smtClean="0">
                <a:solidFill>
                  <a:srgbClr val="008000"/>
                </a:solidFill>
              </a:rPr>
              <a:t>2</a:t>
            </a:r>
            <a:r>
              <a:rPr lang="fr-FR" sz="1200" dirty="0" smtClean="0">
                <a:solidFill>
                  <a:srgbClr val="008000"/>
                </a:solidFill>
              </a:rPr>
              <a:t> depuis l’an 1000 (IPCC, rapport 2001) </a:t>
            </a:r>
            <a:r>
              <a:rPr lang="fr-FR" sz="1200" dirty="0" smtClean="0">
                <a:solidFill>
                  <a:srgbClr val="008000"/>
                </a:solidFill>
                <a:latin typeface="Calibri"/>
              </a:rPr>
              <a:t>→</a:t>
            </a:r>
          </a:p>
          <a:p>
            <a:pPr algn="r"/>
            <a:r>
              <a:rPr lang="fr-FR" sz="1200" dirty="0" smtClean="0">
                <a:solidFill>
                  <a:srgbClr val="008000"/>
                </a:solidFill>
                <a:latin typeface="Calibri"/>
              </a:rPr>
              <a:t>On découvre cette courbe en crosse de hockey dans les glaces de l’Antarctique</a:t>
            </a:r>
            <a:endParaRPr lang="fr-FR" sz="1200" dirty="0">
              <a:solidFill>
                <a:srgbClr val="008000"/>
              </a:solidFill>
            </a:endParaRPr>
          </a:p>
        </p:txBody>
      </p:sp>
      <p:pic>
        <p:nvPicPr>
          <p:cNvPr id="9" name="Image 8" descr="logo_DD.jpg"/>
          <p:cNvPicPr>
            <a:picLocks noChangeAspect="1"/>
          </p:cNvPicPr>
          <p:nvPr/>
        </p:nvPicPr>
        <p:blipFill>
          <a:blip r:embed="rId4" cstate="print"/>
          <a:stretch>
            <a:fillRect/>
          </a:stretch>
        </p:blipFill>
        <p:spPr>
          <a:xfrm>
            <a:off x="6516216" y="1700808"/>
            <a:ext cx="2181225" cy="2095500"/>
          </a:xfrm>
          <a:prstGeom prst="rect">
            <a:avLst/>
          </a:prstGeom>
        </p:spPr>
      </p:pic>
    </p:spTree>
    <p:extLst>
      <p:ext uri="{BB962C8B-B14F-4D97-AF65-F5344CB8AC3E}">
        <p14:creationId xmlns:p14="http://schemas.microsoft.com/office/powerpoint/2010/main" val="4204929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41</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19650"/>
            <a:ext cx="8891986" cy="369332"/>
          </a:xfrm>
          <a:prstGeom prst="rect">
            <a:avLst/>
          </a:prstGeom>
          <a:noFill/>
        </p:spPr>
        <p:txBody>
          <a:bodyPr wrap="none" rtlCol="0">
            <a:spAutoFit/>
          </a:bodyPr>
          <a:lstStyle/>
          <a:p>
            <a:r>
              <a:rPr lang="fr-FR" b="1" u="sng" dirty="0" smtClean="0">
                <a:solidFill>
                  <a:srgbClr val="008000"/>
                </a:solidFill>
              </a:rPr>
              <a:t>4. Prises de conscience : 4.2. le réchauffement climatique : émission des gaz à effet de serre</a:t>
            </a:r>
            <a:endParaRPr lang="fr-FR" b="1" u="sng" dirty="0">
              <a:solidFill>
                <a:srgbClr val="008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825" y="1471612"/>
            <a:ext cx="6610350" cy="3914775"/>
          </a:xfrm>
          <a:prstGeom prst="rect">
            <a:avLst/>
          </a:prstGeom>
        </p:spPr>
      </p:pic>
      <p:sp>
        <p:nvSpPr>
          <p:cNvPr id="6" name="ZoneTexte 5"/>
          <p:cNvSpPr txBox="1"/>
          <p:nvPr/>
        </p:nvSpPr>
        <p:spPr>
          <a:xfrm>
            <a:off x="899592" y="5567633"/>
            <a:ext cx="7200800" cy="276999"/>
          </a:xfrm>
          <a:prstGeom prst="rect">
            <a:avLst/>
          </a:prstGeom>
          <a:noFill/>
        </p:spPr>
        <p:txBody>
          <a:bodyPr wrap="square" rtlCol="0">
            <a:spAutoFit/>
          </a:bodyPr>
          <a:lstStyle/>
          <a:p>
            <a:pPr algn="ctr"/>
            <a:r>
              <a:rPr lang="fr-FR" sz="1200" i="1" dirty="0">
                <a:solidFill>
                  <a:srgbClr val="008000"/>
                </a:solidFill>
              </a:rPr>
              <a:t>Les émissions de CO2 stabilisées en 2009</a:t>
            </a:r>
            <a:r>
              <a:rPr lang="fr-FR" sz="1200" dirty="0">
                <a:solidFill>
                  <a:srgbClr val="008000"/>
                </a:solidFill>
              </a:rPr>
              <a:t>. Source : </a:t>
            </a:r>
            <a:r>
              <a:rPr lang="fr-FR" sz="1200" dirty="0" err="1">
                <a:solidFill>
                  <a:srgbClr val="008000"/>
                </a:solidFill>
              </a:rPr>
              <a:t>Futura</a:t>
            </a:r>
            <a:r>
              <a:rPr lang="fr-FR" sz="1200" dirty="0">
                <a:solidFill>
                  <a:srgbClr val="008000"/>
                </a:solidFill>
              </a:rPr>
              <a:t>-science, Tag : Environnement, Date : 2 juillet 2010.</a:t>
            </a:r>
          </a:p>
        </p:txBody>
      </p:sp>
    </p:spTree>
    <p:extLst>
      <p:ext uri="{BB962C8B-B14F-4D97-AF65-F5344CB8AC3E}">
        <p14:creationId xmlns:p14="http://schemas.microsoft.com/office/powerpoint/2010/main" val="1104324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42</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36712"/>
            <a:ext cx="7181453" cy="369332"/>
          </a:xfrm>
          <a:prstGeom prst="rect">
            <a:avLst/>
          </a:prstGeom>
          <a:noFill/>
        </p:spPr>
        <p:txBody>
          <a:bodyPr wrap="none" rtlCol="0">
            <a:spAutoFit/>
          </a:bodyPr>
          <a:lstStyle/>
          <a:p>
            <a:r>
              <a:rPr lang="fr-FR" b="1" u="sng" dirty="0" smtClean="0">
                <a:solidFill>
                  <a:srgbClr val="008000"/>
                </a:solidFill>
              </a:rPr>
              <a:t>4. Prises de conscience : 4.2. le réchauffement climatique : l’effet de serre</a:t>
            </a:r>
            <a:endParaRPr lang="fr-FR" b="1" u="sng" dirty="0">
              <a:solidFill>
                <a:srgbClr val="0080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750594022"/>
              </p:ext>
            </p:extLst>
          </p:nvPr>
        </p:nvGraphicFramePr>
        <p:xfrm>
          <a:off x="683568" y="4725144"/>
          <a:ext cx="7704855" cy="504056"/>
        </p:xfrm>
        <a:graphic>
          <a:graphicData uri="http://schemas.openxmlformats.org/drawingml/2006/table">
            <a:tbl>
              <a:tblPr/>
              <a:tblGrid>
                <a:gridCol w="2542602"/>
                <a:gridCol w="2927844"/>
                <a:gridCol w="2234409"/>
              </a:tblGrid>
              <a:tr h="252028">
                <a:tc>
                  <a:txBody>
                    <a:bodyPr/>
                    <a:lstStyle/>
                    <a:p>
                      <a:r>
                        <a:rPr lang="fr-FR" sz="1400" dirty="0"/>
                        <a:t> Vapeur d'eau (H2O</a:t>
                      </a:r>
                      <a:r>
                        <a:rPr lang="fr-FR" sz="1400" dirty="0" smtClean="0"/>
                        <a:t>)</a:t>
                      </a:r>
                      <a:r>
                        <a:rPr lang="fr-FR" sz="1400" baseline="0" dirty="0" smtClean="0"/>
                        <a:t> </a:t>
                      </a:r>
                      <a:endParaRPr lang="fr-FR"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 Gaz carbonique (CO2)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Ozone (O3)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r>
                        <a:rPr lang="fr-FR" sz="1400"/>
                        <a:t>  Méthane (CH4)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 Protoxyde d'azote (N2O)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 Oxygène (O2)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1520" y="1268760"/>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8000"/>
                </a:solidFill>
                <a:effectLst/>
                <a:cs typeface="Arial" pitchFamily="34" charset="0"/>
              </a:rPr>
              <a:t>Les émissions et </a:t>
            </a:r>
            <a:r>
              <a:rPr kumimoji="0" lang="fr-FR" sz="1600" b="0" i="0" u="none" strike="noStrike" cap="none" normalizeH="0" baseline="0" dirty="0" err="1" smtClean="0">
                <a:ln>
                  <a:noFill/>
                </a:ln>
                <a:solidFill>
                  <a:srgbClr val="008000"/>
                </a:solidFill>
                <a:effectLst/>
                <a:cs typeface="Arial" pitchFamily="34" charset="0"/>
              </a:rPr>
              <a:t>absorpbtions</a:t>
            </a:r>
            <a:r>
              <a:rPr kumimoji="0" lang="fr-FR" sz="1600" b="0" i="0" u="none" strike="noStrike" cap="none" normalizeH="0" baseline="0" dirty="0" smtClean="0">
                <a:ln>
                  <a:noFill/>
                </a:ln>
                <a:solidFill>
                  <a:srgbClr val="008000"/>
                </a:solidFill>
                <a:effectLst/>
                <a:cs typeface="Arial" pitchFamily="34" charset="0"/>
              </a:rPr>
              <a:t> </a:t>
            </a:r>
            <a:r>
              <a:rPr kumimoji="0" lang="fr-FR" sz="1600" b="0" i="0" u="none" strike="noStrike" cap="none" normalizeH="0" baseline="0" dirty="0" smtClean="0">
                <a:ln>
                  <a:noFill/>
                </a:ln>
                <a:solidFill>
                  <a:srgbClr val="008000"/>
                </a:solidFill>
                <a:effectLst/>
                <a:cs typeface="Arial" pitchFamily="34" charset="0"/>
              </a:rPr>
              <a:t>des rayonnements du soleil et de la Terre</a:t>
            </a:r>
            <a:endParaRPr kumimoji="0" lang="fr-FR" sz="1600" b="0" i="0" u="none" strike="noStrike" cap="none" normalizeH="0" baseline="0" dirty="0" smtClean="0">
              <a:ln>
                <a:noFill/>
              </a:ln>
              <a:solidFill>
                <a:srgbClr val="008000"/>
              </a:solidFill>
              <a:effectLs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8000"/>
                </a:solidFill>
                <a:effectLst/>
                <a:cs typeface="Arial" pitchFamily="34" charset="0"/>
              </a:rPr>
              <a:t>   </a:t>
            </a:r>
            <a:endParaRPr kumimoji="0" lang="fr-FR" sz="1600" b="0" i="0" u="none" strike="noStrike" cap="none" normalizeH="0" baseline="0" dirty="0" smtClean="0">
              <a:ln>
                <a:noFill/>
              </a:ln>
              <a:solidFill>
                <a:srgbClr val="008000"/>
              </a:solidFill>
              <a:effectLs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8000"/>
                </a:solidFill>
                <a:effectLst/>
                <a:cs typeface="Arial" pitchFamily="34" charset="0"/>
              </a:rPr>
              <a:t>Distribution du rayonnement du soleil (6000 K) et de la Terre (255 K) et représentation simplifiée de l'absorption par les gaz à effet de serre. Source : Robert </a:t>
            </a:r>
            <a:r>
              <a:rPr kumimoji="0" lang="fr-FR" sz="1600" b="0" i="0" u="none" strike="noStrike" cap="none" normalizeH="0" baseline="0" dirty="0" err="1" smtClean="0">
                <a:ln>
                  <a:noFill/>
                </a:ln>
                <a:solidFill>
                  <a:srgbClr val="008000"/>
                </a:solidFill>
                <a:effectLst/>
                <a:cs typeface="Arial" pitchFamily="34" charset="0"/>
              </a:rPr>
              <a:t>Sadourny</a:t>
            </a:r>
            <a:r>
              <a:rPr kumimoji="0" lang="fr-FR" sz="1600" b="0" i="0" u="none" strike="noStrike" cap="none" normalizeH="0" baseline="0" dirty="0" smtClean="0">
                <a:ln>
                  <a:noFill/>
                </a:ln>
                <a:solidFill>
                  <a:srgbClr val="008000"/>
                </a:solidFill>
                <a:effectLst/>
                <a:cs typeface="Arial" pitchFamily="34" charset="0"/>
              </a:rPr>
              <a:t>, le Climat de la Terre, Flammarion, Collection Domino</a:t>
            </a:r>
            <a:r>
              <a:rPr kumimoji="0" lang="fr-FR" sz="1200" b="0" i="0" u="none" strike="noStrike" cap="none" normalizeH="0" baseline="0" dirty="0" smtClean="0">
                <a:ln>
                  <a:noFill/>
                </a:ln>
                <a:solidFill>
                  <a:srgbClr val="000099"/>
                </a:solidFill>
                <a:effectLst/>
                <a:cs typeface="Arial" pitchFamily="34" charset="0"/>
              </a:rPr>
              <a:t>    </a:t>
            </a:r>
            <a:endParaRPr kumimoji="0" lang="fr-FR" sz="1200" b="0" i="0" u="none" strike="noStrike" cap="none" normalizeH="0" baseline="0" dirty="0" smtClean="0">
              <a:ln>
                <a:noFill/>
              </a:ln>
              <a:solidFill>
                <a:srgbClr val="000000"/>
              </a:solidFill>
              <a:effectLst/>
              <a:cs typeface="Times New Roman" pitchFamily="18" charset="0"/>
            </a:endParaRPr>
          </a:p>
        </p:txBody>
      </p:sp>
      <p:pic>
        <p:nvPicPr>
          <p:cNvPr id="7" name="Picture 2" descr="http://www.manicore.com/documentation/serre/physique_graph3.gif"/>
          <p:cNvPicPr>
            <a:picLocks noChangeAspect="1" noChangeArrowheads="1"/>
          </p:cNvPicPr>
          <p:nvPr/>
        </p:nvPicPr>
        <p:blipFill>
          <a:blip r:embed="rId2" cstate="print"/>
          <a:srcRect/>
          <a:stretch>
            <a:fillRect/>
          </a:stretch>
        </p:blipFill>
        <p:spPr bwMode="auto">
          <a:xfrm>
            <a:off x="2843808" y="2780928"/>
            <a:ext cx="3238500" cy="1657350"/>
          </a:xfrm>
          <a:prstGeom prst="rect">
            <a:avLst/>
          </a:prstGeom>
          <a:noFill/>
        </p:spPr>
      </p:pic>
      <p:pic>
        <p:nvPicPr>
          <p:cNvPr id="8" name="Picture 3" descr="http://www.manicore.com/documentation/serre/physique_graph4.gif"/>
          <p:cNvPicPr>
            <a:picLocks noChangeAspect="1" noChangeArrowheads="1"/>
          </p:cNvPicPr>
          <p:nvPr/>
        </p:nvPicPr>
        <p:blipFill>
          <a:blip r:embed="rId3" cstate="print"/>
          <a:srcRect/>
          <a:stretch>
            <a:fillRect/>
          </a:stretch>
        </p:blipFill>
        <p:spPr bwMode="auto">
          <a:xfrm>
            <a:off x="2627784" y="4802265"/>
            <a:ext cx="123825" cy="76200"/>
          </a:xfrm>
          <a:prstGeom prst="rect">
            <a:avLst/>
          </a:prstGeom>
          <a:noFill/>
        </p:spPr>
      </p:pic>
      <p:pic>
        <p:nvPicPr>
          <p:cNvPr id="9" name="Picture 4" descr="http://www.manicore.com/documentation/serre/physique_graph5.gif"/>
          <p:cNvPicPr>
            <a:picLocks noChangeAspect="1" noChangeArrowheads="1"/>
          </p:cNvPicPr>
          <p:nvPr/>
        </p:nvPicPr>
        <p:blipFill>
          <a:blip r:embed="rId4" cstate="print"/>
          <a:srcRect/>
          <a:stretch>
            <a:fillRect/>
          </a:stretch>
        </p:blipFill>
        <p:spPr bwMode="auto">
          <a:xfrm>
            <a:off x="5731315" y="4844777"/>
            <a:ext cx="190500" cy="76200"/>
          </a:xfrm>
          <a:prstGeom prst="rect">
            <a:avLst/>
          </a:prstGeom>
          <a:noFill/>
        </p:spPr>
      </p:pic>
      <p:pic>
        <p:nvPicPr>
          <p:cNvPr id="10" name="Picture 5" descr="http://www.manicore.com/documentation/serre/physique_graph6.gif"/>
          <p:cNvPicPr>
            <a:picLocks noChangeAspect="1" noChangeArrowheads="1"/>
          </p:cNvPicPr>
          <p:nvPr/>
        </p:nvPicPr>
        <p:blipFill>
          <a:blip r:embed="rId5" cstate="print"/>
          <a:srcRect/>
          <a:stretch>
            <a:fillRect/>
          </a:stretch>
        </p:blipFill>
        <p:spPr bwMode="auto">
          <a:xfrm>
            <a:off x="7674818" y="4820964"/>
            <a:ext cx="209550" cy="76200"/>
          </a:xfrm>
          <a:prstGeom prst="rect">
            <a:avLst/>
          </a:prstGeom>
          <a:noFill/>
        </p:spPr>
      </p:pic>
      <p:pic>
        <p:nvPicPr>
          <p:cNvPr id="11" name="Picture 6" descr="http://www.manicore.com/documentation/serre/physique_graph7.gif"/>
          <p:cNvPicPr>
            <a:picLocks noChangeAspect="1" noChangeArrowheads="1"/>
          </p:cNvPicPr>
          <p:nvPr/>
        </p:nvPicPr>
        <p:blipFill>
          <a:blip r:embed="rId6" cstate="print"/>
          <a:srcRect/>
          <a:stretch>
            <a:fillRect/>
          </a:stretch>
        </p:blipFill>
        <p:spPr bwMode="auto">
          <a:xfrm>
            <a:off x="2569865" y="5094138"/>
            <a:ext cx="190500" cy="76200"/>
          </a:xfrm>
          <a:prstGeom prst="rect">
            <a:avLst/>
          </a:prstGeom>
          <a:noFill/>
        </p:spPr>
      </p:pic>
      <p:pic>
        <p:nvPicPr>
          <p:cNvPr id="12" name="Picture 7" descr="http://www.manicore.com/documentation/serre/physique_graph8.gif"/>
          <p:cNvPicPr>
            <a:picLocks noChangeAspect="1" noChangeArrowheads="1"/>
          </p:cNvPicPr>
          <p:nvPr/>
        </p:nvPicPr>
        <p:blipFill>
          <a:blip r:embed="rId7" cstate="print"/>
          <a:srcRect/>
          <a:stretch>
            <a:fillRect/>
          </a:stretch>
        </p:blipFill>
        <p:spPr bwMode="auto">
          <a:xfrm>
            <a:off x="5636065" y="5056038"/>
            <a:ext cx="381000" cy="76200"/>
          </a:xfrm>
          <a:prstGeom prst="rect">
            <a:avLst/>
          </a:prstGeom>
          <a:noFill/>
        </p:spPr>
      </p:pic>
      <p:pic>
        <p:nvPicPr>
          <p:cNvPr id="13" name="Picture 8" descr="http://www.manicore.com/documentation/serre/physique_graph9.gif"/>
          <p:cNvPicPr>
            <a:picLocks noChangeAspect="1" noChangeArrowheads="1"/>
          </p:cNvPicPr>
          <p:nvPr/>
        </p:nvPicPr>
        <p:blipFill>
          <a:blip r:embed="rId8" cstate="print"/>
          <a:srcRect/>
          <a:stretch>
            <a:fillRect/>
          </a:stretch>
        </p:blipFill>
        <p:spPr bwMode="auto">
          <a:xfrm>
            <a:off x="7742066" y="5046965"/>
            <a:ext cx="133350" cy="76200"/>
          </a:xfrm>
          <a:prstGeom prst="rect">
            <a:avLst/>
          </a:prstGeom>
          <a:noFill/>
        </p:spPr>
      </p:pic>
      <p:sp>
        <p:nvSpPr>
          <p:cNvPr id="14" name="Rectangle 13"/>
          <p:cNvSpPr/>
          <p:nvPr/>
        </p:nvSpPr>
        <p:spPr>
          <a:xfrm>
            <a:off x="2195736" y="5661248"/>
            <a:ext cx="4968552" cy="288032"/>
          </a:xfrm>
          <a:prstGeom prst="rect">
            <a:avLst/>
          </a:prstGeom>
        </p:spPr>
        <p:txBody>
          <a:bodyPr wrap="square">
            <a:spAutoFit/>
          </a:bodyPr>
          <a:lstStyle/>
          <a:p>
            <a:r>
              <a:rPr lang="fr-FR" sz="1200" dirty="0" smtClean="0">
                <a:solidFill>
                  <a:srgbClr val="008000"/>
                </a:solidFill>
                <a:cs typeface="Arial" pitchFamily="34" charset="0"/>
              </a:rPr>
              <a:t>Source : </a:t>
            </a:r>
            <a:r>
              <a:rPr lang="fr-FR" sz="1200" dirty="0" smtClean="0">
                <a:hlinkClick r:id="rId9"/>
              </a:rPr>
              <a:t>http://www.manicore.com/documentation/serre/physique.html</a:t>
            </a:r>
            <a:endParaRPr lang="fr-FR" sz="1200" dirty="0"/>
          </a:p>
        </p:txBody>
      </p:sp>
    </p:spTree>
    <p:extLst>
      <p:ext uri="{BB962C8B-B14F-4D97-AF65-F5344CB8AC3E}">
        <p14:creationId xmlns:p14="http://schemas.microsoft.com/office/powerpoint/2010/main" val="3043103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43</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836712"/>
            <a:ext cx="8712968" cy="3693319"/>
          </a:xfrm>
          <a:prstGeom prst="rect">
            <a:avLst/>
          </a:prstGeom>
          <a:noFill/>
        </p:spPr>
        <p:txBody>
          <a:bodyPr wrap="square" rtlCol="0">
            <a:spAutoFit/>
          </a:bodyPr>
          <a:lstStyle/>
          <a:p>
            <a:r>
              <a:rPr lang="fr-FR" b="1" u="sng" dirty="0" smtClean="0">
                <a:solidFill>
                  <a:srgbClr val="008000"/>
                </a:solidFill>
              </a:rPr>
              <a:t>4. Prises de conscience : 4.2. le réchauffement climatique : l’effet de serre</a:t>
            </a:r>
            <a:endParaRPr lang="fr-FR" dirty="0" smtClean="0">
              <a:solidFill>
                <a:srgbClr val="008000"/>
              </a:solidFill>
            </a:endParaRPr>
          </a:p>
          <a:p>
            <a:endParaRPr lang="fr-FR" dirty="0" smtClean="0">
              <a:solidFill>
                <a:srgbClr val="008000"/>
              </a:solidFill>
            </a:endParaRPr>
          </a:p>
          <a:p>
            <a:pPr lvl="0" eaLnBrk="0" fontAlgn="base" hangingPunct="0">
              <a:buFont typeface="Arial" pitchFamily="34" charset="0"/>
              <a:buChar char="•"/>
            </a:pPr>
            <a:r>
              <a:rPr lang="fr-FR" dirty="0" smtClean="0">
                <a:solidFill>
                  <a:srgbClr val="008000"/>
                </a:solidFill>
              </a:rPr>
              <a:t> Montée du </a:t>
            </a:r>
            <a:r>
              <a:rPr lang="fr-FR" b="1" dirty="0" smtClean="0">
                <a:solidFill>
                  <a:srgbClr val="008000"/>
                </a:solidFill>
              </a:rPr>
              <a:t>niveau des mers</a:t>
            </a:r>
            <a:endParaRPr lang="fr-FR" dirty="0" smtClean="0">
              <a:solidFill>
                <a:srgbClr val="008000"/>
              </a:solidFill>
            </a:endParaRPr>
          </a:p>
          <a:p>
            <a:pPr lvl="0" eaLnBrk="0" fontAlgn="base" hangingPunct="0">
              <a:buFont typeface="Arial" pitchFamily="34" charset="0"/>
              <a:buChar char="•"/>
            </a:pPr>
            <a:r>
              <a:rPr lang="fr-FR" dirty="0" smtClean="0">
                <a:solidFill>
                  <a:srgbClr val="008000"/>
                </a:solidFill>
              </a:rPr>
              <a:t> Déplacement des </a:t>
            </a:r>
            <a:r>
              <a:rPr lang="fr-FR" b="1" dirty="0" smtClean="0">
                <a:solidFill>
                  <a:srgbClr val="008000"/>
                </a:solidFill>
              </a:rPr>
              <a:t>zones climatiques </a:t>
            </a:r>
            <a:r>
              <a:rPr lang="fr-FR" dirty="0" smtClean="0">
                <a:solidFill>
                  <a:srgbClr val="008000"/>
                </a:solidFill>
              </a:rPr>
              <a:t>et des biotopes</a:t>
            </a:r>
          </a:p>
          <a:p>
            <a:pPr lvl="0" eaLnBrk="0" fontAlgn="base" hangingPunct="0">
              <a:buFont typeface="Arial" pitchFamily="34" charset="0"/>
              <a:buChar char="•"/>
            </a:pPr>
            <a:r>
              <a:rPr lang="fr-FR" dirty="0" smtClean="0">
                <a:solidFill>
                  <a:srgbClr val="008000"/>
                </a:solidFill>
              </a:rPr>
              <a:t> Répartition des </a:t>
            </a:r>
            <a:r>
              <a:rPr lang="fr-FR" b="1" dirty="0" smtClean="0">
                <a:solidFill>
                  <a:srgbClr val="008000"/>
                </a:solidFill>
              </a:rPr>
              <a:t>ressources en eau </a:t>
            </a:r>
            <a:r>
              <a:rPr lang="fr-FR" dirty="0" smtClean="0">
                <a:solidFill>
                  <a:srgbClr val="008000"/>
                </a:solidFill>
              </a:rPr>
              <a:t> et difficultés agricoles</a:t>
            </a:r>
          </a:p>
          <a:p>
            <a:pPr lvl="0" eaLnBrk="0" fontAlgn="base" hangingPunct="0">
              <a:buFont typeface="Arial" pitchFamily="34" charset="0"/>
              <a:buChar char="•"/>
            </a:pPr>
            <a:r>
              <a:rPr lang="fr-FR" dirty="0" smtClean="0">
                <a:solidFill>
                  <a:srgbClr val="008000"/>
                </a:solidFill>
              </a:rPr>
              <a:t> Difficultés d’</a:t>
            </a:r>
            <a:r>
              <a:rPr lang="fr-FR" b="1" dirty="0" smtClean="0">
                <a:solidFill>
                  <a:srgbClr val="008000"/>
                </a:solidFill>
              </a:rPr>
              <a:t>adaptation des écosystèmes et des hommes</a:t>
            </a:r>
            <a:endParaRPr lang="fr-FR" dirty="0" smtClean="0">
              <a:solidFill>
                <a:srgbClr val="008000"/>
              </a:solidFill>
            </a:endParaRPr>
          </a:p>
          <a:p>
            <a:pPr lvl="0" eaLnBrk="0" fontAlgn="base" hangingPunct="0">
              <a:buFont typeface="Arial" pitchFamily="34" charset="0"/>
              <a:buChar char="•"/>
            </a:pPr>
            <a:r>
              <a:rPr lang="fr-FR" b="1" dirty="0" smtClean="0">
                <a:solidFill>
                  <a:srgbClr val="008000"/>
                </a:solidFill>
              </a:rPr>
              <a:t> Evénements météo « contrastés » </a:t>
            </a:r>
            <a:r>
              <a:rPr lang="fr-FR" dirty="0" smtClean="0">
                <a:solidFill>
                  <a:srgbClr val="008000"/>
                </a:solidFill>
              </a:rPr>
              <a:t>(cyclones, inondations...)</a:t>
            </a:r>
          </a:p>
          <a:p>
            <a:pPr lvl="0" eaLnBrk="0" fontAlgn="base" hangingPunct="0"/>
            <a:endParaRPr lang="fr-FR" dirty="0" smtClean="0">
              <a:solidFill>
                <a:srgbClr val="008000"/>
              </a:solidFill>
            </a:endParaRPr>
          </a:p>
          <a:p>
            <a:pPr lvl="0" eaLnBrk="0" fontAlgn="base" hangingPunct="0">
              <a:buFont typeface="Wingdings" pitchFamily="2" charset="2"/>
              <a:buChar char="Ø"/>
            </a:pPr>
            <a:r>
              <a:rPr lang="fr-FR" b="1" i="1" dirty="0" smtClean="0">
                <a:solidFill>
                  <a:srgbClr val="008000"/>
                </a:solidFill>
              </a:rPr>
              <a:t> Europe : effets mitigés</a:t>
            </a:r>
            <a:endParaRPr lang="fr-FR" dirty="0" smtClean="0">
              <a:solidFill>
                <a:srgbClr val="008000"/>
              </a:solidFill>
            </a:endParaRPr>
          </a:p>
          <a:p>
            <a:pPr lvl="0" eaLnBrk="0" fontAlgn="base" hangingPunct="0">
              <a:buFont typeface="Wingdings" pitchFamily="2" charset="2"/>
              <a:buChar char="Ø"/>
            </a:pPr>
            <a:r>
              <a:rPr lang="fr-FR" b="1" i="1" dirty="0" smtClean="0">
                <a:solidFill>
                  <a:srgbClr val="008000"/>
                </a:solidFill>
              </a:rPr>
              <a:t> Afrique : stress hydrique, pertes de superficies agricoles</a:t>
            </a:r>
            <a:endParaRPr lang="fr-FR" dirty="0" smtClean="0">
              <a:solidFill>
                <a:srgbClr val="008000"/>
              </a:solidFill>
            </a:endParaRPr>
          </a:p>
          <a:p>
            <a:pPr lvl="0" eaLnBrk="0" fontAlgn="base" hangingPunct="0">
              <a:buFont typeface="Wingdings" pitchFamily="2" charset="2"/>
              <a:buChar char="Ø"/>
            </a:pPr>
            <a:r>
              <a:rPr lang="fr-FR" b="1" i="1" dirty="0" smtClean="0">
                <a:solidFill>
                  <a:srgbClr val="008000"/>
                </a:solidFill>
              </a:rPr>
              <a:t> Asie : risques de famine</a:t>
            </a:r>
            <a:endParaRPr lang="fr-FR" dirty="0" smtClean="0">
              <a:solidFill>
                <a:srgbClr val="008000"/>
              </a:solidFill>
            </a:endParaRPr>
          </a:p>
          <a:p>
            <a:pPr lvl="0" eaLnBrk="0" fontAlgn="base" hangingPunct="0">
              <a:buFont typeface="Wingdings" pitchFamily="2" charset="2"/>
              <a:buChar char="Ø"/>
            </a:pPr>
            <a:r>
              <a:rPr lang="fr-FR" b="1" i="1" dirty="0" smtClean="0">
                <a:solidFill>
                  <a:srgbClr val="008000"/>
                </a:solidFill>
              </a:rPr>
              <a:t> Amérique du Sud : aridité, fonte des glaciers andins</a:t>
            </a:r>
            <a:endParaRPr lang="fr-FR" dirty="0" smtClean="0">
              <a:solidFill>
                <a:srgbClr val="008000"/>
              </a:solidFill>
            </a:endParaRPr>
          </a:p>
          <a:p>
            <a:pPr lvl="0" eaLnBrk="0" fontAlgn="base" hangingPunct="0">
              <a:buFont typeface="Wingdings" pitchFamily="2" charset="2"/>
              <a:buChar char="Ø"/>
            </a:pPr>
            <a:r>
              <a:rPr lang="fr-FR" b="1" i="1" dirty="0" smtClean="0">
                <a:solidFill>
                  <a:srgbClr val="008000"/>
                </a:solidFill>
              </a:rPr>
              <a:t> Amérique du Nord : événements extrêmes</a:t>
            </a:r>
            <a:endParaRPr lang="fr-FR" dirty="0" smtClean="0">
              <a:solidFill>
                <a:srgbClr val="008000"/>
              </a:solidFill>
            </a:endParaRPr>
          </a:p>
        </p:txBody>
      </p:sp>
      <p:pic>
        <p:nvPicPr>
          <p:cNvPr id="15" name="Image 14" descr="cyclone.jpg"/>
          <p:cNvPicPr>
            <a:picLocks noChangeAspect="1"/>
          </p:cNvPicPr>
          <p:nvPr/>
        </p:nvPicPr>
        <p:blipFill>
          <a:blip r:embed="rId2" cstate="print"/>
          <a:stretch>
            <a:fillRect/>
          </a:stretch>
        </p:blipFill>
        <p:spPr>
          <a:xfrm>
            <a:off x="467544" y="4653136"/>
            <a:ext cx="2628900" cy="1733550"/>
          </a:xfrm>
          <a:prstGeom prst="rect">
            <a:avLst/>
          </a:prstGeom>
        </p:spPr>
      </p:pic>
      <p:pic>
        <p:nvPicPr>
          <p:cNvPr id="18" name="Image 17" descr="inondation2.jpg"/>
          <p:cNvPicPr>
            <a:picLocks noChangeAspect="1"/>
          </p:cNvPicPr>
          <p:nvPr/>
        </p:nvPicPr>
        <p:blipFill>
          <a:blip r:embed="rId3" cstate="print"/>
          <a:stretch>
            <a:fillRect/>
          </a:stretch>
        </p:blipFill>
        <p:spPr>
          <a:xfrm>
            <a:off x="7020272" y="4077072"/>
            <a:ext cx="1857375" cy="2466975"/>
          </a:xfrm>
          <a:prstGeom prst="rect">
            <a:avLst/>
          </a:prstGeom>
        </p:spPr>
      </p:pic>
      <p:sp>
        <p:nvSpPr>
          <p:cNvPr id="19" name="ZoneTexte 18"/>
          <p:cNvSpPr txBox="1"/>
          <p:nvPr/>
        </p:nvSpPr>
        <p:spPr>
          <a:xfrm>
            <a:off x="7092280" y="3356992"/>
            <a:ext cx="1320746" cy="276999"/>
          </a:xfrm>
          <a:prstGeom prst="rect">
            <a:avLst/>
          </a:prstGeom>
          <a:noFill/>
        </p:spPr>
        <p:txBody>
          <a:bodyPr wrap="none" rtlCol="0">
            <a:spAutoFit/>
          </a:bodyPr>
          <a:lstStyle/>
          <a:p>
            <a:r>
              <a:rPr lang="fr-FR" sz="1200" dirty="0" smtClean="0">
                <a:solidFill>
                  <a:srgbClr val="008000"/>
                </a:solidFill>
              </a:rPr>
              <a:t>Champ en Turquie</a:t>
            </a:r>
            <a:endParaRPr lang="fr-FR" sz="1200" dirty="0">
              <a:solidFill>
                <a:srgbClr val="008000"/>
              </a:solidFill>
            </a:endParaRPr>
          </a:p>
        </p:txBody>
      </p:sp>
      <p:pic>
        <p:nvPicPr>
          <p:cNvPr id="20" name="Image 19" descr="champ en Turquie.jpg"/>
          <p:cNvPicPr>
            <a:picLocks noChangeAspect="1"/>
          </p:cNvPicPr>
          <p:nvPr/>
        </p:nvPicPr>
        <p:blipFill>
          <a:blip r:embed="rId4" cstate="print"/>
          <a:stretch>
            <a:fillRect/>
          </a:stretch>
        </p:blipFill>
        <p:spPr>
          <a:xfrm>
            <a:off x="6516216" y="1484784"/>
            <a:ext cx="2409825" cy="1895475"/>
          </a:xfrm>
          <a:prstGeom prst="rect">
            <a:avLst/>
          </a:prstGeom>
        </p:spPr>
      </p:pic>
      <p:pic>
        <p:nvPicPr>
          <p:cNvPr id="21" name="Image 20" descr="Katerina flood.jpg"/>
          <p:cNvPicPr>
            <a:picLocks noChangeAspect="1"/>
          </p:cNvPicPr>
          <p:nvPr/>
        </p:nvPicPr>
        <p:blipFill>
          <a:blip r:embed="rId5" cstate="print"/>
          <a:stretch>
            <a:fillRect/>
          </a:stretch>
        </p:blipFill>
        <p:spPr>
          <a:xfrm>
            <a:off x="3563888" y="4509120"/>
            <a:ext cx="2466975" cy="1847850"/>
          </a:xfrm>
          <a:prstGeom prst="rect">
            <a:avLst/>
          </a:prstGeom>
        </p:spPr>
      </p:pic>
      <p:sp>
        <p:nvSpPr>
          <p:cNvPr id="22" name="ZoneTexte 21"/>
          <p:cNvSpPr txBox="1"/>
          <p:nvPr/>
        </p:nvSpPr>
        <p:spPr>
          <a:xfrm>
            <a:off x="3563888" y="6381328"/>
            <a:ext cx="2455096" cy="276999"/>
          </a:xfrm>
          <a:prstGeom prst="rect">
            <a:avLst/>
          </a:prstGeom>
          <a:noFill/>
        </p:spPr>
        <p:txBody>
          <a:bodyPr wrap="none" rtlCol="0">
            <a:spAutoFit/>
          </a:bodyPr>
          <a:lstStyle/>
          <a:p>
            <a:r>
              <a:rPr lang="fr-FR" sz="1200" dirty="0" smtClean="0">
                <a:solidFill>
                  <a:srgbClr val="008000"/>
                </a:solidFill>
              </a:rPr>
              <a:t>Inondation suite au cyclone Katerina</a:t>
            </a:r>
            <a:endParaRPr lang="fr-FR" sz="1200" dirty="0">
              <a:solidFill>
                <a:srgbClr val="008000"/>
              </a:solidFill>
            </a:endParaRPr>
          </a:p>
        </p:txBody>
      </p:sp>
    </p:spTree>
    <p:extLst>
      <p:ext uri="{BB962C8B-B14F-4D97-AF65-F5344CB8AC3E}">
        <p14:creationId xmlns:p14="http://schemas.microsoft.com/office/powerpoint/2010/main" val="3043103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805354"/>
            <a:ext cx="8631337" cy="369332"/>
          </a:xfrm>
          <a:prstGeom prst="rect">
            <a:avLst/>
          </a:prstGeom>
          <a:noFill/>
        </p:spPr>
        <p:txBody>
          <a:bodyPr wrap="none" rtlCol="0">
            <a:spAutoFit/>
          </a:bodyPr>
          <a:lstStyle/>
          <a:p>
            <a:r>
              <a:rPr lang="fr-FR" b="1" u="sng" dirty="0" smtClean="0">
                <a:solidFill>
                  <a:srgbClr val="008000"/>
                </a:solidFill>
              </a:rPr>
              <a:t>4. Prises de conscience : 4.3. épuisement des ressources naturelles &amp; matières premières</a:t>
            </a:r>
            <a:endParaRPr lang="fr-FR" b="1" u="sng" dirty="0">
              <a:solidFill>
                <a:srgbClr val="00800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 y="1340768"/>
            <a:ext cx="9144000" cy="5608474"/>
          </a:xfrm>
          <a:prstGeom prst="rect">
            <a:avLst/>
          </a:prstGeom>
        </p:spPr>
      </p:pic>
    </p:spTree>
    <p:extLst>
      <p:ext uri="{BB962C8B-B14F-4D97-AF65-F5344CB8AC3E}">
        <p14:creationId xmlns:p14="http://schemas.microsoft.com/office/powerpoint/2010/main" val="366294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0" y="692696"/>
            <a:ext cx="6510757" cy="369332"/>
          </a:xfrm>
          <a:prstGeom prst="rect">
            <a:avLst/>
          </a:prstGeom>
          <a:noFill/>
        </p:spPr>
        <p:txBody>
          <a:bodyPr wrap="none" rtlCol="0">
            <a:spAutoFit/>
          </a:bodyPr>
          <a:lstStyle/>
          <a:p>
            <a:r>
              <a:rPr lang="fr-FR" b="1" u="sng" dirty="0" smtClean="0">
                <a:solidFill>
                  <a:srgbClr val="008000"/>
                </a:solidFill>
              </a:rPr>
              <a:t>4. Prises de conscience : 4.3. épuisement des ressources naturelles</a:t>
            </a:r>
            <a:endParaRPr lang="fr-FR" b="1" u="sng" dirty="0">
              <a:solidFill>
                <a:srgbClr val="008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21088"/>
            <a:ext cx="4267200" cy="2152650"/>
          </a:xfrm>
          <a:prstGeom prst="rect">
            <a:avLst/>
          </a:prstGeom>
        </p:spPr>
      </p:pic>
      <p:sp>
        <p:nvSpPr>
          <p:cNvPr id="6" name="ZoneTexte 5"/>
          <p:cNvSpPr txBox="1"/>
          <p:nvPr/>
        </p:nvSpPr>
        <p:spPr>
          <a:xfrm>
            <a:off x="251520" y="6309320"/>
            <a:ext cx="4248472" cy="432048"/>
          </a:xfrm>
          <a:prstGeom prst="rect">
            <a:avLst/>
          </a:prstGeom>
          <a:noFill/>
        </p:spPr>
        <p:txBody>
          <a:bodyPr wrap="square" rtlCol="0">
            <a:spAutoFit/>
          </a:bodyPr>
          <a:lstStyle/>
          <a:p>
            <a:pPr algn="ctr"/>
            <a:r>
              <a:rPr lang="fr-FR" sz="1100" i="1" dirty="0">
                <a:solidFill>
                  <a:srgbClr val="008000"/>
                </a:solidFill>
              </a:rPr>
              <a:t>Surpêche du thon : les stocks ne se renouvellent pas </a:t>
            </a:r>
            <a:r>
              <a:rPr lang="fr-FR" sz="1100" i="1" dirty="0" smtClean="0">
                <a:solidFill>
                  <a:srgbClr val="008000"/>
                </a:solidFill>
              </a:rPr>
              <a:t>! </a:t>
            </a:r>
            <a:r>
              <a:rPr lang="fr-FR" sz="1100" dirty="0" smtClean="0">
                <a:solidFill>
                  <a:srgbClr val="008000"/>
                </a:solidFill>
              </a:rPr>
              <a:t>Source </a:t>
            </a:r>
            <a:r>
              <a:rPr lang="fr-FR" sz="1100" dirty="0">
                <a:solidFill>
                  <a:srgbClr val="008000"/>
                </a:solidFill>
              </a:rPr>
              <a:t>: </a:t>
            </a:r>
            <a:r>
              <a:rPr lang="fr-FR" sz="1100" dirty="0" err="1">
                <a:solidFill>
                  <a:srgbClr val="008000"/>
                </a:solidFill>
              </a:rPr>
              <a:t>Futura</a:t>
            </a:r>
            <a:r>
              <a:rPr lang="fr-FR" sz="1100" dirty="0">
                <a:solidFill>
                  <a:srgbClr val="008000"/>
                </a:solidFill>
              </a:rPr>
              <a:t>-science, Tag : Environnement, 7 </a:t>
            </a:r>
            <a:r>
              <a:rPr lang="fr-FR" sz="1100" dirty="0" err="1">
                <a:solidFill>
                  <a:srgbClr val="008000"/>
                </a:solidFill>
              </a:rPr>
              <a:t>dec</a:t>
            </a:r>
            <a:r>
              <a:rPr lang="fr-FR" sz="1100" dirty="0">
                <a:solidFill>
                  <a:srgbClr val="008000"/>
                </a:solidFill>
              </a:rPr>
              <a:t>. 2011.</a:t>
            </a:r>
          </a:p>
        </p:txBody>
      </p:sp>
      <p:pic>
        <p:nvPicPr>
          <p:cNvPr id="9" name="Image 8" descr="Canada atlantique morue du nord effondrement.jpg"/>
          <p:cNvPicPr>
            <a:picLocks noChangeAspect="1"/>
          </p:cNvPicPr>
          <p:nvPr/>
        </p:nvPicPr>
        <p:blipFill>
          <a:blip r:embed="rId3" cstate="print"/>
          <a:stretch>
            <a:fillRect/>
          </a:stretch>
        </p:blipFill>
        <p:spPr>
          <a:xfrm>
            <a:off x="5148064" y="4221088"/>
            <a:ext cx="3810000" cy="2162175"/>
          </a:xfrm>
          <a:prstGeom prst="rect">
            <a:avLst/>
          </a:prstGeom>
        </p:spPr>
      </p:pic>
      <p:sp>
        <p:nvSpPr>
          <p:cNvPr id="10" name="ZoneTexte 9"/>
          <p:cNvSpPr txBox="1"/>
          <p:nvPr/>
        </p:nvSpPr>
        <p:spPr>
          <a:xfrm>
            <a:off x="5364088" y="6453336"/>
            <a:ext cx="3357009" cy="246221"/>
          </a:xfrm>
          <a:prstGeom prst="rect">
            <a:avLst/>
          </a:prstGeom>
          <a:noFill/>
        </p:spPr>
        <p:txBody>
          <a:bodyPr wrap="none" rtlCol="0">
            <a:spAutoFit/>
          </a:bodyPr>
          <a:lstStyle/>
          <a:p>
            <a:r>
              <a:rPr lang="fr-FR" sz="1000" dirty="0" smtClean="0">
                <a:solidFill>
                  <a:srgbClr val="008000"/>
                </a:solidFill>
              </a:rPr>
              <a:t>Effondrement de la pêcherie de morue au Canada Atlantique</a:t>
            </a:r>
            <a:endParaRPr lang="fr-FR" sz="1000" dirty="0">
              <a:solidFill>
                <a:srgbClr val="008000"/>
              </a:solidFill>
            </a:endParaRPr>
          </a:p>
        </p:txBody>
      </p:sp>
      <p:pic>
        <p:nvPicPr>
          <p:cNvPr id="11" name="Image 10" descr="peche_mondiale.jpg"/>
          <p:cNvPicPr>
            <a:picLocks noChangeAspect="1"/>
          </p:cNvPicPr>
          <p:nvPr/>
        </p:nvPicPr>
        <p:blipFill>
          <a:blip r:embed="rId4" cstate="print"/>
          <a:stretch>
            <a:fillRect/>
          </a:stretch>
        </p:blipFill>
        <p:spPr>
          <a:xfrm>
            <a:off x="0" y="1196752"/>
            <a:ext cx="4320480" cy="2592288"/>
          </a:xfrm>
          <a:prstGeom prst="rect">
            <a:avLst/>
          </a:prstGeom>
        </p:spPr>
      </p:pic>
      <p:sp>
        <p:nvSpPr>
          <p:cNvPr id="12" name="Rectangle 11"/>
          <p:cNvSpPr/>
          <p:nvPr/>
        </p:nvSpPr>
        <p:spPr>
          <a:xfrm>
            <a:off x="395536" y="3717032"/>
            <a:ext cx="3438762" cy="430887"/>
          </a:xfrm>
          <a:prstGeom prst="rect">
            <a:avLst/>
          </a:prstGeom>
        </p:spPr>
        <p:txBody>
          <a:bodyPr wrap="none">
            <a:spAutoFit/>
          </a:bodyPr>
          <a:lstStyle/>
          <a:p>
            <a:pPr algn="ctr"/>
            <a:r>
              <a:rPr lang="fr-FR" sz="1100" dirty="0" smtClean="0">
                <a:solidFill>
                  <a:srgbClr val="008000"/>
                </a:solidFill>
                <a:hlinkClick r:id="rId5"/>
              </a:rPr>
              <a:t>Production halieutique et aquicole mondiale</a:t>
            </a:r>
            <a:endParaRPr lang="fr-FR" sz="1100" dirty="0" smtClean="0">
              <a:solidFill>
                <a:srgbClr val="008000"/>
              </a:solidFill>
            </a:endParaRPr>
          </a:p>
          <a:p>
            <a:pPr algn="ctr"/>
            <a:r>
              <a:rPr lang="fr-FR" sz="1100" i="1" dirty="0" smtClean="0">
                <a:solidFill>
                  <a:srgbClr val="008000"/>
                </a:solidFill>
              </a:rPr>
              <a:t>Image et source du texte : </a:t>
            </a:r>
            <a:r>
              <a:rPr lang="fr-FR" sz="1100" i="1" dirty="0" smtClean="0">
                <a:solidFill>
                  <a:srgbClr val="008000"/>
                </a:solidFill>
                <a:hlinkClick r:id="rId6"/>
              </a:rPr>
              <a:t>maps.grida.no </a:t>
            </a:r>
            <a:r>
              <a:rPr lang="fr-FR" sz="1100" i="1" dirty="0" smtClean="0">
                <a:solidFill>
                  <a:srgbClr val="008000"/>
                </a:solidFill>
              </a:rPr>
              <a:t>- </a:t>
            </a:r>
            <a:r>
              <a:rPr lang="fr-FR" sz="1100" i="1" dirty="0" smtClean="0">
                <a:solidFill>
                  <a:srgbClr val="008000"/>
                </a:solidFill>
                <a:hlinkClick r:id="rId7"/>
              </a:rPr>
              <a:t>www.grida.no</a:t>
            </a:r>
            <a:endParaRPr lang="fr-FR" sz="1100" dirty="0">
              <a:solidFill>
                <a:srgbClr val="008000"/>
              </a:solidFill>
            </a:endParaRPr>
          </a:p>
        </p:txBody>
      </p:sp>
      <p:sp>
        <p:nvSpPr>
          <p:cNvPr id="17" name="ZoneTexte 16"/>
          <p:cNvSpPr txBox="1"/>
          <p:nvPr/>
        </p:nvSpPr>
        <p:spPr>
          <a:xfrm>
            <a:off x="4283968" y="1340768"/>
            <a:ext cx="1368152" cy="954107"/>
          </a:xfrm>
          <a:prstGeom prst="rect">
            <a:avLst/>
          </a:prstGeom>
          <a:noFill/>
        </p:spPr>
        <p:txBody>
          <a:bodyPr wrap="square" rtlCol="0">
            <a:spAutoFit/>
          </a:bodyPr>
          <a:lstStyle/>
          <a:p>
            <a:pPr algn="ctr"/>
            <a:r>
              <a:rPr lang="fr-FR" sz="1400" b="1" dirty="0" smtClean="0">
                <a:solidFill>
                  <a:srgbClr val="008000"/>
                </a:solidFill>
              </a:rPr>
              <a:t>Epuisement des ressources halieutiques &amp; surpêche.</a:t>
            </a:r>
            <a:endParaRPr lang="fr-FR" sz="1400" b="1" dirty="0">
              <a:solidFill>
                <a:srgbClr val="008000"/>
              </a:solidFill>
            </a:endParaRPr>
          </a:p>
        </p:txBody>
      </p:sp>
      <p:pic>
        <p:nvPicPr>
          <p:cNvPr id="18" name="Image 17" descr="Global_shark_catch.jpg"/>
          <p:cNvPicPr>
            <a:picLocks noChangeAspect="1"/>
          </p:cNvPicPr>
          <p:nvPr/>
        </p:nvPicPr>
        <p:blipFill>
          <a:blip r:embed="rId8" cstate="print"/>
          <a:stretch>
            <a:fillRect/>
          </a:stretch>
        </p:blipFill>
        <p:spPr>
          <a:xfrm>
            <a:off x="6380002" y="836712"/>
            <a:ext cx="2763998" cy="2030938"/>
          </a:xfrm>
          <a:prstGeom prst="rect">
            <a:avLst/>
          </a:prstGeom>
        </p:spPr>
      </p:pic>
      <p:sp>
        <p:nvSpPr>
          <p:cNvPr id="19" name="ZoneTexte 18"/>
          <p:cNvSpPr txBox="1"/>
          <p:nvPr/>
        </p:nvSpPr>
        <p:spPr>
          <a:xfrm>
            <a:off x="4427984" y="2780928"/>
            <a:ext cx="4536504" cy="1384995"/>
          </a:xfrm>
          <a:prstGeom prst="rect">
            <a:avLst/>
          </a:prstGeom>
          <a:noFill/>
        </p:spPr>
        <p:txBody>
          <a:bodyPr wrap="square" rtlCol="0">
            <a:spAutoFit/>
          </a:bodyPr>
          <a:lstStyle/>
          <a:p>
            <a:pPr algn="just"/>
            <a:r>
              <a:rPr lang="fr-FR" sz="1200" dirty="0" smtClean="0">
                <a:solidFill>
                  <a:srgbClr val="008000"/>
                </a:solidFill>
              </a:rPr>
              <a:t>Captures de requins dans le monde. L'un des problèmes qui préoccupe les scientifiques est la raréfaction des espèces prédatrices (ici les requins par exemple) qui ne peuvent plus jouer leur rôle de sélection naturelle, et qui se traduit par une proportion croissante d'espèces de petites tailles, incitant à l'utilisation de filets à mailles fines, qui ne laissent pas survivre de nombreux reproducteurs jusqu'à leur maturité. Source : </a:t>
            </a:r>
            <a:r>
              <a:rPr lang="fr-FR" sz="1200" dirty="0" smtClean="0">
                <a:hlinkClick r:id="rId9"/>
              </a:rPr>
              <a:t>http://fr.wikipedia.org/wiki/Surp%C3%AAche</a:t>
            </a:r>
            <a:r>
              <a:rPr lang="fr-FR" sz="1200" dirty="0" smtClean="0"/>
              <a:t> </a:t>
            </a:r>
            <a:endParaRPr lang="fr-FR" sz="1200" dirty="0">
              <a:solidFill>
                <a:srgbClr val="008000"/>
              </a:solidFill>
            </a:endParaRPr>
          </a:p>
        </p:txBody>
      </p:sp>
    </p:spTree>
    <p:extLst>
      <p:ext uri="{BB962C8B-B14F-4D97-AF65-F5344CB8AC3E}">
        <p14:creationId xmlns:p14="http://schemas.microsoft.com/office/powerpoint/2010/main" val="588200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46</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692696"/>
            <a:ext cx="6510757" cy="369332"/>
          </a:xfrm>
          <a:prstGeom prst="rect">
            <a:avLst/>
          </a:prstGeom>
          <a:noFill/>
        </p:spPr>
        <p:txBody>
          <a:bodyPr wrap="none" rtlCol="0">
            <a:spAutoFit/>
          </a:bodyPr>
          <a:lstStyle/>
          <a:p>
            <a:r>
              <a:rPr lang="fr-FR" b="1" u="sng" dirty="0" smtClean="0">
                <a:solidFill>
                  <a:srgbClr val="008000"/>
                </a:solidFill>
              </a:rPr>
              <a:t>4. Prises de conscience : 4.3. épuisement des ressources naturelles</a:t>
            </a:r>
            <a:endParaRPr lang="fr-FR" b="1" u="sng" dirty="0">
              <a:solidFill>
                <a:srgbClr val="008000"/>
              </a:solidFill>
            </a:endParaRPr>
          </a:p>
        </p:txBody>
      </p:sp>
      <p:sp>
        <p:nvSpPr>
          <p:cNvPr id="14" name="Rectangle 13"/>
          <p:cNvSpPr/>
          <p:nvPr/>
        </p:nvSpPr>
        <p:spPr>
          <a:xfrm>
            <a:off x="4644008" y="4437112"/>
            <a:ext cx="4248472" cy="861774"/>
          </a:xfrm>
          <a:prstGeom prst="rect">
            <a:avLst/>
          </a:prstGeom>
        </p:spPr>
        <p:txBody>
          <a:bodyPr wrap="square">
            <a:spAutoFit/>
          </a:bodyPr>
          <a:lstStyle/>
          <a:p>
            <a:pPr algn="just"/>
            <a:r>
              <a:rPr lang="fr-FR" sz="1000" dirty="0" smtClean="0">
                <a:solidFill>
                  <a:srgbClr val="008000"/>
                </a:solidFill>
                <a:hlinkClick r:id="rId2"/>
              </a:rPr>
              <a:t>Profondeur moyenne des sites de pêche en mer</a:t>
            </a:r>
            <a:r>
              <a:rPr lang="fr-FR" sz="1000" dirty="0" smtClean="0">
                <a:solidFill>
                  <a:srgbClr val="008000"/>
                </a:solidFill>
              </a:rPr>
              <a:t> , La diminution de la ressource halieutique a été en partie masquée par l’extension progressive des activités de pêche en haute mer. Dans des zones de plus en plus profondes (parfois à plus de 400 m) on capture de nouvelles espèces, jusque là inexploitées </a:t>
            </a:r>
            <a:r>
              <a:rPr lang="fr-FR" sz="1000" i="1" dirty="0" smtClean="0">
                <a:solidFill>
                  <a:srgbClr val="008000"/>
                </a:solidFill>
              </a:rPr>
              <a:t>(flétan, empereur, </a:t>
            </a:r>
            <a:r>
              <a:rPr lang="fr-FR" sz="1000" i="1" dirty="0" err="1" smtClean="0">
                <a:solidFill>
                  <a:srgbClr val="008000"/>
                </a:solidFill>
              </a:rPr>
              <a:t>hoki</a:t>
            </a:r>
            <a:r>
              <a:rPr lang="fr-FR" sz="1000" i="1" dirty="0" smtClean="0">
                <a:solidFill>
                  <a:srgbClr val="008000"/>
                </a:solidFill>
              </a:rPr>
              <a:t>, </a:t>
            </a:r>
            <a:r>
              <a:rPr lang="fr-FR" sz="1000" i="1" dirty="0" err="1" smtClean="0">
                <a:solidFill>
                  <a:srgbClr val="008000"/>
                </a:solidFill>
              </a:rPr>
              <a:t>sébastre</a:t>
            </a:r>
            <a:r>
              <a:rPr lang="fr-FR" sz="1000" i="1" dirty="0" smtClean="0">
                <a:solidFill>
                  <a:srgbClr val="008000"/>
                </a:solidFill>
              </a:rPr>
              <a:t>, lingue). Image : </a:t>
            </a:r>
            <a:r>
              <a:rPr lang="fr-FR" sz="1000" i="1" dirty="0" smtClean="0">
                <a:solidFill>
                  <a:srgbClr val="008000"/>
                </a:solidFill>
                <a:hlinkClick r:id="rId3"/>
              </a:rPr>
              <a:t>www.grida.no</a:t>
            </a:r>
            <a:endParaRPr lang="fr-FR" sz="1000" dirty="0">
              <a:solidFill>
                <a:srgbClr val="008000"/>
              </a:solidFill>
            </a:endParaRPr>
          </a:p>
        </p:txBody>
      </p:sp>
      <p:pic>
        <p:nvPicPr>
          <p:cNvPr id="16" name="Image 15" descr="peche_profondeur2_s.jpg"/>
          <p:cNvPicPr>
            <a:picLocks noChangeAspect="1"/>
          </p:cNvPicPr>
          <p:nvPr/>
        </p:nvPicPr>
        <p:blipFill>
          <a:blip r:embed="rId4" cstate="print"/>
          <a:stretch>
            <a:fillRect/>
          </a:stretch>
        </p:blipFill>
        <p:spPr>
          <a:xfrm>
            <a:off x="5148064" y="1772816"/>
            <a:ext cx="3240360" cy="2553358"/>
          </a:xfrm>
          <a:prstGeom prst="rect">
            <a:avLst/>
          </a:prstGeom>
        </p:spPr>
      </p:pic>
      <p:sp>
        <p:nvSpPr>
          <p:cNvPr id="17" name="ZoneTexte 16"/>
          <p:cNvSpPr txBox="1"/>
          <p:nvPr/>
        </p:nvSpPr>
        <p:spPr>
          <a:xfrm>
            <a:off x="1619672" y="1124744"/>
            <a:ext cx="5328592" cy="369332"/>
          </a:xfrm>
          <a:prstGeom prst="rect">
            <a:avLst/>
          </a:prstGeom>
          <a:noFill/>
        </p:spPr>
        <p:txBody>
          <a:bodyPr wrap="square" rtlCol="0">
            <a:spAutoFit/>
          </a:bodyPr>
          <a:lstStyle/>
          <a:p>
            <a:pPr algn="ctr"/>
            <a:r>
              <a:rPr lang="fr-FR" b="1" dirty="0" smtClean="0">
                <a:solidFill>
                  <a:srgbClr val="008000"/>
                </a:solidFill>
              </a:rPr>
              <a:t>Epuisement des ressources halieutiques &amp; surpêche.</a:t>
            </a:r>
            <a:endParaRPr lang="fr-FR" b="1" dirty="0">
              <a:solidFill>
                <a:srgbClr val="008000"/>
              </a:solidFill>
            </a:endParaRPr>
          </a:p>
        </p:txBody>
      </p:sp>
      <p:pic>
        <p:nvPicPr>
          <p:cNvPr id="18" name="Image 17" descr="chalutageFond_s.jpg"/>
          <p:cNvPicPr>
            <a:picLocks noChangeAspect="1"/>
          </p:cNvPicPr>
          <p:nvPr/>
        </p:nvPicPr>
        <p:blipFill>
          <a:blip r:embed="rId5" cstate="print"/>
          <a:stretch>
            <a:fillRect/>
          </a:stretch>
        </p:blipFill>
        <p:spPr>
          <a:xfrm>
            <a:off x="323528" y="1484784"/>
            <a:ext cx="4102100" cy="4572000"/>
          </a:xfrm>
          <a:prstGeom prst="rect">
            <a:avLst/>
          </a:prstGeom>
        </p:spPr>
      </p:pic>
      <p:sp>
        <p:nvSpPr>
          <p:cNvPr id="9" name="ZoneTexte 8"/>
          <p:cNvSpPr txBox="1"/>
          <p:nvPr/>
        </p:nvSpPr>
        <p:spPr>
          <a:xfrm>
            <a:off x="179512" y="6165304"/>
            <a:ext cx="8856984" cy="461665"/>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Le </a:t>
            </a:r>
            <a:r>
              <a:rPr lang="fr-FR" sz="1200" b="1" dirty="0" smtClean="0">
                <a:solidFill>
                  <a:srgbClr val="008000"/>
                </a:solidFill>
              </a:rPr>
              <a:t>chalutage de fond</a:t>
            </a:r>
            <a:r>
              <a:rPr lang="fr-FR" sz="1200" dirty="0" smtClean="0">
                <a:solidFill>
                  <a:srgbClr val="008000"/>
                </a:solidFill>
              </a:rPr>
              <a:t>, qui capture simultanément plusieurs espèces de dimensions et de morphologie différentes et détériore les habitats ainsi que les organismes posés sur le fond, est </a:t>
            </a:r>
            <a:r>
              <a:rPr lang="fr-FR" sz="1200" i="1" dirty="0" smtClean="0">
                <a:solidFill>
                  <a:srgbClr val="008000"/>
                </a:solidFill>
              </a:rPr>
              <a:t>une pratique de pêche dévastatrice et non viable à long terme</a:t>
            </a:r>
            <a:r>
              <a:rPr lang="fr-FR" sz="1200" dirty="0" smtClean="0">
                <a:solidFill>
                  <a:srgbClr val="008000"/>
                </a:solidFill>
              </a:rPr>
              <a:t>. </a:t>
            </a:r>
            <a:r>
              <a:rPr lang="fr-FR" sz="1200" i="1" dirty="0" smtClean="0">
                <a:solidFill>
                  <a:srgbClr val="008000"/>
                </a:solidFill>
              </a:rPr>
              <a:t>Image : </a:t>
            </a:r>
            <a:r>
              <a:rPr lang="fr-FR" sz="1200" i="1" dirty="0" smtClean="0">
                <a:solidFill>
                  <a:srgbClr val="008000"/>
                </a:solidFill>
                <a:hlinkClick r:id="rId6"/>
              </a:rPr>
              <a:t>wwz.ifremer.fr</a:t>
            </a:r>
            <a:endParaRPr lang="fr-FR" sz="1200" dirty="0" smtClean="0">
              <a:solidFill>
                <a:srgbClr val="008000"/>
              </a:solidFill>
            </a:endParaRPr>
          </a:p>
        </p:txBody>
      </p:sp>
    </p:spTree>
    <p:extLst>
      <p:ext uri="{BB962C8B-B14F-4D97-AF65-F5344CB8AC3E}">
        <p14:creationId xmlns:p14="http://schemas.microsoft.com/office/powerpoint/2010/main" val="588200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llipse 1"/>
          <p:cNvSpPr/>
          <p:nvPr/>
        </p:nvSpPr>
        <p:spPr>
          <a:xfrm>
            <a:off x="323528" y="1556792"/>
            <a:ext cx="2664296" cy="720080"/>
          </a:xfrm>
          <a:prstGeom prst="ellips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Progrès des technologies de pêche</a:t>
            </a:r>
            <a:endParaRPr lang="fr-FR" sz="1400" dirty="0"/>
          </a:p>
        </p:txBody>
      </p:sp>
      <p:sp>
        <p:nvSpPr>
          <p:cNvPr id="3" name="Ellipse 2"/>
          <p:cNvSpPr/>
          <p:nvPr/>
        </p:nvSpPr>
        <p:spPr>
          <a:xfrm>
            <a:off x="3995936" y="2564904"/>
            <a:ext cx="2664296" cy="7200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Populations inférieures de poissons </a:t>
            </a:r>
            <a:endParaRPr lang="fr-FR" sz="1400" dirty="0"/>
          </a:p>
        </p:txBody>
      </p:sp>
      <p:sp>
        <p:nvSpPr>
          <p:cNvPr id="4" name="Ellipse 3"/>
          <p:cNvSpPr/>
          <p:nvPr/>
        </p:nvSpPr>
        <p:spPr>
          <a:xfrm>
            <a:off x="3923928" y="3789040"/>
            <a:ext cx="2664296" cy="7920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gaspillage à l'utilisation</a:t>
            </a:r>
            <a:endParaRPr lang="fr-FR" sz="1400" dirty="0"/>
          </a:p>
        </p:txBody>
      </p:sp>
      <p:sp>
        <p:nvSpPr>
          <p:cNvPr id="5" name="Rectangle 4"/>
          <p:cNvSpPr/>
          <p:nvPr/>
        </p:nvSpPr>
        <p:spPr>
          <a:xfrm>
            <a:off x="4139952" y="1484784"/>
            <a:ext cx="18722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Pratiques de pêche à haut rendement</a:t>
            </a:r>
            <a:endParaRPr lang="fr-FR" sz="1400" dirty="0"/>
          </a:p>
        </p:txBody>
      </p:sp>
      <p:sp>
        <p:nvSpPr>
          <p:cNvPr id="6" name="Rectangle 5"/>
          <p:cNvSpPr/>
          <p:nvPr/>
        </p:nvSpPr>
        <p:spPr>
          <a:xfrm>
            <a:off x="1115616" y="4221088"/>
            <a:ext cx="18722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Baisse des bénéfices</a:t>
            </a:r>
            <a:endParaRPr lang="fr-FR" sz="1400" dirty="0"/>
          </a:p>
        </p:txBody>
      </p:sp>
      <p:sp>
        <p:nvSpPr>
          <p:cNvPr id="7" name="Rectangle 6"/>
          <p:cNvSpPr/>
          <p:nvPr/>
        </p:nvSpPr>
        <p:spPr>
          <a:xfrm>
            <a:off x="4139952" y="5229200"/>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La baisse des prix du marché</a:t>
            </a:r>
            <a:endParaRPr lang="fr-FR" sz="1400" dirty="0"/>
          </a:p>
        </p:txBody>
      </p:sp>
      <p:sp>
        <p:nvSpPr>
          <p:cNvPr id="8" name="Rectangle 7"/>
          <p:cNvSpPr/>
          <p:nvPr/>
        </p:nvSpPr>
        <p:spPr>
          <a:xfrm>
            <a:off x="6732240" y="4365104"/>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Plus grande abondance de nourriture</a:t>
            </a:r>
            <a:endParaRPr lang="fr-FR" sz="1400" dirty="0"/>
          </a:p>
        </p:txBody>
      </p:sp>
      <p:sp>
        <p:nvSpPr>
          <p:cNvPr id="9" name="Rectangle 8"/>
          <p:cNvSpPr/>
          <p:nvPr/>
        </p:nvSpPr>
        <p:spPr>
          <a:xfrm>
            <a:off x="6804248" y="2708920"/>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Augmentation des captures</a:t>
            </a:r>
            <a:endParaRPr lang="fr-FR" sz="1400" dirty="0"/>
          </a:p>
        </p:txBody>
      </p:sp>
      <p:sp>
        <p:nvSpPr>
          <p:cNvPr id="10" name="Rectangle 9"/>
          <p:cNvSpPr/>
          <p:nvPr/>
        </p:nvSpPr>
        <p:spPr>
          <a:xfrm>
            <a:off x="1187624" y="2780928"/>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Nécessité d'une plus grande efficacité</a:t>
            </a:r>
            <a:endParaRPr lang="fr-FR" sz="1400" dirty="0"/>
          </a:p>
        </p:txBody>
      </p:sp>
      <p:sp>
        <p:nvSpPr>
          <p:cNvPr id="11" name="ZoneTexte 10"/>
          <p:cNvSpPr txBox="1"/>
          <p:nvPr/>
        </p:nvSpPr>
        <p:spPr>
          <a:xfrm>
            <a:off x="467544" y="1196752"/>
            <a:ext cx="1489510" cy="307777"/>
          </a:xfrm>
          <a:prstGeom prst="rect">
            <a:avLst/>
          </a:prstGeom>
          <a:noFill/>
        </p:spPr>
        <p:txBody>
          <a:bodyPr wrap="none" rtlCol="0">
            <a:spAutoFit/>
          </a:bodyPr>
          <a:lstStyle/>
          <a:p>
            <a:r>
              <a:rPr lang="fr-FR" sz="1400" b="1" i="1" dirty="0" smtClean="0">
                <a:solidFill>
                  <a:srgbClr val="008000"/>
                </a:solidFill>
              </a:rPr>
              <a:t>Commencez ici</a:t>
            </a:r>
            <a:endParaRPr lang="fr-FR" sz="1400" b="1" i="1" dirty="0">
              <a:solidFill>
                <a:srgbClr val="008000"/>
              </a:solidFill>
            </a:endParaRPr>
          </a:p>
        </p:txBody>
      </p:sp>
      <p:sp>
        <p:nvSpPr>
          <p:cNvPr id="12" name="ZoneTexte 11"/>
          <p:cNvSpPr txBox="1"/>
          <p:nvPr/>
        </p:nvSpPr>
        <p:spPr>
          <a:xfrm>
            <a:off x="251520" y="6093296"/>
            <a:ext cx="8712968" cy="646331"/>
          </a:xfrm>
          <a:prstGeom prst="rect">
            <a:avLst/>
          </a:prstGeom>
          <a:noFill/>
        </p:spPr>
        <p:txBody>
          <a:bodyPr wrap="square" rtlCol="0">
            <a:spAutoFit/>
          </a:bodyPr>
          <a:lstStyle/>
          <a:p>
            <a:pPr algn="ctr"/>
            <a:r>
              <a:rPr lang="fr-FR" sz="1200" b="1" i="1" dirty="0" smtClean="0">
                <a:solidFill>
                  <a:srgbClr val="008000"/>
                </a:solidFill>
              </a:rPr>
              <a:t>Boucle causale de la surpêche - Mécanisme de renforcement de la boucle</a:t>
            </a:r>
            <a:r>
              <a:rPr lang="fr-FR" sz="1200" dirty="0" smtClean="0">
                <a:solidFill>
                  <a:srgbClr val="008000"/>
                </a:solidFill>
              </a:rPr>
              <a:t>. Source : </a:t>
            </a:r>
            <a:r>
              <a:rPr lang="fr-FR" sz="1200" dirty="0" smtClean="0">
                <a:solidFill>
                  <a:srgbClr val="008000"/>
                </a:solidFill>
                <a:hlinkClick r:id="rId2"/>
              </a:rPr>
              <a:t>http://www.grinningplanet.com/2005/06-07/fishing-cycle.gif</a:t>
            </a:r>
            <a:r>
              <a:rPr lang="fr-FR" sz="1200" dirty="0" smtClean="0">
                <a:solidFill>
                  <a:srgbClr val="008000"/>
                </a:solidFill>
              </a:rPr>
              <a:t>  . Source :  </a:t>
            </a:r>
            <a:r>
              <a:rPr lang="en-US" sz="1200" i="1" dirty="0" smtClean="0">
                <a:solidFill>
                  <a:srgbClr val="008000"/>
                </a:solidFill>
              </a:rPr>
              <a:t>Human Impact on the Great Barrier Reef </a:t>
            </a:r>
            <a:r>
              <a:rPr lang="fr-FR" sz="1200" i="1" dirty="0" smtClean="0">
                <a:solidFill>
                  <a:srgbClr val="008000"/>
                </a:solidFill>
              </a:rPr>
              <a:t>[L'impact humain sur la Grande barrière de corail]</a:t>
            </a:r>
            <a:r>
              <a:rPr lang="en-US" sz="1200" dirty="0" smtClean="0">
                <a:solidFill>
                  <a:srgbClr val="008000"/>
                </a:solidFill>
              </a:rPr>
              <a:t>, University of Michigan, </a:t>
            </a:r>
            <a:r>
              <a:rPr lang="en-US" sz="1200" dirty="0" smtClean="0">
                <a:solidFill>
                  <a:srgbClr val="008000"/>
                </a:solidFill>
                <a:hlinkClick r:id="rId3"/>
              </a:rPr>
              <a:t>http://sitemaker.umich.edu/gc2sec7labgroup3/over-fishing</a:t>
            </a:r>
            <a:r>
              <a:rPr lang="en-US" sz="1200" dirty="0" smtClean="0">
                <a:solidFill>
                  <a:srgbClr val="008000"/>
                </a:solidFill>
              </a:rPr>
              <a:t> </a:t>
            </a:r>
            <a:endParaRPr lang="fr-FR" sz="1200" dirty="0">
              <a:solidFill>
                <a:srgbClr val="008000"/>
              </a:solidFill>
            </a:endParaRPr>
          </a:p>
        </p:txBody>
      </p:sp>
      <p:sp>
        <p:nvSpPr>
          <p:cNvPr id="13" name="Flèche en arc 12"/>
          <p:cNvSpPr/>
          <p:nvPr/>
        </p:nvSpPr>
        <p:spPr>
          <a:xfrm rot="153283">
            <a:off x="3076407" y="1359860"/>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en arc 13"/>
          <p:cNvSpPr/>
          <p:nvPr/>
        </p:nvSpPr>
        <p:spPr>
          <a:xfrm rot="2021315">
            <a:off x="6012287" y="1734816"/>
            <a:ext cx="1318103" cy="978757"/>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en arc 14"/>
          <p:cNvSpPr/>
          <p:nvPr/>
        </p:nvSpPr>
        <p:spPr>
          <a:xfrm rot="5400000">
            <a:off x="6740163" y="3466173"/>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en arc 15"/>
          <p:cNvSpPr/>
          <p:nvPr/>
        </p:nvSpPr>
        <p:spPr>
          <a:xfrm rot="9434964">
            <a:off x="6100925" y="4996419"/>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en arc 16"/>
          <p:cNvSpPr/>
          <p:nvPr/>
        </p:nvSpPr>
        <p:spPr>
          <a:xfrm rot="13186290">
            <a:off x="2884152" y="4794875"/>
            <a:ext cx="1236163" cy="958765"/>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en arc 17"/>
          <p:cNvSpPr/>
          <p:nvPr/>
        </p:nvSpPr>
        <p:spPr>
          <a:xfrm rot="16528830">
            <a:off x="524278" y="3446690"/>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en arc 18"/>
          <p:cNvSpPr/>
          <p:nvPr/>
        </p:nvSpPr>
        <p:spPr>
          <a:xfrm rot="15194993">
            <a:off x="452271" y="2294563"/>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en arc 19"/>
          <p:cNvSpPr/>
          <p:nvPr/>
        </p:nvSpPr>
        <p:spPr>
          <a:xfrm rot="19487410">
            <a:off x="2847905" y="2019222"/>
            <a:ext cx="1197334" cy="854761"/>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en arc 20"/>
          <p:cNvSpPr/>
          <p:nvPr/>
        </p:nvSpPr>
        <p:spPr>
          <a:xfrm rot="15110016">
            <a:off x="4579111" y="4583187"/>
            <a:ext cx="770624" cy="639418"/>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en arc 21"/>
          <p:cNvSpPr/>
          <p:nvPr/>
        </p:nvSpPr>
        <p:spPr>
          <a:xfrm rot="11029224">
            <a:off x="6028917" y="2980195"/>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en arc 22"/>
          <p:cNvSpPr/>
          <p:nvPr/>
        </p:nvSpPr>
        <p:spPr>
          <a:xfrm rot="9785664">
            <a:off x="2935894" y="2963478"/>
            <a:ext cx="873682" cy="763180"/>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Flèche en arc 23"/>
          <p:cNvSpPr/>
          <p:nvPr/>
        </p:nvSpPr>
        <p:spPr>
          <a:xfrm rot="15110016">
            <a:off x="4041319" y="3196024"/>
            <a:ext cx="773329" cy="655672"/>
          </a:xfrm>
          <a:prstGeom prst="circular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47</a:t>
            </a:fld>
            <a:endParaRPr lang="fr-FR" dirty="0"/>
          </a:p>
        </p:txBody>
      </p:sp>
      <p:sp>
        <p:nvSpPr>
          <p:cNvPr id="2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7" name="ZoneTexte 26"/>
          <p:cNvSpPr txBox="1"/>
          <p:nvPr/>
        </p:nvSpPr>
        <p:spPr>
          <a:xfrm>
            <a:off x="179512" y="764704"/>
            <a:ext cx="6510757" cy="369332"/>
          </a:xfrm>
          <a:prstGeom prst="rect">
            <a:avLst/>
          </a:prstGeom>
          <a:noFill/>
        </p:spPr>
        <p:txBody>
          <a:bodyPr wrap="none" rtlCol="0">
            <a:spAutoFit/>
          </a:bodyPr>
          <a:lstStyle/>
          <a:p>
            <a:r>
              <a:rPr lang="fr-FR" b="1" u="sng" dirty="0" smtClean="0">
                <a:solidFill>
                  <a:srgbClr val="008000"/>
                </a:solidFill>
              </a:rPr>
              <a:t>4. Prises de conscience : 4.3. épuisement des ressources naturelles</a:t>
            </a:r>
            <a:endParaRPr lang="fr-FR" b="1" u="sng" dirty="0">
              <a:solidFill>
                <a:srgbClr val="008000"/>
              </a:solidFill>
            </a:endParaRPr>
          </a:p>
        </p:txBody>
      </p:sp>
      <p:sp>
        <p:nvSpPr>
          <p:cNvPr id="28" name="Rectangle 27"/>
          <p:cNvSpPr/>
          <p:nvPr/>
        </p:nvSpPr>
        <p:spPr>
          <a:xfrm>
            <a:off x="7092281" y="1196752"/>
            <a:ext cx="1872208" cy="646331"/>
          </a:xfrm>
          <a:prstGeom prst="rect">
            <a:avLst/>
          </a:prstGeom>
        </p:spPr>
        <p:txBody>
          <a:bodyPr wrap="square">
            <a:spAutoFit/>
          </a:bodyPr>
          <a:lstStyle/>
          <a:p>
            <a:pPr algn="ctr"/>
            <a:r>
              <a:rPr lang="fr-FR" b="1" dirty="0" smtClean="0">
                <a:solidFill>
                  <a:srgbClr val="008000"/>
                </a:solidFill>
              </a:rPr>
              <a:t>Les mécanismes de la surpêche</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48</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764704"/>
            <a:ext cx="5587940" cy="369332"/>
          </a:xfrm>
          <a:prstGeom prst="rect">
            <a:avLst/>
          </a:prstGeom>
          <a:noFill/>
        </p:spPr>
        <p:txBody>
          <a:bodyPr wrap="none" rtlCol="0">
            <a:spAutoFit/>
          </a:bodyPr>
          <a:lstStyle/>
          <a:p>
            <a:r>
              <a:rPr lang="fr-FR" b="1" u="sng" dirty="0" smtClean="0">
                <a:solidFill>
                  <a:srgbClr val="008000"/>
                </a:solidFill>
              </a:rPr>
              <a:t>4. Prises de conscience : 4.4. L’érosion de la biodiversité</a:t>
            </a:r>
            <a:endParaRPr lang="fr-FR" b="1" u="sng" dirty="0">
              <a:solidFill>
                <a:srgbClr val="008000"/>
              </a:solidFill>
            </a:endParaRPr>
          </a:p>
        </p:txBody>
      </p:sp>
      <p:pic>
        <p:nvPicPr>
          <p:cNvPr id="5" name="Image 4" descr="CausesExtinctionsBiodiversity.jpg"/>
          <p:cNvPicPr>
            <a:picLocks noChangeAspect="1"/>
          </p:cNvPicPr>
          <p:nvPr/>
        </p:nvPicPr>
        <p:blipFill>
          <a:blip r:embed="rId2" cstate="print"/>
          <a:stretch>
            <a:fillRect/>
          </a:stretch>
        </p:blipFill>
        <p:spPr>
          <a:xfrm>
            <a:off x="5004048" y="1196752"/>
            <a:ext cx="3331891" cy="2438336"/>
          </a:xfrm>
          <a:prstGeom prst="rect">
            <a:avLst/>
          </a:prstGeom>
        </p:spPr>
      </p:pic>
      <p:sp>
        <p:nvSpPr>
          <p:cNvPr id="6" name="ZoneTexte 5"/>
          <p:cNvSpPr txBox="1"/>
          <p:nvPr/>
        </p:nvSpPr>
        <p:spPr>
          <a:xfrm>
            <a:off x="4355976" y="3789041"/>
            <a:ext cx="4536504" cy="1015663"/>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Les 5 grandes causes de régression de la biodiversité selon l'ONU et la Convention mondiale sur la biodiversité</a:t>
            </a:r>
            <a:r>
              <a:rPr lang="fr-FR" sz="1200" baseline="30000" dirty="0" smtClean="0">
                <a:solidFill>
                  <a:srgbClr val="008000"/>
                </a:solidFill>
                <a:hlinkClick r:id="rId3"/>
              </a:rPr>
              <a:t>3</a:t>
            </a:r>
            <a:r>
              <a:rPr lang="fr-FR" sz="1200" dirty="0" smtClean="0">
                <a:solidFill>
                  <a:srgbClr val="008000"/>
                </a:solidFill>
              </a:rPr>
              <a:t>.</a:t>
            </a:r>
            <a:br>
              <a:rPr lang="fr-FR" sz="1200" dirty="0" smtClean="0">
                <a:solidFill>
                  <a:srgbClr val="008000"/>
                </a:solidFill>
              </a:rPr>
            </a:br>
            <a:r>
              <a:rPr lang="fr-FR" sz="1200" dirty="0" smtClean="0">
                <a:solidFill>
                  <a:srgbClr val="008000"/>
                </a:solidFill>
              </a:rPr>
              <a:t>Les flèches à double sens évoquent les relations d'exacerbations qui peuvent exister entre chacune de ses causes et les autres. Source : </a:t>
            </a:r>
            <a:r>
              <a:rPr lang="fr-FR" sz="1200" dirty="0" smtClean="0">
                <a:hlinkClick r:id="rId3"/>
              </a:rPr>
              <a:t>http://fr.wikipedia.org/wiki/Extinction_de_l'Holoc%C3%A8ne</a:t>
            </a:r>
            <a:r>
              <a:rPr lang="fr-FR" sz="1200" dirty="0" smtClean="0"/>
              <a:t> </a:t>
            </a:r>
            <a:endParaRPr lang="fr-FR" sz="1200" dirty="0">
              <a:solidFill>
                <a:srgbClr val="008000"/>
              </a:solidFill>
            </a:endParaRPr>
          </a:p>
        </p:txBody>
      </p:sp>
      <p:pic>
        <p:nvPicPr>
          <p:cNvPr id="7" name="Image 6" descr="fisheries-collapse.jpg"/>
          <p:cNvPicPr>
            <a:picLocks noChangeAspect="1"/>
          </p:cNvPicPr>
          <p:nvPr/>
        </p:nvPicPr>
        <p:blipFill>
          <a:blip r:embed="rId4" cstate="print"/>
          <a:stretch>
            <a:fillRect/>
          </a:stretch>
        </p:blipFill>
        <p:spPr>
          <a:xfrm>
            <a:off x="755576" y="1268760"/>
            <a:ext cx="2984500" cy="4394200"/>
          </a:xfrm>
          <a:prstGeom prst="rect">
            <a:avLst/>
          </a:prstGeom>
        </p:spPr>
      </p:pic>
      <p:sp>
        <p:nvSpPr>
          <p:cNvPr id="8" name="ZoneTexte 7"/>
          <p:cNvSpPr txBox="1"/>
          <p:nvPr/>
        </p:nvSpPr>
        <p:spPr>
          <a:xfrm>
            <a:off x="539552" y="5661248"/>
            <a:ext cx="3456384" cy="1008112"/>
          </a:xfrm>
          <a:prstGeom prst="rect">
            <a:avLst/>
          </a:prstGeom>
          <a:noFill/>
        </p:spPr>
        <p:txBody>
          <a:bodyPr wrap="square" rtlCol="0">
            <a:spAutoFit/>
          </a:bodyPr>
          <a:lstStyle/>
          <a:p>
            <a:pPr algn="ctr"/>
            <a:r>
              <a:rPr lang="fr-FR" sz="1200" dirty="0" smtClean="0">
                <a:solidFill>
                  <a:srgbClr val="008000"/>
                </a:solidFill>
              </a:rPr>
              <a:t>Une importante étude dans la revue Science prédit l'effondrement global des principales zones de pêche du monde en 2053. Source : </a:t>
            </a:r>
          </a:p>
          <a:p>
            <a:pPr algn="ctr"/>
            <a:r>
              <a:rPr lang="fr-FR" sz="1200" dirty="0" smtClean="0">
                <a:solidFill>
                  <a:srgbClr val="008000"/>
                </a:solidFill>
                <a:hlinkClick r:id="rId5"/>
              </a:rPr>
              <a:t>http://aquaculturedevelopments.com/index.php?s=the+opportunity&amp;x=0&amp;y=0</a:t>
            </a:r>
            <a:r>
              <a:rPr lang="fr-FR" sz="1200" dirty="0" smtClean="0">
                <a:solidFill>
                  <a:srgbClr val="008000"/>
                </a:solidFill>
              </a:rPr>
              <a:t> </a:t>
            </a:r>
            <a:endParaRPr lang="fr-FR" sz="1200" dirty="0">
              <a:solidFill>
                <a:srgbClr val="008000"/>
              </a:solidFill>
            </a:endParaRPr>
          </a:p>
        </p:txBody>
      </p:sp>
      <p:pic>
        <p:nvPicPr>
          <p:cNvPr id="11" name="Image 10" descr="Sustainable future concept.jpg"/>
          <p:cNvPicPr>
            <a:picLocks noChangeAspect="1"/>
          </p:cNvPicPr>
          <p:nvPr/>
        </p:nvPicPr>
        <p:blipFill>
          <a:blip r:embed="rId6" cstate="print"/>
          <a:stretch>
            <a:fillRect/>
          </a:stretch>
        </p:blipFill>
        <p:spPr>
          <a:xfrm>
            <a:off x="5652120" y="4941168"/>
            <a:ext cx="1512168" cy="167545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49</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764704"/>
            <a:ext cx="5587940" cy="369332"/>
          </a:xfrm>
          <a:prstGeom prst="rect">
            <a:avLst/>
          </a:prstGeom>
          <a:noFill/>
        </p:spPr>
        <p:txBody>
          <a:bodyPr wrap="none" rtlCol="0">
            <a:spAutoFit/>
          </a:bodyPr>
          <a:lstStyle/>
          <a:p>
            <a:r>
              <a:rPr lang="fr-FR" b="1" u="sng" dirty="0" smtClean="0">
                <a:solidFill>
                  <a:srgbClr val="008000"/>
                </a:solidFill>
              </a:rPr>
              <a:t>4. Prises de conscience : 4.4. L’érosion de la biodiversité</a:t>
            </a:r>
            <a:endParaRPr lang="fr-FR" b="1" u="sng" dirty="0">
              <a:solidFill>
                <a:srgbClr val="008000"/>
              </a:solidFill>
            </a:endParaRPr>
          </a:p>
        </p:txBody>
      </p:sp>
      <p:sp>
        <p:nvSpPr>
          <p:cNvPr id="1351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323528" y="1480864"/>
            <a:ext cx="4104456" cy="584775"/>
          </a:xfrm>
          <a:prstGeom prst="rect">
            <a:avLst/>
          </a:prstGeom>
          <a:noFill/>
          <a:ln w="25400">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Arial" pitchFamily="34" charset="0"/>
              <a:buChar char="•"/>
              <a:tabLst>
                <a:tab pos="320675" algn="l"/>
              </a:tabLst>
            </a:pP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Démographie </a:t>
            </a:r>
          </a:p>
          <a:p>
            <a:pPr eaLnBrk="0" fontAlgn="base" hangingPunct="0">
              <a:spcBef>
                <a:spcPct val="0"/>
              </a:spcBef>
              <a:spcAft>
                <a:spcPct val="0"/>
              </a:spcAft>
              <a:tabLst>
                <a:tab pos="320675" algn="l"/>
              </a:tabLst>
            </a:pPr>
            <a:r>
              <a:rPr lang="fr-FR" sz="1600" dirty="0" smtClean="0">
                <a:latin typeface="Arial" pitchFamily="34" charset="0"/>
                <a:ea typeface="Times New Roman" pitchFamily="18" charset="0"/>
                <a:cs typeface="Arial" pitchFamily="34" charset="0"/>
              </a:rPr>
              <a:t>+50% d'ici 2050, soit + 3 milliards d'</a:t>
            </a:r>
            <a:r>
              <a:rPr lang="fr-FR" sz="1600" dirty="0" err="1" smtClean="0">
                <a:latin typeface="Arial" pitchFamily="34" charset="0"/>
                <a:ea typeface="Times New Roman" pitchFamily="18" charset="0"/>
                <a:cs typeface="Arial" pitchFamily="34" charset="0"/>
              </a:rPr>
              <a:t>hab</a:t>
            </a:r>
            <a:endParaRPr lang="fr-FR" sz="1600" dirty="0" smtClean="0">
              <a:latin typeface="Arial" pitchFamily="34" charset="0"/>
              <a:cs typeface="Arial" pitchFamily="34" charset="0"/>
            </a:endParaRPr>
          </a:p>
        </p:txBody>
      </p:sp>
      <p:sp>
        <p:nvSpPr>
          <p:cNvPr id="16" name="Rectangle 6"/>
          <p:cNvSpPr>
            <a:spLocks noChangeArrowheads="1"/>
          </p:cNvSpPr>
          <p:nvPr/>
        </p:nvSpPr>
        <p:spPr bwMode="auto">
          <a:xfrm>
            <a:off x="1331640" y="2636912"/>
            <a:ext cx="3744416" cy="584775"/>
          </a:xfrm>
          <a:prstGeom prst="rect">
            <a:avLst/>
          </a:prstGeom>
          <a:noFill/>
          <a:ln w="25400">
            <a:solidFill>
              <a:srgbClr val="008000"/>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Arial" pitchFamily="34" charset="0"/>
              <a:buChar char="•"/>
              <a:tabLst>
                <a:tab pos="320675" algn="l"/>
              </a:tabLst>
            </a:pPr>
            <a:r>
              <a:rPr lang="fr-FR" sz="1600" b="1" dirty="0" smtClean="0">
                <a:latin typeface="Arial" pitchFamily="34" charset="0"/>
                <a:ea typeface="Times New Roman" pitchFamily="18" charset="0"/>
                <a:cs typeface="Arial" pitchFamily="34" charset="0"/>
              </a:rPr>
              <a:t> Demande croissante en ressources</a:t>
            </a:r>
          </a:p>
          <a:p>
            <a:pPr eaLnBrk="0" fontAlgn="base" hangingPunct="0">
              <a:spcBef>
                <a:spcPct val="0"/>
              </a:spcBef>
              <a:spcAft>
                <a:spcPct val="0"/>
              </a:spcAft>
              <a:tabLst>
                <a:tab pos="320675" algn="l"/>
              </a:tabLst>
            </a:pPr>
            <a:r>
              <a:rPr lang="fr-FR" sz="1600" dirty="0" smtClean="0">
                <a:latin typeface="Arial" pitchFamily="34" charset="0"/>
                <a:ea typeface="Times New Roman" pitchFamily="18" charset="0"/>
                <a:cs typeface="Arial" pitchFamily="34" charset="0"/>
              </a:rPr>
              <a:t>Energie, matières premières</a:t>
            </a:r>
            <a:endParaRPr lang="fr-FR" sz="1600" dirty="0" smtClean="0">
              <a:latin typeface="Arial" pitchFamily="34" charset="0"/>
              <a:cs typeface="Arial" pitchFamily="34" charset="0"/>
            </a:endParaRPr>
          </a:p>
        </p:txBody>
      </p:sp>
      <p:sp>
        <p:nvSpPr>
          <p:cNvPr id="17" name="Rectangle 6"/>
          <p:cNvSpPr>
            <a:spLocks noChangeArrowheads="1"/>
          </p:cNvSpPr>
          <p:nvPr/>
        </p:nvSpPr>
        <p:spPr bwMode="auto">
          <a:xfrm>
            <a:off x="2699792" y="3861048"/>
            <a:ext cx="3744416" cy="338554"/>
          </a:xfrm>
          <a:prstGeom prst="rect">
            <a:avLst/>
          </a:prstGeom>
          <a:noFill/>
          <a:ln w="2540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Arial" pitchFamily="34" charset="0"/>
              <a:buChar char="•"/>
              <a:tabLst>
                <a:tab pos="320675" algn="l"/>
              </a:tabLst>
            </a:pPr>
            <a:r>
              <a:rPr lang="fr-FR" sz="1600" b="1" dirty="0" smtClean="0">
                <a:latin typeface="Arial" pitchFamily="34" charset="0"/>
                <a:ea typeface="Times New Roman" pitchFamily="18" charset="0"/>
                <a:cs typeface="Arial" pitchFamily="34" charset="0"/>
              </a:rPr>
              <a:t> Emissions, pollutions, déchets...</a:t>
            </a:r>
            <a:endParaRPr lang="fr-FR" sz="1600" dirty="0" smtClean="0">
              <a:latin typeface="Arial" pitchFamily="34" charset="0"/>
              <a:cs typeface="Arial" pitchFamily="34" charset="0"/>
            </a:endParaRPr>
          </a:p>
        </p:txBody>
      </p:sp>
      <p:sp>
        <p:nvSpPr>
          <p:cNvPr id="18" name="Rectangle 6"/>
          <p:cNvSpPr>
            <a:spLocks noChangeArrowheads="1"/>
          </p:cNvSpPr>
          <p:nvPr/>
        </p:nvSpPr>
        <p:spPr bwMode="auto">
          <a:xfrm>
            <a:off x="3635896" y="4797152"/>
            <a:ext cx="3744416" cy="338554"/>
          </a:xfrm>
          <a:prstGeom prst="rect">
            <a:avLst/>
          </a:prstGeom>
          <a:noFill/>
          <a:ln w="25400">
            <a:solidFill>
              <a:srgbClr val="3333FF"/>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Arial" pitchFamily="34" charset="0"/>
              <a:buChar char="•"/>
              <a:tabLst>
                <a:tab pos="320675" algn="l"/>
              </a:tabLst>
            </a:pPr>
            <a:r>
              <a:rPr lang="fr-FR" sz="1600" b="1" dirty="0" smtClean="0">
                <a:latin typeface="Arial" pitchFamily="34" charset="0"/>
                <a:ea typeface="Times New Roman" pitchFamily="18" charset="0"/>
                <a:cs typeface="Arial" pitchFamily="34" charset="0"/>
              </a:rPr>
              <a:t> Dégradation des milieux</a:t>
            </a:r>
            <a:endParaRPr lang="fr-FR" sz="1600" dirty="0" smtClean="0">
              <a:latin typeface="Arial" pitchFamily="34" charset="0"/>
              <a:cs typeface="Arial" pitchFamily="34" charset="0"/>
            </a:endParaRPr>
          </a:p>
        </p:txBody>
      </p:sp>
      <p:sp>
        <p:nvSpPr>
          <p:cNvPr id="19" name="Rectangle 6"/>
          <p:cNvSpPr>
            <a:spLocks noChangeArrowheads="1"/>
          </p:cNvSpPr>
          <p:nvPr/>
        </p:nvSpPr>
        <p:spPr bwMode="auto">
          <a:xfrm>
            <a:off x="4860032" y="5661248"/>
            <a:ext cx="3960440" cy="338554"/>
          </a:xfrm>
          <a:prstGeom prst="rect">
            <a:avLst/>
          </a:prstGeom>
          <a:noFill/>
          <a:ln w="25400">
            <a:solidFill>
              <a:schemeClr val="accent6">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Arial" pitchFamily="34" charset="0"/>
              <a:buChar char="•"/>
              <a:tabLst>
                <a:tab pos="320675" algn="l"/>
              </a:tabLst>
            </a:pPr>
            <a:r>
              <a:rPr lang="fr-FR" sz="1600" b="1" dirty="0" smtClean="0">
                <a:latin typeface="Arial" pitchFamily="34" charset="0"/>
                <a:ea typeface="Times New Roman" pitchFamily="18" charset="0"/>
                <a:cs typeface="Arial" pitchFamily="34" charset="0"/>
              </a:rPr>
              <a:t> Rupture des équilibres écologiques</a:t>
            </a:r>
            <a:endParaRPr lang="fr-FR" sz="1600" dirty="0" smtClean="0">
              <a:latin typeface="Arial" pitchFamily="34" charset="0"/>
              <a:cs typeface="Arial" pitchFamily="34" charset="0"/>
            </a:endParaRPr>
          </a:p>
        </p:txBody>
      </p:sp>
      <p:cxnSp>
        <p:nvCxnSpPr>
          <p:cNvPr id="20" name="Connecteur droit avec flèche 19"/>
          <p:cNvCxnSpPr/>
          <p:nvPr/>
        </p:nvCxnSpPr>
        <p:spPr>
          <a:xfrm>
            <a:off x="2339752" y="2132856"/>
            <a:ext cx="576064" cy="36004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3779912" y="3356992"/>
            <a:ext cx="576064" cy="36004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572000" y="4293096"/>
            <a:ext cx="576064" cy="36004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5652120" y="5229200"/>
            <a:ext cx="576064" cy="36004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27" name="Image 26" descr="stop pollution2.jpg"/>
          <p:cNvPicPr>
            <a:picLocks noChangeAspect="1"/>
          </p:cNvPicPr>
          <p:nvPr/>
        </p:nvPicPr>
        <p:blipFill>
          <a:blip r:embed="rId2" cstate="print"/>
          <a:stretch>
            <a:fillRect/>
          </a:stretch>
        </p:blipFill>
        <p:spPr>
          <a:xfrm>
            <a:off x="6012160" y="1124744"/>
            <a:ext cx="2543175" cy="1800225"/>
          </a:xfrm>
          <a:prstGeom prst="rect">
            <a:avLst/>
          </a:prstGeom>
        </p:spPr>
      </p:pic>
      <p:pic>
        <p:nvPicPr>
          <p:cNvPr id="28" name="Image 27" descr="stop soil pollution2.jpg"/>
          <p:cNvPicPr>
            <a:picLocks noChangeAspect="1"/>
          </p:cNvPicPr>
          <p:nvPr/>
        </p:nvPicPr>
        <p:blipFill>
          <a:blip r:embed="rId3" cstate="print"/>
          <a:stretch>
            <a:fillRect/>
          </a:stretch>
        </p:blipFill>
        <p:spPr>
          <a:xfrm>
            <a:off x="539552" y="4509120"/>
            <a:ext cx="2314575" cy="1981200"/>
          </a:xfrm>
          <a:prstGeom prst="rect">
            <a:avLst/>
          </a:prstGeom>
        </p:spPr>
      </p:pic>
      <p:pic>
        <p:nvPicPr>
          <p:cNvPr id="30" name="Image 29" descr="stop soil pollution5_s.jpg"/>
          <p:cNvPicPr>
            <a:picLocks noChangeAspect="1"/>
          </p:cNvPicPr>
          <p:nvPr/>
        </p:nvPicPr>
        <p:blipFill>
          <a:blip r:embed="rId4" cstate="print"/>
          <a:stretch>
            <a:fillRect/>
          </a:stretch>
        </p:blipFill>
        <p:spPr>
          <a:xfrm>
            <a:off x="7236296" y="3356992"/>
            <a:ext cx="1238250" cy="9239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251520" y="1556792"/>
            <a:ext cx="8640960" cy="1200329"/>
          </a:xfrm>
          <a:prstGeom prst="rect">
            <a:avLst/>
          </a:prstGeom>
        </p:spPr>
        <p:txBody>
          <a:bodyPr wrap="square">
            <a:spAutoFit/>
          </a:bodyPr>
          <a:lstStyle/>
          <a:p>
            <a:pPr algn="just"/>
            <a:r>
              <a:rPr lang="fr-FR" dirty="0" smtClean="0">
                <a:solidFill>
                  <a:srgbClr val="FFFF00"/>
                </a:solidFill>
                <a:latin typeface="Calibri" pitchFamily="34" charset="0"/>
              </a:rPr>
              <a:t>« </a:t>
            </a:r>
            <a:r>
              <a:rPr lang="fr-FR" i="1" dirty="0" smtClean="0">
                <a:solidFill>
                  <a:srgbClr val="FFFF00"/>
                </a:solidFill>
                <a:latin typeface="Calibri" pitchFamily="34" charset="0"/>
              </a:rPr>
              <a:t>Le </a:t>
            </a:r>
            <a:r>
              <a:rPr lang="fr-FR" i="1" u="sng" dirty="0" smtClean="0">
                <a:solidFill>
                  <a:srgbClr val="FFFF00"/>
                </a:solidFill>
                <a:latin typeface="Calibri" pitchFamily="34" charset="0"/>
              </a:rPr>
              <a:t>développement</a:t>
            </a:r>
            <a:r>
              <a:rPr lang="fr-FR" i="1" dirty="0" smtClean="0">
                <a:solidFill>
                  <a:srgbClr val="FFFF00"/>
                </a:solidFill>
                <a:latin typeface="Calibri" pitchFamily="34" charset="0"/>
              </a:rPr>
              <a:t> durable est un développement qui répond aux </a:t>
            </a:r>
            <a:r>
              <a:rPr lang="fr-FR" i="1" u="sng" dirty="0" smtClean="0">
                <a:solidFill>
                  <a:srgbClr val="FFFF00"/>
                </a:solidFill>
                <a:latin typeface="Calibri" pitchFamily="34" charset="0"/>
              </a:rPr>
              <a:t>besoins</a:t>
            </a:r>
            <a:r>
              <a:rPr lang="fr-FR" i="1" dirty="0" smtClean="0">
                <a:solidFill>
                  <a:srgbClr val="FFFF00"/>
                </a:solidFill>
                <a:latin typeface="Calibri" pitchFamily="34" charset="0"/>
              </a:rPr>
              <a:t> du présent sans compromettre la capacité des générations futures de répondre aux leurs</a:t>
            </a:r>
            <a:r>
              <a:rPr lang="fr-FR" dirty="0" smtClean="0">
                <a:solidFill>
                  <a:srgbClr val="FFFF00"/>
                </a:solidFill>
                <a:latin typeface="Calibri" pitchFamily="34" charset="0"/>
              </a:rPr>
              <a:t>. »   </a:t>
            </a:r>
          </a:p>
          <a:p>
            <a:pPr algn="just"/>
            <a:endParaRPr lang="fr-FR" dirty="0" smtClean="0">
              <a:solidFill>
                <a:srgbClr val="FFFF00"/>
              </a:solidFill>
              <a:latin typeface="Calibri" pitchFamily="34" charset="0"/>
            </a:endParaRPr>
          </a:p>
          <a:p>
            <a:pPr algn="ctr"/>
            <a:r>
              <a:rPr lang="fr-FR" dirty="0" smtClean="0">
                <a:solidFill>
                  <a:srgbClr val="FFFF00"/>
                </a:solidFill>
                <a:latin typeface="Calibri" pitchFamily="34" charset="0"/>
              </a:rPr>
              <a:t>(</a:t>
            </a:r>
            <a:r>
              <a:rPr lang="fr-FR" i="1" dirty="0" smtClean="0">
                <a:solidFill>
                  <a:srgbClr val="FFFF00"/>
                </a:solidFill>
                <a:latin typeface="Calibri" pitchFamily="34" charset="0"/>
              </a:rPr>
              <a:t>Rapport Brundtland 1987. ONU)</a:t>
            </a:r>
            <a:endParaRPr lang="fr-FR" i="1" dirty="0">
              <a:solidFill>
                <a:srgbClr val="FFFF00"/>
              </a:solidFill>
              <a:latin typeface="Calibri" pitchFamily="34" charset="0"/>
            </a:endParaRPr>
          </a:p>
        </p:txBody>
      </p:sp>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924944"/>
            <a:ext cx="6048672" cy="3595947"/>
          </a:xfrm>
          <a:prstGeom prst="rect">
            <a:avLst/>
          </a:prstGeom>
        </p:spPr>
      </p:pic>
      <p:sp>
        <p:nvSpPr>
          <p:cNvPr id="7" name="Rectangle 6"/>
          <p:cNvSpPr/>
          <p:nvPr/>
        </p:nvSpPr>
        <p:spPr>
          <a:xfrm>
            <a:off x="251520" y="836712"/>
            <a:ext cx="7560840" cy="369332"/>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endParaRPr lang="fr-FR" b="1" u="sng" dirty="0" smtClean="0">
              <a:solidFill>
                <a:srgbClr val="008000"/>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50</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764704"/>
            <a:ext cx="6123728" cy="369332"/>
          </a:xfrm>
          <a:prstGeom prst="rect">
            <a:avLst/>
          </a:prstGeom>
          <a:noFill/>
        </p:spPr>
        <p:txBody>
          <a:bodyPr wrap="none" rtlCol="0">
            <a:spAutoFit/>
          </a:bodyPr>
          <a:lstStyle/>
          <a:p>
            <a:r>
              <a:rPr lang="fr-FR" b="1" u="sng" dirty="0" smtClean="0">
                <a:solidFill>
                  <a:srgbClr val="008000"/>
                </a:solidFill>
              </a:rPr>
              <a:t>4. Prises de conscience : 4.4. L’érosion de la biodiversité (suite)</a:t>
            </a:r>
            <a:endParaRPr lang="fr-FR" b="1" u="sng" dirty="0">
              <a:solidFill>
                <a:srgbClr val="008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715" y="1142888"/>
            <a:ext cx="6255721" cy="4162772"/>
          </a:xfrm>
          <a:prstGeom prst="rect">
            <a:avLst/>
          </a:prstGeom>
        </p:spPr>
      </p:pic>
      <p:sp>
        <p:nvSpPr>
          <p:cNvPr id="6" name="ZoneTexte 5"/>
          <p:cNvSpPr txBox="1"/>
          <p:nvPr/>
        </p:nvSpPr>
        <p:spPr>
          <a:xfrm>
            <a:off x="107504" y="5341123"/>
            <a:ext cx="8784976" cy="1384995"/>
          </a:xfrm>
          <a:prstGeom prst="rect">
            <a:avLst/>
          </a:prstGeom>
          <a:noFill/>
        </p:spPr>
        <p:txBody>
          <a:bodyPr wrap="square" rtlCol="0">
            <a:spAutoFit/>
          </a:bodyPr>
          <a:lstStyle/>
          <a:p>
            <a:pPr algn="ctr"/>
            <a:r>
              <a:rPr lang="fr-FR" sz="1400" dirty="0">
                <a:solidFill>
                  <a:srgbClr val="008000"/>
                </a:solidFill>
                <a:hlinkClick r:id="rId3" action="ppaction://hlinkfile"/>
              </a:rPr>
              <a:t>Un exemple d'indicateur de biodiversité : les oiseaux communs d'Europe occidentale</a:t>
            </a:r>
            <a:r>
              <a:rPr lang="fr-FR" sz="1400" b="1" dirty="0">
                <a:solidFill>
                  <a:srgbClr val="008000"/>
                </a:solidFill>
              </a:rPr>
              <a:t/>
            </a:r>
            <a:br>
              <a:rPr lang="fr-FR" sz="1400" b="1" dirty="0">
                <a:solidFill>
                  <a:srgbClr val="008000"/>
                </a:solidFill>
              </a:rPr>
            </a:br>
            <a:r>
              <a:rPr lang="fr-FR" sz="1400" dirty="0">
                <a:solidFill>
                  <a:srgbClr val="008000"/>
                </a:solidFill>
              </a:rPr>
              <a:t>L’intensification de l’agriculture réduit la diversité des cultures, détruit les herbages et les haies (disparition de l'habitat) et requiert une utilisation excessive de pesticides (les oisillons se nourrissent d'insectes) et d’engrais. Ce sont les principales causes de la disparition de près de 50 % des espèces d’oiseaux champêtres au cours des trois dernières décennies. </a:t>
            </a:r>
            <a:r>
              <a:rPr lang="fr-FR" sz="1400" i="1" dirty="0" smtClean="0">
                <a:solidFill>
                  <a:srgbClr val="008000"/>
                </a:solidFill>
              </a:rPr>
              <a:t>Image </a:t>
            </a:r>
            <a:r>
              <a:rPr lang="fr-FR" sz="1400" i="1" dirty="0">
                <a:solidFill>
                  <a:srgbClr val="008000"/>
                </a:solidFill>
              </a:rPr>
              <a:t>: d'après </a:t>
            </a:r>
            <a:r>
              <a:rPr lang="fr-FR" sz="1400" i="1" dirty="0">
                <a:solidFill>
                  <a:srgbClr val="008000"/>
                </a:solidFill>
                <a:hlinkClick r:id="rId4"/>
              </a:rPr>
              <a:t>fr.wikipedia.org</a:t>
            </a:r>
            <a:r>
              <a:rPr lang="fr-FR" sz="1400" i="1" dirty="0">
                <a:solidFill>
                  <a:srgbClr val="008000"/>
                </a:solidFill>
              </a:rPr>
              <a:t> - Source texte : </a:t>
            </a:r>
            <a:r>
              <a:rPr lang="fr-FR" sz="1400" i="1" dirty="0">
                <a:solidFill>
                  <a:srgbClr val="008000"/>
                </a:solidFill>
                <a:hlinkClick r:id="rId5"/>
              </a:rPr>
              <a:t>www.unep.fr</a:t>
            </a:r>
            <a:r>
              <a:rPr lang="fr-FR" sz="1400" i="1" dirty="0">
                <a:solidFill>
                  <a:srgbClr val="008000"/>
                </a:solidFill>
              </a:rPr>
              <a:t> et </a:t>
            </a:r>
            <a:r>
              <a:rPr lang="fr-FR" sz="1400" i="1" dirty="0">
                <a:solidFill>
                  <a:srgbClr val="008000"/>
                </a:solidFill>
                <a:hlinkClick r:id="rId6"/>
              </a:rPr>
              <a:t>www.grida.no</a:t>
            </a:r>
            <a:r>
              <a:rPr lang="fr-FR" sz="1400" dirty="0">
                <a:solidFill>
                  <a:srgbClr val="008000"/>
                </a:solidFill>
              </a:rPr>
              <a:t> &amp; </a:t>
            </a:r>
            <a:r>
              <a:rPr lang="fr-FR" sz="1400" dirty="0">
                <a:solidFill>
                  <a:srgbClr val="008000"/>
                </a:solidFill>
                <a:hlinkClick r:id="rId7"/>
              </a:rPr>
              <a:t>http://</a:t>
            </a:r>
            <a:r>
              <a:rPr lang="fr-FR" sz="1400" dirty="0" smtClean="0">
                <a:solidFill>
                  <a:srgbClr val="008000"/>
                </a:solidFill>
                <a:hlinkClick r:id="rId7"/>
              </a:rPr>
              <a:t>raymond.rodriguez1.free.fr/Textes/1s42.htm</a:t>
            </a:r>
            <a:r>
              <a:rPr lang="fr-FR" sz="1400" dirty="0" smtClean="0">
                <a:solidFill>
                  <a:srgbClr val="008000"/>
                </a:solidFill>
              </a:rPr>
              <a:t> </a:t>
            </a:r>
            <a:endParaRPr lang="fr-FR" sz="1400" dirty="0">
              <a:solidFill>
                <a:srgbClr val="008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51</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764704"/>
            <a:ext cx="6123728" cy="369332"/>
          </a:xfrm>
          <a:prstGeom prst="rect">
            <a:avLst/>
          </a:prstGeom>
          <a:noFill/>
        </p:spPr>
        <p:txBody>
          <a:bodyPr wrap="none" rtlCol="0">
            <a:spAutoFit/>
          </a:bodyPr>
          <a:lstStyle/>
          <a:p>
            <a:r>
              <a:rPr lang="fr-FR" b="1" u="sng" dirty="0" smtClean="0">
                <a:solidFill>
                  <a:srgbClr val="008000"/>
                </a:solidFill>
              </a:rPr>
              <a:t>4. Prises de conscience : 4.4. L’érosion de la biodiversité (suite)</a:t>
            </a:r>
            <a:endParaRPr lang="fr-FR" b="1" u="sng" dirty="0">
              <a:solidFill>
                <a:srgbClr val="008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340768"/>
            <a:ext cx="6000666" cy="3600400"/>
          </a:xfrm>
          <a:prstGeom prst="rect">
            <a:avLst/>
          </a:prstGeom>
        </p:spPr>
      </p:pic>
      <p:sp>
        <p:nvSpPr>
          <p:cNvPr id="6" name="ZoneTexte 5"/>
          <p:cNvSpPr txBox="1"/>
          <p:nvPr/>
        </p:nvSpPr>
        <p:spPr>
          <a:xfrm>
            <a:off x="323528" y="5013176"/>
            <a:ext cx="8640960" cy="1600438"/>
          </a:xfrm>
          <a:prstGeom prst="rect">
            <a:avLst/>
          </a:prstGeom>
          <a:noFill/>
        </p:spPr>
        <p:txBody>
          <a:bodyPr wrap="square" rtlCol="0">
            <a:spAutoFit/>
          </a:bodyPr>
          <a:lstStyle/>
          <a:p>
            <a:pPr algn="ctr"/>
            <a:r>
              <a:rPr lang="fr-FR" sz="1400" b="1" dirty="0">
                <a:solidFill>
                  <a:srgbClr val="008000"/>
                </a:solidFill>
                <a:hlinkClick r:id="rId3" action="ppaction://hlinkfile"/>
              </a:rPr>
              <a:t>Biodiversité, par rapport à l’abondance des espèces avant les impacts anthropiques*</a:t>
            </a:r>
            <a:r>
              <a:rPr lang="fr-FR" sz="1400" b="1" dirty="0">
                <a:solidFill>
                  <a:srgbClr val="008000"/>
                </a:solidFill>
              </a:rPr>
              <a:t/>
            </a:r>
            <a:br>
              <a:rPr lang="fr-FR" sz="1400" b="1" dirty="0">
                <a:solidFill>
                  <a:srgbClr val="008000"/>
                </a:solidFill>
              </a:rPr>
            </a:br>
            <a:r>
              <a:rPr lang="fr-FR" sz="1400" dirty="0">
                <a:solidFill>
                  <a:srgbClr val="008000"/>
                </a:solidFill>
              </a:rPr>
              <a:t>L’augmentation continue des surfaces agricoles au détriment des prairies, des forêts ou des haies, la pollution, le changement climatique et le développement des infrastructures entraînent la disparition accélérée d’écosystèmes naturels et une réduction drastique de la biodiversité. </a:t>
            </a:r>
            <a:r>
              <a:rPr lang="fr-FR" sz="1400" i="1" dirty="0">
                <a:solidFill>
                  <a:srgbClr val="008000"/>
                </a:solidFill>
              </a:rPr>
              <a:t/>
            </a:r>
            <a:br>
              <a:rPr lang="fr-FR" sz="1400" i="1" dirty="0">
                <a:solidFill>
                  <a:srgbClr val="008000"/>
                </a:solidFill>
              </a:rPr>
            </a:br>
            <a:r>
              <a:rPr lang="fr-FR" sz="1400" i="1" dirty="0">
                <a:solidFill>
                  <a:srgbClr val="008000"/>
                </a:solidFill>
              </a:rPr>
              <a:t>*</a:t>
            </a:r>
            <a:r>
              <a:rPr lang="fr-FR" sz="1400" b="1" i="1" dirty="0">
                <a:solidFill>
                  <a:srgbClr val="008000"/>
                </a:solidFill>
              </a:rPr>
              <a:t>anthropique</a:t>
            </a:r>
            <a:r>
              <a:rPr lang="fr-FR" sz="1400" i="1" dirty="0">
                <a:solidFill>
                  <a:srgbClr val="008000"/>
                </a:solidFill>
              </a:rPr>
              <a:t> : lié à l'Homme. </a:t>
            </a:r>
            <a:br>
              <a:rPr lang="fr-FR" sz="1400" i="1" dirty="0">
                <a:solidFill>
                  <a:srgbClr val="008000"/>
                </a:solidFill>
              </a:rPr>
            </a:br>
            <a:r>
              <a:rPr lang="fr-FR" sz="1400" i="1" dirty="0">
                <a:solidFill>
                  <a:srgbClr val="008000"/>
                </a:solidFill>
              </a:rPr>
              <a:t>Image : </a:t>
            </a:r>
            <a:r>
              <a:rPr lang="fr-FR" sz="1400" i="1" dirty="0">
                <a:solidFill>
                  <a:srgbClr val="008000"/>
                </a:solidFill>
                <a:hlinkClick r:id="rId4"/>
              </a:rPr>
              <a:t>maps.grida.no</a:t>
            </a:r>
            <a:r>
              <a:rPr lang="fr-FR" sz="1400" i="1" dirty="0">
                <a:solidFill>
                  <a:srgbClr val="008000"/>
                </a:solidFill>
              </a:rPr>
              <a:t> - Source texte : </a:t>
            </a:r>
            <a:r>
              <a:rPr lang="fr-FR" sz="1400" i="1" dirty="0">
                <a:solidFill>
                  <a:srgbClr val="008000"/>
                </a:solidFill>
                <a:hlinkClick r:id="rId5"/>
              </a:rPr>
              <a:t>www.unep.fr</a:t>
            </a:r>
            <a:r>
              <a:rPr lang="fr-FR" sz="1400" i="1" dirty="0">
                <a:solidFill>
                  <a:srgbClr val="008000"/>
                </a:solidFill>
              </a:rPr>
              <a:t> et </a:t>
            </a:r>
            <a:r>
              <a:rPr lang="fr-FR" sz="1400" i="1" dirty="0" smtClean="0">
                <a:solidFill>
                  <a:srgbClr val="008000"/>
                </a:solidFill>
                <a:hlinkClick r:id="rId6"/>
              </a:rPr>
              <a:t>www.grida.no</a:t>
            </a:r>
            <a:r>
              <a:rPr lang="fr-FR" sz="1400" i="1" dirty="0">
                <a:solidFill>
                  <a:srgbClr val="008000"/>
                </a:solidFill>
              </a:rPr>
              <a:t> &amp; </a:t>
            </a:r>
            <a:r>
              <a:rPr lang="fr-FR" sz="1400" i="1" dirty="0">
                <a:solidFill>
                  <a:srgbClr val="008000"/>
                </a:solidFill>
                <a:hlinkClick r:id="rId7"/>
              </a:rPr>
              <a:t>http://</a:t>
            </a:r>
            <a:r>
              <a:rPr lang="fr-FR" sz="1400" i="1" dirty="0" smtClean="0">
                <a:solidFill>
                  <a:srgbClr val="008000"/>
                </a:solidFill>
                <a:hlinkClick r:id="rId7"/>
              </a:rPr>
              <a:t>raymond.rodriguez1.free.fr/Textes/1s42.htm</a:t>
            </a:r>
            <a:r>
              <a:rPr lang="fr-FR" sz="1400" i="1" dirty="0" smtClean="0">
                <a:solidFill>
                  <a:srgbClr val="008000"/>
                </a:solidFill>
              </a:rPr>
              <a:t> </a:t>
            </a:r>
            <a:endParaRPr lang="fr-FR" sz="1400" dirty="0">
              <a:solidFill>
                <a:srgbClr val="008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52</a:t>
            </a:fld>
            <a:endParaRPr lang="fr-FR" dirty="0"/>
          </a:p>
        </p:txBody>
      </p:sp>
      <p:sp>
        <p:nvSpPr>
          <p:cNvPr id="10"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1" name="ZoneTexte 10"/>
          <p:cNvSpPr txBox="1"/>
          <p:nvPr/>
        </p:nvSpPr>
        <p:spPr>
          <a:xfrm>
            <a:off x="107504" y="764704"/>
            <a:ext cx="6644704" cy="369332"/>
          </a:xfrm>
          <a:prstGeom prst="rect">
            <a:avLst/>
          </a:prstGeom>
          <a:noFill/>
        </p:spPr>
        <p:txBody>
          <a:bodyPr wrap="none" rtlCol="0">
            <a:spAutoFit/>
          </a:bodyPr>
          <a:lstStyle/>
          <a:p>
            <a:r>
              <a:rPr lang="fr-FR" b="1" u="sng" dirty="0" smtClean="0">
                <a:solidFill>
                  <a:srgbClr val="008000"/>
                </a:solidFill>
              </a:rPr>
              <a:t>4. Prises de conscience : 4.4. L’érosion de la biodiversité (suite &amp; fin)</a:t>
            </a:r>
            <a:endParaRPr lang="fr-FR" b="1" u="sng" dirty="0">
              <a:solidFill>
                <a:srgbClr val="008000"/>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004" y="1151788"/>
            <a:ext cx="5080000" cy="3048000"/>
          </a:xfrm>
          <a:prstGeom prst="rect">
            <a:avLst/>
          </a:prstGeom>
        </p:spPr>
      </p:pic>
      <p:sp>
        <p:nvSpPr>
          <p:cNvPr id="13" name="ZoneTexte 12"/>
          <p:cNvSpPr txBox="1"/>
          <p:nvPr/>
        </p:nvSpPr>
        <p:spPr>
          <a:xfrm>
            <a:off x="251520" y="4199788"/>
            <a:ext cx="8712968" cy="2462213"/>
          </a:xfrm>
          <a:prstGeom prst="rect">
            <a:avLst/>
          </a:prstGeom>
          <a:noFill/>
        </p:spPr>
        <p:txBody>
          <a:bodyPr wrap="square" rtlCol="0">
            <a:spAutoFit/>
          </a:bodyPr>
          <a:lstStyle/>
          <a:p>
            <a:pPr algn="ctr"/>
            <a:r>
              <a:rPr lang="fr-FR" sz="1400" dirty="0">
                <a:solidFill>
                  <a:srgbClr val="008000"/>
                </a:solidFill>
                <a:hlinkClick r:id="rId3" action="ppaction://hlinkfile"/>
              </a:rPr>
              <a:t>La </a:t>
            </a:r>
            <a:r>
              <a:rPr lang="fr-FR" sz="1400" dirty="0" smtClean="0">
                <a:solidFill>
                  <a:srgbClr val="008000"/>
                </a:solidFill>
                <a:hlinkClick r:id="rId3" action="ppaction://hlinkfile"/>
              </a:rPr>
              <a:t>bordelaise</a:t>
            </a:r>
            <a:r>
              <a:rPr lang="fr-FR" sz="1400" dirty="0">
                <a:solidFill>
                  <a:srgbClr val="008000"/>
                </a:solidFill>
                <a:hlinkClick r:id="rId3" action="ppaction://hlinkfile"/>
              </a:rPr>
              <a:t>,</a:t>
            </a:r>
            <a:r>
              <a:rPr lang="fr-FR" sz="1400" dirty="0" smtClean="0">
                <a:solidFill>
                  <a:srgbClr val="008000"/>
                </a:solidFill>
                <a:hlinkClick r:id="rId3" action="ppaction://hlinkfile"/>
              </a:rPr>
              <a:t> une race de vache qui a failli disparaître</a:t>
            </a:r>
            <a:r>
              <a:rPr lang="fr-FR" sz="1400" dirty="0">
                <a:solidFill>
                  <a:srgbClr val="008000"/>
                </a:solidFill>
              </a:rPr>
              <a:t/>
            </a:r>
            <a:br>
              <a:rPr lang="fr-FR" sz="1400" dirty="0">
                <a:solidFill>
                  <a:srgbClr val="008000"/>
                </a:solidFill>
              </a:rPr>
            </a:br>
            <a:r>
              <a:rPr lang="fr-FR" sz="1400" dirty="0">
                <a:solidFill>
                  <a:srgbClr val="008000"/>
                </a:solidFill>
              </a:rPr>
              <a:t>Élevée dans les palus de la Gironde (zones humides entre la rivière et les coteaux viticoles) cette race fournissait autrefois Bordeaux en lait et beurre. Son déclin a commencé au XIX</a:t>
            </a:r>
            <a:r>
              <a:rPr lang="fr-FR" sz="1400" baseline="30000" dirty="0">
                <a:solidFill>
                  <a:srgbClr val="008000"/>
                </a:solidFill>
              </a:rPr>
              <a:t>e</a:t>
            </a:r>
            <a:r>
              <a:rPr lang="fr-FR" sz="1400" dirty="0">
                <a:solidFill>
                  <a:srgbClr val="008000"/>
                </a:solidFill>
              </a:rPr>
              <a:t> siècle quand l'arrivée du chemin de fer à permis de s'approvisionner plus loin en laitage et de bien vendre le vin. Elle a disparu dans les années 1960-70, depuis la race a pu être reconstituée à partir de quelques individus. </a:t>
            </a:r>
            <a:br>
              <a:rPr lang="fr-FR" sz="1400" dirty="0">
                <a:solidFill>
                  <a:srgbClr val="008000"/>
                </a:solidFill>
              </a:rPr>
            </a:br>
            <a:r>
              <a:rPr lang="fr-FR" sz="1400" i="1" dirty="0">
                <a:solidFill>
                  <a:srgbClr val="008000"/>
                </a:solidFill>
              </a:rPr>
              <a:t>Image et texte : </a:t>
            </a:r>
            <a:r>
              <a:rPr lang="fr-FR" sz="1400" i="1" dirty="0">
                <a:solidFill>
                  <a:srgbClr val="008000"/>
                </a:solidFill>
                <a:hlinkClick r:id="rId4"/>
              </a:rPr>
              <a:t>fr.wikipedia.org</a:t>
            </a:r>
            <a:r>
              <a:rPr lang="fr-FR" sz="1400" i="1" dirty="0">
                <a:solidFill>
                  <a:srgbClr val="008000"/>
                </a:solidFill>
              </a:rPr>
              <a:t> - </a:t>
            </a:r>
            <a:r>
              <a:rPr lang="fr-FR" sz="1400" i="1" dirty="0">
                <a:solidFill>
                  <a:srgbClr val="008000"/>
                </a:solidFill>
                <a:hlinkClick r:id="rId5"/>
              </a:rPr>
              <a:t>commons.wikimedia.org</a:t>
            </a:r>
            <a:r>
              <a:rPr lang="fr-FR" sz="1400" i="1" dirty="0">
                <a:solidFill>
                  <a:srgbClr val="008000"/>
                </a:solidFill>
              </a:rPr>
              <a:t>- </a:t>
            </a:r>
            <a:r>
              <a:rPr lang="fr-FR" sz="1400" i="1" dirty="0">
                <a:solidFill>
                  <a:srgbClr val="008000"/>
                </a:solidFill>
                <a:hlinkClick r:id="rId6"/>
              </a:rPr>
              <a:t>RR de </a:t>
            </a:r>
            <a:r>
              <a:rPr lang="fr-FR" sz="1400" i="1" dirty="0" smtClean="0">
                <a:solidFill>
                  <a:srgbClr val="008000"/>
                </a:solidFill>
                <a:hlinkClick r:id="rId6"/>
              </a:rPr>
              <a:t>Facto</a:t>
            </a:r>
            <a:r>
              <a:rPr lang="fr-FR" sz="1400" i="1" dirty="0">
                <a:solidFill>
                  <a:srgbClr val="008000"/>
                </a:solidFill>
              </a:rPr>
              <a:t> &amp; </a:t>
            </a:r>
            <a:r>
              <a:rPr lang="fr-FR" sz="1400" i="1" dirty="0">
                <a:solidFill>
                  <a:srgbClr val="008000"/>
                </a:solidFill>
                <a:hlinkClick r:id="rId7"/>
              </a:rPr>
              <a:t>http://</a:t>
            </a:r>
            <a:r>
              <a:rPr lang="fr-FR" sz="1400" i="1" dirty="0" smtClean="0">
                <a:solidFill>
                  <a:srgbClr val="008000"/>
                </a:solidFill>
                <a:hlinkClick r:id="rId7"/>
              </a:rPr>
              <a:t>raymond.rodriguez1.free.fr/Textes/1s42.htm</a:t>
            </a:r>
            <a:r>
              <a:rPr lang="fr-FR" sz="1400" i="1" dirty="0" smtClean="0">
                <a:solidFill>
                  <a:srgbClr val="008000"/>
                </a:solidFill>
              </a:rPr>
              <a:t> </a:t>
            </a:r>
          </a:p>
          <a:p>
            <a:pPr algn="ctr"/>
            <a:r>
              <a:rPr lang="fr-FR" sz="1400" dirty="0">
                <a:solidFill>
                  <a:srgbClr val="008000"/>
                </a:solidFill>
              </a:rPr>
              <a:t>Les nouvelles technologies agricoles et la commercialisation mondiale des semences ont tendance à faire reculer les traditions agricoles locales. Il en résulte une uniformisation des produits qui appauvrit le patrimoine génétique. Selon la FAO, sur quelque 6 300 races d’animaux domestiques, 1 350 sont menacées d’extinction et 2 races domestiques sont perdues chaque semaine</a:t>
            </a:r>
            <a:r>
              <a:rPr lang="fr-FR" sz="1400" dirty="0" smtClean="0">
                <a:solidFill>
                  <a:srgbClr val="008000"/>
                </a:solidFill>
              </a:rPr>
              <a:t>. </a:t>
            </a:r>
            <a:r>
              <a:rPr lang="fr-FR" sz="1400" i="1" dirty="0" smtClean="0">
                <a:solidFill>
                  <a:srgbClr val="008000"/>
                </a:solidFill>
              </a:rPr>
              <a:t>Source </a:t>
            </a:r>
            <a:r>
              <a:rPr lang="fr-FR" sz="1400" i="1" dirty="0">
                <a:solidFill>
                  <a:srgbClr val="008000"/>
                </a:solidFill>
              </a:rPr>
              <a:t>texte : </a:t>
            </a:r>
            <a:r>
              <a:rPr lang="fr-FR" sz="1400" i="1" dirty="0">
                <a:solidFill>
                  <a:srgbClr val="008000"/>
                </a:solidFill>
                <a:hlinkClick r:id="rId8"/>
              </a:rPr>
              <a:t>www.grida.no</a:t>
            </a:r>
            <a:r>
              <a:rPr lang="fr-FR" sz="1400" i="1" dirty="0">
                <a:solidFill>
                  <a:srgbClr val="008000"/>
                </a:solidFill>
              </a:rPr>
              <a:t> </a:t>
            </a:r>
            <a:endParaRPr lang="fr-FR" sz="1400" dirty="0">
              <a:solidFill>
                <a:srgbClr val="008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53</a:t>
            </a:fld>
            <a:endParaRPr lang="fr-FR" dirty="0"/>
          </a:p>
        </p:txBody>
      </p:sp>
      <p:sp>
        <p:nvSpPr>
          <p:cNvPr id="3" name="Titre 1"/>
          <p:cNvSpPr txBox="1">
            <a:spLocks/>
          </p:cNvSpPr>
          <p:nvPr/>
        </p:nvSpPr>
        <p:spPr>
          <a:xfrm>
            <a:off x="1979712" y="188640"/>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595626"/>
            <a:ext cx="6202852" cy="369332"/>
          </a:xfrm>
          <a:prstGeom prst="rect">
            <a:avLst/>
          </a:prstGeom>
          <a:noFill/>
        </p:spPr>
        <p:txBody>
          <a:bodyPr wrap="none" rtlCol="0">
            <a:spAutoFit/>
          </a:bodyPr>
          <a:lstStyle/>
          <a:p>
            <a:r>
              <a:rPr lang="fr-FR" b="1" u="sng" dirty="0" smtClean="0">
                <a:solidFill>
                  <a:srgbClr val="008000"/>
                </a:solidFill>
              </a:rPr>
              <a:t>4. Prises de conscience : 4.5. épuisement des ressources en eau</a:t>
            </a:r>
            <a:endParaRPr lang="fr-FR" b="1" u="sng" dirty="0">
              <a:solidFill>
                <a:srgbClr val="008000"/>
              </a:solidFill>
            </a:endParaRPr>
          </a:p>
        </p:txBody>
      </p:sp>
      <p:pic>
        <p:nvPicPr>
          <p:cNvPr id="6" name="Image 5" descr="irrigation_monde2_s_t.jpg"/>
          <p:cNvPicPr>
            <a:picLocks noChangeAspect="1"/>
          </p:cNvPicPr>
          <p:nvPr/>
        </p:nvPicPr>
        <p:blipFill>
          <a:blip r:embed="rId2" cstate="print"/>
          <a:stretch>
            <a:fillRect/>
          </a:stretch>
        </p:blipFill>
        <p:spPr>
          <a:xfrm>
            <a:off x="323528" y="955666"/>
            <a:ext cx="4370834" cy="2415946"/>
          </a:xfrm>
          <a:prstGeom prst="rect">
            <a:avLst/>
          </a:prstGeom>
        </p:spPr>
      </p:pic>
      <p:pic>
        <p:nvPicPr>
          <p:cNvPr id="8" name="Image 7" descr="eau_agricole2_s_t.jpg"/>
          <p:cNvPicPr>
            <a:picLocks noChangeAspect="1"/>
          </p:cNvPicPr>
          <p:nvPr/>
        </p:nvPicPr>
        <p:blipFill>
          <a:blip r:embed="rId3" cstate="print"/>
          <a:stretch>
            <a:fillRect/>
          </a:stretch>
        </p:blipFill>
        <p:spPr>
          <a:xfrm>
            <a:off x="4788024" y="1027674"/>
            <a:ext cx="4254011" cy="2448272"/>
          </a:xfrm>
          <a:prstGeom prst="rect">
            <a:avLst/>
          </a:prstGeom>
        </p:spPr>
      </p:pic>
      <p:pic>
        <p:nvPicPr>
          <p:cNvPr id="9" name="Image 8" descr="eau_besoins_s.jpg"/>
          <p:cNvPicPr>
            <a:picLocks noChangeAspect="1"/>
          </p:cNvPicPr>
          <p:nvPr/>
        </p:nvPicPr>
        <p:blipFill>
          <a:blip r:embed="rId4" cstate="print"/>
          <a:stretch>
            <a:fillRect/>
          </a:stretch>
        </p:blipFill>
        <p:spPr>
          <a:xfrm>
            <a:off x="395536" y="3475946"/>
            <a:ext cx="4320480" cy="2592288"/>
          </a:xfrm>
          <a:prstGeom prst="rect">
            <a:avLst/>
          </a:prstGeom>
        </p:spPr>
      </p:pic>
      <p:pic>
        <p:nvPicPr>
          <p:cNvPr id="10" name="Image 9" descr="eau_equivalents_s_t.jpg"/>
          <p:cNvPicPr>
            <a:picLocks noChangeAspect="1"/>
          </p:cNvPicPr>
          <p:nvPr/>
        </p:nvPicPr>
        <p:blipFill>
          <a:blip r:embed="rId5" cstate="print"/>
          <a:stretch>
            <a:fillRect/>
          </a:stretch>
        </p:blipFill>
        <p:spPr>
          <a:xfrm>
            <a:off x="4860032" y="3619962"/>
            <a:ext cx="4039138" cy="2178174"/>
          </a:xfrm>
          <a:prstGeom prst="rect">
            <a:avLst/>
          </a:prstGeom>
        </p:spPr>
      </p:pic>
      <p:sp>
        <p:nvSpPr>
          <p:cNvPr id="11" name="ZoneTexte 10"/>
          <p:cNvSpPr txBox="1"/>
          <p:nvPr/>
        </p:nvSpPr>
        <p:spPr>
          <a:xfrm>
            <a:off x="0" y="5996226"/>
            <a:ext cx="9144000" cy="861774"/>
          </a:xfrm>
          <a:prstGeom prst="rect">
            <a:avLst/>
          </a:prstGeom>
          <a:noFill/>
        </p:spPr>
        <p:txBody>
          <a:bodyPr wrap="square" rtlCol="0">
            <a:spAutoFit/>
          </a:bodyPr>
          <a:lstStyle/>
          <a:p>
            <a:pPr algn="just"/>
            <a:r>
              <a:rPr lang="fr-FR" sz="1000" dirty="0" smtClean="0">
                <a:solidFill>
                  <a:srgbClr val="008000"/>
                </a:solidFill>
                <a:hlinkClick r:id="rId6"/>
              </a:rPr>
              <a:t>2. Surfaces irriguées et prélèvements d'eau douce (1970 2000) </a:t>
            </a:r>
            <a:r>
              <a:rPr lang="fr-FR" sz="1000" dirty="0" smtClean="0">
                <a:solidFill>
                  <a:srgbClr val="008000"/>
                </a:solidFill>
              </a:rPr>
              <a:t>- </a:t>
            </a:r>
            <a:r>
              <a:rPr lang="fr-FR" sz="1000" dirty="0" smtClean="0">
                <a:solidFill>
                  <a:srgbClr val="008000"/>
                </a:solidFill>
                <a:hlinkClick r:id="rId7"/>
              </a:rPr>
              <a:t>3. Équivalents en eau des principaux produits alimentaires</a:t>
            </a:r>
            <a:r>
              <a:rPr lang="fr-FR" sz="1000" dirty="0" smtClean="0">
                <a:solidFill>
                  <a:srgbClr val="008000"/>
                </a:solidFill>
              </a:rPr>
              <a:t> , De 1961 à 1999, la superficie des terres irriguées a quasiment doublé mais semble depuis se stabiliser. Les rendements des terres irriguées sont, en moyenne, deux ou trois fois plus élevées que ceux des terres de cultures pluviales (non irriguées). Actuellement, 40 % des aliments disponibles dans le monde sont produits sur 17 % des terres irriguées (FAO, 1999). Les prélèvements d'eau à l'échelle mondiale ont suivi l'augmentation des surfaces irriguées, l'agriculture absorbe près de 70 % de la consommation d’eau dans le monde, </a:t>
            </a:r>
            <a:r>
              <a:rPr lang="fr-FR" sz="1000" i="1" dirty="0" smtClean="0">
                <a:solidFill>
                  <a:srgbClr val="008000"/>
                </a:solidFill>
              </a:rPr>
              <a:t>Images: 2 </a:t>
            </a:r>
            <a:r>
              <a:rPr lang="fr-FR" sz="1000" i="1" dirty="0" smtClean="0">
                <a:solidFill>
                  <a:srgbClr val="008000"/>
                </a:solidFill>
                <a:hlinkClick r:id="rId8"/>
              </a:rPr>
              <a:t>www.unep.org</a:t>
            </a:r>
            <a:r>
              <a:rPr lang="fr-FR" sz="1000" i="1" dirty="0" smtClean="0">
                <a:solidFill>
                  <a:srgbClr val="008000"/>
                </a:solidFill>
              </a:rPr>
              <a:t> - 3 </a:t>
            </a:r>
            <a:r>
              <a:rPr lang="fr-FR" sz="1000" i="1" dirty="0" smtClean="0">
                <a:solidFill>
                  <a:srgbClr val="008000"/>
                </a:solidFill>
                <a:hlinkClick r:id="rId9"/>
              </a:rPr>
              <a:t>www.fao.org</a:t>
            </a:r>
            <a:r>
              <a:rPr lang="fr-FR" sz="1000" i="1" dirty="0" smtClean="0">
                <a:solidFill>
                  <a:srgbClr val="008000"/>
                </a:solidFill>
              </a:rPr>
              <a:t> - Texte : </a:t>
            </a:r>
            <a:r>
              <a:rPr lang="fr-FR" sz="1000" i="1" dirty="0" smtClean="0">
                <a:solidFill>
                  <a:srgbClr val="008000"/>
                </a:solidFill>
                <a:hlinkClick r:id="rId10"/>
              </a:rPr>
              <a:t>www.grida.no</a:t>
            </a:r>
            <a:endParaRPr lang="fr-FR" sz="1000" dirty="0">
              <a:solidFill>
                <a:srgbClr val="008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54</a:t>
            </a:fld>
            <a:endParaRPr lang="fr-FR" dirty="0"/>
          </a:p>
        </p:txBody>
      </p:sp>
      <p:sp>
        <p:nvSpPr>
          <p:cNvPr id="3" name="Titre 1"/>
          <p:cNvSpPr txBox="1">
            <a:spLocks/>
          </p:cNvSpPr>
          <p:nvPr/>
        </p:nvSpPr>
        <p:spPr>
          <a:xfrm>
            <a:off x="1979712" y="188640"/>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595626"/>
            <a:ext cx="6863674" cy="369332"/>
          </a:xfrm>
          <a:prstGeom prst="rect">
            <a:avLst/>
          </a:prstGeom>
          <a:noFill/>
        </p:spPr>
        <p:txBody>
          <a:bodyPr wrap="none" rtlCol="0">
            <a:spAutoFit/>
          </a:bodyPr>
          <a:lstStyle/>
          <a:p>
            <a:r>
              <a:rPr lang="fr-FR" b="1" u="sng" dirty="0" smtClean="0">
                <a:solidFill>
                  <a:srgbClr val="008000"/>
                </a:solidFill>
              </a:rPr>
              <a:t>4. Prises de conscience : 4.5. épuisement des ressources en eau (suite)</a:t>
            </a:r>
            <a:endParaRPr lang="fr-FR" b="1" u="sng" dirty="0">
              <a:solidFill>
                <a:srgbClr val="008000"/>
              </a:solidFill>
            </a:endParaRPr>
          </a:p>
        </p:txBody>
      </p:sp>
      <p:sp>
        <p:nvSpPr>
          <p:cNvPr id="6" name="ZoneTexte 5"/>
          <p:cNvSpPr txBox="1"/>
          <p:nvPr/>
        </p:nvSpPr>
        <p:spPr>
          <a:xfrm>
            <a:off x="467544" y="3356993"/>
            <a:ext cx="7992888" cy="1384995"/>
          </a:xfrm>
          <a:prstGeom prst="rect">
            <a:avLst/>
          </a:prstGeom>
          <a:noFill/>
        </p:spPr>
        <p:txBody>
          <a:bodyPr wrap="square" rtlCol="0">
            <a:spAutoFit/>
          </a:bodyPr>
          <a:lstStyle/>
          <a:p>
            <a:pPr algn="ctr"/>
            <a:r>
              <a:rPr lang="fr-FR" sz="1400" dirty="0" smtClean="0">
                <a:solidFill>
                  <a:srgbClr val="008000"/>
                </a:solidFill>
                <a:hlinkClick r:id="rId2"/>
              </a:rPr>
              <a:t>Usages de l'eau dans le monde </a:t>
            </a:r>
            <a:r>
              <a:rPr lang="fr-FR" sz="1400" dirty="0" smtClean="0">
                <a:solidFill>
                  <a:srgbClr val="008000"/>
                </a:solidFill>
              </a:rPr>
              <a:t/>
            </a:r>
            <a:br>
              <a:rPr lang="fr-FR" sz="1400" dirty="0" smtClean="0">
                <a:solidFill>
                  <a:srgbClr val="008000"/>
                </a:solidFill>
              </a:rPr>
            </a:br>
            <a:r>
              <a:rPr lang="fr-FR" sz="1400" dirty="0" smtClean="0">
                <a:solidFill>
                  <a:srgbClr val="008000"/>
                </a:solidFill>
              </a:rPr>
              <a:t>L'irrigation est souvent utilisée en complément des précipitations afin d’augmenter les rendements et d’accroître la durée de la saison agricole, ainsi, 40 % de la production vivrière mondiale doit son existence à l'irrigation. L'agriculture absorbe ainsi près de 70 % de la consommation d’eau dans le monde (45 % dans les pays de l’OCDE). L'industrie en utilise 22 % (y compris la part consacrée à la production d’électricité hydraulique et nucléaire) et les ménages 8 %.  Source : </a:t>
            </a:r>
            <a:r>
              <a:rPr lang="fr-FR" sz="1400" dirty="0" smtClean="0">
                <a:hlinkClick r:id="rId3"/>
              </a:rPr>
              <a:t>http://raymond.rodriguez1.free.fr/Textes/1s42.htm</a:t>
            </a:r>
            <a:r>
              <a:rPr lang="fr-FR" sz="1400" dirty="0" smtClean="0"/>
              <a:t> </a:t>
            </a:r>
            <a:endParaRPr lang="fr-FR" sz="1400" dirty="0">
              <a:solidFill>
                <a:srgbClr val="008000"/>
              </a:solidFill>
            </a:endParaRPr>
          </a:p>
        </p:txBody>
      </p:sp>
      <p:pic>
        <p:nvPicPr>
          <p:cNvPr id="7" name="Image 6" descr="eau_usages_ss.jpg"/>
          <p:cNvPicPr>
            <a:picLocks noChangeAspect="1"/>
          </p:cNvPicPr>
          <p:nvPr/>
        </p:nvPicPr>
        <p:blipFill>
          <a:blip r:embed="rId4" cstate="print"/>
          <a:stretch>
            <a:fillRect/>
          </a:stretch>
        </p:blipFill>
        <p:spPr>
          <a:xfrm>
            <a:off x="2915816" y="1196752"/>
            <a:ext cx="3590892" cy="2154535"/>
          </a:xfrm>
          <a:prstGeom prst="rect">
            <a:avLst/>
          </a:prstGeom>
        </p:spPr>
      </p:pic>
      <p:pic>
        <p:nvPicPr>
          <p:cNvPr id="9" name="Image 8" descr="water wasting2.jpg"/>
          <p:cNvPicPr>
            <a:picLocks noChangeAspect="1"/>
          </p:cNvPicPr>
          <p:nvPr/>
        </p:nvPicPr>
        <p:blipFill>
          <a:blip r:embed="rId5" cstate="print"/>
          <a:stretch>
            <a:fillRect/>
          </a:stretch>
        </p:blipFill>
        <p:spPr>
          <a:xfrm>
            <a:off x="755576" y="4941168"/>
            <a:ext cx="2619375" cy="1743075"/>
          </a:xfrm>
          <a:prstGeom prst="rect">
            <a:avLst/>
          </a:prstGeom>
        </p:spPr>
      </p:pic>
      <p:pic>
        <p:nvPicPr>
          <p:cNvPr id="10" name="Image 9" descr="water wasting3bis.jpg"/>
          <p:cNvPicPr>
            <a:picLocks noChangeAspect="1"/>
          </p:cNvPicPr>
          <p:nvPr/>
        </p:nvPicPr>
        <p:blipFill>
          <a:blip r:embed="rId6" cstate="print"/>
          <a:stretch>
            <a:fillRect/>
          </a:stretch>
        </p:blipFill>
        <p:spPr>
          <a:xfrm>
            <a:off x="7236296" y="909836"/>
            <a:ext cx="1588765" cy="2537098"/>
          </a:xfrm>
          <a:prstGeom prst="rect">
            <a:avLst/>
          </a:prstGeom>
        </p:spPr>
      </p:pic>
      <p:sp>
        <p:nvSpPr>
          <p:cNvPr id="11" name="ZoneTexte 10"/>
          <p:cNvSpPr txBox="1"/>
          <p:nvPr/>
        </p:nvSpPr>
        <p:spPr>
          <a:xfrm>
            <a:off x="3347864" y="5445224"/>
            <a:ext cx="2952328" cy="830997"/>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Un dessin qui stigmatise le gaspillage de l’eau en Irak. Source : </a:t>
            </a:r>
            <a:r>
              <a:rPr lang="fr-FR" sz="1200" dirty="0" smtClean="0">
                <a:solidFill>
                  <a:srgbClr val="008000"/>
                </a:solidFill>
                <a:hlinkClick r:id="rId7"/>
              </a:rPr>
              <a:t>http://www.memrieconomicblog.org/images/uploaded/iraq%20wasting%20water.JPG</a:t>
            </a:r>
            <a:r>
              <a:rPr lang="fr-FR" sz="1200" dirty="0" smtClean="0">
                <a:solidFill>
                  <a:srgbClr val="008000"/>
                </a:solidFill>
              </a:rPr>
              <a:t> </a:t>
            </a:r>
            <a:endParaRPr lang="fr-FR" sz="1200" dirty="0">
              <a:solidFill>
                <a:srgbClr val="008000"/>
              </a:solidFill>
            </a:endParaRPr>
          </a:p>
        </p:txBody>
      </p:sp>
      <p:pic>
        <p:nvPicPr>
          <p:cNvPr id="12" name="Image 11" descr="water wasting.jpg"/>
          <p:cNvPicPr>
            <a:picLocks noChangeAspect="1"/>
          </p:cNvPicPr>
          <p:nvPr/>
        </p:nvPicPr>
        <p:blipFill>
          <a:blip r:embed="rId8" cstate="print"/>
          <a:stretch>
            <a:fillRect/>
          </a:stretch>
        </p:blipFill>
        <p:spPr>
          <a:xfrm>
            <a:off x="251520" y="1052736"/>
            <a:ext cx="2000250" cy="2286000"/>
          </a:xfrm>
          <a:prstGeom prst="rect">
            <a:avLst/>
          </a:prstGeom>
        </p:spPr>
      </p:pic>
      <p:pic>
        <p:nvPicPr>
          <p:cNvPr id="14" name="Image 13" descr="save water_s.jpg"/>
          <p:cNvPicPr>
            <a:picLocks noChangeAspect="1"/>
          </p:cNvPicPr>
          <p:nvPr/>
        </p:nvPicPr>
        <p:blipFill>
          <a:blip r:embed="rId9" cstate="print"/>
          <a:stretch>
            <a:fillRect/>
          </a:stretch>
        </p:blipFill>
        <p:spPr>
          <a:xfrm>
            <a:off x="6732240" y="5085184"/>
            <a:ext cx="1944216" cy="146103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55</a:t>
            </a:fld>
            <a:endParaRPr lang="fr-FR" dirty="0"/>
          </a:p>
        </p:txBody>
      </p:sp>
      <p:sp>
        <p:nvSpPr>
          <p:cNvPr id="3" name="Titre 1"/>
          <p:cNvSpPr txBox="1">
            <a:spLocks/>
          </p:cNvSpPr>
          <p:nvPr/>
        </p:nvSpPr>
        <p:spPr>
          <a:xfrm>
            <a:off x="1979712" y="188640"/>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620688"/>
            <a:ext cx="4722318" cy="369332"/>
          </a:xfrm>
          <a:prstGeom prst="rect">
            <a:avLst/>
          </a:prstGeom>
          <a:noFill/>
        </p:spPr>
        <p:txBody>
          <a:bodyPr wrap="none" rtlCol="0">
            <a:spAutoFit/>
          </a:bodyPr>
          <a:lstStyle/>
          <a:p>
            <a:r>
              <a:rPr lang="fr-FR" b="1" u="sng" dirty="0" smtClean="0">
                <a:solidFill>
                  <a:srgbClr val="008000"/>
                </a:solidFill>
              </a:rPr>
              <a:t>4. Prises de conscience : 4.6. Gaspillage de l’eau</a:t>
            </a:r>
            <a:endParaRPr lang="fr-FR" b="1" u="sng" dirty="0">
              <a:solidFill>
                <a:srgbClr val="008000"/>
              </a:solidFill>
            </a:endParaRPr>
          </a:p>
        </p:txBody>
      </p:sp>
      <p:pic>
        <p:nvPicPr>
          <p:cNvPr id="6" name="Image 5" descr="eau-fonction-aliments_s.jpg"/>
          <p:cNvPicPr>
            <a:picLocks noChangeAspect="1"/>
          </p:cNvPicPr>
          <p:nvPr/>
        </p:nvPicPr>
        <p:blipFill>
          <a:blip r:embed="rId2" cstate="print"/>
          <a:stretch>
            <a:fillRect/>
          </a:stretch>
        </p:blipFill>
        <p:spPr>
          <a:xfrm>
            <a:off x="4788024" y="692696"/>
            <a:ext cx="4248472" cy="3191801"/>
          </a:xfrm>
          <a:prstGeom prst="rect">
            <a:avLst/>
          </a:prstGeom>
        </p:spPr>
      </p:pic>
      <p:sp>
        <p:nvSpPr>
          <p:cNvPr id="8" name="ZoneTexte 7"/>
          <p:cNvSpPr txBox="1"/>
          <p:nvPr/>
        </p:nvSpPr>
        <p:spPr>
          <a:xfrm>
            <a:off x="4716016" y="3933056"/>
            <a:ext cx="4248473" cy="461665"/>
          </a:xfrm>
          <a:prstGeom prst="rect">
            <a:avLst/>
          </a:prstGeom>
          <a:noFill/>
        </p:spPr>
        <p:txBody>
          <a:bodyPr wrap="square" rtlCol="0">
            <a:spAutoFit/>
          </a:bodyPr>
          <a:lstStyle/>
          <a:p>
            <a:pPr algn="ctr"/>
            <a:r>
              <a:rPr lang="fr-FR" sz="1200" dirty="0" smtClean="0">
                <a:solidFill>
                  <a:srgbClr val="008000"/>
                </a:solidFill>
              </a:rPr>
              <a:t>Source : </a:t>
            </a:r>
            <a:r>
              <a:rPr lang="fr-FR" sz="1200" dirty="0" smtClean="0">
                <a:hlinkClick r:id="rId3"/>
              </a:rPr>
              <a:t>http://www.notre-planete.info/actualites/actu_2202_surconsommation_viande.php</a:t>
            </a:r>
            <a:endParaRPr lang="fr-FR" sz="1200" dirty="0">
              <a:solidFill>
                <a:srgbClr val="008000"/>
              </a:solidFill>
            </a:endParaRPr>
          </a:p>
        </p:txBody>
      </p:sp>
      <p:sp>
        <p:nvSpPr>
          <p:cNvPr id="11" name="ZoneTexte 10"/>
          <p:cNvSpPr txBox="1"/>
          <p:nvPr/>
        </p:nvSpPr>
        <p:spPr>
          <a:xfrm>
            <a:off x="179512" y="1124744"/>
            <a:ext cx="4464496" cy="3231654"/>
          </a:xfrm>
          <a:prstGeom prst="rect">
            <a:avLst/>
          </a:prstGeom>
          <a:noFill/>
        </p:spPr>
        <p:txBody>
          <a:bodyPr wrap="square" rtlCol="0">
            <a:spAutoFit/>
          </a:bodyPr>
          <a:lstStyle/>
          <a:p>
            <a:pPr algn="just"/>
            <a:r>
              <a:rPr lang="fr-FR" dirty="0" smtClean="0">
                <a:solidFill>
                  <a:srgbClr val="008000"/>
                </a:solidFill>
              </a:rPr>
              <a:t>Sur la planète, environ 1,4 milliard de personnes sont privées d’eau potable, alors que d’autres la gaspillent. L’agriculture intensive conduit à une consommation incontrôlée et à une pollution sans précédent. Au lieu de promouvoir de nouveaux modes de vie, les gouvernements des pays riches se lancent dans des projets pharaoniques, tels que barrages et transferts massifs d’eau entre  régions …</a:t>
            </a:r>
          </a:p>
          <a:p>
            <a:r>
              <a:rPr lang="fr-FR" sz="1200" dirty="0" smtClean="0">
                <a:solidFill>
                  <a:srgbClr val="008000"/>
                </a:solidFill>
              </a:rPr>
              <a:t>Source : </a:t>
            </a:r>
            <a:r>
              <a:rPr lang="fr-FR" sz="1200" i="1" dirty="0" smtClean="0">
                <a:solidFill>
                  <a:srgbClr val="008000"/>
                </a:solidFill>
              </a:rPr>
              <a:t>Ruée vers l’or bleu</a:t>
            </a:r>
            <a:r>
              <a:rPr lang="fr-FR" sz="1200" dirty="0" smtClean="0">
                <a:solidFill>
                  <a:srgbClr val="008000"/>
                </a:solidFill>
              </a:rPr>
              <a:t>, mars 2005, </a:t>
            </a:r>
          </a:p>
          <a:p>
            <a:r>
              <a:rPr lang="fr-FR" sz="1200" dirty="0" smtClean="0">
                <a:hlinkClick r:id="rId4"/>
              </a:rPr>
              <a:t>http://www.monde-diplomatique.fr/2005/03/A/12122</a:t>
            </a:r>
            <a:endParaRPr lang="fr-FR" sz="1200" dirty="0">
              <a:solidFill>
                <a:srgbClr val="008000"/>
              </a:solidFill>
            </a:endParaRPr>
          </a:p>
        </p:txBody>
      </p:sp>
      <p:sp>
        <p:nvSpPr>
          <p:cNvPr id="10" name="ZoneTexte 9"/>
          <p:cNvSpPr txBox="1"/>
          <p:nvPr/>
        </p:nvSpPr>
        <p:spPr>
          <a:xfrm>
            <a:off x="179512" y="6237313"/>
            <a:ext cx="5616624" cy="288032"/>
          </a:xfrm>
          <a:prstGeom prst="rect">
            <a:avLst/>
          </a:prstGeom>
          <a:noFill/>
        </p:spPr>
        <p:txBody>
          <a:bodyPr wrap="square" rtlCol="0">
            <a:spAutoFit/>
          </a:bodyPr>
          <a:lstStyle/>
          <a:p>
            <a:pPr algn="ctr"/>
            <a:r>
              <a:rPr lang="fr-FR" sz="1200" b="1" dirty="0" smtClean="0">
                <a:solidFill>
                  <a:srgbClr val="008000"/>
                </a:solidFill>
                <a:latin typeface="Calibri"/>
              </a:rPr>
              <a:t>↑ </a:t>
            </a:r>
            <a:r>
              <a:rPr lang="fr-FR" sz="1200" b="1" dirty="0" smtClean="0">
                <a:solidFill>
                  <a:srgbClr val="008000"/>
                </a:solidFill>
              </a:rPr>
              <a:t>Barrage</a:t>
            </a:r>
            <a:r>
              <a:rPr lang="fr-FR" sz="1200" dirty="0" smtClean="0">
                <a:solidFill>
                  <a:srgbClr val="008000"/>
                </a:solidFill>
              </a:rPr>
              <a:t> sur l'</a:t>
            </a:r>
            <a:r>
              <a:rPr lang="fr-FR" sz="1200" b="1" dirty="0" smtClean="0">
                <a:solidFill>
                  <a:srgbClr val="008000"/>
                </a:solidFill>
              </a:rPr>
              <a:t>Euphrate</a:t>
            </a:r>
            <a:r>
              <a:rPr lang="fr-FR" sz="1200" dirty="0" smtClean="0">
                <a:solidFill>
                  <a:srgbClr val="008000"/>
                </a:solidFill>
              </a:rPr>
              <a:t> de </a:t>
            </a:r>
            <a:r>
              <a:rPr lang="fr-FR" sz="1200" dirty="0" err="1" smtClean="0">
                <a:solidFill>
                  <a:srgbClr val="008000"/>
                </a:solidFill>
              </a:rPr>
              <a:t>Birecik</a:t>
            </a:r>
            <a:r>
              <a:rPr lang="fr-FR" sz="1200" dirty="0" smtClean="0">
                <a:solidFill>
                  <a:srgbClr val="008000"/>
                </a:solidFill>
              </a:rPr>
              <a:t> en Turquie et à droite </a:t>
            </a:r>
            <a:r>
              <a:rPr lang="fr-FR" sz="1200" b="1" dirty="0" smtClean="0">
                <a:solidFill>
                  <a:srgbClr val="008000"/>
                </a:solidFill>
              </a:rPr>
              <a:t>Barrage </a:t>
            </a:r>
            <a:r>
              <a:rPr lang="fr-FR" sz="1200" b="1" dirty="0" err="1" smtClean="0">
                <a:solidFill>
                  <a:srgbClr val="008000"/>
                </a:solidFill>
              </a:rPr>
              <a:t>Attatürk</a:t>
            </a:r>
            <a:r>
              <a:rPr lang="fr-FR" sz="1200" b="1" dirty="0" smtClean="0">
                <a:solidFill>
                  <a:srgbClr val="008000"/>
                </a:solidFill>
              </a:rPr>
              <a:t> </a:t>
            </a:r>
            <a:r>
              <a:rPr lang="fr-FR" sz="1200" b="1" dirty="0" smtClean="0">
                <a:solidFill>
                  <a:srgbClr val="008000"/>
                </a:solidFill>
                <a:latin typeface="Calibri"/>
              </a:rPr>
              <a:t>↑</a:t>
            </a:r>
            <a:endParaRPr lang="fr-FR" sz="1200" b="1" dirty="0">
              <a:solidFill>
                <a:srgbClr val="008000"/>
              </a:solidFill>
            </a:endParaRPr>
          </a:p>
        </p:txBody>
      </p:sp>
      <p:pic>
        <p:nvPicPr>
          <p:cNvPr id="12" name="Image 11" descr="Barrage sur l-Euphrate de Birecik en Turquie2.jpg"/>
          <p:cNvPicPr>
            <a:picLocks noChangeAspect="1"/>
          </p:cNvPicPr>
          <p:nvPr/>
        </p:nvPicPr>
        <p:blipFill>
          <a:blip r:embed="rId5" cstate="print"/>
          <a:stretch>
            <a:fillRect/>
          </a:stretch>
        </p:blipFill>
        <p:spPr>
          <a:xfrm>
            <a:off x="179512" y="4797152"/>
            <a:ext cx="2228850" cy="1333500"/>
          </a:xfrm>
          <a:prstGeom prst="rect">
            <a:avLst/>
          </a:prstGeom>
        </p:spPr>
      </p:pic>
      <p:pic>
        <p:nvPicPr>
          <p:cNvPr id="13" name="Image 12" descr="barrage Atatürk2.jpg"/>
          <p:cNvPicPr>
            <a:picLocks noChangeAspect="1"/>
          </p:cNvPicPr>
          <p:nvPr/>
        </p:nvPicPr>
        <p:blipFill>
          <a:blip r:embed="rId6" cstate="print"/>
          <a:stretch>
            <a:fillRect/>
          </a:stretch>
        </p:blipFill>
        <p:spPr>
          <a:xfrm>
            <a:off x="2555776" y="4653136"/>
            <a:ext cx="3009900" cy="1524000"/>
          </a:xfrm>
          <a:prstGeom prst="rect">
            <a:avLst/>
          </a:prstGeom>
        </p:spPr>
      </p:pic>
      <p:pic>
        <p:nvPicPr>
          <p:cNvPr id="16" name="Image 15" descr="transferts massifs d-eau2_s.jpg"/>
          <p:cNvPicPr>
            <a:picLocks noChangeAspect="1"/>
          </p:cNvPicPr>
          <p:nvPr/>
        </p:nvPicPr>
        <p:blipFill>
          <a:blip r:embed="rId7" cstate="print"/>
          <a:stretch>
            <a:fillRect/>
          </a:stretch>
        </p:blipFill>
        <p:spPr>
          <a:xfrm>
            <a:off x="6444208" y="4509120"/>
            <a:ext cx="1809750" cy="1381125"/>
          </a:xfrm>
          <a:prstGeom prst="rect">
            <a:avLst/>
          </a:prstGeom>
        </p:spPr>
      </p:pic>
      <p:sp>
        <p:nvSpPr>
          <p:cNvPr id="17" name="ZoneTexte 16"/>
          <p:cNvSpPr txBox="1"/>
          <p:nvPr/>
        </p:nvSpPr>
        <p:spPr>
          <a:xfrm>
            <a:off x="5724128" y="5877272"/>
            <a:ext cx="3240360" cy="830997"/>
          </a:xfrm>
          <a:prstGeom prst="rect">
            <a:avLst/>
          </a:prstGeom>
          <a:noFill/>
        </p:spPr>
        <p:txBody>
          <a:bodyPr wrap="square" rtlCol="0">
            <a:spAutoFit/>
          </a:bodyPr>
          <a:lstStyle/>
          <a:p>
            <a:pPr algn="ctr"/>
            <a:r>
              <a:rPr lang="fr-FR" sz="1200" dirty="0" smtClean="0">
                <a:solidFill>
                  <a:srgbClr val="008000"/>
                </a:solidFill>
              </a:rPr>
              <a:t>Transferts Massifs D'Eau : Outils De Développement Ou Instruments De Pouvoir ? (le titre d'un livre de Frédéric Lasserre au Editions Presses Universitaires du Québec, 2005).</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56</a:t>
            </a:fld>
            <a:endParaRPr lang="fr-FR" dirty="0"/>
          </a:p>
        </p:txBody>
      </p:sp>
      <p:sp>
        <p:nvSpPr>
          <p:cNvPr id="3" name="Titre 1"/>
          <p:cNvSpPr txBox="1">
            <a:spLocks/>
          </p:cNvSpPr>
          <p:nvPr/>
        </p:nvSpPr>
        <p:spPr>
          <a:xfrm>
            <a:off x="1979712" y="188640"/>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595626"/>
            <a:ext cx="2355581" cy="369332"/>
          </a:xfrm>
          <a:prstGeom prst="rect">
            <a:avLst/>
          </a:prstGeom>
          <a:noFill/>
        </p:spPr>
        <p:txBody>
          <a:bodyPr wrap="none" rtlCol="0">
            <a:spAutoFit/>
          </a:bodyPr>
          <a:lstStyle/>
          <a:p>
            <a:r>
              <a:rPr lang="fr-FR" b="1" u="sng" dirty="0" smtClean="0">
                <a:solidFill>
                  <a:srgbClr val="008000"/>
                </a:solidFill>
              </a:rPr>
              <a:t>4. Prises de conscience</a:t>
            </a:r>
            <a:endParaRPr lang="fr-FR" b="1" u="sng" dirty="0">
              <a:solidFill>
                <a:srgbClr val="008000"/>
              </a:solidFill>
            </a:endParaRPr>
          </a:p>
        </p:txBody>
      </p:sp>
      <p:pic>
        <p:nvPicPr>
          <p:cNvPr id="7" name="Image 6" descr="gaspillage2.jpg"/>
          <p:cNvPicPr>
            <a:picLocks noChangeAspect="1"/>
          </p:cNvPicPr>
          <p:nvPr/>
        </p:nvPicPr>
        <p:blipFill>
          <a:blip r:embed="rId2" cstate="print"/>
          <a:stretch>
            <a:fillRect/>
          </a:stretch>
        </p:blipFill>
        <p:spPr>
          <a:xfrm>
            <a:off x="251520" y="2564904"/>
            <a:ext cx="4476328" cy="2685797"/>
          </a:xfrm>
          <a:prstGeom prst="rect">
            <a:avLst/>
          </a:prstGeom>
        </p:spPr>
      </p:pic>
      <p:sp>
        <p:nvSpPr>
          <p:cNvPr id="9" name="ZoneTexte 8"/>
          <p:cNvSpPr txBox="1"/>
          <p:nvPr/>
        </p:nvSpPr>
        <p:spPr>
          <a:xfrm>
            <a:off x="179512" y="5301208"/>
            <a:ext cx="8784976" cy="1384995"/>
          </a:xfrm>
          <a:prstGeom prst="rect">
            <a:avLst/>
          </a:prstGeom>
          <a:noFill/>
        </p:spPr>
        <p:txBody>
          <a:bodyPr wrap="square" rtlCol="0">
            <a:spAutoFit/>
          </a:bodyPr>
          <a:lstStyle/>
          <a:p>
            <a:r>
              <a:rPr lang="fr-FR" sz="1200" b="1" dirty="0" smtClean="0">
                <a:solidFill>
                  <a:srgbClr val="008000"/>
                </a:solidFill>
                <a:hlinkClick r:id="rId3"/>
              </a:rPr>
              <a:t>Pertes alimentaires par type de produit </a:t>
            </a:r>
            <a:r>
              <a:rPr lang="fr-FR" sz="1200" dirty="0" smtClean="0">
                <a:solidFill>
                  <a:srgbClr val="008000"/>
                </a:solidFill>
                <a:hlinkClick r:id="rId3"/>
              </a:rPr>
              <a:t>(aliments consommés/perdus par le consommateur)</a:t>
            </a:r>
            <a:r>
              <a:rPr lang="fr-FR" sz="1200" dirty="0" smtClean="0">
                <a:solidFill>
                  <a:srgbClr val="008000"/>
                </a:solidFill>
              </a:rPr>
              <a:t/>
            </a:r>
            <a:br>
              <a:rPr lang="fr-FR" sz="1200" dirty="0" smtClean="0">
                <a:solidFill>
                  <a:srgbClr val="008000"/>
                </a:solidFill>
              </a:rPr>
            </a:br>
            <a:endParaRPr lang="fr-FR" sz="1200" dirty="0" smtClean="0">
              <a:solidFill>
                <a:srgbClr val="008000"/>
              </a:solidFill>
            </a:endParaRPr>
          </a:p>
          <a:p>
            <a:pPr algn="just"/>
            <a:r>
              <a:rPr lang="fr-FR" sz="1200" dirty="0" smtClean="0">
                <a:solidFill>
                  <a:srgbClr val="008000"/>
                </a:solidFill>
              </a:rPr>
              <a:t>Le tiers des aliments produits chaque année dans le monde pour la consommation humaine, soit environ 1,3 milliard de tonnes, est perdu ou gaspillé. Chaque année, les consommateurs des pays riches gaspillent presque autant de nourriture, soit 222 millions de tonnes, que l'entière production alimentaire nette de l'Afrique subsaharienne, soit 230 millions de tonnes. Aux </a:t>
            </a:r>
            <a:r>
              <a:rPr lang="fr-FR" sz="1200" dirty="0" err="1" smtClean="0">
                <a:solidFill>
                  <a:srgbClr val="008000"/>
                </a:solidFill>
              </a:rPr>
              <a:t>Etat-Unis</a:t>
            </a:r>
            <a:r>
              <a:rPr lang="fr-FR" sz="1200" dirty="0" smtClean="0">
                <a:solidFill>
                  <a:srgbClr val="008000"/>
                </a:solidFill>
              </a:rPr>
              <a:t>, les déchets organiques occupent la deuxième place parmi les catégories de déchets présentes dans les décharges, celles-ci étant la principale source d’émissions de méthane qui est un gaz à effet de serre. </a:t>
            </a:r>
            <a:r>
              <a:rPr lang="fr-FR" sz="1200" i="1" dirty="0" smtClean="0">
                <a:solidFill>
                  <a:srgbClr val="008000"/>
                </a:solidFill>
              </a:rPr>
              <a:t>Image : </a:t>
            </a:r>
            <a:r>
              <a:rPr lang="fr-FR" sz="1200" i="1" dirty="0" smtClean="0">
                <a:solidFill>
                  <a:srgbClr val="008000"/>
                </a:solidFill>
                <a:hlinkClick r:id="rId4"/>
              </a:rPr>
              <a:t>maps.grida.no</a:t>
            </a:r>
            <a:r>
              <a:rPr lang="fr-FR" sz="1200" dirty="0" smtClean="0">
                <a:solidFill>
                  <a:srgbClr val="008000"/>
                </a:solidFill>
              </a:rPr>
              <a:t> </a:t>
            </a:r>
            <a:r>
              <a:rPr lang="fr-FR" sz="1200" i="1" dirty="0" smtClean="0">
                <a:solidFill>
                  <a:srgbClr val="008000"/>
                </a:solidFill>
              </a:rPr>
              <a:t>- Source : </a:t>
            </a:r>
            <a:r>
              <a:rPr lang="fr-FR" sz="1200" i="1" dirty="0" smtClean="0">
                <a:solidFill>
                  <a:srgbClr val="008000"/>
                </a:solidFill>
                <a:hlinkClick r:id="rId5"/>
              </a:rPr>
              <a:t>www.un.org</a:t>
            </a:r>
            <a:endParaRPr lang="fr-FR" sz="1200" dirty="0">
              <a:solidFill>
                <a:srgbClr val="008000"/>
              </a:solidFill>
            </a:endParaRPr>
          </a:p>
        </p:txBody>
      </p:sp>
      <p:sp>
        <p:nvSpPr>
          <p:cNvPr id="11" name="Rectangle 10"/>
          <p:cNvSpPr/>
          <p:nvPr/>
        </p:nvSpPr>
        <p:spPr>
          <a:xfrm>
            <a:off x="179512" y="980728"/>
            <a:ext cx="5328592" cy="1477328"/>
          </a:xfrm>
          <a:prstGeom prst="rect">
            <a:avLst/>
          </a:prstGeom>
        </p:spPr>
        <p:txBody>
          <a:bodyPr wrap="square">
            <a:spAutoFit/>
          </a:bodyPr>
          <a:lstStyle/>
          <a:p>
            <a:r>
              <a:rPr lang="fr-FR" b="1" u="sng" dirty="0" smtClean="0">
                <a:solidFill>
                  <a:srgbClr val="008000"/>
                </a:solidFill>
              </a:rPr>
              <a:t>4.6ter. gaspillage alimentaire</a:t>
            </a:r>
            <a:endParaRPr lang="fr-FR" dirty="0" smtClean="0">
              <a:solidFill>
                <a:srgbClr val="008000"/>
              </a:solidFill>
            </a:endParaRPr>
          </a:p>
          <a:p>
            <a:endParaRPr lang="fr-FR" dirty="0" smtClean="0">
              <a:solidFill>
                <a:srgbClr val="008000"/>
              </a:solidFill>
            </a:endParaRPr>
          </a:p>
          <a:p>
            <a:pPr algn="just"/>
            <a:r>
              <a:rPr lang="fr-FR" dirty="0" smtClean="0">
                <a:solidFill>
                  <a:srgbClr val="008000"/>
                </a:solidFill>
              </a:rPr>
              <a:t>La FAO</a:t>
            </a:r>
            <a:r>
              <a:rPr lang="fr-FR" b="1" baseline="30000" dirty="0" smtClean="0">
                <a:solidFill>
                  <a:srgbClr val="008000"/>
                </a:solidFill>
              </a:rPr>
              <a:t> </a:t>
            </a:r>
            <a:r>
              <a:rPr lang="fr-FR" dirty="0" smtClean="0">
                <a:solidFill>
                  <a:srgbClr val="008000"/>
                </a:solidFill>
              </a:rPr>
              <a:t>estime qu'un </a:t>
            </a:r>
            <a:r>
              <a:rPr lang="fr-FR" b="1" dirty="0" smtClean="0">
                <a:solidFill>
                  <a:srgbClr val="008000"/>
                </a:solidFill>
              </a:rPr>
              <a:t>tiers</a:t>
            </a:r>
            <a:r>
              <a:rPr lang="fr-FR" dirty="0" smtClean="0">
                <a:solidFill>
                  <a:srgbClr val="008000"/>
                </a:solidFill>
              </a:rPr>
              <a:t> de la production alimentaire mondiale est </a:t>
            </a:r>
            <a:r>
              <a:rPr lang="fr-FR" b="1" dirty="0" smtClean="0">
                <a:solidFill>
                  <a:srgbClr val="008000"/>
                </a:solidFill>
              </a:rPr>
              <a:t>perdue ou jetée</a:t>
            </a:r>
            <a:r>
              <a:rPr lang="fr-FR" dirty="0" smtClean="0">
                <a:solidFill>
                  <a:srgbClr val="008000"/>
                </a:solidFill>
              </a:rPr>
              <a:t> soit l’équivalent de </a:t>
            </a:r>
            <a:r>
              <a:rPr lang="fr-FR" b="1" dirty="0" smtClean="0">
                <a:solidFill>
                  <a:srgbClr val="008000"/>
                </a:solidFill>
              </a:rPr>
              <a:t>1,3 milliards de tonnes chaque année</a:t>
            </a:r>
            <a:r>
              <a:rPr lang="fr-FR" dirty="0" smtClean="0">
                <a:solidFill>
                  <a:srgbClr val="008000"/>
                </a:solidFill>
              </a:rPr>
              <a:t>.</a:t>
            </a:r>
            <a:endParaRPr lang="fr-FR" b="1" u="sng" dirty="0">
              <a:solidFill>
                <a:srgbClr val="008000"/>
              </a:solidFill>
            </a:endParaRPr>
          </a:p>
        </p:txBody>
      </p:sp>
      <p:pic>
        <p:nvPicPr>
          <p:cNvPr id="12" name="Image 11" descr="gaspillage alimentaire3.jpg"/>
          <p:cNvPicPr>
            <a:picLocks noChangeAspect="1"/>
          </p:cNvPicPr>
          <p:nvPr/>
        </p:nvPicPr>
        <p:blipFill>
          <a:blip r:embed="rId6" cstate="print"/>
          <a:stretch>
            <a:fillRect/>
          </a:stretch>
        </p:blipFill>
        <p:spPr>
          <a:xfrm>
            <a:off x="6300192" y="836712"/>
            <a:ext cx="2304256" cy="3088178"/>
          </a:xfrm>
          <a:prstGeom prst="rect">
            <a:avLst/>
          </a:prstGeom>
        </p:spPr>
      </p:pic>
      <p:pic>
        <p:nvPicPr>
          <p:cNvPr id="13" name="Image 12" descr="gaspillage alimentaire.jpg"/>
          <p:cNvPicPr>
            <a:picLocks noChangeAspect="1"/>
          </p:cNvPicPr>
          <p:nvPr/>
        </p:nvPicPr>
        <p:blipFill>
          <a:blip r:embed="rId7" cstate="print"/>
          <a:stretch>
            <a:fillRect/>
          </a:stretch>
        </p:blipFill>
        <p:spPr>
          <a:xfrm>
            <a:off x="6804248" y="4077072"/>
            <a:ext cx="1351037" cy="1351037"/>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57</a:t>
            </a:fld>
            <a:endParaRPr lang="fr-FR" dirty="0"/>
          </a:p>
        </p:txBody>
      </p:sp>
      <p:sp>
        <p:nvSpPr>
          <p:cNvPr id="3" name="Titre 1"/>
          <p:cNvSpPr txBox="1">
            <a:spLocks/>
          </p:cNvSpPr>
          <p:nvPr/>
        </p:nvSpPr>
        <p:spPr>
          <a:xfrm>
            <a:off x="1979712" y="188640"/>
            <a:ext cx="5904656" cy="288032"/>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595626"/>
            <a:ext cx="2525500" cy="923330"/>
          </a:xfrm>
          <a:prstGeom prst="rect">
            <a:avLst/>
          </a:prstGeom>
          <a:noFill/>
        </p:spPr>
        <p:txBody>
          <a:bodyPr wrap="none" rtlCol="0">
            <a:spAutoFit/>
          </a:bodyPr>
          <a:lstStyle/>
          <a:p>
            <a:r>
              <a:rPr lang="fr-FR" b="1" u="sng" dirty="0" smtClean="0">
                <a:solidFill>
                  <a:srgbClr val="008000"/>
                </a:solidFill>
              </a:rPr>
              <a:t>4. Prises de conscience : </a:t>
            </a:r>
          </a:p>
          <a:p>
            <a:endParaRPr lang="fr-FR" b="1" u="sng" dirty="0" smtClean="0">
              <a:solidFill>
                <a:srgbClr val="008000"/>
              </a:solidFill>
            </a:endParaRPr>
          </a:p>
          <a:p>
            <a:r>
              <a:rPr lang="fr-FR" b="1" u="sng" dirty="0" smtClean="0">
                <a:solidFill>
                  <a:srgbClr val="008000"/>
                </a:solidFill>
              </a:rPr>
              <a:t>4.6bis. gaspillage de sols</a:t>
            </a:r>
            <a:endParaRPr lang="fr-FR" b="1" u="sng" dirty="0">
              <a:solidFill>
                <a:srgbClr val="008000"/>
              </a:solidFill>
            </a:endParaRPr>
          </a:p>
        </p:txBody>
      </p:sp>
      <p:pic>
        <p:nvPicPr>
          <p:cNvPr id="5" name="Image 4" descr="sol_production_s.jpg"/>
          <p:cNvPicPr>
            <a:picLocks noChangeAspect="1"/>
          </p:cNvPicPr>
          <p:nvPr/>
        </p:nvPicPr>
        <p:blipFill>
          <a:blip r:embed="rId2" cstate="print"/>
          <a:stretch>
            <a:fillRect/>
          </a:stretch>
        </p:blipFill>
        <p:spPr>
          <a:xfrm>
            <a:off x="539552" y="1556792"/>
            <a:ext cx="3817573" cy="2290544"/>
          </a:xfrm>
          <a:prstGeom prst="rect">
            <a:avLst/>
          </a:prstGeom>
        </p:spPr>
      </p:pic>
      <p:sp>
        <p:nvSpPr>
          <p:cNvPr id="6" name="ZoneTexte 5"/>
          <p:cNvSpPr txBox="1"/>
          <p:nvPr/>
        </p:nvSpPr>
        <p:spPr>
          <a:xfrm>
            <a:off x="179512" y="3861048"/>
            <a:ext cx="4536504" cy="1200329"/>
          </a:xfrm>
          <a:prstGeom prst="rect">
            <a:avLst/>
          </a:prstGeom>
          <a:noFill/>
        </p:spPr>
        <p:txBody>
          <a:bodyPr wrap="square" rtlCol="0">
            <a:spAutoFit/>
          </a:bodyPr>
          <a:lstStyle/>
          <a:p>
            <a:pPr algn="ctr"/>
            <a:r>
              <a:rPr lang="fr-FR" sz="1200" dirty="0" smtClean="0">
                <a:solidFill>
                  <a:srgbClr val="008000"/>
                </a:solidFill>
                <a:hlinkClick r:id="rId3"/>
              </a:rPr>
              <a:t>Surface au sol nécessaire pour produire 1 kg de quelques aliments</a:t>
            </a:r>
            <a:r>
              <a:rPr lang="fr-FR" sz="1200" dirty="0" smtClean="0">
                <a:solidFill>
                  <a:srgbClr val="008000"/>
                </a:solidFill>
              </a:rPr>
              <a:t/>
            </a:r>
            <a:br>
              <a:rPr lang="fr-FR" sz="1200" dirty="0" smtClean="0">
                <a:solidFill>
                  <a:srgbClr val="008000"/>
                </a:solidFill>
              </a:rPr>
            </a:br>
            <a:r>
              <a:rPr lang="fr-FR" sz="1200" dirty="0" smtClean="0">
                <a:solidFill>
                  <a:srgbClr val="008000"/>
                </a:solidFill>
              </a:rPr>
              <a:t>Il faut 5 fois plus de surface pour produire 1 kg de bœuf que pour produire 1 kg de poulet. De plus la production végétale est beaucoup plus économe en espace que la production animale. Selon le type de production la surface au sol nécessaire varie dans des proportions énormes.  </a:t>
            </a:r>
            <a:r>
              <a:rPr lang="fr-FR" sz="1200" i="1" dirty="0" smtClean="0">
                <a:solidFill>
                  <a:srgbClr val="008000"/>
                </a:solidFill>
              </a:rPr>
              <a:t>Image : SVT 1S, Belin 2011, p. 184</a:t>
            </a:r>
            <a:endParaRPr lang="fr-FR" sz="1200" dirty="0">
              <a:solidFill>
                <a:srgbClr val="008000"/>
              </a:solidFill>
            </a:endParaRPr>
          </a:p>
        </p:txBody>
      </p:sp>
      <p:pic>
        <p:nvPicPr>
          <p:cNvPr id="13" name="Image 12" descr="logoSolidarite.jpg"/>
          <p:cNvPicPr>
            <a:picLocks noChangeAspect="1"/>
          </p:cNvPicPr>
          <p:nvPr/>
        </p:nvPicPr>
        <p:blipFill>
          <a:blip r:embed="rId4" cstate="print"/>
          <a:stretch>
            <a:fillRect/>
          </a:stretch>
        </p:blipFill>
        <p:spPr>
          <a:xfrm>
            <a:off x="4746725" y="836712"/>
            <a:ext cx="1666875" cy="1695450"/>
          </a:xfrm>
          <a:prstGeom prst="rect">
            <a:avLst/>
          </a:prstGeom>
        </p:spPr>
      </p:pic>
      <p:pic>
        <p:nvPicPr>
          <p:cNvPr id="10" name="Image 9" descr="sècheresse.jpg"/>
          <p:cNvPicPr>
            <a:picLocks noChangeAspect="1"/>
          </p:cNvPicPr>
          <p:nvPr/>
        </p:nvPicPr>
        <p:blipFill>
          <a:blip r:embed="rId5" cstate="print"/>
          <a:stretch>
            <a:fillRect/>
          </a:stretch>
        </p:blipFill>
        <p:spPr>
          <a:xfrm>
            <a:off x="6803200" y="645781"/>
            <a:ext cx="2095500" cy="2181225"/>
          </a:xfrm>
          <a:prstGeom prst="rect">
            <a:avLst/>
          </a:prstGeom>
        </p:spPr>
      </p:pic>
      <p:sp>
        <p:nvSpPr>
          <p:cNvPr id="7" name="ZoneTexte 6"/>
          <p:cNvSpPr txBox="1"/>
          <p:nvPr/>
        </p:nvSpPr>
        <p:spPr>
          <a:xfrm>
            <a:off x="152890" y="6024951"/>
            <a:ext cx="8964488" cy="830997"/>
          </a:xfrm>
          <a:prstGeom prst="rect">
            <a:avLst/>
          </a:prstGeom>
          <a:noFill/>
        </p:spPr>
        <p:txBody>
          <a:bodyPr wrap="square" rtlCol="0">
            <a:spAutoFit/>
          </a:bodyPr>
          <a:lstStyle/>
          <a:p>
            <a:pPr algn="just"/>
            <a:r>
              <a:rPr lang="fr-FR" dirty="0" smtClean="0">
                <a:solidFill>
                  <a:srgbClr val="008000"/>
                </a:solidFill>
              </a:rPr>
              <a:t>Dans le cadre du problème du gaspillage des sols fertiles, il y a le problème de l’artificialisation (le bétonnage) des sols, l’étalement urbain a détriment des zones agricoles ou naturelles </a:t>
            </a:r>
            <a:r>
              <a:rPr lang="fr-FR" dirty="0" smtClean="0">
                <a:solidFill>
                  <a:srgbClr val="008000"/>
                </a:solidFill>
                <a:latin typeface="Calibri" panose="020F0502020204030204" pitchFamily="34" charset="0"/>
              </a:rPr>
              <a:t>↑</a:t>
            </a:r>
            <a:r>
              <a:rPr lang="fr-FR" dirty="0" smtClean="0">
                <a:solidFill>
                  <a:srgbClr val="008000"/>
                </a:solidFill>
              </a:rPr>
              <a:t>.</a:t>
            </a:r>
            <a:endParaRPr lang="fr-FR" sz="1200" dirty="0" smtClean="0">
              <a:solidFill>
                <a:srgbClr val="008000"/>
              </a:solidFill>
            </a:endParaRPr>
          </a:p>
          <a:p>
            <a:pPr algn="just"/>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fr.wikipedia.org/wiki/Artificialisation</a:t>
            </a:r>
            <a:r>
              <a:rPr lang="fr-FR" sz="1200" dirty="0" smtClean="0">
                <a:solidFill>
                  <a:srgbClr val="008000"/>
                </a:solidFill>
              </a:rPr>
              <a:t> </a:t>
            </a:r>
            <a:endParaRPr lang="fr-FR" dirty="0">
              <a:solidFill>
                <a:srgbClr val="008000"/>
              </a:solidFill>
            </a:endParaRP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4461212"/>
            <a:ext cx="2056475" cy="1540371"/>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8732" y="4596099"/>
            <a:ext cx="2149112" cy="1417168"/>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576" y="5286975"/>
            <a:ext cx="3427692" cy="75858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58</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764704"/>
            <a:ext cx="4064382" cy="369332"/>
          </a:xfrm>
          <a:prstGeom prst="rect">
            <a:avLst/>
          </a:prstGeom>
          <a:noFill/>
        </p:spPr>
        <p:txBody>
          <a:bodyPr wrap="none" rtlCol="0">
            <a:spAutoFit/>
          </a:bodyPr>
          <a:lstStyle/>
          <a:p>
            <a:r>
              <a:rPr lang="fr-FR" b="1" u="sng" dirty="0" smtClean="0">
                <a:solidFill>
                  <a:srgbClr val="008000"/>
                </a:solidFill>
              </a:rPr>
              <a:t>4. Prises de conscience : 4.7. La pollution</a:t>
            </a:r>
            <a:endParaRPr lang="fr-FR" b="1" u="sng" dirty="0">
              <a:solidFill>
                <a:srgbClr val="008000"/>
              </a:solidFill>
            </a:endParaRPr>
          </a:p>
        </p:txBody>
      </p:sp>
      <p:pic>
        <p:nvPicPr>
          <p:cNvPr id="5" name="Image 4" descr="pesticides_monde.jpg"/>
          <p:cNvPicPr>
            <a:picLocks noChangeAspect="1"/>
          </p:cNvPicPr>
          <p:nvPr/>
        </p:nvPicPr>
        <p:blipFill>
          <a:blip r:embed="rId2" cstate="print"/>
          <a:stretch>
            <a:fillRect/>
          </a:stretch>
        </p:blipFill>
        <p:spPr>
          <a:xfrm>
            <a:off x="179512" y="1268760"/>
            <a:ext cx="4620344" cy="2772206"/>
          </a:xfrm>
          <a:prstGeom prst="rect">
            <a:avLst/>
          </a:prstGeom>
        </p:spPr>
      </p:pic>
      <p:sp>
        <p:nvSpPr>
          <p:cNvPr id="6" name="ZoneTexte 5"/>
          <p:cNvSpPr txBox="1"/>
          <p:nvPr/>
        </p:nvSpPr>
        <p:spPr>
          <a:xfrm>
            <a:off x="0" y="4149080"/>
            <a:ext cx="4752528" cy="738664"/>
          </a:xfrm>
          <a:prstGeom prst="rect">
            <a:avLst/>
          </a:prstGeom>
          <a:noFill/>
        </p:spPr>
        <p:txBody>
          <a:bodyPr wrap="square" rtlCol="0">
            <a:spAutoFit/>
          </a:bodyPr>
          <a:lstStyle/>
          <a:p>
            <a:pPr algn="ctr"/>
            <a:r>
              <a:rPr lang="fr-FR" sz="1400" dirty="0" smtClean="0">
                <a:solidFill>
                  <a:srgbClr val="008000"/>
                </a:solidFill>
                <a:hlinkClick r:id="rId3"/>
              </a:rPr>
              <a:t>Utilisation des pesticides dans le monde</a:t>
            </a:r>
            <a:r>
              <a:rPr lang="fr-FR" sz="1400" dirty="0" smtClean="0">
                <a:solidFill>
                  <a:srgbClr val="008000"/>
                </a:solidFill>
              </a:rPr>
              <a:t> </a:t>
            </a:r>
            <a:r>
              <a:rPr lang="fr-FR" sz="1400" dirty="0" smtClean="0">
                <a:solidFill>
                  <a:srgbClr val="008000"/>
                </a:solidFill>
                <a:hlinkClick r:id="rId3"/>
              </a:rPr>
              <a:t>(1960–2005)</a:t>
            </a:r>
            <a:r>
              <a:rPr lang="fr-FR" sz="1400" dirty="0" smtClean="0">
                <a:solidFill>
                  <a:srgbClr val="008000"/>
                </a:solidFill>
              </a:rPr>
              <a:t/>
            </a:r>
            <a:br>
              <a:rPr lang="fr-FR" sz="1400" dirty="0" smtClean="0">
                <a:solidFill>
                  <a:srgbClr val="008000"/>
                </a:solidFill>
              </a:rPr>
            </a:br>
            <a:r>
              <a:rPr lang="fr-FR" sz="1400" dirty="0" smtClean="0">
                <a:solidFill>
                  <a:srgbClr val="008000"/>
                </a:solidFill>
              </a:rPr>
              <a:t>De 1961 à 1999 la production de pesticides s’est accrue de 854 %. </a:t>
            </a:r>
            <a:r>
              <a:rPr lang="fr-FR" sz="1400" i="1" dirty="0" smtClean="0">
                <a:solidFill>
                  <a:srgbClr val="008000"/>
                </a:solidFill>
              </a:rPr>
              <a:t>Image : </a:t>
            </a:r>
            <a:r>
              <a:rPr lang="fr-FR" sz="1400" i="1" dirty="0" smtClean="0">
                <a:solidFill>
                  <a:srgbClr val="008000"/>
                </a:solidFill>
                <a:hlinkClick r:id="rId4"/>
              </a:rPr>
              <a:t>www.grida.no</a:t>
            </a:r>
            <a:r>
              <a:rPr lang="fr-FR" sz="1400" i="1" dirty="0" smtClean="0">
                <a:solidFill>
                  <a:srgbClr val="008000"/>
                </a:solidFill>
              </a:rPr>
              <a:t> - Source texte : </a:t>
            </a:r>
            <a:r>
              <a:rPr lang="fr-FR" sz="1400" i="1" dirty="0" smtClean="0">
                <a:solidFill>
                  <a:srgbClr val="008000"/>
                </a:solidFill>
                <a:hlinkClick r:id="rId5"/>
              </a:rPr>
              <a:t>www.unep.org</a:t>
            </a:r>
            <a:endParaRPr lang="fr-FR" sz="1400" dirty="0">
              <a:solidFill>
                <a:srgbClr val="008000"/>
              </a:solidFill>
            </a:endParaRPr>
          </a:p>
        </p:txBody>
      </p:sp>
      <p:pic>
        <p:nvPicPr>
          <p:cNvPr id="8" name="Image 7" descr="engrais_monde4_s.jpg"/>
          <p:cNvPicPr>
            <a:picLocks noChangeAspect="1"/>
          </p:cNvPicPr>
          <p:nvPr/>
        </p:nvPicPr>
        <p:blipFill>
          <a:blip r:embed="rId6" cstate="print"/>
          <a:stretch>
            <a:fillRect/>
          </a:stretch>
        </p:blipFill>
        <p:spPr>
          <a:xfrm>
            <a:off x="4799518" y="1268760"/>
            <a:ext cx="4344482" cy="2606689"/>
          </a:xfrm>
          <a:prstGeom prst="rect">
            <a:avLst/>
          </a:prstGeom>
        </p:spPr>
      </p:pic>
      <p:sp>
        <p:nvSpPr>
          <p:cNvPr id="9" name="ZoneTexte 8"/>
          <p:cNvSpPr txBox="1"/>
          <p:nvPr/>
        </p:nvSpPr>
        <p:spPr>
          <a:xfrm>
            <a:off x="4860032" y="4005065"/>
            <a:ext cx="4176464" cy="2232247"/>
          </a:xfrm>
          <a:prstGeom prst="rect">
            <a:avLst/>
          </a:prstGeom>
          <a:noFill/>
        </p:spPr>
        <p:txBody>
          <a:bodyPr wrap="square" rtlCol="0">
            <a:spAutoFit/>
          </a:bodyPr>
          <a:lstStyle/>
          <a:p>
            <a:pPr algn="ctr"/>
            <a:r>
              <a:rPr lang="fr-FR" sz="1400" dirty="0" smtClean="0">
                <a:solidFill>
                  <a:srgbClr val="008000"/>
                </a:solidFill>
                <a:hlinkClick r:id="rId7"/>
              </a:rPr>
              <a:t>Consommation d'engrais dans le monde</a:t>
            </a:r>
            <a:r>
              <a:rPr lang="fr-FR" sz="1400" dirty="0" smtClean="0">
                <a:solidFill>
                  <a:srgbClr val="008000"/>
                </a:solidFill>
              </a:rPr>
              <a:t/>
            </a:r>
            <a:br>
              <a:rPr lang="fr-FR" sz="1400" dirty="0" smtClean="0">
                <a:solidFill>
                  <a:srgbClr val="008000"/>
                </a:solidFill>
              </a:rPr>
            </a:br>
            <a:r>
              <a:rPr lang="fr-FR" sz="1400" dirty="0" smtClean="0">
                <a:solidFill>
                  <a:srgbClr val="008000"/>
                </a:solidFill>
              </a:rPr>
              <a:t>De 1961 à 2009 la consommation d'engrais a été multipliée par 5 ce qui a contribué pour environ 50 % à l’accroissement des rendements agricoles.. Elle n'a jamais cessé d'augmenter sauf de 1988 à 1994 quand certains pays (comme dans l'Union Européenne) ont mis en place une réglementation limitant leur utilisation. </a:t>
            </a:r>
            <a:br>
              <a:rPr lang="fr-FR" sz="1400" dirty="0" smtClean="0">
                <a:solidFill>
                  <a:srgbClr val="008000"/>
                </a:solidFill>
              </a:rPr>
            </a:br>
            <a:r>
              <a:rPr lang="fr-FR" sz="1400" i="1" dirty="0" smtClean="0">
                <a:solidFill>
                  <a:srgbClr val="008000"/>
                </a:solidFill>
              </a:rPr>
              <a:t>Image d'après données </a:t>
            </a:r>
            <a:r>
              <a:rPr lang="fr-FR" sz="1400" i="1" dirty="0" smtClean="0">
                <a:solidFill>
                  <a:srgbClr val="008000"/>
                </a:solidFill>
                <a:hlinkClick r:id="rId8"/>
              </a:rPr>
              <a:t>FAOSTAT</a:t>
            </a:r>
            <a:r>
              <a:rPr lang="fr-FR" sz="1400" i="1" dirty="0" smtClean="0">
                <a:solidFill>
                  <a:srgbClr val="008000"/>
                </a:solidFill>
              </a:rPr>
              <a:t> - Source texte : </a:t>
            </a:r>
            <a:r>
              <a:rPr lang="fr-FR" sz="1400" i="1" dirty="0" smtClean="0">
                <a:solidFill>
                  <a:srgbClr val="008000"/>
                </a:solidFill>
                <a:hlinkClick r:id="rId4"/>
              </a:rPr>
              <a:t>www.grida.no</a:t>
            </a:r>
            <a:endParaRPr lang="fr-FR" sz="1400" dirty="0">
              <a:solidFill>
                <a:srgbClr val="008000"/>
              </a:solidFill>
            </a:endParaRPr>
          </a:p>
        </p:txBody>
      </p:sp>
      <p:pic>
        <p:nvPicPr>
          <p:cNvPr id="11" name="Image 10" descr="stop pesticides3.jpg"/>
          <p:cNvPicPr>
            <a:picLocks noChangeAspect="1"/>
          </p:cNvPicPr>
          <p:nvPr/>
        </p:nvPicPr>
        <p:blipFill>
          <a:blip r:embed="rId9" cstate="print"/>
          <a:stretch>
            <a:fillRect/>
          </a:stretch>
        </p:blipFill>
        <p:spPr>
          <a:xfrm>
            <a:off x="3059832" y="5013176"/>
            <a:ext cx="1728192" cy="1735907"/>
          </a:xfrm>
          <a:prstGeom prst="rect">
            <a:avLst/>
          </a:prstGeom>
        </p:spPr>
      </p:pic>
      <p:pic>
        <p:nvPicPr>
          <p:cNvPr id="12" name="Image 11" descr="stop pollution.jpg"/>
          <p:cNvPicPr>
            <a:picLocks noChangeAspect="1"/>
          </p:cNvPicPr>
          <p:nvPr/>
        </p:nvPicPr>
        <p:blipFill>
          <a:blip r:embed="rId10" cstate="print"/>
          <a:stretch>
            <a:fillRect/>
          </a:stretch>
        </p:blipFill>
        <p:spPr>
          <a:xfrm>
            <a:off x="683568" y="5013176"/>
            <a:ext cx="1866900" cy="15621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3" descr="SolDegrades1"/>
          <p:cNvPicPr>
            <a:picLocks noChangeAspect="1" noChangeArrowheads="1"/>
          </p:cNvPicPr>
          <p:nvPr/>
        </p:nvPicPr>
        <p:blipFill>
          <a:blip r:embed="rId2" cstate="print"/>
          <a:srcRect/>
          <a:stretch>
            <a:fillRect/>
          </a:stretch>
        </p:blipFill>
        <p:spPr bwMode="auto">
          <a:xfrm>
            <a:off x="323528" y="1196752"/>
            <a:ext cx="7496175" cy="4872037"/>
          </a:xfrm>
          <a:prstGeom prst="rect">
            <a:avLst/>
          </a:prstGeom>
          <a:noFill/>
          <a:ln w="9525">
            <a:noFill/>
            <a:miter lim="800000"/>
            <a:headEnd/>
            <a:tailEnd/>
          </a:ln>
        </p:spPr>
      </p:pic>
      <p:sp>
        <p:nvSpPr>
          <p:cNvPr id="3" name="Text Box 14"/>
          <p:cNvSpPr txBox="1">
            <a:spLocks noChangeArrowheads="1"/>
          </p:cNvSpPr>
          <p:nvPr/>
        </p:nvSpPr>
        <p:spPr bwMode="auto">
          <a:xfrm>
            <a:off x="1115616" y="6165304"/>
            <a:ext cx="5688632" cy="492443"/>
          </a:xfrm>
          <a:prstGeom prst="rect">
            <a:avLst/>
          </a:prstGeom>
          <a:noFill/>
          <a:ln w="9525">
            <a:noFill/>
            <a:miter lim="800000"/>
            <a:headEnd/>
            <a:tailEnd/>
          </a:ln>
        </p:spPr>
        <p:txBody>
          <a:bodyPr wrap="square">
            <a:spAutoFit/>
          </a:bodyPr>
          <a:lstStyle/>
          <a:p>
            <a:pPr algn="ctr"/>
            <a:r>
              <a:rPr lang="fr-FR" sz="1600" dirty="0">
                <a:solidFill>
                  <a:schemeClr val="accent6">
                    <a:lumMod val="50000"/>
                  </a:schemeClr>
                </a:solidFill>
              </a:rPr>
              <a:t>Dégradation des sols causée par les activités </a:t>
            </a:r>
            <a:r>
              <a:rPr lang="fr-FR" sz="1600" dirty="0" smtClean="0">
                <a:solidFill>
                  <a:schemeClr val="accent6">
                    <a:lumMod val="50000"/>
                  </a:schemeClr>
                </a:solidFill>
              </a:rPr>
              <a:t>humaines. </a:t>
            </a:r>
          </a:p>
          <a:p>
            <a:pPr algn="ctr"/>
            <a:r>
              <a:rPr lang="fr-FR" sz="1000" dirty="0" smtClean="0">
                <a:solidFill>
                  <a:schemeClr val="accent6">
                    <a:lumMod val="50000"/>
                  </a:schemeClr>
                </a:solidFill>
              </a:rPr>
              <a:t>Source : FAO,  </a:t>
            </a:r>
            <a:r>
              <a:rPr lang="fr-FR" sz="1000" dirty="0" smtClean="0">
                <a:solidFill>
                  <a:srgbClr val="008000"/>
                </a:solidFill>
                <a:hlinkClick r:id="rId3"/>
              </a:rPr>
              <a:t>http</a:t>
            </a:r>
            <a:r>
              <a:rPr lang="fr-FR" sz="1000" dirty="0">
                <a:solidFill>
                  <a:srgbClr val="008000"/>
                </a:solidFill>
                <a:hlinkClick r:id="rId3"/>
              </a:rPr>
              <a:t>://www.fao.org/DOCREP/004/Y3557F/y3557f08.htm</a:t>
            </a:r>
            <a:r>
              <a:rPr lang="fr-FR" sz="1000" dirty="0">
                <a:solidFill>
                  <a:srgbClr val="008000"/>
                </a:solidFill>
              </a:rPr>
              <a:t> </a:t>
            </a:r>
          </a:p>
        </p:txBody>
      </p:sp>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59</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6" name="ZoneTexte 5"/>
          <p:cNvSpPr txBox="1"/>
          <p:nvPr/>
        </p:nvSpPr>
        <p:spPr>
          <a:xfrm>
            <a:off x="107504" y="764704"/>
            <a:ext cx="6812762" cy="369332"/>
          </a:xfrm>
          <a:prstGeom prst="rect">
            <a:avLst/>
          </a:prstGeom>
          <a:noFill/>
        </p:spPr>
        <p:txBody>
          <a:bodyPr wrap="none" rtlCol="0">
            <a:spAutoFit/>
          </a:bodyPr>
          <a:lstStyle/>
          <a:p>
            <a:r>
              <a:rPr lang="fr-FR" b="1" u="sng" dirty="0" smtClean="0">
                <a:solidFill>
                  <a:srgbClr val="008000"/>
                </a:solidFill>
              </a:rPr>
              <a:t>4. Prises de conscience : 4.7bis. La pollution et la dégradation des sols</a:t>
            </a:r>
            <a:endParaRPr lang="fr-FR" b="1" u="sng" dirty="0">
              <a:solidFill>
                <a:srgbClr val="008000"/>
              </a:solidFill>
            </a:endParaRPr>
          </a:p>
        </p:txBody>
      </p:sp>
      <p:sp>
        <p:nvSpPr>
          <p:cNvPr id="7" name="ZoneTexte 6"/>
          <p:cNvSpPr txBox="1"/>
          <p:nvPr/>
        </p:nvSpPr>
        <p:spPr>
          <a:xfrm>
            <a:off x="0" y="3068960"/>
            <a:ext cx="1979712" cy="1569660"/>
          </a:xfrm>
          <a:prstGeom prst="rect">
            <a:avLst/>
          </a:prstGeom>
          <a:solidFill>
            <a:schemeClr val="accent3">
              <a:lumMod val="20000"/>
              <a:lumOff val="80000"/>
            </a:schemeClr>
          </a:solidFill>
        </p:spPr>
        <p:txBody>
          <a:bodyPr wrap="square" rtlCol="0">
            <a:spAutoFit/>
          </a:bodyPr>
          <a:lstStyle/>
          <a:p>
            <a:pPr algn="just"/>
            <a:r>
              <a:rPr lang="fr-FR" sz="1600" dirty="0" smtClean="0">
                <a:solidFill>
                  <a:schemeClr val="accent6">
                    <a:lumMod val="50000"/>
                  </a:schemeClr>
                </a:solidFill>
              </a:rPr>
              <a:t>La </a:t>
            </a:r>
            <a:r>
              <a:rPr lang="fr-FR" sz="1600" b="1" dirty="0" smtClean="0">
                <a:solidFill>
                  <a:schemeClr val="accent6">
                    <a:lumMod val="50000"/>
                  </a:schemeClr>
                </a:solidFill>
              </a:rPr>
              <a:t>microfaune des humus et terres arables</a:t>
            </a:r>
            <a:r>
              <a:rPr lang="fr-FR" sz="1600" dirty="0" smtClean="0">
                <a:solidFill>
                  <a:schemeClr val="accent6">
                    <a:lumMod val="50000"/>
                  </a:schemeClr>
                </a:solidFill>
              </a:rPr>
              <a:t>, permettant l’amélioration de sa fertilité, est tuée par les </a:t>
            </a:r>
            <a:r>
              <a:rPr lang="fr-FR" sz="1600" dirty="0" smtClean="0">
                <a:solidFill>
                  <a:srgbClr val="FF0000"/>
                </a:solidFill>
              </a:rPr>
              <a:t>pesticides</a:t>
            </a:r>
            <a:r>
              <a:rPr lang="fr-FR" sz="1600" dirty="0" smtClean="0">
                <a:solidFill>
                  <a:schemeClr val="accent6">
                    <a:lumMod val="50000"/>
                  </a:schemeClr>
                </a:solidFill>
              </a:rPr>
              <a:t>.  </a:t>
            </a:r>
            <a:endParaRPr lang="fr-FR" sz="1600" dirty="0">
              <a:solidFill>
                <a:schemeClr val="accent6">
                  <a:lumMod val="50000"/>
                </a:schemeClr>
              </a:solidFill>
            </a:endParaRPr>
          </a:p>
        </p:txBody>
      </p:sp>
      <p:pic>
        <p:nvPicPr>
          <p:cNvPr id="8" name="Image 7" descr="stop soil pollution6.jpg"/>
          <p:cNvPicPr>
            <a:picLocks noChangeAspect="1"/>
          </p:cNvPicPr>
          <p:nvPr/>
        </p:nvPicPr>
        <p:blipFill>
          <a:blip r:embed="rId4" cstate="print"/>
          <a:stretch>
            <a:fillRect/>
          </a:stretch>
        </p:blipFill>
        <p:spPr>
          <a:xfrm>
            <a:off x="7092280" y="4725144"/>
            <a:ext cx="1857993" cy="2012826"/>
          </a:xfrm>
          <a:prstGeom prst="rect">
            <a:avLst/>
          </a:prstGeom>
        </p:spPr>
      </p:pic>
      <p:pic>
        <p:nvPicPr>
          <p:cNvPr id="9" name="Image 8" descr="do not poison me.jpg"/>
          <p:cNvPicPr>
            <a:picLocks noChangeAspect="1"/>
          </p:cNvPicPr>
          <p:nvPr/>
        </p:nvPicPr>
        <p:blipFill>
          <a:blip r:embed="rId5" cstate="print"/>
          <a:stretch>
            <a:fillRect/>
          </a:stretch>
        </p:blipFill>
        <p:spPr>
          <a:xfrm>
            <a:off x="7524328" y="1889372"/>
            <a:ext cx="1440160" cy="1623232"/>
          </a:xfrm>
          <a:prstGeom prst="rect">
            <a:avLst/>
          </a:prstGeom>
        </p:spPr>
      </p:pic>
      <p:sp>
        <p:nvSpPr>
          <p:cNvPr id="10" name="ZoneTexte 9"/>
          <p:cNvSpPr txBox="1"/>
          <p:nvPr/>
        </p:nvSpPr>
        <p:spPr>
          <a:xfrm>
            <a:off x="7668344" y="3501008"/>
            <a:ext cx="1296144" cy="648072"/>
          </a:xfrm>
          <a:prstGeom prst="rect">
            <a:avLst/>
          </a:prstGeom>
          <a:noFill/>
        </p:spPr>
        <p:txBody>
          <a:bodyPr wrap="square" rtlCol="0">
            <a:spAutoFit/>
          </a:bodyPr>
          <a:lstStyle/>
          <a:p>
            <a:pPr algn="ctr"/>
            <a:r>
              <a:rPr lang="fr-FR" sz="1200" dirty="0" smtClean="0">
                <a:solidFill>
                  <a:srgbClr val="008000"/>
                </a:solidFill>
              </a:rPr>
              <a:t>Ne m’empoisonner pas !</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6</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Rectangle 4"/>
          <p:cNvSpPr/>
          <p:nvPr/>
        </p:nvSpPr>
        <p:spPr>
          <a:xfrm>
            <a:off x="827584" y="1556792"/>
            <a:ext cx="6696744" cy="1477328"/>
          </a:xfrm>
          <a:prstGeom prst="rect">
            <a:avLst/>
          </a:prstGeom>
        </p:spPr>
        <p:txBody>
          <a:bodyPr wrap="square">
            <a:spAutoFit/>
          </a:bodyPr>
          <a:lstStyle/>
          <a:p>
            <a:r>
              <a:rPr lang="fr-FR" dirty="0">
                <a:solidFill>
                  <a:srgbClr val="FFFF00"/>
                </a:solidFill>
              </a:rPr>
              <a:t>Le développement durable </a:t>
            </a:r>
            <a:r>
              <a:rPr lang="fr-FR" dirty="0" smtClean="0">
                <a:solidFill>
                  <a:srgbClr val="FFFF00"/>
                </a:solidFill>
              </a:rPr>
              <a:t>serait caractérisé </a:t>
            </a:r>
            <a:r>
              <a:rPr lang="fr-FR" dirty="0">
                <a:solidFill>
                  <a:srgbClr val="FFFF00"/>
                </a:solidFill>
              </a:rPr>
              <a:t>par  :</a:t>
            </a:r>
          </a:p>
          <a:p>
            <a:endParaRPr lang="fr-FR" dirty="0">
              <a:solidFill>
                <a:srgbClr val="FFFF00"/>
              </a:solidFill>
            </a:endParaRPr>
          </a:p>
          <a:p>
            <a:pPr marL="285750" indent="-285750">
              <a:buFont typeface="Arial" panose="020B0604020202020204" pitchFamily="34" charset="0"/>
              <a:buChar char="•"/>
            </a:pPr>
            <a:r>
              <a:rPr lang="fr-FR" dirty="0">
                <a:solidFill>
                  <a:srgbClr val="FFFF00"/>
                </a:solidFill>
              </a:rPr>
              <a:t>Une approche centrée sur l'avenir de l'homme et de la nature.</a:t>
            </a:r>
          </a:p>
          <a:p>
            <a:pPr marL="285750" indent="-285750">
              <a:buFont typeface="Arial" panose="020B0604020202020204" pitchFamily="34" charset="0"/>
              <a:buChar char="•"/>
            </a:pPr>
            <a:r>
              <a:rPr lang="fr-FR" dirty="0">
                <a:solidFill>
                  <a:srgbClr val="FFFF00"/>
                </a:solidFill>
              </a:rPr>
              <a:t>Le respect de l’environnement </a:t>
            </a:r>
            <a:r>
              <a:rPr lang="fr-FR" dirty="0" smtClean="0">
                <a:solidFill>
                  <a:srgbClr val="FFFF00"/>
                </a:solidFill>
              </a:rPr>
              <a:t>,  voire le </a:t>
            </a:r>
            <a:r>
              <a:rPr lang="fr-FR" dirty="0">
                <a:solidFill>
                  <a:srgbClr val="FFFF00"/>
                </a:solidFill>
              </a:rPr>
              <a:t>principe de précaution.</a:t>
            </a:r>
          </a:p>
          <a:p>
            <a:pPr marL="285750" indent="-285750">
              <a:buFont typeface="Arial" panose="020B0604020202020204" pitchFamily="34" charset="0"/>
              <a:buChar char="•"/>
            </a:pPr>
            <a:r>
              <a:rPr lang="fr-FR" dirty="0">
                <a:solidFill>
                  <a:srgbClr val="FFFF00"/>
                </a:solidFill>
              </a:rPr>
              <a:t>Les idées de développement et de durabilité</a:t>
            </a:r>
            <a:r>
              <a:rPr lang="fr-FR" dirty="0" smtClean="0">
                <a:solidFill>
                  <a:srgbClr val="FFFF00"/>
                </a:solidFill>
              </a:rPr>
              <a:t>.</a:t>
            </a:r>
            <a:endParaRPr lang="fr-FR" dirty="0">
              <a:solidFill>
                <a:srgbClr val="FFFF00"/>
              </a:solidFill>
            </a:endParaRPr>
          </a:p>
        </p:txBody>
      </p:sp>
      <p:pic>
        <p:nvPicPr>
          <p:cNvPr id="6" name="Image 5" descr="dd.png"/>
          <p:cNvPicPr>
            <a:picLocks noChangeAspect="1"/>
          </p:cNvPicPr>
          <p:nvPr/>
        </p:nvPicPr>
        <p:blipFill>
          <a:blip r:embed="rId2" cstate="print"/>
          <a:stretch>
            <a:fillRect/>
          </a:stretch>
        </p:blipFill>
        <p:spPr>
          <a:xfrm>
            <a:off x="2195736" y="3140968"/>
            <a:ext cx="4680520" cy="3553483"/>
          </a:xfrm>
          <a:prstGeom prst="rect">
            <a:avLst/>
          </a:prstGeom>
        </p:spPr>
      </p:pic>
      <p:sp>
        <p:nvSpPr>
          <p:cNvPr id="7" name="Rectangle 6"/>
          <p:cNvSpPr/>
          <p:nvPr/>
        </p:nvSpPr>
        <p:spPr>
          <a:xfrm>
            <a:off x="251520" y="980728"/>
            <a:ext cx="7560840" cy="369332"/>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p:txBody>
      </p:sp>
    </p:spTree>
    <p:extLst>
      <p:ext uri="{BB962C8B-B14F-4D97-AF65-F5344CB8AC3E}">
        <p14:creationId xmlns:p14="http://schemas.microsoft.com/office/powerpoint/2010/main" val="39594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60</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07504" y="764704"/>
            <a:ext cx="6141618" cy="369332"/>
          </a:xfrm>
          <a:prstGeom prst="rect">
            <a:avLst/>
          </a:prstGeom>
          <a:noFill/>
        </p:spPr>
        <p:txBody>
          <a:bodyPr wrap="none" rtlCol="0">
            <a:spAutoFit/>
          </a:bodyPr>
          <a:lstStyle/>
          <a:p>
            <a:r>
              <a:rPr lang="fr-FR" b="1" u="sng" dirty="0" smtClean="0">
                <a:solidFill>
                  <a:srgbClr val="008000"/>
                </a:solidFill>
              </a:rPr>
              <a:t>4. Prises de conscience : 4.8. Le plafonnement des rendements</a:t>
            </a:r>
            <a:endParaRPr lang="fr-FR" b="1" u="sng" dirty="0">
              <a:solidFill>
                <a:srgbClr val="008000"/>
              </a:solidFill>
            </a:endParaRPr>
          </a:p>
        </p:txBody>
      </p:sp>
      <p:pic>
        <p:nvPicPr>
          <p:cNvPr id="6" name="Image 5" descr="rendement_ble2_s_t.jpg"/>
          <p:cNvPicPr>
            <a:picLocks noChangeAspect="1"/>
          </p:cNvPicPr>
          <p:nvPr/>
        </p:nvPicPr>
        <p:blipFill>
          <a:blip r:embed="rId2" cstate="print"/>
          <a:stretch>
            <a:fillRect/>
          </a:stretch>
        </p:blipFill>
        <p:spPr>
          <a:xfrm>
            <a:off x="323528" y="1268760"/>
            <a:ext cx="4486275" cy="1866900"/>
          </a:xfrm>
          <a:prstGeom prst="rect">
            <a:avLst/>
          </a:prstGeom>
        </p:spPr>
      </p:pic>
      <p:sp>
        <p:nvSpPr>
          <p:cNvPr id="7" name="ZoneTexte 6"/>
          <p:cNvSpPr txBox="1"/>
          <p:nvPr/>
        </p:nvSpPr>
        <p:spPr>
          <a:xfrm>
            <a:off x="107504" y="3212976"/>
            <a:ext cx="4896544" cy="1384995"/>
          </a:xfrm>
          <a:prstGeom prst="rect">
            <a:avLst/>
          </a:prstGeom>
          <a:noFill/>
        </p:spPr>
        <p:txBody>
          <a:bodyPr wrap="square" rtlCol="0">
            <a:spAutoFit/>
          </a:bodyPr>
          <a:lstStyle/>
          <a:p>
            <a:pPr algn="ctr"/>
            <a:r>
              <a:rPr lang="fr-FR" sz="1400" dirty="0" smtClean="0">
                <a:solidFill>
                  <a:srgbClr val="008000"/>
                </a:solidFill>
                <a:hlinkClick r:id="rId3"/>
              </a:rPr>
              <a:t>Stagnation du rendement de blé tendre en France (1997-2012) </a:t>
            </a:r>
            <a:r>
              <a:rPr lang="fr-FR" sz="1400" dirty="0" smtClean="0">
                <a:solidFill>
                  <a:srgbClr val="008000"/>
                </a:solidFill>
              </a:rPr>
              <a:t/>
            </a:r>
            <a:br>
              <a:rPr lang="fr-FR" sz="1400" dirty="0" smtClean="0">
                <a:solidFill>
                  <a:srgbClr val="008000"/>
                </a:solidFill>
              </a:rPr>
            </a:br>
            <a:r>
              <a:rPr lang="fr-FR" sz="1400" dirty="0" smtClean="0">
                <a:solidFill>
                  <a:srgbClr val="008000"/>
                </a:solidFill>
              </a:rPr>
              <a:t>En France, comme dans le reste de l'Europe, on observe depuis 15 ans une stagnation, voire une régression des rendements. Cette situation est liée à l'évolution climatique ainsi que du faible niveau et du recul des investissements dans le secteur agricole.</a:t>
            </a:r>
            <a:r>
              <a:rPr lang="fr-FR" sz="1400" i="1" dirty="0" smtClean="0">
                <a:solidFill>
                  <a:srgbClr val="008000"/>
                </a:solidFill>
              </a:rPr>
              <a:t/>
            </a:r>
            <a:br>
              <a:rPr lang="fr-FR" sz="1400" i="1" dirty="0" smtClean="0">
                <a:solidFill>
                  <a:srgbClr val="008000"/>
                </a:solidFill>
              </a:rPr>
            </a:br>
            <a:r>
              <a:rPr lang="fr-FR" sz="1400" i="1" dirty="0" smtClean="0">
                <a:solidFill>
                  <a:srgbClr val="008000"/>
                </a:solidFill>
              </a:rPr>
              <a:t>Image : </a:t>
            </a:r>
            <a:r>
              <a:rPr lang="fr-FR" sz="1400" i="1" dirty="0" smtClean="0">
                <a:solidFill>
                  <a:srgbClr val="008000"/>
                </a:solidFill>
                <a:hlinkClick r:id="rId4"/>
              </a:rPr>
              <a:t>www.terre-finance.fr</a:t>
            </a:r>
            <a:r>
              <a:rPr lang="fr-FR" sz="1400" i="1" dirty="0" smtClean="0">
                <a:solidFill>
                  <a:srgbClr val="008000"/>
                </a:solidFill>
              </a:rPr>
              <a:t> - Source texte : </a:t>
            </a:r>
            <a:r>
              <a:rPr lang="fr-FR" sz="1400" i="1" dirty="0" smtClean="0">
                <a:solidFill>
                  <a:srgbClr val="008000"/>
                </a:solidFill>
                <a:hlinkClick r:id="rId5"/>
              </a:rPr>
              <a:t>www.grida.no</a:t>
            </a:r>
            <a:r>
              <a:rPr lang="fr-FR" sz="1400" i="1" dirty="0" smtClean="0">
                <a:solidFill>
                  <a:srgbClr val="008000"/>
                </a:solidFill>
              </a:rPr>
              <a:t> </a:t>
            </a:r>
            <a:endParaRPr lang="fr-FR" sz="1400" dirty="0">
              <a:solidFill>
                <a:srgbClr val="008000"/>
              </a:solidFill>
            </a:endParaRPr>
          </a:p>
        </p:txBody>
      </p:sp>
      <p:pic>
        <p:nvPicPr>
          <p:cNvPr id="9" name="Image 8" descr="stop pesticides11.jpg"/>
          <p:cNvPicPr>
            <a:picLocks noChangeAspect="1"/>
          </p:cNvPicPr>
          <p:nvPr/>
        </p:nvPicPr>
        <p:blipFill>
          <a:blip r:embed="rId6" cstate="print"/>
          <a:stretch>
            <a:fillRect/>
          </a:stretch>
        </p:blipFill>
        <p:spPr>
          <a:xfrm>
            <a:off x="5940152" y="1268760"/>
            <a:ext cx="2447925" cy="1866900"/>
          </a:xfrm>
          <a:prstGeom prst="rect">
            <a:avLst/>
          </a:prstGeom>
        </p:spPr>
      </p:pic>
      <p:pic>
        <p:nvPicPr>
          <p:cNvPr id="10" name="Image 9" descr="stop pesticides9.jpg"/>
          <p:cNvPicPr>
            <a:picLocks noChangeAspect="1"/>
          </p:cNvPicPr>
          <p:nvPr/>
        </p:nvPicPr>
        <p:blipFill>
          <a:blip r:embed="rId7" cstate="print"/>
          <a:stretch>
            <a:fillRect/>
          </a:stretch>
        </p:blipFill>
        <p:spPr>
          <a:xfrm>
            <a:off x="1475656" y="4653136"/>
            <a:ext cx="2628900" cy="1743075"/>
          </a:xfrm>
          <a:prstGeom prst="rect">
            <a:avLst/>
          </a:prstGeom>
        </p:spPr>
      </p:pic>
      <p:pic>
        <p:nvPicPr>
          <p:cNvPr id="11" name="Image 10" descr="stop pesticides10.jpg"/>
          <p:cNvPicPr>
            <a:picLocks noChangeAspect="1"/>
          </p:cNvPicPr>
          <p:nvPr/>
        </p:nvPicPr>
        <p:blipFill>
          <a:blip r:embed="rId8" cstate="print"/>
          <a:stretch>
            <a:fillRect/>
          </a:stretch>
        </p:blipFill>
        <p:spPr>
          <a:xfrm>
            <a:off x="5652120" y="4509120"/>
            <a:ext cx="2466975" cy="1847850"/>
          </a:xfrm>
          <a:prstGeom prst="rect">
            <a:avLst/>
          </a:prstGeom>
        </p:spPr>
      </p:pic>
      <p:sp>
        <p:nvSpPr>
          <p:cNvPr id="12" name="ZoneTexte 11"/>
          <p:cNvSpPr txBox="1"/>
          <p:nvPr/>
        </p:nvSpPr>
        <p:spPr>
          <a:xfrm>
            <a:off x="3923928" y="6381328"/>
            <a:ext cx="1994649" cy="276999"/>
          </a:xfrm>
          <a:prstGeom prst="rect">
            <a:avLst/>
          </a:prstGeom>
          <a:noFill/>
        </p:spPr>
        <p:txBody>
          <a:bodyPr wrap="none" rtlCol="0">
            <a:spAutoFit/>
          </a:bodyPr>
          <a:lstStyle/>
          <a:p>
            <a:r>
              <a:rPr lang="fr-FR" sz="1200" dirty="0" smtClean="0">
                <a:solidFill>
                  <a:srgbClr val="008000"/>
                </a:solidFill>
                <a:latin typeface="Calibri"/>
              </a:rPr>
              <a:t>↑</a:t>
            </a:r>
            <a:r>
              <a:rPr lang="fr-FR" sz="1200" dirty="0" smtClean="0">
                <a:solidFill>
                  <a:srgbClr val="008000"/>
                </a:solidFill>
              </a:rPr>
              <a:t>Epandage de pesticides  </a:t>
            </a:r>
            <a:r>
              <a:rPr lang="fr-FR" sz="1200" dirty="0" smtClean="0">
                <a:solidFill>
                  <a:srgbClr val="008000"/>
                </a:solidFill>
                <a:latin typeface="Calibri"/>
              </a:rPr>
              <a:t>↑</a:t>
            </a:r>
            <a:endParaRPr lang="fr-FR" sz="1200" dirty="0">
              <a:solidFill>
                <a:srgbClr val="008000"/>
              </a:solidFill>
            </a:endParaRPr>
          </a:p>
        </p:txBody>
      </p:sp>
      <p:sp>
        <p:nvSpPr>
          <p:cNvPr id="13" name="ZoneTexte 12"/>
          <p:cNvSpPr txBox="1"/>
          <p:nvPr/>
        </p:nvSpPr>
        <p:spPr>
          <a:xfrm>
            <a:off x="5627695" y="3140968"/>
            <a:ext cx="3120770" cy="1015663"/>
          </a:xfrm>
          <a:prstGeom prst="rect">
            <a:avLst/>
          </a:prstGeom>
          <a:noFill/>
        </p:spPr>
        <p:txBody>
          <a:bodyPr wrap="square" rtlCol="0">
            <a:spAutoFit/>
          </a:bodyPr>
          <a:lstStyle/>
          <a:p>
            <a:pPr algn="ctr"/>
            <a:r>
              <a:rPr lang="fr-FR" sz="1200" dirty="0" smtClean="0">
                <a:solidFill>
                  <a:srgbClr val="008000"/>
                </a:solidFill>
                <a:latin typeface="Calibri"/>
              </a:rPr>
              <a:t>↑</a:t>
            </a:r>
            <a:r>
              <a:rPr lang="fr-FR" sz="1200" dirty="0" smtClean="0">
                <a:solidFill>
                  <a:srgbClr val="008000"/>
                </a:solidFill>
              </a:rPr>
              <a:t>Epandage de pesticides  </a:t>
            </a:r>
            <a:r>
              <a:rPr lang="fr-FR" sz="1200" dirty="0" smtClean="0">
                <a:solidFill>
                  <a:srgbClr val="008000"/>
                </a:solidFill>
                <a:latin typeface="Calibri"/>
              </a:rPr>
              <a:t>↑</a:t>
            </a:r>
          </a:p>
          <a:p>
            <a:pPr algn="ctr"/>
            <a:endParaRPr lang="fr-FR" sz="1200" dirty="0" smtClean="0">
              <a:solidFill>
                <a:srgbClr val="008000"/>
              </a:solidFill>
              <a:latin typeface="Calibri"/>
            </a:endParaRPr>
          </a:p>
          <a:p>
            <a:pPr algn="ctr"/>
            <a:r>
              <a:rPr lang="fr-FR" sz="1200" dirty="0" smtClean="0">
                <a:solidFill>
                  <a:srgbClr val="008000"/>
                </a:solidFill>
                <a:latin typeface="Calibri"/>
              </a:rPr>
              <a:t>Les compagnies agrochimiques affirment que les pesticides se dégradent à la longue dans le sol. Mais qu’en est-il réellement ?</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588" y="260350"/>
            <a:ext cx="2133600" cy="365125"/>
          </a:xfrm>
        </p:spPr>
        <p:txBody>
          <a:bodyPr/>
          <a:lstStyle/>
          <a:p>
            <a:pPr>
              <a:defRPr/>
            </a:pPr>
            <a:fld id="{B1379FA5-516B-454E-BD87-6F5E54B59F98}" type="slidenum">
              <a:rPr lang="fr-FR"/>
              <a:pPr>
                <a:defRPr/>
              </a:pPr>
              <a:t>61</a:t>
            </a:fld>
            <a:endParaRPr lang="fr-FR" dirty="0"/>
          </a:p>
        </p:txBody>
      </p:sp>
      <p:sp>
        <p:nvSpPr>
          <p:cNvPr id="3" name="Titre 1"/>
          <p:cNvSpPr txBox="1">
            <a:spLocks/>
          </p:cNvSpPr>
          <p:nvPr/>
        </p:nvSpPr>
        <p:spPr bwMode="auto">
          <a:xfrm>
            <a:off x="1979613" y="188913"/>
            <a:ext cx="5905500" cy="431800"/>
          </a:xfrm>
          <a:prstGeom prst="rect">
            <a:avLst/>
          </a:prstGeom>
          <a:noFill/>
          <a:ln w="9525">
            <a:solidFill>
              <a:srgbClr val="008000"/>
            </a:solidFill>
            <a:miter lim="800000"/>
            <a:headEnd/>
            <a:tailEnd/>
          </a:ln>
        </p:spPr>
        <p:txBody>
          <a:bodyPr/>
          <a:lstStyle/>
          <a:p>
            <a:pPr algn="ctr"/>
            <a:r>
              <a:rPr lang="fr-FR" sz="2000" b="1">
                <a:solidFill>
                  <a:srgbClr val="008000"/>
                </a:solidFill>
                <a:latin typeface="Calibri" pitchFamily="34" charset="0"/>
              </a:rPr>
              <a:t>Qu’est-ce que le développement durable ?</a:t>
            </a:r>
          </a:p>
        </p:txBody>
      </p:sp>
      <p:sp>
        <p:nvSpPr>
          <p:cNvPr id="4" name="ZoneTexte 3"/>
          <p:cNvSpPr txBox="1">
            <a:spLocks noChangeArrowheads="1"/>
          </p:cNvSpPr>
          <p:nvPr/>
        </p:nvSpPr>
        <p:spPr bwMode="auto">
          <a:xfrm>
            <a:off x="107950" y="765175"/>
            <a:ext cx="5904210" cy="6001643"/>
          </a:xfrm>
          <a:prstGeom prst="rect">
            <a:avLst/>
          </a:prstGeom>
          <a:noFill/>
          <a:ln w="9525">
            <a:noFill/>
            <a:miter lim="800000"/>
            <a:headEnd/>
            <a:tailEnd/>
          </a:ln>
        </p:spPr>
        <p:txBody>
          <a:bodyPr wrap="square">
            <a:spAutoFit/>
          </a:bodyPr>
          <a:lstStyle/>
          <a:p>
            <a:r>
              <a:rPr lang="fr-FR" b="1" u="sng" dirty="0">
                <a:solidFill>
                  <a:srgbClr val="008000"/>
                </a:solidFill>
                <a:latin typeface="Calibri" pitchFamily="34" charset="0"/>
              </a:rPr>
              <a:t>4. Prises de conscience : </a:t>
            </a:r>
            <a:r>
              <a:rPr lang="fr-FR" b="1" u="sng" dirty="0" smtClean="0">
                <a:solidFill>
                  <a:srgbClr val="008000"/>
                </a:solidFill>
                <a:latin typeface="Calibri" pitchFamily="34" charset="0"/>
              </a:rPr>
              <a:t>4.9. </a:t>
            </a:r>
            <a:r>
              <a:rPr lang="fr-FR" b="1" u="sng" dirty="0">
                <a:solidFill>
                  <a:srgbClr val="008000"/>
                </a:solidFill>
                <a:latin typeface="Calibri" pitchFamily="34" charset="0"/>
              </a:rPr>
              <a:t>Le </a:t>
            </a:r>
            <a:r>
              <a:rPr lang="fr-FR" b="1" u="sng" dirty="0" smtClean="0">
                <a:solidFill>
                  <a:srgbClr val="008000"/>
                </a:solidFill>
                <a:latin typeface="Calibri" pitchFamily="34" charset="0"/>
              </a:rPr>
              <a:t>trou dans la couche d’ozone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La couche d’ozone (O</a:t>
            </a:r>
            <a:r>
              <a:rPr lang="fr-FR" baseline="-25000" dirty="0" smtClean="0">
                <a:solidFill>
                  <a:srgbClr val="008000"/>
                </a:solidFill>
                <a:latin typeface="Calibri" pitchFamily="34" charset="0"/>
              </a:rPr>
              <a:t>3</a:t>
            </a:r>
            <a:r>
              <a:rPr lang="fr-FR" dirty="0" smtClean="0">
                <a:solidFill>
                  <a:srgbClr val="008000"/>
                </a:solidFill>
                <a:latin typeface="Calibri" pitchFamily="34" charset="0"/>
              </a:rPr>
              <a:t>)_ nommée </a:t>
            </a:r>
            <a:r>
              <a:rPr lang="fr-FR" i="1" dirty="0" smtClean="0">
                <a:solidFill>
                  <a:srgbClr val="008000"/>
                </a:solidFill>
                <a:latin typeface="Calibri" pitchFamily="34" charset="0"/>
              </a:rPr>
              <a:t>ozonosphère</a:t>
            </a:r>
            <a:r>
              <a:rPr lang="fr-FR" dirty="0" smtClean="0">
                <a:solidFill>
                  <a:srgbClr val="008000"/>
                </a:solidFill>
                <a:latin typeface="Calibri" pitchFamily="34" charset="0"/>
              </a:rPr>
              <a:t> _, située entre 20 et 50 km d’altitude, absorbe les rayons ultra violets, les empêchant de toucher la terre.</a:t>
            </a:r>
            <a:endParaRPr lang="fr-FR" dirty="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En 1985, J. FARMAN, du British </a:t>
            </a:r>
            <a:r>
              <a:rPr lang="fr-FR" dirty="0" err="1" smtClean="0">
                <a:solidFill>
                  <a:srgbClr val="008000"/>
                </a:solidFill>
                <a:latin typeface="Calibri" pitchFamily="34" charset="0"/>
              </a:rPr>
              <a:t>Antarctica</a:t>
            </a:r>
            <a:r>
              <a:rPr lang="fr-FR" dirty="0" smtClean="0">
                <a:solidFill>
                  <a:srgbClr val="008000"/>
                </a:solidFill>
                <a:latin typeface="Calibri" pitchFamily="34" charset="0"/>
              </a:rPr>
              <a:t> Survey, découvre une </a:t>
            </a:r>
            <a:r>
              <a:rPr lang="fr-FR" dirty="0">
                <a:solidFill>
                  <a:srgbClr val="008000"/>
                </a:solidFill>
                <a:latin typeface="Calibri" pitchFamily="34" charset="0"/>
              </a:rPr>
              <a:t>diminution </a:t>
            </a:r>
            <a:r>
              <a:rPr lang="fr-FR" dirty="0" smtClean="0">
                <a:solidFill>
                  <a:srgbClr val="008000"/>
                </a:solidFill>
                <a:latin typeface="Calibri" pitchFamily="34" charset="0"/>
              </a:rPr>
              <a:t>importante, appelée « </a:t>
            </a:r>
            <a:r>
              <a:rPr lang="fr-FR" i="1" dirty="0" smtClean="0">
                <a:solidFill>
                  <a:srgbClr val="008000"/>
                </a:solidFill>
                <a:latin typeface="Calibri" pitchFamily="34" charset="0"/>
              </a:rPr>
              <a:t>trou dans la couche d'ozone </a:t>
            </a:r>
            <a:r>
              <a:rPr lang="fr-FR" dirty="0" smtClean="0">
                <a:solidFill>
                  <a:srgbClr val="008000"/>
                </a:solidFill>
                <a:latin typeface="Calibri" pitchFamily="34" charset="0"/>
              </a:rPr>
              <a:t>», de </a:t>
            </a:r>
            <a:r>
              <a:rPr lang="fr-FR" dirty="0">
                <a:solidFill>
                  <a:srgbClr val="008000"/>
                </a:solidFill>
                <a:latin typeface="Calibri" pitchFamily="34" charset="0"/>
              </a:rPr>
              <a:t>la concentration </a:t>
            </a:r>
            <a:r>
              <a:rPr lang="fr-FR" dirty="0" smtClean="0">
                <a:solidFill>
                  <a:srgbClr val="008000"/>
                </a:solidFill>
                <a:latin typeface="Calibri" pitchFamily="34" charset="0"/>
              </a:rPr>
              <a:t>d'ozone, jusqu’à 50%, et de l’épaisseur de la couche d'ozone stratosphérique, de 3 mm à 2 et même 1,5 mm, au-dessus </a:t>
            </a:r>
            <a:r>
              <a:rPr lang="fr-FR" dirty="0">
                <a:solidFill>
                  <a:srgbClr val="008000"/>
                </a:solidFill>
                <a:latin typeface="Calibri" pitchFamily="34" charset="0"/>
              </a:rPr>
              <a:t>du continent </a:t>
            </a:r>
            <a:r>
              <a:rPr lang="fr-FR" dirty="0">
                <a:solidFill>
                  <a:srgbClr val="008000"/>
                </a:solidFill>
                <a:latin typeface="Calibri" pitchFamily="34" charset="0"/>
                <a:hlinkClick r:id="rId2" tooltip="Antarctique"/>
              </a:rPr>
              <a:t>antarctique</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Les gaz CFC (</a:t>
            </a:r>
            <a:r>
              <a:rPr lang="fr-FR" dirty="0" smtClean="0">
                <a:latin typeface="Calibri" pitchFamily="34" charset="0"/>
                <a:hlinkClick r:id="rId3" tooltip="Chlorofluorocarbure"/>
              </a:rPr>
              <a:t>chlorofluorocarbures</a:t>
            </a:r>
            <a:r>
              <a:rPr lang="fr-FR" dirty="0" smtClean="0">
                <a:solidFill>
                  <a:srgbClr val="008000"/>
                </a:solidFill>
                <a:latin typeface="Calibri" pitchFamily="34" charset="0"/>
              </a:rPr>
              <a:t>), produits pour la fabrication des réfrigérateurs et de toute l'industrie du froid, détruisant l'ozone, en sont en grande partie responsables.</a:t>
            </a:r>
          </a:p>
          <a:p>
            <a:pPr algn="just">
              <a:buFont typeface="Arial" pitchFamily="34" charset="0"/>
              <a:buChar char="•"/>
            </a:pPr>
            <a:r>
              <a:rPr lang="fr-FR" dirty="0" smtClean="0">
                <a:solidFill>
                  <a:srgbClr val="008000"/>
                </a:solidFill>
                <a:latin typeface="Calibri" pitchFamily="34" charset="0"/>
              </a:rPr>
              <a:t> </a:t>
            </a:r>
            <a:r>
              <a:rPr lang="fr-FR" b="1" dirty="0" smtClean="0">
                <a:solidFill>
                  <a:srgbClr val="008000"/>
                </a:solidFill>
                <a:latin typeface="Calibri" pitchFamily="34" charset="0"/>
              </a:rPr>
              <a:t>Le</a:t>
            </a:r>
            <a:r>
              <a:rPr lang="fr-FR" b="1" dirty="0">
                <a:solidFill>
                  <a:srgbClr val="008000"/>
                </a:solidFill>
                <a:latin typeface="Calibri" pitchFamily="34" charset="0"/>
              </a:rPr>
              <a:t> </a:t>
            </a:r>
            <a:r>
              <a:rPr lang="fr-FR" b="1" dirty="0">
                <a:solidFill>
                  <a:srgbClr val="008000"/>
                </a:solidFill>
                <a:latin typeface="Calibri" pitchFamily="34" charset="0"/>
                <a:hlinkClick r:id="rId4" tooltip="Protocole de Montréal"/>
              </a:rPr>
              <a:t>protocole de Montréal</a:t>
            </a:r>
            <a:r>
              <a:rPr lang="fr-FR" b="1" dirty="0">
                <a:solidFill>
                  <a:srgbClr val="008000"/>
                </a:solidFill>
                <a:latin typeface="Calibri" pitchFamily="34" charset="0"/>
              </a:rPr>
              <a:t>, </a:t>
            </a:r>
            <a:r>
              <a:rPr lang="fr-FR" b="1" dirty="0" smtClean="0">
                <a:solidFill>
                  <a:srgbClr val="008000"/>
                </a:solidFill>
                <a:latin typeface="Calibri" pitchFamily="34" charset="0"/>
              </a:rPr>
              <a:t>signé en </a:t>
            </a:r>
            <a:r>
              <a:rPr lang="fr-FR" b="1" dirty="0" smtClean="0">
                <a:solidFill>
                  <a:srgbClr val="008000"/>
                </a:solidFill>
                <a:latin typeface="Calibri" pitchFamily="34" charset="0"/>
                <a:hlinkClick r:id="rId5" tooltip="1987"/>
              </a:rPr>
              <a:t>1987</a:t>
            </a:r>
            <a:r>
              <a:rPr lang="fr-FR" b="1" dirty="0" smtClean="0">
                <a:solidFill>
                  <a:srgbClr val="008000"/>
                </a:solidFill>
                <a:latin typeface="Calibri" pitchFamily="34" charset="0"/>
              </a:rPr>
              <a:t>,</a:t>
            </a:r>
            <a:r>
              <a:rPr lang="fr-FR" b="1" dirty="0">
                <a:solidFill>
                  <a:srgbClr val="008000"/>
                </a:solidFill>
                <a:latin typeface="Calibri" pitchFamily="34" charset="0"/>
              </a:rPr>
              <a:t> </a:t>
            </a:r>
            <a:r>
              <a:rPr lang="fr-FR" b="1" dirty="0" smtClean="0">
                <a:solidFill>
                  <a:srgbClr val="008000"/>
                </a:solidFill>
                <a:latin typeface="Calibri" pitchFamily="34" charset="0"/>
              </a:rPr>
              <a:t>préconise </a:t>
            </a:r>
            <a:r>
              <a:rPr lang="fr-FR" b="1" dirty="0">
                <a:solidFill>
                  <a:srgbClr val="008000"/>
                </a:solidFill>
                <a:latin typeface="Calibri" pitchFamily="34" charset="0"/>
              </a:rPr>
              <a:t>une diminution des </a:t>
            </a:r>
            <a:r>
              <a:rPr lang="fr-FR" b="1" dirty="0" smtClean="0">
                <a:solidFill>
                  <a:srgbClr val="008000"/>
                </a:solidFill>
                <a:latin typeface="Calibri" pitchFamily="34" charset="0"/>
              </a:rPr>
              <a:t>émissions de CFC </a:t>
            </a:r>
            <a:r>
              <a:rPr lang="fr-FR" b="1" dirty="0">
                <a:solidFill>
                  <a:srgbClr val="008000"/>
                </a:solidFill>
                <a:latin typeface="Calibri" pitchFamily="34" charset="0"/>
              </a:rPr>
              <a:t>de 50% en dix ans</a:t>
            </a:r>
            <a:r>
              <a:rPr lang="fr-FR" b="1" dirty="0" smtClean="0">
                <a:solidFill>
                  <a:srgbClr val="008000"/>
                </a:solidFill>
                <a:latin typeface="Calibri" pitchFamily="34" charset="0"/>
              </a:rPr>
              <a:t>. Un </a:t>
            </a:r>
            <a:r>
              <a:rPr lang="fr-FR" b="1" dirty="0">
                <a:solidFill>
                  <a:srgbClr val="008000"/>
                </a:solidFill>
                <a:latin typeface="Calibri" pitchFamily="34" charset="0"/>
              </a:rPr>
              <a:t>arrêt total de la production </a:t>
            </a:r>
            <a:r>
              <a:rPr lang="fr-FR" b="1" dirty="0" smtClean="0">
                <a:solidFill>
                  <a:srgbClr val="008000"/>
                </a:solidFill>
                <a:latin typeface="Calibri" pitchFamily="34" charset="0"/>
              </a:rPr>
              <a:t>des</a:t>
            </a:r>
            <a:r>
              <a:rPr lang="fr-FR" b="1" dirty="0">
                <a:solidFill>
                  <a:srgbClr val="008000"/>
                </a:solidFill>
                <a:latin typeface="Calibri" pitchFamily="34" charset="0"/>
              </a:rPr>
              <a:t> </a:t>
            </a:r>
            <a:r>
              <a:rPr lang="fr-FR" b="1" dirty="0" smtClean="0">
                <a:solidFill>
                  <a:srgbClr val="008000"/>
                </a:solidFill>
                <a:latin typeface="Calibri" pitchFamily="34" charset="0"/>
              </a:rPr>
              <a:t> CFC est prévu </a:t>
            </a:r>
            <a:r>
              <a:rPr lang="fr-FR" b="1" dirty="0">
                <a:solidFill>
                  <a:srgbClr val="008000"/>
                </a:solidFill>
                <a:latin typeface="Calibri" pitchFamily="34" charset="0"/>
              </a:rPr>
              <a:t>en </a:t>
            </a:r>
            <a:r>
              <a:rPr lang="fr-FR" b="1" dirty="0" smtClean="0">
                <a:solidFill>
                  <a:srgbClr val="008000"/>
                </a:solidFill>
                <a:latin typeface="Calibri" pitchFamily="34" charset="0"/>
              </a:rPr>
              <a:t>2010.</a:t>
            </a:r>
          </a:p>
          <a:p>
            <a:pPr algn="just">
              <a:buFont typeface="Arial" pitchFamily="34" charset="0"/>
              <a:buChar char="•"/>
            </a:pPr>
            <a:r>
              <a:rPr lang="fr-FR" dirty="0" smtClean="0">
                <a:solidFill>
                  <a:srgbClr val="3333FF"/>
                </a:solidFill>
                <a:latin typeface="Calibri" pitchFamily="34" charset="0"/>
              </a:rPr>
              <a:t> En 2012, le trou d'ozone au-dessus de l'Antarctique était plus petit que les années précédentes, à la fois en termes de surface et d'épaisseur, selon le Bulletin de l'OMM (Organisation mondiale de la Météorologie).</a:t>
            </a:r>
            <a:endParaRPr lang="fr-FR" sz="1200" dirty="0" smtClean="0">
              <a:solidFill>
                <a:srgbClr val="3333FF"/>
              </a:solidFill>
              <a:latin typeface="Calibri" pitchFamily="34" charset="0"/>
            </a:endParaRPr>
          </a:p>
          <a:p>
            <a:pPr algn="just"/>
            <a:r>
              <a:rPr lang="fr-FR" sz="1200" dirty="0" smtClean="0">
                <a:solidFill>
                  <a:srgbClr val="008000"/>
                </a:solidFill>
                <a:latin typeface="Calibri" pitchFamily="34" charset="0"/>
              </a:rPr>
              <a:t>Sources : </a:t>
            </a:r>
            <a:r>
              <a:rPr lang="fr-FR" sz="1200" dirty="0" smtClean="0">
                <a:hlinkClick r:id="rId6"/>
              </a:rPr>
              <a:t>http://fr.wikipedia.org/wiki/Couche_d'ozone</a:t>
            </a:r>
            <a:endParaRPr lang="fr-FR" sz="1200" dirty="0" smtClean="0"/>
          </a:p>
          <a:p>
            <a:pPr algn="just"/>
            <a:r>
              <a:rPr lang="fr-FR" sz="1200" dirty="0" smtClean="0">
                <a:hlinkClick r:id="rId7"/>
              </a:rPr>
              <a:t>http://www.notre-planete.info/environnement/trou-couche-ozone.php</a:t>
            </a:r>
            <a:r>
              <a:rPr lang="fr-FR" sz="1200" dirty="0" smtClean="0"/>
              <a:t> </a:t>
            </a:r>
            <a:endParaRPr lang="fr-FR" sz="1200" dirty="0">
              <a:solidFill>
                <a:srgbClr val="008000"/>
              </a:solidFill>
              <a:latin typeface="Calibri" pitchFamily="34" charset="0"/>
            </a:endParaRPr>
          </a:p>
        </p:txBody>
      </p:sp>
      <p:sp>
        <p:nvSpPr>
          <p:cNvPr id="5" name="ZoneTexte 11"/>
          <p:cNvSpPr txBox="1">
            <a:spLocks noChangeArrowheads="1"/>
          </p:cNvSpPr>
          <p:nvPr/>
        </p:nvSpPr>
        <p:spPr bwMode="auto">
          <a:xfrm>
            <a:off x="6084168" y="6237312"/>
            <a:ext cx="2880320" cy="461665"/>
          </a:xfrm>
          <a:prstGeom prst="rect">
            <a:avLst/>
          </a:prstGeom>
          <a:noFill/>
          <a:ln w="9525">
            <a:noFill/>
            <a:miter lim="800000"/>
            <a:headEnd/>
            <a:tailEnd/>
          </a:ln>
        </p:spPr>
        <p:txBody>
          <a:bodyPr wrap="square">
            <a:spAutoFit/>
          </a:bodyPr>
          <a:lstStyle/>
          <a:p>
            <a:pPr algn="ctr"/>
            <a:r>
              <a:rPr lang="fr-FR" sz="1200" dirty="0" smtClean="0">
                <a:solidFill>
                  <a:srgbClr val="008000"/>
                </a:solidFill>
                <a:latin typeface="Calibri" pitchFamily="34" charset="0"/>
              </a:rPr>
              <a:t>↑trou dans la couche d’ozone au-dessus de l’Arctique entre 1984 et 1997↑</a:t>
            </a:r>
            <a:endParaRPr lang="fr-FR" sz="1200" dirty="0">
              <a:solidFill>
                <a:srgbClr val="008000"/>
              </a:solidFill>
              <a:latin typeface="Calibri" pitchFamily="34" charset="0"/>
            </a:endParaRPr>
          </a:p>
        </p:txBody>
      </p:sp>
      <p:pic>
        <p:nvPicPr>
          <p:cNvPr id="6" name="Image 5" descr="ozone hole.jpg"/>
          <p:cNvPicPr>
            <a:picLocks noChangeAspect="1"/>
          </p:cNvPicPr>
          <p:nvPr/>
        </p:nvPicPr>
        <p:blipFill>
          <a:blip r:embed="rId8" cstate="print"/>
          <a:stretch>
            <a:fillRect/>
          </a:stretch>
        </p:blipFill>
        <p:spPr>
          <a:xfrm>
            <a:off x="6300192" y="4365104"/>
            <a:ext cx="2543175" cy="1800225"/>
          </a:xfrm>
          <a:prstGeom prst="rect">
            <a:avLst/>
          </a:prstGeom>
        </p:spPr>
      </p:pic>
      <p:pic>
        <p:nvPicPr>
          <p:cNvPr id="7" name="Image 6" descr="Couches_de_l'atmosphere.jpg"/>
          <p:cNvPicPr>
            <a:picLocks noChangeAspect="1"/>
          </p:cNvPicPr>
          <p:nvPr/>
        </p:nvPicPr>
        <p:blipFill>
          <a:blip r:embed="rId9" cstate="print"/>
          <a:stretch>
            <a:fillRect/>
          </a:stretch>
        </p:blipFill>
        <p:spPr>
          <a:xfrm>
            <a:off x="6012160" y="836712"/>
            <a:ext cx="2973234" cy="2949448"/>
          </a:xfrm>
          <a:prstGeom prst="rect">
            <a:avLst/>
          </a:prstGeom>
        </p:spPr>
      </p:pic>
      <p:sp>
        <p:nvSpPr>
          <p:cNvPr id="8" name="ZoneTexte 7"/>
          <p:cNvSpPr txBox="1"/>
          <p:nvPr/>
        </p:nvSpPr>
        <p:spPr>
          <a:xfrm>
            <a:off x="6372200" y="3717032"/>
            <a:ext cx="2448272" cy="461665"/>
          </a:xfrm>
          <a:prstGeom prst="rect">
            <a:avLst/>
          </a:prstGeom>
          <a:noFill/>
        </p:spPr>
        <p:txBody>
          <a:bodyPr wrap="square" rtlCol="0">
            <a:spAutoFit/>
          </a:bodyPr>
          <a:lstStyle/>
          <a:p>
            <a:pPr algn="ctr"/>
            <a:r>
              <a:rPr lang="fr-FR" sz="1200" dirty="0">
                <a:solidFill>
                  <a:srgbClr val="008000"/>
                </a:solidFill>
                <a:latin typeface="Calibri" pitchFamily="34" charset="0"/>
              </a:rPr>
              <a:t>La couche d'ozone se trouve dans </a:t>
            </a:r>
            <a:r>
              <a:rPr lang="fr-FR" sz="1200" dirty="0" smtClean="0">
                <a:solidFill>
                  <a:srgbClr val="008000"/>
                </a:solidFill>
                <a:latin typeface="Calibri" pitchFamily="34" charset="0"/>
              </a:rPr>
              <a:t>la </a:t>
            </a:r>
            <a:r>
              <a:rPr lang="fr-FR" sz="1200" dirty="0" smtClean="0">
                <a:solidFill>
                  <a:srgbClr val="008000"/>
                </a:solidFill>
                <a:latin typeface="Calibri" pitchFamily="34" charset="0"/>
                <a:hlinkClick r:id="rId10" tooltip="Stratosphère"/>
              </a:rPr>
              <a:t>stratosphère</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588" y="260350"/>
            <a:ext cx="2133600" cy="365125"/>
          </a:xfrm>
        </p:spPr>
        <p:txBody>
          <a:bodyPr/>
          <a:lstStyle/>
          <a:p>
            <a:pPr>
              <a:defRPr/>
            </a:pPr>
            <a:fld id="{B1379FA5-516B-454E-BD87-6F5E54B59F98}" type="slidenum">
              <a:rPr lang="fr-FR"/>
              <a:pPr>
                <a:defRPr/>
              </a:pPr>
              <a:t>62</a:t>
            </a:fld>
            <a:endParaRPr lang="fr-FR" dirty="0"/>
          </a:p>
        </p:txBody>
      </p:sp>
      <p:sp>
        <p:nvSpPr>
          <p:cNvPr id="3" name="Titre 1"/>
          <p:cNvSpPr txBox="1">
            <a:spLocks/>
          </p:cNvSpPr>
          <p:nvPr/>
        </p:nvSpPr>
        <p:spPr bwMode="auto">
          <a:xfrm>
            <a:off x="1979613" y="188913"/>
            <a:ext cx="5905500" cy="431800"/>
          </a:xfrm>
          <a:prstGeom prst="rect">
            <a:avLst/>
          </a:prstGeom>
          <a:noFill/>
          <a:ln w="9525">
            <a:solidFill>
              <a:srgbClr val="008000"/>
            </a:solidFill>
            <a:miter lim="800000"/>
            <a:headEnd/>
            <a:tailEnd/>
          </a:ln>
        </p:spPr>
        <p:txBody>
          <a:bodyPr/>
          <a:lstStyle/>
          <a:p>
            <a:pPr algn="ctr"/>
            <a:r>
              <a:rPr lang="fr-FR" sz="2000" b="1">
                <a:solidFill>
                  <a:srgbClr val="008000"/>
                </a:solidFill>
                <a:latin typeface="Calibri" pitchFamily="34" charset="0"/>
              </a:rPr>
              <a:t>Qu’est-ce que le développement durable ?</a:t>
            </a:r>
          </a:p>
        </p:txBody>
      </p:sp>
      <p:sp>
        <p:nvSpPr>
          <p:cNvPr id="4" name="Rectangle 3"/>
          <p:cNvSpPr/>
          <p:nvPr/>
        </p:nvSpPr>
        <p:spPr>
          <a:xfrm>
            <a:off x="107504" y="764704"/>
            <a:ext cx="8784976" cy="2585323"/>
          </a:xfrm>
          <a:prstGeom prst="rect">
            <a:avLst/>
          </a:prstGeom>
        </p:spPr>
        <p:txBody>
          <a:bodyPr wrap="square">
            <a:spAutoFit/>
          </a:bodyPr>
          <a:lstStyle/>
          <a:p>
            <a:r>
              <a:rPr lang="fr-FR" b="1" u="sng" dirty="0">
                <a:solidFill>
                  <a:srgbClr val="008000"/>
                </a:solidFill>
                <a:latin typeface="Calibri" pitchFamily="34" charset="0"/>
              </a:rPr>
              <a:t>4. Prises de conscience : 4.10. Le cas des </a:t>
            </a:r>
            <a:r>
              <a:rPr lang="fr-FR" b="1" u="sng" dirty="0" smtClean="0">
                <a:solidFill>
                  <a:srgbClr val="008000"/>
                </a:solidFill>
                <a:latin typeface="Calibri" pitchFamily="34" charset="0"/>
              </a:rPr>
              <a:t>OGM</a:t>
            </a:r>
            <a:endParaRPr lang="fr-FR" dirty="0" smtClean="0">
              <a:solidFill>
                <a:srgbClr val="008000"/>
              </a:solidFill>
              <a:latin typeface="Calibri" pitchFamily="34" charset="0"/>
            </a:endParaRPr>
          </a:p>
          <a:p>
            <a:endParaRPr lang="fr-FR" dirty="0">
              <a:solidFill>
                <a:srgbClr val="008000"/>
              </a:solidFill>
              <a:latin typeface="Calibri" pitchFamily="34" charset="0"/>
            </a:endParaRPr>
          </a:p>
          <a:p>
            <a:pPr algn="just">
              <a:buFont typeface="Arial" charset="0"/>
              <a:buChar char="•"/>
            </a:pPr>
            <a:r>
              <a:rPr lang="fr-FR" dirty="0">
                <a:solidFill>
                  <a:srgbClr val="008000"/>
                </a:solidFill>
              </a:rPr>
              <a:t>A priori, les </a:t>
            </a:r>
            <a:r>
              <a:rPr lang="fr-FR" dirty="0" smtClean="0">
                <a:solidFill>
                  <a:srgbClr val="008000"/>
                </a:solidFill>
              </a:rPr>
              <a:t>plantes </a:t>
            </a:r>
            <a:r>
              <a:rPr lang="fr-FR" dirty="0">
                <a:solidFill>
                  <a:srgbClr val="008000"/>
                </a:solidFill>
              </a:rPr>
              <a:t>transgéniques </a:t>
            </a:r>
            <a:r>
              <a:rPr lang="fr-FR" dirty="0" smtClean="0">
                <a:solidFill>
                  <a:srgbClr val="008000"/>
                </a:solidFill>
              </a:rPr>
              <a:t>ou </a:t>
            </a:r>
            <a:r>
              <a:rPr lang="fr-FR" dirty="0">
                <a:solidFill>
                  <a:srgbClr val="008000"/>
                </a:solidFill>
              </a:rPr>
              <a:t>Organismes génétiquement modifiés (OGM</a:t>
            </a:r>
            <a:r>
              <a:rPr lang="fr-FR" dirty="0" smtClean="0">
                <a:solidFill>
                  <a:srgbClr val="008000"/>
                </a:solidFill>
              </a:rPr>
              <a:t>) permettent </a:t>
            </a:r>
            <a:r>
              <a:rPr lang="fr-FR" dirty="0">
                <a:solidFill>
                  <a:srgbClr val="008000"/>
                </a:solidFill>
              </a:rPr>
              <a:t>des </a:t>
            </a:r>
            <a:r>
              <a:rPr lang="fr-FR" dirty="0" smtClean="0">
                <a:solidFill>
                  <a:srgbClr val="008000"/>
                </a:solidFill>
              </a:rPr>
              <a:t>augmentations importantes des rendements </a:t>
            </a:r>
            <a:r>
              <a:rPr lang="fr-FR" dirty="0">
                <a:solidFill>
                  <a:srgbClr val="008000"/>
                </a:solidFill>
              </a:rPr>
              <a:t>(En Chine, rendements de 3 à 4 tonnes/ha pour des semences de riz normal,10 à 15 tonnes/ha pour les semences de riz transgéniques).</a:t>
            </a:r>
          </a:p>
          <a:p>
            <a:pPr algn="just">
              <a:buFont typeface="Arial" charset="0"/>
              <a:buChar char="•"/>
            </a:pPr>
            <a:r>
              <a:rPr lang="fr-FR" dirty="0">
                <a:solidFill>
                  <a:srgbClr val="008000"/>
                </a:solidFill>
              </a:rPr>
              <a:t>A priori, </a:t>
            </a:r>
            <a:r>
              <a:rPr lang="fr-FR" dirty="0" smtClean="0">
                <a:solidFill>
                  <a:srgbClr val="008000"/>
                </a:solidFill>
              </a:rPr>
              <a:t>Les OGM seraient un espoir </a:t>
            </a:r>
            <a:r>
              <a:rPr lang="fr-FR" dirty="0">
                <a:solidFill>
                  <a:srgbClr val="008000"/>
                </a:solidFill>
              </a:rPr>
              <a:t>les pays pauvres </a:t>
            </a:r>
            <a:r>
              <a:rPr lang="fr-FR" dirty="0" smtClean="0">
                <a:solidFill>
                  <a:srgbClr val="008000"/>
                </a:solidFill>
              </a:rPr>
              <a:t> _ grâce aux riz </a:t>
            </a:r>
            <a:r>
              <a:rPr lang="fr-FR" dirty="0">
                <a:solidFill>
                  <a:srgbClr val="008000"/>
                </a:solidFill>
              </a:rPr>
              <a:t>pouvant supporter la sècheresse, pouvant pousser en eau </a:t>
            </a:r>
            <a:r>
              <a:rPr lang="fr-FR" dirty="0" smtClean="0">
                <a:solidFill>
                  <a:srgbClr val="008000"/>
                </a:solidFill>
              </a:rPr>
              <a:t>saumâtre etc. … </a:t>
            </a:r>
            <a:r>
              <a:rPr lang="fr-FR" dirty="0">
                <a:solidFill>
                  <a:srgbClr val="008000"/>
                </a:solidFill>
              </a:rPr>
              <a:t>… </a:t>
            </a:r>
            <a:r>
              <a:rPr lang="fr-FR" dirty="0" smtClean="0">
                <a:solidFill>
                  <a:srgbClr val="008000"/>
                </a:solidFill>
              </a:rPr>
              <a:t>du moins </a:t>
            </a:r>
            <a:r>
              <a:rPr lang="fr-FR" i="1" dirty="0" smtClean="0">
                <a:solidFill>
                  <a:srgbClr val="008000"/>
                </a:solidFill>
              </a:rPr>
              <a:t>si </a:t>
            </a:r>
            <a:r>
              <a:rPr lang="fr-FR" i="1" dirty="0">
                <a:solidFill>
                  <a:srgbClr val="008000"/>
                </a:solidFill>
              </a:rPr>
              <a:t>les semences puissent être données aux paysans ou fournies à des prix intéressants</a:t>
            </a:r>
            <a:r>
              <a:rPr lang="fr-FR" dirty="0" smtClean="0">
                <a:solidFill>
                  <a:srgbClr val="008000"/>
                </a:solidFill>
              </a:rPr>
              <a:t>.</a:t>
            </a:r>
            <a:endParaRPr lang="fr-FR" dirty="0">
              <a:solidFill>
                <a:srgbClr val="008000"/>
              </a:solidFill>
            </a:endParaRPr>
          </a:p>
        </p:txBody>
      </p:sp>
      <p:pic>
        <p:nvPicPr>
          <p:cNvPr id="5" name="Image 6" descr="200px-Genetic-engineering-whea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2816" y="3314352"/>
            <a:ext cx="164306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7"/>
          <p:cNvSpPr txBox="1">
            <a:spLocks noChangeArrowheads="1"/>
          </p:cNvSpPr>
          <p:nvPr/>
        </p:nvSpPr>
        <p:spPr bwMode="auto">
          <a:xfrm>
            <a:off x="6300192" y="5589239"/>
            <a:ext cx="2808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dirty="0">
                <a:solidFill>
                  <a:srgbClr val="7030A0"/>
                </a:solidFill>
                <a:latin typeface="Calibri" panose="020F0502020204030204" pitchFamily="34" charset="0"/>
              </a:rPr>
              <a:t>Grains de blé résistants à une maladie, obtenus à partir d’une </a:t>
            </a:r>
            <a:r>
              <a:rPr lang="fr-FR" sz="1200" dirty="0">
                <a:solidFill>
                  <a:srgbClr val="7030A0"/>
                </a:solidFill>
                <a:latin typeface="Calibri" panose="020F0502020204030204" pitchFamily="34" charset="0"/>
                <a:hlinkClick r:id="rId3" tooltip="Enzyme"/>
              </a:rPr>
              <a:t>enzyme</a:t>
            </a:r>
            <a:r>
              <a:rPr lang="fr-FR" sz="1200" dirty="0">
                <a:solidFill>
                  <a:srgbClr val="7030A0"/>
                </a:solidFill>
                <a:latin typeface="Calibri" panose="020F0502020204030204" pitchFamily="34" charset="0"/>
              </a:rPr>
              <a:t> fabriquant naturellement des antibiotiques</a:t>
            </a:r>
            <a:r>
              <a:rPr lang="fr-FR" sz="1200" dirty="0" smtClean="0">
                <a:solidFill>
                  <a:srgbClr val="7030A0"/>
                </a:solidFill>
                <a:latin typeface="Calibri" panose="020F0502020204030204" pitchFamily="34" charset="0"/>
              </a:rPr>
              <a:t>. </a:t>
            </a:r>
            <a:r>
              <a:rPr lang="fr-FR" sz="1200" dirty="0">
                <a:solidFill>
                  <a:srgbClr val="7030A0"/>
                </a:solidFill>
                <a:latin typeface="Calibri" panose="020F0502020204030204" pitchFamily="34" charset="0"/>
              </a:rPr>
              <a:t>Source : Génie </a:t>
            </a:r>
            <a:r>
              <a:rPr lang="fr-FR" sz="1200" dirty="0" smtClean="0">
                <a:solidFill>
                  <a:srgbClr val="7030A0"/>
                </a:solidFill>
                <a:latin typeface="Calibri" panose="020F0502020204030204" pitchFamily="34" charset="0"/>
              </a:rPr>
              <a:t>génétique, </a:t>
            </a:r>
            <a:r>
              <a:rPr lang="fr-FR" sz="1200" dirty="0">
                <a:solidFill>
                  <a:srgbClr val="7030A0"/>
                </a:solidFill>
                <a:latin typeface="Calibri" panose="020F0502020204030204" pitchFamily="34" charset="0"/>
                <a:hlinkClick r:id="rId4"/>
              </a:rPr>
              <a:t>http://</a:t>
            </a:r>
            <a:r>
              <a:rPr lang="fr-FR" sz="1200" dirty="0" smtClean="0">
                <a:solidFill>
                  <a:srgbClr val="7030A0"/>
                </a:solidFill>
                <a:latin typeface="Calibri" panose="020F0502020204030204" pitchFamily="34" charset="0"/>
                <a:hlinkClick r:id="rId4"/>
              </a:rPr>
              <a:t>fr.wikipedia.org/wiki/G%C3%A9nie_g%C3%A9n%C3%A9tique</a:t>
            </a:r>
            <a:r>
              <a:rPr lang="fr-FR" sz="1200" dirty="0" smtClean="0">
                <a:solidFill>
                  <a:srgbClr val="7030A0"/>
                </a:solidFill>
                <a:latin typeface="Calibri" panose="020F0502020204030204" pitchFamily="34" charset="0"/>
              </a:rPr>
              <a:t> </a:t>
            </a:r>
            <a:endParaRPr lang="fr-FR" sz="1200" dirty="0">
              <a:solidFill>
                <a:srgbClr val="7030A0"/>
              </a:solidFill>
              <a:latin typeface="Calibri" panose="020F0502020204030204" pitchFamily="34" charset="0"/>
            </a:endParaRPr>
          </a:p>
        </p:txBody>
      </p:sp>
      <p:sp>
        <p:nvSpPr>
          <p:cNvPr id="7" name="ZoneTexte 6"/>
          <p:cNvSpPr txBox="1"/>
          <p:nvPr/>
        </p:nvSpPr>
        <p:spPr>
          <a:xfrm>
            <a:off x="107504" y="3429000"/>
            <a:ext cx="6192688" cy="3416320"/>
          </a:xfrm>
          <a:prstGeom prst="rect">
            <a:avLst/>
          </a:prstGeom>
          <a:noFill/>
        </p:spPr>
        <p:txBody>
          <a:bodyPr wrap="square" rtlCol="0">
            <a:spAutoFit/>
          </a:bodyPr>
          <a:lstStyle/>
          <a:p>
            <a:r>
              <a:rPr lang="fr-FR" b="1" dirty="0">
                <a:solidFill>
                  <a:srgbClr val="008000"/>
                </a:solidFill>
              </a:rPr>
              <a:t>Les arguments des pro-OGM </a:t>
            </a:r>
            <a:r>
              <a:rPr lang="fr-FR" dirty="0">
                <a:solidFill>
                  <a:srgbClr val="008000"/>
                </a:solidFill>
              </a:rPr>
              <a:t>:</a:t>
            </a:r>
          </a:p>
          <a:p>
            <a:pPr marL="342900" indent="-342900" algn="just">
              <a:buAutoNum type="arabicParenR"/>
            </a:pPr>
            <a:r>
              <a:rPr lang="fr-FR" dirty="0" smtClean="0">
                <a:solidFill>
                  <a:srgbClr val="008000"/>
                </a:solidFill>
              </a:rPr>
              <a:t>Rien </a:t>
            </a:r>
            <a:r>
              <a:rPr lang="fr-FR" dirty="0">
                <a:solidFill>
                  <a:srgbClr val="008000"/>
                </a:solidFill>
              </a:rPr>
              <a:t>ne prouve [scientifiquement] que la consommation d’OGM soit mauvaise pour la santé, d'autant que les céréales importées (blé, soja, maïs</a:t>
            </a:r>
            <a:r>
              <a:rPr lang="fr-FR" dirty="0" smtClean="0">
                <a:solidFill>
                  <a:srgbClr val="008000"/>
                </a:solidFill>
              </a:rPr>
              <a:t>), </a:t>
            </a:r>
            <a:r>
              <a:rPr lang="fr-FR" dirty="0">
                <a:solidFill>
                  <a:srgbClr val="008000"/>
                </a:solidFill>
              </a:rPr>
              <a:t>de plus en plus tirés de semences OGM</a:t>
            </a:r>
            <a:r>
              <a:rPr lang="fr-FR" dirty="0" smtClean="0">
                <a:solidFill>
                  <a:srgbClr val="008000"/>
                </a:solidFill>
              </a:rPr>
              <a:t>, </a:t>
            </a:r>
            <a:r>
              <a:rPr lang="fr-FR" dirty="0">
                <a:solidFill>
                  <a:srgbClr val="008000"/>
                </a:solidFill>
              </a:rPr>
              <a:t>sont</a:t>
            </a:r>
            <a:r>
              <a:rPr lang="fr-FR" dirty="0" smtClean="0">
                <a:solidFill>
                  <a:srgbClr val="008000"/>
                </a:solidFill>
              </a:rPr>
              <a:t> </a:t>
            </a:r>
            <a:r>
              <a:rPr lang="fr-FR" dirty="0">
                <a:solidFill>
                  <a:srgbClr val="008000"/>
                </a:solidFill>
              </a:rPr>
              <a:t>déjà au cœur de notre </a:t>
            </a:r>
            <a:r>
              <a:rPr lang="fr-FR" dirty="0" smtClean="0">
                <a:solidFill>
                  <a:srgbClr val="008000"/>
                </a:solidFill>
              </a:rPr>
              <a:t>alimentation. </a:t>
            </a:r>
          </a:p>
          <a:p>
            <a:pPr marL="342900" indent="-342900" algn="just">
              <a:buAutoNum type="arabicParenR"/>
            </a:pPr>
            <a:r>
              <a:rPr lang="fr-FR" i="1" dirty="0">
                <a:solidFill>
                  <a:srgbClr val="008000"/>
                </a:solidFill>
              </a:rPr>
              <a:t>D</a:t>
            </a:r>
            <a:r>
              <a:rPr lang="fr-FR" i="1" dirty="0" smtClean="0">
                <a:solidFill>
                  <a:srgbClr val="008000"/>
                </a:solidFill>
              </a:rPr>
              <a:t>onc </a:t>
            </a:r>
            <a:r>
              <a:rPr lang="fr-FR" i="1" dirty="0">
                <a:solidFill>
                  <a:srgbClr val="008000"/>
                </a:solidFill>
              </a:rPr>
              <a:t>économiquement renoncer aux OGM </a:t>
            </a:r>
            <a:r>
              <a:rPr lang="fr-FR" i="1" dirty="0" smtClean="0">
                <a:solidFill>
                  <a:srgbClr val="008000"/>
                </a:solidFill>
              </a:rPr>
              <a:t>serait alors </a:t>
            </a:r>
            <a:r>
              <a:rPr lang="fr-FR" i="1" dirty="0">
                <a:solidFill>
                  <a:srgbClr val="008000"/>
                </a:solidFill>
              </a:rPr>
              <a:t>très </a:t>
            </a:r>
            <a:r>
              <a:rPr lang="fr-FR" i="1" dirty="0" smtClean="0">
                <a:solidFill>
                  <a:srgbClr val="008000"/>
                </a:solidFill>
              </a:rPr>
              <a:t>compliqué, d’autant que leur traçabilité est difficile.</a:t>
            </a:r>
            <a:endParaRPr lang="fr-FR" i="1" dirty="0">
              <a:solidFill>
                <a:srgbClr val="008000"/>
              </a:solidFill>
            </a:endParaRPr>
          </a:p>
          <a:p>
            <a:pPr marL="342900" indent="-342900" algn="just">
              <a:buAutoNum type="arabicParenR"/>
            </a:pPr>
            <a:r>
              <a:rPr lang="fr-FR" dirty="0">
                <a:solidFill>
                  <a:srgbClr val="008000"/>
                </a:solidFill>
              </a:rPr>
              <a:t>Dans certains pays, les OGM _ en </a:t>
            </a:r>
            <a:r>
              <a:rPr lang="fr-FR" dirty="0" smtClean="0">
                <a:solidFill>
                  <a:srgbClr val="008000"/>
                </a:solidFill>
              </a:rPr>
              <a:t>permettant </a:t>
            </a:r>
            <a:r>
              <a:rPr lang="fr-FR" dirty="0">
                <a:solidFill>
                  <a:srgbClr val="008000"/>
                </a:solidFill>
              </a:rPr>
              <a:t>d’améliorer les rendements </a:t>
            </a:r>
            <a:r>
              <a:rPr lang="fr-FR" dirty="0" smtClean="0">
                <a:solidFill>
                  <a:srgbClr val="008000"/>
                </a:solidFill>
              </a:rPr>
              <a:t>et de </a:t>
            </a:r>
            <a:r>
              <a:rPr lang="fr-FR" dirty="0">
                <a:solidFill>
                  <a:srgbClr val="008000"/>
                </a:solidFill>
              </a:rPr>
              <a:t>consommer moins d’eau, moins </a:t>
            </a:r>
            <a:r>
              <a:rPr lang="fr-FR" dirty="0" smtClean="0">
                <a:solidFill>
                  <a:srgbClr val="008000"/>
                </a:solidFill>
              </a:rPr>
              <a:t>d’engrais [donc en étant moins polluant] _ </a:t>
            </a:r>
            <a:r>
              <a:rPr lang="fr-FR" dirty="0">
                <a:solidFill>
                  <a:srgbClr val="008000"/>
                </a:solidFill>
              </a:rPr>
              <a:t>paraissent plus « </a:t>
            </a:r>
            <a:r>
              <a:rPr lang="fr-FR" b="1" dirty="0">
                <a:solidFill>
                  <a:srgbClr val="008000"/>
                </a:solidFill>
              </a:rPr>
              <a:t>écolo</a:t>
            </a:r>
            <a:r>
              <a:rPr lang="fr-FR" dirty="0">
                <a:solidFill>
                  <a:srgbClr val="008000"/>
                </a:solidFill>
              </a:rPr>
              <a:t> </a:t>
            </a:r>
            <a:r>
              <a:rPr lang="fr-FR" dirty="0" smtClean="0">
                <a:solidFill>
                  <a:srgbClr val="008000"/>
                </a:solidFill>
              </a:rPr>
              <a:t>».</a:t>
            </a:r>
          </a:p>
          <a:p>
            <a:pPr marL="342900" indent="-342900" algn="just">
              <a:buAutoNum type="arabicParenR"/>
            </a:pPr>
            <a:r>
              <a:rPr lang="fr-FR" i="1" dirty="0">
                <a:solidFill>
                  <a:srgbClr val="008000"/>
                </a:solidFill>
              </a:rPr>
              <a:t>R</a:t>
            </a:r>
            <a:r>
              <a:rPr lang="fr-FR" i="1" dirty="0" smtClean="0">
                <a:solidFill>
                  <a:srgbClr val="008000"/>
                </a:solidFill>
              </a:rPr>
              <a:t>isque que des pays bloquent </a:t>
            </a:r>
            <a:r>
              <a:rPr lang="fr-FR" i="1" dirty="0">
                <a:solidFill>
                  <a:srgbClr val="008000"/>
                </a:solidFill>
              </a:rPr>
              <a:t>nos exportations agricoles ou </a:t>
            </a:r>
            <a:r>
              <a:rPr lang="fr-FR" i="1" dirty="0" smtClean="0">
                <a:solidFill>
                  <a:srgbClr val="008000"/>
                </a:solidFill>
              </a:rPr>
              <a:t>agroalimentaires,  parce que nous avons dit non </a:t>
            </a:r>
            <a:r>
              <a:rPr lang="fr-FR" i="1" dirty="0">
                <a:solidFill>
                  <a:srgbClr val="008000"/>
                </a:solidFill>
              </a:rPr>
              <a:t>aux </a:t>
            </a:r>
            <a:r>
              <a:rPr lang="fr-FR" i="1" dirty="0" smtClean="0">
                <a:solidFill>
                  <a:srgbClr val="008000"/>
                </a:solidFill>
              </a:rPr>
              <a:t>OGM.</a:t>
            </a:r>
            <a:endParaRPr lang="fr-FR" i="1" dirty="0">
              <a:solidFill>
                <a:srgbClr val="008000"/>
              </a:solidFill>
            </a:endParaRPr>
          </a:p>
        </p:txBody>
      </p:sp>
    </p:spTree>
    <p:extLst>
      <p:ext uri="{BB962C8B-B14F-4D97-AF65-F5344CB8AC3E}">
        <p14:creationId xmlns:p14="http://schemas.microsoft.com/office/powerpoint/2010/main" val="1706256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588" y="260350"/>
            <a:ext cx="2133600" cy="365125"/>
          </a:xfrm>
        </p:spPr>
        <p:txBody>
          <a:bodyPr/>
          <a:lstStyle/>
          <a:p>
            <a:pPr>
              <a:defRPr/>
            </a:pPr>
            <a:fld id="{B1379FA5-516B-454E-BD87-6F5E54B59F98}" type="slidenum">
              <a:rPr lang="fr-FR"/>
              <a:pPr>
                <a:defRPr/>
              </a:pPr>
              <a:t>63</a:t>
            </a:fld>
            <a:endParaRPr lang="fr-FR" dirty="0"/>
          </a:p>
        </p:txBody>
      </p:sp>
      <p:sp>
        <p:nvSpPr>
          <p:cNvPr id="3" name="Titre 1"/>
          <p:cNvSpPr txBox="1">
            <a:spLocks/>
          </p:cNvSpPr>
          <p:nvPr/>
        </p:nvSpPr>
        <p:spPr bwMode="auto">
          <a:xfrm>
            <a:off x="1979613" y="188913"/>
            <a:ext cx="5905500" cy="431800"/>
          </a:xfrm>
          <a:prstGeom prst="rect">
            <a:avLst/>
          </a:prstGeom>
          <a:noFill/>
          <a:ln w="9525">
            <a:solidFill>
              <a:srgbClr val="008000"/>
            </a:solidFill>
            <a:miter lim="800000"/>
            <a:headEnd/>
            <a:tailEnd/>
          </a:ln>
        </p:spPr>
        <p:txBody>
          <a:bodyPr/>
          <a:lstStyle/>
          <a:p>
            <a:pPr algn="ctr"/>
            <a:r>
              <a:rPr lang="fr-FR" sz="2000" b="1">
                <a:solidFill>
                  <a:srgbClr val="008000"/>
                </a:solidFill>
                <a:latin typeface="Calibri" pitchFamily="34" charset="0"/>
              </a:rPr>
              <a:t>Qu’est-ce que le développement durable ?</a:t>
            </a:r>
          </a:p>
        </p:txBody>
      </p:sp>
      <p:sp>
        <p:nvSpPr>
          <p:cNvPr id="4" name="Rectangle 3"/>
          <p:cNvSpPr/>
          <p:nvPr/>
        </p:nvSpPr>
        <p:spPr>
          <a:xfrm>
            <a:off x="107504" y="764704"/>
            <a:ext cx="8784976" cy="3785652"/>
          </a:xfrm>
          <a:prstGeom prst="rect">
            <a:avLst/>
          </a:prstGeom>
        </p:spPr>
        <p:txBody>
          <a:bodyPr wrap="square">
            <a:spAutoFit/>
          </a:bodyPr>
          <a:lstStyle/>
          <a:p>
            <a:r>
              <a:rPr lang="fr-FR" b="1" u="sng" dirty="0">
                <a:solidFill>
                  <a:srgbClr val="008000"/>
                </a:solidFill>
                <a:latin typeface="Calibri" pitchFamily="34" charset="0"/>
              </a:rPr>
              <a:t>4. Prises de conscience : 4.10. Le cas des </a:t>
            </a:r>
            <a:r>
              <a:rPr lang="fr-FR" b="1" u="sng" dirty="0" smtClean="0">
                <a:solidFill>
                  <a:srgbClr val="008000"/>
                </a:solidFill>
                <a:latin typeface="Calibri" pitchFamily="34" charset="0"/>
              </a:rPr>
              <a:t>OGM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buFont typeface="Arial" charset="0"/>
              <a:buChar char="•"/>
            </a:pPr>
            <a:r>
              <a:rPr lang="fr-FR" dirty="0" smtClean="0">
                <a:solidFill>
                  <a:srgbClr val="FF0000"/>
                </a:solidFill>
              </a:rPr>
              <a:t> Peu </a:t>
            </a:r>
            <a:r>
              <a:rPr lang="fr-FR" dirty="0">
                <a:solidFill>
                  <a:srgbClr val="FF0000"/>
                </a:solidFill>
              </a:rPr>
              <a:t>de recul, insuffisamment testés, concernant d’éventuels effets secondaires ou risques sur la santé humaine (autorisation de mise sur le marché au bout de 3 à 6 mois, par la FDA aux USA, contrairement aux médicaments qui nécessitent souvent 10 ans de tests et de mises à l’épreuve).</a:t>
            </a:r>
          </a:p>
          <a:p>
            <a:pPr algn="just">
              <a:buFont typeface="Arial" charset="0"/>
              <a:buChar char="•"/>
            </a:pPr>
            <a:r>
              <a:rPr lang="fr-FR" dirty="0" smtClean="0">
                <a:solidFill>
                  <a:srgbClr val="FF0000"/>
                </a:solidFill>
              </a:rPr>
              <a:t> Techniques </a:t>
            </a:r>
            <a:r>
              <a:rPr lang="fr-FR" dirty="0">
                <a:solidFill>
                  <a:srgbClr val="FF0000"/>
                </a:solidFill>
              </a:rPr>
              <a:t>complexes, délicates (site d’introduction du gène, dans ADN, aléatoire). </a:t>
            </a:r>
          </a:p>
          <a:p>
            <a:pPr algn="just">
              <a:buFont typeface="Arial" charset="0"/>
              <a:buChar char="•"/>
            </a:pPr>
            <a:r>
              <a:rPr lang="fr-FR" dirty="0" smtClean="0">
                <a:solidFill>
                  <a:srgbClr val="FF0000"/>
                </a:solidFill>
              </a:rPr>
              <a:t> Des </a:t>
            </a:r>
            <a:r>
              <a:rPr lang="fr-FR" dirty="0">
                <a:solidFill>
                  <a:srgbClr val="FF0000"/>
                </a:solidFill>
              </a:rPr>
              <a:t>cas de </a:t>
            </a:r>
            <a:r>
              <a:rPr lang="fr-FR" b="1" dirty="0">
                <a:solidFill>
                  <a:srgbClr val="FF0000"/>
                </a:solidFill>
              </a:rPr>
              <a:t>réactions immunitaires excessives </a:t>
            </a:r>
            <a:r>
              <a:rPr lang="fr-FR" dirty="0">
                <a:solidFill>
                  <a:srgbClr val="FF0000"/>
                </a:solidFill>
              </a:rPr>
              <a:t>du corps humain ont été rapportés concernant certaines nourriture transgéniques absorbées par l’animal </a:t>
            </a:r>
            <a:r>
              <a:rPr lang="fr-FR" dirty="0" smtClean="0">
                <a:solidFill>
                  <a:srgbClr val="FF0000"/>
                </a:solidFill>
              </a:rPr>
              <a:t>(°).</a:t>
            </a:r>
          </a:p>
          <a:p>
            <a:pPr algn="just">
              <a:buFont typeface="Arial" charset="0"/>
              <a:buChar char="•"/>
            </a:pPr>
            <a:r>
              <a:rPr lang="fr-FR" dirty="0" smtClean="0">
                <a:solidFill>
                  <a:srgbClr val="FF0000"/>
                </a:solidFill>
              </a:rPr>
              <a:t> Les </a:t>
            </a:r>
            <a:r>
              <a:rPr lang="fr-FR" dirty="0">
                <a:solidFill>
                  <a:srgbClr val="FF0000"/>
                </a:solidFill>
              </a:rPr>
              <a:t>risques sanitaires </a:t>
            </a:r>
            <a:r>
              <a:rPr lang="fr-FR" dirty="0" smtClean="0">
                <a:solidFill>
                  <a:srgbClr val="FF0000"/>
                </a:solidFill>
              </a:rPr>
              <a:t>auraient été identifiés avec la </a:t>
            </a:r>
            <a:r>
              <a:rPr lang="fr-FR" dirty="0">
                <a:solidFill>
                  <a:srgbClr val="FF0000"/>
                </a:solidFill>
              </a:rPr>
              <a:t>consommation d’aliments issus de plantes transgéniques :</a:t>
            </a:r>
            <a:r>
              <a:rPr lang="fr-FR" dirty="0" smtClean="0">
                <a:solidFill>
                  <a:srgbClr val="FF0000"/>
                </a:solidFill>
              </a:rPr>
              <a:t> risques </a:t>
            </a:r>
            <a:r>
              <a:rPr lang="fr-FR" dirty="0">
                <a:solidFill>
                  <a:srgbClr val="FF0000"/>
                </a:solidFill>
              </a:rPr>
              <a:t>d’</a:t>
            </a:r>
            <a:r>
              <a:rPr lang="fr-FR" dirty="0">
                <a:solidFill>
                  <a:srgbClr val="FF0000"/>
                </a:solidFill>
                <a:hlinkClick r:id="" action="ppaction://hlinkfile"/>
              </a:rPr>
              <a:t>allergie</a:t>
            </a:r>
            <a:r>
              <a:rPr lang="fr-FR" dirty="0">
                <a:solidFill>
                  <a:srgbClr val="FF0000"/>
                </a:solidFill>
              </a:rPr>
              <a:t>, </a:t>
            </a:r>
            <a:r>
              <a:rPr lang="fr-FR" dirty="0" smtClean="0">
                <a:solidFill>
                  <a:srgbClr val="FF0000"/>
                </a:solidFill>
              </a:rPr>
              <a:t>de </a:t>
            </a:r>
            <a:r>
              <a:rPr lang="fr-FR" dirty="0">
                <a:solidFill>
                  <a:srgbClr val="FF0000"/>
                </a:solidFill>
                <a:hlinkClick r:id="" action="ppaction://hlinkfile"/>
              </a:rPr>
              <a:t>toxicité</a:t>
            </a:r>
            <a:r>
              <a:rPr lang="fr-FR" dirty="0">
                <a:solidFill>
                  <a:srgbClr val="FF0000"/>
                </a:solidFill>
              </a:rPr>
              <a:t> </a:t>
            </a:r>
            <a:r>
              <a:rPr lang="fr-FR" dirty="0" smtClean="0">
                <a:solidFill>
                  <a:srgbClr val="FF0000"/>
                </a:solidFill>
              </a:rPr>
              <a:t>(le maïs BT contient la toxine </a:t>
            </a:r>
            <a:r>
              <a:rPr lang="fr-FR" dirty="0" err="1" smtClean="0">
                <a:solidFill>
                  <a:srgbClr val="FF0000"/>
                </a:solidFill>
              </a:rPr>
              <a:t>Bt</a:t>
            </a:r>
            <a:r>
              <a:rPr lang="fr-FR" dirty="0" smtClean="0">
                <a:solidFill>
                  <a:srgbClr val="FF0000"/>
                </a:solidFill>
              </a:rPr>
              <a:t>) et de </a:t>
            </a:r>
            <a:r>
              <a:rPr lang="fr-FR" dirty="0">
                <a:solidFill>
                  <a:srgbClr val="FF0000"/>
                </a:solidFill>
                <a:hlinkClick r:id="" action="ppaction://hlinkfile"/>
              </a:rPr>
              <a:t>développement d’une résistance</a:t>
            </a:r>
            <a:r>
              <a:rPr lang="fr-FR" dirty="0">
                <a:solidFill>
                  <a:srgbClr val="FF0000"/>
                </a:solidFill>
              </a:rPr>
              <a:t> à certains antibiotiques</a:t>
            </a:r>
            <a:r>
              <a:rPr lang="fr-FR" dirty="0" smtClean="0">
                <a:solidFill>
                  <a:srgbClr val="FF0000"/>
                </a:solidFill>
              </a:rPr>
              <a:t>. </a:t>
            </a:r>
            <a:r>
              <a:rPr lang="fr-FR" sz="1200" dirty="0" smtClean="0">
                <a:solidFill>
                  <a:srgbClr val="FF0000"/>
                </a:solidFill>
              </a:rPr>
              <a:t>Source : a) </a:t>
            </a:r>
            <a:r>
              <a:rPr lang="fr-FR" sz="1200" dirty="0">
                <a:solidFill>
                  <a:srgbClr val="FF0000"/>
                </a:solidFill>
                <a:hlinkClick r:id="rId2"/>
              </a:rPr>
              <a:t>http://fr.wikipedia.org/wiki/Gilles-%C3%89ric_S%C3%A9ralini#.</a:t>
            </a:r>
            <a:r>
              <a:rPr lang="fr-FR" sz="1200" dirty="0" smtClean="0">
                <a:solidFill>
                  <a:srgbClr val="FF0000"/>
                </a:solidFill>
                <a:hlinkClick r:id="rId2"/>
              </a:rPr>
              <a:t>C3.89tude_controvers.C3.A9e_sur_la_toxicit.C3.A9_du_Roundup_et_du_ma.C3.AFs_OGM_NK_603</a:t>
            </a:r>
            <a:r>
              <a:rPr lang="fr-FR" sz="1200" dirty="0" smtClean="0">
                <a:solidFill>
                  <a:srgbClr val="FF0000"/>
                </a:solidFill>
              </a:rPr>
              <a:t>, b) </a:t>
            </a:r>
            <a:r>
              <a:rPr lang="fr-FR" sz="1200" i="1" dirty="0" smtClean="0">
                <a:solidFill>
                  <a:srgbClr val="FF0000"/>
                </a:solidFill>
              </a:rPr>
              <a:t>Les </a:t>
            </a:r>
            <a:r>
              <a:rPr lang="fr-FR" sz="1200" i="1" dirty="0">
                <a:solidFill>
                  <a:srgbClr val="FF0000"/>
                </a:solidFill>
              </a:rPr>
              <a:t>risques sanitaires</a:t>
            </a:r>
            <a:r>
              <a:rPr lang="fr-FR" sz="1200" dirty="0">
                <a:solidFill>
                  <a:srgbClr val="FF0000"/>
                </a:solidFill>
              </a:rPr>
              <a:t>, </a:t>
            </a:r>
            <a:r>
              <a:rPr lang="fr-FR" sz="1200" dirty="0" smtClean="0">
                <a:solidFill>
                  <a:srgbClr val="FF0000"/>
                </a:solidFill>
              </a:rPr>
              <a:t> </a:t>
            </a:r>
            <a:r>
              <a:rPr lang="fr-FR" sz="1200" dirty="0" smtClean="0">
                <a:solidFill>
                  <a:srgbClr val="FF0000"/>
                </a:solidFill>
                <a:hlinkClick r:id="rId3"/>
              </a:rPr>
              <a:t>http</a:t>
            </a:r>
            <a:r>
              <a:rPr lang="fr-FR" sz="1200" dirty="0">
                <a:solidFill>
                  <a:srgbClr val="FF0000"/>
                </a:solidFill>
                <a:hlinkClick r:id="rId3"/>
              </a:rPr>
              <a:t>://</a:t>
            </a:r>
            <a:r>
              <a:rPr lang="fr-FR" sz="1200" dirty="0" smtClean="0">
                <a:solidFill>
                  <a:srgbClr val="FF0000"/>
                </a:solidFill>
                <a:hlinkClick r:id="rId3"/>
              </a:rPr>
              <a:t>masterpro-ere.u-bourgogne.fr/pages_web/site%20OGM/Risques%20sanitaires.html</a:t>
            </a:r>
            <a:r>
              <a:rPr lang="fr-FR" sz="1200" dirty="0" smtClean="0">
                <a:solidFill>
                  <a:srgbClr val="FF0000"/>
                </a:solidFill>
              </a:rPr>
              <a:t> </a:t>
            </a:r>
            <a:endParaRPr lang="fr-FR" sz="1200" dirty="0">
              <a:solidFill>
                <a:srgbClr val="FF0000"/>
              </a:solidFill>
            </a:endParaRPr>
          </a:p>
        </p:txBody>
      </p:sp>
      <p:sp>
        <p:nvSpPr>
          <p:cNvPr id="8" name="ZoneTexte 7"/>
          <p:cNvSpPr txBox="1">
            <a:spLocks noChangeArrowheads="1"/>
          </p:cNvSpPr>
          <p:nvPr/>
        </p:nvSpPr>
        <p:spPr bwMode="auto">
          <a:xfrm>
            <a:off x="77366" y="4552426"/>
            <a:ext cx="6995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1200" dirty="0">
                <a:solidFill>
                  <a:srgbClr val="FF0000"/>
                </a:solidFill>
              </a:rPr>
              <a:t>(°) </a:t>
            </a:r>
            <a:r>
              <a:rPr lang="fr-FR" sz="1200" i="1" dirty="0">
                <a:solidFill>
                  <a:srgbClr val="FF0000"/>
                </a:solidFill>
              </a:rPr>
              <a:t>La nourriture </a:t>
            </a:r>
            <a:r>
              <a:rPr lang="fr-FR" sz="1200" i="1" dirty="0" smtClean="0">
                <a:solidFill>
                  <a:srgbClr val="FF0000"/>
                </a:solidFill>
              </a:rPr>
              <a:t>étant traitée </a:t>
            </a:r>
            <a:r>
              <a:rPr lang="fr-FR" sz="1200" i="1" dirty="0">
                <a:solidFill>
                  <a:srgbClr val="FF0000"/>
                </a:solidFill>
              </a:rPr>
              <a:t>comme un corps étranger, par le corps de l’animal </a:t>
            </a:r>
            <a:r>
              <a:rPr lang="fr-FR" sz="1200" dirty="0">
                <a:solidFill>
                  <a:srgbClr val="FF0000"/>
                </a:solidFill>
              </a:rPr>
              <a:t>(rat de laboratoire etc.). Cas d’une </a:t>
            </a:r>
            <a:r>
              <a:rPr lang="fr-FR" sz="1200" i="1" dirty="0">
                <a:solidFill>
                  <a:srgbClr val="FF0000"/>
                </a:solidFill>
              </a:rPr>
              <a:t>pomme de terre OGM Monsanto BT </a:t>
            </a:r>
            <a:r>
              <a:rPr lang="fr-FR" sz="1200" dirty="0">
                <a:solidFill>
                  <a:srgbClr val="FF0000"/>
                </a:solidFill>
              </a:rPr>
              <a:t>où un gène avait été modifié pour produire une </a:t>
            </a:r>
            <a:r>
              <a:rPr lang="fr-FR" sz="1200" dirty="0" err="1">
                <a:solidFill>
                  <a:srgbClr val="FF0000"/>
                </a:solidFill>
              </a:rPr>
              <a:t>lectine</a:t>
            </a:r>
            <a:r>
              <a:rPr lang="fr-FR" sz="1200" dirty="0">
                <a:solidFill>
                  <a:srgbClr val="FF0000"/>
                </a:solidFill>
              </a:rPr>
              <a:t>, un pesticide naturelle anti-puceron. Il semblerait que c’est la technique d’introduction du gène de production de la </a:t>
            </a:r>
            <a:r>
              <a:rPr lang="fr-FR" sz="1200" dirty="0" err="1">
                <a:solidFill>
                  <a:srgbClr val="FF0000"/>
                </a:solidFill>
              </a:rPr>
              <a:t>lectine</a:t>
            </a:r>
            <a:r>
              <a:rPr lang="fr-FR" sz="1200" dirty="0">
                <a:solidFill>
                  <a:srgbClr val="FF0000"/>
                </a:solidFill>
              </a:rPr>
              <a:t>, dans l’ADN de la pomme de terre, qui serait en cause. Source : </a:t>
            </a:r>
            <a:r>
              <a:rPr lang="fr-FR" sz="1200" dirty="0" err="1">
                <a:solidFill>
                  <a:srgbClr val="FF0000"/>
                </a:solidFill>
              </a:rPr>
              <a:t>Birch</a:t>
            </a:r>
            <a:r>
              <a:rPr lang="fr-FR" sz="1200" dirty="0">
                <a:solidFill>
                  <a:srgbClr val="FF0000"/>
                </a:solidFill>
              </a:rPr>
              <a:t> A. N. E., Geoghegan I. E., </a:t>
            </a:r>
            <a:r>
              <a:rPr lang="fr-FR" sz="1200" dirty="0" err="1">
                <a:solidFill>
                  <a:srgbClr val="FF0000"/>
                </a:solidFill>
              </a:rPr>
              <a:t>Marejus</a:t>
            </a:r>
            <a:r>
              <a:rPr lang="fr-FR" sz="1200" dirty="0">
                <a:solidFill>
                  <a:srgbClr val="FF0000"/>
                </a:solidFill>
              </a:rPr>
              <a:t> M. E. N., Mc Nicol J. W., </a:t>
            </a:r>
            <a:r>
              <a:rPr lang="fr-FR" sz="1200" dirty="0" err="1">
                <a:solidFill>
                  <a:srgbClr val="FF0000"/>
                </a:solidFill>
              </a:rPr>
              <a:t>Hackett</a:t>
            </a:r>
            <a:r>
              <a:rPr lang="fr-FR" sz="1200" dirty="0">
                <a:solidFill>
                  <a:srgbClr val="FF0000"/>
                </a:solidFill>
              </a:rPr>
              <a:t> C., </a:t>
            </a:r>
            <a:r>
              <a:rPr lang="fr-FR" sz="1200" dirty="0" err="1">
                <a:solidFill>
                  <a:srgbClr val="FF0000"/>
                </a:solidFill>
              </a:rPr>
              <a:t>Gatehouse</a:t>
            </a:r>
            <a:r>
              <a:rPr lang="fr-FR" sz="1200" dirty="0">
                <a:solidFill>
                  <a:srgbClr val="FF0000"/>
                </a:solidFill>
              </a:rPr>
              <a:t> A. M. R. &amp; </a:t>
            </a:r>
            <a:r>
              <a:rPr lang="fr-FR" sz="1200" dirty="0" err="1">
                <a:solidFill>
                  <a:srgbClr val="FF0000"/>
                </a:solidFill>
              </a:rPr>
              <a:t>Gatehouse</a:t>
            </a:r>
            <a:r>
              <a:rPr lang="fr-FR" sz="1200" dirty="0">
                <a:solidFill>
                  <a:srgbClr val="FF0000"/>
                </a:solidFill>
              </a:rPr>
              <a:t> J. A. </a:t>
            </a:r>
            <a:r>
              <a:rPr lang="fr-FR" sz="1200" i="1" dirty="0">
                <a:solidFill>
                  <a:srgbClr val="FF0000"/>
                </a:solidFill>
              </a:rPr>
              <a:t>Tri-</a:t>
            </a:r>
            <a:r>
              <a:rPr lang="fr-FR" sz="1200" i="1" dirty="0" err="1">
                <a:solidFill>
                  <a:srgbClr val="FF0000"/>
                </a:solidFill>
              </a:rPr>
              <a:t>trophic</a:t>
            </a:r>
            <a:r>
              <a:rPr lang="fr-FR" sz="1200" i="1" dirty="0">
                <a:solidFill>
                  <a:srgbClr val="FF0000"/>
                </a:solidFill>
              </a:rPr>
              <a:t> interactions </a:t>
            </a:r>
            <a:r>
              <a:rPr lang="fr-FR" sz="1200" i="1" dirty="0" err="1">
                <a:solidFill>
                  <a:srgbClr val="FF0000"/>
                </a:solidFill>
              </a:rPr>
              <a:t>involving</a:t>
            </a:r>
            <a:r>
              <a:rPr lang="fr-FR" sz="1200" i="1" dirty="0">
                <a:solidFill>
                  <a:srgbClr val="FF0000"/>
                </a:solidFill>
              </a:rPr>
              <a:t> </a:t>
            </a:r>
            <a:r>
              <a:rPr lang="fr-FR" sz="1200" i="1" dirty="0" err="1">
                <a:solidFill>
                  <a:srgbClr val="FF0000"/>
                </a:solidFill>
              </a:rPr>
              <a:t>pest</a:t>
            </a:r>
            <a:r>
              <a:rPr lang="fr-FR" sz="1200" i="1" dirty="0">
                <a:solidFill>
                  <a:srgbClr val="FF0000"/>
                </a:solidFill>
              </a:rPr>
              <a:t> </a:t>
            </a:r>
            <a:r>
              <a:rPr lang="fr-FR" sz="1200" i="1" dirty="0" err="1">
                <a:solidFill>
                  <a:srgbClr val="FF0000"/>
                </a:solidFill>
              </a:rPr>
              <a:t>aphids</a:t>
            </a:r>
            <a:r>
              <a:rPr lang="fr-FR" sz="1200" i="1" dirty="0">
                <a:solidFill>
                  <a:srgbClr val="FF0000"/>
                </a:solidFill>
              </a:rPr>
              <a:t>, </a:t>
            </a:r>
            <a:r>
              <a:rPr lang="fr-FR" sz="1200" i="1" dirty="0" err="1">
                <a:solidFill>
                  <a:srgbClr val="FF0000"/>
                </a:solidFill>
              </a:rPr>
              <a:t>predatory</a:t>
            </a:r>
            <a:r>
              <a:rPr lang="fr-FR" sz="1200" i="1" dirty="0">
                <a:solidFill>
                  <a:srgbClr val="FF0000"/>
                </a:solidFill>
              </a:rPr>
              <a:t> 2-spot </a:t>
            </a:r>
            <a:r>
              <a:rPr lang="fr-FR" sz="1200" i="1" dirty="0" err="1">
                <a:solidFill>
                  <a:srgbClr val="FF0000"/>
                </a:solidFill>
              </a:rPr>
              <a:t>ladybirds</a:t>
            </a:r>
            <a:r>
              <a:rPr lang="fr-FR" sz="1200" i="1" dirty="0">
                <a:solidFill>
                  <a:srgbClr val="FF0000"/>
                </a:solidFill>
              </a:rPr>
              <a:t> and </a:t>
            </a:r>
            <a:r>
              <a:rPr lang="fr-FR" sz="1200" i="1" dirty="0" err="1">
                <a:solidFill>
                  <a:srgbClr val="FF0000"/>
                </a:solidFill>
              </a:rPr>
              <a:t>transgenic</a:t>
            </a:r>
            <a:r>
              <a:rPr lang="fr-FR" sz="1200" i="1" dirty="0">
                <a:solidFill>
                  <a:srgbClr val="FF0000"/>
                </a:solidFill>
              </a:rPr>
              <a:t> </a:t>
            </a:r>
            <a:r>
              <a:rPr lang="fr-FR" sz="1200" i="1" dirty="0" err="1">
                <a:solidFill>
                  <a:srgbClr val="FF0000"/>
                </a:solidFill>
              </a:rPr>
              <a:t>potatoes</a:t>
            </a:r>
            <a:r>
              <a:rPr lang="fr-FR" sz="1200" i="1" dirty="0">
                <a:solidFill>
                  <a:srgbClr val="FF0000"/>
                </a:solidFill>
              </a:rPr>
              <a:t> </a:t>
            </a:r>
            <a:r>
              <a:rPr lang="fr-FR" sz="1200" i="1" dirty="0" err="1">
                <a:solidFill>
                  <a:srgbClr val="FF0000"/>
                </a:solidFill>
              </a:rPr>
              <a:t>expressing</a:t>
            </a:r>
            <a:r>
              <a:rPr lang="fr-FR" sz="1200" i="1" dirty="0">
                <a:solidFill>
                  <a:srgbClr val="FF0000"/>
                </a:solidFill>
              </a:rPr>
              <a:t> </a:t>
            </a:r>
            <a:r>
              <a:rPr lang="fr-FR" sz="1200" i="1" dirty="0" err="1">
                <a:solidFill>
                  <a:srgbClr val="FF0000"/>
                </a:solidFill>
              </a:rPr>
              <a:t>snowdrop</a:t>
            </a:r>
            <a:r>
              <a:rPr lang="fr-FR" sz="1200" i="1" dirty="0">
                <a:solidFill>
                  <a:srgbClr val="FF0000"/>
                </a:solidFill>
              </a:rPr>
              <a:t> </a:t>
            </a:r>
            <a:r>
              <a:rPr lang="fr-FR" sz="1200" i="1" dirty="0" err="1">
                <a:solidFill>
                  <a:srgbClr val="FF0000"/>
                </a:solidFill>
              </a:rPr>
              <a:t>lectin</a:t>
            </a:r>
            <a:r>
              <a:rPr lang="fr-FR" sz="1200" i="1" dirty="0">
                <a:solidFill>
                  <a:srgbClr val="FF0000"/>
                </a:solidFill>
              </a:rPr>
              <a:t> for </a:t>
            </a:r>
            <a:r>
              <a:rPr lang="fr-FR" sz="1200" i="1" dirty="0" err="1">
                <a:solidFill>
                  <a:srgbClr val="FF0000"/>
                </a:solidFill>
              </a:rPr>
              <a:t>aphid</a:t>
            </a:r>
            <a:r>
              <a:rPr lang="fr-FR" sz="1200" i="1" dirty="0">
                <a:solidFill>
                  <a:srgbClr val="FF0000"/>
                </a:solidFill>
              </a:rPr>
              <a:t> </a:t>
            </a:r>
            <a:r>
              <a:rPr lang="fr-FR" sz="1200" i="1" dirty="0" err="1">
                <a:solidFill>
                  <a:srgbClr val="FF0000"/>
                </a:solidFill>
              </a:rPr>
              <a:t>resistance</a:t>
            </a:r>
            <a:r>
              <a:rPr lang="fr-FR" sz="1200" i="1" dirty="0">
                <a:solidFill>
                  <a:srgbClr val="FF0000"/>
                </a:solidFill>
              </a:rPr>
              <a:t>, </a:t>
            </a:r>
            <a:r>
              <a:rPr lang="fr-FR" sz="1200" dirty="0" err="1">
                <a:solidFill>
                  <a:srgbClr val="FF0000"/>
                </a:solidFill>
                <a:hlinkClick r:id="rId4"/>
              </a:rPr>
              <a:t>Molecular</a:t>
            </a:r>
            <a:r>
              <a:rPr lang="fr-FR" sz="1200" dirty="0">
                <a:solidFill>
                  <a:srgbClr val="FF0000"/>
                </a:solidFill>
                <a:hlinkClick r:id="rId4"/>
              </a:rPr>
              <a:t> </a:t>
            </a:r>
            <a:r>
              <a:rPr lang="fr-FR" sz="1200" dirty="0" err="1">
                <a:solidFill>
                  <a:srgbClr val="FF0000"/>
                </a:solidFill>
                <a:hlinkClick r:id="rId4"/>
              </a:rPr>
              <a:t>Breeding</a:t>
            </a:r>
            <a:r>
              <a:rPr lang="fr-FR" sz="1200" dirty="0">
                <a:solidFill>
                  <a:srgbClr val="FF0000"/>
                </a:solidFill>
              </a:rPr>
              <a:t>,</a:t>
            </a:r>
            <a:r>
              <a:rPr lang="fr-FR" sz="1200" i="1" dirty="0">
                <a:solidFill>
                  <a:srgbClr val="FF0000"/>
                </a:solidFill>
              </a:rPr>
              <a:t> </a:t>
            </a:r>
            <a:r>
              <a:rPr lang="fr-FR" sz="1200" dirty="0">
                <a:solidFill>
                  <a:srgbClr val="FF0000"/>
                </a:solidFill>
                <a:hlinkClick r:id="rId5"/>
              </a:rPr>
              <a:t>Volume 5, </a:t>
            </a:r>
            <a:r>
              <a:rPr lang="fr-FR" sz="1200" dirty="0" err="1">
                <a:solidFill>
                  <a:srgbClr val="FF0000"/>
                </a:solidFill>
                <a:hlinkClick r:id="rId5"/>
              </a:rPr>
              <a:t>Number</a:t>
            </a:r>
            <a:r>
              <a:rPr lang="fr-FR" sz="1200" dirty="0">
                <a:solidFill>
                  <a:srgbClr val="FF0000"/>
                </a:solidFill>
                <a:hlinkClick r:id="rId5"/>
              </a:rPr>
              <a:t> 1 / janvier 1999</a:t>
            </a:r>
            <a:r>
              <a:rPr lang="fr-FR" sz="1200" dirty="0">
                <a:solidFill>
                  <a:srgbClr val="FF0000"/>
                </a:solidFill>
              </a:rPr>
              <a:t>, </a:t>
            </a:r>
            <a:r>
              <a:rPr lang="fr-FR" sz="1200" dirty="0">
                <a:solidFill>
                  <a:srgbClr val="FF0000"/>
                </a:solidFill>
                <a:hlinkClick r:id="rId6"/>
              </a:rPr>
              <a:t>http://www.springerlink.com/content/u22q5707412u2874</a:t>
            </a:r>
            <a:endParaRPr lang="fr-FR" sz="1200" dirty="0">
              <a:solidFill>
                <a:srgbClr val="7030A0"/>
              </a:solidFill>
            </a:endParaRPr>
          </a:p>
        </p:txBody>
      </p:sp>
      <p:sp>
        <p:nvSpPr>
          <p:cNvPr id="9" name="ZoneTexte 8"/>
          <p:cNvSpPr txBox="1">
            <a:spLocks noChangeArrowheads="1"/>
          </p:cNvSpPr>
          <p:nvPr/>
        </p:nvSpPr>
        <p:spPr bwMode="auto">
          <a:xfrm>
            <a:off x="2101801" y="6173904"/>
            <a:ext cx="4971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1200" i="1" dirty="0">
                <a:solidFill>
                  <a:srgbClr val="7030A0"/>
                </a:solidFill>
              </a:rPr>
              <a:t>Le Monde selon Monsanto</a:t>
            </a:r>
            <a:r>
              <a:rPr lang="fr-FR" sz="1200" dirty="0">
                <a:solidFill>
                  <a:srgbClr val="7030A0"/>
                </a:solidFill>
              </a:rPr>
              <a:t>, un documentaire de Marie-Monique Robin, qui dénonce les pratiques commerciales de Monsanto </a:t>
            </a:r>
            <a:r>
              <a:rPr lang="fr-FR" sz="1200" dirty="0">
                <a:solidFill>
                  <a:srgbClr val="7030A0"/>
                </a:solidFill>
                <a:latin typeface="Calibri" pitchFamily="34" charset="0"/>
              </a:rPr>
              <a:t>→</a:t>
            </a:r>
          </a:p>
          <a:p>
            <a:pPr algn="r" eaLnBrk="1" hangingPunct="1"/>
            <a:r>
              <a:rPr lang="fr-FR" sz="1200" dirty="0">
                <a:solidFill>
                  <a:srgbClr val="7030A0"/>
                </a:solidFill>
                <a:latin typeface="Calibri" pitchFamily="34" charset="0"/>
              </a:rPr>
              <a:t>Source : </a:t>
            </a:r>
            <a:r>
              <a:rPr lang="fr-FR" sz="1200" dirty="0">
                <a:solidFill>
                  <a:srgbClr val="7030A0"/>
                </a:solidFill>
                <a:latin typeface="Calibri" pitchFamily="34" charset="0"/>
                <a:hlinkClick r:id="rId7"/>
              </a:rPr>
              <a:t>http://objectifvert.wordpress.com/tag/monsanto/</a:t>
            </a:r>
            <a:r>
              <a:rPr lang="fr-FR" sz="1200" dirty="0">
                <a:solidFill>
                  <a:srgbClr val="7030A0"/>
                </a:solidFill>
                <a:latin typeface="Calibri" pitchFamily="34" charset="0"/>
              </a:rPr>
              <a:t> </a:t>
            </a:r>
            <a:endParaRPr lang="fr-FR" sz="1200" dirty="0">
              <a:solidFill>
                <a:srgbClr val="7030A0"/>
              </a:solidFill>
            </a:endParaRPr>
          </a:p>
        </p:txBody>
      </p:sp>
      <p:pic>
        <p:nvPicPr>
          <p:cNvPr id="10" name="Image 4" descr="LeMondeSelonMonsant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3343" y="4343400"/>
            <a:ext cx="1819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8311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588" y="260350"/>
            <a:ext cx="2133600" cy="365125"/>
          </a:xfrm>
        </p:spPr>
        <p:txBody>
          <a:bodyPr/>
          <a:lstStyle/>
          <a:p>
            <a:pPr>
              <a:defRPr/>
            </a:pPr>
            <a:fld id="{B1379FA5-516B-454E-BD87-6F5E54B59F98}" type="slidenum">
              <a:rPr lang="fr-FR"/>
              <a:pPr>
                <a:defRPr/>
              </a:pPr>
              <a:t>64</a:t>
            </a:fld>
            <a:endParaRPr lang="fr-FR" dirty="0"/>
          </a:p>
        </p:txBody>
      </p:sp>
      <p:sp>
        <p:nvSpPr>
          <p:cNvPr id="3" name="Titre 1"/>
          <p:cNvSpPr txBox="1">
            <a:spLocks/>
          </p:cNvSpPr>
          <p:nvPr/>
        </p:nvSpPr>
        <p:spPr bwMode="auto">
          <a:xfrm>
            <a:off x="1989325" y="116632"/>
            <a:ext cx="5905500" cy="360040"/>
          </a:xfrm>
          <a:prstGeom prst="rect">
            <a:avLst/>
          </a:prstGeom>
          <a:noFill/>
          <a:ln w="9525">
            <a:solidFill>
              <a:srgbClr val="008000"/>
            </a:solidFill>
            <a:miter lim="800000"/>
            <a:headEnd/>
            <a:tailEnd/>
          </a:ln>
        </p:spPr>
        <p:txBody>
          <a:bodyPr/>
          <a:lstStyle/>
          <a:p>
            <a:pPr algn="ctr"/>
            <a:r>
              <a:rPr lang="fr-FR" sz="2000" b="1">
                <a:solidFill>
                  <a:srgbClr val="008000"/>
                </a:solidFill>
                <a:latin typeface="Calibri" pitchFamily="34" charset="0"/>
              </a:rPr>
              <a:t>Qu’est-ce que le développement durable ?</a:t>
            </a:r>
          </a:p>
        </p:txBody>
      </p:sp>
      <p:sp>
        <p:nvSpPr>
          <p:cNvPr id="4" name="Rectangle 3"/>
          <p:cNvSpPr/>
          <p:nvPr/>
        </p:nvSpPr>
        <p:spPr>
          <a:xfrm>
            <a:off x="107504" y="548680"/>
            <a:ext cx="8928992" cy="6370975"/>
          </a:xfrm>
          <a:prstGeom prst="rect">
            <a:avLst/>
          </a:prstGeom>
        </p:spPr>
        <p:txBody>
          <a:bodyPr wrap="square">
            <a:spAutoFit/>
          </a:bodyPr>
          <a:lstStyle/>
          <a:p>
            <a:r>
              <a:rPr lang="fr-FR" b="1" u="sng" dirty="0">
                <a:solidFill>
                  <a:srgbClr val="008000"/>
                </a:solidFill>
                <a:latin typeface="Calibri" pitchFamily="34" charset="0"/>
              </a:rPr>
              <a:t>4. Prises de conscience : 4.10. Le cas des </a:t>
            </a:r>
            <a:r>
              <a:rPr lang="fr-FR" b="1" u="sng" dirty="0" smtClean="0">
                <a:solidFill>
                  <a:srgbClr val="008000"/>
                </a:solidFill>
                <a:latin typeface="Calibri" pitchFamily="34" charset="0"/>
              </a:rPr>
              <a:t>OGM (suite &amp; fin)</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buFont typeface="Arial" charset="0"/>
              <a:buChar char="•"/>
            </a:pPr>
            <a:r>
              <a:rPr lang="fr-FR" b="1" dirty="0" smtClean="0">
                <a:solidFill>
                  <a:srgbClr val="FF0000"/>
                </a:solidFill>
              </a:rPr>
              <a:t> Problème </a:t>
            </a:r>
            <a:r>
              <a:rPr lang="fr-FR" b="1" dirty="0">
                <a:solidFill>
                  <a:srgbClr val="FF0000"/>
                </a:solidFill>
              </a:rPr>
              <a:t>du monopole de la société MONSANTO </a:t>
            </a:r>
            <a:r>
              <a:rPr lang="fr-FR" dirty="0">
                <a:solidFill>
                  <a:srgbClr val="FF0000"/>
                </a:solidFill>
              </a:rPr>
              <a:t>sur les semences transgéniques dans le monde (elle fournit plus de 70% des semences transgéniques dans le monde</a:t>
            </a:r>
            <a:r>
              <a:rPr lang="fr-FR" dirty="0" smtClean="0">
                <a:solidFill>
                  <a:srgbClr val="FF0000"/>
                </a:solidFill>
              </a:rPr>
              <a:t>).</a:t>
            </a:r>
            <a:endParaRPr lang="fr-FR" dirty="0">
              <a:solidFill>
                <a:srgbClr val="FF0000"/>
              </a:solidFill>
            </a:endParaRPr>
          </a:p>
          <a:p>
            <a:pPr algn="just">
              <a:buFont typeface="Arial" charset="0"/>
              <a:buChar char="•"/>
            </a:pPr>
            <a:r>
              <a:rPr lang="fr-FR" dirty="0">
                <a:solidFill>
                  <a:srgbClr val="FF0000"/>
                </a:solidFill>
              </a:rPr>
              <a:t> MONSANTO veut contrôler toute la production des semences dans le </a:t>
            </a:r>
            <a:r>
              <a:rPr lang="fr-FR" dirty="0" smtClean="0">
                <a:solidFill>
                  <a:srgbClr val="FF0000"/>
                </a:solidFill>
              </a:rPr>
              <a:t>monde, </a:t>
            </a:r>
            <a:r>
              <a:rPr lang="fr-FR" dirty="0">
                <a:solidFill>
                  <a:srgbClr val="FF0000"/>
                </a:solidFill>
              </a:rPr>
              <a:t>imposer ses propres semences </a:t>
            </a:r>
            <a:r>
              <a:rPr lang="fr-FR" dirty="0" smtClean="0">
                <a:solidFill>
                  <a:srgbClr val="FF0000"/>
                </a:solidFill>
              </a:rPr>
              <a:t>et éliminer </a:t>
            </a:r>
            <a:r>
              <a:rPr lang="fr-FR" dirty="0">
                <a:solidFill>
                  <a:srgbClr val="FF0000"/>
                </a:solidFill>
              </a:rPr>
              <a:t>les semences </a:t>
            </a:r>
            <a:r>
              <a:rPr lang="fr-FR" dirty="0" smtClean="0">
                <a:solidFill>
                  <a:srgbClr val="FF0000"/>
                </a:solidFill>
              </a:rPr>
              <a:t>concurrentes, d’où </a:t>
            </a:r>
            <a:r>
              <a:rPr lang="fr-FR" b="1" dirty="0" smtClean="0">
                <a:solidFill>
                  <a:srgbClr val="FF0000"/>
                </a:solidFill>
              </a:rPr>
              <a:t>risque de monopole</a:t>
            </a:r>
            <a:r>
              <a:rPr lang="fr-FR" dirty="0" smtClean="0">
                <a:solidFill>
                  <a:srgbClr val="FF0000"/>
                </a:solidFill>
              </a:rPr>
              <a:t>.</a:t>
            </a:r>
            <a:endParaRPr lang="fr-FR" dirty="0">
              <a:solidFill>
                <a:srgbClr val="FF0000"/>
              </a:solidFill>
            </a:endParaRPr>
          </a:p>
          <a:p>
            <a:pPr algn="just">
              <a:buFont typeface="Arial" charset="0"/>
              <a:buChar char="•"/>
            </a:pPr>
            <a:r>
              <a:rPr lang="fr-FR" dirty="0">
                <a:solidFill>
                  <a:srgbClr val="FF0000"/>
                </a:solidFill>
              </a:rPr>
              <a:t> Risques pour les paysans d’être totalement dépendant des semences MONSANTO (d’être pieds et mains liées par contrat avec cette société, sans possibilité de choix</a:t>
            </a:r>
            <a:r>
              <a:rPr lang="fr-FR" dirty="0" smtClean="0">
                <a:solidFill>
                  <a:srgbClr val="FF0000"/>
                </a:solidFill>
              </a:rPr>
              <a:t>).</a:t>
            </a:r>
          </a:p>
          <a:p>
            <a:pPr algn="just">
              <a:buFont typeface="Arial" charset="0"/>
              <a:buChar char="•"/>
            </a:pPr>
            <a:r>
              <a:rPr lang="fr-FR" dirty="0">
                <a:solidFill>
                  <a:srgbClr val="FF0000"/>
                </a:solidFill>
              </a:rPr>
              <a:t> </a:t>
            </a:r>
            <a:r>
              <a:rPr lang="fr-FR" dirty="0" smtClean="0">
                <a:solidFill>
                  <a:srgbClr val="FF0000"/>
                </a:solidFill>
              </a:rPr>
              <a:t>Pratiques commerciales </a:t>
            </a:r>
            <a:r>
              <a:rPr lang="fr-FR" dirty="0">
                <a:solidFill>
                  <a:srgbClr val="FF0000"/>
                </a:solidFill>
              </a:rPr>
              <a:t>de </a:t>
            </a:r>
            <a:r>
              <a:rPr lang="fr-FR" b="1" dirty="0">
                <a:solidFill>
                  <a:srgbClr val="FF0000"/>
                </a:solidFill>
              </a:rPr>
              <a:t>MONSANTO</a:t>
            </a:r>
            <a:r>
              <a:rPr lang="fr-FR" dirty="0" smtClean="0">
                <a:solidFill>
                  <a:srgbClr val="FF0000"/>
                </a:solidFill>
              </a:rPr>
              <a:t> </a:t>
            </a:r>
            <a:r>
              <a:rPr lang="fr-FR" i="1" dirty="0" smtClean="0">
                <a:solidFill>
                  <a:srgbClr val="FF0000"/>
                </a:solidFill>
              </a:rPr>
              <a:t>sans état d’âme </a:t>
            </a:r>
            <a:r>
              <a:rPr lang="fr-FR" sz="1200" dirty="0" smtClean="0">
                <a:solidFill>
                  <a:srgbClr val="FF0000"/>
                </a:solidFill>
              </a:rPr>
              <a:t>(Selon </a:t>
            </a:r>
            <a:r>
              <a:rPr lang="fr-FR" sz="1200" i="1" dirty="0" smtClean="0">
                <a:solidFill>
                  <a:srgbClr val="FF0000"/>
                </a:solidFill>
              </a:rPr>
              <a:t>le documentaire « Le </a:t>
            </a:r>
            <a:r>
              <a:rPr lang="fr-FR" sz="1200" i="1" dirty="0">
                <a:solidFill>
                  <a:srgbClr val="FF0000"/>
                </a:solidFill>
              </a:rPr>
              <a:t>m</a:t>
            </a:r>
            <a:r>
              <a:rPr lang="fr-FR" sz="1200" i="1" dirty="0" smtClean="0">
                <a:solidFill>
                  <a:srgbClr val="FF0000"/>
                </a:solidFill>
              </a:rPr>
              <a:t>onde </a:t>
            </a:r>
            <a:r>
              <a:rPr lang="fr-FR" sz="1200" i="1" dirty="0">
                <a:solidFill>
                  <a:srgbClr val="FF0000"/>
                </a:solidFill>
              </a:rPr>
              <a:t>selon Monsanto</a:t>
            </a:r>
            <a:r>
              <a:rPr lang="fr-FR" sz="1200" dirty="0">
                <a:solidFill>
                  <a:srgbClr val="FF0000"/>
                </a:solidFill>
              </a:rPr>
              <a:t>, </a:t>
            </a:r>
            <a:r>
              <a:rPr lang="fr-FR" sz="1200" dirty="0" smtClean="0">
                <a:solidFill>
                  <a:srgbClr val="FF0000"/>
                </a:solidFill>
              </a:rPr>
              <a:t>a) cas de suicides des paysans indiens, b) cas de procès contre ceux réutilisant les semences MONSANTO, si royalties non payés à Monsanto, même en cas de contaminations, non désirées, des champs par des semences Monsanto …).</a:t>
            </a:r>
          </a:p>
          <a:p>
            <a:pPr algn="just"/>
            <a:endParaRPr lang="fr-FR" dirty="0">
              <a:solidFill>
                <a:srgbClr val="FF0000"/>
              </a:solidFill>
            </a:endParaRPr>
          </a:p>
          <a:p>
            <a:pPr algn="just">
              <a:buFont typeface="Arial" charset="0"/>
              <a:buChar char="•"/>
            </a:pPr>
            <a:r>
              <a:rPr lang="fr-FR" b="1" dirty="0">
                <a:solidFill>
                  <a:srgbClr val="FF0000"/>
                </a:solidFill>
              </a:rPr>
              <a:t>Risques sur la biodiversité des espèces, du fait :</a:t>
            </a:r>
          </a:p>
          <a:p>
            <a:pPr marL="342900" indent="-342900" algn="just">
              <a:buFont typeface="+mj-lt"/>
              <a:buAutoNum type="arabicPeriod"/>
            </a:pPr>
            <a:r>
              <a:rPr lang="fr-FR" dirty="0" smtClean="0">
                <a:solidFill>
                  <a:srgbClr val="EE4422"/>
                </a:solidFill>
              </a:rPr>
              <a:t>Risque </a:t>
            </a:r>
            <a:r>
              <a:rPr lang="fr-FR" dirty="0">
                <a:solidFill>
                  <a:srgbClr val="EE4422"/>
                </a:solidFill>
              </a:rPr>
              <a:t>que agriculteurs ne choisissent que les semences transgéniques, au détriment des semences traditionnelles </a:t>
            </a:r>
            <a:r>
              <a:rPr lang="fr-FR" dirty="0" smtClean="0">
                <a:solidFill>
                  <a:srgbClr val="EE4422"/>
                </a:solidFill>
              </a:rPr>
              <a:t>ou paysannes </a:t>
            </a:r>
            <a:r>
              <a:rPr lang="fr-FR" dirty="0">
                <a:solidFill>
                  <a:srgbClr val="EE4422"/>
                </a:solidFill>
              </a:rPr>
              <a:t>=&gt; donc risque de perte de biodiversité </a:t>
            </a:r>
            <a:r>
              <a:rPr lang="fr-FR" dirty="0" smtClean="0">
                <a:solidFill>
                  <a:srgbClr val="EE4422"/>
                </a:solidFill>
              </a:rPr>
              <a:t>(Exemple, problème </a:t>
            </a:r>
            <a:r>
              <a:rPr lang="fr-FR" dirty="0">
                <a:solidFill>
                  <a:srgbClr val="EE4422"/>
                </a:solidFill>
              </a:rPr>
              <a:t>du recul </a:t>
            </a:r>
            <a:r>
              <a:rPr lang="fr-FR" dirty="0" smtClean="0">
                <a:solidFill>
                  <a:srgbClr val="EE4422"/>
                </a:solidFill>
              </a:rPr>
              <a:t>des </a:t>
            </a:r>
            <a:r>
              <a:rPr lang="fr-FR" dirty="0">
                <a:solidFill>
                  <a:srgbClr val="EE4422"/>
                </a:solidFill>
              </a:rPr>
              <a:t>maïs </a:t>
            </a:r>
            <a:r>
              <a:rPr lang="fr-FR" dirty="0" smtClean="0">
                <a:solidFill>
                  <a:srgbClr val="EE4422"/>
                </a:solidFill>
              </a:rPr>
              <a:t>mexicains </a:t>
            </a:r>
            <a:r>
              <a:rPr lang="fr-FR" dirty="0">
                <a:solidFill>
                  <a:srgbClr val="EE4422"/>
                </a:solidFill>
              </a:rPr>
              <a:t>face à la concurrence du maïs BT</a:t>
            </a:r>
            <a:r>
              <a:rPr lang="fr-FR" dirty="0" smtClean="0">
                <a:solidFill>
                  <a:srgbClr val="EE4422"/>
                </a:solidFill>
              </a:rPr>
              <a:t>).</a:t>
            </a:r>
          </a:p>
          <a:p>
            <a:pPr marL="342900" indent="-342900" algn="just">
              <a:buFont typeface="+mj-lt"/>
              <a:buAutoNum type="arabicPeriod"/>
            </a:pPr>
            <a:r>
              <a:rPr lang="fr-FR" i="1" dirty="0" smtClean="0">
                <a:solidFill>
                  <a:srgbClr val="EE4422"/>
                </a:solidFill>
              </a:rPr>
              <a:t>Peut-être risque ultérieur d’une </a:t>
            </a:r>
            <a:r>
              <a:rPr lang="fr-FR" i="1" dirty="0">
                <a:solidFill>
                  <a:srgbClr val="EE4422"/>
                </a:solidFill>
              </a:rPr>
              <a:t>plus grande résistance des espèces transgéniques, par rapports aux espèces naturelles _ à étudier et vérifier (?) _ =&gt; dans ces cas, l’hybridation des variétés naturelles avec les espèces transgéniques pourraient présenter un risque pour la biodiversité (°). </a:t>
            </a:r>
            <a:r>
              <a:rPr lang="fr-FR" i="1" dirty="0" smtClean="0">
                <a:solidFill>
                  <a:srgbClr val="EE4422"/>
                </a:solidFill>
              </a:rPr>
              <a:t>A vérifier.</a:t>
            </a:r>
            <a:endParaRPr lang="fr-FR" i="1" dirty="0">
              <a:solidFill>
                <a:srgbClr val="EE4422"/>
              </a:solidFill>
            </a:endParaRPr>
          </a:p>
          <a:p>
            <a:pPr algn="just"/>
            <a:endParaRPr lang="fr-FR" sz="1200" dirty="0">
              <a:solidFill>
                <a:srgbClr val="EE4422"/>
              </a:solidFill>
            </a:endParaRPr>
          </a:p>
          <a:p>
            <a:pPr algn="just"/>
            <a:r>
              <a:rPr lang="fr-FR" sz="1200" dirty="0">
                <a:solidFill>
                  <a:srgbClr val="EE4422"/>
                </a:solidFill>
              </a:rPr>
              <a:t>(°) Dans ce cas, avec  moins de variétés d’une espèces vivants, risque de plus grandes fragilité de l’espèce face à la survenue d’une pandémie (non prévue par </a:t>
            </a:r>
            <a:r>
              <a:rPr lang="fr-FR" sz="1200" dirty="0" smtClean="0">
                <a:solidFill>
                  <a:srgbClr val="EE4422"/>
                </a:solidFill>
              </a:rPr>
              <a:t>MONSANTO), en cas d’une </a:t>
            </a:r>
            <a:r>
              <a:rPr lang="fr-FR" sz="1200" dirty="0">
                <a:solidFill>
                  <a:srgbClr val="EE4422"/>
                </a:solidFill>
              </a:rPr>
              <a:t>nouvelle maladie </a:t>
            </a:r>
            <a:r>
              <a:rPr lang="fr-FR" sz="1200" dirty="0" smtClean="0">
                <a:solidFill>
                  <a:srgbClr val="EE4422"/>
                </a:solidFill>
              </a:rPr>
              <a:t>inconnue.  </a:t>
            </a:r>
            <a:r>
              <a:rPr lang="fr-FR" sz="1200" u="sng" dirty="0" smtClean="0">
                <a:solidFill>
                  <a:srgbClr val="EE4422"/>
                </a:solidFill>
              </a:rPr>
              <a:t>Note</a:t>
            </a:r>
            <a:r>
              <a:rPr lang="fr-FR" sz="1200" dirty="0">
                <a:solidFill>
                  <a:srgbClr val="EE4422"/>
                </a:solidFill>
              </a:rPr>
              <a:t>:  Si un jour, il finançait les conservatoires biologiques </a:t>
            </a:r>
            <a:r>
              <a:rPr lang="fr-FR" sz="1200" dirty="0" smtClean="0">
                <a:solidFill>
                  <a:srgbClr val="EE4422"/>
                </a:solidFill>
              </a:rPr>
              <a:t>de </a:t>
            </a:r>
            <a:r>
              <a:rPr lang="fr-FR" sz="1200" dirty="0">
                <a:solidFill>
                  <a:srgbClr val="EE4422"/>
                </a:solidFill>
              </a:rPr>
              <a:t>semences, d’arbres, </a:t>
            </a:r>
            <a:r>
              <a:rPr lang="fr-FR" sz="1200" dirty="0" smtClean="0">
                <a:solidFill>
                  <a:srgbClr val="EE4422"/>
                </a:solidFill>
              </a:rPr>
              <a:t>de vergers …, </a:t>
            </a:r>
            <a:r>
              <a:rPr lang="fr-FR" sz="1200" dirty="0">
                <a:solidFill>
                  <a:srgbClr val="EE4422"/>
                </a:solidFill>
              </a:rPr>
              <a:t>on pourrait alors croire à la bonne volonté de « sauver la planète » de MONSANTO. Mais ce n’est pas le </a:t>
            </a:r>
            <a:r>
              <a:rPr lang="fr-FR" sz="1200" dirty="0" smtClean="0">
                <a:solidFill>
                  <a:srgbClr val="EE4422"/>
                </a:solidFill>
              </a:rPr>
              <a:t>cas.</a:t>
            </a:r>
            <a:endParaRPr lang="fr-FR" sz="1200" dirty="0">
              <a:solidFill>
                <a:srgbClr val="EE4422"/>
              </a:solidFill>
            </a:endParaRPr>
          </a:p>
        </p:txBody>
      </p:sp>
    </p:spTree>
    <p:extLst>
      <p:ext uri="{BB962C8B-B14F-4D97-AF65-F5344CB8AC3E}">
        <p14:creationId xmlns:p14="http://schemas.microsoft.com/office/powerpoint/2010/main" val="64941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588" y="260350"/>
            <a:ext cx="2133600" cy="365125"/>
          </a:xfrm>
        </p:spPr>
        <p:txBody>
          <a:bodyPr/>
          <a:lstStyle/>
          <a:p>
            <a:pPr>
              <a:defRPr/>
            </a:pPr>
            <a:fld id="{B1379FA5-516B-454E-BD87-6F5E54B59F98}" type="slidenum">
              <a:rPr lang="fr-FR"/>
              <a:pPr>
                <a:defRPr/>
              </a:pPr>
              <a:t>65</a:t>
            </a:fld>
            <a:endParaRPr lang="fr-FR" dirty="0"/>
          </a:p>
        </p:txBody>
      </p:sp>
      <p:sp>
        <p:nvSpPr>
          <p:cNvPr id="3" name="Titre 1"/>
          <p:cNvSpPr txBox="1">
            <a:spLocks/>
          </p:cNvSpPr>
          <p:nvPr/>
        </p:nvSpPr>
        <p:spPr bwMode="auto">
          <a:xfrm>
            <a:off x="1989325" y="116632"/>
            <a:ext cx="5905500" cy="360040"/>
          </a:xfrm>
          <a:prstGeom prst="rect">
            <a:avLst/>
          </a:prstGeom>
          <a:noFill/>
          <a:ln w="9525">
            <a:solidFill>
              <a:srgbClr val="008000"/>
            </a:solidFill>
            <a:miter lim="800000"/>
            <a:headEnd/>
            <a:tailEnd/>
          </a:ln>
        </p:spPr>
        <p:txBody>
          <a:bodyPr/>
          <a:lstStyle/>
          <a:p>
            <a:pPr algn="ctr"/>
            <a:r>
              <a:rPr lang="fr-FR" sz="2000" b="1">
                <a:solidFill>
                  <a:srgbClr val="008000"/>
                </a:solidFill>
                <a:latin typeface="Calibri" pitchFamily="34" charset="0"/>
              </a:rPr>
              <a:t>Qu’est-ce que le développement durable ?</a:t>
            </a:r>
          </a:p>
        </p:txBody>
      </p:sp>
      <p:sp>
        <p:nvSpPr>
          <p:cNvPr id="4" name="Rectangle 3"/>
          <p:cNvSpPr/>
          <p:nvPr/>
        </p:nvSpPr>
        <p:spPr>
          <a:xfrm>
            <a:off x="107504" y="548680"/>
            <a:ext cx="8928992" cy="4031873"/>
          </a:xfrm>
          <a:prstGeom prst="rect">
            <a:avLst/>
          </a:prstGeom>
        </p:spPr>
        <p:txBody>
          <a:bodyPr wrap="square">
            <a:spAutoFit/>
          </a:bodyPr>
          <a:lstStyle/>
          <a:p>
            <a:r>
              <a:rPr lang="fr-FR" b="1" u="sng" dirty="0">
                <a:solidFill>
                  <a:srgbClr val="008000"/>
                </a:solidFill>
                <a:latin typeface="Calibri" pitchFamily="34" charset="0"/>
              </a:rPr>
              <a:t>4. Prises de conscience : 4.11. Résistance aux antibiotiques</a:t>
            </a:r>
            <a:endParaRPr lang="fr-FR" dirty="0" smtClean="0">
              <a:solidFill>
                <a:srgbClr val="008000"/>
              </a:solidFill>
              <a:latin typeface="Calibri" pitchFamily="34" charset="0"/>
            </a:endParaRPr>
          </a:p>
          <a:p>
            <a:pPr algn="just"/>
            <a:endParaRPr lang="fr-FR" b="1" dirty="0">
              <a:solidFill>
                <a:srgbClr val="FF0000"/>
              </a:solidFill>
            </a:endParaRPr>
          </a:p>
          <a:p>
            <a:pPr marL="285750" indent="-285750" algn="just">
              <a:buFont typeface="Arial" panose="020B0604020202020204" pitchFamily="34" charset="0"/>
              <a:buChar char="•"/>
            </a:pPr>
            <a:r>
              <a:rPr lang="fr-FR" sz="1600" dirty="0" smtClean="0">
                <a:solidFill>
                  <a:srgbClr val="FF0000"/>
                </a:solidFill>
              </a:rPr>
              <a:t>La </a:t>
            </a:r>
            <a:r>
              <a:rPr lang="fr-FR" sz="1600" b="1" dirty="0">
                <a:solidFill>
                  <a:srgbClr val="FF0000"/>
                </a:solidFill>
              </a:rPr>
              <a:t>résistance aux antibiotiques</a:t>
            </a:r>
            <a:r>
              <a:rPr lang="fr-FR" sz="1600" dirty="0">
                <a:solidFill>
                  <a:srgbClr val="FF0000"/>
                </a:solidFill>
              </a:rPr>
              <a:t> est la capacité d'un </a:t>
            </a:r>
            <a:r>
              <a:rPr lang="fr-FR" sz="1600" dirty="0">
                <a:solidFill>
                  <a:srgbClr val="FF0000"/>
                </a:solidFill>
                <a:hlinkClick r:id="rId2" action="ppaction://hlinkfile" tooltip="Micro-organisme"/>
              </a:rPr>
              <a:t>micro-organisme</a:t>
            </a:r>
            <a:r>
              <a:rPr lang="fr-FR" sz="1600" dirty="0">
                <a:solidFill>
                  <a:srgbClr val="FF0000"/>
                </a:solidFill>
              </a:rPr>
              <a:t> à résister aux effets des </a:t>
            </a:r>
            <a:r>
              <a:rPr lang="fr-FR" sz="1600" dirty="0" smtClean="0">
                <a:solidFill>
                  <a:srgbClr val="FF0000"/>
                </a:solidFill>
                <a:hlinkClick r:id="rId3" action="ppaction://hlinkfile" tooltip="Antibiotique"/>
              </a:rPr>
              <a:t>antibiotiques</a:t>
            </a:r>
            <a:r>
              <a:rPr lang="fr-FR" sz="1600" dirty="0" smtClean="0">
                <a:solidFill>
                  <a:srgbClr val="FF0000"/>
                </a:solidFill>
              </a:rPr>
              <a:t> (souches antibio-résistantes de staphylocoques dorées, de SARM, de tuberculoses …).</a:t>
            </a:r>
          </a:p>
          <a:p>
            <a:pPr marL="285750" indent="-285750" algn="just">
              <a:buFont typeface="Arial" panose="020B0604020202020204" pitchFamily="34" charset="0"/>
              <a:buChar char="•"/>
            </a:pPr>
            <a:r>
              <a:rPr lang="fr-FR" sz="1600" dirty="0" smtClean="0">
                <a:solidFill>
                  <a:srgbClr val="FF0000"/>
                </a:solidFill>
              </a:rPr>
              <a:t>Sa principale cause</a:t>
            </a:r>
            <a:r>
              <a:rPr lang="fr-FR" sz="1600" dirty="0">
                <a:solidFill>
                  <a:srgbClr val="FF0000"/>
                </a:solidFill>
              </a:rPr>
              <a:t> </a:t>
            </a:r>
            <a:r>
              <a:rPr lang="fr-FR" sz="1600" dirty="0" smtClean="0">
                <a:solidFill>
                  <a:srgbClr val="FF0000"/>
                </a:solidFill>
              </a:rPr>
              <a:t>_ l'utilisation </a:t>
            </a:r>
            <a:r>
              <a:rPr lang="fr-FR" sz="1600" dirty="0">
                <a:solidFill>
                  <a:srgbClr val="FF0000"/>
                </a:solidFill>
              </a:rPr>
              <a:t>abusive de antibiotiques, en médecine humaine et vétérinaire, et aussi comme facteurs de croissance et de gain de masse </a:t>
            </a:r>
            <a:r>
              <a:rPr lang="fr-FR" sz="1600" dirty="0" smtClean="0">
                <a:solidFill>
                  <a:srgbClr val="FF0000"/>
                </a:solidFill>
              </a:rPr>
              <a:t>corporelle des animaux d’élevage, via leur alimentation _ </a:t>
            </a:r>
            <a:r>
              <a:rPr lang="fr-FR" sz="1600" dirty="0">
                <a:solidFill>
                  <a:srgbClr val="FF0000"/>
                </a:solidFill>
              </a:rPr>
              <a:t>ne fait plus </a:t>
            </a:r>
            <a:r>
              <a:rPr lang="fr-FR" sz="1600" dirty="0" smtClean="0">
                <a:solidFill>
                  <a:srgbClr val="FF0000"/>
                </a:solidFill>
              </a:rPr>
              <a:t>aucun </a:t>
            </a:r>
            <a:r>
              <a:rPr lang="fr-FR" sz="1600" dirty="0">
                <a:solidFill>
                  <a:srgbClr val="FF0000"/>
                </a:solidFill>
              </a:rPr>
              <a:t>doute</a:t>
            </a:r>
            <a:r>
              <a:rPr lang="fr-FR" sz="1600" dirty="0" smtClean="0">
                <a:solidFill>
                  <a:srgbClr val="FF0000"/>
                </a:solidFill>
              </a:rPr>
              <a:t>.</a:t>
            </a:r>
          </a:p>
          <a:p>
            <a:pPr marL="285750" indent="-285750" algn="just">
              <a:buFont typeface="Arial" panose="020B0604020202020204" pitchFamily="34" charset="0"/>
              <a:buChar char="•"/>
            </a:pPr>
            <a:r>
              <a:rPr lang="fr-FR" sz="1600" b="1" dirty="0" smtClean="0">
                <a:solidFill>
                  <a:srgbClr val="FF0000"/>
                </a:solidFill>
              </a:rPr>
              <a:t>L’élevage industriel intensif d’animaux contribue aussi à accélérer fortement ce processus.</a:t>
            </a:r>
          </a:p>
          <a:p>
            <a:pPr marL="285750" indent="-285750" algn="just">
              <a:buFont typeface="Arial" panose="020B0604020202020204" pitchFamily="34" charset="0"/>
              <a:buChar char="•"/>
            </a:pPr>
            <a:r>
              <a:rPr lang="fr-FR" sz="1600" dirty="0">
                <a:solidFill>
                  <a:srgbClr val="FF0000"/>
                </a:solidFill>
              </a:rPr>
              <a:t>Il existe un double risque de transmission croissante de bactéries résistantes aux éleveurs et aux consommateurs de viande via la chaîne alimentaire. Les épandages de lisiers et fumiers pourraient ainsi également poser problème</a:t>
            </a:r>
            <a:r>
              <a:rPr lang="fr-FR" sz="1600" dirty="0" smtClean="0">
                <a:solidFill>
                  <a:srgbClr val="FF0000"/>
                </a:solidFill>
              </a:rPr>
              <a:t>.</a:t>
            </a:r>
          </a:p>
          <a:p>
            <a:pPr marL="285750" indent="-285750" algn="just">
              <a:buFont typeface="Arial" panose="020B0604020202020204" pitchFamily="34" charset="0"/>
              <a:buChar char="•"/>
            </a:pPr>
            <a:r>
              <a:rPr lang="fr-FR" sz="1600" dirty="0">
                <a:solidFill>
                  <a:srgbClr val="FF0000"/>
                </a:solidFill>
              </a:rPr>
              <a:t>L'</a:t>
            </a:r>
            <a:r>
              <a:rPr lang="fr-FR" sz="1600" dirty="0">
                <a:solidFill>
                  <a:srgbClr val="FF0000"/>
                </a:solidFill>
                <a:hlinkClick r:id="rId4" action="ppaction://hlinkfile" tooltip="OMS"/>
              </a:rPr>
              <a:t>OMS</a:t>
            </a:r>
            <a:r>
              <a:rPr lang="fr-FR" sz="1600" dirty="0">
                <a:solidFill>
                  <a:srgbClr val="FF0000"/>
                </a:solidFill>
              </a:rPr>
              <a:t> a </a:t>
            </a:r>
            <a:r>
              <a:rPr lang="fr-FR" sz="1600" dirty="0" smtClean="0">
                <a:solidFill>
                  <a:srgbClr val="FF0000"/>
                </a:solidFill>
              </a:rPr>
              <a:t>invité </a:t>
            </a:r>
            <a:r>
              <a:rPr lang="fr-FR" sz="1600" dirty="0">
                <a:solidFill>
                  <a:srgbClr val="FF0000"/>
                </a:solidFill>
              </a:rPr>
              <a:t>(en 2003) les éleveurs à ne pas utiliser d'antibiotiques comme facteurs de croissance et à en user prudemment en </a:t>
            </a:r>
            <a:r>
              <a:rPr lang="fr-FR" sz="1600" dirty="0" smtClean="0">
                <a:solidFill>
                  <a:srgbClr val="FF0000"/>
                </a:solidFill>
              </a:rPr>
              <a:t>thérapeutique. Puis, l'</a:t>
            </a:r>
            <a:r>
              <a:rPr lang="fr-FR" sz="1600" dirty="0" smtClean="0">
                <a:solidFill>
                  <a:srgbClr val="FF0000"/>
                </a:solidFill>
                <a:hlinkClick r:id="rId5" action="ppaction://hlinkfile" tooltip="Union européenne"/>
              </a:rPr>
              <a:t>Union </a:t>
            </a:r>
            <a:r>
              <a:rPr lang="fr-FR" sz="1600" dirty="0">
                <a:solidFill>
                  <a:srgbClr val="FF0000"/>
                </a:solidFill>
                <a:hlinkClick r:id="rId5" action="ppaction://hlinkfile" tooltip="Union européenne"/>
              </a:rPr>
              <a:t>européenne</a:t>
            </a:r>
            <a:r>
              <a:rPr lang="fr-FR" sz="1600" dirty="0">
                <a:solidFill>
                  <a:srgbClr val="FF0000"/>
                </a:solidFill>
              </a:rPr>
              <a:t> </a:t>
            </a:r>
            <a:r>
              <a:rPr lang="fr-FR" sz="1600" dirty="0" smtClean="0">
                <a:solidFill>
                  <a:srgbClr val="FF0000"/>
                </a:solidFill>
              </a:rPr>
              <a:t>a réglementé cette tendance, en interdisant notamment </a:t>
            </a:r>
            <a:r>
              <a:rPr lang="fr-FR" sz="1600" dirty="0">
                <a:solidFill>
                  <a:srgbClr val="FF0000"/>
                </a:solidFill>
              </a:rPr>
              <a:t>5 promoteurs de croissance (zinc </a:t>
            </a:r>
            <a:r>
              <a:rPr lang="fr-FR" sz="1600" dirty="0" err="1">
                <a:solidFill>
                  <a:srgbClr val="FF0000"/>
                </a:solidFill>
              </a:rPr>
              <a:t>bacitracine</a:t>
            </a:r>
            <a:r>
              <a:rPr lang="fr-FR" sz="1600" dirty="0">
                <a:solidFill>
                  <a:srgbClr val="FF0000"/>
                </a:solidFill>
              </a:rPr>
              <a:t>, </a:t>
            </a:r>
            <a:r>
              <a:rPr lang="fr-FR" sz="1600" dirty="0" err="1">
                <a:solidFill>
                  <a:srgbClr val="FF0000"/>
                </a:solidFill>
              </a:rPr>
              <a:t>spiramycine</a:t>
            </a:r>
            <a:r>
              <a:rPr lang="fr-FR" sz="1600" dirty="0">
                <a:solidFill>
                  <a:srgbClr val="FF0000"/>
                </a:solidFill>
              </a:rPr>
              <a:t>, </a:t>
            </a:r>
            <a:r>
              <a:rPr lang="fr-FR" sz="1600" dirty="0" err="1">
                <a:solidFill>
                  <a:srgbClr val="FF0000"/>
                </a:solidFill>
              </a:rPr>
              <a:t>tylosine</a:t>
            </a:r>
            <a:r>
              <a:rPr lang="fr-FR" sz="1600" dirty="0">
                <a:solidFill>
                  <a:srgbClr val="FF0000"/>
                </a:solidFill>
              </a:rPr>
              <a:t>, </a:t>
            </a:r>
            <a:r>
              <a:rPr lang="fr-FR" sz="1600" dirty="0" err="1">
                <a:solidFill>
                  <a:srgbClr val="FF0000"/>
                </a:solidFill>
              </a:rPr>
              <a:t>virginiamycine</a:t>
            </a:r>
            <a:r>
              <a:rPr lang="fr-FR" sz="1600" dirty="0">
                <a:solidFill>
                  <a:srgbClr val="FF0000"/>
                </a:solidFill>
              </a:rPr>
              <a:t> et </a:t>
            </a:r>
            <a:r>
              <a:rPr lang="fr-FR" sz="1600" dirty="0" err="1">
                <a:solidFill>
                  <a:srgbClr val="FF0000"/>
                </a:solidFill>
              </a:rPr>
              <a:t>olaquindox</a:t>
            </a:r>
            <a:r>
              <a:rPr lang="fr-FR" sz="1600" dirty="0">
                <a:solidFill>
                  <a:srgbClr val="FF0000"/>
                </a:solidFill>
              </a:rPr>
              <a:t>) </a:t>
            </a:r>
            <a:r>
              <a:rPr lang="fr-FR" sz="1600" dirty="0" smtClean="0">
                <a:solidFill>
                  <a:srgbClr val="FF0000"/>
                </a:solidFill>
              </a:rPr>
              <a:t>dans </a:t>
            </a:r>
            <a:r>
              <a:rPr lang="fr-FR" sz="1600" dirty="0">
                <a:solidFill>
                  <a:srgbClr val="FF0000"/>
                </a:solidFill>
              </a:rPr>
              <a:t>l'alimentation animale dans </a:t>
            </a:r>
            <a:r>
              <a:rPr lang="fr-FR" sz="1600" dirty="0" smtClean="0">
                <a:solidFill>
                  <a:srgbClr val="FF0000"/>
                </a:solidFill>
              </a:rPr>
              <a:t>l'UE, </a:t>
            </a:r>
            <a:r>
              <a:rPr lang="fr-FR" sz="1600" dirty="0">
                <a:solidFill>
                  <a:srgbClr val="FF0000"/>
                </a:solidFill>
              </a:rPr>
              <a:t>à partir de </a:t>
            </a:r>
            <a:r>
              <a:rPr lang="fr-FR" sz="1600" dirty="0" smtClean="0">
                <a:solidFill>
                  <a:srgbClr val="FF0000"/>
                </a:solidFill>
              </a:rPr>
              <a:t>1999.</a:t>
            </a:r>
            <a:endParaRPr lang="fr-FR" sz="1600" dirty="0">
              <a:solidFill>
                <a:srgbClr val="FF0000"/>
              </a:solidFill>
            </a:endParaRPr>
          </a:p>
          <a:p>
            <a:pPr algn="just">
              <a:buFont typeface="Arial" charset="0"/>
              <a:buChar char="•"/>
            </a:pPr>
            <a:endParaRPr lang="fr-FR" sz="1200" dirty="0">
              <a:solidFill>
                <a:srgbClr val="EE4422"/>
              </a:solidFill>
            </a:endParaRPr>
          </a:p>
        </p:txBody>
      </p:sp>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375" y="4356949"/>
            <a:ext cx="1857375" cy="2466975"/>
          </a:xfrm>
          <a:prstGeom prst="rect">
            <a:avLst/>
          </a:prstGeom>
        </p:spPr>
      </p:pic>
      <p:sp>
        <p:nvSpPr>
          <p:cNvPr id="6" name="ZoneTexte 5"/>
          <p:cNvSpPr txBox="1"/>
          <p:nvPr/>
        </p:nvSpPr>
        <p:spPr>
          <a:xfrm>
            <a:off x="2018462" y="6087159"/>
            <a:ext cx="1772903" cy="646331"/>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L'</a:t>
            </a:r>
            <a:r>
              <a:rPr lang="fr-FR" sz="1200" dirty="0" err="1" smtClean="0">
                <a:solidFill>
                  <a:srgbClr val="008000"/>
                </a:solidFill>
              </a:rPr>
              <a:t>antibiorésistance</a:t>
            </a:r>
            <a:r>
              <a:rPr lang="fr-FR" sz="1200" dirty="0" smtClean="0">
                <a:solidFill>
                  <a:srgbClr val="008000"/>
                </a:solidFill>
              </a:rPr>
              <a:t>, un </a:t>
            </a:r>
            <a:r>
              <a:rPr lang="fr-FR" sz="1200" dirty="0">
                <a:solidFill>
                  <a:srgbClr val="008000"/>
                </a:solidFill>
              </a:rPr>
              <a:t>enjeu collectif, revue </a:t>
            </a:r>
            <a:r>
              <a:rPr lang="fr-FR" sz="1200" dirty="0" err="1">
                <a:solidFill>
                  <a:srgbClr val="008000"/>
                </a:solidFill>
              </a:rPr>
              <a:t>RéussirAVI</a:t>
            </a:r>
            <a:r>
              <a:rPr lang="fr-FR" sz="1200" dirty="0">
                <a:solidFill>
                  <a:srgbClr val="008000"/>
                </a:solidFill>
              </a:rPr>
              <a:t>, 29/08/12.</a:t>
            </a:r>
          </a:p>
        </p:txBody>
      </p:sp>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4391025"/>
            <a:ext cx="3581400" cy="2019300"/>
          </a:xfrm>
          <a:prstGeom prst="rect">
            <a:avLst/>
          </a:prstGeom>
        </p:spPr>
      </p:pic>
      <p:sp>
        <p:nvSpPr>
          <p:cNvPr id="8" name="ZoneTexte 7"/>
          <p:cNvSpPr txBox="1"/>
          <p:nvPr/>
        </p:nvSpPr>
        <p:spPr>
          <a:xfrm>
            <a:off x="4955243" y="6349952"/>
            <a:ext cx="4022413" cy="461665"/>
          </a:xfrm>
          <a:prstGeom prst="rect">
            <a:avLst/>
          </a:prstGeom>
          <a:noFill/>
        </p:spPr>
        <p:txBody>
          <a:bodyPr wrap="square" rtlCol="0">
            <a:spAutoFit/>
          </a:bodyPr>
          <a:lstStyle/>
          <a:p>
            <a:pPr algn="ctr"/>
            <a:r>
              <a:rPr lang="fr-FR" sz="1200" dirty="0" smtClean="0">
                <a:solidFill>
                  <a:srgbClr val="FF0000"/>
                </a:solidFill>
                <a:latin typeface="Calibri"/>
              </a:rPr>
              <a:t>↑ </a:t>
            </a:r>
            <a:r>
              <a:rPr lang="fr-FR" sz="1200" dirty="0" smtClean="0">
                <a:solidFill>
                  <a:srgbClr val="FF0000"/>
                </a:solidFill>
              </a:rPr>
              <a:t>La proximité des animaux dans les élevages industriels favorisent la transmissions des germes entre animaux.</a:t>
            </a:r>
            <a:endParaRPr lang="fr-FR" sz="1200" dirty="0">
              <a:solidFill>
                <a:srgbClr val="FF0000"/>
              </a:solidFill>
            </a:endParaRPr>
          </a:p>
        </p:txBody>
      </p:sp>
      <p:sp>
        <p:nvSpPr>
          <p:cNvPr id="9" name="ZoneTexte 8"/>
          <p:cNvSpPr txBox="1"/>
          <p:nvPr/>
        </p:nvSpPr>
        <p:spPr>
          <a:xfrm>
            <a:off x="2123728" y="4509120"/>
            <a:ext cx="3168352" cy="1384995"/>
          </a:xfrm>
          <a:prstGeom prst="rect">
            <a:avLst/>
          </a:prstGeom>
          <a:noFill/>
        </p:spPr>
        <p:txBody>
          <a:bodyPr wrap="square" rtlCol="0">
            <a:spAutoFit/>
          </a:bodyPr>
          <a:lstStyle/>
          <a:p>
            <a:pPr algn="just"/>
            <a:r>
              <a:rPr lang="fr-FR" sz="1200" dirty="0" smtClean="0">
                <a:solidFill>
                  <a:srgbClr val="FF0000"/>
                </a:solidFill>
              </a:rPr>
              <a:t>Sources </a:t>
            </a:r>
            <a:r>
              <a:rPr lang="fr-FR" sz="1200" dirty="0">
                <a:solidFill>
                  <a:srgbClr val="FF0000"/>
                </a:solidFill>
              </a:rPr>
              <a:t>: </a:t>
            </a:r>
            <a:r>
              <a:rPr lang="fr-FR" sz="1200" i="1" dirty="0">
                <a:solidFill>
                  <a:srgbClr val="FF0000"/>
                </a:solidFill>
              </a:rPr>
              <a:t>Germes tueurs : le fléau de l'élevage intensif</a:t>
            </a:r>
            <a:r>
              <a:rPr lang="fr-FR" sz="1200" dirty="0">
                <a:solidFill>
                  <a:srgbClr val="FF0000"/>
                </a:solidFill>
              </a:rPr>
              <a:t>, Documentaire de Valentin </a:t>
            </a:r>
            <a:r>
              <a:rPr lang="fr-FR" sz="1200" dirty="0" err="1">
                <a:solidFill>
                  <a:srgbClr val="FF0000"/>
                </a:solidFill>
              </a:rPr>
              <a:t>Thurn</a:t>
            </a:r>
            <a:r>
              <a:rPr lang="fr-FR" sz="1200" dirty="0">
                <a:solidFill>
                  <a:srgbClr val="FF0000"/>
                </a:solidFill>
              </a:rPr>
              <a:t> et Frank </a:t>
            </a:r>
            <a:r>
              <a:rPr lang="fr-FR" sz="1200" dirty="0" err="1">
                <a:solidFill>
                  <a:srgbClr val="FF0000"/>
                </a:solidFill>
              </a:rPr>
              <a:t>Bowinkelmann</a:t>
            </a:r>
            <a:r>
              <a:rPr lang="fr-FR" sz="1200" dirty="0">
                <a:solidFill>
                  <a:srgbClr val="FF0000"/>
                </a:solidFill>
              </a:rPr>
              <a:t> (Allemagne, 2013, 53 mn</a:t>
            </a:r>
            <a:r>
              <a:rPr lang="fr-FR" sz="1200" dirty="0" smtClean="0">
                <a:solidFill>
                  <a:srgbClr val="FF0000"/>
                </a:solidFill>
              </a:rPr>
              <a:t>), ARTE TV,  </a:t>
            </a:r>
            <a:r>
              <a:rPr lang="fr-FR" sz="1200" dirty="0">
                <a:solidFill>
                  <a:srgbClr val="FF0000"/>
                </a:solidFill>
                <a:hlinkClick r:id="rId8"/>
              </a:rPr>
              <a:t>http://</a:t>
            </a:r>
            <a:r>
              <a:rPr lang="fr-FR" sz="1200" dirty="0" smtClean="0">
                <a:solidFill>
                  <a:srgbClr val="FF0000"/>
                </a:solidFill>
                <a:hlinkClick r:id="rId8"/>
              </a:rPr>
              <a:t>future.arte.tv/fr/antibiotiques-sarm</a:t>
            </a:r>
            <a:r>
              <a:rPr lang="fr-FR" sz="1200" dirty="0">
                <a:solidFill>
                  <a:srgbClr val="FF0000"/>
                </a:solidFill>
              </a:rPr>
              <a:t> &amp; </a:t>
            </a:r>
            <a:r>
              <a:rPr lang="fr-FR" sz="1200" i="1" dirty="0">
                <a:solidFill>
                  <a:srgbClr val="FF0000"/>
                </a:solidFill>
              </a:rPr>
              <a:t>Résistances aux antibiotiques</a:t>
            </a:r>
            <a:r>
              <a:rPr lang="fr-FR" sz="1200" dirty="0">
                <a:solidFill>
                  <a:srgbClr val="FF0000"/>
                </a:solidFill>
              </a:rPr>
              <a:t>, </a:t>
            </a:r>
            <a:r>
              <a:rPr lang="fr-FR" sz="1200" dirty="0">
                <a:solidFill>
                  <a:srgbClr val="FF0000"/>
                </a:solidFill>
                <a:hlinkClick r:id="rId9"/>
              </a:rPr>
              <a:t>http://</a:t>
            </a:r>
            <a:r>
              <a:rPr lang="fr-FR" sz="1200" dirty="0" smtClean="0">
                <a:solidFill>
                  <a:srgbClr val="FF0000"/>
                </a:solidFill>
                <a:hlinkClick r:id="rId9"/>
              </a:rPr>
              <a:t>fr.wikipedia.org/wiki/R%C3%A9sistance_aux_antibiotiques</a:t>
            </a:r>
            <a:r>
              <a:rPr lang="fr-FR" sz="1200" dirty="0" smtClean="0">
                <a:solidFill>
                  <a:srgbClr val="FF0000"/>
                </a:solidFill>
              </a:rPr>
              <a:t> </a:t>
            </a:r>
            <a:endParaRPr lang="fr-FR" sz="1200" dirty="0">
              <a:solidFill>
                <a:srgbClr val="FF0000"/>
              </a:solidFill>
            </a:endParaRPr>
          </a:p>
        </p:txBody>
      </p:sp>
    </p:spTree>
    <p:extLst>
      <p:ext uri="{BB962C8B-B14F-4D97-AF65-F5344CB8AC3E}">
        <p14:creationId xmlns:p14="http://schemas.microsoft.com/office/powerpoint/2010/main" val="2857187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66</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631817"/>
            <a:ext cx="8784976" cy="4524315"/>
          </a:xfrm>
          <a:prstGeom prst="rect">
            <a:avLst/>
          </a:prstGeom>
          <a:noFill/>
        </p:spPr>
        <p:txBody>
          <a:bodyPr wrap="square" rtlCol="0">
            <a:spAutoFit/>
          </a:bodyPr>
          <a:lstStyle/>
          <a:p>
            <a:r>
              <a:rPr lang="fr-FR" sz="2400" b="1" u="sng" dirty="0" smtClean="0">
                <a:solidFill>
                  <a:srgbClr val="008000"/>
                </a:solidFill>
              </a:rPr>
              <a:t>5. L’empreinte écologique</a:t>
            </a:r>
            <a:endParaRPr lang="fr-FR" sz="2400" dirty="0" smtClean="0">
              <a:solidFill>
                <a:srgbClr val="008000"/>
              </a:solidFill>
            </a:endParaRPr>
          </a:p>
          <a:p>
            <a:endParaRPr lang="fr-FR" b="1" u="sng" dirty="0" smtClean="0">
              <a:solidFill>
                <a:srgbClr val="008000"/>
              </a:solidFill>
            </a:endParaRPr>
          </a:p>
          <a:p>
            <a:pPr algn="just">
              <a:defRPr/>
            </a:pPr>
            <a:r>
              <a:rPr lang="fr-FR" dirty="0" smtClean="0">
                <a:solidFill>
                  <a:srgbClr val="008000"/>
                </a:solidFill>
              </a:rPr>
              <a:t>En 1990, Mathis </a:t>
            </a:r>
            <a:r>
              <a:rPr lang="fr-FR" dirty="0">
                <a:solidFill>
                  <a:srgbClr val="008000"/>
                </a:solidFill>
              </a:rPr>
              <a:t>Wackernagel et William </a:t>
            </a:r>
            <a:r>
              <a:rPr lang="fr-FR" dirty="0" smtClean="0">
                <a:solidFill>
                  <a:srgbClr val="008000"/>
                </a:solidFill>
              </a:rPr>
              <a:t>Rees utilisent la notion « </a:t>
            </a:r>
            <a:r>
              <a:rPr lang="fr-FR" i="1" dirty="0" smtClean="0">
                <a:solidFill>
                  <a:srgbClr val="008000"/>
                </a:solidFill>
              </a:rPr>
              <a:t>d’empreinte écologique</a:t>
            </a:r>
            <a:r>
              <a:rPr lang="fr-FR" dirty="0" smtClean="0">
                <a:solidFill>
                  <a:srgbClr val="008000"/>
                </a:solidFill>
              </a:rPr>
              <a:t> » </a:t>
            </a:r>
            <a:r>
              <a:rPr lang="fr-FR" dirty="0">
                <a:solidFill>
                  <a:srgbClr val="008000"/>
                </a:solidFill>
              </a:rPr>
              <a:t>pour montrer que le mode de vie </a:t>
            </a:r>
            <a:r>
              <a:rPr lang="fr-FR" dirty="0" smtClean="0">
                <a:solidFill>
                  <a:srgbClr val="008000"/>
                </a:solidFill>
              </a:rPr>
              <a:t>des occidentaux </a:t>
            </a:r>
            <a:r>
              <a:rPr lang="fr-FR" dirty="0">
                <a:solidFill>
                  <a:srgbClr val="008000"/>
                </a:solidFill>
              </a:rPr>
              <a:t>(les pays dits développés) n’est pas soutenable, du fait que les ressources naturelles sont </a:t>
            </a:r>
            <a:r>
              <a:rPr lang="fr-FR" dirty="0" smtClean="0">
                <a:solidFill>
                  <a:srgbClr val="008000"/>
                </a:solidFill>
              </a:rPr>
              <a:t>limitées. </a:t>
            </a:r>
          </a:p>
          <a:p>
            <a:pPr algn="just">
              <a:defRPr/>
            </a:pPr>
            <a:r>
              <a:rPr lang="fr-FR" sz="1200" dirty="0" smtClean="0">
                <a:solidFill>
                  <a:srgbClr val="008000"/>
                </a:solidFill>
              </a:rPr>
              <a:t>Source : Mathis </a:t>
            </a:r>
            <a:r>
              <a:rPr lang="fr-FR" sz="1200" dirty="0">
                <a:solidFill>
                  <a:srgbClr val="008000"/>
                </a:solidFill>
              </a:rPr>
              <a:t>Wackernagel et William Rees, </a:t>
            </a:r>
            <a:r>
              <a:rPr lang="fr-FR" sz="1200" i="1" dirty="0">
                <a:solidFill>
                  <a:srgbClr val="008000"/>
                </a:solidFill>
              </a:rPr>
              <a:t>Notre empreinte écologique</a:t>
            </a:r>
            <a:r>
              <a:rPr lang="fr-FR" sz="1200" dirty="0">
                <a:solidFill>
                  <a:srgbClr val="008000"/>
                </a:solidFill>
              </a:rPr>
              <a:t>, Éditions </a:t>
            </a:r>
            <a:r>
              <a:rPr lang="fr-FR" sz="1200" dirty="0" err="1">
                <a:solidFill>
                  <a:srgbClr val="008000"/>
                </a:solidFill>
              </a:rPr>
              <a:t>Écosociété</a:t>
            </a:r>
            <a:r>
              <a:rPr lang="fr-FR" sz="1200" dirty="0">
                <a:solidFill>
                  <a:srgbClr val="008000"/>
                </a:solidFill>
              </a:rPr>
              <a:t>, 1999, 207 p</a:t>
            </a:r>
            <a:r>
              <a:rPr lang="fr-FR" sz="1200" dirty="0" smtClean="0">
                <a:solidFill>
                  <a:srgbClr val="008000"/>
                </a:solidFill>
              </a:rPr>
              <a:t>.</a:t>
            </a:r>
            <a:endParaRPr lang="fr-FR" dirty="0" smtClean="0">
              <a:solidFill>
                <a:srgbClr val="008000"/>
              </a:solidFill>
            </a:endParaRPr>
          </a:p>
          <a:p>
            <a:pPr algn="just">
              <a:defRPr/>
            </a:pPr>
            <a:endParaRPr lang="fr-FR" dirty="0">
              <a:solidFill>
                <a:srgbClr val="008000"/>
              </a:solidFill>
            </a:endParaRPr>
          </a:p>
          <a:p>
            <a:pPr algn="just">
              <a:defRPr/>
            </a:pPr>
            <a:r>
              <a:rPr lang="fr-FR" b="1" dirty="0" smtClean="0">
                <a:solidFill>
                  <a:srgbClr val="008000"/>
                </a:solidFill>
              </a:rPr>
              <a:t>L’empreinte écologique </a:t>
            </a:r>
            <a:r>
              <a:rPr lang="fr-FR" dirty="0" smtClean="0">
                <a:solidFill>
                  <a:srgbClr val="008000"/>
                </a:solidFill>
              </a:rPr>
              <a:t>est </a:t>
            </a:r>
            <a:r>
              <a:rPr lang="fr-FR" dirty="0">
                <a:solidFill>
                  <a:srgbClr val="008000"/>
                </a:solidFill>
              </a:rPr>
              <a:t>la surface terrestre nécessaire pour régénérer la consommation en ressources </a:t>
            </a:r>
            <a:r>
              <a:rPr lang="fr-FR" dirty="0" smtClean="0">
                <a:solidFill>
                  <a:srgbClr val="008000"/>
                </a:solidFill>
              </a:rPr>
              <a:t>naturelles </a:t>
            </a:r>
            <a:r>
              <a:rPr lang="fr-FR" dirty="0">
                <a:solidFill>
                  <a:srgbClr val="008000"/>
                </a:solidFill>
              </a:rPr>
              <a:t>d’un habitant de la planète ou d’un groupe </a:t>
            </a:r>
            <a:r>
              <a:rPr lang="fr-FR" dirty="0" smtClean="0">
                <a:solidFill>
                  <a:srgbClr val="008000"/>
                </a:solidFill>
              </a:rPr>
              <a:t>d’habitant. </a:t>
            </a:r>
            <a:endParaRPr lang="fr-FR" dirty="0">
              <a:solidFill>
                <a:srgbClr val="008000"/>
              </a:solidFill>
            </a:endParaRPr>
          </a:p>
          <a:p>
            <a:pPr algn="just"/>
            <a:endParaRPr lang="fr-FR" dirty="0" smtClean="0">
              <a:solidFill>
                <a:srgbClr val="008000"/>
              </a:solidFill>
            </a:endParaRPr>
          </a:p>
          <a:p>
            <a:pPr algn="just"/>
            <a:r>
              <a:rPr lang="fr-FR" dirty="0">
                <a:solidFill>
                  <a:srgbClr val="008000"/>
                </a:solidFill>
              </a:rPr>
              <a:t>Plus le niveau de cette consommation </a:t>
            </a:r>
            <a:r>
              <a:rPr lang="fr-FR" dirty="0" smtClean="0">
                <a:solidFill>
                  <a:srgbClr val="008000"/>
                </a:solidFill>
              </a:rPr>
              <a:t>s’accroît, </a:t>
            </a:r>
            <a:r>
              <a:rPr lang="fr-FR" dirty="0">
                <a:solidFill>
                  <a:srgbClr val="008000"/>
                </a:solidFill>
              </a:rPr>
              <a:t>plus la surface nécessaire est importante. </a:t>
            </a:r>
            <a:r>
              <a:rPr lang="fr-FR" dirty="0">
                <a:solidFill>
                  <a:srgbClr val="FF0000"/>
                </a:solidFill>
              </a:rPr>
              <a:t>Si la consommation de la population humaine dépasse la surface disponible sur la planète alors l’empreinte est trop forte, elle n’est pas soutenable :  la consommation présente se fait au prix d’une dégradation de l’environnement et d’une diminution des ressources disponibles pour les générations futures.</a:t>
            </a:r>
          </a:p>
          <a:p>
            <a:pPr algn="just"/>
            <a:endParaRPr lang="fr-FR" dirty="0">
              <a:solidFill>
                <a:srgbClr val="008000"/>
              </a:solidFill>
            </a:endParaRPr>
          </a:p>
        </p:txBody>
      </p:sp>
      <p:pic>
        <p:nvPicPr>
          <p:cNvPr id="8" name="Image 3" descr="http://www.alternatives-economiques.fr/pics_bdd/article_options_visuel/A283060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563541"/>
            <a:ext cx="4936475" cy="229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79512" y="5949279"/>
            <a:ext cx="4032448" cy="646331"/>
          </a:xfrm>
          <a:prstGeom prst="rect">
            <a:avLst/>
          </a:prstGeom>
          <a:noFill/>
        </p:spPr>
        <p:txBody>
          <a:bodyPr wrap="square" rtlCol="0">
            <a:spAutoFit/>
          </a:bodyPr>
          <a:lstStyle/>
          <a:p>
            <a:pPr algn="r"/>
            <a:r>
              <a:rPr lang="fr-FR" sz="1200" dirty="0">
                <a:solidFill>
                  <a:srgbClr val="008000"/>
                </a:solidFill>
              </a:rPr>
              <a:t>Empreinte écologique pour quelques pays en 2005, en hectare global par </a:t>
            </a:r>
            <a:r>
              <a:rPr lang="fr-FR" sz="1200" dirty="0" smtClean="0">
                <a:solidFill>
                  <a:srgbClr val="008000"/>
                </a:solidFill>
              </a:rPr>
              <a:t>personne </a:t>
            </a:r>
            <a:r>
              <a:rPr lang="fr-FR" sz="1200" dirty="0" smtClean="0">
                <a:solidFill>
                  <a:srgbClr val="008000"/>
                </a:solidFill>
                <a:latin typeface="Calibri"/>
              </a:rPr>
              <a:t>→</a:t>
            </a:r>
          </a:p>
          <a:p>
            <a:pPr algn="r"/>
            <a:r>
              <a:rPr lang="fr-FR" sz="1200" dirty="0" smtClean="0">
                <a:solidFill>
                  <a:srgbClr val="008000"/>
                </a:solidFill>
                <a:latin typeface="Calibri"/>
              </a:rPr>
              <a:t>Source : Planète vivante, 2008.</a:t>
            </a:r>
            <a:endParaRPr lang="fr-FR" sz="1200" dirty="0">
              <a:solidFill>
                <a:srgbClr val="008000"/>
              </a:solidFill>
            </a:endParaRPr>
          </a:p>
        </p:txBody>
      </p:sp>
    </p:spTree>
    <p:extLst>
      <p:ext uri="{BB962C8B-B14F-4D97-AF65-F5344CB8AC3E}">
        <p14:creationId xmlns:p14="http://schemas.microsoft.com/office/powerpoint/2010/main" val="366294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956050" y="1936750"/>
            <a:ext cx="48831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fr-FR" sz="2000">
                <a:solidFill>
                  <a:srgbClr val="008000"/>
                </a:solidFill>
                <a:cs typeface="Times New Roman" pitchFamily="18" charset="0"/>
              </a:rPr>
              <a:t>L’Empreinte Écologique représente la superficie de terres et d'écosystèmes aquatiques nécessaires :</a:t>
            </a:r>
          </a:p>
        </p:txBody>
      </p:sp>
      <p:sp>
        <p:nvSpPr>
          <p:cNvPr id="3" name="Text Box 3"/>
          <p:cNvSpPr txBox="1">
            <a:spLocks noChangeArrowheads="1"/>
          </p:cNvSpPr>
          <p:nvPr/>
        </p:nvSpPr>
        <p:spPr bwMode="auto">
          <a:xfrm>
            <a:off x="812800" y="1373832"/>
            <a:ext cx="731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dirty="0" smtClean="0">
                <a:solidFill>
                  <a:srgbClr val="008000"/>
                </a:solidFill>
              </a:rPr>
              <a:t>5.1. Définition</a:t>
            </a:r>
            <a:endParaRPr lang="fr-FR" sz="2400" b="1" dirty="0">
              <a:solidFill>
                <a:srgbClr val="008000"/>
              </a:solidFill>
            </a:endParaRPr>
          </a:p>
        </p:txBody>
      </p:sp>
      <p:sp>
        <p:nvSpPr>
          <p:cNvPr id="4" name="Rectangle 4"/>
          <p:cNvSpPr>
            <a:spLocks noChangeArrowheads="1"/>
          </p:cNvSpPr>
          <p:nvPr/>
        </p:nvSpPr>
        <p:spPr bwMode="auto">
          <a:xfrm>
            <a:off x="4419600" y="4527550"/>
            <a:ext cx="2362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fr-FR" sz="2000">
                <a:solidFill>
                  <a:srgbClr val="008000"/>
                </a:solidFill>
                <a:cs typeface="Times New Roman" pitchFamily="18" charset="0"/>
              </a:rPr>
              <a:t>d’une population</a:t>
            </a:r>
          </a:p>
        </p:txBody>
      </p:sp>
      <p:sp>
        <p:nvSpPr>
          <p:cNvPr id="5" name="Text Box 5"/>
          <p:cNvSpPr txBox="1">
            <a:spLocks noChangeArrowheads="1"/>
          </p:cNvSpPr>
          <p:nvPr/>
        </p:nvSpPr>
        <p:spPr bwMode="auto">
          <a:xfrm>
            <a:off x="2209800" y="5746750"/>
            <a:ext cx="6705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fr-FR" sz="2000">
                <a:solidFill>
                  <a:srgbClr val="008000"/>
                </a:solidFill>
                <a:cs typeface="Times New Roman" pitchFamily="18" charset="0"/>
              </a:rPr>
              <a:t>permet  d’évaluer  la durabilité des activités humaines courantes par comparaison à la surface disponible</a:t>
            </a:r>
          </a:p>
        </p:txBody>
      </p:sp>
      <p:sp>
        <p:nvSpPr>
          <p:cNvPr id="6" name="AutoShape 6"/>
          <p:cNvSpPr>
            <a:spLocks noChangeArrowheads="1"/>
          </p:cNvSpPr>
          <p:nvPr/>
        </p:nvSpPr>
        <p:spPr bwMode="auto">
          <a:xfrm>
            <a:off x="5105400" y="5060950"/>
            <a:ext cx="612775" cy="685800"/>
          </a:xfrm>
          <a:prstGeom prst="downArrow">
            <a:avLst>
              <a:gd name="adj1" fmla="val 50000"/>
              <a:gd name="adj2" fmla="val 2797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FR">
              <a:solidFill>
                <a:srgbClr val="008000"/>
              </a:solidFill>
            </a:endParaRPr>
          </a:p>
        </p:txBody>
      </p:sp>
      <p:sp>
        <p:nvSpPr>
          <p:cNvPr id="7" name="Rectangle 7"/>
          <p:cNvSpPr>
            <a:spLocks noChangeArrowheads="1"/>
          </p:cNvSpPr>
          <p:nvPr/>
        </p:nvSpPr>
        <p:spPr bwMode="auto">
          <a:xfrm>
            <a:off x="4343400" y="3190875"/>
            <a:ext cx="38322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fr-FR" sz="2000">
                <a:solidFill>
                  <a:srgbClr val="008000"/>
                </a:solidFill>
                <a:cs typeface="Times New Roman" pitchFamily="18" charset="0"/>
              </a:rPr>
              <a:t>- à la production des ressources</a:t>
            </a:r>
          </a:p>
        </p:txBody>
      </p:sp>
      <p:sp>
        <p:nvSpPr>
          <p:cNvPr id="8" name="Rectangle 8"/>
          <p:cNvSpPr>
            <a:spLocks noChangeArrowheads="1"/>
          </p:cNvSpPr>
          <p:nvPr/>
        </p:nvSpPr>
        <p:spPr bwMode="auto">
          <a:xfrm>
            <a:off x="4343400" y="3619500"/>
            <a:ext cx="34782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fr-FR" sz="2000">
                <a:solidFill>
                  <a:srgbClr val="008000"/>
                </a:solidFill>
                <a:cs typeface="Times New Roman" pitchFamily="18" charset="0"/>
              </a:rPr>
              <a:t>- à l'assimilation des déchets</a:t>
            </a:r>
          </a:p>
        </p:txBody>
      </p:sp>
      <p:sp>
        <p:nvSpPr>
          <p:cNvPr id="9" name="Rectangle 10"/>
          <p:cNvSpPr>
            <a:spLocks noChangeArrowheads="1"/>
          </p:cNvSpPr>
          <p:nvPr/>
        </p:nvSpPr>
        <p:spPr bwMode="auto">
          <a:xfrm>
            <a:off x="4343400" y="4070350"/>
            <a:ext cx="24606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fr-FR" sz="2000">
                <a:solidFill>
                  <a:srgbClr val="008000"/>
                </a:solidFill>
                <a:cs typeface="Times New Roman" pitchFamily="18" charset="0"/>
              </a:rPr>
              <a:t>- aux infrastructures</a:t>
            </a:r>
          </a:p>
        </p:txBody>
      </p:sp>
      <p:pic>
        <p:nvPicPr>
          <p:cNvPr id="1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159000"/>
            <a:ext cx="3733800" cy="274955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67</a:t>
            </a:fld>
            <a:endParaRPr lang="fr-FR" dirty="0"/>
          </a:p>
        </p:txBody>
      </p:sp>
      <p:sp>
        <p:nvSpPr>
          <p:cNvPr id="12"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3" name="Rectangle 12"/>
          <p:cNvSpPr/>
          <p:nvPr/>
        </p:nvSpPr>
        <p:spPr>
          <a:xfrm>
            <a:off x="179512" y="783913"/>
            <a:ext cx="3450175" cy="461665"/>
          </a:xfrm>
          <a:prstGeom prst="rect">
            <a:avLst/>
          </a:prstGeom>
        </p:spPr>
        <p:txBody>
          <a:bodyPr wrap="none">
            <a:spAutoFit/>
          </a:bodyPr>
          <a:lstStyle/>
          <a:p>
            <a:r>
              <a:rPr lang="fr-FR" sz="2400" b="1" u="sng" dirty="0" smtClean="0">
                <a:solidFill>
                  <a:srgbClr val="008000"/>
                </a:solidFill>
              </a:rPr>
              <a:t>5. L’empreinte </a:t>
            </a:r>
            <a:r>
              <a:rPr lang="fr-FR" sz="2400" b="1" u="sng" dirty="0">
                <a:solidFill>
                  <a:srgbClr val="008000"/>
                </a:solidFill>
              </a:rPr>
              <a:t>écologique</a:t>
            </a:r>
            <a:endParaRPr lang="fr-FR" sz="2400" dirty="0">
              <a:solidFill>
                <a:srgbClr val="008000"/>
              </a:solidFill>
            </a:endParaRPr>
          </a:p>
        </p:txBody>
      </p:sp>
    </p:spTree>
    <p:extLst>
      <p:ext uri="{BB962C8B-B14F-4D97-AF65-F5344CB8AC3E}">
        <p14:creationId xmlns:p14="http://schemas.microsoft.com/office/powerpoint/2010/main" val="10594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5" presetClass="entr" presetSubtype="5"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504" y="1412776"/>
            <a:ext cx="6096000" cy="495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130000"/>
              </a:lnSpc>
            </a:pPr>
            <a:r>
              <a:rPr lang="fr-FR" b="1" dirty="0">
                <a:solidFill>
                  <a:srgbClr val="006600"/>
                </a:solidFill>
                <a:latin typeface="Arial" charset="0"/>
              </a:rPr>
              <a:t>   </a:t>
            </a:r>
            <a:r>
              <a:rPr lang="fr-FR" b="1" dirty="0" smtClean="0">
                <a:solidFill>
                  <a:srgbClr val="006600"/>
                </a:solidFill>
                <a:latin typeface="Arial" charset="0"/>
              </a:rPr>
              <a:t>Qu’est que l’empreinte écologique </a:t>
            </a:r>
            <a:r>
              <a:rPr lang="fr-FR" b="1" dirty="0">
                <a:solidFill>
                  <a:srgbClr val="006600"/>
                </a:solidFill>
                <a:latin typeface="Arial" charset="0"/>
              </a:rPr>
              <a:t>?</a:t>
            </a:r>
            <a:endParaRPr lang="fr-FR" dirty="0">
              <a:solidFill>
                <a:srgbClr val="006600"/>
              </a:solidFill>
              <a:latin typeface="Arial" charset="0"/>
            </a:endParaRPr>
          </a:p>
          <a:p>
            <a:pPr algn="l">
              <a:lnSpc>
                <a:spcPct val="130000"/>
              </a:lnSpc>
            </a:pPr>
            <a:endParaRPr lang="fr-FR" dirty="0">
              <a:solidFill>
                <a:srgbClr val="006600"/>
              </a:solidFill>
              <a:latin typeface="Arial" charset="0"/>
            </a:endParaRPr>
          </a:p>
          <a:p>
            <a:pPr algn="l">
              <a:lnSpc>
                <a:spcPct val="130000"/>
              </a:lnSpc>
              <a:buSzPct val="70000"/>
              <a:buFontTx/>
              <a:buBlip>
                <a:blip r:embed="rId3"/>
              </a:buBlip>
            </a:pPr>
            <a:r>
              <a:rPr lang="fr-FR" dirty="0">
                <a:solidFill>
                  <a:srgbClr val="006600"/>
                </a:solidFill>
                <a:latin typeface="Arial" charset="0"/>
              </a:rPr>
              <a:t> Un indicateur de l’impact global de</a:t>
            </a:r>
          </a:p>
          <a:p>
            <a:pPr algn="l">
              <a:buSzPct val="70000"/>
            </a:pPr>
            <a:r>
              <a:rPr lang="fr-FR" dirty="0">
                <a:solidFill>
                  <a:srgbClr val="006600"/>
                </a:solidFill>
                <a:latin typeface="Arial" charset="0"/>
              </a:rPr>
              <a:t>   l’homme sur la </a:t>
            </a:r>
            <a:r>
              <a:rPr lang="fr-FR" dirty="0" smtClean="0">
                <a:solidFill>
                  <a:srgbClr val="006600"/>
                </a:solidFill>
                <a:latin typeface="Arial" charset="0"/>
              </a:rPr>
              <a:t>planète (°)</a:t>
            </a:r>
            <a:endParaRPr lang="fr-FR" dirty="0">
              <a:solidFill>
                <a:srgbClr val="006600"/>
              </a:solidFill>
              <a:latin typeface="Arial" charset="0"/>
            </a:endParaRPr>
          </a:p>
          <a:p>
            <a:pPr algn="l">
              <a:spcBef>
                <a:spcPct val="50000"/>
              </a:spcBef>
              <a:buSzPct val="70000"/>
              <a:buFontTx/>
              <a:buBlip>
                <a:blip r:embed="rId3"/>
              </a:buBlip>
            </a:pPr>
            <a:r>
              <a:rPr lang="fr-FR" dirty="0">
                <a:solidFill>
                  <a:srgbClr val="006600"/>
                </a:solidFill>
                <a:latin typeface="Arial" charset="0"/>
              </a:rPr>
              <a:t> Une mesure de la surface nécessaire</a:t>
            </a:r>
          </a:p>
          <a:p>
            <a:pPr algn="l">
              <a:buSzPct val="70000"/>
            </a:pPr>
            <a:r>
              <a:rPr lang="fr-FR" dirty="0">
                <a:solidFill>
                  <a:srgbClr val="006600"/>
                </a:solidFill>
                <a:latin typeface="Arial" charset="0"/>
              </a:rPr>
              <a:t>   pour produire les ressources et absorber</a:t>
            </a:r>
          </a:p>
          <a:p>
            <a:pPr algn="l">
              <a:buSzPct val="70000"/>
            </a:pPr>
            <a:r>
              <a:rPr lang="fr-FR" dirty="0">
                <a:solidFill>
                  <a:srgbClr val="006600"/>
                </a:solidFill>
                <a:latin typeface="Arial" charset="0"/>
              </a:rPr>
              <a:t>   les déchets d ’un groupe humain</a:t>
            </a:r>
          </a:p>
          <a:p>
            <a:pPr algn="l">
              <a:spcBef>
                <a:spcPct val="50000"/>
              </a:spcBef>
              <a:buSzPct val="70000"/>
              <a:buFontTx/>
              <a:buBlip>
                <a:blip r:embed="rId3"/>
              </a:buBlip>
            </a:pPr>
            <a:r>
              <a:rPr lang="fr-FR" dirty="0">
                <a:solidFill>
                  <a:srgbClr val="006600"/>
                </a:solidFill>
                <a:latin typeface="Arial" charset="0"/>
              </a:rPr>
              <a:t> Elle s’applique à un individu, une ville,</a:t>
            </a:r>
          </a:p>
          <a:p>
            <a:pPr algn="l">
              <a:buSzPct val="70000"/>
            </a:pPr>
            <a:r>
              <a:rPr lang="fr-FR" dirty="0">
                <a:solidFill>
                  <a:srgbClr val="006600"/>
                </a:solidFill>
                <a:latin typeface="Arial" charset="0"/>
              </a:rPr>
              <a:t>   un pays, ou à la </a:t>
            </a:r>
            <a:r>
              <a:rPr lang="fr-FR" dirty="0" smtClean="0">
                <a:solidFill>
                  <a:srgbClr val="006600"/>
                </a:solidFill>
                <a:latin typeface="Arial" charset="0"/>
              </a:rPr>
              <a:t>Terre.</a:t>
            </a:r>
          </a:p>
          <a:p>
            <a:pPr>
              <a:buSzPct val="70000"/>
            </a:pPr>
            <a:endParaRPr lang="fr-FR" dirty="0" smtClean="0">
              <a:solidFill>
                <a:srgbClr val="006600"/>
              </a:solidFill>
              <a:latin typeface="Arial" charset="0"/>
            </a:endParaRPr>
          </a:p>
          <a:p>
            <a:pPr>
              <a:buSzPct val="70000"/>
            </a:pPr>
            <a:r>
              <a:rPr lang="fr-FR" dirty="0" smtClean="0">
                <a:solidFill>
                  <a:srgbClr val="006600"/>
                </a:solidFill>
                <a:latin typeface="Arial" charset="0"/>
              </a:rPr>
              <a:t>Elle </a:t>
            </a:r>
            <a:r>
              <a:rPr lang="fr-FR" dirty="0">
                <a:solidFill>
                  <a:srgbClr val="006600"/>
                </a:solidFill>
                <a:latin typeface="Arial" charset="0"/>
              </a:rPr>
              <a:t>permet d’estimer la </a:t>
            </a:r>
            <a:r>
              <a:rPr lang="fr-FR" dirty="0" smtClean="0">
                <a:solidFill>
                  <a:srgbClr val="006600"/>
                </a:solidFill>
                <a:latin typeface="Arial" charset="0"/>
              </a:rPr>
              <a:t>durabilité, dans le temps, </a:t>
            </a:r>
          </a:p>
          <a:p>
            <a:pPr>
              <a:buSzPct val="70000"/>
            </a:pPr>
            <a:r>
              <a:rPr lang="fr-FR" dirty="0">
                <a:solidFill>
                  <a:srgbClr val="006600"/>
                </a:solidFill>
                <a:latin typeface="Arial" charset="0"/>
              </a:rPr>
              <a:t>d</a:t>
            </a:r>
            <a:r>
              <a:rPr lang="fr-FR" dirty="0" smtClean="0">
                <a:solidFill>
                  <a:srgbClr val="006600"/>
                </a:solidFill>
                <a:latin typeface="Arial" charset="0"/>
              </a:rPr>
              <a:t>’un environnement donné.</a:t>
            </a:r>
          </a:p>
          <a:p>
            <a:pPr algn="l">
              <a:buSzPct val="70000"/>
            </a:pPr>
            <a:endParaRPr lang="fr-FR" dirty="0">
              <a:solidFill>
                <a:srgbClr val="006600"/>
              </a:solidFill>
              <a:latin typeface="Arial" charset="0"/>
            </a:endParaRPr>
          </a:p>
          <a:p>
            <a:pPr algn="l">
              <a:buSzPct val="70000"/>
            </a:pPr>
            <a:r>
              <a:rPr lang="fr-FR" sz="1200" dirty="0" smtClean="0">
                <a:solidFill>
                  <a:srgbClr val="006600"/>
                </a:solidFill>
                <a:latin typeface="Arial" charset="0"/>
              </a:rPr>
              <a:t>Source : WWF.</a:t>
            </a:r>
          </a:p>
          <a:p>
            <a:pPr algn="l">
              <a:buSzPct val="70000"/>
            </a:pPr>
            <a:endParaRPr lang="fr-FR" sz="1200" dirty="0">
              <a:solidFill>
                <a:srgbClr val="006600"/>
              </a:solidFill>
              <a:latin typeface="Arial" charset="0"/>
            </a:endParaRPr>
          </a:p>
          <a:p>
            <a:pPr>
              <a:buSzPct val="70000"/>
            </a:pPr>
            <a:r>
              <a:rPr lang="fr-FR" sz="1200" dirty="0" smtClean="0">
                <a:solidFill>
                  <a:srgbClr val="006600"/>
                </a:solidFill>
                <a:latin typeface="Arial" charset="0"/>
              </a:rPr>
              <a:t>(°) </a:t>
            </a:r>
            <a:r>
              <a:rPr lang="fr-FR" sz="1200" dirty="0">
                <a:solidFill>
                  <a:srgbClr val="006600"/>
                </a:solidFill>
                <a:latin typeface="Arial" charset="0"/>
              </a:rPr>
              <a:t>Cet indicateur </a:t>
            </a:r>
            <a:r>
              <a:rPr lang="fr-FR" sz="1200" dirty="0" smtClean="0">
                <a:solidFill>
                  <a:srgbClr val="006600"/>
                </a:solidFill>
                <a:latin typeface="Arial" charset="0"/>
              </a:rPr>
              <a:t>mesure l’impact </a:t>
            </a:r>
            <a:r>
              <a:rPr lang="fr-FR" sz="1200" dirty="0">
                <a:solidFill>
                  <a:srgbClr val="006600"/>
                </a:solidFill>
                <a:latin typeface="Arial" charset="0"/>
              </a:rPr>
              <a:t>environnemental des activités </a:t>
            </a:r>
            <a:r>
              <a:rPr lang="fr-FR" sz="1200" dirty="0" smtClean="0">
                <a:solidFill>
                  <a:srgbClr val="006600"/>
                </a:solidFill>
                <a:latin typeface="Arial" charset="0"/>
              </a:rPr>
              <a:t>humaines.</a:t>
            </a:r>
            <a:endParaRPr lang="fr-FR" sz="1200" dirty="0">
              <a:solidFill>
                <a:srgbClr val="006600"/>
              </a:solidFill>
              <a:latin typeface="Arial" charset="0"/>
            </a:endParaRPr>
          </a:p>
        </p:txBody>
      </p:sp>
      <p:pic>
        <p:nvPicPr>
          <p:cNvPr id="3" name="Picture 5" descr="G:\PRIVE\DEV\TThouvenot\Religions\earth.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133" y="3084052"/>
            <a:ext cx="2819400" cy="281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6"/>
          <p:cNvGraphicFramePr>
            <a:graphicFrameLocks noChangeAspect="1"/>
          </p:cNvGraphicFramePr>
          <p:nvPr>
            <p:extLst>
              <p:ext uri="{D42A27DB-BD31-4B8C-83A1-F6EECF244321}">
                <p14:modId xmlns:p14="http://schemas.microsoft.com/office/powerpoint/2010/main" val="3331841995"/>
              </p:ext>
            </p:extLst>
          </p:nvPr>
        </p:nvGraphicFramePr>
        <p:xfrm>
          <a:off x="6156133" y="2017252"/>
          <a:ext cx="1371600" cy="1276350"/>
        </p:xfrm>
        <a:graphic>
          <a:graphicData uri="http://schemas.openxmlformats.org/presentationml/2006/ole">
            <mc:AlternateContent xmlns:mc="http://schemas.openxmlformats.org/markup-compatibility/2006">
              <mc:Choice xmlns:v="urn:schemas-microsoft-com:vml" Requires="v">
                <p:oleObj spid="_x0000_s1119" name="Clip" r:id="rId5" imgW="3003550" imgH="5470525" progId="">
                  <p:embed/>
                </p:oleObj>
              </mc:Choice>
              <mc:Fallback>
                <p:oleObj name="Clip" r:id="rId5" imgW="3003550" imgH="5470525" progId="">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33" y="2017252"/>
                        <a:ext cx="1371600"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AutoShape 7"/>
          <p:cNvSpPr>
            <a:spLocks noChangeArrowheads="1"/>
          </p:cNvSpPr>
          <p:nvPr/>
        </p:nvSpPr>
        <p:spPr bwMode="auto">
          <a:xfrm rot="21561055">
            <a:off x="6537133" y="2169652"/>
            <a:ext cx="1674813" cy="1906588"/>
          </a:xfrm>
          <a:custGeom>
            <a:avLst/>
            <a:gdLst>
              <a:gd name="G0" fmla="+- 18585 0 0"/>
              <a:gd name="G1" fmla="+- -3632485 0 0"/>
              <a:gd name="G2" fmla="+- 18585 0 -3632485"/>
              <a:gd name="G3" fmla="+- 10800 0 0"/>
              <a:gd name="G4" fmla="+- 0 0 18585"/>
              <a:gd name="T0" fmla="*/ 360 256 1"/>
              <a:gd name="T1" fmla="*/ 0 256 1"/>
              <a:gd name="G5" fmla="+- G2 T0 T1"/>
              <a:gd name="G6" fmla="?: G2 G2 G5"/>
              <a:gd name="G7" fmla="+- 0 0 G6"/>
              <a:gd name="G8" fmla="+- 5657 0 0"/>
              <a:gd name="G9" fmla="+- 0 0 -3632485"/>
              <a:gd name="G10" fmla="+- 5657 0 2700"/>
              <a:gd name="G11" fmla="cos G10 18585"/>
              <a:gd name="G12" fmla="sin G10 18585"/>
              <a:gd name="G13" fmla="cos 13500 18585"/>
              <a:gd name="G14" fmla="sin 13500 18585"/>
              <a:gd name="G15" fmla="+- G11 10800 0"/>
              <a:gd name="G16" fmla="+- G12 10800 0"/>
              <a:gd name="G17" fmla="+- G13 10800 0"/>
              <a:gd name="G18" fmla="+- G14 10800 0"/>
              <a:gd name="G19" fmla="*/ 5657 1 2"/>
              <a:gd name="G20" fmla="+- G19 5400 0"/>
              <a:gd name="G21" fmla="cos G20 18585"/>
              <a:gd name="G22" fmla="sin G20 18585"/>
              <a:gd name="G23" fmla="+- G21 10800 0"/>
              <a:gd name="G24" fmla="+- G12 G23 G22"/>
              <a:gd name="G25" fmla="+- G22 G23 G11"/>
              <a:gd name="G26" fmla="cos 10800 18585"/>
              <a:gd name="G27" fmla="sin 10800 18585"/>
              <a:gd name="G28" fmla="cos 5657 18585"/>
              <a:gd name="G29" fmla="sin 5657 18585"/>
              <a:gd name="G30" fmla="+- G26 10800 0"/>
              <a:gd name="G31" fmla="+- G27 10800 0"/>
              <a:gd name="G32" fmla="+- G28 10800 0"/>
              <a:gd name="G33" fmla="+- G29 10800 0"/>
              <a:gd name="G34" fmla="+- G19 5400 0"/>
              <a:gd name="G35" fmla="cos G34 -3632485"/>
              <a:gd name="G36" fmla="sin G34 -3632485"/>
              <a:gd name="G37" fmla="+/ -3632485 18585 2"/>
              <a:gd name="T2" fmla="*/ 180 256 1"/>
              <a:gd name="T3" fmla="*/ 0 256 1"/>
              <a:gd name="G38" fmla="+- G37 T2 T3"/>
              <a:gd name="G39" fmla="?: G2 G37 G38"/>
              <a:gd name="G40" fmla="cos 10800 G39"/>
              <a:gd name="G41" fmla="sin 10800 G39"/>
              <a:gd name="G42" fmla="cos 5657 G39"/>
              <a:gd name="G43" fmla="sin 5657 G39"/>
              <a:gd name="G44" fmla="+- G40 10800 0"/>
              <a:gd name="G45" fmla="+- G41 10800 0"/>
              <a:gd name="G46" fmla="+- G42 10800 0"/>
              <a:gd name="G47" fmla="+- G43 10800 0"/>
              <a:gd name="G48" fmla="+- G35 10800 0"/>
              <a:gd name="G49" fmla="+- G36 10800 0"/>
              <a:gd name="T4" fmla="*/ 20373 w 21600"/>
              <a:gd name="T5" fmla="*/ 5801 h 21600"/>
              <a:gd name="T6" fmla="*/ 15469 w 21600"/>
              <a:gd name="T7" fmla="*/ 4024 h 21600"/>
              <a:gd name="T8" fmla="*/ 15814 w 21600"/>
              <a:gd name="T9" fmla="*/ 8181 h 21600"/>
              <a:gd name="T10" fmla="*/ 24299 w 21600"/>
              <a:gd name="T11" fmla="*/ 10866 h 21600"/>
              <a:gd name="T12" fmla="*/ 19002 w 21600"/>
              <a:gd name="T13" fmla="*/ 16112 h 21600"/>
              <a:gd name="T14" fmla="*/ 13756 w 21600"/>
              <a:gd name="T15" fmla="*/ 108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456" y="10827"/>
                </a:moveTo>
                <a:cubicBezTo>
                  <a:pt x="16456" y="10818"/>
                  <a:pt x="16457" y="10809"/>
                  <a:pt x="16457" y="10800"/>
                </a:cubicBezTo>
                <a:cubicBezTo>
                  <a:pt x="16457" y="8939"/>
                  <a:pt x="15542" y="7197"/>
                  <a:pt x="14010" y="6141"/>
                </a:cubicBezTo>
                <a:lnTo>
                  <a:pt x="16928" y="1907"/>
                </a:lnTo>
                <a:cubicBezTo>
                  <a:pt x="19853" y="3922"/>
                  <a:pt x="21600" y="7247"/>
                  <a:pt x="21600" y="10800"/>
                </a:cubicBezTo>
                <a:cubicBezTo>
                  <a:pt x="21600" y="10817"/>
                  <a:pt x="21599" y="10835"/>
                  <a:pt x="21599" y="10853"/>
                </a:cubicBezTo>
                <a:lnTo>
                  <a:pt x="24299" y="10866"/>
                </a:lnTo>
                <a:lnTo>
                  <a:pt x="19002" y="16112"/>
                </a:lnTo>
                <a:lnTo>
                  <a:pt x="13756" y="10814"/>
                </a:lnTo>
                <a:lnTo>
                  <a:pt x="16456" y="10827"/>
                </a:lnTo>
                <a:close/>
              </a:path>
            </a:pathLst>
          </a:cu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 name="Line 8"/>
          <p:cNvSpPr>
            <a:spLocks noChangeShapeType="1"/>
          </p:cNvSpPr>
          <p:nvPr/>
        </p:nvSpPr>
        <p:spPr bwMode="auto">
          <a:xfrm flipH="1" flipV="1">
            <a:off x="4708333" y="3312652"/>
            <a:ext cx="304800"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7" name="AutoShape 9"/>
          <p:cNvSpPr>
            <a:spLocks noChangeArrowheads="1"/>
          </p:cNvSpPr>
          <p:nvPr/>
        </p:nvSpPr>
        <p:spPr bwMode="auto">
          <a:xfrm rot="14503862">
            <a:off x="5182996" y="2533189"/>
            <a:ext cx="1651000" cy="1381125"/>
          </a:xfrm>
          <a:custGeom>
            <a:avLst/>
            <a:gdLst>
              <a:gd name="G0" fmla="+- 0 0 0"/>
              <a:gd name="G1" fmla="+- -5974576 0 0"/>
              <a:gd name="G2" fmla="+- 0 0 -5974576"/>
              <a:gd name="G3" fmla="+- 10800 0 0"/>
              <a:gd name="G4" fmla="+- 0 0 0"/>
              <a:gd name="T0" fmla="*/ 360 256 1"/>
              <a:gd name="T1" fmla="*/ 0 256 1"/>
              <a:gd name="G5" fmla="+- G2 T0 T1"/>
              <a:gd name="G6" fmla="?: G2 G2 G5"/>
              <a:gd name="G7" fmla="+- 0 0 G6"/>
              <a:gd name="G8" fmla="+- 5400 0 0"/>
              <a:gd name="G9" fmla="+- 0 0 -597457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74576"/>
              <a:gd name="G36" fmla="sin G34 -5974576"/>
              <a:gd name="G37" fmla="+/ -597457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58 w 21600"/>
              <a:gd name="T5" fmla="*/ 3086 h 21600"/>
              <a:gd name="T6" fmla="*/ 10635 w 21600"/>
              <a:gd name="T7" fmla="*/ 2701 h 21600"/>
              <a:gd name="T8" fmla="*/ 14579 w 21600"/>
              <a:gd name="T9" fmla="*/ 69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63" y="5399"/>
                  <a:pt x="10726" y="5400"/>
                  <a:pt x="10690" y="5401"/>
                </a:cubicBezTo>
                <a:lnTo>
                  <a:pt x="10580" y="2"/>
                </a:lnTo>
                <a:cubicBezTo>
                  <a:pt x="10653" y="0"/>
                  <a:pt x="10726"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 name="Text Box 10"/>
          <p:cNvSpPr txBox="1">
            <a:spLocks noChangeArrowheads="1"/>
          </p:cNvSpPr>
          <p:nvPr/>
        </p:nvSpPr>
        <p:spPr bwMode="auto">
          <a:xfrm>
            <a:off x="4658687" y="1868218"/>
            <a:ext cx="147089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r>
              <a:rPr lang="fr-FR" dirty="0">
                <a:solidFill>
                  <a:srgbClr val="006600"/>
                </a:solidFill>
                <a:latin typeface="Arial" charset="0"/>
              </a:rPr>
              <a:t>Ressources</a:t>
            </a:r>
          </a:p>
        </p:txBody>
      </p:sp>
      <p:sp>
        <p:nvSpPr>
          <p:cNvPr id="9" name="Text Box 11"/>
          <p:cNvSpPr txBox="1">
            <a:spLocks noChangeArrowheads="1"/>
          </p:cNvSpPr>
          <p:nvPr/>
        </p:nvSpPr>
        <p:spPr bwMode="auto">
          <a:xfrm>
            <a:off x="7664258" y="2000046"/>
            <a:ext cx="13033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fr-FR" dirty="0">
                <a:solidFill>
                  <a:srgbClr val="006600"/>
                </a:solidFill>
                <a:latin typeface="Arial" charset="0"/>
              </a:rPr>
              <a:t>Déchets</a:t>
            </a:r>
          </a:p>
        </p:txBody>
      </p:sp>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68</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2" name="Rectangle 11"/>
          <p:cNvSpPr/>
          <p:nvPr/>
        </p:nvSpPr>
        <p:spPr>
          <a:xfrm>
            <a:off x="179512" y="836712"/>
            <a:ext cx="3450175" cy="461665"/>
          </a:xfrm>
          <a:prstGeom prst="rect">
            <a:avLst/>
          </a:prstGeom>
        </p:spPr>
        <p:txBody>
          <a:bodyPr wrap="none">
            <a:spAutoFit/>
          </a:bodyPr>
          <a:lstStyle/>
          <a:p>
            <a:r>
              <a:rPr lang="fr-FR" sz="2400" b="1" u="sng" dirty="0" smtClean="0">
                <a:solidFill>
                  <a:srgbClr val="008000"/>
                </a:solidFill>
              </a:rPr>
              <a:t>5. L’empreinte </a:t>
            </a:r>
            <a:r>
              <a:rPr lang="fr-FR" sz="2400" b="1" u="sng" dirty="0">
                <a:solidFill>
                  <a:srgbClr val="008000"/>
                </a:solidFill>
              </a:rPr>
              <a:t>écologique</a:t>
            </a:r>
            <a:endParaRPr lang="fr-FR" sz="2400" dirty="0">
              <a:solidFill>
                <a:srgbClr val="008000"/>
              </a:solidFill>
            </a:endParaRPr>
          </a:p>
        </p:txBody>
      </p:sp>
    </p:spTree>
    <p:extLst>
      <p:ext uri="{BB962C8B-B14F-4D97-AF65-F5344CB8AC3E}">
        <p14:creationId xmlns:p14="http://schemas.microsoft.com/office/powerpoint/2010/main" val="16453987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2270349"/>
            <a:ext cx="9144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200" dirty="0">
                <a:solidFill>
                  <a:schemeClr val="accent6">
                    <a:lumMod val="50000"/>
                  </a:schemeClr>
                </a:solidFill>
              </a:rPr>
              <a:t>Surface biologique productive nécessaire </a:t>
            </a:r>
          </a:p>
          <a:p>
            <a:pPr algn="ctr"/>
            <a:r>
              <a:rPr lang="fr-FR" sz="2800" dirty="0">
                <a:solidFill>
                  <a:srgbClr val="008000"/>
                </a:solidFill>
              </a:rPr>
              <a:t>pour fournir toute l’énergie et les matières premières consommées par la population et pour éliminer tous les déchets engendrés</a:t>
            </a:r>
          </a:p>
        </p:txBody>
      </p:sp>
      <p:sp>
        <p:nvSpPr>
          <p:cNvPr id="3" name="Text Box 4"/>
          <p:cNvSpPr txBox="1">
            <a:spLocks noChangeArrowheads="1"/>
          </p:cNvSpPr>
          <p:nvPr/>
        </p:nvSpPr>
        <p:spPr bwMode="auto">
          <a:xfrm>
            <a:off x="1524000" y="1052736"/>
            <a:ext cx="6094826" cy="843235"/>
          </a:xfrm>
          <a:prstGeom prst="rect">
            <a:avLst/>
          </a:prstGeom>
          <a:noFill/>
          <a:ln w="508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26000" bIns="118800">
            <a:spAutoFit/>
          </a:bodyPr>
          <a:lstStyle/>
          <a:p>
            <a:r>
              <a:rPr lang="fr-FR" sz="4400" b="0" dirty="0" smtClean="0">
                <a:solidFill>
                  <a:srgbClr val="008000"/>
                </a:solidFill>
              </a:rPr>
              <a:t>5. L’empreinte </a:t>
            </a:r>
            <a:r>
              <a:rPr lang="fr-FR" sz="4400" b="0" dirty="0">
                <a:solidFill>
                  <a:srgbClr val="008000"/>
                </a:solidFill>
              </a:rPr>
              <a:t>écologique</a:t>
            </a:r>
          </a:p>
        </p:txBody>
      </p:sp>
      <p:sp>
        <p:nvSpPr>
          <p:cNvPr id="4" name="Text Box 7"/>
          <p:cNvSpPr txBox="1">
            <a:spLocks noChangeArrowheads="1"/>
          </p:cNvSpPr>
          <p:nvPr/>
        </p:nvSpPr>
        <p:spPr bwMode="auto">
          <a:xfrm>
            <a:off x="1258888" y="4509269"/>
            <a:ext cx="71294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pPr>
            <a:r>
              <a:rPr lang="fr-FR" sz="2400" dirty="0" smtClean="0">
                <a:solidFill>
                  <a:srgbClr val="008000"/>
                </a:solidFill>
              </a:rPr>
              <a:t>Bangladesh</a:t>
            </a:r>
            <a:r>
              <a:rPr lang="fr-FR" sz="2400" dirty="0">
                <a:solidFill>
                  <a:srgbClr val="008000"/>
                </a:solidFill>
              </a:rPr>
              <a:t>		</a:t>
            </a:r>
            <a:r>
              <a:rPr lang="fr-FR" sz="2400" dirty="0" smtClean="0">
                <a:solidFill>
                  <a:srgbClr val="008000"/>
                </a:solidFill>
              </a:rPr>
              <a:t>              0,7 </a:t>
            </a:r>
            <a:r>
              <a:rPr lang="fr-FR" sz="2400" dirty="0">
                <a:solidFill>
                  <a:srgbClr val="008000"/>
                </a:solidFill>
              </a:rPr>
              <a:t>ha / habitant</a:t>
            </a:r>
          </a:p>
          <a:p>
            <a:pPr>
              <a:spcBef>
                <a:spcPct val="50000"/>
              </a:spcBef>
              <a:buFontTx/>
              <a:buChar char="•"/>
            </a:pPr>
            <a:r>
              <a:rPr lang="fr-FR" sz="2400" dirty="0">
                <a:solidFill>
                  <a:srgbClr val="008000"/>
                </a:solidFill>
              </a:rPr>
              <a:t> Europe			de 5 à 7 ha / habitant</a:t>
            </a:r>
          </a:p>
          <a:p>
            <a:pPr>
              <a:spcBef>
                <a:spcPct val="50000"/>
              </a:spcBef>
              <a:buFontTx/>
              <a:buChar char="•"/>
            </a:pPr>
            <a:r>
              <a:rPr lang="fr-FR" sz="2400" dirty="0">
                <a:solidFill>
                  <a:srgbClr val="008000"/>
                </a:solidFill>
              </a:rPr>
              <a:t> Etats – Unis		</a:t>
            </a:r>
            <a:r>
              <a:rPr lang="fr-FR" sz="2400" dirty="0" smtClean="0">
                <a:solidFill>
                  <a:srgbClr val="008000"/>
                </a:solidFill>
              </a:rPr>
              <a:t>              12 </a:t>
            </a:r>
            <a:r>
              <a:rPr lang="fr-FR" sz="2400" dirty="0">
                <a:solidFill>
                  <a:srgbClr val="008000"/>
                </a:solidFill>
              </a:rPr>
              <a:t>ha / habitant</a:t>
            </a:r>
          </a:p>
        </p:txBody>
      </p:sp>
      <p:sp>
        <p:nvSpPr>
          <p:cNvPr id="5" name="Line 8"/>
          <p:cNvSpPr>
            <a:spLocks noChangeShapeType="1"/>
          </p:cNvSpPr>
          <p:nvPr/>
        </p:nvSpPr>
        <p:spPr bwMode="auto">
          <a:xfrm>
            <a:off x="3635375" y="4725169"/>
            <a:ext cx="8382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 name="Line 9"/>
          <p:cNvSpPr>
            <a:spLocks noChangeShapeType="1"/>
          </p:cNvSpPr>
          <p:nvPr/>
        </p:nvSpPr>
        <p:spPr bwMode="auto">
          <a:xfrm>
            <a:off x="3635375" y="5301432"/>
            <a:ext cx="8382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10"/>
          <p:cNvSpPr>
            <a:spLocks noChangeShapeType="1"/>
          </p:cNvSpPr>
          <p:nvPr/>
        </p:nvSpPr>
        <p:spPr bwMode="auto">
          <a:xfrm>
            <a:off x="3708400" y="5804669"/>
            <a:ext cx="8382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69</a:t>
            </a:fld>
            <a:endParaRPr lang="fr-FR" dirty="0"/>
          </a:p>
        </p:txBody>
      </p:sp>
      <p:sp>
        <p:nvSpPr>
          <p:cNvPr id="9"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Tree>
    <p:extLst>
      <p:ext uri="{BB962C8B-B14F-4D97-AF65-F5344CB8AC3E}">
        <p14:creationId xmlns:p14="http://schemas.microsoft.com/office/powerpoint/2010/main" val="32423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Bottom)">
                                      <p:cBhvr>
                                        <p:cTn id="21" dur="500"/>
                                        <p:tgtEl>
                                          <p:spTgt spid="5"/>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4"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5" descr="definitionD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628800"/>
            <a:ext cx="3816424" cy="2227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568" y="1556792"/>
            <a:ext cx="6606480" cy="1477328"/>
          </a:xfrm>
          <a:prstGeom prst="rect">
            <a:avLst/>
          </a:prstGeom>
        </p:spPr>
        <p:txBody>
          <a:bodyPr wrap="square">
            <a:spAutoFit/>
          </a:bodyPr>
          <a:lstStyle/>
          <a:p>
            <a:r>
              <a:rPr lang="fr-FR" dirty="0" smtClean="0">
                <a:solidFill>
                  <a:srgbClr val="FFFF00"/>
                </a:solidFill>
                <a:latin typeface="Calibri" pitchFamily="34" charset="0"/>
                <a:cs typeface="Times New Roman" pitchFamily="18" charset="0"/>
              </a:rPr>
              <a:t>Le développement </a:t>
            </a:r>
            <a:r>
              <a:rPr lang="fr-FR" dirty="0">
                <a:solidFill>
                  <a:srgbClr val="FFFF00"/>
                </a:solidFill>
                <a:latin typeface="Calibri" pitchFamily="34" charset="0"/>
                <a:cs typeface="Times New Roman" pitchFamily="18" charset="0"/>
              </a:rPr>
              <a:t>durable </a:t>
            </a:r>
            <a:r>
              <a:rPr lang="fr-FR" dirty="0" smtClean="0">
                <a:solidFill>
                  <a:srgbClr val="FFFF00"/>
                </a:solidFill>
                <a:latin typeface="Calibri" pitchFamily="34" charset="0"/>
                <a:cs typeface="Times New Roman" pitchFamily="18" charset="0"/>
              </a:rPr>
              <a:t>cherche à concilier :</a:t>
            </a:r>
          </a:p>
          <a:p>
            <a:endParaRPr lang="fr-FR" dirty="0" smtClean="0">
              <a:solidFill>
                <a:srgbClr val="FFFF00"/>
              </a:solidFill>
              <a:latin typeface="Calibri" pitchFamily="34" charset="0"/>
              <a:cs typeface="Times New Roman" pitchFamily="18" charset="0"/>
            </a:endParaRPr>
          </a:p>
          <a:p>
            <a:pPr marL="342900" indent="-342900">
              <a:buFont typeface="Arial" panose="020B0604020202020204" pitchFamily="34" charset="0"/>
              <a:buChar char="•"/>
            </a:pPr>
            <a:r>
              <a:rPr lang="fr-FR" dirty="0" smtClean="0">
                <a:solidFill>
                  <a:srgbClr val="FFFF00"/>
                </a:solidFill>
                <a:latin typeface="Calibri" pitchFamily="34" charset="0"/>
                <a:cs typeface="Times New Roman" pitchFamily="18" charset="0"/>
              </a:rPr>
              <a:t>Développement </a:t>
            </a:r>
            <a:r>
              <a:rPr lang="fr-FR" dirty="0">
                <a:solidFill>
                  <a:srgbClr val="FFFF00"/>
                </a:solidFill>
                <a:latin typeface="Calibri" pitchFamily="34" charset="0"/>
                <a:cs typeface="Times New Roman" pitchFamily="18" charset="0"/>
              </a:rPr>
              <a:t>économique </a:t>
            </a:r>
            <a:endParaRPr lang="fr-FR" dirty="0" smtClean="0">
              <a:solidFill>
                <a:srgbClr val="FFFF00"/>
              </a:solidFill>
              <a:latin typeface="Calibri" pitchFamily="34" charset="0"/>
              <a:cs typeface="Times New Roman" pitchFamily="18" charset="0"/>
            </a:endParaRPr>
          </a:p>
          <a:p>
            <a:pPr marL="342900" indent="-342900">
              <a:buFont typeface="Arial" panose="020B0604020202020204" pitchFamily="34" charset="0"/>
              <a:buChar char="•"/>
            </a:pPr>
            <a:r>
              <a:rPr lang="fr-FR" dirty="0" smtClean="0">
                <a:solidFill>
                  <a:srgbClr val="FFFF00"/>
                </a:solidFill>
                <a:latin typeface="Calibri" pitchFamily="34" charset="0"/>
                <a:cs typeface="Times New Roman" pitchFamily="18" charset="0"/>
              </a:rPr>
              <a:t>Progrès social</a:t>
            </a:r>
          </a:p>
          <a:p>
            <a:pPr marL="342900" indent="-342900">
              <a:buFont typeface="Arial" panose="020B0604020202020204" pitchFamily="34" charset="0"/>
              <a:buChar char="•"/>
            </a:pPr>
            <a:r>
              <a:rPr lang="fr-FR" dirty="0" smtClean="0">
                <a:solidFill>
                  <a:srgbClr val="FFFF00"/>
                </a:solidFill>
                <a:latin typeface="Calibri" pitchFamily="34" charset="0"/>
                <a:cs typeface="Times New Roman" pitchFamily="18" charset="0"/>
              </a:rPr>
              <a:t>Protection </a:t>
            </a:r>
            <a:r>
              <a:rPr lang="fr-FR" dirty="0">
                <a:solidFill>
                  <a:srgbClr val="FFFF00"/>
                </a:solidFill>
                <a:latin typeface="Calibri" pitchFamily="34" charset="0"/>
                <a:cs typeface="Times New Roman" pitchFamily="18" charset="0"/>
              </a:rPr>
              <a:t>de l’environnement</a:t>
            </a:r>
          </a:p>
        </p:txBody>
      </p:sp>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9" name="Rectangle 8"/>
          <p:cNvSpPr/>
          <p:nvPr/>
        </p:nvSpPr>
        <p:spPr>
          <a:xfrm>
            <a:off x="251520" y="980728"/>
            <a:ext cx="7560840" cy="369332"/>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p:txBody>
      </p:sp>
      <p:pic>
        <p:nvPicPr>
          <p:cNvPr id="10" name="Image 9" descr="Developpement durable notion.jpg"/>
          <p:cNvPicPr>
            <a:picLocks noChangeAspect="1"/>
          </p:cNvPicPr>
          <p:nvPr/>
        </p:nvPicPr>
        <p:blipFill>
          <a:blip r:embed="rId3" cstate="print"/>
          <a:stretch>
            <a:fillRect/>
          </a:stretch>
        </p:blipFill>
        <p:spPr>
          <a:xfrm>
            <a:off x="179512" y="3545050"/>
            <a:ext cx="4896544" cy="3088417"/>
          </a:xfrm>
          <a:prstGeom prst="rect">
            <a:avLst/>
          </a:prstGeom>
        </p:spPr>
      </p:pic>
    </p:spTree>
    <p:extLst>
      <p:ext uri="{BB962C8B-B14F-4D97-AF65-F5344CB8AC3E}">
        <p14:creationId xmlns:p14="http://schemas.microsoft.com/office/powerpoint/2010/main" val="3959244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70</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Text Box 5"/>
          <p:cNvSpPr txBox="1">
            <a:spLocks noChangeArrowheads="1"/>
          </p:cNvSpPr>
          <p:nvPr/>
        </p:nvSpPr>
        <p:spPr bwMode="auto">
          <a:xfrm>
            <a:off x="7884368" y="6432553"/>
            <a:ext cx="10966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lang="fr-FR" sz="1200" dirty="0">
                <a:solidFill>
                  <a:srgbClr val="008000"/>
                </a:solidFill>
              </a:rPr>
              <a:t>Source </a:t>
            </a:r>
            <a:r>
              <a:rPr lang="fr-FR" sz="1200" dirty="0" smtClean="0">
                <a:solidFill>
                  <a:srgbClr val="008000"/>
                </a:solidFill>
              </a:rPr>
              <a:t>: WWF</a:t>
            </a:r>
            <a:r>
              <a:rPr lang="fr-FR" sz="1200" b="1" dirty="0" smtClean="0">
                <a:solidFill>
                  <a:srgbClr val="008000"/>
                </a:solidFill>
              </a:rPr>
              <a:t> </a:t>
            </a:r>
            <a:endParaRPr lang="fr-FR" sz="1200" b="1" dirty="0">
              <a:solidFill>
                <a:srgbClr val="008000"/>
              </a:solidFill>
            </a:endParaRPr>
          </a:p>
        </p:txBody>
      </p:sp>
      <p:graphicFrame>
        <p:nvGraphicFramePr>
          <p:cNvPr id="6" name="Object 7"/>
          <p:cNvGraphicFramePr>
            <a:graphicFrameLocks noChangeAspect="1"/>
          </p:cNvGraphicFramePr>
          <p:nvPr>
            <p:extLst>
              <p:ext uri="{D42A27DB-BD31-4B8C-83A1-F6EECF244321}">
                <p14:modId xmlns:p14="http://schemas.microsoft.com/office/powerpoint/2010/main" val="3108166105"/>
              </p:ext>
            </p:extLst>
          </p:nvPr>
        </p:nvGraphicFramePr>
        <p:xfrm>
          <a:off x="1069627" y="1063175"/>
          <a:ext cx="7796213" cy="4838700"/>
        </p:xfrm>
        <a:graphic>
          <a:graphicData uri="http://schemas.openxmlformats.org/presentationml/2006/ole">
            <mc:AlternateContent xmlns:mc="http://schemas.openxmlformats.org/markup-compatibility/2006">
              <mc:Choice xmlns:v="urn:schemas-microsoft-com:vml" Requires="v">
                <p:oleObj spid="_x0000_s2142" name="Feuille de calcul" r:id="rId3" imgW="9239216" imgH="5734090" progId="Excel.Sheet.8">
                  <p:embed/>
                </p:oleObj>
              </mc:Choice>
              <mc:Fallback>
                <p:oleObj name="Feuille de calcul" r:id="rId3" imgW="9239216" imgH="5734090" progId="Excel.Sheet.8">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27" y="1063175"/>
                        <a:ext cx="7796213"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1533775" y="5827174"/>
            <a:ext cx="679653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lang="fr-FR" sz="1400" dirty="0">
                <a:solidFill>
                  <a:srgbClr val="FF0000"/>
                </a:solidFill>
                <a:latin typeface="Arial" charset="0"/>
              </a:rPr>
              <a:t>Si tout le monde vivait comme un français, il faudrait près de trois planètes </a:t>
            </a:r>
          </a:p>
          <a:p>
            <a:pPr algn="ctr"/>
            <a:r>
              <a:rPr lang="fr-FR" sz="1400" dirty="0">
                <a:solidFill>
                  <a:srgbClr val="FF0000"/>
                </a:solidFill>
                <a:latin typeface="Arial" charset="0"/>
              </a:rPr>
              <a:t>pour vivre de façon durable</a:t>
            </a:r>
            <a:endParaRPr lang="fr-FR" dirty="0">
              <a:solidFill>
                <a:srgbClr val="FF0000"/>
              </a:solidFill>
            </a:endParaRPr>
          </a:p>
        </p:txBody>
      </p:sp>
      <p:sp>
        <p:nvSpPr>
          <p:cNvPr id="8" name="Text Box 2"/>
          <p:cNvSpPr txBox="1">
            <a:spLocks noChangeArrowheads="1"/>
          </p:cNvSpPr>
          <p:nvPr/>
        </p:nvSpPr>
        <p:spPr bwMode="auto">
          <a:xfrm>
            <a:off x="470179" y="6453336"/>
            <a:ext cx="41706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b="0" dirty="0" smtClean="0">
                <a:solidFill>
                  <a:srgbClr val="008000"/>
                </a:solidFill>
              </a:rPr>
              <a:t>Source : </a:t>
            </a:r>
            <a:r>
              <a:rPr lang="fr-FR" sz="1200" b="0" dirty="0" smtClean="0">
                <a:solidFill>
                  <a:srgbClr val="008000"/>
                </a:solidFill>
                <a:hlinkClick r:id="rId5"/>
              </a:rPr>
              <a:t>www.reseauressourceries.org/pdf/empreinte_eco.pdf</a:t>
            </a:r>
            <a:r>
              <a:rPr lang="fr-FR" sz="1200" b="0" dirty="0" smtClean="0">
                <a:solidFill>
                  <a:srgbClr val="008000"/>
                </a:solidFill>
              </a:rPr>
              <a:t>  </a:t>
            </a:r>
            <a:endParaRPr lang="fr-FR" sz="1200" b="0" dirty="0">
              <a:solidFill>
                <a:srgbClr val="008000"/>
              </a:solidFill>
            </a:endParaRPr>
          </a:p>
        </p:txBody>
      </p:sp>
      <p:sp>
        <p:nvSpPr>
          <p:cNvPr id="9" name="Rectangle 8"/>
          <p:cNvSpPr/>
          <p:nvPr/>
        </p:nvSpPr>
        <p:spPr>
          <a:xfrm>
            <a:off x="179512" y="692696"/>
            <a:ext cx="3645229" cy="400110"/>
          </a:xfrm>
          <a:prstGeom prst="rect">
            <a:avLst/>
          </a:prstGeom>
        </p:spPr>
        <p:txBody>
          <a:bodyPr wrap="none">
            <a:spAutoFit/>
          </a:bodyPr>
          <a:lstStyle/>
          <a:p>
            <a:r>
              <a:rPr lang="fr-FR" sz="2000" b="1" u="sng" dirty="0" smtClean="0">
                <a:solidFill>
                  <a:srgbClr val="008000"/>
                </a:solidFill>
              </a:rPr>
              <a:t>5. L’empreinte écologique (suite)</a:t>
            </a:r>
            <a:endParaRPr lang="fr-FR" sz="2000" dirty="0">
              <a:solidFill>
                <a:srgbClr val="008000"/>
              </a:solidFill>
            </a:endParaRPr>
          </a:p>
        </p:txBody>
      </p:sp>
    </p:spTree>
    <p:extLst>
      <p:ext uri="{BB962C8B-B14F-4D97-AF65-F5344CB8AC3E}">
        <p14:creationId xmlns:p14="http://schemas.microsoft.com/office/powerpoint/2010/main" val="11103533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0" y="19891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fr-FR" sz="2400" b="0" dirty="0">
                <a:solidFill>
                  <a:srgbClr val="008000"/>
                </a:solidFill>
              </a:rPr>
              <a:t>Si les 6 milliards d’habitants de la terre vivaient comme</a:t>
            </a:r>
            <a:endParaRPr lang="fr-FR" sz="2400" dirty="0">
              <a:solidFill>
                <a:srgbClr val="008000"/>
              </a:solidFill>
            </a:endParaRPr>
          </a:p>
        </p:txBody>
      </p:sp>
      <p:sp>
        <p:nvSpPr>
          <p:cNvPr id="3" name="Text Box 29"/>
          <p:cNvSpPr txBox="1">
            <a:spLocks noChangeArrowheads="1"/>
          </p:cNvSpPr>
          <p:nvPr/>
        </p:nvSpPr>
        <p:spPr bwMode="auto">
          <a:xfrm>
            <a:off x="457200" y="2781300"/>
            <a:ext cx="4646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dirty="0">
                <a:solidFill>
                  <a:srgbClr val="008000"/>
                </a:solidFill>
              </a:rPr>
              <a:t>nous, présents dans cette salle</a:t>
            </a:r>
          </a:p>
        </p:txBody>
      </p:sp>
      <p:sp>
        <p:nvSpPr>
          <p:cNvPr id="4" name="Line 30"/>
          <p:cNvSpPr>
            <a:spLocks noChangeShapeType="1"/>
          </p:cNvSpPr>
          <p:nvPr/>
        </p:nvSpPr>
        <p:spPr bwMode="auto">
          <a:xfrm>
            <a:off x="5867400" y="3073400"/>
            <a:ext cx="100965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Text Box 31"/>
          <p:cNvSpPr txBox="1">
            <a:spLocks noChangeArrowheads="1"/>
          </p:cNvSpPr>
          <p:nvPr/>
        </p:nvSpPr>
        <p:spPr bwMode="auto">
          <a:xfrm>
            <a:off x="6948488" y="2784475"/>
            <a:ext cx="16921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dirty="0">
                <a:solidFill>
                  <a:srgbClr val="008000"/>
                </a:solidFill>
              </a:rPr>
              <a:t>3 planètes</a:t>
            </a:r>
          </a:p>
        </p:txBody>
      </p:sp>
      <p:sp>
        <p:nvSpPr>
          <p:cNvPr id="6" name="Text Box 32"/>
          <p:cNvSpPr txBox="1">
            <a:spLocks noChangeArrowheads="1"/>
          </p:cNvSpPr>
          <p:nvPr/>
        </p:nvSpPr>
        <p:spPr bwMode="auto">
          <a:xfrm>
            <a:off x="5775325" y="2613025"/>
            <a:ext cx="1020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0" i="1">
                <a:solidFill>
                  <a:srgbClr val="FF0000"/>
                </a:solidFill>
              </a:rPr>
              <a:t>Il faudrait</a:t>
            </a:r>
          </a:p>
        </p:txBody>
      </p:sp>
      <p:pic>
        <p:nvPicPr>
          <p:cNvPr id="7" name="Picture 33"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9536" y="3645024"/>
            <a:ext cx="15001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4"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645024"/>
            <a:ext cx="15001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5"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336" y="3645024"/>
            <a:ext cx="1500187"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71</a:t>
            </a:fld>
            <a:endParaRPr lang="fr-FR" dirty="0"/>
          </a:p>
        </p:txBody>
      </p:sp>
      <p:sp>
        <p:nvSpPr>
          <p:cNvPr id="11"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2" name="Text Box 2"/>
          <p:cNvSpPr txBox="1">
            <a:spLocks noChangeArrowheads="1"/>
          </p:cNvSpPr>
          <p:nvPr/>
        </p:nvSpPr>
        <p:spPr bwMode="auto">
          <a:xfrm>
            <a:off x="470179" y="6453336"/>
            <a:ext cx="41706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b="0" dirty="0" smtClean="0">
                <a:solidFill>
                  <a:srgbClr val="008000"/>
                </a:solidFill>
              </a:rPr>
              <a:t>Source : </a:t>
            </a:r>
            <a:r>
              <a:rPr lang="fr-FR" sz="1200" b="0" dirty="0" smtClean="0">
                <a:solidFill>
                  <a:srgbClr val="008000"/>
                </a:solidFill>
                <a:hlinkClick r:id="rId3"/>
              </a:rPr>
              <a:t>www.reseauressourceries.org/pdf/empreinte_eco.pdf</a:t>
            </a:r>
            <a:r>
              <a:rPr lang="fr-FR" sz="1200" b="0" dirty="0" smtClean="0">
                <a:solidFill>
                  <a:srgbClr val="008000"/>
                </a:solidFill>
              </a:rPr>
              <a:t>  </a:t>
            </a:r>
            <a:endParaRPr lang="fr-FR" sz="1200" b="0" dirty="0">
              <a:solidFill>
                <a:srgbClr val="008000"/>
              </a:solidFill>
            </a:endParaRPr>
          </a:p>
        </p:txBody>
      </p:sp>
      <p:sp>
        <p:nvSpPr>
          <p:cNvPr id="13" name="Rectangle 12"/>
          <p:cNvSpPr/>
          <p:nvPr/>
        </p:nvSpPr>
        <p:spPr>
          <a:xfrm>
            <a:off x="179512" y="908720"/>
            <a:ext cx="4334456" cy="461665"/>
          </a:xfrm>
          <a:prstGeom prst="rect">
            <a:avLst/>
          </a:prstGeom>
        </p:spPr>
        <p:txBody>
          <a:bodyPr wrap="none">
            <a:spAutoFit/>
          </a:bodyPr>
          <a:lstStyle/>
          <a:p>
            <a:r>
              <a:rPr lang="fr-FR" sz="2400" b="1" u="sng" dirty="0" smtClean="0">
                <a:solidFill>
                  <a:srgbClr val="008000"/>
                </a:solidFill>
              </a:rPr>
              <a:t>5. L’empreinte écologique (suite)</a:t>
            </a:r>
            <a:endParaRPr lang="fr-FR" sz="2400" dirty="0">
              <a:solidFill>
                <a:srgbClr val="008000"/>
              </a:solidFill>
            </a:endParaRPr>
          </a:p>
        </p:txBody>
      </p:sp>
    </p:spTree>
    <p:extLst>
      <p:ext uri="{BB962C8B-B14F-4D97-AF65-F5344CB8AC3E}">
        <p14:creationId xmlns:p14="http://schemas.microsoft.com/office/powerpoint/2010/main" val="1797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p:bldP spid="5" grpId="0" autoUpdateAnimBg="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57200" y="2057400"/>
            <a:ext cx="4995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a:solidFill>
                  <a:schemeClr val="bg1"/>
                </a:solidFill>
              </a:rPr>
              <a:t>nous présents dans cette salle</a:t>
            </a:r>
          </a:p>
        </p:txBody>
      </p:sp>
      <p:sp>
        <p:nvSpPr>
          <p:cNvPr id="3" name="Text Box 4"/>
          <p:cNvSpPr txBox="1">
            <a:spLocks noChangeArrowheads="1"/>
          </p:cNvSpPr>
          <p:nvPr/>
        </p:nvSpPr>
        <p:spPr bwMode="auto">
          <a:xfrm>
            <a:off x="457200" y="2667000"/>
            <a:ext cx="4538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a:solidFill>
                  <a:schemeClr val="bg1"/>
                </a:solidFill>
              </a:rPr>
              <a:t>les habitants des Etats-unis</a:t>
            </a:r>
          </a:p>
        </p:txBody>
      </p:sp>
      <p:sp>
        <p:nvSpPr>
          <p:cNvPr id="4" name="Line 5"/>
          <p:cNvSpPr>
            <a:spLocks noChangeShapeType="1"/>
          </p:cNvSpPr>
          <p:nvPr/>
        </p:nvSpPr>
        <p:spPr bwMode="auto">
          <a:xfrm>
            <a:off x="5715000" y="2362200"/>
            <a:ext cx="6096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Text Box 6"/>
          <p:cNvSpPr txBox="1">
            <a:spLocks noChangeArrowheads="1"/>
          </p:cNvSpPr>
          <p:nvPr/>
        </p:nvSpPr>
        <p:spPr bwMode="auto">
          <a:xfrm>
            <a:off x="6308725" y="2071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a:solidFill>
                  <a:schemeClr val="bg1"/>
                </a:solidFill>
              </a:rPr>
              <a:t>3 planètes</a:t>
            </a:r>
          </a:p>
        </p:txBody>
      </p:sp>
      <p:sp>
        <p:nvSpPr>
          <p:cNvPr id="6" name="Line 7"/>
          <p:cNvSpPr>
            <a:spLocks noChangeShapeType="1"/>
          </p:cNvSpPr>
          <p:nvPr/>
        </p:nvSpPr>
        <p:spPr bwMode="auto">
          <a:xfrm>
            <a:off x="5334000" y="2971800"/>
            <a:ext cx="9906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Text Box 8"/>
          <p:cNvSpPr txBox="1">
            <a:spLocks noChangeArrowheads="1"/>
          </p:cNvSpPr>
          <p:nvPr/>
        </p:nvSpPr>
        <p:spPr bwMode="auto">
          <a:xfrm>
            <a:off x="6324600" y="26812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a:solidFill>
                  <a:schemeClr val="bg1"/>
                </a:solidFill>
              </a:rPr>
              <a:t>5 planètes</a:t>
            </a:r>
          </a:p>
        </p:txBody>
      </p:sp>
      <p:pic>
        <p:nvPicPr>
          <p:cNvPr id="8" name="Picture 9"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068638"/>
            <a:ext cx="150018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013" y="3048000"/>
            <a:ext cx="15001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1413" y="3048000"/>
            <a:ext cx="15001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813" y="3048000"/>
            <a:ext cx="15001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terre bleu cop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213" y="3048000"/>
            <a:ext cx="1500187"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p:cNvSpPr txBox="1">
            <a:spLocks noChangeArrowheads="1"/>
          </p:cNvSpPr>
          <p:nvPr/>
        </p:nvSpPr>
        <p:spPr bwMode="auto">
          <a:xfrm>
            <a:off x="0" y="4724400"/>
            <a:ext cx="9144000" cy="677863"/>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400" b="0">
                <a:solidFill>
                  <a:srgbClr val="FF9900"/>
                </a:solidFill>
              </a:rPr>
              <a:t>25%</a:t>
            </a:r>
            <a:r>
              <a:rPr lang="fr-FR" sz="2400" b="0">
                <a:solidFill>
                  <a:srgbClr val="FF33CC"/>
                </a:solidFill>
              </a:rPr>
              <a:t> </a:t>
            </a:r>
            <a:r>
              <a:rPr lang="fr-FR" sz="2400" b="0">
                <a:solidFill>
                  <a:schemeClr val="bg1"/>
                </a:solidFill>
              </a:rPr>
              <a:t>de la population mondiale</a:t>
            </a:r>
            <a:r>
              <a:rPr lang="fr-FR" sz="2400" b="0">
                <a:solidFill>
                  <a:srgbClr val="FF33CC"/>
                </a:solidFill>
              </a:rPr>
              <a:t> </a:t>
            </a:r>
            <a:r>
              <a:rPr lang="fr-FR" sz="2400" b="0">
                <a:solidFill>
                  <a:schemeClr val="bg1"/>
                </a:solidFill>
              </a:rPr>
              <a:t>utilisent</a:t>
            </a:r>
            <a:r>
              <a:rPr lang="fr-FR" sz="2400" b="0">
                <a:solidFill>
                  <a:srgbClr val="FF33CC"/>
                </a:solidFill>
              </a:rPr>
              <a:t> </a:t>
            </a:r>
            <a:r>
              <a:rPr lang="fr-FR" sz="2400" b="0">
                <a:solidFill>
                  <a:srgbClr val="FF9900"/>
                </a:solidFill>
              </a:rPr>
              <a:t>75%</a:t>
            </a:r>
            <a:r>
              <a:rPr lang="fr-FR" sz="2400" b="0">
                <a:solidFill>
                  <a:srgbClr val="FF33CC"/>
                </a:solidFill>
              </a:rPr>
              <a:t> </a:t>
            </a:r>
            <a:r>
              <a:rPr lang="fr-FR" sz="2400" b="0">
                <a:solidFill>
                  <a:schemeClr val="bg1"/>
                </a:solidFill>
              </a:rPr>
              <a:t>des ressources.</a:t>
            </a:r>
          </a:p>
        </p:txBody>
      </p:sp>
      <p:sp>
        <p:nvSpPr>
          <p:cNvPr id="14" name="Text Box 16"/>
          <p:cNvSpPr txBox="1">
            <a:spLocks noChangeArrowheads="1"/>
          </p:cNvSpPr>
          <p:nvPr/>
        </p:nvSpPr>
        <p:spPr bwMode="auto">
          <a:xfrm>
            <a:off x="179512" y="1412776"/>
            <a:ext cx="8964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fr-FR" sz="2800" b="0" dirty="0">
                <a:solidFill>
                  <a:schemeClr val="bg1"/>
                </a:solidFill>
              </a:rPr>
              <a:t>Si les 6 milliards d’habitants de la terre vivaient comme</a:t>
            </a:r>
            <a:endParaRPr lang="fr-FR" sz="2800" dirty="0">
              <a:solidFill>
                <a:schemeClr val="bg1"/>
              </a:solidFill>
            </a:endParaRPr>
          </a:p>
        </p:txBody>
      </p:sp>
      <p:sp>
        <p:nvSpPr>
          <p:cNvPr id="15" name="Text Box 17"/>
          <p:cNvSpPr txBox="1">
            <a:spLocks noChangeArrowheads="1"/>
          </p:cNvSpPr>
          <p:nvPr/>
        </p:nvSpPr>
        <p:spPr bwMode="auto">
          <a:xfrm>
            <a:off x="1692275" y="5734050"/>
            <a:ext cx="5151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sz="2400" b="0"/>
          </a:p>
        </p:txBody>
      </p:sp>
      <p:sp>
        <p:nvSpPr>
          <p:cNvPr id="16" name="Text Box 18"/>
          <p:cNvSpPr txBox="1">
            <a:spLocks noChangeArrowheads="1"/>
          </p:cNvSpPr>
          <p:nvPr/>
        </p:nvSpPr>
        <p:spPr bwMode="auto">
          <a:xfrm>
            <a:off x="250825" y="5661025"/>
            <a:ext cx="8713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800" b="0" i="1">
                <a:solidFill>
                  <a:srgbClr val="FF9900"/>
                </a:solidFill>
              </a:rPr>
              <a:t>Allons nous être capable de découpler croissance économique et consommation des ressources ?</a:t>
            </a:r>
          </a:p>
        </p:txBody>
      </p:sp>
      <p:sp>
        <p:nvSpPr>
          <p:cNvPr id="17"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72</a:t>
            </a:fld>
            <a:endParaRPr lang="fr-FR" dirty="0"/>
          </a:p>
        </p:txBody>
      </p:sp>
      <p:sp>
        <p:nvSpPr>
          <p:cNvPr id="18"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9" name="Text Box 2"/>
          <p:cNvSpPr txBox="1">
            <a:spLocks noChangeArrowheads="1"/>
          </p:cNvSpPr>
          <p:nvPr/>
        </p:nvSpPr>
        <p:spPr bwMode="auto">
          <a:xfrm>
            <a:off x="437398" y="6591835"/>
            <a:ext cx="41706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b="0" dirty="0" smtClean="0">
                <a:solidFill>
                  <a:srgbClr val="008000"/>
                </a:solidFill>
              </a:rPr>
              <a:t>Source : </a:t>
            </a:r>
            <a:r>
              <a:rPr lang="fr-FR" sz="1200" b="0" dirty="0" smtClean="0">
                <a:solidFill>
                  <a:srgbClr val="008000"/>
                </a:solidFill>
                <a:hlinkClick r:id="rId3"/>
              </a:rPr>
              <a:t>www.reseauressourceries.org/pdf/empreinte_eco.pdf</a:t>
            </a:r>
            <a:r>
              <a:rPr lang="fr-FR" sz="1200" b="0" dirty="0" smtClean="0">
                <a:solidFill>
                  <a:srgbClr val="008000"/>
                </a:solidFill>
              </a:rPr>
              <a:t>  </a:t>
            </a:r>
            <a:endParaRPr lang="fr-FR" sz="1200" b="0" dirty="0">
              <a:solidFill>
                <a:srgbClr val="008000"/>
              </a:solidFill>
            </a:endParaRPr>
          </a:p>
        </p:txBody>
      </p:sp>
      <p:sp>
        <p:nvSpPr>
          <p:cNvPr id="20" name="Rectangle 19"/>
          <p:cNvSpPr/>
          <p:nvPr/>
        </p:nvSpPr>
        <p:spPr>
          <a:xfrm>
            <a:off x="179512" y="783913"/>
            <a:ext cx="4334456" cy="461665"/>
          </a:xfrm>
          <a:prstGeom prst="rect">
            <a:avLst/>
          </a:prstGeom>
        </p:spPr>
        <p:txBody>
          <a:bodyPr wrap="none">
            <a:spAutoFit/>
          </a:bodyPr>
          <a:lstStyle/>
          <a:p>
            <a:r>
              <a:rPr lang="fr-FR" sz="2400" b="1" u="sng" dirty="0" smtClean="0">
                <a:solidFill>
                  <a:schemeClr val="bg1"/>
                </a:solidFill>
              </a:rPr>
              <a:t>5. L’empreinte écologique (suite)</a:t>
            </a:r>
            <a:endParaRPr lang="fr-FR" sz="2400" dirty="0">
              <a:solidFill>
                <a:schemeClr val="bg1"/>
              </a:solidFill>
            </a:endParaRPr>
          </a:p>
        </p:txBody>
      </p:sp>
    </p:spTree>
    <p:extLst>
      <p:ext uri="{BB962C8B-B14F-4D97-AF65-F5344CB8AC3E}">
        <p14:creationId xmlns:p14="http://schemas.microsoft.com/office/powerpoint/2010/main" val="4875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13" grpId="0" animBg="1"/>
      <p:bldP spid="14" grpId="0"/>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73</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 name="ZoneTexte 1"/>
          <p:cNvSpPr txBox="1"/>
          <p:nvPr/>
        </p:nvSpPr>
        <p:spPr>
          <a:xfrm>
            <a:off x="251520" y="6237312"/>
            <a:ext cx="8640960" cy="461665"/>
          </a:xfrm>
          <a:prstGeom prst="rect">
            <a:avLst/>
          </a:prstGeom>
          <a:noFill/>
        </p:spPr>
        <p:txBody>
          <a:bodyPr wrap="square" rtlCol="0">
            <a:spAutoFit/>
          </a:bodyPr>
          <a:lstStyle/>
          <a:p>
            <a:pPr algn="ctr"/>
            <a:r>
              <a:rPr lang="fr-FR" sz="1200" dirty="0">
                <a:solidFill>
                  <a:srgbClr val="008000"/>
                </a:solidFill>
              </a:rPr>
              <a:t>Empreinte écologique par régions du monde en 2008 </a:t>
            </a:r>
            <a:endParaRPr lang="fr-FR" sz="1200" dirty="0" smtClean="0">
              <a:solidFill>
                <a:srgbClr val="008000"/>
              </a:solidFill>
            </a:endParaRPr>
          </a:p>
          <a:p>
            <a:pPr algn="ctr"/>
            <a:r>
              <a:rPr lang="fr-FR" sz="1200" dirty="0" smtClean="0">
                <a:solidFill>
                  <a:srgbClr val="008000"/>
                </a:solidFill>
              </a:rPr>
              <a:t>(</a:t>
            </a:r>
            <a:r>
              <a:rPr lang="fr-FR" sz="1200" dirty="0">
                <a:solidFill>
                  <a:srgbClr val="008000"/>
                </a:solidFill>
              </a:rPr>
              <a:t>Source : </a:t>
            </a:r>
            <a:r>
              <a:rPr lang="fr-FR" sz="1200" i="1" dirty="0" smtClean="0">
                <a:solidFill>
                  <a:srgbClr val="008000"/>
                </a:solidFill>
              </a:rPr>
              <a:t>L'empreinte </a:t>
            </a:r>
            <a:r>
              <a:rPr lang="fr-FR" sz="1200" i="1" dirty="0">
                <a:solidFill>
                  <a:srgbClr val="008000"/>
                </a:solidFill>
              </a:rPr>
              <a:t>écologique</a:t>
            </a:r>
            <a:r>
              <a:rPr lang="fr-FR" sz="1200" dirty="0">
                <a:solidFill>
                  <a:srgbClr val="008000"/>
                </a:solidFill>
              </a:rPr>
              <a:t>, Aurélien </a:t>
            </a:r>
            <a:r>
              <a:rPr lang="fr-FR" sz="1200" dirty="0" err="1">
                <a:solidFill>
                  <a:srgbClr val="008000"/>
                </a:solidFill>
              </a:rPr>
              <a:t>Boutaud</a:t>
            </a:r>
            <a:r>
              <a:rPr lang="fr-FR" sz="1200" dirty="0">
                <a:solidFill>
                  <a:srgbClr val="008000"/>
                </a:solidFill>
              </a:rPr>
              <a:t> et Natacha </a:t>
            </a:r>
            <a:r>
              <a:rPr lang="fr-FR" sz="1200" dirty="0" err="1">
                <a:solidFill>
                  <a:srgbClr val="008000"/>
                </a:solidFill>
              </a:rPr>
              <a:t>Gondran</a:t>
            </a:r>
            <a:r>
              <a:rPr lang="fr-FR" sz="1200" dirty="0">
                <a:solidFill>
                  <a:srgbClr val="008000"/>
                </a:solidFill>
              </a:rPr>
              <a:t>, La Découverte, 2009.).</a:t>
            </a:r>
          </a:p>
        </p:txBody>
      </p:sp>
      <p:sp>
        <p:nvSpPr>
          <p:cNvPr id="10" name="Text Box 4"/>
          <p:cNvSpPr txBox="1">
            <a:spLocks noChangeArrowheads="1"/>
          </p:cNvSpPr>
          <p:nvPr/>
        </p:nvSpPr>
        <p:spPr bwMode="auto">
          <a:xfrm>
            <a:off x="323528" y="5646307"/>
            <a:ext cx="849694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lang="fr-FR" sz="1400" dirty="0">
                <a:solidFill>
                  <a:srgbClr val="008000"/>
                </a:solidFill>
                <a:latin typeface="Arial" charset="0"/>
              </a:rPr>
              <a:t>L’empreinte écologique des pays à hauts revenus est 6 fois supérieure </a:t>
            </a:r>
            <a:r>
              <a:rPr lang="fr-FR" sz="1400" dirty="0" smtClean="0">
                <a:solidFill>
                  <a:srgbClr val="008000"/>
                </a:solidFill>
                <a:latin typeface="Arial" charset="0"/>
              </a:rPr>
              <a:t> à </a:t>
            </a:r>
            <a:r>
              <a:rPr lang="fr-FR" sz="1400" dirty="0">
                <a:solidFill>
                  <a:srgbClr val="008000"/>
                </a:solidFill>
                <a:latin typeface="Arial" charset="0"/>
              </a:rPr>
              <a:t>celle des pays à faibles revenus, et 3 fois supérieure à la capacité mondiale. </a:t>
            </a:r>
            <a:endParaRPr lang="fr-FR" dirty="0">
              <a:solidFill>
                <a:srgbClr val="008000"/>
              </a:solidFill>
            </a:endParaRPr>
          </a:p>
        </p:txBody>
      </p:sp>
      <p:pic>
        <p:nvPicPr>
          <p:cNvPr id="11" name="Picture 5" descr="H:\TThouvenot\Empreinte écologique\Lpr2\Graphiques-LPR2-Francais\Empreinte-écologique-Rég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87" y="1484783"/>
            <a:ext cx="8968225" cy="407826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6"/>
          <p:cNvSpPr>
            <a:spLocks noChangeShapeType="1"/>
          </p:cNvSpPr>
          <p:nvPr/>
        </p:nvSpPr>
        <p:spPr bwMode="auto">
          <a:xfrm>
            <a:off x="685800" y="4580384"/>
            <a:ext cx="6216267"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 name="Text Box 7"/>
          <p:cNvSpPr txBox="1">
            <a:spLocks noChangeArrowheads="1"/>
          </p:cNvSpPr>
          <p:nvPr/>
        </p:nvSpPr>
        <p:spPr bwMode="auto">
          <a:xfrm>
            <a:off x="2843809" y="4210843"/>
            <a:ext cx="374406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r>
              <a:rPr lang="fr-FR" sz="1400" dirty="0">
                <a:solidFill>
                  <a:srgbClr val="008000"/>
                </a:solidFill>
                <a:latin typeface="Arial" charset="0"/>
              </a:rPr>
              <a:t>Capacité biologique disponible, par personne</a:t>
            </a:r>
            <a:endParaRPr lang="fr-FR" dirty="0">
              <a:solidFill>
                <a:srgbClr val="008000"/>
              </a:solidFill>
            </a:endParaRPr>
          </a:p>
        </p:txBody>
      </p:sp>
      <p:sp>
        <p:nvSpPr>
          <p:cNvPr id="14" name="Rectangle 13"/>
          <p:cNvSpPr/>
          <p:nvPr/>
        </p:nvSpPr>
        <p:spPr>
          <a:xfrm>
            <a:off x="179512" y="783913"/>
            <a:ext cx="4334456" cy="461665"/>
          </a:xfrm>
          <a:prstGeom prst="rect">
            <a:avLst/>
          </a:prstGeom>
        </p:spPr>
        <p:txBody>
          <a:bodyPr wrap="none">
            <a:spAutoFit/>
          </a:bodyPr>
          <a:lstStyle/>
          <a:p>
            <a:r>
              <a:rPr lang="fr-FR" sz="2400" b="1" u="sng" dirty="0" smtClean="0">
                <a:solidFill>
                  <a:srgbClr val="008000"/>
                </a:solidFill>
              </a:rPr>
              <a:t>5. L’empreinte écologique (suite)</a:t>
            </a:r>
            <a:endParaRPr lang="fr-FR" sz="2400" dirty="0">
              <a:solidFill>
                <a:srgbClr val="008000"/>
              </a:solidFill>
            </a:endParaRPr>
          </a:p>
        </p:txBody>
      </p:sp>
    </p:spTree>
    <p:extLst>
      <p:ext uri="{BB962C8B-B14F-4D97-AF65-F5344CB8AC3E}">
        <p14:creationId xmlns:p14="http://schemas.microsoft.com/office/powerpoint/2010/main" val="16911779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6" name="Image 5" descr="empreinte-ecologique-1961-2050.jpg"/>
          <p:cNvPicPr>
            <a:picLocks noChangeAspect="1"/>
          </p:cNvPicPr>
          <p:nvPr/>
        </p:nvPicPr>
        <p:blipFill>
          <a:blip r:embed="rId2" cstate="print"/>
          <a:stretch>
            <a:fillRect/>
          </a:stretch>
        </p:blipFill>
        <p:spPr>
          <a:xfrm>
            <a:off x="1691680" y="1196752"/>
            <a:ext cx="5810250" cy="5514975"/>
          </a:xfrm>
          <a:prstGeom prst="rect">
            <a:avLst/>
          </a:prstGeom>
        </p:spPr>
      </p:pic>
      <p:sp>
        <p:nvSpPr>
          <p:cNvPr id="2" name="ZoneTexte 1"/>
          <p:cNvSpPr txBox="1"/>
          <p:nvPr/>
        </p:nvSpPr>
        <p:spPr>
          <a:xfrm>
            <a:off x="179512" y="5949280"/>
            <a:ext cx="3384376" cy="553998"/>
          </a:xfrm>
          <a:prstGeom prst="rect">
            <a:avLst/>
          </a:prstGeom>
          <a:noFill/>
        </p:spPr>
        <p:txBody>
          <a:bodyPr wrap="square" rtlCol="0">
            <a:spAutoFit/>
          </a:bodyPr>
          <a:lstStyle/>
          <a:p>
            <a:r>
              <a:rPr lang="fr-FR" sz="1000" dirty="0" smtClean="0">
                <a:solidFill>
                  <a:srgbClr val="008000"/>
                </a:solidFill>
              </a:rPr>
              <a:t>La spirale d’accroissement de l’empreinte écologique.</a:t>
            </a:r>
          </a:p>
          <a:p>
            <a:r>
              <a:rPr lang="fr-FR" sz="1000" dirty="0" smtClean="0">
                <a:solidFill>
                  <a:srgbClr val="008000"/>
                </a:solidFill>
              </a:rPr>
              <a:t>Source : Alexandre </a:t>
            </a:r>
            <a:r>
              <a:rPr lang="fr-FR" sz="1000" dirty="0">
                <a:solidFill>
                  <a:srgbClr val="008000"/>
                </a:solidFill>
              </a:rPr>
              <a:t>Nicolas (www.-le-cartographe.net). </a:t>
            </a:r>
          </a:p>
          <a:p>
            <a:r>
              <a:rPr lang="fr-FR" sz="1000" dirty="0">
                <a:solidFill>
                  <a:srgbClr val="008000"/>
                </a:solidFill>
              </a:rPr>
              <a:t>D'après: 2033. Atlas des Futurs du Monde, Ed. Laffont.</a:t>
            </a:r>
          </a:p>
        </p:txBody>
      </p:sp>
      <p:sp>
        <p:nvSpPr>
          <p:cNvPr id="8" name="Rectangle 7"/>
          <p:cNvSpPr/>
          <p:nvPr/>
        </p:nvSpPr>
        <p:spPr>
          <a:xfrm>
            <a:off x="179512" y="692696"/>
            <a:ext cx="4334456" cy="461665"/>
          </a:xfrm>
          <a:prstGeom prst="rect">
            <a:avLst/>
          </a:prstGeom>
        </p:spPr>
        <p:txBody>
          <a:bodyPr wrap="none">
            <a:spAutoFit/>
          </a:bodyPr>
          <a:lstStyle/>
          <a:p>
            <a:r>
              <a:rPr lang="fr-FR" sz="2400" b="1" u="sng" dirty="0" smtClean="0">
                <a:solidFill>
                  <a:srgbClr val="008000"/>
                </a:solidFill>
              </a:rPr>
              <a:t>5. L’empreinte écologique (suite)</a:t>
            </a:r>
            <a:endParaRPr lang="fr-FR" sz="2400" dirty="0">
              <a:solidFill>
                <a:srgbClr val="008000"/>
              </a:solidFill>
            </a:endParaRPr>
          </a:p>
        </p:txBody>
      </p:sp>
    </p:spTree>
    <p:extLst>
      <p:ext uri="{BB962C8B-B14F-4D97-AF65-F5344CB8AC3E}">
        <p14:creationId xmlns:p14="http://schemas.microsoft.com/office/powerpoint/2010/main" val="31185085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75</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417636"/>
            <a:ext cx="6609779" cy="4439568"/>
          </a:xfrm>
          <a:prstGeom prst="rect">
            <a:avLst/>
          </a:prstGeom>
        </p:spPr>
      </p:pic>
      <p:sp>
        <p:nvSpPr>
          <p:cNvPr id="8" name="ZoneTexte 7"/>
          <p:cNvSpPr txBox="1"/>
          <p:nvPr/>
        </p:nvSpPr>
        <p:spPr>
          <a:xfrm>
            <a:off x="2627784" y="6031940"/>
            <a:ext cx="2732864" cy="276999"/>
          </a:xfrm>
          <a:prstGeom prst="rect">
            <a:avLst/>
          </a:prstGeom>
          <a:noFill/>
        </p:spPr>
        <p:txBody>
          <a:bodyPr wrap="none" rtlCol="0">
            <a:spAutoFit/>
          </a:bodyPr>
          <a:lstStyle/>
          <a:p>
            <a:r>
              <a:rPr lang="fr-FR" sz="1200" dirty="0" smtClean="0">
                <a:solidFill>
                  <a:srgbClr val="008000"/>
                </a:solidFill>
              </a:rPr>
              <a:t>L’empreinte écologique par pays en 2006</a:t>
            </a:r>
            <a:endParaRPr lang="fr-FR" sz="1200" dirty="0">
              <a:solidFill>
                <a:srgbClr val="008000"/>
              </a:solidFill>
            </a:endParaRPr>
          </a:p>
        </p:txBody>
      </p:sp>
      <p:sp>
        <p:nvSpPr>
          <p:cNvPr id="9" name="Rectangle 8"/>
          <p:cNvSpPr/>
          <p:nvPr/>
        </p:nvSpPr>
        <p:spPr>
          <a:xfrm>
            <a:off x="179512" y="783913"/>
            <a:ext cx="4334456" cy="461665"/>
          </a:xfrm>
          <a:prstGeom prst="rect">
            <a:avLst/>
          </a:prstGeom>
        </p:spPr>
        <p:txBody>
          <a:bodyPr wrap="none">
            <a:spAutoFit/>
          </a:bodyPr>
          <a:lstStyle/>
          <a:p>
            <a:r>
              <a:rPr lang="fr-FR" sz="2400" b="1" u="sng" dirty="0" smtClean="0">
                <a:solidFill>
                  <a:srgbClr val="008000"/>
                </a:solidFill>
              </a:rPr>
              <a:t>5. L’empreinte écologique (suite)</a:t>
            </a:r>
            <a:endParaRPr lang="fr-FR" sz="2400" dirty="0">
              <a:solidFill>
                <a:srgbClr val="008000"/>
              </a:solidFill>
            </a:endParaRPr>
          </a:p>
        </p:txBody>
      </p:sp>
    </p:spTree>
    <p:extLst>
      <p:ext uri="{BB962C8B-B14F-4D97-AF65-F5344CB8AC3E}">
        <p14:creationId xmlns:p14="http://schemas.microsoft.com/office/powerpoint/2010/main" val="2955179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8247063"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987824" y="5445224"/>
            <a:ext cx="3245183" cy="276999"/>
          </a:xfrm>
          <a:prstGeom prst="rect">
            <a:avLst/>
          </a:prstGeom>
          <a:noFill/>
        </p:spPr>
        <p:txBody>
          <a:bodyPr wrap="none" rtlCol="0">
            <a:spAutoFit/>
          </a:bodyPr>
          <a:lstStyle/>
          <a:p>
            <a:pPr algn="ctr"/>
            <a:r>
              <a:rPr lang="fr-FR" sz="1200" dirty="0">
                <a:solidFill>
                  <a:srgbClr val="008000"/>
                </a:solidFill>
              </a:rPr>
              <a:t>Carte du monde illustrant l’empreinte </a:t>
            </a:r>
            <a:r>
              <a:rPr lang="fr-FR" sz="1200" dirty="0" smtClean="0">
                <a:solidFill>
                  <a:srgbClr val="008000"/>
                </a:solidFill>
              </a:rPr>
              <a:t>écologique</a:t>
            </a:r>
            <a:endParaRPr lang="fr-FR" sz="1200" dirty="0">
              <a:solidFill>
                <a:srgbClr val="008000"/>
              </a:solidFill>
            </a:endParaRPr>
          </a:p>
        </p:txBody>
      </p:sp>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76</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8" name="Rectangle 7"/>
          <p:cNvSpPr/>
          <p:nvPr/>
        </p:nvSpPr>
        <p:spPr>
          <a:xfrm>
            <a:off x="179512" y="783913"/>
            <a:ext cx="4334456" cy="461665"/>
          </a:xfrm>
          <a:prstGeom prst="rect">
            <a:avLst/>
          </a:prstGeom>
        </p:spPr>
        <p:txBody>
          <a:bodyPr wrap="none">
            <a:spAutoFit/>
          </a:bodyPr>
          <a:lstStyle/>
          <a:p>
            <a:r>
              <a:rPr lang="fr-FR" sz="2400" b="1" u="sng" dirty="0" smtClean="0">
                <a:solidFill>
                  <a:srgbClr val="008000"/>
                </a:solidFill>
              </a:rPr>
              <a:t>5. L’empreinte écologique (suite)</a:t>
            </a:r>
            <a:endParaRPr lang="fr-FR" sz="2400" dirty="0">
              <a:solidFill>
                <a:srgbClr val="008000"/>
              </a:solidFill>
            </a:endParaRPr>
          </a:p>
        </p:txBody>
      </p:sp>
    </p:spTree>
    <p:extLst>
      <p:ext uri="{BB962C8B-B14F-4D97-AF65-F5344CB8AC3E}">
        <p14:creationId xmlns:p14="http://schemas.microsoft.com/office/powerpoint/2010/main" val="21010459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026"/>
          <p:cNvSpPr txBox="1">
            <a:spLocks noChangeArrowheads="1"/>
          </p:cNvSpPr>
          <p:nvPr/>
        </p:nvSpPr>
        <p:spPr>
          <a:xfrm>
            <a:off x="721605" y="1435100"/>
            <a:ext cx="7467600" cy="4191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dirty="0" smtClean="0">
                <a:solidFill>
                  <a:srgbClr val="FF0000"/>
                </a:solidFill>
                <a:latin typeface="Calibri" panose="020F0502020204030204" pitchFamily="34" charset="0"/>
              </a:rPr>
              <a:t>Une part prépondérante de l’énergie dans l’empreinte écologique</a:t>
            </a:r>
            <a:endParaRPr lang="fr-FR" sz="1800" dirty="0">
              <a:solidFill>
                <a:srgbClr val="FF0000"/>
              </a:solidFill>
              <a:latin typeface="Calibri" panose="020F0502020204030204" pitchFamily="34" charset="0"/>
            </a:endParaRPr>
          </a:p>
        </p:txBody>
      </p:sp>
      <p:sp>
        <p:nvSpPr>
          <p:cNvPr id="3" name="Rectangle 1028"/>
          <p:cNvSpPr txBox="1">
            <a:spLocks noChangeArrowheads="1"/>
          </p:cNvSpPr>
          <p:nvPr/>
        </p:nvSpPr>
        <p:spPr>
          <a:xfrm>
            <a:off x="323528" y="2063751"/>
            <a:ext cx="8568952" cy="6451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b="1" dirty="0" smtClean="0">
                <a:solidFill>
                  <a:srgbClr val="FF0000"/>
                </a:solidFill>
                <a:latin typeface="Calibri" panose="020F0502020204030204" pitchFamily="34" charset="0"/>
              </a:rPr>
              <a:t>L’énergie contribue à 60 % environ dans la constitution de l’empreinte écologique.</a:t>
            </a:r>
          </a:p>
          <a:p>
            <a:r>
              <a:rPr lang="fr-FR" sz="1800" b="1" dirty="0" smtClean="0">
                <a:solidFill>
                  <a:srgbClr val="FF0000"/>
                </a:solidFill>
                <a:latin typeface="Calibri" panose="020F0502020204030204" pitchFamily="34" charset="0"/>
              </a:rPr>
              <a:t>Cette part n’a cessé d’augmenter depuis les années 1960.</a:t>
            </a:r>
            <a:endParaRPr lang="fr-FR" sz="1800" b="1" dirty="0">
              <a:solidFill>
                <a:srgbClr val="FF0000"/>
              </a:solidFill>
              <a:latin typeface="Calibri" panose="020F0502020204030204" pitchFamily="34" charset="0"/>
            </a:endParaRPr>
          </a:p>
        </p:txBody>
      </p:sp>
      <p:pic>
        <p:nvPicPr>
          <p:cNvPr id="4" name="Picture 1029" descr="C:\Documents and Settings\Christian\Mes documents\IAURIF\Empreinte éco\EE-France_ww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9925" y="3303588"/>
            <a:ext cx="3889375" cy="2786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5" descr="C:\Documents and Settings\Christian\Mes documents\IAURIF\Empreinte éco\EE-Monde_ww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5138" y="3613150"/>
            <a:ext cx="3810000" cy="2486025"/>
          </a:xfrm>
          <a:prstGeom prst="rect">
            <a:avLst/>
          </a:prstGeom>
        </p:spPr>
      </p:pic>
      <p:sp>
        <p:nvSpPr>
          <p:cNvPr id="6"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77</a:t>
            </a:fld>
            <a:endParaRPr lang="fr-FR" dirty="0"/>
          </a:p>
        </p:txBody>
      </p:sp>
      <p:sp>
        <p:nvSpPr>
          <p:cNvPr id="7"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9" name="Rectangle 8"/>
          <p:cNvSpPr/>
          <p:nvPr/>
        </p:nvSpPr>
        <p:spPr>
          <a:xfrm>
            <a:off x="179512" y="783913"/>
            <a:ext cx="5071325" cy="461665"/>
          </a:xfrm>
          <a:prstGeom prst="rect">
            <a:avLst/>
          </a:prstGeom>
        </p:spPr>
        <p:txBody>
          <a:bodyPr wrap="none">
            <a:spAutoFit/>
          </a:bodyPr>
          <a:lstStyle/>
          <a:p>
            <a:r>
              <a:rPr lang="fr-FR" sz="2400" b="1" u="sng" dirty="0" smtClean="0">
                <a:solidFill>
                  <a:srgbClr val="008000"/>
                </a:solidFill>
              </a:rPr>
              <a:t>5. L’empreinte écologique (suite et fin)</a:t>
            </a:r>
            <a:endParaRPr lang="fr-FR" sz="2400" dirty="0">
              <a:solidFill>
                <a:srgbClr val="008000"/>
              </a:solidFill>
            </a:endParaRPr>
          </a:p>
        </p:txBody>
      </p:sp>
    </p:spTree>
    <p:extLst>
      <p:ext uri="{BB962C8B-B14F-4D97-AF65-F5344CB8AC3E}">
        <p14:creationId xmlns:p14="http://schemas.microsoft.com/office/powerpoint/2010/main" val="36635138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4098" y="2164794"/>
            <a:ext cx="4349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0" i="1">
                <a:solidFill>
                  <a:srgbClr val="008000"/>
                </a:solidFill>
              </a:rPr>
              <a:t>PNB/ habitant</a:t>
            </a:r>
          </a:p>
        </p:txBody>
      </p:sp>
      <p:sp>
        <p:nvSpPr>
          <p:cNvPr id="3" name="Text Box 5"/>
          <p:cNvSpPr txBox="1">
            <a:spLocks noChangeArrowheads="1"/>
          </p:cNvSpPr>
          <p:nvPr/>
        </p:nvSpPr>
        <p:spPr bwMode="auto">
          <a:xfrm>
            <a:off x="324098" y="2698194"/>
            <a:ext cx="4349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0" i="1">
                <a:solidFill>
                  <a:srgbClr val="008000"/>
                </a:solidFill>
              </a:rPr>
              <a:t>Taux de mortalité infantile</a:t>
            </a:r>
          </a:p>
        </p:txBody>
      </p:sp>
      <p:sp>
        <p:nvSpPr>
          <p:cNvPr id="4" name="Text Box 6"/>
          <p:cNvSpPr txBox="1">
            <a:spLocks noChangeArrowheads="1"/>
          </p:cNvSpPr>
          <p:nvPr/>
        </p:nvSpPr>
        <p:spPr bwMode="auto">
          <a:xfrm>
            <a:off x="324098" y="3231594"/>
            <a:ext cx="43497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0" i="1" dirty="0">
                <a:solidFill>
                  <a:srgbClr val="008000"/>
                </a:solidFill>
              </a:rPr>
              <a:t>Taux d'alphabétisation des adultes</a:t>
            </a:r>
            <a:r>
              <a:rPr lang="fr-FR" sz="1800" b="0" dirty="0">
                <a:solidFill>
                  <a:srgbClr val="008000"/>
                </a:solidFill>
              </a:rPr>
              <a:t> </a:t>
            </a:r>
          </a:p>
          <a:p>
            <a:pPr eaLnBrk="0" hangingPunct="0">
              <a:spcBef>
                <a:spcPct val="50000"/>
              </a:spcBef>
            </a:pPr>
            <a:endParaRPr lang="fr-FR" sz="2400" b="0" dirty="0">
              <a:solidFill>
                <a:srgbClr val="008000"/>
              </a:solidFill>
            </a:endParaRPr>
          </a:p>
        </p:txBody>
      </p:sp>
      <p:sp>
        <p:nvSpPr>
          <p:cNvPr id="5" name="Text Box 7"/>
          <p:cNvSpPr txBox="1">
            <a:spLocks noChangeArrowheads="1"/>
          </p:cNvSpPr>
          <p:nvPr/>
        </p:nvSpPr>
        <p:spPr bwMode="auto">
          <a:xfrm>
            <a:off x="324098" y="3815794"/>
            <a:ext cx="434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0" i="1">
                <a:solidFill>
                  <a:srgbClr val="008000"/>
                </a:solidFill>
              </a:rPr>
              <a:t>Niveau d'éducation</a:t>
            </a:r>
            <a:r>
              <a:rPr lang="fr-FR" sz="2400" b="0">
                <a:solidFill>
                  <a:srgbClr val="008000"/>
                </a:solidFill>
              </a:rPr>
              <a:t> </a:t>
            </a:r>
          </a:p>
        </p:txBody>
      </p:sp>
      <p:sp>
        <p:nvSpPr>
          <p:cNvPr id="6" name="Text Box 8"/>
          <p:cNvSpPr txBox="1">
            <a:spLocks noChangeArrowheads="1"/>
          </p:cNvSpPr>
          <p:nvPr/>
        </p:nvSpPr>
        <p:spPr bwMode="auto">
          <a:xfrm>
            <a:off x="324098" y="4374594"/>
            <a:ext cx="434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0" i="1">
                <a:solidFill>
                  <a:srgbClr val="008000"/>
                </a:solidFill>
              </a:rPr>
              <a:t>Niveau d'espérance de vie</a:t>
            </a:r>
            <a:r>
              <a:rPr lang="fr-FR" sz="2400" b="0">
                <a:solidFill>
                  <a:srgbClr val="008000"/>
                </a:solidFill>
              </a:rPr>
              <a:t> </a:t>
            </a:r>
          </a:p>
        </p:txBody>
      </p:sp>
      <p:sp>
        <p:nvSpPr>
          <p:cNvPr id="10" name="Text Box 13"/>
          <p:cNvSpPr txBox="1">
            <a:spLocks noChangeArrowheads="1"/>
          </p:cNvSpPr>
          <p:nvPr/>
        </p:nvSpPr>
        <p:spPr bwMode="auto">
          <a:xfrm>
            <a:off x="5379420" y="2896631"/>
            <a:ext cx="26066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1600" b="0" dirty="0">
                <a:solidFill>
                  <a:srgbClr val="008000"/>
                </a:solidFill>
              </a:rPr>
              <a:t>indice compris entre 0 et </a:t>
            </a:r>
            <a:r>
              <a:rPr lang="fr-FR" sz="1600" b="0" dirty="0" smtClean="0">
                <a:solidFill>
                  <a:srgbClr val="008000"/>
                </a:solidFill>
              </a:rPr>
              <a:t>1</a:t>
            </a:r>
          </a:p>
          <a:p>
            <a:pPr eaLnBrk="0" hangingPunct="0">
              <a:spcBef>
                <a:spcPct val="50000"/>
              </a:spcBef>
            </a:pPr>
            <a:endParaRPr lang="fr-FR" sz="1600" dirty="0">
              <a:solidFill>
                <a:srgbClr val="008000"/>
              </a:solidFill>
            </a:endParaRPr>
          </a:p>
          <a:p>
            <a:pPr eaLnBrk="0" hangingPunct="0">
              <a:spcBef>
                <a:spcPct val="50000"/>
              </a:spcBef>
            </a:pPr>
            <a:r>
              <a:rPr lang="fr-FR" sz="1600" b="0" dirty="0" smtClean="0">
                <a:solidFill>
                  <a:srgbClr val="008000"/>
                </a:solidFill>
              </a:rPr>
              <a:t>IDH</a:t>
            </a:r>
            <a:endParaRPr lang="fr-FR" sz="2400" b="0" dirty="0">
              <a:solidFill>
                <a:srgbClr val="008000"/>
              </a:solidFill>
            </a:endParaRPr>
          </a:p>
        </p:txBody>
      </p:sp>
      <p:sp>
        <p:nvSpPr>
          <p:cNvPr id="11" name="Rectangle 15"/>
          <p:cNvSpPr txBox="1">
            <a:spLocks noChangeArrowheads="1"/>
          </p:cNvSpPr>
          <p:nvPr/>
        </p:nvSpPr>
        <p:spPr>
          <a:xfrm>
            <a:off x="239165" y="764704"/>
            <a:ext cx="6565083"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008000"/>
                </a:solidFill>
              </a:rPr>
              <a:t>6. L’indicateur de développement humain (IDH)</a:t>
            </a:r>
            <a:endParaRPr lang="fr-FR" sz="2400" b="1" dirty="0">
              <a:solidFill>
                <a:srgbClr val="008000"/>
              </a:solidFill>
            </a:endParaRPr>
          </a:p>
        </p:txBody>
      </p:sp>
      <p:sp>
        <p:nvSpPr>
          <p:cNvPr id="13" name="Text Box 18"/>
          <p:cNvSpPr txBox="1">
            <a:spLocks noChangeArrowheads="1"/>
          </p:cNvSpPr>
          <p:nvPr/>
        </p:nvSpPr>
        <p:spPr bwMode="auto">
          <a:xfrm>
            <a:off x="395536" y="1517094"/>
            <a:ext cx="1109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0" i="1" dirty="0">
                <a:solidFill>
                  <a:srgbClr val="008000"/>
                </a:solidFill>
              </a:rPr>
              <a:t>Intègre:  </a:t>
            </a:r>
          </a:p>
        </p:txBody>
      </p:sp>
      <p:sp>
        <p:nvSpPr>
          <p:cNvPr id="1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78</a:t>
            </a:fld>
            <a:endParaRPr lang="fr-FR" dirty="0"/>
          </a:p>
        </p:txBody>
      </p:sp>
      <p:sp>
        <p:nvSpPr>
          <p:cNvPr id="1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6" name="AutoShape 17"/>
          <p:cNvSpPr>
            <a:spLocks/>
          </p:cNvSpPr>
          <p:nvPr/>
        </p:nvSpPr>
        <p:spPr bwMode="auto">
          <a:xfrm>
            <a:off x="4787900" y="2381190"/>
            <a:ext cx="576262" cy="2592388"/>
          </a:xfrm>
          <a:prstGeom prst="rightBrace">
            <a:avLst>
              <a:gd name="adj1" fmla="val 37489"/>
              <a:gd name="adj2" fmla="val 50000"/>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008000"/>
              </a:solidFill>
            </a:endParaRPr>
          </a:p>
        </p:txBody>
      </p:sp>
      <p:sp>
        <p:nvSpPr>
          <p:cNvPr id="17" name="ZoneTexte 16"/>
          <p:cNvSpPr txBox="1"/>
          <p:nvPr/>
        </p:nvSpPr>
        <p:spPr>
          <a:xfrm>
            <a:off x="180082" y="5333146"/>
            <a:ext cx="8784976" cy="1477328"/>
          </a:xfrm>
          <a:prstGeom prst="rect">
            <a:avLst/>
          </a:prstGeom>
          <a:noFill/>
        </p:spPr>
        <p:txBody>
          <a:bodyPr wrap="square" rtlCol="0">
            <a:spAutoFit/>
          </a:bodyPr>
          <a:lstStyle/>
          <a:p>
            <a:pPr marL="0" lvl="1" algn="just"/>
            <a:r>
              <a:rPr lang="fr-FR" dirty="0">
                <a:solidFill>
                  <a:srgbClr val="008000"/>
                </a:solidFill>
              </a:rPr>
              <a:t>Il intègre le niveau de vie (PNB/tête), l’espérance de vie et le niveau d’instruction et d’accès au savoir (alphabétisation des adultes et  scolarisation des enfants). </a:t>
            </a:r>
            <a:endParaRPr lang="fr-FR" dirty="0" smtClean="0">
              <a:solidFill>
                <a:srgbClr val="008000"/>
              </a:solidFill>
            </a:endParaRPr>
          </a:p>
          <a:p>
            <a:pPr marL="0" lvl="1" algn="just"/>
            <a:r>
              <a:rPr lang="fr-FR" dirty="0" smtClean="0">
                <a:solidFill>
                  <a:srgbClr val="008000"/>
                </a:solidFill>
              </a:rPr>
              <a:t>Un </a:t>
            </a:r>
            <a:r>
              <a:rPr lang="fr-FR" b="1" dirty="0">
                <a:solidFill>
                  <a:srgbClr val="008000"/>
                </a:solidFill>
              </a:rPr>
              <a:t>objectif d’IDH de 0,8</a:t>
            </a:r>
            <a:r>
              <a:rPr lang="fr-FR" dirty="0">
                <a:solidFill>
                  <a:srgbClr val="008000"/>
                </a:solidFill>
              </a:rPr>
              <a:t> a été fixé par les Nations </a:t>
            </a:r>
            <a:r>
              <a:rPr lang="fr-FR" dirty="0" smtClean="0">
                <a:solidFill>
                  <a:srgbClr val="008000"/>
                </a:solidFill>
              </a:rPr>
              <a:t>Unies.</a:t>
            </a:r>
            <a:endParaRPr lang="fr-FR" dirty="0">
              <a:solidFill>
                <a:srgbClr val="008000"/>
              </a:solidFill>
            </a:endParaRPr>
          </a:p>
          <a:p>
            <a:pPr marL="0" lvl="1" algn="just"/>
            <a:r>
              <a:rPr lang="fr-FR" dirty="0">
                <a:solidFill>
                  <a:srgbClr val="008000"/>
                </a:solidFill>
              </a:rPr>
              <a:t>L’IDH est une mesure indicative et non exhaustive du développement humain, créé par le PNUD en </a:t>
            </a:r>
            <a:r>
              <a:rPr lang="fr-FR" dirty="0" smtClean="0">
                <a:solidFill>
                  <a:srgbClr val="008000"/>
                </a:solidFill>
              </a:rPr>
              <a:t>1990.</a:t>
            </a:r>
            <a:endParaRPr lang="fr-FR" dirty="0"/>
          </a:p>
        </p:txBody>
      </p:sp>
    </p:spTree>
    <p:extLst>
      <p:ext uri="{BB962C8B-B14F-4D97-AF65-F5344CB8AC3E}">
        <p14:creationId xmlns:p14="http://schemas.microsoft.com/office/powerpoint/2010/main" val="15334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79</a:t>
            </a:fld>
            <a:endParaRPr lang="fr-FR" dirty="0"/>
          </a:p>
        </p:txBody>
      </p:sp>
      <p:sp>
        <p:nvSpPr>
          <p:cNvPr id="1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 name="ZoneTexte 1"/>
          <p:cNvSpPr txBox="1"/>
          <p:nvPr/>
        </p:nvSpPr>
        <p:spPr>
          <a:xfrm>
            <a:off x="909726" y="6309319"/>
            <a:ext cx="7482306" cy="276999"/>
          </a:xfrm>
          <a:prstGeom prst="rect">
            <a:avLst/>
          </a:prstGeom>
          <a:noFill/>
        </p:spPr>
        <p:txBody>
          <a:bodyPr wrap="none" rtlCol="0">
            <a:spAutoFit/>
          </a:bodyPr>
          <a:lstStyle/>
          <a:p>
            <a:pPr algn="ctr"/>
            <a:r>
              <a:rPr lang="fr-FR" sz="1200" dirty="0">
                <a:solidFill>
                  <a:srgbClr val="008000"/>
                </a:solidFill>
              </a:rPr>
              <a:t> L'IDH se fonde sur trois critères majeurs : l'espérance de vie à la naissance, le niveau d'éducation, et le niveau de vie.</a:t>
            </a:r>
          </a:p>
        </p:txBody>
      </p:sp>
      <p:sp>
        <p:nvSpPr>
          <p:cNvPr id="9" name="Rectangle 15"/>
          <p:cNvSpPr txBox="1">
            <a:spLocks noChangeArrowheads="1"/>
          </p:cNvSpPr>
          <p:nvPr/>
        </p:nvSpPr>
        <p:spPr>
          <a:xfrm>
            <a:off x="239165" y="764704"/>
            <a:ext cx="6565083"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008000"/>
                </a:solidFill>
              </a:rPr>
              <a:t>6. L’indicateur de développement humain (IDH)</a:t>
            </a:r>
            <a:endParaRPr lang="fr-FR" sz="2400" b="1" dirty="0">
              <a:solidFill>
                <a:srgbClr val="008000"/>
              </a:solidFill>
            </a:endParaRPr>
          </a:p>
        </p:txBody>
      </p:sp>
      <p:pic>
        <p:nvPicPr>
          <p:cNvPr id="10" name="Image 9" descr="IDH_ss.jpg"/>
          <p:cNvPicPr>
            <a:picLocks noChangeAspect="1"/>
          </p:cNvPicPr>
          <p:nvPr/>
        </p:nvPicPr>
        <p:blipFill>
          <a:blip r:embed="rId2" cstate="print"/>
          <a:stretch>
            <a:fillRect/>
          </a:stretch>
        </p:blipFill>
        <p:spPr>
          <a:xfrm>
            <a:off x="899592" y="1628800"/>
            <a:ext cx="7391400" cy="4438650"/>
          </a:xfrm>
          <a:prstGeom prst="rect">
            <a:avLst/>
          </a:prstGeom>
        </p:spPr>
      </p:pic>
    </p:spTree>
    <p:extLst>
      <p:ext uri="{BB962C8B-B14F-4D97-AF65-F5344CB8AC3E}">
        <p14:creationId xmlns:p14="http://schemas.microsoft.com/office/powerpoint/2010/main" val="298356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9" name="Rectangle 8"/>
          <p:cNvSpPr/>
          <p:nvPr/>
        </p:nvSpPr>
        <p:spPr>
          <a:xfrm>
            <a:off x="107504" y="620688"/>
            <a:ext cx="9036496" cy="923330"/>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a:p>
            <a:pPr algn="just"/>
            <a:endParaRPr lang="fr-FR" b="1" dirty="0" smtClean="0">
              <a:solidFill>
                <a:srgbClr val="00B0F0"/>
              </a:solidFill>
            </a:endParaRPr>
          </a:p>
          <a:p>
            <a:pPr algn="just"/>
            <a:r>
              <a:rPr lang="fr-FR" b="1" dirty="0" smtClean="0">
                <a:solidFill>
                  <a:srgbClr val="00B0F0"/>
                </a:solidFill>
              </a:rPr>
              <a:t>L’émergence du développement durable </a:t>
            </a:r>
          </a:p>
        </p:txBody>
      </p:sp>
      <p:sp>
        <p:nvSpPr>
          <p:cNvPr id="8" name="Rectangle 7"/>
          <p:cNvSpPr/>
          <p:nvPr/>
        </p:nvSpPr>
        <p:spPr>
          <a:xfrm>
            <a:off x="179512" y="1772816"/>
            <a:ext cx="2952328"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1100" b="1" i="1" dirty="0" smtClean="0">
                <a:solidFill>
                  <a:srgbClr val="FF0000"/>
                </a:solidFill>
                <a:latin typeface="Arial" pitchFamily="34" charset="0"/>
                <a:ea typeface="Times New Roman" pitchFamily="18" charset="0"/>
                <a:cs typeface="Calibri" pitchFamily="34" charset="0"/>
              </a:rPr>
              <a:t>Situation de crise initiale, les limites</a:t>
            </a:r>
            <a:br>
              <a:rPr lang="fr-FR" sz="1100" b="1" i="1" dirty="0" smtClean="0">
                <a:solidFill>
                  <a:srgbClr val="FF0000"/>
                </a:solidFill>
                <a:latin typeface="Arial" pitchFamily="34" charset="0"/>
                <a:ea typeface="Times New Roman" pitchFamily="18" charset="0"/>
                <a:cs typeface="Calibri" pitchFamily="34" charset="0"/>
              </a:rPr>
            </a:br>
            <a:r>
              <a:rPr lang="fr-FR" sz="1100" b="1" i="1" dirty="0" smtClean="0">
                <a:solidFill>
                  <a:srgbClr val="FF0000"/>
                </a:solidFill>
                <a:latin typeface="Arial" pitchFamily="34" charset="0"/>
                <a:ea typeface="Times New Roman" pitchFamily="18" charset="0"/>
                <a:cs typeface="Calibri" pitchFamily="34" charset="0"/>
              </a:rPr>
              <a:t>du développement initié depuis le</a:t>
            </a:r>
            <a:br>
              <a:rPr lang="fr-FR" sz="1100" b="1" i="1" dirty="0" smtClean="0">
                <a:solidFill>
                  <a:srgbClr val="FF0000"/>
                </a:solidFill>
                <a:latin typeface="Arial" pitchFamily="34" charset="0"/>
                <a:ea typeface="Times New Roman" pitchFamily="18" charset="0"/>
                <a:cs typeface="Calibri" pitchFamily="34" charset="0"/>
              </a:rPr>
            </a:br>
            <a:r>
              <a:rPr lang="fr-FR" sz="1100" b="1" i="1" dirty="0" smtClean="0">
                <a:solidFill>
                  <a:srgbClr val="FF0000"/>
                </a:solidFill>
                <a:latin typeface="Arial" pitchFamily="34" charset="0"/>
                <a:ea typeface="Times New Roman" pitchFamily="18" charset="0"/>
                <a:cs typeface="Calibri" pitchFamily="34" charset="0"/>
              </a:rPr>
              <a:t>XIXème siècle, résumée par les « 3M » :</a:t>
            </a:r>
            <a:endParaRPr lang="fr-FR" sz="1100" dirty="0" smtClean="0">
              <a:solidFill>
                <a:srgbClr val="FF0000"/>
              </a:solidFill>
              <a:latin typeface="Arial" pitchFamily="34" charset="0"/>
              <a:cs typeface="Arial" pitchFamily="34" charset="0"/>
            </a:endParaRPr>
          </a:p>
        </p:txBody>
      </p:sp>
      <p:sp>
        <p:nvSpPr>
          <p:cNvPr id="11" name="Rectangle 10"/>
          <p:cNvSpPr/>
          <p:nvPr/>
        </p:nvSpPr>
        <p:spPr>
          <a:xfrm>
            <a:off x="179512" y="2564904"/>
            <a:ext cx="2952328" cy="936104"/>
          </a:xfrm>
          <a:prstGeom prst="rect">
            <a:avLst/>
          </a:prstGeom>
          <a:solidFill>
            <a:srgbClr val="FF9933"/>
          </a:solidFill>
          <a:ln>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1100" b="1" dirty="0" smtClean="0">
                <a:solidFill>
                  <a:srgbClr val="731100"/>
                </a:solidFill>
                <a:latin typeface="Arial" pitchFamily="34" charset="0"/>
                <a:ea typeface="Times New Roman" pitchFamily="18" charset="0"/>
                <a:cs typeface="Calibri" pitchFamily="34" charset="0"/>
              </a:rPr>
              <a:t>M</a:t>
            </a:r>
            <a:r>
              <a:rPr lang="fr-FR" sz="1100" dirty="0" smtClean="0">
                <a:solidFill>
                  <a:srgbClr val="731100"/>
                </a:solidFill>
                <a:latin typeface="Arial" pitchFamily="34" charset="0"/>
                <a:ea typeface="Times New Roman" pitchFamily="18" charset="0"/>
                <a:cs typeface="Calibri" pitchFamily="34" charset="0"/>
              </a:rPr>
              <a:t>enaces</a:t>
            </a:r>
            <a:r>
              <a:rPr lang="fr-FR" sz="1100" dirty="0" smtClean="0">
                <a:solidFill>
                  <a:schemeClr val="tx1"/>
                </a:solidFill>
                <a:latin typeface="Arial" pitchFamily="34" charset="0"/>
                <a:ea typeface="Times New Roman" pitchFamily="18" charset="0"/>
                <a:cs typeface="Calibri" pitchFamily="34" charset="0"/>
              </a:rPr>
              <a:t> environnementales sur la</a:t>
            </a:r>
            <a:endParaRPr lang="fr-FR" sz="11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fr-FR" sz="1100" dirty="0" smtClean="0">
                <a:solidFill>
                  <a:schemeClr val="tx1"/>
                </a:solidFill>
                <a:latin typeface="Arial" pitchFamily="34" charset="0"/>
                <a:ea typeface="Times New Roman" pitchFamily="18" charset="0"/>
                <a:cs typeface="Calibri" pitchFamily="34" charset="0"/>
              </a:rPr>
              <a:t>planète : désertification, atteintes à la biodiversité, pollution des eaux et de l’air, changement climatique...</a:t>
            </a:r>
            <a:endParaRPr lang="fr-FR" sz="1100" dirty="0" smtClean="0">
              <a:solidFill>
                <a:schemeClr val="tx1"/>
              </a:solidFill>
              <a:latin typeface="Arial" pitchFamily="34" charset="0"/>
              <a:cs typeface="Arial" pitchFamily="34" charset="0"/>
            </a:endParaRPr>
          </a:p>
        </p:txBody>
      </p:sp>
      <p:sp>
        <p:nvSpPr>
          <p:cNvPr id="15" name="Ellipse 14"/>
          <p:cNvSpPr/>
          <p:nvPr/>
        </p:nvSpPr>
        <p:spPr>
          <a:xfrm>
            <a:off x="3275856" y="1484784"/>
            <a:ext cx="2592288"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1200" b="1" i="1" dirty="0" smtClean="0">
                <a:solidFill>
                  <a:schemeClr val="tx1"/>
                </a:solidFill>
                <a:latin typeface="Arial" pitchFamily="34" charset="0"/>
                <a:ea typeface="Times New Roman" pitchFamily="18" charset="0"/>
                <a:cs typeface="Calibri" pitchFamily="34" charset="0"/>
              </a:rPr>
              <a:t>L’émergence du concept au niveau international dans les années 90’ :</a:t>
            </a:r>
            <a:endParaRPr lang="fr-FR" sz="1200" dirty="0" smtClean="0">
              <a:solidFill>
                <a:schemeClr val="tx1"/>
              </a:solidFill>
              <a:latin typeface="Arial" pitchFamily="34" charset="0"/>
              <a:cs typeface="Arial" pitchFamily="34" charset="0"/>
            </a:endParaRPr>
          </a:p>
        </p:txBody>
      </p:sp>
      <p:sp>
        <p:nvSpPr>
          <p:cNvPr id="16" name="Rectangle 15"/>
          <p:cNvSpPr/>
          <p:nvPr/>
        </p:nvSpPr>
        <p:spPr>
          <a:xfrm>
            <a:off x="179512" y="3645024"/>
            <a:ext cx="2952328" cy="936104"/>
          </a:xfrm>
          <a:prstGeom prst="rect">
            <a:avLst/>
          </a:prstGeom>
          <a:solidFill>
            <a:srgbClr val="FF9933"/>
          </a:solidFill>
          <a:ln>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r>
              <a:rPr lang="fr-FR" sz="1200" b="1" dirty="0" smtClean="0">
                <a:solidFill>
                  <a:schemeClr val="accent2">
                    <a:lumMod val="50000"/>
                  </a:schemeClr>
                </a:solidFill>
              </a:rPr>
              <a:t>M</a:t>
            </a:r>
            <a:r>
              <a:rPr lang="fr-FR" sz="1200" dirty="0" smtClean="0">
                <a:solidFill>
                  <a:schemeClr val="accent2">
                    <a:lumMod val="50000"/>
                  </a:schemeClr>
                </a:solidFill>
              </a:rPr>
              <a:t>isères</a:t>
            </a:r>
            <a:r>
              <a:rPr lang="fr-FR" sz="1200" dirty="0" smtClean="0">
                <a:solidFill>
                  <a:schemeClr val="tx1"/>
                </a:solidFill>
              </a:rPr>
              <a:t> sociales de l’humanité :</a:t>
            </a:r>
          </a:p>
          <a:p>
            <a:pPr eaLnBrk="0" fontAlgn="base" hangingPunct="0"/>
            <a:r>
              <a:rPr lang="fr-FR" sz="1200" dirty="0" smtClean="0">
                <a:solidFill>
                  <a:schemeClr val="tx1"/>
                </a:solidFill>
              </a:rPr>
              <a:t>pauvreté persistante, inégalités croissantes, sous-alimentation, manque d’eau potable, endémies...</a:t>
            </a:r>
            <a:endParaRPr lang="fr-FR" sz="1200" dirty="0">
              <a:solidFill>
                <a:schemeClr val="tx1"/>
              </a:solidFill>
            </a:endParaRPr>
          </a:p>
        </p:txBody>
      </p:sp>
      <p:sp>
        <p:nvSpPr>
          <p:cNvPr id="17" name="Rectangle 16"/>
          <p:cNvSpPr/>
          <p:nvPr/>
        </p:nvSpPr>
        <p:spPr>
          <a:xfrm>
            <a:off x="179512" y="4725144"/>
            <a:ext cx="2952328" cy="864096"/>
          </a:xfrm>
          <a:prstGeom prst="rect">
            <a:avLst/>
          </a:prstGeom>
          <a:solidFill>
            <a:srgbClr val="FF9933"/>
          </a:solidFill>
          <a:ln>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r>
              <a:rPr lang="fr-FR" sz="1200" b="1" dirty="0" smtClean="0">
                <a:solidFill>
                  <a:schemeClr val="accent2">
                    <a:lumMod val="50000"/>
                  </a:schemeClr>
                </a:solidFill>
              </a:rPr>
              <a:t>M</a:t>
            </a:r>
            <a:r>
              <a:rPr lang="fr-FR" sz="1200" dirty="0" smtClean="0">
                <a:solidFill>
                  <a:schemeClr val="accent2">
                    <a:lumMod val="50000"/>
                  </a:schemeClr>
                </a:solidFill>
              </a:rPr>
              <a:t>anque</a:t>
            </a:r>
            <a:r>
              <a:rPr lang="fr-FR" sz="1200" dirty="0" smtClean="0">
                <a:solidFill>
                  <a:schemeClr val="tx1"/>
                </a:solidFill>
              </a:rPr>
              <a:t> de gouvernance</a:t>
            </a:r>
          </a:p>
          <a:p>
            <a:pPr eaLnBrk="0" fontAlgn="base" hangingPunct="0"/>
            <a:r>
              <a:rPr lang="fr-FR" sz="1200" dirty="0" smtClean="0">
                <a:solidFill>
                  <a:schemeClr val="tx1"/>
                </a:solidFill>
              </a:rPr>
              <a:t>mondiale : déséquilibres pays du Nord/pays du Sud, comment trouver une gouvernance mondiale, faiblesse de l’ONU ?</a:t>
            </a:r>
            <a:endParaRPr lang="fr-FR" sz="1200" dirty="0">
              <a:solidFill>
                <a:schemeClr val="tx1"/>
              </a:solidFill>
            </a:endParaRPr>
          </a:p>
        </p:txBody>
      </p:sp>
      <p:sp>
        <p:nvSpPr>
          <p:cNvPr id="19" name="Rectangle 18"/>
          <p:cNvSpPr/>
          <p:nvPr/>
        </p:nvSpPr>
        <p:spPr>
          <a:xfrm>
            <a:off x="179512" y="5805264"/>
            <a:ext cx="2952328"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1200" b="1" dirty="0" smtClean="0">
                <a:solidFill>
                  <a:srgbClr val="3333FF"/>
                </a:solidFill>
              </a:rPr>
              <a:t>Discussion critique :</a:t>
            </a:r>
            <a:r>
              <a:rPr lang="fr-FR" sz="1200" b="1" dirty="0" smtClean="0">
                <a:solidFill>
                  <a:schemeClr val="tx1"/>
                </a:solidFill>
              </a:rPr>
              <a:t> </a:t>
            </a:r>
          </a:p>
          <a:p>
            <a:pPr algn="ctr" fontAlgn="base">
              <a:spcBef>
                <a:spcPct val="0"/>
              </a:spcBef>
              <a:spcAft>
                <a:spcPct val="0"/>
              </a:spcAft>
            </a:pPr>
            <a:r>
              <a:rPr lang="fr-FR" sz="1200" dirty="0" smtClean="0">
                <a:solidFill>
                  <a:schemeClr val="tx1"/>
                </a:solidFill>
              </a:rPr>
              <a:t>Bilan, catalogue alarmant, angoissant voir paralysant, le développement du XXème siècle n’est-il qu’un échec ?</a:t>
            </a:r>
            <a:endParaRPr lang="fr-FR" sz="1200" dirty="0" smtClean="0">
              <a:solidFill>
                <a:schemeClr val="tx1"/>
              </a:solidFill>
              <a:latin typeface="Arial" pitchFamily="34" charset="0"/>
              <a:cs typeface="Arial" pitchFamily="34" charset="0"/>
            </a:endParaRPr>
          </a:p>
        </p:txBody>
      </p:sp>
      <p:sp>
        <p:nvSpPr>
          <p:cNvPr id="21" name="Rectangle à coins arrondis 20"/>
          <p:cNvSpPr/>
          <p:nvPr/>
        </p:nvSpPr>
        <p:spPr>
          <a:xfrm>
            <a:off x="5940152" y="1628800"/>
            <a:ext cx="3024336" cy="1224136"/>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i="1" dirty="0" smtClean="0">
                <a:solidFill>
                  <a:srgbClr val="008000"/>
                </a:solidFill>
              </a:rPr>
              <a:t>Les objectifs futurs, tendre vers un nouveau développement, il s’agit de changer le rapport de l’Homme à la nature et à autrui. Pour que celui-ci soit durable toute action doit concilier les « 3 E » : </a:t>
            </a:r>
            <a:endParaRPr lang="fr-FR" sz="1200" dirty="0">
              <a:solidFill>
                <a:srgbClr val="008000"/>
              </a:solidFill>
            </a:endParaRPr>
          </a:p>
        </p:txBody>
      </p:sp>
      <p:sp>
        <p:nvSpPr>
          <p:cNvPr id="22" name="Rectangle à coins arrondis 21"/>
          <p:cNvSpPr/>
          <p:nvPr/>
        </p:nvSpPr>
        <p:spPr>
          <a:xfrm>
            <a:off x="6084168" y="2996952"/>
            <a:ext cx="2880320" cy="360040"/>
          </a:xfrm>
          <a:prstGeom prst="round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1300" b="1" dirty="0" smtClean="0">
                <a:solidFill>
                  <a:srgbClr val="27824E"/>
                </a:solidFill>
                <a:latin typeface="Arial" pitchFamily="34" charset="0"/>
                <a:ea typeface="Times New Roman" pitchFamily="18" charset="0"/>
                <a:cs typeface="Calibri" pitchFamily="34" charset="0"/>
              </a:rPr>
              <a:t>ENVIRONNEMENT PRESERVE</a:t>
            </a:r>
            <a:r>
              <a:rPr lang="fr-FR" sz="1300" b="1" dirty="0" smtClean="0">
                <a:solidFill>
                  <a:srgbClr val="07372B"/>
                </a:solidFill>
                <a:latin typeface="Arial" pitchFamily="34" charset="0"/>
                <a:ea typeface="Times New Roman" pitchFamily="18" charset="0"/>
                <a:cs typeface="Calibri" pitchFamily="34" charset="0"/>
              </a:rPr>
              <a:t> :</a:t>
            </a:r>
            <a:endParaRPr lang="fr-FR" sz="1300" dirty="0"/>
          </a:p>
        </p:txBody>
      </p:sp>
      <p:sp>
        <p:nvSpPr>
          <p:cNvPr id="24" name="Rectangle à coins arrondis 23"/>
          <p:cNvSpPr/>
          <p:nvPr/>
        </p:nvSpPr>
        <p:spPr>
          <a:xfrm>
            <a:off x="6084168" y="3501008"/>
            <a:ext cx="2880320" cy="360040"/>
          </a:xfrm>
          <a:prstGeom prst="round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1400" b="1" dirty="0" smtClean="0">
                <a:solidFill>
                  <a:srgbClr val="27824E"/>
                </a:solidFill>
                <a:latin typeface="Arial" pitchFamily="34" charset="0"/>
                <a:ea typeface="Times New Roman" pitchFamily="18" charset="0"/>
                <a:cs typeface="Calibri" pitchFamily="34" charset="0"/>
              </a:rPr>
              <a:t>EQUITE ENTRE HOMMES :</a:t>
            </a:r>
            <a:endParaRPr lang="fr-FR" sz="1400" dirty="0"/>
          </a:p>
        </p:txBody>
      </p:sp>
      <p:sp>
        <p:nvSpPr>
          <p:cNvPr id="25" name="Rectangle à coins arrondis 24"/>
          <p:cNvSpPr/>
          <p:nvPr/>
        </p:nvSpPr>
        <p:spPr>
          <a:xfrm>
            <a:off x="6084168" y="4005064"/>
            <a:ext cx="2880320" cy="360040"/>
          </a:xfrm>
          <a:prstGeom prst="round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1400" b="1" dirty="0" smtClean="0">
                <a:solidFill>
                  <a:srgbClr val="27824E"/>
                </a:solidFill>
                <a:latin typeface="Arial" pitchFamily="34" charset="0"/>
                <a:ea typeface="Times New Roman" pitchFamily="18" charset="0"/>
                <a:cs typeface="Calibri" pitchFamily="34" charset="0"/>
              </a:rPr>
              <a:t>ECONOMIE EQUILIBREE :</a:t>
            </a:r>
            <a:endParaRPr lang="fr-FR" sz="1400" dirty="0"/>
          </a:p>
        </p:txBody>
      </p:sp>
      <p:sp>
        <p:nvSpPr>
          <p:cNvPr id="26" name="Rectangle 25"/>
          <p:cNvSpPr/>
          <p:nvPr/>
        </p:nvSpPr>
        <p:spPr>
          <a:xfrm>
            <a:off x="3275856" y="4797152"/>
            <a:ext cx="266429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1200" b="1" dirty="0" smtClean="0">
                <a:solidFill>
                  <a:schemeClr val="tx1"/>
                </a:solidFill>
              </a:rPr>
              <a:t>DD= « s’efforcer de répondre aux besoins du présent sans compromettre la capacité de satisfaire ceux des générations futures. »</a:t>
            </a:r>
            <a:endParaRPr lang="fr-FR" sz="1200" dirty="0" smtClean="0">
              <a:solidFill>
                <a:schemeClr val="tx1"/>
              </a:solidFill>
              <a:latin typeface="Arial" pitchFamily="34" charset="0"/>
              <a:cs typeface="Arial" pitchFamily="34" charset="0"/>
            </a:endParaRPr>
          </a:p>
        </p:txBody>
      </p:sp>
      <p:pic>
        <p:nvPicPr>
          <p:cNvPr id="29" name="Image 28" descr="3E_cercles_DD2_s1.jpg"/>
          <p:cNvPicPr>
            <a:picLocks noChangeAspect="1"/>
          </p:cNvPicPr>
          <p:nvPr/>
        </p:nvPicPr>
        <p:blipFill>
          <a:blip r:embed="rId2" cstate="print"/>
          <a:stretch>
            <a:fillRect/>
          </a:stretch>
        </p:blipFill>
        <p:spPr>
          <a:xfrm>
            <a:off x="3419872" y="2656797"/>
            <a:ext cx="2420491" cy="2086281"/>
          </a:xfrm>
          <a:prstGeom prst="rect">
            <a:avLst/>
          </a:prstGeom>
        </p:spPr>
      </p:pic>
      <p:cxnSp>
        <p:nvCxnSpPr>
          <p:cNvPr id="31" name="Connecteur droit avec flèche 30"/>
          <p:cNvCxnSpPr/>
          <p:nvPr/>
        </p:nvCxnSpPr>
        <p:spPr>
          <a:xfrm flipV="1">
            <a:off x="5508104" y="3212976"/>
            <a:ext cx="504056" cy="144016"/>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5580112" y="3717032"/>
            <a:ext cx="432048" cy="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5364088" y="4293096"/>
            <a:ext cx="576064" cy="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9" name="Flèche vers le bas 38"/>
          <p:cNvSpPr/>
          <p:nvPr/>
        </p:nvSpPr>
        <p:spPr>
          <a:xfrm rot="18299058">
            <a:off x="3203848" y="2924944"/>
            <a:ext cx="360040" cy="504056"/>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vers le bas 39"/>
          <p:cNvSpPr/>
          <p:nvPr/>
        </p:nvSpPr>
        <p:spPr>
          <a:xfrm rot="16200000">
            <a:off x="3275856" y="3501008"/>
            <a:ext cx="360040" cy="504056"/>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vers le bas 40"/>
          <p:cNvSpPr/>
          <p:nvPr/>
        </p:nvSpPr>
        <p:spPr>
          <a:xfrm rot="14137067">
            <a:off x="3261475" y="4259952"/>
            <a:ext cx="360040" cy="504056"/>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3203848" y="5805264"/>
            <a:ext cx="3456384"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fr-FR" sz="1200" b="1" dirty="0" smtClean="0">
                <a:solidFill>
                  <a:srgbClr val="3333FF"/>
                </a:solidFill>
              </a:rPr>
              <a:t>Discussion critique :</a:t>
            </a:r>
            <a:r>
              <a:rPr lang="fr-FR" sz="1200" b="1" dirty="0" smtClean="0">
                <a:solidFill>
                  <a:schemeClr val="tx1"/>
                </a:solidFill>
              </a:rPr>
              <a:t> </a:t>
            </a:r>
          </a:p>
          <a:p>
            <a:pPr algn="ctr" fontAlgn="base">
              <a:spcBef>
                <a:spcPct val="0"/>
              </a:spcBef>
              <a:spcAft>
                <a:spcPct val="0"/>
              </a:spcAft>
            </a:pPr>
            <a:r>
              <a:rPr lang="fr-FR" sz="1200" dirty="0" smtClean="0">
                <a:solidFill>
                  <a:schemeClr val="tx1"/>
                </a:solidFill>
              </a:rPr>
              <a:t>Concept fourre-tout et flou, comment le mettre en œuvre concrètement ? Simple coup de pub ?</a:t>
            </a:r>
            <a:endParaRPr lang="fr-FR" sz="1200" dirty="0">
              <a:solidFill>
                <a:schemeClr val="tx1"/>
              </a:solidFill>
            </a:endParaRPr>
          </a:p>
        </p:txBody>
      </p:sp>
      <p:sp>
        <p:nvSpPr>
          <p:cNvPr id="43" name="Rectangle 42"/>
          <p:cNvSpPr/>
          <p:nvPr/>
        </p:nvSpPr>
        <p:spPr>
          <a:xfrm>
            <a:off x="6084168" y="4797152"/>
            <a:ext cx="2952328"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1200" b="1" dirty="0" smtClean="0">
                <a:solidFill>
                  <a:srgbClr val="3333FF"/>
                </a:solidFill>
              </a:rPr>
              <a:t>Discussion critique :</a:t>
            </a:r>
            <a:r>
              <a:rPr lang="fr-FR" sz="1200" b="1" dirty="0" smtClean="0">
                <a:solidFill>
                  <a:schemeClr val="tx1"/>
                </a:solidFill>
              </a:rPr>
              <a:t> </a:t>
            </a:r>
          </a:p>
          <a:p>
            <a:pPr algn="ctr" eaLnBrk="0" fontAlgn="base" hangingPunct="0"/>
            <a:r>
              <a:rPr lang="fr-FR" sz="1200" dirty="0" smtClean="0">
                <a:solidFill>
                  <a:schemeClr val="tx1"/>
                </a:solidFill>
              </a:rPr>
              <a:t>N’est-ce pas un projet utopique ?</a:t>
            </a:r>
            <a:br>
              <a:rPr lang="fr-FR" sz="1200" dirty="0" smtClean="0">
                <a:solidFill>
                  <a:schemeClr val="tx1"/>
                </a:solidFill>
              </a:rPr>
            </a:br>
            <a:r>
              <a:rPr lang="fr-FR" sz="1200" dirty="0" smtClean="0">
                <a:solidFill>
                  <a:schemeClr val="tx1"/>
                </a:solidFill>
              </a:rPr>
              <a:t>Comment dépasser les frontières et</a:t>
            </a:r>
            <a:br>
              <a:rPr lang="fr-FR" sz="1200" dirty="0" smtClean="0">
                <a:solidFill>
                  <a:schemeClr val="tx1"/>
                </a:solidFill>
              </a:rPr>
            </a:br>
            <a:r>
              <a:rPr lang="fr-FR" sz="1200" dirty="0" smtClean="0">
                <a:solidFill>
                  <a:schemeClr val="tx1"/>
                </a:solidFill>
              </a:rPr>
              <a:t>passer du local au global ?</a:t>
            </a:r>
            <a:endParaRPr lang="fr-FR" sz="1200" dirty="0">
              <a:solidFill>
                <a:schemeClr val="tx1"/>
              </a:solidFill>
            </a:endParaRPr>
          </a:p>
        </p:txBody>
      </p:sp>
      <p:sp>
        <p:nvSpPr>
          <p:cNvPr id="44" name="Rectangle 43"/>
          <p:cNvSpPr/>
          <p:nvPr/>
        </p:nvSpPr>
        <p:spPr>
          <a:xfrm>
            <a:off x="5148064" y="2996952"/>
            <a:ext cx="648072"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Culture</a:t>
            </a:r>
            <a:endParaRPr lang="fr-FR" sz="800" dirty="0">
              <a:solidFill>
                <a:schemeClr val="tx1"/>
              </a:solidFill>
            </a:endParaRPr>
          </a:p>
        </p:txBody>
      </p:sp>
      <p:sp>
        <p:nvSpPr>
          <p:cNvPr id="45" name="Rectangle 44"/>
          <p:cNvSpPr/>
          <p:nvPr/>
        </p:nvSpPr>
        <p:spPr>
          <a:xfrm>
            <a:off x="5220072" y="4437112"/>
            <a:ext cx="1080120"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Ethique &amp; politique</a:t>
            </a:r>
            <a:endParaRPr lang="fr-FR" sz="800" dirty="0">
              <a:solidFill>
                <a:schemeClr val="tx1"/>
              </a:solidFill>
            </a:endParaRPr>
          </a:p>
        </p:txBody>
      </p:sp>
      <p:sp>
        <p:nvSpPr>
          <p:cNvPr id="47" name="ZoneTexte 46"/>
          <p:cNvSpPr txBox="1"/>
          <p:nvPr/>
        </p:nvSpPr>
        <p:spPr>
          <a:xfrm>
            <a:off x="6732240" y="5842337"/>
            <a:ext cx="2267744" cy="1015663"/>
          </a:xfrm>
          <a:prstGeom prst="rect">
            <a:avLst/>
          </a:prstGeom>
          <a:noFill/>
        </p:spPr>
        <p:txBody>
          <a:bodyPr wrap="square" rtlCol="0">
            <a:spAutoFit/>
          </a:bodyPr>
          <a:lstStyle/>
          <a:p>
            <a:pPr algn="just"/>
            <a:r>
              <a:rPr lang="fr-FR" sz="1200" dirty="0" smtClean="0"/>
              <a:t>Source : Organigramme réalisé à partir de l’ouvrage de Sylvie Brunel, </a:t>
            </a:r>
            <a:r>
              <a:rPr lang="fr-FR" sz="1200" i="1" dirty="0" smtClean="0"/>
              <a:t>Le développement durable</a:t>
            </a:r>
            <a:r>
              <a:rPr lang="fr-FR" sz="1200" dirty="0" smtClean="0"/>
              <a:t>, </a:t>
            </a:r>
            <a:r>
              <a:rPr lang="fr-FR" sz="1200" dirty="0" err="1" smtClean="0"/>
              <a:t>coll</a:t>
            </a:r>
            <a:r>
              <a:rPr lang="fr-FR" sz="1200" dirty="0" smtClean="0"/>
              <a:t>° Que sais-je ? PUF, 2009, p4-5.</a:t>
            </a:r>
          </a:p>
        </p:txBody>
      </p:sp>
    </p:spTree>
    <p:extLst>
      <p:ext uri="{BB962C8B-B14F-4D97-AF65-F5344CB8AC3E}">
        <p14:creationId xmlns:p14="http://schemas.microsoft.com/office/powerpoint/2010/main" val="39592444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2375835" y="6010177"/>
            <a:ext cx="4634987" cy="646331"/>
          </a:xfrm>
          <a:prstGeom prst="rect">
            <a:avLst/>
          </a:prstGeom>
          <a:noFill/>
        </p:spPr>
        <p:txBody>
          <a:bodyPr wrap="none" rtlCol="0">
            <a:spAutoFit/>
          </a:bodyPr>
          <a:lstStyle/>
          <a:p>
            <a:pPr algn="ctr"/>
            <a:r>
              <a:rPr lang="fr-FR" sz="1200" dirty="0">
                <a:solidFill>
                  <a:srgbClr val="008000"/>
                </a:solidFill>
              </a:rPr>
              <a:t>L'évolution de l'IDH entre 1975 et 2004.</a:t>
            </a:r>
          </a:p>
          <a:p>
            <a:pPr algn="ctr"/>
            <a:r>
              <a:rPr lang="fr-FR" sz="1200" dirty="0">
                <a:solidFill>
                  <a:srgbClr val="008000"/>
                </a:solidFill>
              </a:rPr>
              <a:t>Source : Indice de développement humain</a:t>
            </a:r>
          </a:p>
          <a:p>
            <a:pPr algn="ctr"/>
            <a:r>
              <a:rPr lang="fr-FR" sz="1200" dirty="0">
                <a:solidFill>
                  <a:srgbClr val="008000"/>
                </a:solidFill>
              </a:rPr>
              <a:t>http://fr.wikipedia.org/wiki/Indice_de_d%C3%A9veloppement_humain</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484" y="1379030"/>
            <a:ext cx="3533683" cy="3456384"/>
          </a:xfrm>
          <a:prstGeom prst="rect">
            <a:avLst/>
          </a:prstGeom>
        </p:spPr>
      </p:pic>
      <p:sp>
        <p:nvSpPr>
          <p:cNvPr id="5"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80</a:t>
            </a:fld>
            <a:endParaRPr lang="fr-FR" dirty="0"/>
          </a:p>
        </p:txBody>
      </p:sp>
      <p:sp>
        <p:nvSpPr>
          <p:cNvPr id="6"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939" y="4835414"/>
            <a:ext cx="5438775" cy="1133475"/>
          </a:xfrm>
          <a:prstGeom prst="rect">
            <a:avLst/>
          </a:prstGeom>
        </p:spPr>
      </p:pic>
      <p:sp>
        <p:nvSpPr>
          <p:cNvPr id="8" name="Rectangle 15"/>
          <p:cNvSpPr txBox="1">
            <a:spLocks noChangeArrowheads="1"/>
          </p:cNvSpPr>
          <p:nvPr/>
        </p:nvSpPr>
        <p:spPr>
          <a:xfrm>
            <a:off x="239165" y="764704"/>
            <a:ext cx="6565083"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008000"/>
                </a:solidFill>
              </a:rPr>
              <a:t>6. L’indicateur de développement humain (IDH)</a:t>
            </a:r>
            <a:endParaRPr lang="fr-FR" sz="2400" b="1" dirty="0">
              <a:solidFill>
                <a:srgbClr val="008000"/>
              </a:solidFill>
            </a:endParaRPr>
          </a:p>
        </p:txBody>
      </p:sp>
    </p:spTree>
    <p:extLst>
      <p:ext uri="{BB962C8B-B14F-4D97-AF65-F5344CB8AC3E}">
        <p14:creationId xmlns:p14="http://schemas.microsoft.com/office/powerpoint/2010/main" val="3583612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81</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805354"/>
            <a:ext cx="5446812" cy="369332"/>
          </a:xfrm>
          <a:prstGeom prst="rect">
            <a:avLst/>
          </a:prstGeom>
          <a:noFill/>
        </p:spPr>
        <p:txBody>
          <a:bodyPr wrap="none" rtlCol="0">
            <a:spAutoFit/>
          </a:bodyPr>
          <a:lstStyle/>
          <a:p>
            <a:r>
              <a:rPr lang="fr-FR" b="1" u="sng" dirty="0" smtClean="0">
                <a:solidFill>
                  <a:srgbClr val="008000"/>
                </a:solidFill>
              </a:rPr>
              <a:t>7. Prises de conscience : cycle de vie de nos productions</a:t>
            </a:r>
            <a:endParaRPr lang="fr-FR" b="1" u="sng" dirty="0">
              <a:solidFill>
                <a:srgbClr val="008000"/>
              </a:solidFill>
            </a:endParaRPr>
          </a:p>
        </p:txBody>
      </p:sp>
      <p:pic>
        <p:nvPicPr>
          <p:cNvPr id="8" name="Image 7" descr="cycle_de_vie.png"/>
          <p:cNvPicPr>
            <a:picLocks noChangeAspect="1"/>
          </p:cNvPicPr>
          <p:nvPr/>
        </p:nvPicPr>
        <p:blipFill>
          <a:blip r:embed="rId2" cstate="print"/>
          <a:stretch>
            <a:fillRect/>
          </a:stretch>
        </p:blipFill>
        <p:spPr>
          <a:xfrm>
            <a:off x="683568" y="1412776"/>
            <a:ext cx="4158868" cy="4005064"/>
          </a:xfrm>
          <a:prstGeom prst="rect">
            <a:avLst/>
          </a:prstGeom>
        </p:spPr>
      </p:pic>
      <p:sp>
        <p:nvSpPr>
          <p:cNvPr id="6" name="ZoneTexte 5"/>
          <p:cNvSpPr txBox="1"/>
          <p:nvPr/>
        </p:nvSpPr>
        <p:spPr>
          <a:xfrm>
            <a:off x="2483768" y="5445224"/>
            <a:ext cx="4199996" cy="369332"/>
          </a:xfrm>
          <a:prstGeom prst="rect">
            <a:avLst/>
          </a:prstGeom>
          <a:noFill/>
        </p:spPr>
        <p:txBody>
          <a:bodyPr wrap="none" rtlCol="0">
            <a:spAutoFit/>
          </a:bodyPr>
          <a:lstStyle/>
          <a:p>
            <a:r>
              <a:rPr lang="fr-FR" b="1" dirty="0" smtClean="0">
                <a:solidFill>
                  <a:srgbClr val="008000"/>
                </a:solidFill>
              </a:rPr>
              <a:t>Notre mode de production est-il durable ?</a:t>
            </a:r>
            <a:endParaRPr lang="fr-FR" b="1" dirty="0">
              <a:solidFill>
                <a:srgbClr val="008000"/>
              </a:solidFill>
            </a:endParaRPr>
          </a:p>
        </p:txBody>
      </p:sp>
      <p:pic>
        <p:nvPicPr>
          <p:cNvPr id="9" name="Image 8" descr="analyse_cycle_vie_blouson.jpg"/>
          <p:cNvPicPr>
            <a:picLocks noChangeAspect="1"/>
          </p:cNvPicPr>
          <p:nvPr/>
        </p:nvPicPr>
        <p:blipFill>
          <a:blip r:embed="rId3" cstate="print"/>
          <a:stretch>
            <a:fillRect/>
          </a:stretch>
        </p:blipFill>
        <p:spPr>
          <a:xfrm>
            <a:off x="4932040" y="1556792"/>
            <a:ext cx="3942581" cy="3778762"/>
          </a:xfrm>
          <a:prstGeom prst="rect">
            <a:avLst/>
          </a:prstGeom>
        </p:spPr>
      </p:pic>
    </p:spTree>
    <p:extLst>
      <p:ext uri="{BB962C8B-B14F-4D97-AF65-F5344CB8AC3E}">
        <p14:creationId xmlns:p14="http://schemas.microsoft.com/office/powerpoint/2010/main" val="3662945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82</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805354"/>
            <a:ext cx="5446812" cy="369332"/>
          </a:xfrm>
          <a:prstGeom prst="rect">
            <a:avLst/>
          </a:prstGeom>
          <a:noFill/>
        </p:spPr>
        <p:txBody>
          <a:bodyPr wrap="none" rtlCol="0">
            <a:spAutoFit/>
          </a:bodyPr>
          <a:lstStyle/>
          <a:p>
            <a:r>
              <a:rPr lang="fr-FR" b="1" u="sng" dirty="0" smtClean="0">
                <a:solidFill>
                  <a:srgbClr val="008000"/>
                </a:solidFill>
              </a:rPr>
              <a:t>7. Prises de conscience : cycle de vie de nos productions</a:t>
            </a:r>
            <a:endParaRPr lang="fr-FR" b="1" u="sng" dirty="0">
              <a:solidFill>
                <a:srgbClr val="008000"/>
              </a:solidFill>
            </a:endParaRPr>
          </a:p>
        </p:txBody>
      </p:sp>
      <p:pic>
        <p:nvPicPr>
          <p:cNvPr id="6" name="Image 5" descr="cycleBerceauA-Tombe.jpg"/>
          <p:cNvPicPr>
            <a:picLocks noChangeAspect="1"/>
          </p:cNvPicPr>
          <p:nvPr/>
        </p:nvPicPr>
        <p:blipFill>
          <a:blip r:embed="rId2" cstate="print"/>
          <a:stretch>
            <a:fillRect/>
          </a:stretch>
        </p:blipFill>
        <p:spPr>
          <a:xfrm>
            <a:off x="683568" y="1238806"/>
            <a:ext cx="7704856" cy="5455038"/>
          </a:xfrm>
          <a:prstGeom prst="rect">
            <a:avLst/>
          </a:prstGeom>
        </p:spPr>
      </p:pic>
      <p:sp>
        <p:nvSpPr>
          <p:cNvPr id="8" name="ZoneTexte 7"/>
          <p:cNvSpPr txBox="1"/>
          <p:nvPr/>
        </p:nvSpPr>
        <p:spPr>
          <a:xfrm>
            <a:off x="5724128" y="836712"/>
            <a:ext cx="3049937" cy="369332"/>
          </a:xfrm>
          <a:prstGeom prst="rect">
            <a:avLst/>
          </a:prstGeom>
          <a:noFill/>
        </p:spPr>
        <p:txBody>
          <a:bodyPr wrap="none" rtlCol="0">
            <a:spAutoFit/>
          </a:bodyPr>
          <a:lstStyle/>
          <a:p>
            <a:r>
              <a:rPr lang="fr-FR" dirty="0" smtClean="0">
                <a:solidFill>
                  <a:srgbClr val="008000"/>
                </a:solidFill>
              </a:rPr>
              <a:t>Ex. : Cycle de vie d’un tee-shirt</a:t>
            </a:r>
            <a:endParaRPr lang="fr-FR" dirty="0">
              <a:solidFill>
                <a:srgbClr val="008000"/>
              </a:solidFill>
            </a:endParaRPr>
          </a:p>
        </p:txBody>
      </p:sp>
    </p:spTree>
    <p:extLst>
      <p:ext uri="{BB962C8B-B14F-4D97-AF65-F5344CB8AC3E}">
        <p14:creationId xmlns:p14="http://schemas.microsoft.com/office/powerpoint/2010/main" val="3662945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83</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206747" y="724054"/>
            <a:ext cx="2124749" cy="369332"/>
          </a:xfrm>
          <a:prstGeom prst="rect">
            <a:avLst/>
          </a:prstGeom>
          <a:noFill/>
        </p:spPr>
        <p:txBody>
          <a:bodyPr wrap="none" rtlCol="0">
            <a:spAutoFit/>
          </a:bodyPr>
          <a:lstStyle/>
          <a:p>
            <a:r>
              <a:rPr lang="fr-FR" b="1" u="sng" dirty="0" smtClean="0">
                <a:solidFill>
                  <a:srgbClr val="008000"/>
                </a:solidFill>
              </a:rPr>
              <a:t>Prises de conscience</a:t>
            </a:r>
            <a:endParaRPr lang="fr-FR" b="1" u="sng" dirty="0">
              <a:solidFill>
                <a:srgbClr val="008000"/>
              </a:solidFill>
            </a:endParaRPr>
          </a:p>
        </p:txBody>
      </p:sp>
      <p:sp>
        <p:nvSpPr>
          <p:cNvPr id="2" name="Rectangle 1"/>
          <p:cNvSpPr/>
          <p:nvPr/>
        </p:nvSpPr>
        <p:spPr>
          <a:xfrm>
            <a:off x="206747" y="1133356"/>
            <a:ext cx="8712968" cy="5724644"/>
          </a:xfrm>
          <a:prstGeom prst="rect">
            <a:avLst/>
          </a:prstGeom>
        </p:spPr>
        <p:txBody>
          <a:bodyPr wrap="square">
            <a:spAutoFit/>
          </a:bodyPr>
          <a:lstStyle/>
          <a:p>
            <a:r>
              <a:rPr lang="fr-FR" b="1" u="sng" dirty="0" smtClean="0">
                <a:solidFill>
                  <a:srgbClr val="008000"/>
                </a:solidFill>
              </a:rPr>
              <a:t>8. Les </a:t>
            </a:r>
            <a:r>
              <a:rPr lang="fr-FR" b="1" u="sng" dirty="0">
                <a:solidFill>
                  <a:srgbClr val="008000"/>
                </a:solidFill>
              </a:rPr>
              <a:t>impacts de l’humanité </a:t>
            </a:r>
            <a:r>
              <a:rPr lang="fr-FR" b="1" u="sng" dirty="0" smtClean="0">
                <a:solidFill>
                  <a:srgbClr val="008000"/>
                </a:solidFill>
              </a:rPr>
              <a:t>durant la période de l’</a:t>
            </a:r>
            <a:r>
              <a:rPr lang="fr-FR" b="1" u="sng" dirty="0" err="1" smtClean="0">
                <a:solidFill>
                  <a:srgbClr val="008000"/>
                </a:solidFill>
              </a:rPr>
              <a:t>anthropocène</a:t>
            </a:r>
            <a:r>
              <a:rPr lang="fr-FR" b="1" u="sng" dirty="0" smtClean="0">
                <a:solidFill>
                  <a:srgbClr val="008000"/>
                </a:solidFill>
              </a:rPr>
              <a:t> (1784 -…) (°) </a:t>
            </a:r>
          </a:p>
          <a:p>
            <a:endParaRPr lang="fr-FR" dirty="0" smtClean="0">
              <a:solidFill>
                <a:srgbClr val="008000"/>
              </a:solidFill>
            </a:endParaRPr>
          </a:p>
          <a:p>
            <a:pPr marL="285750" indent="-285750" algn="just">
              <a:buFont typeface="Arial" panose="020B0604020202020204" pitchFamily="34" charset="0"/>
              <a:buChar char="•"/>
            </a:pPr>
            <a:r>
              <a:rPr lang="fr-FR" dirty="0" smtClean="0">
                <a:solidFill>
                  <a:srgbClr val="008000"/>
                </a:solidFill>
              </a:rPr>
              <a:t>En </a:t>
            </a:r>
            <a:r>
              <a:rPr lang="fr-FR" dirty="0">
                <a:solidFill>
                  <a:srgbClr val="008000"/>
                </a:solidFill>
              </a:rPr>
              <a:t>3 siècles, population et </a:t>
            </a:r>
            <a:r>
              <a:rPr lang="fr-FR" dirty="0" smtClean="0">
                <a:solidFill>
                  <a:srgbClr val="008000"/>
                </a:solidFill>
              </a:rPr>
              <a:t>urbanisation multipliées </a:t>
            </a:r>
            <a:r>
              <a:rPr lang="fr-FR" dirty="0">
                <a:solidFill>
                  <a:srgbClr val="008000"/>
                </a:solidFill>
              </a:rPr>
              <a:t>par 10, réserves de combustible fossile </a:t>
            </a:r>
            <a:r>
              <a:rPr lang="fr-FR" dirty="0" smtClean="0">
                <a:solidFill>
                  <a:srgbClr val="008000"/>
                </a:solidFill>
              </a:rPr>
              <a:t>disparues ou en voie de disparition,</a:t>
            </a:r>
          </a:p>
          <a:p>
            <a:pPr marL="285750" indent="-285750" algn="just">
              <a:buFont typeface="Arial" panose="020B0604020202020204" pitchFamily="34" charset="0"/>
              <a:buChar char="•"/>
            </a:pPr>
            <a:r>
              <a:rPr lang="fr-FR" dirty="0" smtClean="0">
                <a:solidFill>
                  <a:srgbClr val="008000"/>
                </a:solidFill>
              </a:rPr>
              <a:t>160 </a:t>
            </a:r>
            <a:r>
              <a:rPr lang="fr-FR" dirty="0">
                <a:solidFill>
                  <a:srgbClr val="008000"/>
                </a:solidFill>
              </a:rPr>
              <a:t>t annuelles de dioxyde de S (X 2), plus de 2 fois plus de N fixé, &gt; 30 % pour CO</a:t>
            </a:r>
            <a:r>
              <a:rPr lang="fr-FR" baseline="-25000" dirty="0">
                <a:solidFill>
                  <a:srgbClr val="008000"/>
                </a:solidFill>
              </a:rPr>
              <a:t>2</a:t>
            </a:r>
            <a:r>
              <a:rPr lang="fr-FR" dirty="0">
                <a:solidFill>
                  <a:srgbClr val="008000"/>
                </a:solidFill>
              </a:rPr>
              <a:t>, &gt; 150 % pour CH</a:t>
            </a:r>
            <a:r>
              <a:rPr lang="fr-FR" baseline="-25000" dirty="0">
                <a:solidFill>
                  <a:srgbClr val="008000"/>
                </a:solidFill>
              </a:rPr>
              <a:t>4</a:t>
            </a:r>
            <a:r>
              <a:rPr lang="fr-FR" dirty="0">
                <a:solidFill>
                  <a:srgbClr val="008000"/>
                </a:solidFill>
              </a:rPr>
              <a:t>, </a:t>
            </a:r>
            <a:endParaRPr lang="fr-FR" dirty="0" smtClean="0">
              <a:solidFill>
                <a:srgbClr val="008000"/>
              </a:solidFill>
            </a:endParaRPr>
          </a:p>
          <a:p>
            <a:pPr marL="285750" indent="-285750" algn="just">
              <a:buFont typeface="Arial" panose="020B0604020202020204" pitchFamily="34" charset="0"/>
              <a:buChar char="•"/>
            </a:pPr>
            <a:r>
              <a:rPr lang="fr-FR" dirty="0" smtClean="0">
                <a:solidFill>
                  <a:srgbClr val="008000"/>
                </a:solidFill>
              </a:rPr>
              <a:t>40 </a:t>
            </a:r>
            <a:r>
              <a:rPr lang="fr-FR" dirty="0">
                <a:solidFill>
                  <a:srgbClr val="008000"/>
                </a:solidFill>
              </a:rPr>
              <a:t>% des terres transformées, la moitié des ressources en </a:t>
            </a:r>
            <a:r>
              <a:rPr lang="fr-FR" dirty="0" smtClean="0">
                <a:solidFill>
                  <a:srgbClr val="008000"/>
                </a:solidFill>
              </a:rPr>
              <a:t>eau utilisées</a:t>
            </a:r>
            <a:r>
              <a:rPr lang="fr-FR" dirty="0">
                <a:solidFill>
                  <a:srgbClr val="008000"/>
                </a:solidFill>
              </a:rPr>
              <a:t>, climat et </a:t>
            </a:r>
            <a:r>
              <a:rPr lang="fr-FR" dirty="0" smtClean="0">
                <a:solidFill>
                  <a:srgbClr val="008000"/>
                </a:solidFill>
              </a:rPr>
              <a:t>biodiversité affectés,</a:t>
            </a:r>
          </a:p>
          <a:p>
            <a:pPr marL="285750" indent="-285750" algn="just">
              <a:buFont typeface="Arial" panose="020B0604020202020204" pitchFamily="34" charset="0"/>
              <a:buChar char="•"/>
            </a:pPr>
            <a:r>
              <a:rPr lang="fr-FR" dirty="0" smtClean="0">
                <a:solidFill>
                  <a:srgbClr val="008000"/>
                </a:solidFill>
              </a:rPr>
              <a:t>Cinq </a:t>
            </a:r>
            <a:r>
              <a:rPr lang="fr-FR" dirty="0">
                <a:solidFill>
                  <a:srgbClr val="008000"/>
                </a:solidFill>
              </a:rPr>
              <a:t>actions majeures sur : cycles </a:t>
            </a:r>
            <a:r>
              <a:rPr lang="fr-FR" dirty="0" smtClean="0">
                <a:solidFill>
                  <a:srgbClr val="008000"/>
                </a:solidFill>
              </a:rPr>
              <a:t>biogéochimiques planétaires </a:t>
            </a:r>
            <a:r>
              <a:rPr lang="fr-FR" dirty="0">
                <a:solidFill>
                  <a:srgbClr val="008000"/>
                </a:solidFill>
              </a:rPr>
              <a:t>; structure, stabilité et productivité des écosystèmes; </a:t>
            </a:r>
            <a:r>
              <a:rPr lang="fr-FR" dirty="0" smtClean="0">
                <a:solidFill>
                  <a:srgbClr val="008000"/>
                </a:solidFill>
              </a:rPr>
              <a:t>composition des </a:t>
            </a:r>
            <a:r>
              <a:rPr lang="fr-FR" dirty="0">
                <a:solidFill>
                  <a:srgbClr val="008000"/>
                </a:solidFill>
              </a:rPr>
              <a:t>faunes et des flores ; physiologie, démographie et génétique des espèces vivantes; </a:t>
            </a:r>
            <a:r>
              <a:rPr lang="fr-FR" dirty="0" smtClean="0">
                <a:solidFill>
                  <a:srgbClr val="008000"/>
                </a:solidFill>
              </a:rPr>
              <a:t>santé et </a:t>
            </a:r>
            <a:r>
              <a:rPr lang="fr-FR" dirty="0">
                <a:solidFill>
                  <a:srgbClr val="008000"/>
                </a:solidFill>
              </a:rPr>
              <a:t>qualité de vie</a:t>
            </a:r>
            <a:r>
              <a:rPr lang="fr-FR" dirty="0" smtClean="0">
                <a:solidFill>
                  <a:srgbClr val="008000"/>
                </a:solidFill>
              </a:rPr>
              <a:t>,</a:t>
            </a:r>
          </a:p>
          <a:p>
            <a:pPr marL="285750" indent="-285750" algn="just">
              <a:buFont typeface="Arial" panose="020B0604020202020204" pitchFamily="34" charset="0"/>
              <a:buChar char="•"/>
            </a:pPr>
            <a:r>
              <a:rPr lang="fr-FR" i="1" dirty="0" smtClean="0">
                <a:solidFill>
                  <a:srgbClr val="008000"/>
                </a:solidFill>
              </a:rPr>
              <a:t>Deux </a:t>
            </a:r>
            <a:r>
              <a:rPr lang="fr-FR" i="1" dirty="0">
                <a:solidFill>
                  <a:srgbClr val="008000"/>
                </a:solidFill>
              </a:rPr>
              <a:t>exemples flagrants, </a:t>
            </a:r>
            <a:r>
              <a:rPr lang="fr-FR" i="1" dirty="0" smtClean="0">
                <a:solidFill>
                  <a:srgbClr val="008000"/>
                </a:solidFill>
              </a:rPr>
              <a:t>a) ancien, l’Ile de Pâques, b) </a:t>
            </a:r>
            <a:r>
              <a:rPr lang="fr-FR" i="1" dirty="0">
                <a:solidFill>
                  <a:srgbClr val="008000"/>
                </a:solidFill>
              </a:rPr>
              <a:t>récent, la Mer d’Aral</a:t>
            </a:r>
            <a:r>
              <a:rPr lang="fr-FR" i="1" dirty="0" smtClean="0">
                <a:solidFill>
                  <a:srgbClr val="008000"/>
                </a:solidFill>
              </a:rPr>
              <a:t>,  deux tragédies </a:t>
            </a:r>
            <a:r>
              <a:rPr lang="fr-FR" i="1" dirty="0">
                <a:solidFill>
                  <a:srgbClr val="008000"/>
                </a:solidFill>
              </a:rPr>
              <a:t>écologiques de la planète </a:t>
            </a:r>
            <a:r>
              <a:rPr lang="fr-FR" i="1" dirty="0" smtClean="0">
                <a:solidFill>
                  <a:srgbClr val="008000"/>
                </a:solidFill>
              </a:rPr>
              <a:t>!</a:t>
            </a:r>
            <a:endParaRPr lang="fr-FR" dirty="0" smtClean="0">
              <a:solidFill>
                <a:srgbClr val="008000"/>
              </a:solidFill>
            </a:endParaRPr>
          </a:p>
          <a:p>
            <a:pPr algn="just"/>
            <a:endParaRPr lang="fr-FR" sz="1200" i="1" dirty="0">
              <a:solidFill>
                <a:srgbClr val="008000"/>
              </a:solidFill>
            </a:endParaRPr>
          </a:p>
          <a:p>
            <a:pPr algn="just"/>
            <a:endParaRPr lang="fr-FR" sz="1200" i="1" dirty="0" smtClean="0">
              <a:solidFill>
                <a:srgbClr val="008000"/>
              </a:solidFill>
            </a:endParaRPr>
          </a:p>
          <a:p>
            <a:pPr algn="just"/>
            <a:r>
              <a:rPr lang="fr-FR" sz="1200" dirty="0" smtClean="0">
                <a:solidFill>
                  <a:srgbClr val="008000"/>
                </a:solidFill>
              </a:rPr>
              <a:t>(°) L’</a:t>
            </a:r>
            <a:r>
              <a:rPr lang="fr-FR" sz="1200" b="1" dirty="0" err="1" smtClean="0">
                <a:solidFill>
                  <a:srgbClr val="008000"/>
                </a:solidFill>
              </a:rPr>
              <a:t>Anthropocène</a:t>
            </a:r>
            <a:r>
              <a:rPr lang="fr-FR" sz="1200" dirty="0">
                <a:solidFill>
                  <a:srgbClr val="008000"/>
                </a:solidFill>
              </a:rPr>
              <a:t> </a:t>
            </a:r>
            <a:r>
              <a:rPr lang="fr-FR" sz="1200" dirty="0" smtClean="0">
                <a:solidFill>
                  <a:srgbClr val="008000"/>
                </a:solidFill>
              </a:rPr>
              <a:t>est </a:t>
            </a:r>
            <a:r>
              <a:rPr lang="fr-FR" sz="1200" dirty="0">
                <a:solidFill>
                  <a:srgbClr val="008000"/>
                </a:solidFill>
              </a:rPr>
              <a:t>un terme créé et utilisé par certains scientifiques pour désigner une nouvelle </a:t>
            </a:r>
            <a:r>
              <a:rPr lang="fr-FR" sz="1200" dirty="0">
                <a:solidFill>
                  <a:srgbClr val="008000"/>
                </a:solidFill>
                <a:hlinkClick r:id="rId2" action="ppaction://hlinkfile" tooltip="Époque géologique"/>
              </a:rPr>
              <a:t>époque géologique</a:t>
            </a:r>
            <a:r>
              <a:rPr lang="fr-FR" sz="1200" dirty="0">
                <a:solidFill>
                  <a:srgbClr val="008000"/>
                </a:solidFill>
              </a:rPr>
              <a:t>, qui aurait débuté à la fin du </a:t>
            </a:r>
            <a:r>
              <a:rPr lang="fr-FR" sz="1200" dirty="0">
                <a:solidFill>
                  <a:srgbClr val="008000"/>
                </a:solidFill>
                <a:hlinkClick r:id="rId3" action="ppaction://hlinkfile" tooltip="XVIIIe siècle"/>
              </a:rPr>
              <a:t>XVIII</a:t>
            </a:r>
            <a:r>
              <a:rPr lang="fr-FR" sz="1200" baseline="30000" dirty="0">
                <a:solidFill>
                  <a:srgbClr val="008000"/>
                </a:solidFill>
                <a:hlinkClick r:id="rId3" action="ppaction://hlinkfile" tooltip="XVIIIe siècle"/>
              </a:rPr>
              <a:t>e</a:t>
            </a:r>
            <a:r>
              <a:rPr lang="fr-FR" sz="1200" dirty="0">
                <a:solidFill>
                  <a:srgbClr val="008000"/>
                </a:solidFill>
                <a:hlinkClick r:id="rId3" action="ppaction://hlinkfile" tooltip="XVIIIe siècle"/>
              </a:rPr>
              <a:t> siècle</a:t>
            </a:r>
            <a:r>
              <a:rPr lang="fr-FR" sz="1200" dirty="0">
                <a:solidFill>
                  <a:srgbClr val="008000"/>
                </a:solidFill>
              </a:rPr>
              <a:t> avec la </a:t>
            </a:r>
            <a:r>
              <a:rPr lang="fr-FR" sz="1200" dirty="0">
                <a:solidFill>
                  <a:srgbClr val="008000"/>
                </a:solidFill>
                <a:hlinkClick r:id="rId4" action="ppaction://hlinkfile" tooltip="Révolution industrielle"/>
              </a:rPr>
              <a:t>révolution industrielle</a:t>
            </a:r>
            <a:r>
              <a:rPr lang="fr-FR" sz="1200" dirty="0">
                <a:solidFill>
                  <a:srgbClr val="008000"/>
                </a:solidFill>
              </a:rPr>
              <a:t>, période à partir de laquelle l'influence de l'</a:t>
            </a:r>
            <a:r>
              <a:rPr lang="fr-FR" sz="1200" dirty="0">
                <a:solidFill>
                  <a:srgbClr val="008000"/>
                </a:solidFill>
                <a:hlinkClick r:id="rId5" action="ppaction://hlinkfile" tooltip="Homo sapiens"/>
              </a:rPr>
              <a:t>homme</a:t>
            </a:r>
            <a:r>
              <a:rPr lang="fr-FR" sz="1200" dirty="0">
                <a:solidFill>
                  <a:srgbClr val="008000"/>
                </a:solidFill>
              </a:rPr>
              <a:t> sur le </a:t>
            </a:r>
            <a:r>
              <a:rPr lang="fr-FR" sz="1200" dirty="0">
                <a:solidFill>
                  <a:srgbClr val="008000"/>
                </a:solidFill>
                <a:hlinkClick r:id="rId6" action="ppaction://hlinkfile" tooltip="Biosphère"/>
              </a:rPr>
              <a:t>système terrestre</a:t>
            </a:r>
            <a:r>
              <a:rPr lang="fr-FR" sz="1200" dirty="0">
                <a:solidFill>
                  <a:srgbClr val="008000"/>
                </a:solidFill>
              </a:rPr>
              <a:t> serait devenue prédominante. Le terme popularisé par </a:t>
            </a:r>
            <a:r>
              <a:rPr lang="fr-FR" sz="1200" dirty="0">
                <a:solidFill>
                  <a:srgbClr val="008000"/>
                </a:solidFill>
                <a:hlinkClick r:id="rId7" action="ppaction://hlinkfile" tooltip="Paul Crutzen"/>
              </a:rPr>
              <a:t>Paul </a:t>
            </a:r>
            <a:r>
              <a:rPr lang="fr-FR" sz="1200" dirty="0" err="1">
                <a:solidFill>
                  <a:srgbClr val="008000"/>
                </a:solidFill>
                <a:hlinkClick r:id="rId7" action="ppaction://hlinkfile" tooltip="Paul Crutzen"/>
              </a:rPr>
              <a:t>Crutzen</a:t>
            </a:r>
            <a:r>
              <a:rPr lang="fr-FR" sz="1200" dirty="0">
                <a:solidFill>
                  <a:srgbClr val="008000"/>
                </a:solidFill>
              </a:rPr>
              <a:t>, </a:t>
            </a:r>
            <a:r>
              <a:rPr lang="fr-FR" sz="1200" dirty="0">
                <a:solidFill>
                  <a:srgbClr val="008000"/>
                </a:solidFill>
                <a:hlinkClick r:id="rId8" action="ppaction://hlinkfile" tooltip="Prix Nobel de chimie"/>
              </a:rPr>
              <a:t>prix Nobel de chimie</a:t>
            </a:r>
            <a:r>
              <a:rPr lang="fr-FR" sz="1200" dirty="0">
                <a:solidFill>
                  <a:srgbClr val="008000"/>
                </a:solidFill>
              </a:rPr>
              <a:t> (1995), est aujourd’hui utilisé par une partie de la communauté scientifique</a:t>
            </a:r>
            <a:r>
              <a:rPr lang="fr-FR" sz="1200" dirty="0" smtClean="0">
                <a:solidFill>
                  <a:srgbClr val="008000"/>
                </a:solidFill>
              </a:rPr>
              <a:t>. </a:t>
            </a:r>
          </a:p>
          <a:p>
            <a:pPr algn="just"/>
            <a:endParaRPr lang="fr-FR" sz="1200" dirty="0" smtClean="0">
              <a:solidFill>
                <a:srgbClr val="008000"/>
              </a:solidFill>
            </a:endParaRPr>
          </a:p>
          <a:p>
            <a:pPr algn="just"/>
            <a:r>
              <a:rPr lang="fr-FR" sz="1200" dirty="0" smtClean="0">
                <a:solidFill>
                  <a:srgbClr val="008000"/>
                </a:solidFill>
              </a:rPr>
              <a:t>Certains </a:t>
            </a:r>
            <a:r>
              <a:rPr lang="fr-FR" sz="1200" dirty="0">
                <a:solidFill>
                  <a:srgbClr val="008000"/>
                </a:solidFill>
              </a:rPr>
              <a:t>scientifiques partisans de cette définition, tels le </a:t>
            </a:r>
            <a:r>
              <a:rPr lang="fr-FR" sz="1200" dirty="0">
                <a:solidFill>
                  <a:srgbClr val="008000"/>
                </a:solidFill>
                <a:hlinkClick r:id="rId8" action="ppaction://hlinkfile" tooltip="Prix Nobel de chimie"/>
              </a:rPr>
              <a:t>prix Nobel de chimie</a:t>
            </a:r>
            <a:r>
              <a:rPr lang="fr-FR" sz="1200" dirty="0">
                <a:solidFill>
                  <a:srgbClr val="008000"/>
                </a:solidFill>
              </a:rPr>
              <a:t> </a:t>
            </a:r>
            <a:r>
              <a:rPr lang="fr-FR" sz="1200" dirty="0">
                <a:solidFill>
                  <a:srgbClr val="008000"/>
                </a:solidFill>
                <a:hlinkClick r:id="rId7" action="ppaction://hlinkfile" tooltip="Paul Crutzen"/>
              </a:rPr>
              <a:t>Paul </a:t>
            </a:r>
            <a:r>
              <a:rPr lang="fr-FR" sz="1200" dirty="0" err="1">
                <a:solidFill>
                  <a:srgbClr val="008000"/>
                </a:solidFill>
                <a:hlinkClick r:id="rId7" action="ppaction://hlinkfile" tooltip="Paul Crutzen"/>
              </a:rPr>
              <a:t>Crutzen</a:t>
            </a:r>
            <a:r>
              <a:rPr lang="fr-FR" sz="1200" dirty="0">
                <a:solidFill>
                  <a:srgbClr val="008000"/>
                </a:solidFill>
              </a:rPr>
              <a:t>, font débuter cette époque en 1784, date du </a:t>
            </a:r>
            <a:r>
              <a:rPr lang="fr-FR" sz="1200" dirty="0">
                <a:solidFill>
                  <a:srgbClr val="008000"/>
                </a:solidFill>
                <a:hlinkClick r:id="rId9" action="ppaction://hlinkfile" tooltip="Brevet"/>
              </a:rPr>
              <a:t>brevet</a:t>
            </a:r>
            <a:r>
              <a:rPr lang="fr-FR" sz="1200" dirty="0">
                <a:solidFill>
                  <a:srgbClr val="008000"/>
                </a:solidFill>
              </a:rPr>
              <a:t> de la </a:t>
            </a:r>
            <a:r>
              <a:rPr lang="fr-FR" sz="1200" dirty="0">
                <a:solidFill>
                  <a:srgbClr val="008000"/>
                </a:solidFill>
                <a:hlinkClick r:id="rId10" action="ppaction://hlinkfile" tooltip="Machine à vapeur"/>
              </a:rPr>
              <a:t>machine à vapeur</a:t>
            </a:r>
            <a:r>
              <a:rPr lang="fr-FR" sz="1200" dirty="0">
                <a:solidFill>
                  <a:srgbClr val="008000"/>
                </a:solidFill>
              </a:rPr>
              <a:t> par </a:t>
            </a:r>
            <a:r>
              <a:rPr lang="fr-FR" sz="1200" dirty="0">
                <a:solidFill>
                  <a:srgbClr val="008000"/>
                </a:solidFill>
                <a:hlinkClick r:id="rId11" action="ppaction://hlinkfile" tooltip="James Watt"/>
              </a:rPr>
              <a:t>James Watt</a:t>
            </a:r>
            <a:r>
              <a:rPr lang="fr-FR" sz="1200" dirty="0">
                <a:solidFill>
                  <a:srgbClr val="008000"/>
                </a:solidFill>
              </a:rPr>
              <a:t>, prémices de la </a:t>
            </a:r>
            <a:r>
              <a:rPr lang="fr-FR" sz="1200" dirty="0">
                <a:solidFill>
                  <a:srgbClr val="008000"/>
                </a:solidFill>
                <a:hlinkClick r:id="rId4" action="ppaction://hlinkfile" tooltip="Révolution industrielle"/>
              </a:rPr>
              <a:t>révolution industrielle</a:t>
            </a:r>
            <a:r>
              <a:rPr lang="fr-FR" sz="1200" dirty="0" smtClean="0">
                <a:solidFill>
                  <a:srgbClr val="008000"/>
                </a:solidFill>
              </a:rPr>
              <a:t>.</a:t>
            </a:r>
          </a:p>
          <a:p>
            <a:pPr algn="just"/>
            <a:endParaRPr lang="fr-FR" sz="1200" dirty="0" smtClean="0">
              <a:solidFill>
                <a:srgbClr val="008000"/>
              </a:solidFill>
            </a:endParaRPr>
          </a:p>
          <a:p>
            <a:pPr algn="just"/>
            <a:r>
              <a:rPr lang="fr-FR" sz="1200" dirty="0" smtClean="0">
                <a:solidFill>
                  <a:srgbClr val="008000"/>
                </a:solidFill>
              </a:rPr>
              <a:t>Source </a:t>
            </a:r>
            <a:r>
              <a:rPr lang="fr-FR" sz="1200" dirty="0">
                <a:solidFill>
                  <a:srgbClr val="008000"/>
                </a:solidFill>
              </a:rPr>
              <a:t>: </a:t>
            </a:r>
            <a:r>
              <a:rPr lang="fr-FR" sz="1200" dirty="0">
                <a:solidFill>
                  <a:srgbClr val="008000"/>
                </a:solidFill>
                <a:hlinkClick r:id="rId12"/>
              </a:rPr>
              <a:t>http://</a:t>
            </a:r>
            <a:r>
              <a:rPr lang="fr-FR" sz="1200" dirty="0" smtClean="0">
                <a:solidFill>
                  <a:srgbClr val="008000"/>
                </a:solidFill>
                <a:hlinkClick r:id="rId12"/>
              </a:rPr>
              <a:t>fr.wikipedia.org/wiki/Anthropoc%C3%A8ne</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2885988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179512" y="724054"/>
            <a:ext cx="2124749" cy="369332"/>
          </a:xfrm>
          <a:prstGeom prst="rect">
            <a:avLst/>
          </a:prstGeom>
          <a:noFill/>
        </p:spPr>
        <p:txBody>
          <a:bodyPr wrap="none" rtlCol="0">
            <a:spAutoFit/>
          </a:bodyPr>
          <a:lstStyle/>
          <a:p>
            <a:r>
              <a:rPr lang="fr-FR" b="1" u="sng" dirty="0" smtClean="0">
                <a:solidFill>
                  <a:srgbClr val="008000"/>
                </a:solidFill>
              </a:rPr>
              <a:t>Prises de conscience</a:t>
            </a:r>
            <a:endParaRPr lang="fr-FR" b="1" u="sng" dirty="0">
              <a:solidFill>
                <a:srgbClr val="008000"/>
              </a:solidFill>
            </a:endParaRPr>
          </a:p>
        </p:txBody>
      </p:sp>
      <p:sp>
        <p:nvSpPr>
          <p:cNvPr id="2" name="Rectangle 1"/>
          <p:cNvSpPr/>
          <p:nvPr/>
        </p:nvSpPr>
        <p:spPr>
          <a:xfrm>
            <a:off x="179512" y="1197095"/>
            <a:ext cx="8712968" cy="369332"/>
          </a:xfrm>
          <a:prstGeom prst="rect">
            <a:avLst/>
          </a:prstGeom>
        </p:spPr>
        <p:txBody>
          <a:bodyPr wrap="square">
            <a:spAutoFit/>
          </a:bodyPr>
          <a:lstStyle/>
          <a:p>
            <a:r>
              <a:rPr lang="fr-FR" b="1" u="sng" dirty="0" smtClean="0">
                <a:solidFill>
                  <a:srgbClr val="008000"/>
                </a:solidFill>
              </a:rPr>
              <a:t>8. Les </a:t>
            </a:r>
            <a:r>
              <a:rPr lang="fr-FR" b="1" u="sng" dirty="0">
                <a:solidFill>
                  <a:srgbClr val="008000"/>
                </a:solidFill>
              </a:rPr>
              <a:t>impacts de l’humanité </a:t>
            </a:r>
            <a:r>
              <a:rPr lang="fr-FR" b="1" u="sng" dirty="0" smtClean="0">
                <a:solidFill>
                  <a:srgbClr val="008000"/>
                </a:solidFill>
              </a:rPr>
              <a:t>durant la période de l’</a:t>
            </a:r>
            <a:r>
              <a:rPr lang="fr-FR" b="1" u="sng" dirty="0" err="1" smtClean="0">
                <a:solidFill>
                  <a:srgbClr val="008000"/>
                </a:solidFill>
              </a:rPr>
              <a:t>anthropocène</a:t>
            </a:r>
            <a:r>
              <a:rPr lang="fr-FR" b="1" u="sng" dirty="0" smtClean="0">
                <a:solidFill>
                  <a:srgbClr val="008000"/>
                </a:solidFill>
              </a:rPr>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662418"/>
            <a:ext cx="5544616" cy="519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95536" y="2420888"/>
            <a:ext cx="2880320" cy="1477328"/>
          </a:xfrm>
          <a:prstGeom prst="rect">
            <a:avLst/>
          </a:prstGeom>
          <a:noFill/>
        </p:spPr>
        <p:txBody>
          <a:bodyPr wrap="square" rtlCol="0">
            <a:spAutoFit/>
          </a:bodyPr>
          <a:lstStyle/>
          <a:p>
            <a:pPr algn="r"/>
            <a:r>
              <a:rPr lang="fr-FR" dirty="0" smtClean="0">
                <a:solidFill>
                  <a:srgbClr val="008000"/>
                </a:solidFill>
              </a:rPr>
              <a:t>Effondrement de la forêt (jusqu’à sa disparition totale) et de la population (entre 1480 et 1600) sur l’île de Pâques </a:t>
            </a:r>
            <a:r>
              <a:rPr lang="fr-FR" dirty="0" smtClean="0">
                <a:solidFill>
                  <a:srgbClr val="008000"/>
                </a:solidFill>
                <a:latin typeface="Calibri"/>
              </a:rPr>
              <a:t>→</a:t>
            </a:r>
            <a:endParaRPr lang="fr-FR" dirty="0">
              <a:solidFill>
                <a:srgbClr val="008000"/>
              </a:solidFill>
            </a:endParaRPr>
          </a:p>
        </p:txBody>
      </p:sp>
    </p:spTree>
    <p:extLst>
      <p:ext uri="{BB962C8B-B14F-4D97-AF65-F5344CB8AC3E}">
        <p14:creationId xmlns:p14="http://schemas.microsoft.com/office/powerpoint/2010/main" val="22893994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85</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251520" y="764704"/>
            <a:ext cx="3610412" cy="461665"/>
          </a:xfrm>
          <a:prstGeom prst="rect">
            <a:avLst/>
          </a:prstGeom>
          <a:noFill/>
        </p:spPr>
        <p:txBody>
          <a:bodyPr wrap="none" rtlCol="0">
            <a:spAutoFit/>
          </a:bodyPr>
          <a:lstStyle/>
          <a:p>
            <a:r>
              <a:rPr lang="fr-FR" sz="2400" b="1" u="sng" dirty="0" smtClean="0">
                <a:solidFill>
                  <a:srgbClr val="008000"/>
                </a:solidFill>
              </a:rPr>
              <a:t>9. Les enjeux économiques</a:t>
            </a:r>
            <a:endParaRPr lang="fr-FR" sz="2400" b="1" u="sng" dirty="0">
              <a:solidFill>
                <a:srgbClr val="008000"/>
              </a:solidFill>
            </a:endParaRPr>
          </a:p>
        </p:txBody>
      </p:sp>
      <p:sp>
        <p:nvSpPr>
          <p:cNvPr id="6" name="ZoneTexte 5"/>
          <p:cNvSpPr txBox="1"/>
          <p:nvPr/>
        </p:nvSpPr>
        <p:spPr>
          <a:xfrm>
            <a:off x="539552" y="1994483"/>
            <a:ext cx="2125582" cy="369332"/>
          </a:xfrm>
          <a:prstGeom prst="rect">
            <a:avLst/>
          </a:prstGeom>
          <a:noFill/>
        </p:spPr>
        <p:txBody>
          <a:bodyPr wrap="none" rtlCol="0">
            <a:spAutoFit/>
          </a:bodyPr>
          <a:lstStyle/>
          <a:p>
            <a:r>
              <a:rPr lang="fr-FR" dirty="0" smtClean="0">
                <a:solidFill>
                  <a:srgbClr val="FF3300"/>
                </a:solidFill>
              </a:rPr>
              <a:t>Enjeux économiques</a:t>
            </a:r>
            <a:endParaRPr lang="fr-FR" dirty="0">
              <a:solidFill>
                <a:srgbClr val="FF3300"/>
              </a:solidFill>
            </a:endParaRPr>
          </a:p>
        </p:txBody>
      </p:sp>
      <p:sp>
        <p:nvSpPr>
          <p:cNvPr id="7" name="Rectangle à coins arrondis 6"/>
          <p:cNvSpPr/>
          <p:nvPr/>
        </p:nvSpPr>
        <p:spPr>
          <a:xfrm>
            <a:off x="3275856" y="1484784"/>
            <a:ext cx="266429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Capital physique</a:t>
            </a:r>
          </a:p>
          <a:p>
            <a:pPr algn="ctr"/>
            <a:endParaRPr lang="fr-FR" dirty="0" smtClean="0"/>
          </a:p>
          <a:p>
            <a:pPr algn="ctr"/>
            <a:endParaRPr lang="fr-FR" dirty="0"/>
          </a:p>
          <a:p>
            <a:pPr algn="ctr"/>
            <a:endParaRPr lang="fr-FR" dirty="0" smtClean="0"/>
          </a:p>
          <a:p>
            <a:pPr algn="ctr"/>
            <a:r>
              <a:rPr lang="fr-FR" dirty="0" smtClean="0"/>
              <a:t> </a:t>
            </a:r>
            <a:endParaRPr lang="fr-FR" dirty="0"/>
          </a:p>
        </p:txBody>
      </p:sp>
      <p:sp>
        <p:nvSpPr>
          <p:cNvPr id="8" name="Rectangle 7"/>
          <p:cNvSpPr/>
          <p:nvPr/>
        </p:nvSpPr>
        <p:spPr>
          <a:xfrm>
            <a:off x="3766744" y="2550600"/>
            <a:ext cx="1728192" cy="5040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CC"/>
                </a:solidFill>
              </a:rPr>
              <a:t>Roche &amp; eau</a:t>
            </a:r>
            <a:endParaRPr lang="fr-FR" dirty="0">
              <a:solidFill>
                <a:srgbClr val="0000CC"/>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6529" y="1874349"/>
            <a:ext cx="7429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llipse 9"/>
          <p:cNvSpPr/>
          <p:nvPr/>
        </p:nvSpPr>
        <p:spPr>
          <a:xfrm>
            <a:off x="3347864" y="3789040"/>
            <a:ext cx="2520280" cy="726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écologiques</a:t>
            </a:r>
            <a:endParaRPr lang="fr-FR" dirty="0"/>
          </a:p>
        </p:txBody>
      </p:sp>
      <p:sp>
        <p:nvSpPr>
          <p:cNvPr id="11" name="Rectangle à coins arrondis 10"/>
          <p:cNvSpPr/>
          <p:nvPr/>
        </p:nvSpPr>
        <p:spPr>
          <a:xfrm>
            <a:off x="395536" y="4401108"/>
            <a:ext cx="2141565"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Capital biologique</a:t>
            </a:r>
            <a:endParaRPr lang="fr-FR" dirty="0"/>
          </a:p>
        </p:txBody>
      </p:sp>
      <p:sp>
        <p:nvSpPr>
          <p:cNvPr id="12" name="Rectangle à coins arrondis 11"/>
          <p:cNvSpPr/>
          <p:nvPr/>
        </p:nvSpPr>
        <p:spPr>
          <a:xfrm>
            <a:off x="6588224" y="4515765"/>
            <a:ext cx="2141565"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Capital humain</a:t>
            </a:r>
          </a:p>
          <a:p>
            <a:pPr marL="285750" indent="-285750" algn="ctr">
              <a:buFontTx/>
              <a:buChar char="-"/>
            </a:pPr>
            <a:r>
              <a:rPr lang="fr-FR" dirty="0" smtClean="0"/>
              <a:t>Travail</a:t>
            </a:r>
          </a:p>
          <a:p>
            <a:pPr marL="285750" indent="-285750" algn="ctr">
              <a:buFontTx/>
              <a:buChar char="-"/>
            </a:pPr>
            <a:r>
              <a:rPr lang="fr-FR" dirty="0" smtClean="0"/>
              <a:t>investissement</a:t>
            </a:r>
            <a:endParaRPr lang="fr-FR" dirty="0"/>
          </a:p>
        </p:txBody>
      </p:sp>
      <p:sp>
        <p:nvSpPr>
          <p:cNvPr id="13" name="Double flèche verticale 12"/>
          <p:cNvSpPr/>
          <p:nvPr/>
        </p:nvSpPr>
        <p:spPr>
          <a:xfrm rot="2561702">
            <a:off x="2647224" y="2976932"/>
            <a:ext cx="321160" cy="1516204"/>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Double flèche verticale 13"/>
          <p:cNvSpPr/>
          <p:nvPr/>
        </p:nvSpPr>
        <p:spPr>
          <a:xfrm rot="8067461">
            <a:off x="6454341" y="2769556"/>
            <a:ext cx="355923" cy="188513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Double flèche verticale 14"/>
          <p:cNvSpPr/>
          <p:nvPr/>
        </p:nvSpPr>
        <p:spPr>
          <a:xfrm rot="5400000">
            <a:off x="4375959" y="3230344"/>
            <a:ext cx="360040" cy="3781691"/>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6" name="Double flèche verticale 15"/>
          <p:cNvSpPr/>
          <p:nvPr/>
        </p:nvSpPr>
        <p:spPr>
          <a:xfrm>
            <a:off x="4485957" y="3054656"/>
            <a:ext cx="244093" cy="657468"/>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7" name="Double flèche verticale 16"/>
          <p:cNvSpPr/>
          <p:nvPr/>
        </p:nvSpPr>
        <p:spPr>
          <a:xfrm rot="17796293">
            <a:off x="6110379" y="4065381"/>
            <a:ext cx="253951" cy="756239"/>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Double flèche verticale 17"/>
          <p:cNvSpPr/>
          <p:nvPr/>
        </p:nvSpPr>
        <p:spPr>
          <a:xfrm rot="4198228">
            <a:off x="2822149" y="4063852"/>
            <a:ext cx="253951" cy="756239"/>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9" name="ZoneTexte 18"/>
          <p:cNvSpPr txBox="1"/>
          <p:nvPr/>
        </p:nvSpPr>
        <p:spPr>
          <a:xfrm>
            <a:off x="242919" y="5800908"/>
            <a:ext cx="8807873" cy="954107"/>
          </a:xfrm>
          <a:prstGeom prst="rect">
            <a:avLst/>
          </a:prstGeom>
          <a:noFill/>
        </p:spPr>
        <p:txBody>
          <a:bodyPr wrap="square" rtlCol="0">
            <a:spAutoFit/>
          </a:bodyPr>
          <a:lstStyle/>
          <a:p>
            <a:r>
              <a:rPr lang="fr-FR" sz="1600" dirty="0" smtClean="0">
                <a:solidFill>
                  <a:srgbClr val="FFFF00"/>
                </a:solidFill>
              </a:rPr>
              <a:t>"</a:t>
            </a:r>
            <a:r>
              <a:rPr lang="fr-FR" sz="1600" i="1" dirty="0" smtClean="0">
                <a:solidFill>
                  <a:srgbClr val="FFFF00"/>
                </a:solidFill>
              </a:rPr>
              <a:t>Il conviendrait de rémunérer ces différents capitaux au prorata de leur contribution à la production de services éco-</a:t>
            </a:r>
            <a:r>
              <a:rPr lang="fr-FR" sz="1600" i="1" dirty="0" err="1" smtClean="0">
                <a:solidFill>
                  <a:srgbClr val="FFFF00"/>
                </a:solidFill>
              </a:rPr>
              <a:t>sytémiques</a:t>
            </a:r>
            <a:r>
              <a:rPr lang="fr-FR" sz="1600" dirty="0" smtClean="0">
                <a:solidFill>
                  <a:srgbClr val="FFFF00"/>
                </a:solidFill>
              </a:rPr>
              <a:t>", </a:t>
            </a:r>
            <a:r>
              <a:rPr lang="fr-FR" sz="1600" i="1" dirty="0" err="1" smtClean="0">
                <a:solidFill>
                  <a:srgbClr val="FFFF00"/>
                </a:solidFill>
              </a:rPr>
              <a:t>Chevassus</a:t>
            </a:r>
            <a:r>
              <a:rPr lang="fr-FR" sz="1600" dirty="0" smtClean="0">
                <a:solidFill>
                  <a:srgbClr val="FFFF00"/>
                </a:solidFill>
              </a:rPr>
              <a:t> et al., 2009.</a:t>
            </a:r>
            <a:endParaRPr lang="fr-FR" sz="1200" dirty="0" smtClean="0">
              <a:solidFill>
                <a:srgbClr val="FFFF00"/>
              </a:solidFill>
            </a:endParaRPr>
          </a:p>
          <a:p>
            <a:r>
              <a:rPr lang="fr-FR" sz="1200" dirty="0" smtClean="0">
                <a:solidFill>
                  <a:srgbClr val="FFFF00"/>
                </a:solidFill>
              </a:rPr>
              <a:t>Source : </a:t>
            </a:r>
            <a:r>
              <a:rPr lang="fr-FR" sz="1200" i="1" dirty="0" smtClean="0">
                <a:solidFill>
                  <a:srgbClr val="FFFF00"/>
                </a:solidFill>
              </a:rPr>
              <a:t>Rapport </a:t>
            </a:r>
            <a:r>
              <a:rPr lang="fr-FR" sz="1200" i="1" dirty="0" err="1">
                <a:solidFill>
                  <a:srgbClr val="FFFF00"/>
                </a:solidFill>
              </a:rPr>
              <a:t>Chevassus</a:t>
            </a:r>
            <a:r>
              <a:rPr lang="fr-FR" sz="1200" i="1" dirty="0">
                <a:solidFill>
                  <a:srgbClr val="FFFF00"/>
                </a:solidFill>
              </a:rPr>
              <a:t>-au-Louis : fixer la valeur économique de la biodiversité</a:t>
            </a:r>
            <a:r>
              <a:rPr lang="fr-FR" sz="1200" dirty="0">
                <a:solidFill>
                  <a:srgbClr val="FFFF00"/>
                </a:solidFill>
              </a:rPr>
              <a:t>, 2009,</a:t>
            </a:r>
            <a:r>
              <a:rPr lang="fr-FR" sz="1200" dirty="0">
                <a:solidFill>
                  <a:srgbClr val="008000"/>
                </a:solidFill>
              </a:rPr>
              <a:t> </a:t>
            </a:r>
            <a:endParaRPr lang="fr-FR" sz="1200" dirty="0" smtClean="0">
              <a:solidFill>
                <a:srgbClr val="008000"/>
              </a:solidFill>
            </a:endParaRPr>
          </a:p>
          <a:p>
            <a:r>
              <a:rPr lang="fr-FR" sz="1200" dirty="0" smtClean="0">
                <a:solidFill>
                  <a:srgbClr val="008000"/>
                </a:solidFill>
              </a:rPr>
              <a:t>http</a:t>
            </a:r>
            <a:r>
              <a:rPr lang="fr-FR" sz="1200" dirty="0">
                <a:solidFill>
                  <a:srgbClr val="008000"/>
                </a:solidFill>
              </a:rPr>
              <a:t>://</a:t>
            </a:r>
            <a:r>
              <a:rPr lang="fr-FR" sz="1200" dirty="0" smtClean="0">
                <a:solidFill>
                  <a:srgbClr val="008000"/>
                </a:solidFill>
              </a:rPr>
              <a:t>www.actu-environnement.com/ae/news/rapport_chevassus-au-louis_valeur_biodiversite_7284.php4 </a:t>
            </a:r>
            <a:endParaRPr lang="fr-FR" sz="1200" dirty="0">
              <a:solidFill>
                <a:srgbClr val="008000"/>
              </a:solidFill>
            </a:endParaRPr>
          </a:p>
        </p:txBody>
      </p:sp>
      <p:sp>
        <p:nvSpPr>
          <p:cNvPr id="20" name="ZoneTexte 19"/>
          <p:cNvSpPr txBox="1"/>
          <p:nvPr/>
        </p:nvSpPr>
        <p:spPr>
          <a:xfrm>
            <a:off x="6170473" y="597076"/>
            <a:ext cx="2880320" cy="2554545"/>
          </a:xfrm>
          <a:prstGeom prst="rect">
            <a:avLst/>
          </a:prstGeom>
          <a:noFill/>
        </p:spPr>
        <p:txBody>
          <a:bodyPr wrap="square" rtlCol="0">
            <a:spAutoFit/>
          </a:bodyPr>
          <a:lstStyle/>
          <a:p>
            <a:pPr algn="just"/>
            <a:r>
              <a:rPr lang="fr-FR" sz="1600" dirty="0" smtClean="0">
                <a:solidFill>
                  <a:srgbClr val="FFFF00"/>
                </a:solidFill>
              </a:rPr>
              <a:t>Calculer le coût de l'inaction pour :</a:t>
            </a:r>
          </a:p>
          <a:p>
            <a:pPr algn="just"/>
            <a:r>
              <a:rPr lang="fr-FR" sz="1600" dirty="0" smtClean="0">
                <a:solidFill>
                  <a:srgbClr val="FFFF00"/>
                </a:solidFill>
              </a:rPr>
              <a:t>- l'effondrement des pêches : 100 Md€, 57 M d'emplois</a:t>
            </a:r>
          </a:p>
          <a:p>
            <a:pPr algn="just"/>
            <a:r>
              <a:rPr lang="fr-FR" sz="1600" dirty="0" smtClean="0">
                <a:solidFill>
                  <a:srgbClr val="FFFF00"/>
                </a:solidFill>
              </a:rPr>
              <a:t>- celle de la pollinisation du café, cacao, fruits, légumes : 170 Md€</a:t>
            </a:r>
          </a:p>
          <a:p>
            <a:pPr algn="just"/>
            <a:r>
              <a:rPr lang="fr-FR" sz="1600" dirty="0" smtClean="0">
                <a:solidFill>
                  <a:srgbClr val="FFFF00"/>
                </a:solidFill>
              </a:rPr>
              <a:t>- l'augmentation des risques sanitaires avec le réchauffement climatique : </a:t>
            </a:r>
            <a:r>
              <a:rPr lang="fr-FR" sz="1600" dirty="0" err="1" smtClean="0">
                <a:solidFill>
                  <a:srgbClr val="FFFF00"/>
                </a:solidFill>
              </a:rPr>
              <a:t>Chagas</a:t>
            </a:r>
            <a:r>
              <a:rPr lang="fr-FR" sz="1600" dirty="0" smtClean="0">
                <a:solidFill>
                  <a:srgbClr val="FFFF00"/>
                </a:solidFill>
              </a:rPr>
              <a:t>, paludisme, </a:t>
            </a:r>
            <a:r>
              <a:rPr lang="fr-FR" sz="1600" dirty="0" err="1" smtClean="0">
                <a:solidFill>
                  <a:srgbClr val="FFFF00"/>
                </a:solidFill>
              </a:rPr>
              <a:t>Lyme</a:t>
            </a:r>
            <a:r>
              <a:rPr lang="fr-FR" sz="1600" dirty="0" smtClean="0">
                <a:solidFill>
                  <a:srgbClr val="FFFF00"/>
                </a:solidFill>
              </a:rPr>
              <a:t>, Leishmania ...</a:t>
            </a:r>
            <a:endParaRPr lang="fr-FR" sz="1600" dirty="0">
              <a:solidFill>
                <a:srgbClr val="FFFF00"/>
              </a:solidFill>
            </a:endParaRPr>
          </a:p>
        </p:txBody>
      </p:sp>
    </p:spTree>
    <p:extLst>
      <p:ext uri="{BB962C8B-B14F-4D97-AF65-F5344CB8AC3E}">
        <p14:creationId xmlns:p14="http://schemas.microsoft.com/office/powerpoint/2010/main" val="23357138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86</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19" name="ZoneTexte 18"/>
          <p:cNvSpPr txBox="1"/>
          <p:nvPr/>
        </p:nvSpPr>
        <p:spPr>
          <a:xfrm>
            <a:off x="215008" y="5301209"/>
            <a:ext cx="8749480" cy="1384995"/>
          </a:xfrm>
          <a:prstGeom prst="rect">
            <a:avLst/>
          </a:prstGeom>
          <a:noFill/>
        </p:spPr>
        <p:txBody>
          <a:bodyPr wrap="square" rtlCol="0">
            <a:spAutoFit/>
          </a:bodyPr>
          <a:lstStyle/>
          <a:p>
            <a:r>
              <a:rPr lang="fr-FR" sz="1200" dirty="0" smtClean="0">
                <a:solidFill>
                  <a:srgbClr val="FFFF00"/>
                </a:solidFill>
              </a:rPr>
              <a:t>Source : </a:t>
            </a:r>
            <a:r>
              <a:rPr lang="fr-FR" sz="1200" i="1" dirty="0" smtClean="0">
                <a:solidFill>
                  <a:srgbClr val="FFFF00"/>
                </a:solidFill>
              </a:rPr>
              <a:t>Rapport </a:t>
            </a:r>
            <a:r>
              <a:rPr lang="fr-FR" sz="1200" i="1" dirty="0" err="1">
                <a:solidFill>
                  <a:srgbClr val="FFFF00"/>
                </a:solidFill>
              </a:rPr>
              <a:t>Chevassus</a:t>
            </a:r>
            <a:r>
              <a:rPr lang="fr-FR" sz="1200" i="1" dirty="0">
                <a:solidFill>
                  <a:srgbClr val="FFFF00"/>
                </a:solidFill>
              </a:rPr>
              <a:t>-au-Louis : fixer la valeur économique de la biodiversité</a:t>
            </a:r>
            <a:r>
              <a:rPr lang="fr-FR" sz="1200" dirty="0">
                <a:solidFill>
                  <a:srgbClr val="FFFF00"/>
                </a:solidFill>
              </a:rPr>
              <a:t>, 2009, </a:t>
            </a:r>
            <a:r>
              <a:rPr lang="fr-FR" sz="1200" dirty="0">
                <a:solidFill>
                  <a:srgbClr val="FFFF00"/>
                </a:solidFill>
                <a:hlinkClick r:id="rId2"/>
              </a:rPr>
              <a:t>http://</a:t>
            </a:r>
            <a:r>
              <a:rPr lang="fr-FR" sz="1200" dirty="0" smtClean="0">
                <a:solidFill>
                  <a:srgbClr val="FFFF00"/>
                </a:solidFill>
                <a:hlinkClick r:id="rId2"/>
              </a:rPr>
              <a:t>www.actu-environnement.com/ae/news/rapport_chevassus-au-louis_valeur_biodiversite_7284.php4</a:t>
            </a:r>
            <a:r>
              <a:rPr lang="fr-FR" sz="1200" dirty="0" smtClean="0">
                <a:solidFill>
                  <a:srgbClr val="FFFF00"/>
                </a:solidFill>
              </a:rPr>
              <a:t>   </a:t>
            </a:r>
          </a:p>
          <a:p>
            <a:endParaRPr lang="fr-FR" sz="1200" dirty="0" smtClean="0">
              <a:solidFill>
                <a:srgbClr val="FFFF00"/>
              </a:solidFill>
            </a:endParaRPr>
          </a:p>
          <a:p>
            <a:pPr algn="just"/>
            <a:r>
              <a:rPr lang="fr-FR" sz="1200" dirty="0" smtClean="0">
                <a:solidFill>
                  <a:srgbClr val="FFFF00"/>
                </a:solidFill>
              </a:rPr>
              <a:t>Note : On retrouve  aussi une liste de services écologiques (ou « Services </a:t>
            </a:r>
            <a:r>
              <a:rPr lang="fr-FR" sz="1200" dirty="0" err="1" smtClean="0">
                <a:solidFill>
                  <a:srgbClr val="FFFF00"/>
                </a:solidFill>
              </a:rPr>
              <a:t>écosystémiques</a:t>
            </a:r>
            <a:r>
              <a:rPr lang="fr-FR" sz="1200" dirty="0" smtClean="0">
                <a:solidFill>
                  <a:srgbClr val="FFFF00"/>
                </a:solidFill>
              </a:rPr>
              <a:t> ») dans le </a:t>
            </a:r>
            <a:r>
              <a:rPr lang="fr-FR" sz="1200" dirty="0" err="1" smtClean="0">
                <a:solidFill>
                  <a:srgbClr val="FFFF00"/>
                </a:solidFill>
                <a:hlinkClick r:id="rId3" tooltip="Millennium Ecosystem Assessment"/>
              </a:rPr>
              <a:t>Millennium</a:t>
            </a:r>
            <a:r>
              <a:rPr lang="fr-FR" sz="1200" dirty="0" smtClean="0">
                <a:solidFill>
                  <a:srgbClr val="FFFF00"/>
                </a:solidFill>
                <a:hlinkClick r:id="rId3" tooltip="Millennium Ecosystem Assessment"/>
              </a:rPr>
              <a:t> </a:t>
            </a:r>
            <a:r>
              <a:rPr lang="fr-FR" sz="1200" dirty="0" err="1" smtClean="0">
                <a:solidFill>
                  <a:srgbClr val="FFFF00"/>
                </a:solidFill>
                <a:hlinkClick r:id="rId3" tooltip="Millennium Ecosystem Assessment"/>
              </a:rPr>
              <a:t>Ecosystem</a:t>
            </a:r>
            <a:r>
              <a:rPr lang="fr-FR" sz="1200" dirty="0" smtClean="0">
                <a:solidFill>
                  <a:srgbClr val="FFFF00"/>
                </a:solidFill>
                <a:hlinkClick r:id="rId3" tooltip="Millennium Ecosystem Assessment"/>
              </a:rPr>
              <a:t> </a:t>
            </a:r>
            <a:r>
              <a:rPr lang="fr-FR" sz="1200" dirty="0" err="1" smtClean="0">
                <a:solidFill>
                  <a:srgbClr val="FFFF00"/>
                </a:solidFill>
                <a:hlinkClick r:id="rId3" tooltip="Millennium Ecosystem Assessment"/>
              </a:rPr>
              <a:t>Assessment</a:t>
            </a:r>
            <a:r>
              <a:rPr lang="fr-FR" sz="1200" dirty="0" smtClean="0">
                <a:solidFill>
                  <a:srgbClr val="FFFF00"/>
                </a:solidFill>
              </a:rPr>
              <a:t> (2005) puis les </a:t>
            </a:r>
            <a:r>
              <a:rPr lang="fr-FR" sz="1200" dirty="0" smtClean="0">
                <a:solidFill>
                  <a:srgbClr val="FFFF00"/>
                </a:solidFill>
                <a:hlinkClick r:id="rId4" tooltip="Objectif d'Aichi"/>
              </a:rPr>
              <a:t>objectifs d’Aichi</a:t>
            </a:r>
            <a:r>
              <a:rPr lang="fr-FR" sz="1200" dirty="0" smtClean="0">
                <a:solidFill>
                  <a:srgbClr val="FFFF00"/>
                </a:solidFill>
              </a:rPr>
              <a:t>, ainsi qu'aux échelles nationales, dont en France dans la </a:t>
            </a:r>
            <a:r>
              <a:rPr lang="fr-FR" sz="1200" dirty="0" smtClean="0">
                <a:solidFill>
                  <a:srgbClr val="FFFF00"/>
                </a:solidFill>
                <a:hlinkClick r:id="rId5" tooltip="Stratégie nationale pour la biodiversité"/>
              </a:rPr>
              <a:t>Stratégie nationale pour la biodiversité</a:t>
            </a:r>
            <a:r>
              <a:rPr lang="fr-FR" sz="1200" dirty="0" smtClean="0">
                <a:solidFill>
                  <a:srgbClr val="FFFF00"/>
                </a:solidFill>
              </a:rPr>
              <a:t> qui ont fait de leur préservation un des </a:t>
            </a:r>
            <a:r>
              <a:rPr lang="fr-FR" sz="1200" dirty="0" smtClean="0">
                <a:solidFill>
                  <a:srgbClr val="FFFF00"/>
                </a:solidFill>
                <a:hlinkClick r:id="rId6" tooltip="Enjeux"/>
              </a:rPr>
              <a:t>enjeux</a:t>
            </a:r>
            <a:r>
              <a:rPr lang="fr-FR" sz="1200" dirty="0" smtClean="0">
                <a:solidFill>
                  <a:srgbClr val="FFFF00"/>
                </a:solidFill>
              </a:rPr>
              <a:t> de la biodiversité. Source : </a:t>
            </a:r>
            <a:r>
              <a:rPr lang="fr-FR" sz="1200" dirty="0" smtClean="0">
                <a:solidFill>
                  <a:srgbClr val="FFFF00"/>
                </a:solidFill>
                <a:hlinkClick r:id="rId7"/>
              </a:rPr>
              <a:t>http://fr.wikipedia.org/wiki/Services_%C3%A9cosyst%C3%A9miques</a:t>
            </a:r>
            <a:r>
              <a:rPr lang="fr-FR" sz="1200" dirty="0" smtClean="0">
                <a:solidFill>
                  <a:srgbClr val="FFFF00"/>
                </a:solidFill>
              </a:rPr>
              <a:t> </a:t>
            </a:r>
            <a:endParaRPr lang="fr-FR" sz="1200" dirty="0">
              <a:solidFill>
                <a:srgbClr val="FFFF00"/>
              </a:solidFill>
            </a:endParaRPr>
          </a:p>
        </p:txBody>
      </p:sp>
      <p:sp>
        <p:nvSpPr>
          <p:cNvPr id="5" name="ZoneTexte 4"/>
          <p:cNvSpPr txBox="1"/>
          <p:nvPr/>
        </p:nvSpPr>
        <p:spPr>
          <a:xfrm>
            <a:off x="251520" y="1268760"/>
            <a:ext cx="8577553" cy="4093428"/>
          </a:xfrm>
          <a:prstGeom prst="rect">
            <a:avLst/>
          </a:prstGeom>
          <a:noFill/>
        </p:spPr>
        <p:txBody>
          <a:bodyPr wrap="square" rtlCol="0">
            <a:spAutoFit/>
          </a:bodyPr>
          <a:lstStyle/>
          <a:p>
            <a:r>
              <a:rPr lang="fr-FR" sz="2000" dirty="0" smtClean="0">
                <a:solidFill>
                  <a:srgbClr val="FFFF00"/>
                </a:solidFill>
              </a:rPr>
              <a:t>Dans le rapport </a:t>
            </a:r>
            <a:r>
              <a:rPr lang="fr-FR" sz="2000" dirty="0" err="1" smtClean="0">
                <a:solidFill>
                  <a:srgbClr val="FFFF00"/>
                </a:solidFill>
              </a:rPr>
              <a:t>Chevassus</a:t>
            </a:r>
            <a:r>
              <a:rPr lang="fr-FR" sz="2000" dirty="0" smtClean="0">
                <a:solidFill>
                  <a:srgbClr val="FFFF00"/>
                </a:solidFill>
              </a:rPr>
              <a:t>, quatre </a:t>
            </a:r>
            <a:r>
              <a:rPr lang="fr-FR" sz="2000" dirty="0">
                <a:solidFill>
                  <a:srgbClr val="FFFF00"/>
                </a:solidFill>
              </a:rPr>
              <a:t>principaux services écologiques ont été identifiés : </a:t>
            </a:r>
            <a:endParaRPr lang="fr-FR" sz="2000" dirty="0" smtClean="0">
              <a:solidFill>
                <a:srgbClr val="FFFF00"/>
              </a:solidFill>
            </a:endParaRPr>
          </a:p>
          <a:p>
            <a:endParaRPr lang="fr-FR" sz="2000" dirty="0" smtClean="0">
              <a:solidFill>
                <a:srgbClr val="FFFF00"/>
              </a:solidFill>
            </a:endParaRPr>
          </a:p>
          <a:p>
            <a:pPr marL="285750" indent="-285750" algn="just">
              <a:buFont typeface="Arial" panose="020B0604020202020204" pitchFamily="34" charset="0"/>
              <a:buChar char="•"/>
            </a:pPr>
            <a:r>
              <a:rPr lang="fr-FR" sz="2000" dirty="0" smtClean="0">
                <a:solidFill>
                  <a:srgbClr val="FFFF00"/>
                </a:solidFill>
              </a:rPr>
              <a:t>les </a:t>
            </a:r>
            <a:r>
              <a:rPr lang="fr-FR" sz="2000" b="1" i="1" dirty="0">
                <a:solidFill>
                  <a:srgbClr val="FFFF00"/>
                </a:solidFill>
              </a:rPr>
              <a:t>services d'</a:t>
            </a:r>
            <a:r>
              <a:rPr lang="fr-FR" sz="2000" b="1" i="1" dirty="0" err="1">
                <a:solidFill>
                  <a:srgbClr val="FFFF00"/>
                </a:solidFill>
              </a:rPr>
              <a:t>auto-entretien</a:t>
            </a:r>
            <a:r>
              <a:rPr lang="fr-FR" sz="2000" dirty="0">
                <a:solidFill>
                  <a:srgbClr val="FFFF00"/>
                </a:solidFill>
              </a:rPr>
              <a:t>, qui conditionnent le bon fonctionnement des écosystèmes (recyclage des nutriments, production primaire), </a:t>
            </a:r>
            <a:endParaRPr lang="fr-FR" sz="2000" dirty="0" smtClean="0">
              <a:solidFill>
                <a:srgbClr val="FFFF00"/>
              </a:solidFill>
            </a:endParaRPr>
          </a:p>
          <a:p>
            <a:pPr marL="285750" indent="-285750" algn="just">
              <a:buFont typeface="Arial" panose="020B0604020202020204" pitchFamily="34" charset="0"/>
              <a:buChar char="•"/>
            </a:pPr>
            <a:r>
              <a:rPr lang="fr-FR" sz="2000" dirty="0" smtClean="0">
                <a:solidFill>
                  <a:srgbClr val="FFFF00"/>
                </a:solidFill>
              </a:rPr>
              <a:t>les </a:t>
            </a:r>
            <a:r>
              <a:rPr lang="fr-FR" sz="2000" b="1" i="1" dirty="0">
                <a:solidFill>
                  <a:srgbClr val="FFFF00"/>
                </a:solidFill>
              </a:rPr>
              <a:t>services d'approvisionnement</a:t>
            </a:r>
            <a:r>
              <a:rPr lang="fr-FR" sz="2000" dirty="0">
                <a:solidFill>
                  <a:srgbClr val="FFFF00"/>
                </a:solidFill>
              </a:rPr>
              <a:t>, qui conduisent à des biens appropriables (aliments, matériaux et fibres, eau douce, bioénergies), </a:t>
            </a:r>
            <a:endParaRPr lang="fr-FR" sz="2000" dirty="0" smtClean="0">
              <a:solidFill>
                <a:srgbClr val="FFFF00"/>
              </a:solidFill>
            </a:endParaRPr>
          </a:p>
          <a:p>
            <a:pPr marL="285750" indent="-285750" algn="just">
              <a:buFont typeface="Arial" panose="020B0604020202020204" pitchFamily="34" charset="0"/>
              <a:buChar char="•"/>
            </a:pPr>
            <a:r>
              <a:rPr lang="fr-FR" sz="2000" dirty="0" smtClean="0">
                <a:solidFill>
                  <a:srgbClr val="FFFF00"/>
                </a:solidFill>
              </a:rPr>
              <a:t>les </a:t>
            </a:r>
            <a:r>
              <a:rPr lang="fr-FR" sz="2000" b="1" i="1" dirty="0">
                <a:solidFill>
                  <a:srgbClr val="FFFF00"/>
                </a:solidFill>
              </a:rPr>
              <a:t>services de régulation</a:t>
            </a:r>
            <a:r>
              <a:rPr lang="fr-FR" sz="2000" dirty="0">
                <a:solidFill>
                  <a:srgbClr val="FFFF00"/>
                </a:solidFill>
              </a:rPr>
              <a:t>, c'est-à-dire la capacité à moduler dans un sens favorable à l'homme des phénomènes comme le climat, l'occurrence et l'ampleur des maladies ou différents aspects du cycle de l'eau (crues, étiages, qualité physico-chimique) </a:t>
            </a:r>
            <a:endParaRPr lang="fr-FR" sz="2000" dirty="0" smtClean="0">
              <a:solidFill>
                <a:srgbClr val="FFFF00"/>
              </a:solidFill>
            </a:endParaRPr>
          </a:p>
          <a:p>
            <a:pPr marL="285750" indent="-285750" algn="just">
              <a:buFont typeface="Arial" panose="020B0604020202020204" pitchFamily="34" charset="0"/>
              <a:buChar char="•"/>
            </a:pPr>
            <a:r>
              <a:rPr lang="fr-FR" sz="2000" dirty="0" smtClean="0">
                <a:solidFill>
                  <a:srgbClr val="FFFF00"/>
                </a:solidFill>
              </a:rPr>
              <a:t>et </a:t>
            </a:r>
            <a:r>
              <a:rPr lang="fr-FR" sz="2000" dirty="0">
                <a:solidFill>
                  <a:srgbClr val="FFFF00"/>
                </a:solidFill>
              </a:rPr>
              <a:t>enfin, des </a:t>
            </a:r>
            <a:r>
              <a:rPr lang="fr-FR" sz="2000" b="1" i="1" dirty="0">
                <a:solidFill>
                  <a:srgbClr val="FFFF00"/>
                </a:solidFill>
              </a:rPr>
              <a:t>services culturels</a:t>
            </a:r>
            <a:r>
              <a:rPr lang="fr-FR" sz="2000" dirty="0">
                <a:solidFill>
                  <a:srgbClr val="FFFF00"/>
                </a:solidFill>
              </a:rPr>
              <a:t>, à savoir l'utilisation des écosystèmes à des fins récréatives, esthétiques et spirituelles. </a:t>
            </a:r>
          </a:p>
        </p:txBody>
      </p:sp>
      <p:sp>
        <p:nvSpPr>
          <p:cNvPr id="7" name="ZoneTexte 6"/>
          <p:cNvSpPr txBox="1"/>
          <p:nvPr/>
        </p:nvSpPr>
        <p:spPr>
          <a:xfrm>
            <a:off x="251520" y="764704"/>
            <a:ext cx="3610412" cy="461665"/>
          </a:xfrm>
          <a:prstGeom prst="rect">
            <a:avLst/>
          </a:prstGeom>
          <a:noFill/>
        </p:spPr>
        <p:txBody>
          <a:bodyPr wrap="none" rtlCol="0">
            <a:spAutoFit/>
          </a:bodyPr>
          <a:lstStyle/>
          <a:p>
            <a:r>
              <a:rPr lang="fr-FR" sz="2400" b="1" u="sng" dirty="0" smtClean="0">
                <a:solidFill>
                  <a:srgbClr val="008000"/>
                </a:solidFill>
              </a:rPr>
              <a:t>9. Les enjeux économiques</a:t>
            </a:r>
            <a:endParaRPr lang="fr-FR" sz="2400" b="1" u="sng" dirty="0">
              <a:solidFill>
                <a:srgbClr val="008000"/>
              </a:solidFill>
            </a:endParaRPr>
          </a:p>
        </p:txBody>
      </p:sp>
    </p:spTree>
    <p:extLst>
      <p:ext uri="{BB962C8B-B14F-4D97-AF65-F5344CB8AC3E}">
        <p14:creationId xmlns:p14="http://schemas.microsoft.com/office/powerpoint/2010/main" val="15912791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87</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179512" y="764704"/>
            <a:ext cx="8784976" cy="5632311"/>
          </a:xfrm>
          <a:prstGeom prst="rect">
            <a:avLst/>
          </a:prstGeom>
          <a:noFill/>
        </p:spPr>
        <p:txBody>
          <a:bodyPr wrap="square" rtlCol="0">
            <a:spAutoFit/>
          </a:bodyPr>
          <a:lstStyle/>
          <a:p>
            <a:r>
              <a:rPr lang="fr-FR" sz="2000" b="1" u="sng" dirty="0" smtClean="0">
                <a:solidFill>
                  <a:srgbClr val="008000"/>
                </a:solidFill>
              </a:rPr>
              <a:t>Enjeux économiques</a:t>
            </a:r>
            <a:endParaRPr lang="fr-FR" sz="2000" dirty="0" smtClean="0">
              <a:solidFill>
                <a:srgbClr val="008000"/>
              </a:solidFill>
            </a:endParaRPr>
          </a:p>
          <a:p>
            <a:endParaRPr lang="fr-FR" sz="2000" dirty="0" smtClean="0">
              <a:solidFill>
                <a:srgbClr val="008000"/>
              </a:solidFill>
            </a:endParaRPr>
          </a:p>
          <a:p>
            <a:pPr algn="just"/>
            <a:r>
              <a:rPr lang="fr-FR" sz="2000" dirty="0">
                <a:solidFill>
                  <a:srgbClr val="FFFF00"/>
                </a:solidFill>
              </a:rPr>
              <a:t>Le coût du réchauffement climatique pourrait atteindre 5 500 milliards d'euros (Nicholas Stern, ancien chef économiste de la Banque mondiale, 2006</a:t>
            </a:r>
            <a:r>
              <a:rPr lang="fr-FR" sz="2000" dirty="0" smtClean="0">
                <a:solidFill>
                  <a:srgbClr val="FFFF00"/>
                </a:solidFill>
              </a:rPr>
              <a:t>).</a:t>
            </a:r>
          </a:p>
          <a:p>
            <a:pPr algn="just"/>
            <a:endParaRPr lang="fr-FR" sz="2000" dirty="0">
              <a:solidFill>
                <a:srgbClr val="FFFF00"/>
              </a:solidFill>
            </a:endParaRPr>
          </a:p>
          <a:p>
            <a:pPr algn="just"/>
            <a:r>
              <a:rPr lang="fr-FR" sz="2000" dirty="0">
                <a:solidFill>
                  <a:srgbClr val="FFFF00"/>
                </a:solidFill>
              </a:rPr>
              <a:t>Plus le niveau de la consommation en ressources naturelles s’accroît plus la surface nécessaire est importante. Si la consommation de la population humaine dépasse la surface disponible sur la planète alors l’empreinte est trop forte, elle n’est pas soutenable :  </a:t>
            </a:r>
            <a:r>
              <a:rPr lang="fr-FR" sz="2000" dirty="0">
                <a:solidFill>
                  <a:srgbClr val="FF0000"/>
                </a:solidFill>
              </a:rPr>
              <a:t>la consommation présente se fait </a:t>
            </a:r>
            <a:r>
              <a:rPr lang="fr-FR" sz="2000" dirty="0" smtClean="0">
                <a:solidFill>
                  <a:srgbClr val="FF0000"/>
                </a:solidFill>
              </a:rPr>
              <a:t>alors au </a:t>
            </a:r>
            <a:r>
              <a:rPr lang="fr-FR" sz="2000" dirty="0">
                <a:solidFill>
                  <a:srgbClr val="FF0000"/>
                </a:solidFill>
              </a:rPr>
              <a:t>prix d’une dégradation de l’environnement et d’une diminution des ressources disponibles pour les générations futures</a:t>
            </a:r>
            <a:r>
              <a:rPr lang="fr-FR" sz="2000" dirty="0">
                <a:solidFill>
                  <a:srgbClr val="008000"/>
                </a:solidFill>
              </a:rPr>
              <a:t>.</a:t>
            </a:r>
          </a:p>
          <a:p>
            <a:pPr algn="just"/>
            <a:endParaRPr lang="fr-FR" sz="2000" dirty="0" smtClean="0">
              <a:solidFill>
                <a:srgbClr val="008000"/>
              </a:solidFill>
            </a:endParaRPr>
          </a:p>
          <a:p>
            <a:pPr algn="just"/>
            <a:r>
              <a:rPr lang="fr-FR" sz="2000" dirty="0">
                <a:solidFill>
                  <a:srgbClr val="FF0000"/>
                </a:solidFill>
              </a:rPr>
              <a:t>Le problème est que notre société est dépendante de la croissance pour résoudre ses problèmes sociaux et économiques : financement de l’Etat et de la protection sociale, emploi et chômage</a:t>
            </a:r>
            <a:r>
              <a:rPr lang="fr-FR" sz="2000" dirty="0" smtClean="0">
                <a:solidFill>
                  <a:srgbClr val="FF0000"/>
                </a:solidFill>
              </a:rPr>
              <a:t>.</a:t>
            </a:r>
          </a:p>
          <a:p>
            <a:pPr algn="just"/>
            <a:endParaRPr lang="fr-FR" sz="2000" dirty="0">
              <a:solidFill>
                <a:srgbClr val="008000"/>
              </a:solidFill>
            </a:endParaRPr>
          </a:p>
          <a:p>
            <a:pPr algn="just"/>
            <a:r>
              <a:rPr lang="fr-FR" sz="2000" dirty="0">
                <a:solidFill>
                  <a:srgbClr val="FFFF00"/>
                </a:solidFill>
              </a:rPr>
              <a:t>Il faut changer de modèle social et économique =&gt; </a:t>
            </a:r>
            <a:r>
              <a:rPr lang="fr-FR" sz="2000" dirty="0" smtClean="0">
                <a:solidFill>
                  <a:srgbClr val="FFFF00"/>
                </a:solidFill>
              </a:rPr>
              <a:t>Cf. le </a:t>
            </a:r>
            <a:r>
              <a:rPr lang="fr-FR" sz="2000" dirty="0">
                <a:solidFill>
                  <a:srgbClr val="FFFF00"/>
                </a:solidFill>
              </a:rPr>
              <a:t>débat </a:t>
            </a:r>
            <a:r>
              <a:rPr lang="fr-FR" sz="2000" dirty="0" smtClean="0">
                <a:solidFill>
                  <a:srgbClr val="FFFF00"/>
                </a:solidFill>
              </a:rPr>
              <a:t>entre développement </a:t>
            </a:r>
            <a:r>
              <a:rPr lang="fr-FR" sz="2000" dirty="0">
                <a:solidFill>
                  <a:srgbClr val="FFFF00"/>
                </a:solidFill>
              </a:rPr>
              <a:t>durable </a:t>
            </a:r>
            <a:r>
              <a:rPr lang="fr-FR" sz="2000" dirty="0" smtClean="0">
                <a:solidFill>
                  <a:srgbClr val="FFFF00"/>
                </a:solidFill>
              </a:rPr>
              <a:t>ou décroissance</a:t>
            </a:r>
            <a:r>
              <a:rPr lang="fr-FR" sz="2000" dirty="0">
                <a:solidFill>
                  <a:srgbClr val="FFFF00"/>
                </a:solidFill>
              </a:rPr>
              <a:t>.</a:t>
            </a:r>
          </a:p>
        </p:txBody>
      </p:sp>
    </p:spTree>
    <p:extLst>
      <p:ext uri="{BB962C8B-B14F-4D97-AF65-F5344CB8AC3E}">
        <p14:creationId xmlns:p14="http://schemas.microsoft.com/office/powerpoint/2010/main" val="21038177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88</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Rectangle 3"/>
          <p:cNvSpPr/>
          <p:nvPr/>
        </p:nvSpPr>
        <p:spPr>
          <a:xfrm>
            <a:off x="251520" y="1340768"/>
            <a:ext cx="6336704" cy="923330"/>
          </a:xfrm>
          <a:prstGeom prst="rect">
            <a:avLst/>
          </a:prstGeom>
        </p:spPr>
        <p:txBody>
          <a:bodyPr wrap="square">
            <a:spAutoFit/>
          </a:bodyPr>
          <a:lstStyle/>
          <a:p>
            <a:r>
              <a:rPr lang="fr-FR" dirty="0" smtClean="0">
                <a:solidFill>
                  <a:srgbClr val="FFFF00"/>
                </a:solidFill>
              </a:rPr>
              <a:t>C’est dans le domaine économique, que la philosophie du développement durable est la plus sujette à la critique, en particulier sur le coût de l’énergie.</a:t>
            </a:r>
            <a:endParaRPr lang="fr-FR" dirty="0">
              <a:solidFill>
                <a:srgbClr val="FFFF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51" y="2372610"/>
            <a:ext cx="3667125" cy="3267075"/>
          </a:xfrm>
          <a:prstGeom prst="rect">
            <a:avLst/>
          </a:prstGeom>
        </p:spPr>
      </p:pic>
      <p:sp>
        <p:nvSpPr>
          <p:cNvPr id="6" name="ZoneTexte 5"/>
          <p:cNvSpPr txBox="1"/>
          <p:nvPr/>
        </p:nvSpPr>
        <p:spPr>
          <a:xfrm>
            <a:off x="251520" y="5661248"/>
            <a:ext cx="8640960" cy="830997"/>
          </a:xfrm>
          <a:prstGeom prst="rect">
            <a:avLst/>
          </a:prstGeom>
          <a:noFill/>
        </p:spPr>
        <p:txBody>
          <a:bodyPr wrap="square" rtlCol="0">
            <a:spAutoFit/>
          </a:bodyPr>
          <a:lstStyle/>
          <a:p>
            <a:pPr algn="just"/>
            <a:r>
              <a:rPr lang="fr-FR" sz="1200" dirty="0" smtClean="0">
                <a:solidFill>
                  <a:srgbClr val="FFFF00"/>
                </a:solidFill>
                <a:latin typeface="Calibri"/>
              </a:rPr>
              <a:t>↑</a:t>
            </a:r>
            <a:r>
              <a:rPr lang="fr-FR" sz="1200" dirty="0" smtClean="0">
                <a:solidFill>
                  <a:srgbClr val="FFFF00"/>
                </a:solidFill>
              </a:rPr>
              <a:t>Coût </a:t>
            </a:r>
            <a:r>
              <a:rPr lang="fr-FR" sz="1200" dirty="0">
                <a:solidFill>
                  <a:srgbClr val="FFFF00"/>
                </a:solidFill>
              </a:rPr>
              <a:t>de l'électricité (€/ </a:t>
            </a:r>
            <a:r>
              <a:rPr lang="fr-FR" sz="1200" dirty="0" err="1">
                <a:solidFill>
                  <a:srgbClr val="FFFF00"/>
                </a:solidFill>
              </a:rPr>
              <a:t>MWh</a:t>
            </a:r>
            <a:r>
              <a:rPr lang="fr-FR" sz="1200" dirty="0">
                <a:solidFill>
                  <a:srgbClr val="FFFF00"/>
                </a:solidFill>
              </a:rPr>
              <a:t>) pour différentes sources d'énergie primaire, comparé au prix ELSPOT, Bourse scandinave du </a:t>
            </a:r>
            <a:r>
              <a:rPr lang="fr-FR" sz="1200" dirty="0" err="1">
                <a:solidFill>
                  <a:srgbClr val="FFFF00"/>
                </a:solidFill>
              </a:rPr>
              <a:t>kilowatt-heure</a:t>
            </a:r>
            <a:r>
              <a:rPr lang="fr-FR" sz="1200" dirty="0">
                <a:solidFill>
                  <a:srgbClr val="FFFF00"/>
                </a:solidFill>
              </a:rPr>
              <a:t>. L'étude finlandaise de mars 2002 conclut que le nucléaire est la source d'énergie la plus économique, dès lors que les centrales fonctionnent plus de 6 000 heures par an. Seuls les coûts internes ont été pris en compte. Une éventuelle écotaxe sur le carbone améliorerait encore la compétitivité du nucléaire</a:t>
            </a:r>
            <a:r>
              <a:rPr lang="fr-FR" sz="1200" dirty="0" smtClean="0">
                <a:solidFill>
                  <a:srgbClr val="FFFF00"/>
                </a:solidFill>
              </a:rPr>
              <a:t>. </a:t>
            </a:r>
            <a:r>
              <a:rPr lang="fr-FR" sz="1200" dirty="0">
                <a:solidFill>
                  <a:srgbClr val="FFFF00"/>
                </a:solidFill>
              </a:rPr>
              <a:t>Source </a:t>
            </a:r>
            <a:r>
              <a:rPr lang="fr-FR" sz="1200" dirty="0" smtClean="0">
                <a:solidFill>
                  <a:srgbClr val="FFFF00"/>
                </a:solidFill>
              </a:rPr>
              <a:t>: CEA, </a:t>
            </a:r>
            <a:r>
              <a:rPr lang="fr-FR" sz="1200" dirty="0">
                <a:solidFill>
                  <a:srgbClr val="FFFF00"/>
                </a:solidFill>
                <a:hlinkClick r:id="rId3"/>
              </a:rPr>
              <a:t>http://</a:t>
            </a:r>
            <a:r>
              <a:rPr lang="fr-FR" sz="1200" dirty="0" smtClean="0">
                <a:solidFill>
                  <a:srgbClr val="FFFF00"/>
                </a:solidFill>
                <a:hlinkClick r:id="rId3"/>
              </a:rPr>
              <a:t>nucleaire.cea.fr/fr/repere/pu_coutE_nrjprimaire.htm</a:t>
            </a:r>
            <a:r>
              <a:rPr lang="fr-FR" sz="1200" dirty="0" smtClean="0">
                <a:solidFill>
                  <a:srgbClr val="FFFF00"/>
                </a:solidFill>
              </a:rPr>
              <a:t> </a:t>
            </a:r>
            <a:endParaRPr lang="fr-FR" sz="1200" dirty="0">
              <a:solidFill>
                <a:srgbClr val="FFFF00"/>
              </a:solidFill>
              <a:effectLst/>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484784"/>
            <a:ext cx="2304256" cy="3502013"/>
          </a:xfrm>
          <a:prstGeom prst="rect">
            <a:avLst/>
          </a:prstGeom>
        </p:spPr>
      </p:pic>
      <p:sp>
        <p:nvSpPr>
          <p:cNvPr id="8" name="ZoneTexte 7"/>
          <p:cNvSpPr txBox="1"/>
          <p:nvPr/>
        </p:nvSpPr>
        <p:spPr>
          <a:xfrm>
            <a:off x="4139952" y="4959354"/>
            <a:ext cx="4896544" cy="461665"/>
          </a:xfrm>
          <a:prstGeom prst="rect">
            <a:avLst/>
          </a:prstGeom>
          <a:noFill/>
        </p:spPr>
        <p:txBody>
          <a:bodyPr wrap="square" rtlCol="0">
            <a:spAutoFit/>
          </a:bodyPr>
          <a:lstStyle/>
          <a:p>
            <a:pPr algn="r"/>
            <a:r>
              <a:rPr lang="fr-FR" sz="1200" dirty="0">
                <a:solidFill>
                  <a:srgbClr val="FFFF00"/>
                </a:solidFill>
              </a:rPr>
              <a:t>Prix de l'électricité en centimes </a:t>
            </a:r>
            <a:r>
              <a:rPr lang="fr-FR" sz="1200" dirty="0" smtClean="0">
                <a:solidFill>
                  <a:srgbClr val="FFFF00"/>
                </a:solidFill>
              </a:rPr>
              <a:t>d'Euros/</a:t>
            </a:r>
            <a:r>
              <a:rPr lang="fr-FR" sz="1200" dirty="0" err="1" smtClean="0">
                <a:solidFill>
                  <a:srgbClr val="FFFF00"/>
                </a:solidFill>
              </a:rPr>
              <a:t>Kwh</a:t>
            </a:r>
            <a:r>
              <a:rPr lang="fr-FR" sz="1200" dirty="0" smtClean="0">
                <a:solidFill>
                  <a:srgbClr val="FFFF00"/>
                </a:solidFill>
              </a:rPr>
              <a:t> </a:t>
            </a:r>
            <a:r>
              <a:rPr lang="fr-FR" sz="1200" dirty="0" smtClean="0">
                <a:solidFill>
                  <a:srgbClr val="FFFF00"/>
                </a:solidFill>
                <a:latin typeface="Calibri"/>
              </a:rPr>
              <a:t>↑</a:t>
            </a:r>
            <a:r>
              <a:rPr lang="fr-FR" sz="1200" dirty="0" smtClean="0">
                <a:solidFill>
                  <a:srgbClr val="FFFF00"/>
                </a:solidFill>
              </a:rPr>
              <a:t>, </a:t>
            </a:r>
            <a:r>
              <a:rPr lang="fr-FR" sz="1200" dirty="0">
                <a:solidFill>
                  <a:srgbClr val="FFFF00"/>
                </a:solidFill>
                <a:hlinkClick r:id="rId5"/>
              </a:rPr>
              <a:t>https://www.lenergieenquestions.fr/rubrique/en-images-et-en-chiffres</a:t>
            </a:r>
            <a:r>
              <a:rPr lang="fr-FR" sz="1200" dirty="0" smtClean="0">
                <a:solidFill>
                  <a:srgbClr val="FFFF00"/>
                </a:solidFill>
                <a:hlinkClick r:id="rId5"/>
              </a:rPr>
              <a:t>/</a:t>
            </a:r>
            <a:r>
              <a:rPr lang="fr-FR" sz="1200" dirty="0" smtClean="0">
                <a:solidFill>
                  <a:srgbClr val="FFFF00"/>
                </a:solidFill>
              </a:rPr>
              <a:t> </a:t>
            </a:r>
            <a:endParaRPr lang="fr-FR" sz="1200" dirty="0">
              <a:solidFill>
                <a:srgbClr val="FFFF00"/>
              </a:solidFill>
            </a:endParaRPr>
          </a:p>
        </p:txBody>
      </p:sp>
      <p:sp>
        <p:nvSpPr>
          <p:cNvPr id="9" name="ZoneTexte 8"/>
          <p:cNvSpPr txBox="1"/>
          <p:nvPr/>
        </p:nvSpPr>
        <p:spPr>
          <a:xfrm>
            <a:off x="251520" y="764704"/>
            <a:ext cx="3610412" cy="461665"/>
          </a:xfrm>
          <a:prstGeom prst="rect">
            <a:avLst/>
          </a:prstGeom>
          <a:noFill/>
        </p:spPr>
        <p:txBody>
          <a:bodyPr wrap="none" rtlCol="0">
            <a:spAutoFit/>
          </a:bodyPr>
          <a:lstStyle/>
          <a:p>
            <a:r>
              <a:rPr lang="fr-FR" sz="2400" b="1" u="sng" dirty="0" smtClean="0">
                <a:solidFill>
                  <a:srgbClr val="008000"/>
                </a:solidFill>
              </a:rPr>
              <a:t>9. Les enjeux économiques</a:t>
            </a:r>
            <a:endParaRPr lang="fr-FR" sz="2400" b="1" u="sng" dirty="0">
              <a:solidFill>
                <a:srgbClr val="008000"/>
              </a:solidFill>
            </a:endParaRPr>
          </a:p>
        </p:txBody>
      </p:sp>
    </p:spTree>
    <p:extLst>
      <p:ext uri="{BB962C8B-B14F-4D97-AF65-F5344CB8AC3E}">
        <p14:creationId xmlns:p14="http://schemas.microsoft.com/office/powerpoint/2010/main" val="23401711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89</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Rectangle 3"/>
          <p:cNvSpPr/>
          <p:nvPr/>
        </p:nvSpPr>
        <p:spPr>
          <a:xfrm>
            <a:off x="251520" y="1340768"/>
            <a:ext cx="6336704" cy="369332"/>
          </a:xfrm>
          <a:prstGeom prst="rect">
            <a:avLst/>
          </a:prstGeom>
        </p:spPr>
        <p:txBody>
          <a:bodyPr wrap="square">
            <a:spAutoFit/>
          </a:bodyPr>
          <a:lstStyle/>
          <a:p>
            <a:r>
              <a:rPr lang="fr-FR" dirty="0" smtClean="0">
                <a:solidFill>
                  <a:srgbClr val="FFFF00"/>
                </a:solidFill>
              </a:rPr>
              <a:t>.</a:t>
            </a:r>
            <a:endParaRPr lang="fr-FR" dirty="0">
              <a:solidFill>
                <a:srgbClr val="FFFF00"/>
              </a:solidFill>
            </a:endParaRPr>
          </a:p>
        </p:txBody>
      </p:sp>
      <p:sp>
        <p:nvSpPr>
          <p:cNvPr id="6" name="ZoneTexte 5"/>
          <p:cNvSpPr txBox="1"/>
          <p:nvPr/>
        </p:nvSpPr>
        <p:spPr>
          <a:xfrm>
            <a:off x="224880" y="6001394"/>
            <a:ext cx="8640960" cy="461665"/>
          </a:xfrm>
          <a:prstGeom prst="rect">
            <a:avLst/>
          </a:prstGeom>
          <a:noFill/>
        </p:spPr>
        <p:txBody>
          <a:bodyPr wrap="square" rtlCol="0">
            <a:spAutoFit/>
          </a:bodyPr>
          <a:lstStyle/>
          <a:p>
            <a:pPr algn="ctr"/>
            <a:r>
              <a:rPr lang="fr-FR" sz="1200" dirty="0" smtClean="0">
                <a:solidFill>
                  <a:srgbClr val="FFFF00"/>
                </a:solidFill>
                <a:latin typeface="Calibri"/>
              </a:rPr>
              <a:t>↑</a:t>
            </a:r>
            <a:r>
              <a:rPr lang="fr-FR" sz="1200" dirty="0">
                <a:solidFill>
                  <a:srgbClr val="FFFF00"/>
                </a:solidFill>
              </a:rPr>
              <a:t>Prix de l'électricité à travers le monde en $/kW</a:t>
            </a:r>
          </a:p>
          <a:p>
            <a:pPr algn="ctr"/>
            <a:r>
              <a:rPr lang="fr-FR" sz="1200" dirty="0">
                <a:solidFill>
                  <a:srgbClr val="FFFF00"/>
                </a:solidFill>
              </a:rPr>
              <a:t>Source : </a:t>
            </a:r>
            <a:r>
              <a:rPr lang="fr-FR" sz="1200" i="1" dirty="0" err="1">
                <a:solidFill>
                  <a:srgbClr val="FFFF00"/>
                </a:solidFill>
              </a:rPr>
              <a:t>Average</a:t>
            </a:r>
            <a:r>
              <a:rPr lang="fr-FR" sz="1200" i="1" dirty="0">
                <a:solidFill>
                  <a:srgbClr val="FFFF00"/>
                </a:solidFill>
              </a:rPr>
              <a:t> </a:t>
            </a:r>
            <a:r>
              <a:rPr lang="fr-FR" sz="1200" i="1" dirty="0" err="1">
                <a:solidFill>
                  <a:srgbClr val="FFFF00"/>
                </a:solidFill>
              </a:rPr>
              <a:t>electricity</a:t>
            </a:r>
            <a:r>
              <a:rPr lang="fr-FR" sz="1200" i="1" dirty="0">
                <a:solidFill>
                  <a:srgbClr val="FFFF00"/>
                </a:solidFill>
              </a:rPr>
              <a:t> </a:t>
            </a:r>
            <a:r>
              <a:rPr lang="fr-FR" sz="1200" i="1" dirty="0" err="1">
                <a:solidFill>
                  <a:srgbClr val="FFFF00"/>
                </a:solidFill>
              </a:rPr>
              <a:t>prices</a:t>
            </a:r>
            <a:r>
              <a:rPr lang="fr-FR" sz="1200" i="1" dirty="0">
                <a:solidFill>
                  <a:srgbClr val="FFFF00"/>
                </a:solidFill>
              </a:rPr>
              <a:t> </a:t>
            </a:r>
            <a:r>
              <a:rPr lang="fr-FR" sz="1200" i="1" dirty="0" err="1">
                <a:solidFill>
                  <a:srgbClr val="FFFF00"/>
                </a:solidFill>
              </a:rPr>
              <a:t>around</a:t>
            </a:r>
            <a:r>
              <a:rPr lang="fr-FR" sz="1200" i="1" dirty="0">
                <a:solidFill>
                  <a:srgbClr val="FFFF00"/>
                </a:solidFill>
              </a:rPr>
              <a:t> the world: $/kWh</a:t>
            </a:r>
            <a:r>
              <a:rPr lang="fr-FR" sz="1200" dirty="0">
                <a:solidFill>
                  <a:srgbClr val="FFFF00"/>
                </a:solidFill>
              </a:rPr>
              <a:t>, </a:t>
            </a:r>
            <a:r>
              <a:rPr lang="fr-FR" sz="1200" dirty="0">
                <a:solidFill>
                  <a:srgbClr val="FFFF00"/>
                </a:solidFill>
                <a:hlinkClick r:id="rId2"/>
              </a:rPr>
              <a:t>http://</a:t>
            </a:r>
            <a:r>
              <a:rPr lang="fr-FR" sz="1200" dirty="0" smtClean="0">
                <a:solidFill>
                  <a:srgbClr val="FFFF00"/>
                </a:solidFill>
                <a:hlinkClick r:id="rId2"/>
              </a:rPr>
              <a:t>shrinkthatfootprint.com/average-electricity-prices-kwh</a:t>
            </a:r>
            <a:r>
              <a:rPr lang="fr-FR" sz="1200" dirty="0" smtClean="0">
                <a:solidFill>
                  <a:srgbClr val="FFFF00"/>
                </a:solidFill>
              </a:rPr>
              <a:t> </a:t>
            </a:r>
            <a:endParaRPr lang="fr-FR" sz="1200" dirty="0">
              <a:solidFill>
                <a:srgbClr val="FFFF00"/>
              </a:solidFill>
              <a:effectLst/>
            </a:endParaRPr>
          </a:p>
        </p:txBody>
      </p:sp>
      <p:sp>
        <p:nvSpPr>
          <p:cNvPr id="9" name="ZoneTexte 8"/>
          <p:cNvSpPr txBox="1"/>
          <p:nvPr/>
        </p:nvSpPr>
        <p:spPr>
          <a:xfrm>
            <a:off x="251520" y="764704"/>
            <a:ext cx="3610412" cy="461665"/>
          </a:xfrm>
          <a:prstGeom prst="rect">
            <a:avLst/>
          </a:prstGeom>
          <a:noFill/>
        </p:spPr>
        <p:txBody>
          <a:bodyPr wrap="none" rtlCol="0">
            <a:spAutoFit/>
          </a:bodyPr>
          <a:lstStyle/>
          <a:p>
            <a:r>
              <a:rPr lang="fr-FR" sz="2400" b="1" u="sng" dirty="0" smtClean="0">
                <a:solidFill>
                  <a:srgbClr val="008000"/>
                </a:solidFill>
              </a:rPr>
              <a:t>9. Les enjeux économiques</a:t>
            </a:r>
            <a:endParaRPr lang="fr-FR" sz="2400" b="1" u="sng" dirty="0">
              <a:solidFill>
                <a:srgbClr val="00800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985" y="2132856"/>
            <a:ext cx="5238750" cy="3733800"/>
          </a:xfrm>
          <a:prstGeom prst="rect">
            <a:avLst/>
          </a:prstGeom>
        </p:spPr>
      </p:pic>
    </p:spTree>
    <p:extLst>
      <p:ext uri="{BB962C8B-B14F-4D97-AF65-F5344CB8AC3E}">
        <p14:creationId xmlns:p14="http://schemas.microsoft.com/office/powerpoint/2010/main" val="319467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a:t>
            </a:fld>
            <a:endParaRPr lang="fr-FR" dirty="0"/>
          </a:p>
        </p:txBody>
      </p:sp>
      <p:sp>
        <p:nvSpPr>
          <p:cNvPr id="5"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9" name="Rectangle 8"/>
          <p:cNvSpPr/>
          <p:nvPr/>
        </p:nvSpPr>
        <p:spPr>
          <a:xfrm>
            <a:off x="179512" y="836713"/>
            <a:ext cx="8784976" cy="5539978"/>
          </a:xfrm>
          <a:prstGeom prst="rect">
            <a:avLst/>
          </a:prstGeom>
        </p:spPr>
        <p:txBody>
          <a:bodyPr wrap="square">
            <a:spAutoFit/>
          </a:bodyPr>
          <a:lstStyle/>
          <a:p>
            <a:pPr algn="just"/>
            <a:r>
              <a:rPr lang="fr-FR" b="1" dirty="0" smtClean="0">
                <a:solidFill>
                  <a:srgbClr val="008000"/>
                </a:solidFill>
                <a:latin typeface="Calibri" pitchFamily="34" charset="0"/>
              </a:rPr>
              <a:t>1. </a:t>
            </a:r>
            <a:r>
              <a:rPr lang="fr-FR" b="1" u="sng" dirty="0" smtClean="0">
                <a:solidFill>
                  <a:srgbClr val="008000"/>
                </a:solidFill>
                <a:latin typeface="Calibri" pitchFamily="34" charset="0"/>
              </a:rPr>
              <a:t>Introduction : </a:t>
            </a:r>
            <a:r>
              <a:rPr lang="fr-FR" b="1" u="sng" dirty="0" smtClean="0">
                <a:solidFill>
                  <a:srgbClr val="008000"/>
                </a:solidFill>
              </a:rPr>
              <a:t>Qu’est-ce que le développement durable ?</a:t>
            </a:r>
            <a:r>
              <a:rPr lang="fr-FR" b="1" u="sng" dirty="0" smtClean="0">
                <a:solidFill>
                  <a:srgbClr val="008000"/>
                </a:solidFill>
                <a:latin typeface="Calibri" pitchFamily="34" charset="0"/>
              </a:rPr>
              <a:t> (suite)</a:t>
            </a:r>
          </a:p>
          <a:p>
            <a:pPr algn="just"/>
            <a:endParaRPr lang="fr-FR" b="1" u="sng" dirty="0" smtClean="0">
              <a:solidFill>
                <a:srgbClr val="008000"/>
              </a:solidFill>
              <a:latin typeface="Calibri" pitchFamily="34" charset="0"/>
            </a:endParaRPr>
          </a:p>
          <a:p>
            <a:r>
              <a:rPr lang="fr-FR" b="1" dirty="0" smtClean="0">
                <a:solidFill>
                  <a:srgbClr val="FFFF00"/>
                </a:solidFill>
                <a:latin typeface="Calibri" pitchFamily="34" charset="0"/>
              </a:rPr>
              <a:t>Les fléaux  ou misères de l’humanité ou les </a:t>
            </a:r>
            <a:r>
              <a:rPr lang="fr-FR" b="1" dirty="0" smtClean="0">
                <a:solidFill>
                  <a:srgbClr val="FFFF00"/>
                </a:solidFill>
              </a:rPr>
              <a:t> « 3-M » </a:t>
            </a:r>
            <a:r>
              <a:rPr lang="fr-FR" dirty="0" smtClean="0">
                <a:solidFill>
                  <a:srgbClr val="FFFF00"/>
                </a:solidFill>
              </a:rPr>
              <a:t>: </a:t>
            </a:r>
          </a:p>
          <a:p>
            <a:endParaRPr lang="fr-FR" dirty="0" smtClean="0">
              <a:solidFill>
                <a:srgbClr val="FFFF00"/>
              </a:solidFill>
            </a:endParaRPr>
          </a:p>
          <a:p>
            <a:pPr algn="just">
              <a:buFont typeface="Arial" pitchFamily="34" charset="0"/>
              <a:buChar char="•"/>
            </a:pPr>
            <a:r>
              <a:rPr lang="fr-FR" dirty="0" smtClean="0">
                <a:solidFill>
                  <a:srgbClr val="FFFF00"/>
                </a:solidFill>
              </a:rPr>
              <a:t> </a:t>
            </a:r>
            <a:r>
              <a:rPr lang="fr-FR" b="1" dirty="0" smtClean="0">
                <a:solidFill>
                  <a:srgbClr val="FFFF00"/>
                </a:solidFill>
              </a:rPr>
              <a:t>les </a:t>
            </a:r>
            <a:r>
              <a:rPr lang="fr-FR" b="1" i="1" dirty="0" smtClean="0">
                <a:solidFill>
                  <a:srgbClr val="FF0000"/>
                </a:solidFill>
              </a:rPr>
              <a:t>menaces</a:t>
            </a:r>
            <a:r>
              <a:rPr lang="fr-FR" b="1" i="1" dirty="0" smtClean="0">
                <a:solidFill>
                  <a:srgbClr val="FFFF00"/>
                </a:solidFill>
              </a:rPr>
              <a:t> qui pèsent sur la planète </a:t>
            </a:r>
            <a:r>
              <a:rPr lang="fr-FR" i="1" dirty="0" smtClean="0">
                <a:solidFill>
                  <a:srgbClr val="FFFF00"/>
                </a:solidFill>
              </a:rPr>
              <a:t>: la désertification, les atteintes à la biodiversité, la pollution des eaux et de l’air, le changement climatique… C’est le volet environnemental du développement durable, sans doute le plus puissant aujourd’hui ; </a:t>
            </a:r>
          </a:p>
          <a:p>
            <a:pPr algn="just">
              <a:buFont typeface="Arial" pitchFamily="34" charset="0"/>
              <a:buChar char="•"/>
            </a:pPr>
            <a:r>
              <a:rPr lang="fr-FR" dirty="0" smtClean="0">
                <a:solidFill>
                  <a:srgbClr val="FFFF00"/>
                </a:solidFill>
              </a:rPr>
              <a:t> </a:t>
            </a:r>
            <a:r>
              <a:rPr lang="fr-FR" b="1" dirty="0" smtClean="0">
                <a:solidFill>
                  <a:srgbClr val="FFFF00"/>
                </a:solidFill>
              </a:rPr>
              <a:t>les </a:t>
            </a:r>
            <a:r>
              <a:rPr lang="fr-FR" b="1" i="1" dirty="0" smtClean="0">
                <a:solidFill>
                  <a:srgbClr val="FF0000"/>
                </a:solidFill>
              </a:rPr>
              <a:t>misères de l’humanité </a:t>
            </a:r>
            <a:r>
              <a:rPr lang="fr-FR" i="1" dirty="0" smtClean="0">
                <a:solidFill>
                  <a:srgbClr val="FFFF00"/>
                </a:solidFill>
              </a:rPr>
              <a:t>: persistance de la pauvreté, inégalités croissantes, sous-alimentation et manque d’eau potable, endémies… C’est le volet social du développement durable ; </a:t>
            </a:r>
          </a:p>
          <a:p>
            <a:pPr algn="just">
              <a:buFont typeface="Arial" pitchFamily="34" charset="0"/>
              <a:buChar char="•"/>
            </a:pPr>
            <a:r>
              <a:rPr lang="fr-FR" dirty="0" smtClean="0">
                <a:solidFill>
                  <a:srgbClr val="FFFF00"/>
                </a:solidFill>
              </a:rPr>
              <a:t> </a:t>
            </a:r>
            <a:r>
              <a:rPr lang="fr-FR" b="1" dirty="0" smtClean="0">
                <a:solidFill>
                  <a:srgbClr val="FFFF00"/>
                </a:solidFill>
              </a:rPr>
              <a:t>les </a:t>
            </a:r>
            <a:r>
              <a:rPr lang="fr-FR" b="1" i="1" dirty="0" smtClean="0">
                <a:solidFill>
                  <a:srgbClr val="FF0000"/>
                </a:solidFill>
              </a:rPr>
              <a:t>manques de la gouvernance mondiale </a:t>
            </a:r>
            <a:r>
              <a:rPr lang="fr-FR" i="1" dirty="0" smtClean="0">
                <a:solidFill>
                  <a:srgbClr val="FFFF00"/>
                </a:solidFill>
              </a:rPr>
              <a:t>: dysfonctionnements et injustice des relations internationales, notamment entre pays développés et pays pauvres, difficulté d’adopter des réglementations permettant d’instaurer un développement durable, comme de faire respecter les traités et conventions existantes. C’est le volet économique et politique du développement durable. </a:t>
            </a:r>
          </a:p>
          <a:p>
            <a:endParaRPr lang="fr-FR" dirty="0" smtClean="0">
              <a:solidFill>
                <a:srgbClr val="FFFF00"/>
              </a:solidFill>
            </a:endParaRPr>
          </a:p>
          <a:p>
            <a:pPr>
              <a:buFont typeface="Wingdings" pitchFamily="2" charset="2"/>
              <a:buChar char="Ø"/>
            </a:pPr>
            <a:r>
              <a:rPr lang="fr-FR" dirty="0" smtClean="0">
                <a:solidFill>
                  <a:srgbClr val="FFFF00"/>
                </a:solidFill>
              </a:rPr>
              <a:t> Une action doit s’inscrire dans le développement durable si elle parvient à concilier les  3 « E » : </a:t>
            </a:r>
            <a:r>
              <a:rPr lang="fr-FR" b="1" dirty="0" smtClean="0">
                <a:solidFill>
                  <a:srgbClr val="FFFF00"/>
                </a:solidFill>
              </a:rPr>
              <a:t>Economie</a:t>
            </a:r>
            <a:r>
              <a:rPr lang="fr-FR" dirty="0" smtClean="0">
                <a:solidFill>
                  <a:srgbClr val="FFFF00"/>
                </a:solidFill>
              </a:rPr>
              <a:t>, </a:t>
            </a:r>
            <a:r>
              <a:rPr lang="fr-FR" b="1" dirty="0" smtClean="0">
                <a:solidFill>
                  <a:srgbClr val="FFFF00"/>
                </a:solidFill>
              </a:rPr>
              <a:t>Equité</a:t>
            </a:r>
            <a:r>
              <a:rPr lang="fr-FR" dirty="0" smtClean="0">
                <a:solidFill>
                  <a:srgbClr val="FFFF00"/>
                </a:solidFill>
              </a:rPr>
              <a:t>, </a:t>
            </a:r>
            <a:r>
              <a:rPr lang="fr-FR" b="1" dirty="0" smtClean="0">
                <a:solidFill>
                  <a:srgbClr val="FFFF00"/>
                </a:solidFill>
              </a:rPr>
              <a:t>Environnement</a:t>
            </a:r>
            <a:r>
              <a:rPr lang="fr-FR" dirty="0" smtClean="0">
                <a:solidFill>
                  <a:srgbClr val="FFFF00"/>
                </a:solidFill>
              </a:rPr>
              <a:t>. </a:t>
            </a:r>
          </a:p>
          <a:p>
            <a:endParaRPr lang="fr-FR" dirty="0" smtClean="0">
              <a:solidFill>
                <a:srgbClr val="008000"/>
              </a:solidFill>
              <a:latin typeface="Calibri" pitchFamily="34" charset="0"/>
            </a:endParaRPr>
          </a:p>
          <a:p>
            <a:r>
              <a:rPr lang="fr-FR" sz="1200" i="1" dirty="0" smtClean="0">
                <a:solidFill>
                  <a:srgbClr val="008000"/>
                </a:solidFill>
              </a:rPr>
              <a:t>Source : Sylvie Brunel, « Le développement durable », </a:t>
            </a:r>
            <a:r>
              <a:rPr lang="fr-FR" sz="1200" i="1" dirty="0" err="1" smtClean="0">
                <a:solidFill>
                  <a:srgbClr val="008000"/>
                </a:solidFill>
              </a:rPr>
              <a:t>coll</a:t>
            </a:r>
            <a:r>
              <a:rPr lang="fr-FR" sz="1200" i="1" dirty="0" smtClean="0">
                <a:solidFill>
                  <a:srgbClr val="008000"/>
                </a:solidFill>
              </a:rPr>
              <a:t>° Que sais-je ? PUF, 2009, p4-5.</a:t>
            </a:r>
            <a:endParaRPr lang="fr-FR" sz="1200" dirty="0" smtClean="0">
              <a:solidFill>
                <a:srgbClr val="008000"/>
              </a:solidFill>
            </a:endParaRPr>
          </a:p>
        </p:txBody>
      </p:sp>
      <p:pic>
        <p:nvPicPr>
          <p:cNvPr id="27" name="Image 26" descr="compromis.jpg"/>
          <p:cNvPicPr>
            <a:picLocks noChangeAspect="1"/>
          </p:cNvPicPr>
          <p:nvPr/>
        </p:nvPicPr>
        <p:blipFill>
          <a:blip r:embed="rId2" cstate="print"/>
          <a:stretch>
            <a:fillRect/>
          </a:stretch>
        </p:blipFill>
        <p:spPr>
          <a:xfrm>
            <a:off x="6084168" y="5765800"/>
            <a:ext cx="2679700" cy="1092200"/>
          </a:xfrm>
          <a:prstGeom prst="rect">
            <a:avLst/>
          </a:prstGeom>
        </p:spPr>
      </p:pic>
    </p:spTree>
    <p:extLst>
      <p:ext uri="{BB962C8B-B14F-4D97-AF65-F5344CB8AC3E}">
        <p14:creationId xmlns:p14="http://schemas.microsoft.com/office/powerpoint/2010/main" val="39592444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90</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Rectangle 3"/>
          <p:cNvSpPr/>
          <p:nvPr/>
        </p:nvSpPr>
        <p:spPr>
          <a:xfrm>
            <a:off x="4355976" y="836712"/>
            <a:ext cx="3456384" cy="369332"/>
          </a:xfrm>
          <a:prstGeom prst="rect">
            <a:avLst/>
          </a:prstGeom>
        </p:spPr>
        <p:txBody>
          <a:bodyPr wrap="square">
            <a:spAutoFit/>
          </a:bodyPr>
          <a:lstStyle/>
          <a:p>
            <a:r>
              <a:rPr lang="fr-FR" b="1" u="sng" dirty="0">
                <a:solidFill>
                  <a:srgbClr val="008000"/>
                </a:solidFill>
              </a:rPr>
              <a:t>Enjeux </a:t>
            </a:r>
            <a:r>
              <a:rPr lang="fr-FR" b="1" u="sng" dirty="0" smtClean="0">
                <a:solidFill>
                  <a:srgbClr val="008000"/>
                </a:solidFill>
              </a:rPr>
              <a:t>économiques vs écologie</a:t>
            </a:r>
            <a:endParaRPr lang="fr-FR" dirty="0">
              <a:solidFill>
                <a:srgbClr val="008000"/>
              </a:solidFill>
            </a:endParaRPr>
          </a:p>
        </p:txBody>
      </p:sp>
      <p:sp>
        <p:nvSpPr>
          <p:cNvPr id="5" name="ZoneTexte 4"/>
          <p:cNvSpPr txBox="1"/>
          <p:nvPr/>
        </p:nvSpPr>
        <p:spPr>
          <a:xfrm>
            <a:off x="251520" y="764704"/>
            <a:ext cx="3610412" cy="461665"/>
          </a:xfrm>
          <a:prstGeom prst="rect">
            <a:avLst/>
          </a:prstGeom>
          <a:noFill/>
        </p:spPr>
        <p:txBody>
          <a:bodyPr wrap="none" rtlCol="0">
            <a:spAutoFit/>
          </a:bodyPr>
          <a:lstStyle/>
          <a:p>
            <a:r>
              <a:rPr lang="fr-FR" sz="2400" b="1" u="sng" dirty="0" smtClean="0">
                <a:solidFill>
                  <a:srgbClr val="008000"/>
                </a:solidFill>
              </a:rPr>
              <a:t>9. Les enjeux économiques</a:t>
            </a:r>
            <a:endParaRPr lang="fr-FR" sz="2400" b="1" u="sng" dirty="0">
              <a:solidFill>
                <a:srgbClr val="008000"/>
              </a:solidFill>
            </a:endParaRPr>
          </a:p>
        </p:txBody>
      </p:sp>
      <p:sp>
        <p:nvSpPr>
          <p:cNvPr id="6" name="ZoneTexte 5"/>
          <p:cNvSpPr txBox="1"/>
          <p:nvPr/>
        </p:nvSpPr>
        <p:spPr>
          <a:xfrm>
            <a:off x="179512" y="6581001"/>
            <a:ext cx="8964488" cy="276999"/>
          </a:xfrm>
          <a:prstGeom prst="rect">
            <a:avLst/>
          </a:prstGeom>
          <a:noFill/>
        </p:spPr>
        <p:txBody>
          <a:bodyPr wrap="square" rtlCol="0">
            <a:spAutoFit/>
          </a:bodyPr>
          <a:lstStyle/>
          <a:p>
            <a:r>
              <a:rPr lang="fr-FR" sz="1200" dirty="0" smtClean="0">
                <a:solidFill>
                  <a:srgbClr val="FFFF00"/>
                </a:solidFill>
              </a:rPr>
              <a:t>Source : EDF,  </a:t>
            </a:r>
            <a:r>
              <a:rPr lang="fr-FR" sz="1200" dirty="0" smtClean="0">
                <a:solidFill>
                  <a:srgbClr val="FFFF00"/>
                </a:solidFill>
                <a:hlinkClick r:id="rId2"/>
              </a:rPr>
              <a:t>http://rapport-dd-2010.edf.com/fr/avantages_inconvenients_des_sources_energies</a:t>
            </a:r>
            <a:r>
              <a:rPr lang="fr-FR" sz="1200" dirty="0" smtClean="0">
                <a:solidFill>
                  <a:srgbClr val="FFFF00"/>
                </a:solidFill>
              </a:rPr>
              <a:t> </a:t>
            </a:r>
            <a:endParaRPr lang="fr-FR" sz="1200" dirty="0">
              <a:solidFill>
                <a:srgbClr val="FFFF00"/>
              </a:solidFill>
            </a:endParaRPr>
          </a:p>
        </p:txBody>
      </p:sp>
      <p:sp>
        <p:nvSpPr>
          <p:cNvPr id="8" name="Rectangle 7"/>
          <p:cNvSpPr/>
          <p:nvPr/>
        </p:nvSpPr>
        <p:spPr>
          <a:xfrm>
            <a:off x="251520" y="1268760"/>
            <a:ext cx="6264696" cy="369332"/>
          </a:xfrm>
          <a:prstGeom prst="rect">
            <a:avLst/>
          </a:prstGeom>
        </p:spPr>
        <p:txBody>
          <a:bodyPr wrap="square">
            <a:spAutoFit/>
          </a:bodyPr>
          <a:lstStyle/>
          <a:p>
            <a:r>
              <a:rPr lang="fr-FR" i="1" dirty="0" smtClean="0">
                <a:solidFill>
                  <a:srgbClr val="FFFF00"/>
                </a:solidFill>
              </a:rPr>
              <a:t>Avantages et inconvénients des différentes sources d’énergie</a:t>
            </a:r>
            <a:r>
              <a:rPr lang="fr-FR" dirty="0" smtClean="0">
                <a:solidFill>
                  <a:srgbClr val="FFFF00"/>
                </a:solidFill>
              </a:rPr>
              <a:t>. </a:t>
            </a:r>
            <a:endParaRPr lang="fr-FR" dirty="0"/>
          </a:p>
        </p:txBody>
      </p:sp>
      <p:graphicFrame>
        <p:nvGraphicFramePr>
          <p:cNvPr id="10" name="Tableau 9"/>
          <p:cNvGraphicFramePr>
            <a:graphicFrameLocks noGrp="1"/>
          </p:cNvGraphicFramePr>
          <p:nvPr/>
        </p:nvGraphicFramePr>
        <p:xfrm>
          <a:off x="179512" y="1772815"/>
          <a:ext cx="8712967" cy="4826332"/>
        </p:xfrm>
        <a:graphic>
          <a:graphicData uri="http://schemas.openxmlformats.org/drawingml/2006/table">
            <a:tbl>
              <a:tblPr/>
              <a:tblGrid>
                <a:gridCol w="1152128"/>
                <a:gridCol w="1021217"/>
                <a:gridCol w="584185"/>
                <a:gridCol w="573552"/>
                <a:gridCol w="573552"/>
                <a:gridCol w="1171727"/>
                <a:gridCol w="1692391"/>
                <a:gridCol w="1944215"/>
              </a:tblGrid>
              <a:tr h="418955">
                <a:tc rowSpan="2">
                  <a:txBody>
                    <a:bodyPr/>
                    <a:lstStyle/>
                    <a:p>
                      <a:pPr>
                        <a:lnSpc>
                          <a:spcPct val="115000"/>
                        </a:lnSpc>
                        <a:spcAft>
                          <a:spcPts val="0"/>
                        </a:spcAft>
                      </a:pPr>
                      <a:r>
                        <a:rPr lang="fr-FR" sz="1000" b="1" i="1" dirty="0">
                          <a:solidFill>
                            <a:srgbClr val="FFFF00"/>
                          </a:solidFill>
                          <a:latin typeface="Calibri"/>
                          <a:ea typeface="Calibri"/>
                          <a:cs typeface="Times New Roman"/>
                        </a:rPr>
                        <a:t>Source d’énergie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a:solidFill>
                            <a:srgbClr val="FFFF00"/>
                          </a:solidFill>
                          <a:latin typeface="Calibri"/>
                          <a:ea typeface="Calibri"/>
                          <a:cs typeface="Times New Roman"/>
                        </a:rPr>
                        <a:t>Puissance unitaire des unités de production</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gridSpan="3">
                  <a:txBody>
                    <a:bodyPr/>
                    <a:lstStyle/>
                    <a:p>
                      <a:pPr>
                        <a:lnSpc>
                          <a:spcPct val="115000"/>
                        </a:lnSpc>
                        <a:spcAft>
                          <a:spcPts val="0"/>
                        </a:spcAft>
                      </a:pPr>
                      <a:r>
                        <a:rPr lang="fr-FR" sz="1000" b="1" i="1">
                          <a:solidFill>
                            <a:srgbClr val="FFFF00"/>
                          </a:solidFill>
                          <a:latin typeface="Calibri"/>
                          <a:ea typeface="Calibri"/>
                          <a:cs typeface="Times New Roman"/>
                        </a:rPr>
                        <a:t>Part de la production en 2008</a:t>
                      </a:r>
                    </a:p>
                    <a:p>
                      <a:pPr>
                        <a:lnSpc>
                          <a:spcPct val="115000"/>
                        </a:lnSpc>
                        <a:spcAft>
                          <a:spcPts val="0"/>
                        </a:spcAft>
                      </a:pPr>
                      <a:r>
                        <a:rPr lang="fr-FR" sz="1000" b="1" i="1">
                          <a:solidFill>
                            <a:srgbClr val="FFFF00"/>
                          </a:solidFill>
                          <a:latin typeface="Calibri"/>
                          <a:ea typeface="Calibri"/>
                          <a:cs typeface="Times New Roman"/>
                        </a:rPr>
                        <a:t>(WEO 2010) </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2">
                  <a:txBody>
                    <a:bodyPr/>
                    <a:lstStyle/>
                    <a:p>
                      <a:pPr>
                        <a:lnSpc>
                          <a:spcPct val="115000"/>
                        </a:lnSpc>
                        <a:spcAft>
                          <a:spcPts val="0"/>
                        </a:spcAft>
                      </a:pPr>
                      <a:r>
                        <a:rPr lang="fr-FR" sz="1000" b="1" i="1">
                          <a:solidFill>
                            <a:srgbClr val="FFFF00"/>
                          </a:solidFill>
                          <a:latin typeface="Calibri"/>
                          <a:ea typeface="Calibri"/>
                          <a:cs typeface="Times New Roman"/>
                        </a:rPr>
                        <a:t>Usages dans le système électrique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a:solidFill>
                            <a:srgbClr val="FFFF00"/>
                          </a:solidFill>
                          <a:latin typeface="Calibri"/>
                          <a:ea typeface="Calibri"/>
                          <a:cs typeface="Times New Roman"/>
                        </a:rPr>
                        <a:t>Atouts</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dirty="0" smtClean="0">
                          <a:solidFill>
                            <a:srgbClr val="FF0000"/>
                          </a:solidFill>
                          <a:latin typeface="Calibri"/>
                          <a:ea typeface="Calibri"/>
                          <a:cs typeface="Times New Roman"/>
                        </a:rPr>
                        <a:t>Contraintes / Risques</a:t>
                      </a:r>
                      <a:endParaRPr lang="fr-FR" sz="1000" b="1" i="1" dirty="0">
                        <a:solidFill>
                          <a:srgbClr val="FF00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09478">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solidFill>
                            <a:srgbClr val="FFFF00"/>
                          </a:solidFill>
                          <a:latin typeface="Calibri"/>
                          <a:ea typeface="Calibri"/>
                          <a:cs typeface="Times New Roman"/>
                        </a:rPr>
                        <a:t>Monde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UE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FR</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r>
              <a:tr h="209478">
                <a:tc>
                  <a:txBody>
                    <a:bodyPr/>
                    <a:lstStyle/>
                    <a:p>
                      <a:pPr>
                        <a:lnSpc>
                          <a:spcPct val="115000"/>
                        </a:lnSpc>
                        <a:spcAft>
                          <a:spcPts val="0"/>
                        </a:spcAft>
                      </a:pPr>
                      <a:r>
                        <a:rPr lang="fr-FR" sz="1000" b="1" cap="all" baseline="0" dirty="0">
                          <a:solidFill>
                            <a:srgbClr val="FFFF00"/>
                          </a:solidFill>
                          <a:latin typeface="Calibri"/>
                          <a:ea typeface="Calibri"/>
                          <a:cs typeface="Times New Roman"/>
                        </a:rPr>
                        <a:t>Energies fossiles</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dirty="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b="1" dirty="0">
                          <a:solidFill>
                            <a:srgbClr val="FFFF00"/>
                          </a:solidFill>
                          <a:latin typeface="Calibri"/>
                          <a:ea typeface="Calibri"/>
                          <a:cs typeface="Times New Roman"/>
                        </a:rPr>
                        <a:t>67%</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b="1" dirty="0">
                          <a:solidFill>
                            <a:srgbClr val="FFFF00"/>
                          </a:solidFill>
                          <a:latin typeface="Calibri"/>
                          <a:ea typeface="Calibri"/>
                          <a:cs typeface="Times New Roman"/>
                        </a:rPr>
                        <a:t>55%</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dirty="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dirty="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dirty="0">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256867">
                <a:tc>
                  <a:txBody>
                    <a:bodyPr/>
                    <a:lstStyle/>
                    <a:p>
                      <a:pPr>
                        <a:lnSpc>
                          <a:spcPct val="115000"/>
                        </a:lnSpc>
                        <a:spcAft>
                          <a:spcPts val="0"/>
                        </a:spcAft>
                      </a:pPr>
                      <a:r>
                        <a:rPr lang="fr-FR" sz="1000">
                          <a:solidFill>
                            <a:srgbClr val="FFFF00"/>
                          </a:solidFill>
                          <a:latin typeface="Calibri"/>
                          <a:ea typeface="Calibri"/>
                          <a:cs typeface="Times New Roman"/>
                        </a:rPr>
                        <a:t>Charbon</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250 à 800 MW</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41%</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28%</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49%</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Base et </a:t>
                      </a:r>
                      <a:r>
                        <a:rPr lang="fr-FR" sz="1000" dirty="0" smtClean="0">
                          <a:solidFill>
                            <a:srgbClr val="FFFF00"/>
                          </a:solidFill>
                          <a:latin typeface="Calibri"/>
                          <a:ea typeface="Calibri"/>
                          <a:cs typeface="Times New Roman"/>
                        </a:rPr>
                        <a:t>semi-base </a:t>
                      </a:r>
                      <a:endParaRPr lang="fr-FR" sz="1000" dirty="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Flexible</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Stockable</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Le plus abondant</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Puissance</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Bien réparti géographiquement</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Facile exploiter et à transporter</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C00000"/>
                          </a:solidFill>
                          <a:latin typeface="Calibri"/>
                          <a:ea typeface="Calibri"/>
                          <a:cs typeface="Times New Roman"/>
                        </a:rPr>
                        <a:t> Risques </a:t>
                      </a:r>
                      <a:r>
                        <a:rPr lang="fr-FR" sz="1000" dirty="0">
                          <a:solidFill>
                            <a:srgbClr val="C00000"/>
                          </a:solidFill>
                          <a:latin typeface="Calibri"/>
                          <a:ea typeface="Calibri"/>
                          <a:cs typeface="Times New Roman"/>
                        </a:rPr>
                        <a:t>liés à l'exploration </a:t>
                      </a:r>
                      <a:r>
                        <a:rPr lang="fr-FR" sz="1000" dirty="0" smtClean="0">
                          <a:solidFill>
                            <a:srgbClr val="C00000"/>
                          </a:solidFill>
                          <a:latin typeface="Calibri"/>
                          <a:ea typeface="Calibri"/>
                          <a:cs typeface="Times New Roman"/>
                        </a:rPr>
                        <a:t>minière (coups de grisous …).</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9933"/>
                          </a:solidFill>
                          <a:latin typeface="Calibri"/>
                          <a:ea typeface="Calibri"/>
                          <a:cs typeface="Times New Roman"/>
                        </a:rPr>
                        <a:t> Prix </a:t>
                      </a:r>
                      <a:r>
                        <a:rPr lang="fr-FR" sz="1000" dirty="0">
                          <a:solidFill>
                            <a:srgbClr val="FF9933"/>
                          </a:solidFill>
                          <a:latin typeface="Calibri"/>
                          <a:ea typeface="Calibri"/>
                          <a:cs typeface="Times New Roman"/>
                        </a:rPr>
                        <a:t>fluctuants </a:t>
                      </a:r>
                    </a:p>
                    <a:p>
                      <a:pPr>
                        <a:lnSpc>
                          <a:spcPct val="115000"/>
                        </a:lnSpc>
                        <a:spcAft>
                          <a:spcPts val="0"/>
                        </a:spcAft>
                        <a:buFont typeface="Arial" pitchFamily="34" charset="0"/>
                        <a:buChar char="•"/>
                      </a:pPr>
                      <a:r>
                        <a:rPr lang="fr-FR" sz="1000" dirty="0" smtClean="0">
                          <a:solidFill>
                            <a:srgbClr val="FF9933"/>
                          </a:solidFill>
                          <a:latin typeface="Calibri"/>
                          <a:ea typeface="Calibri"/>
                          <a:cs typeface="Times New Roman"/>
                        </a:rPr>
                        <a:t> Pondéreux </a:t>
                      </a:r>
                      <a:r>
                        <a:rPr lang="fr-FR" sz="1000" dirty="0">
                          <a:solidFill>
                            <a:srgbClr val="FF9933"/>
                          </a:solidFill>
                          <a:latin typeface="Calibri"/>
                          <a:ea typeface="Calibri"/>
                          <a:cs typeface="Times New Roman"/>
                        </a:rPr>
                        <a:t>(Très lourd)</a:t>
                      </a: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Très </a:t>
                      </a:r>
                      <a:r>
                        <a:rPr lang="fr-FR" sz="1000" dirty="0">
                          <a:solidFill>
                            <a:srgbClr val="FF0000"/>
                          </a:solidFill>
                          <a:latin typeface="Calibri"/>
                          <a:ea typeface="Calibri"/>
                          <a:cs typeface="Times New Roman"/>
                        </a:rPr>
                        <a:t>polluant (S02, NO, poussières) </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CO2 </a:t>
                      </a:r>
                      <a:r>
                        <a:rPr lang="fr-FR" sz="1000" dirty="0">
                          <a:solidFill>
                            <a:srgbClr val="FF0000"/>
                          </a:solidFill>
                          <a:latin typeface="Calibri"/>
                          <a:ea typeface="Calibri"/>
                          <a:cs typeface="Times New Roman"/>
                        </a:rPr>
                        <a:t>: de 1100 q/kWh (avec ACV)</a:t>
                      </a:r>
                      <a:r>
                        <a:rPr lang="fr-FR" sz="1000" dirty="0">
                          <a:solidFill>
                            <a:srgbClr val="FFFF00"/>
                          </a:solidFill>
                          <a:latin typeface="Calibri"/>
                          <a:ea typeface="Calibri"/>
                          <a:cs typeface="Times New Roman"/>
                        </a:rPr>
                        <a:t> </a:t>
                      </a:r>
                    </a:p>
                    <a:p>
                      <a:pPr>
                        <a:lnSpc>
                          <a:spcPct val="115000"/>
                        </a:lnSpc>
                        <a:spcAft>
                          <a:spcPts val="0"/>
                        </a:spcAft>
                        <a:buFont typeface="Arial" pitchFamily="34" charset="0"/>
                        <a:buChar char="•"/>
                      </a:pPr>
                      <a:r>
                        <a:rPr lang="fr-FR" sz="1000" b="1" dirty="0" smtClean="0">
                          <a:solidFill>
                            <a:srgbClr val="FF0000"/>
                          </a:solidFill>
                          <a:latin typeface="Calibri"/>
                          <a:ea typeface="Calibri"/>
                          <a:cs typeface="Times New Roman"/>
                        </a:rPr>
                        <a:t> Contribue </a:t>
                      </a:r>
                      <a:r>
                        <a:rPr lang="fr-FR" sz="1000" b="1" dirty="0">
                          <a:solidFill>
                            <a:srgbClr val="FF0000"/>
                          </a:solidFill>
                          <a:latin typeface="Calibri"/>
                          <a:ea typeface="Calibri"/>
                          <a:cs typeface="Times New Roman"/>
                        </a:rPr>
                        <a:t>à l'effet de serre.</a:t>
                      </a:r>
                      <a:endParaRPr lang="fr-FR" sz="1000" b="1" dirty="0">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256867">
                <a:tc>
                  <a:txBody>
                    <a:bodyPr/>
                    <a:lstStyle/>
                    <a:p>
                      <a:pPr>
                        <a:lnSpc>
                          <a:spcPct val="115000"/>
                        </a:lnSpc>
                        <a:spcAft>
                          <a:spcPts val="0"/>
                        </a:spcAft>
                      </a:pPr>
                      <a:r>
                        <a:rPr lang="fr-FR" sz="1000" dirty="0">
                          <a:solidFill>
                            <a:srgbClr val="FFFF00"/>
                          </a:solidFill>
                          <a:latin typeface="Calibri"/>
                          <a:ea typeface="Calibri"/>
                          <a:cs typeface="Times New Roman"/>
                        </a:rPr>
                        <a:t>Pétroles </a:t>
                      </a:r>
                      <a:endParaRPr lang="fr-FR" sz="1000" dirty="0" smtClean="0">
                        <a:solidFill>
                          <a:srgbClr val="FFFF00"/>
                        </a:solidFill>
                        <a:latin typeface="Calibri"/>
                        <a:ea typeface="Calibri"/>
                        <a:cs typeface="Times New Roman"/>
                      </a:endParaRPr>
                    </a:p>
                    <a:p>
                      <a:pPr>
                        <a:lnSpc>
                          <a:spcPct val="115000"/>
                        </a:lnSpc>
                        <a:spcAft>
                          <a:spcPts val="0"/>
                        </a:spcAft>
                      </a:pPr>
                      <a:r>
                        <a:rPr lang="fr-FR" sz="1000" dirty="0" smtClean="0">
                          <a:solidFill>
                            <a:srgbClr val="FFFF00"/>
                          </a:solidFill>
                          <a:latin typeface="Calibri"/>
                          <a:ea typeface="Calibri"/>
                          <a:cs typeface="Times New Roman"/>
                        </a:rPr>
                        <a:t>(&amp; fioul lourd …)</a:t>
                      </a:r>
                      <a:endParaRPr lang="fr-FR" sz="1000" dirty="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40 à 800 MW</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5%</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3%</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1%</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Pointe et extrême pointe. </a:t>
                      </a:r>
                      <a:endParaRPr lang="fr-FR" sz="1000" dirty="0" smtClean="0">
                        <a:solidFill>
                          <a:srgbClr val="FFFF00"/>
                        </a:solidFill>
                        <a:latin typeface="Calibri"/>
                        <a:ea typeface="Calibri"/>
                        <a:cs typeface="Times New Roman"/>
                      </a:endParaRPr>
                    </a:p>
                    <a:p>
                      <a:pPr>
                        <a:lnSpc>
                          <a:spcPct val="115000"/>
                        </a:lnSpc>
                        <a:spcAft>
                          <a:spcPts val="0"/>
                        </a:spcAft>
                      </a:pPr>
                      <a:r>
                        <a:rPr lang="fr-FR" sz="1000" dirty="0" smtClean="0">
                          <a:solidFill>
                            <a:srgbClr val="FFFF00"/>
                          </a:solidFill>
                          <a:latin typeface="Calibri"/>
                          <a:ea typeface="Calibri"/>
                          <a:cs typeface="Times New Roman"/>
                        </a:rPr>
                        <a:t>Semi-base </a:t>
                      </a:r>
                      <a:r>
                        <a:rPr lang="fr-FR" sz="1000" dirty="0">
                          <a:solidFill>
                            <a:srgbClr val="FFFF00"/>
                          </a:solidFill>
                          <a:latin typeface="Calibri"/>
                          <a:ea typeface="Calibri"/>
                          <a:cs typeface="Times New Roman"/>
                        </a:rPr>
                        <a:t>dans certains pays</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Flexible et réactif</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Démarrage rapide</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Puissance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Risque </a:t>
                      </a:r>
                      <a:r>
                        <a:rPr lang="fr-FR" sz="1000" dirty="0">
                          <a:solidFill>
                            <a:srgbClr val="FF0000"/>
                          </a:solidFill>
                          <a:latin typeface="Calibri"/>
                          <a:ea typeface="Calibri"/>
                          <a:cs typeface="Times New Roman"/>
                        </a:rPr>
                        <a:t>de pollution (marée noire)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C00000"/>
                          </a:solidFill>
                          <a:latin typeface="Calibri"/>
                          <a:ea typeface="Calibri"/>
                          <a:cs typeface="Times New Roman"/>
                        </a:rPr>
                        <a:t> Risque </a:t>
                      </a:r>
                      <a:r>
                        <a:rPr lang="fr-FR" sz="1000" dirty="0">
                          <a:solidFill>
                            <a:srgbClr val="C00000"/>
                          </a:solidFill>
                          <a:latin typeface="Calibri"/>
                          <a:ea typeface="Calibri"/>
                          <a:cs typeface="Times New Roman"/>
                        </a:rPr>
                        <a:t>explosif</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9933"/>
                          </a:solidFill>
                          <a:latin typeface="Calibri"/>
                          <a:ea typeface="Calibri"/>
                          <a:cs typeface="Times New Roman"/>
                        </a:rPr>
                        <a:t> Répartition </a:t>
                      </a:r>
                      <a:r>
                        <a:rPr lang="fr-FR" sz="1000" dirty="0">
                          <a:solidFill>
                            <a:srgbClr val="FF9933"/>
                          </a:solidFill>
                          <a:latin typeface="Calibri"/>
                          <a:ea typeface="Calibri"/>
                          <a:cs typeface="Times New Roman"/>
                        </a:rPr>
                        <a:t>géographique déséquilibrée </a:t>
                      </a:r>
                      <a:endParaRPr lang="fr-FR" sz="1000" dirty="0" smtClean="0">
                        <a:solidFill>
                          <a:srgbClr val="FF9933"/>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C00000"/>
                          </a:solidFill>
                          <a:latin typeface="Calibri"/>
                          <a:ea typeface="Calibri"/>
                          <a:cs typeface="Times New Roman"/>
                        </a:rPr>
                        <a:t> Epuisable </a:t>
                      </a:r>
                      <a:r>
                        <a:rPr lang="fr-FR" sz="1000" dirty="0">
                          <a:solidFill>
                            <a:srgbClr val="C00000"/>
                          </a:solidFill>
                          <a:latin typeface="Calibri"/>
                          <a:ea typeface="Calibri"/>
                          <a:cs typeface="Times New Roman"/>
                        </a:rPr>
                        <a:t>dans le demi-siècle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b="1" dirty="0" smtClean="0">
                          <a:solidFill>
                            <a:srgbClr val="FF0000"/>
                          </a:solidFill>
                          <a:latin typeface="Calibri"/>
                          <a:ea typeface="Calibri"/>
                          <a:cs typeface="Times New Roman"/>
                        </a:rPr>
                        <a:t> Contribue </a:t>
                      </a:r>
                      <a:r>
                        <a:rPr lang="fr-FR" sz="1000" b="1" dirty="0">
                          <a:solidFill>
                            <a:srgbClr val="FF0000"/>
                          </a:solidFill>
                          <a:latin typeface="Calibri"/>
                          <a:ea typeface="Calibri"/>
                          <a:cs typeface="Times New Roman"/>
                        </a:rPr>
                        <a:t>à l'effet de serre.</a:t>
                      </a:r>
                      <a:endParaRPr lang="fr-FR" sz="1000" b="1" dirty="0">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256867">
                <a:tc>
                  <a:txBody>
                    <a:bodyPr/>
                    <a:lstStyle/>
                    <a:p>
                      <a:pPr>
                        <a:lnSpc>
                          <a:spcPct val="115000"/>
                        </a:lnSpc>
                        <a:spcAft>
                          <a:spcPts val="0"/>
                        </a:spcAft>
                      </a:pPr>
                      <a:r>
                        <a:rPr lang="fr-FR" sz="1000" dirty="0" smtClean="0">
                          <a:solidFill>
                            <a:srgbClr val="FFFF00"/>
                          </a:solidFill>
                          <a:latin typeface="Calibri"/>
                          <a:ea typeface="Calibri"/>
                          <a:cs typeface="Times New Roman"/>
                        </a:rPr>
                        <a:t>Gaz naturel</a:t>
                      </a:r>
                      <a:endParaRPr lang="fr-FR" sz="1000" dirty="0">
                        <a:solidFill>
                          <a:srgbClr val="FFFF00"/>
                        </a:solidFill>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40 à 800 MW</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21%</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24%</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21%</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Base (turbine) semi-base (cycle combiné) et pointe sur base courte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Peu polluant ( ?)</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Facile à exploiter</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Flexible et réactif</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Puissance</a:t>
                      </a: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n-US" sz="1000" dirty="0" smtClean="0">
                          <a:solidFill>
                            <a:srgbClr val="FF0000"/>
                          </a:solidFill>
                          <a:latin typeface="Calibri"/>
                          <a:ea typeface="Calibri"/>
                          <a:cs typeface="Times New Roman"/>
                        </a:rPr>
                        <a:t> CO2 </a:t>
                      </a:r>
                      <a:r>
                        <a:rPr lang="en-US" sz="1000" dirty="0">
                          <a:solidFill>
                            <a:srgbClr val="FF0000"/>
                          </a:solidFill>
                          <a:latin typeface="Calibri"/>
                          <a:ea typeface="Calibri"/>
                          <a:cs typeface="Times New Roman"/>
                        </a:rPr>
                        <a:t>: 400 q/kWh (cycle </a:t>
                      </a:r>
                      <a:r>
                        <a:rPr lang="en-US" sz="1000" dirty="0" err="1">
                          <a:solidFill>
                            <a:srgbClr val="FF0000"/>
                          </a:solidFill>
                          <a:latin typeface="Calibri"/>
                          <a:ea typeface="Calibri"/>
                          <a:cs typeface="Times New Roman"/>
                        </a:rPr>
                        <a:t>combiné</a:t>
                      </a:r>
                      <a:r>
                        <a:rPr lang="en-US" sz="1000" dirty="0">
                          <a:solidFill>
                            <a:srgbClr val="FF0000"/>
                          </a:solidFill>
                          <a:latin typeface="Calibri"/>
                          <a:ea typeface="Calibri"/>
                          <a:cs typeface="Times New Roman"/>
                        </a:rPr>
                        <a:t>) </a:t>
                      </a:r>
                      <a:endParaRPr lang="fr-FR" sz="1000" dirty="0">
                        <a:solidFill>
                          <a:srgbClr val="FF0000"/>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C00000"/>
                          </a:solidFill>
                          <a:latin typeface="Calibri"/>
                          <a:ea typeface="Calibri"/>
                          <a:cs typeface="Times New Roman"/>
                        </a:rPr>
                        <a:t> Risque </a:t>
                      </a:r>
                      <a:r>
                        <a:rPr lang="fr-FR" sz="1000" dirty="0">
                          <a:solidFill>
                            <a:srgbClr val="C00000"/>
                          </a:solidFill>
                          <a:latin typeface="Calibri"/>
                          <a:ea typeface="Calibri"/>
                          <a:cs typeface="Times New Roman"/>
                        </a:rPr>
                        <a:t>explosif </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9933"/>
                          </a:solidFill>
                          <a:latin typeface="Calibri"/>
                          <a:ea typeface="Calibri"/>
                          <a:cs typeface="Times New Roman"/>
                        </a:rPr>
                        <a:t> Versatilité </a:t>
                      </a:r>
                      <a:r>
                        <a:rPr lang="fr-FR" sz="1000" dirty="0">
                          <a:solidFill>
                            <a:srgbClr val="FF9933"/>
                          </a:solidFill>
                          <a:latin typeface="Calibri"/>
                          <a:ea typeface="Calibri"/>
                          <a:cs typeface="Times New Roman"/>
                        </a:rPr>
                        <a:t>des prix</a:t>
                      </a:r>
                    </a:p>
                    <a:p>
                      <a:pPr>
                        <a:lnSpc>
                          <a:spcPct val="115000"/>
                        </a:lnSpc>
                        <a:spcAft>
                          <a:spcPts val="0"/>
                        </a:spcAft>
                        <a:buFont typeface="Arial" pitchFamily="34" charset="0"/>
                        <a:buChar char="•"/>
                      </a:pPr>
                      <a:r>
                        <a:rPr lang="fr-FR" sz="1000" dirty="0" smtClean="0">
                          <a:solidFill>
                            <a:srgbClr val="FF9933"/>
                          </a:solidFill>
                          <a:latin typeface="Calibri"/>
                          <a:ea typeface="Calibri"/>
                          <a:cs typeface="Times New Roman"/>
                        </a:rPr>
                        <a:t> Répartition </a:t>
                      </a:r>
                      <a:r>
                        <a:rPr lang="fr-FR" sz="1000" dirty="0">
                          <a:solidFill>
                            <a:srgbClr val="FF9933"/>
                          </a:solidFill>
                          <a:latin typeface="Calibri"/>
                          <a:ea typeface="Calibri"/>
                          <a:cs typeface="Times New Roman"/>
                        </a:rPr>
                        <a:t>géographique déséquilibrée </a:t>
                      </a:r>
                      <a:endParaRPr lang="fr-FR" sz="1000" dirty="0" smtClean="0">
                        <a:solidFill>
                          <a:srgbClr val="FF9933"/>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9933"/>
                          </a:solidFill>
                          <a:latin typeface="Calibri"/>
                          <a:ea typeface="Calibri"/>
                          <a:cs typeface="Times New Roman"/>
                        </a:rPr>
                        <a:t> Transport </a:t>
                      </a:r>
                      <a:r>
                        <a:rPr lang="fr-FR" sz="1000" dirty="0">
                          <a:solidFill>
                            <a:srgbClr val="FF9933"/>
                          </a:solidFill>
                          <a:latin typeface="Calibri"/>
                          <a:ea typeface="Calibri"/>
                          <a:cs typeface="Times New Roman"/>
                        </a:rPr>
                        <a:t>en réseau.</a:t>
                      </a:r>
                    </a:p>
                    <a:p>
                      <a:pPr>
                        <a:lnSpc>
                          <a:spcPct val="115000"/>
                        </a:lnSpc>
                        <a:spcAft>
                          <a:spcPts val="0"/>
                        </a:spcAft>
                        <a:buFont typeface="Arial" pitchFamily="34" charset="0"/>
                        <a:buChar char="•"/>
                      </a:pPr>
                      <a:r>
                        <a:rPr lang="fr-FR" sz="1000" b="1" dirty="0" smtClean="0">
                          <a:solidFill>
                            <a:srgbClr val="FF0000"/>
                          </a:solidFill>
                          <a:latin typeface="Calibri"/>
                          <a:ea typeface="Calibri"/>
                          <a:cs typeface="Times New Roman"/>
                        </a:rPr>
                        <a:t> Contribue </a:t>
                      </a:r>
                      <a:r>
                        <a:rPr lang="fr-FR" sz="1000" b="1" dirty="0">
                          <a:solidFill>
                            <a:srgbClr val="FF0000"/>
                          </a:solidFill>
                          <a:latin typeface="Calibri"/>
                          <a:ea typeface="Calibri"/>
                          <a:cs typeface="Times New Roman"/>
                        </a:rPr>
                        <a:t>à l'effet de serre.</a:t>
                      </a:r>
                      <a:endParaRPr lang="fr-FR" sz="1000" b="1" dirty="0">
                        <a:latin typeface="Calibri"/>
                        <a:ea typeface="Calibri"/>
                        <a:cs typeface="Times New Roman"/>
                      </a:endParaRPr>
                    </a:p>
                  </a:txBody>
                  <a:tcPr marL="42282" marR="4228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pic>
        <p:nvPicPr>
          <p:cNvPr id="11" name="Image 10" descr="charbon1_s.jpg"/>
          <p:cNvPicPr>
            <a:picLocks noChangeAspect="1"/>
          </p:cNvPicPr>
          <p:nvPr/>
        </p:nvPicPr>
        <p:blipFill>
          <a:blip r:embed="rId3" cstate="print"/>
          <a:stretch>
            <a:fillRect/>
          </a:stretch>
        </p:blipFill>
        <p:spPr>
          <a:xfrm>
            <a:off x="251520" y="3140968"/>
            <a:ext cx="994005" cy="650751"/>
          </a:xfrm>
          <a:prstGeom prst="rect">
            <a:avLst/>
          </a:prstGeom>
        </p:spPr>
      </p:pic>
      <p:pic>
        <p:nvPicPr>
          <p:cNvPr id="12" name="Image 11" descr="petrole1_s1.jpg"/>
          <p:cNvPicPr>
            <a:picLocks noChangeAspect="1"/>
          </p:cNvPicPr>
          <p:nvPr/>
        </p:nvPicPr>
        <p:blipFill>
          <a:blip r:embed="rId4" cstate="print"/>
          <a:stretch>
            <a:fillRect/>
          </a:stretch>
        </p:blipFill>
        <p:spPr>
          <a:xfrm>
            <a:off x="251520" y="4509120"/>
            <a:ext cx="1000125" cy="790575"/>
          </a:xfrm>
          <a:prstGeom prst="rect">
            <a:avLst/>
          </a:prstGeom>
        </p:spPr>
      </p:pic>
      <p:pic>
        <p:nvPicPr>
          <p:cNvPr id="13" name="Image 12" descr="Gaz naturel_s1.jpg"/>
          <p:cNvPicPr>
            <a:picLocks noChangeAspect="1"/>
          </p:cNvPicPr>
          <p:nvPr/>
        </p:nvPicPr>
        <p:blipFill>
          <a:blip r:embed="rId5" cstate="print"/>
          <a:stretch>
            <a:fillRect/>
          </a:stretch>
        </p:blipFill>
        <p:spPr>
          <a:xfrm>
            <a:off x="395536" y="5589240"/>
            <a:ext cx="619125" cy="942975"/>
          </a:xfrm>
          <a:prstGeom prst="rect">
            <a:avLst/>
          </a:prstGeom>
        </p:spPr>
      </p:pic>
    </p:spTree>
    <p:extLst>
      <p:ext uri="{BB962C8B-B14F-4D97-AF65-F5344CB8AC3E}">
        <p14:creationId xmlns:p14="http://schemas.microsoft.com/office/powerpoint/2010/main" val="4448869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91</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Rectangle 3"/>
          <p:cNvSpPr/>
          <p:nvPr/>
        </p:nvSpPr>
        <p:spPr>
          <a:xfrm>
            <a:off x="4355976" y="836712"/>
            <a:ext cx="3456384" cy="369332"/>
          </a:xfrm>
          <a:prstGeom prst="rect">
            <a:avLst/>
          </a:prstGeom>
        </p:spPr>
        <p:txBody>
          <a:bodyPr wrap="square">
            <a:spAutoFit/>
          </a:bodyPr>
          <a:lstStyle/>
          <a:p>
            <a:r>
              <a:rPr lang="fr-FR" b="1" u="sng" dirty="0">
                <a:solidFill>
                  <a:srgbClr val="008000"/>
                </a:solidFill>
              </a:rPr>
              <a:t>Enjeux </a:t>
            </a:r>
            <a:r>
              <a:rPr lang="fr-FR" b="1" u="sng" dirty="0" smtClean="0">
                <a:solidFill>
                  <a:srgbClr val="008000"/>
                </a:solidFill>
              </a:rPr>
              <a:t>économiques vs écologie</a:t>
            </a:r>
            <a:endParaRPr lang="fr-FR" dirty="0">
              <a:solidFill>
                <a:srgbClr val="008000"/>
              </a:solidFill>
            </a:endParaRPr>
          </a:p>
        </p:txBody>
      </p:sp>
      <p:sp>
        <p:nvSpPr>
          <p:cNvPr id="5" name="ZoneTexte 4"/>
          <p:cNvSpPr txBox="1"/>
          <p:nvPr/>
        </p:nvSpPr>
        <p:spPr>
          <a:xfrm>
            <a:off x="251520" y="764704"/>
            <a:ext cx="3610412" cy="461665"/>
          </a:xfrm>
          <a:prstGeom prst="rect">
            <a:avLst/>
          </a:prstGeom>
          <a:noFill/>
        </p:spPr>
        <p:txBody>
          <a:bodyPr wrap="none" rtlCol="0">
            <a:spAutoFit/>
          </a:bodyPr>
          <a:lstStyle/>
          <a:p>
            <a:r>
              <a:rPr lang="fr-FR" sz="2400" b="1" u="sng" dirty="0" smtClean="0">
                <a:solidFill>
                  <a:srgbClr val="008000"/>
                </a:solidFill>
              </a:rPr>
              <a:t>9. Les enjeux économiques</a:t>
            </a:r>
            <a:endParaRPr lang="fr-FR" sz="2400" b="1" u="sng" dirty="0">
              <a:solidFill>
                <a:srgbClr val="008000"/>
              </a:solidFill>
            </a:endParaRPr>
          </a:p>
        </p:txBody>
      </p:sp>
      <p:sp>
        <p:nvSpPr>
          <p:cNvPr id="8" name="Rectangle 7"/>
          <p:cNvSpPr/>
          <p:nvPr/>
        </p:nvSpPr>
        <p:spPr>
          <a:xfrm>
            <a:off x="251520" y="1268760"/>
            <a:ext cx="6264696" cy="369332"/>
          </a:xfrm>
          <a:prstGeom prst="rect">
            <a:avLst/>
          </a:prstGeom>
        </p:spPr>
        <p:txBody>
          <a:bodyPr wrap="square">
            <a:spAutoFit/>
          </a:bodyPr>
          <a:lstStyle/>
          <a:p>
            <a:r>
              <a:rPr lang="fr-FR" i="1" dirty="0" smtClean="0">
                <a:solidFill>
                  <a:srgbClr val="FFFF00"/>
                </a:solidFill>
              </a:rPr>
              <a:t>Avantages et inconvénients des différentes sources d’énergie</a:t>
            </a:r>
            <a:r>
              <a:rPr lang="fr-FR" dirty="0" smtClean="0">
                <a:solidFill>
                  <a:srgbClr val="FFFF00"/>
                </a:solidFill>
              </a:rPr>
              <a:t>. </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3374154478"/>
              </p:ext>
            </p:extLst>
          </p:nvPr>
        </p:nvGraphicFramePr>
        <p:xfrm>
          <a:off x="179512" y="1628800"/>
          <a:ext cx="8784975" cy="2857311"/>
        </p:xfrm>
        <a:graphic>
          <a:graphicData uri="http://schemas.openxmlformats.org/drawingml/2006/table">
            <a:tbl>
              <a:tblPr/>
              <a:tblGrid>
                <a:gridCol w="1241035"/>
                <a:gridCol w="1180510"/>
                <a:gridCol w="471982"/>
                <a:gridCol w="550830"/>
                <a:gridCol w="660099"/>
                <a:gridCol w="756958"/>
                <a:gridCol w="1574200"/>
                <a:gridCol w="2349361"/>
              </a:tblGrid>
              <a:tr h="358112">
                <a:tc rowSpan="2">
                  <a:txBody>
                    <a:bodyPr/>
                    <a:lstStyle/>
                    <a:p>
                      <a:pPr>
                        <a:lnSpc>
                          <a:spcPct val="115000"/>
                        </a:lnSpc>
                        <a:spcAft>
                          <a:spcPts val="0"/>
                        </a:spcAft>
                      </a:pPr>
                      <a:r>
                        <a:rPr lang="fr-FR" sz="1000" b="1" i="1" dirty="0">
                          <a:solidFill>
                            <a:srgbClr val="FFFF00"/>
                          </a:solidFill>
                          <a:latin typeface="Calibri"/>
                          <a:ea typeface="Calibri"/>
                          <a:cs typeface="Times New Roman"/>
                        </a:rPr>
                        <a:t>Source d’énergie</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dirty="0">
                          <a:solidFill>
                            <a:srgbClr val="FFFF00"/>
                          </a:solidFill>
                          <a:latin typeface="Calibri"/>
                          <a:ea typeface="Calibri"/>
                          <a:cs typeface="Times New Roman"/>
                        </a:rPr>
                        <a:t>Puissance unitaire des unités de production</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gridSpan="3">
                  <a:txBody>
                    <a:bodyPr/>
                    <a:lstStyle/>
                    <a:p>
                      <a:pPr>
                        <a:lnSpc>
                          <a:spcPct val="115000"/>
                        </a:lnSpc>
                        <a:spcAft>
                          <a:spcPts val="0"/>
                        </a:spcAft>
                      </a:pPr>
                      <a:r>
                        <a:rPr lang="fr-FR" sz="1000" b="1" i="1">
                          <a:solidFill>
                            <a:srgbClr val="FFFF00"/>
                          </a:solidFill>
                          <a:latin typeface="Calibri"/>
                          <a:ea typeface="Calibri"/>
                          <a:cs typeface="Times New Roman"/>
                        </a:rPr>
                        <a:t>Part de la production en 2008</a:t>
                      </a:r>
                      <a:endParaRPr lang="fr-FR" sz="1000">
                        <a:solidFill>
                          <a:srgbClr val="FFFF00"/>
                        </a:solidFill>
                        <a:latin typeface="Calibri"/>
                        <a:ea typeface="Calibri"/>
                        <a:cs typeface="Times New Roman"/>
                      </a:endParaRPr>
                    </a:p>
                    <a:p>
                      <a:pPr>
                        <a:lnSpc>
                          <a:spcPct val="115000"/>
                        </a:lnSpc>
                        <a:spcAft>
                          <a:spcPts val="0"/>
                        </a:spcAft>
                      </a:pPr>
                      <a:r>
                        <a:rPr lang="fr-FR" sz="1000" b="1" i="1">
                          <a:solidFill>
                            <a:srgbClr val="FFFF00"/>
                          </a:solidFill>
                          <a:latin typeface="Calibri"/>
                          <a:ea typeface="Calibri"/>
                          <a:cs typeface="Times New Roman"/>
                        </a:rPr>
                        <a:t>(WEO 2010)</a:t>
                      </a: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2">
                  <a:txBody>
                    <a:bodyPr/>
                    <a:lstStyle/>
                    <a:p>
                      <a:pPr>
                        <a:lnSpc>
                          <a:spcPct val="115000"/>
                        </a:lnSpc>
                        <a:spcAft>
                          <a:spcPts val="0"/>
                        </a:spcAft>
                      </a:pPr>
                      <a:r>
                        <a:rPr lang="fr-FR" sz="1000" b="1" i="1">
                          <a:solidFill>
                            <a:srgbClr val="FFFF00"/>
                          </a:solidFill>
                          <a:latin typeface="Calibri"/>
                          <a:ea typeface="Calibri"/>
                          <a:cs typeface="Times New Roman"/>
                        </a:rPr>
                        <a:t>Usages dans le système électrique</a:t>
                      </a: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a:solidFill>
                            <a:srgbClr val="FFFF00"/>
                          </a:solidFill>
                          <a:latin typeface="Calibri"/>
                          <a:ea typeface="Calibri"/>
                          <a:cs typeface="Times New Roman"/>
                        </a:rPr>
                        <a:t>Atouts</a:t>
                      </a: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dirty="0">
                          <a:solidFill>
                            <a:srgbClr val="FFFF00"/>
                          </a:solidFill>
                          <a:latin typeface="Calibri"/>
                          <a:ea typeface="Calibri"/>
                          <a:cs typeface="Times New Roman"/>
                        </a:rPr>
                        <a:t>Contraintes / Risques</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79057">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dirty="0">
                          <a:solidFill>
                            <a:srgbClr val="FFFF00"/>
                          </a:solidFill>
                          <a:latin typeface="Calibri"/>
                          <a:ea typeface="Calibri"/>
                          <a:cs typeface="Times New Roman"/>
                        </a:rPr>
                        <a:t>Monde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UE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FR</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r>
              <a:tr h="229513">
                <a:tc>
                  <a:txBody>
                    <a:bodyPr/>
                    <a:lstStyle/>
                    <a:p>
                      <a:pPr>
                        <a:lnSpc>
                          <a:spcPct val="115000"/>
                        </a:lnSpc>
                        <a:spcAft>
                          <a:spcPts val="0"/>
                        </a:spcAft>
                      </a:pPr>
                      <a:r>
                        <a:rPr lang="fr-FR" sz="1000" b="1">
                          <a:solidFill>
                            <a:srgbClr val="FFFF00"/>
                          </a:solidFill>
                          <a:latin typeface="Calibri"/>
                          <a:ea typeface="Calibri"/>
                          <a:cs typeface="Times New Roman"/>
                        </a:rPr>
                        <a:t>Energies nucléaire</a:t>
                      </a: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b="1" dirty="0" smtClean="0">
                          <a:solidFill>
                            <a:srgbClr val="FFFF00"/>
                          </a:solidFill>
                          <a:latin typeface="Calibri"/>
                          <a:ea typeface="Calibri"/>
                          <a:cs typeface="Times New Roman"/>
                        </a:rPr>
                        <a:t>18%</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b="1" dirty="0" smtClean="0">
                          <a:solidFill>
                            <a:srgbClr val="FFFF00"/>
                          </a:solidFill>
                          <a:latin typeface="Calibri"/>
                          <a:ea typeface="Calibri"/>
                          <a:cs typeface="Times New Roman"/>
                        </a:rPr>
                        <a:t>9</a:t>
                      </a:r>
                      <a:r>
                        <a:rPr lang="fr-FR" sz="1000" b="1" dirty="0">
                          <a:solidFill>
                            <a:srgbClr val="FFFF00"/>
                          </a:solidFill>
                          <a:latin typeface="Calibri"/>
                          <a:ea typeface="Calibri"/>
                          <a:cs typeface="Times New Roman"/>
                        </a:rPr>
                        <a:t>%</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Acceptabilité.</a:t>
                      </a:r>
                      <a:r>
                        <a:rPr lang="fr-FR" sz="1000" baseline="0" dirty="0" smtClean="0">
                          <a:solidFill>
                            <a:srgbClr val="FF0000"/>
                          </a:solidFill>
                          <a:latin typeface="Calibri"/>
                          <a:ea typeface="Calibri"/>
                          <a:cs typeface="Times New Roman"/>
                        </a:rPr>
                        <a:t> </a:t>
                      </a:r>
                    </a:p>
                    <a:p>
                      <a:pPr>
                        <a:lnSpc>
                          <a:spcPct val="115000"/>
                        </a:lnSpc>
                        <a:spcAft>
                          <a:spcPts val="0"/>
                        </a:spcAft>
                        <a:buFont typeface="Arial" pitchFamily="34" charset="0"/>
                        <a:buChar char="•"/>
                      </a:pPr>
                      <a:r>
                        <a:rPr lang="fr-FR" sz="1000" baseline="0" dirty="0" smtClean="0">
                          <a:solidFill>
                            <a:srgbClr val="FF0000"/>
                          </a:solidFill>
                          <a:latin typeface="Calibri"/>
                          <a:ea typeface="Calibri"/>
                          <a:cs typeface="Times New Roman"/>
                        </a:rPr>
                        <a:t> Déchet H-A très polluants (MOX usé …).</a:t>
                      </a:r>
                      <a:endParaRPr lang="fr-FR" sz="1000" dirty="0">
                        <a:solidFill>
                          <a:srgbClr val="FF00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969622">
                <a:tc>
                  <a:txBody>
                    <a:bodyPr/>
                    <a:lstStyle/>
                    <a:p>
                      <a:pPr>
                        <a:lnSpc>
                          <a:spcPct val="115000"/>
                        </a:lnSpc>
                        <a:spcAft>
                          <a:spcPts val="0"/>
                        </a:spcAft>
                      </a:pPr>
                      <a:r>
                        <a:rPr lang="fr-FR" sz="1000">
                          <a:solidFill>
                            <a:srgbClr val="FFFF00"/>
                          </a:solidFill>
                          <a:latin typeface="Calibri"/>
                          <a:ea typeface="Calibri"/>
                          <a:cs typeface="Times New Roman"/>
                        </a:rPr>
                        <a:t>Fission nucléaire (uranium)</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900 à 1650 MW</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14%</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28%</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19%</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Base et semi-basse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CO2 : 4 g/kWh (avec ACV) </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Faible part du coût du combustible (stabilité des prix) </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Réserves d'uranium importantes</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Production de masse</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Faible occupation des sols</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Gestion </a:t>
                      </a:r>
                      <a:r>
                        <a:rPr lang="fr-FR" sz="1000" dirty="0">
                          <a:solidFill>
                            <a:srgbClr val="FF0000"/>
                          </a:solidFill>
                          <a:latin typeface="Calibri"/>
                          <a:ea typeface="Calibri"/>
                          <a:cs typeface="Times New Roman"/>
                        </a:rPr>
                        <a:t>et fiabilité des déchets radioactifs haute activité, à très longue vie (à 100.000 ans), inconnues pour le stockage à long terme en couche géologique profonde.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Coût </a:t>
                      </a:r>
                      <a:r>
                        <a:rPr lang="fr-FR" sz="1000" dirty="0">
                          <a:solidFill>
                            <a:srgbClr val="FF0000"/>
                          </a:solidFill>
                          <a:latin typeface="Calibri"/>
                          <a:ea typeface="Calibri"/>
                          <a:cs typeface="Times New Roman"/>
                        </a:rPr>
                        <a:t>élevé du démantèlement des centrales nucléaire, en fin de vie.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C000"/>
                          </a:solidFill>
                          <a:latin typeface="Calibri"/>
                          <a:ea typeface="Calibri"/>
                          <a:cs typeface="Times New Roman"/>
                        </a:rPr>
                        <a:t>Besoin </a:t>
                      </a:r>
                      <a:r>
                        <a:rPr lang="fr-FR" sz="1000" dirty="0">
                          <a:solidFill>
                            <a:srgbClr val="FFC000"/>
                          </a:solidFill>
                          <a:latin typeface="Calibri"/>
                          <a:ea typeface="Calibri"/>
                          <a:cs typeface="Times New Roman"/>
                        </a:rPr>
                        <a:t>d'un bon niveau de développement technologique et sociétal du pays </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C000"/>
                          </a:solidFill>
                          <a:latin typeface="Calibri"/>
                          <a:ea typeface="Calibri"/>
                          <a:cs typeface="Times New Roman"/>
                        </a:rPr>
                        <a:t> </a:t>
                      </a:r>
                      <a:r>
                        <a:rPr lang="fr-FR" sz="1000" dirty="0" smtClean="0">
                          <a:solidFill>
                            <a:srgbClr val="FFC000"/>
                          </a:solidFill>
                          <a:latin typeface="+mn-lt"/>
                          <a:ea typeface="Calibri"/>
                          <a:cs typeface="Times New Roman"/>
                        </a:rPr>
                        <a:t>Importants c</a:t>
                      </a:r>
                      <a:r>
                        <a:rPr lang="fr-FR" sz="1000" dirty="0" smtClean="0">
                          <a:solidFill>
                            <a:srgbClr val="FFC000"/>
                          </a:solidFill>
                          <a:latin typeface="Calibri"/>
                          <a:ea typeface="Calibri"/>
                          <a:cs typeface="Times New Roman"/>
                        </a:rPr>
                        <a:t>ontrôles </a:t>
                      </a:r>
                      <a:r>
                        <a:rPr lang="fr-FR" sz="1000" dirty="0">
                          <a:solidFill>
                            <a:srgbClr val="FFC000"/>
                          </a:solidFill>
                          <a:latin typeface="Calibri"/>
                          <a:ea typeface="Calibri"/>
                          <a:cs typeface="Times New Roman"/>
                        </a:rPr>
                        <a:t>externes, nationaux et internationaux du niveau de sûreté et de sécurité des installations </a:t>
                      </a:r>
                      <a:r>
                        <a:rPr lang="fr-FR" sz="1000" dirty="0" smtClean="0">
                          <a:solidFill>
                            <a:srgbClr val="FFC000"/>
                          </a:solidFill>
                          <a:latin typeface="Calibri"/>
                          <a:ea typeface="Calibri"/>
                          <a:cs typeface="Times New Roman"/>
                        </a:rPr>
                        <a:t>nucléaires</a:t>
                      </a:r>
                      <a:endParaRPr lang="fr-FR" sz="1000" dirty="0">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
        <p:nvSpPr>
          <p:cNvPr id="11" name="ZoneTexte 10"/>
          <p:cNvSpPr txBox="1"/>
          <p:nvPr/>
        </p:nvSpPr>
        <p:spPr>
          <a:xfrm>
            <a:off x="107504" y="4509120"/>
            <a:ext cx="8821488" cy="2308324"/>
          </a:xfrm>
          <a:prstGeom prst="rect">
            <a:avLst/>
          </a:prstGeom>
          <a:noFill/>
        </p:spPr>
        <p:txBody>
          <a:bodyPr wrap="square" rtlCol="0">
            <a:spAutoFit/>
          </a:bodyPr>
          <a:lstStyle/>
          <a:p>
            <a:pPr algn="r"/>
            <a:r>
              <a:rPr lang="fr-FR" sz="1200" dirty="0" smtClean="0">
                <a:solidFill>
                  <a:srgbClr val="FFFF00"/>
                </a:solidFill>
              </a:rPr>
              <a:t>Source : EDF,  </a:t>
            </a:r>
            <a:r>
              <a:rPr lang="fr-FR" sz="1200" dirty="0" smtClean="0">
                <a:solidFill>
                  <a:srgbClr val="FFFF00"/>
                </a:solidFill>
                <a:hlinkClick r:id="rId2"/>
              </a:rPr>
              <a:t>http://rapport-dd-2010.edf.com/fr/avantages_inconvenients_des_sources_energies</a:t>
            </a:r>
            <a:r>
              <a:rPr lang="fr-FR" sz="1200" dirty="0" smtClean="0">
                <a:solidFill>
                  <a:srgbClr val="FFFF00"/>
                </a:solidFill>
              </a:rPr>
              <a:t> </a:t>
            </a:r>
          </a:p>
          <a:p>
            <a:pPr algn="just">
              <a:buFont typeface="Arial" pitchFamily="34" charset="0"/>
              <a:buChar char="•"/>
            </a:pPr>
            <a:r>
              <a:rPr lang="fr-FR" sz="1600" dirty="0" smtClean="0">
                <a:solidFill>
                  <a:srgbClr val="FFFF00"/>
                </a:solidFill>
              </a:rPr>
              <a:t> </a:t>
            </a:r>
            <a:r>
              <a:rPr lang="fr-FR" sz="1600" b="1" i="1" dirty="0" smtClean="0">
                <a:solidFill>
                  <a:srgbClr val="FFFF00"/>
                </a:solidFill>
              </a:rPr>
              <a:t>Discussion</a:t>
            </a:r>
            <a:r>
              <a:rPr lang="fr-FR" sz="1600" dirty="0" smtClean="0">
                <a:solidFill>
                  <a:srgbClr val="FFFF00"/>
                </a:solidFill>
              </a:rPr>
              <a:t> : l’EDF avance comme arguments pour promouvoir l’électricité nucléaire : a) le faible coût de l’électricité nucléaire, par rapport à d’autres sources énergétiques, b) la stabilité des prix, c) des ressources pour 100 ans au moins (grâce à l’utilisation du MOX, combustible contenant de l’uranium  appauvri (238) et du plutonium (239 …) issu du recyclage).</a:t>
            </a:r>
          </a:p>
          <a:p>
            <a:pPr algn="just">
              <a:buFont typeface="Arial" pitchFamily="34" charset="0"/>
              <a:buChar char="•"/>
            </a:pPr>
            <a:r>
              <a:rPr lang="fr-FR" sz="1600" dirty="0" smtClean="0">
                <a:solidFill>
                  <a:srgbClr val="FF9933"/>
                </a:solidFill>
              </a:rPr>
              <a:t> A ces arguments, l’on peut objecter : a) les coûts cachés et importants prévisibles du démantèlement des centrales en fin de vie, b) le comportement des déchets haute-activité et des fûts les contenants, lors de leur stockage en couches géologiques profondes (argile …) sur 100.000 ans. Or peut-on comparer leur comportement avec celui des métaux lourds (Pb, Hg, Cd …), car les déchets haute-a. « travaillant » ?</a:t>
            </a:r>
          </a:p>
        </p:txBody>
      </p:sp>
      <p:pic>
        <p:nvPicPr>
          <p:cNvPr id="13" name="Image 12" descr="énergie nucléaire2_s.jpg"/>
          <p:cNvPicPr>
            <a:picLocks noChangeAspect="1"/>
          </p:cNvPicPr>
          <p:nvPr/>
        </p:nvPicPr>
        <p:blipFill>
          <a:blip r:embed="rId3" cstate="print"/>
          <a:stretch>
            <a:fillRect/>
          </a:stretch>
        </p:blipFill>
        <p:spPr>
          <a:xfrm>
            <a:off x="251520" y="3188972"/>
            <a:ext cx="1116124" cy="744083"/>
          </a:xfrm>
          <a:prstGeom prst="rect">
            <a:avLst/>
          </a:prstGeom>
        </p:spPr>
      </p:pic>
    </p:spTree>
    <p:extLst>
      <p:ext uri="{BB962C8B-B14F-4D97-AF65-F5344CB8AC3E}">
        <p14:creationId xmlns:p14="http://schemas.microsoft.com/office/powerpoint/2010/main" val="4448869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92</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Rectangle 3"/>
          <p:cNvSpPr/>
          <p:nvPr/>
        </p:nvSpPr>
        <p:spPr>
          <a:xfrm>
            <a:off x="3275856" y="692696"/>
            <a:ext cx="3456384" cy="369332"/>
          </a:xfrm>
          <a:prstGeom prst="rect">
            <a:avLst/>
          </a:prstGeom>
        </p:spPr>
        <p:txBody>
          <a:bodyPr wrap="square">
            <a:spAutoFit/>
          </a:bodyPr>
          <a:lstStyle/>
          <a:p>
            <a:r>
              <a:rPr lang="fr-FR" b="1" u="sng" dirty="0">
                <a:solidFill>
                  <a:srgbClr val="008000"/>
                </a:solidFill>
              </a:rPr>
              <a:t>Enjeux </a:t>
            </a:r>
            <a:r>
              <a:rPr lang="fr-FR" b="1" u="sng" dirty="0" smtClean="0">
                <a:solidFill>
                  <a:srgbClr val="008000"/>
                </a:solidFill>
              </a:rPr>
              <a:t>économiques vs écologie</a:t>
            </a:r>
            <a:endParaRPr lang="fr-FR" dirty="0">
              <a:solidFill>
                <a:srgbClr val="008000"/>
              </a:solidFill>
            </a:endParaRPr>
          </a:p>
        </p:txBody>
      </p:sp>
      <p:sp>
        <p:nvSpPr>
          <p:cNvPr id="5" name="ZoneTexte 4"/>
          <p:cNvSpPr txBox="1"/>
          <p:nvPr/>
        </p:nvSpPr>
        <p:spPr>
          <a:xfrm>
            <a:off x="179512" y="692696"/>
            <a:ext cx="2746714" cy="369332"/>
          </a:xfrm>
          <a:prstGeom prst="rect">
            <a:avLst/>
          </a:prstGeom>
          <a:noFill/>
        </p:spPr>
        <p:txBody>
          <a:bodyPr wrap="none" rtlCol="0">
            <a:spAutoFit/>
          </a:bodyPr>
          <a:lstStyle/>
          <a:p>
            <a:r>
              <a:rPr lang="fr-FR" b="1" u="sng" dirty="0" smtClean="0">
                <a:solidFill>
                  <a:srgbClr val="008000"/>
                </a:solidFill>
              </a:rPr>
              <a:t>9. Les enjeux économiques</a:t>
            </a:r>
            <a:endParaRPr lang="fr-FR" b="1" u="sng" dirty="0">
              <a:solidFill>
                <a:srgbClr val="008000"/>
              </a:solidFill>
            </a:endParaRPr>
          </a:p>
        </p:txBody>
      </p:sp>
      <p:sp>
        <p:nvSpPr>
          <p:cNvPr id="6" name="ZoneTexte 5"/>
          <p:cNvSpPr txBox="1"/>
          <p:nvPr/>
        </p:nvSpPr>
        <p:spPr>
          <a:xfrm>
            <a:off x="2339752" y="6581001"/>
            <a:ext cx="6480720" cy="276999"/>
          </a:xfrm>
          <a:prstGeom prst="rect">
            <a:avLst/>
          </a:prstGeom>
          <a:noFill/>
        </p:spPr>
        <p:txBody>
          <a:bodyPr wrap="square" rtlCol="0">
            <a:spAutoFit/>
          </a:bodyPr>
          <a:lstStyle/>
          <a:p>
            <a:r>
              <a:rPr lang="fr-FR" sz="1200" dirty="0" smtClean="0">
                <a:solidFill>
                  <a:srgbClr val="FFFF00"/>
                </a:solidFill>
              </a:rPr>
              <a:t>Source : EDF,  </a:t>
            </a:r>
            <a:r>
              <a:rPr lang="fr-FR" sz="1200" dirty="0" smtClean="0">
                <a:solidFill>
                  <a:srgbClr val="FFFF00"/>
                </a:solidFill>
                <a:hlinkClick r:id="rId2"/>
              </a:rPr>
              <a:t>http://rapport-dd-2010.edf.com/fr/avantages_inconvenients_des_sources_energies</a:t>
            </a:r>
            <a:r>
              <a:rPr lang="fr-FR" sz="1200" dirty="0" smtClean="0">
                <a:solidFill>
                  <a:srgbClr val="FFFF00"/>
                </a:solidFill>
              </a:rPr>
              <a:t> </a:t>
            </a:r>
            <a:endParaRPr lang="fr-FR" sz="1200" dirty="0">
              <a:solidFill>
                <a:srgbClr val="FFFF00"/>
              </a:solidFill>
            </a:endParaRPr>
          </a:p>
        </p:txBody>
      </p:sp>
      <p:sp>
        <p:nvSpPr>
          <p:cNvPr id="8" name="Rectangle 7"/>
          <p:cNvSpPr/>
          <p:nvPr/>
        </p:nvSpPr>
        <p:spPr>
          <a:xfrm>
            <a:off x="251520" y="1052736"/>
            <a:ext cx="6264696" cy="369332"/>
          </a:xfrm>
          <a:prstGeom prst="rect">
            <a:avLst/>
          </a:prstGeom>
        </p:spPr>
        <p:txBody>
          <a:bodyPr wrap="square">
            <a:spAutoFit/>
          </a:bodyPr>
          <a:lstStyle/>
          <a:p>
            <a:r>
              <a:rPr lang="fr-FR" i="1" dirty="0" smtClean="0">
                <a:solidFill>
                  <a:srgbClr val="FFFF00"/>
                </a:solidFill>
                <a:latin typeface="Calibri" pitchFamily="34" charset="0"/>
              </a:rPr>
              <a:t>Avantages et inconvénients des différentes sources d’énergie</a:t>
            </a:r>
            <a:r>
              <a:rPr lang="fr-FR" dirty="0" smtClean="0">
                <a:solidFill>
                  <a:srgbClr val="FFFF00"/>
                </a:solidFill>
                <a:latin typeface="Calibri" pitchFamily="34" charset="0"/>
              </a:rPr>
              <a:t>. </a:t>
            </a:r>
            <a:endParaRPr lang="fr-FR" dirty="0">
              <a:latin typeface="Calibri"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2361413512"/>
              </p:ext>
            </p:extLst>
          </p:nvPr>
        </p:nvGraphicFramePr>
        <p:xfrm>
          <a:off x="179512" y="1484784"/>
          <a:ext cx="8784975" cy="5082540"/>
        </p:xfrm>
        <a:graphic>
          <a:graphicData uri="http://schemas.openxmlformats.org/drawingml/2006/table">
            <a:tbl>
              <a:tblPr/>
              <a:tblGrid>
                <a:gridCol w="936104"/>
                <a:gridCol w="1224136"/>
                <a:gridCol w="504056"/>
                <a:gridCol w="360040"/>
                <a:gridCol w="432048"/>
                <a:gridCol w="1224136"/>
                <a:gridCol w="1800200"/>
                <a:gridCol w="2304255"/>
              </a:tblGrid>
              <a:tr h="346268">
                <a:tc rowSpan="2">
                  <a:txBody>
                    <a:bodyPr/>
                    <a:lstStyle/>
                    <a:p>
                      <a:pPr>
                        <a:lnSpc>
                          <a:spcPct val="115000"/>
                        </a:lnSpc>
                        <a:spcAft>
                          <a:spcPts val="0"/>
                        </a:spcAft>
                      </a:pPr>
                      <a:r>
                        <a:rPr lang="fr-FR" sz="1000" b="1" i="1" dirty="0">
                          <a:solidFill>
                            <a:srgbClr val="FFFF00"/>
                          </a:solidFill>
                          <a:latin typeface="Calibri"/>
                          <a:ea typeface="Calibri"/>
                          <a:cs typeface="Times New Roman"/>
                        </a:rPr>
                        <a:t>Source d’énergie</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a:solidFill>
                            <a:srgbClr val="FFFF00"/>
                          </a:solidFill>
                          <a:latin typeface="Calibri"/>
                          <a:ea typeface="Calibri"/>
                          <a:cs typeface="Times New Roman"/>
                        </a:rPr>
                        <a:t>Puissance unitaire des unités de production</a:t>
                      </a: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gridSpan="3">
                  <a:txBody>
                    <a:bodyPr/>
                    <a:lstStyle/>
                    <a:p>
                      <a:pPr>
                        <a:lnSpc>
                          <a:spcPct val="115000"/>
                        </a:lnSpc>
                        <a:spcAft>
                          <a:spcPts val="0"/>
                        </a:spcAft>
                      </a:pPr>
                      <a:r>
                        <a:rPr lang="fr-FR" sz="1000" b="1" i="1" dirty="0">
                          <a:solidFill>
                            <a:srgbClr val="FFFF00"/>
                          </a:solidFill>
                          <a:latin typeface="Calibri"/>
                          <a:ea typeface="Calibri"/>
                          <a:cs typeface="Times New Roman"/>
                        </a:rPr>
                        <a:t>Part de la production en </a:t>
                      </a:r>
                      <a:r>
                        <a:rPr lang="fr-FR" sz="1000" b="1" i="1" dirty="0" smtClean="0">
                          <a:solidFill>
                            <a:srgbClr val="FFFF00"/>
                          </a:solidFill>
                          <a:latin typeface="Calibri"/>
                          <a:ea typeface="Calibri"/>
                          <a:cs typeface="Times New Roman"/>
                        </a:rPr>
                        <a:t>2008 (</a:t>
                      </a:r>
                      <a:r>
                        <a:rPr lang="fr-FR" sz="1000" b="1" i="1" dirty="0">
                          <a:solidFill>
                            <a:srgbClr val="FFFF00"/>
                          </a:solidFill>
                          <a:latin typeface="Calibri"/>
                          <a:ea typeface="Calibri"/>
                          <a:cs typeface="Times New Roman"/>
                        </a:rPr>
                        <a:t>WEO 2010)</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2">
                  <a:txBody>
                    <a:bodyPr/>
                    <a:lstStyle/>
                    <a:p>
                      <a:pPr>
                        <a:lnSpc>
                          <a:spcPct val="115000"/>
                        </a:lnSpc>
                        <a:spcAft>
                          <a:spcPts val="0"/>
                        </a:spcAft>
                      </a:pPr>
                      <a:r>
                        <a:rPr lang="fr-FR" sz="1000" b="1" i="1">
                          <a:solidFill>
                            <a:srgbClr val="FFFF00"/>
                          </a:solidFill>
                          <a:latin typeface="Calibri"/>
                          <a:ea typeface="Calibri"/>
                          <a:cs typeface="Times New Roman"/>
                        </a:rPr>
                        <a:t>Usages dans le système électrique</a:t>
                      </a: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dirty="0">
                          <a:solidFill>
                            <a:srgbClr val="FFFF00"/>
                          </a:solidFill>
                          <a:latin typeface="Calibri"/>
                          <a:ea typeface="Calibri"/>
                          <a:cs typeface="Times New Roman"/>
                        </a:rPr>
                        <a:t>Atouts</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a:lnSpc>
                          <a:spcPct val="115000"/>
                        </a:lnSpc>
                        <a:spcAft>
                          <a:spcPts val="0"/>
                        </a:spcAft>
                      </a:pPr>
                      <a:r>
                        <a:rPr lang="fr-FR" sz="1000" b="1" i="1" dirty="0">
                          <a:solidFill>
                            <a:srgbClr val="FFFF00"/>
                          </a:solidFill>
                          <a:latin typeface="Calibri"/>
                          <a:ea typeface="Calibri"/>
                          <a:cs typeface="Times New Roman"/>
                        </a:rPr>
                        <a:t>Contraintes / Risques</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73135">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solidFill>
                            <a:srgbClr val="FFFF00"/>
                          </a:solidFill>
                          <a:latin typeface="Calibri"/>
                          <a:ea typeface="Calibri"/>
                          <a:cs typeface="Times New Roman"/>
                        </a:rPr>
                        <a:t>Monde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UE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FR</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r>
              <a:tr h="221923">
                <a:tc>
                  <a:txBody>
                    <a:bodyPr/>
                    <a:lstStyle/>
                    <a:p>
                      <a:pPr>
                        <a:lnSpc>
                          <a:spcPct val="115000"/>
                        </a:lnSpc>
                        <a:spcAft>
                          <a:spcPts val="0"/>
                        </a:spcAft>
                      </a:pPr>
                      <a:r>
                        <a:rPr lang="fr-FR" sz="1000" b="1" dirty="0" smtClean="0">
                          <a:solidFill>
                            <a:srgbClr val="FFFF00"/>
                          </a:solidFill>
                          <a:latin typeface="Calibri"/>
                          <a:ea typeface="Calibri"/>
                          <a:cs typeface="Times New Roman"/>
                        </a:rPr>
                        <a:t>biogaz</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smtClean="0">
                          <a:solidFill>
                            <a:srgbClr val="FFFF00"/>
                          </a:solidFill>
                          <a:latin typeface="Calibri"/>
                          <a:ea typeface="Calibri"/>
                          <a:cs typeface="Times New Roman"/>
                        </a:rPr>
                        <a:t>?</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b="1" dirty="0" smtClean="0">
                          <a:solidFill>
                            <a:srgbClr val="FFFF00"/>
                          </a:solidFill>
                          <a:latin typeface="Calibri"/>
                          <a:ea typeface="Calibri"/>
                          <a:cs typeface="Times New Roman"/>
                        </a:rPr>
                        <a:t>?</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endParaRPr lang="fr-FR" sz="100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b="1" dirty="0" smtClean="0">
                          <a:solidFill>
                            <a:srgbClr val="FFFF00"/>
                          </a:solidFill>
                          <a:latin typeface="Calibri"/>
                          <a:ea typeface="Calibri"/>
                          <a:cs typeface="Times New Roman"/>
                        </a:rPr>
                        <a:t>?</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smtClean="0">
                          <a:solidFill>
                            <a:srgbClr val="FFFF00"/>
                          </a:solidFill>
                          <a:latin typeface="+mn-lt"/>
                          <a:ea typeface="Calibri"/>
                          <a:cs typeface="Times New Roman"/>
                        </a:rPr>
                        <a:t>Décentralisée</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FF00"/>
                          </a:solidFill>
                          <a:latin typeface="+mn-lt"/>
                          <a:ea typeface="Calibri"/>
                          <a:cs typeface="Times New Roman"/>
                        </a:rPr>
                        <a:t> Abondante</a:t>
                      </a:r>
                    </a:p>
                    <a:p>
                      <a:pPr>
                        <a:lnSpc>
                          <a:spcPct val="115000"/>
                        </a:lnSpc>
                        <a:spcAft>
                          <a:spcPts val="0"/>
                        </a:spcAft>
                        <a:buFont typeface="Arial" pitchFamily="34" charset="0"/>
                        <a:buChar char="•"/>
                      </a:pPr>
                      <a:r>
                        <a:rPr lang="fr-FR" sz="1000" baseline="0" dirty="0" smtClean="0">
                          <a:solidFill>
                            <a:srgbClr val="FFFF00"/>
                          </a:solidFill>
                          <a:latin typeface="+mn-lt"/>
                          <a:ea typeface="Calibri"/>
                          <a:cs typeface="Times New Roman"/>
                        </a:rPr>
                        <a:t> </a:t>
                      </a:r>
                      <a:r>
                        <a:rPr lang="fr-FR" sz="1000" dirty="0" smtClean="0">
                          <a:solidFill>
                            <a:srgbClr val="FFFF00"/>
                          </a:solidFill>
                          <a:latin typeface="+mn-lt"/>
                          <a:ea typeface="Calibri"/>
                          <a:cs typeface="Times New Roman"/>
                        </a:rPr>
                        <a:t>Renouvelable </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dirty="0" smtClean="0">
                          <a:solidFill>
                            <a:srgbClr val="FF0000"/>
                          </a:solidFill>
                          <a:latin typeface="+mn-lt"/>
                          <a:ea typeface="Calibri"/>
                          <a:cs typeface="Times New Roman"/>
                        </a:rPr>
                        <a:t> Risque de relâchement de méthane en cas de fuite</a:t>
                      </a:r>
                      <a:endParaRPr lang="fr-FR" sz="1000" dirty="0" smtClean="0">
                        <a:latin typeface="+mn-lt"/>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211939">
                <a:tc>
                  <a:txBody>
                    <a:bodyPr/>
                    <a:lstStyle/>
                    <a:p>
                      <a:pPr>
                        <a:lnSpc>
                          <a:spcPct val="115000"/>
                        </a:lnSpc>
                        <a:spcAft>
                          <a:spcPts val="0"/>
                        </a:spcAft>
                      </a:pPr>
                      <a:r>
                        <a:rPr lang="fr-FR" sz="1000" dirty="0">
                          <a:solidFill>
                            <a:srgbClr val="FFFF00"/>
                          </a:solidFill>
                          <a:latin typeface="Calibri"/>
                          <a:ea typeface="Calibri"/>
                          <a:cs typeface="Times New Roman"/>
                        </a:rPr>
                        <a:t>Hydraulique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100 à 18000 MW</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16%</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10%</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6%</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Base &amp; semi-base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C02 : 6 (fil de l'eau / retenue) à 123 (station de pompage) g </a:t>
                      </a:r>
                      <a:r>
                        <a:rPr lang="fr-FR" sz="1000" dirty="0" err="1">
                          <a:solidFill>
                            <a:srgbClr val="FFFF00"/>
                          </a:solidFill>
                          <a:latin typeface="Calibri"/>
                          <a:ea typeface="Calibri"/>
                          <a:cs typeface="Times New Roman"/>
                        </a:rPr>
                        <a:t>éq</a:t>
                      </a:r>
                      <a:r>
                        <a:rPr lang="fr-FR" sz="1000" dirty="0">
                          <a:solidFill>
                            <a:srgbClr val="FFFF00"/>
                          </a:solidFill>
                          <a:latin typeface="Calibri"/>
                          <a:ea typeface="Calibri"/>
                          <a:cs typeface="Times New Roman"/>
                        </a:rPr>
                        <a:t>. CO2/kWh (ACV)</a:t>
                      </a: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Faible </a:t>
                      </a:r>
                      <a:r>
                        <a:rPr lang="fr-FR" sz="1000" dirty="0">
                          <a:solidFill>
                            <a:srgbClr val="FFFF00"/>
                          </a:solidFill>
                          <a:latin typeface="Calibri"/>
                          <a:ea typeface="Calibri"/>
                          <a:cs typeface="Times New Roman"/>
                        </a:rPr>
                        <a:t>coût d'exploitation </a:t>
                      </a: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Démarrage </a:t>
                      </a:r>
                      <a:r>
                        <a:rPr lang="fr-FR" sz="1000" dirty="0">
                          <a:solidFill>
                            <a:srgbClr val="FFFF00"/>
                          </a:solidFill>
                          <a:latin typeface="Calibri"/>
                          <a:ea typeface="Calibri"/>
                          <a:cs typeface="Times New Roman"/>
                        </a:rPr>
                        <a:t>très rapide ou rapide (stockage)</a:t>
                      </a: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Puissance</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Contrainte </a:t>
                      </a:r>
                      <a:r>
                        <a:rPr lang="fr-FR" sz="1000" dirty="0">
                          <a:solidFill>
                            <a:srgbClr val="FF0000"/>
                          </a:solidFill>
                          <a:latin typeface="Calibri"/>
                          <a:ea typeface="Calibri"/>
                          <a:cs typeface="Times New Roman"/>
                        </a:rPr>
                        <a:t>géographique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Acceptabilité</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Impact </a:t>
                      </a:r>
                      <a:r>
                        <a:rPr lang="fr-FR" sz="1000" dirty="0">
                          <a:solidFill>
                            <a:srgbClr val="FF0000"/>
                          </a:solidFill>
                          <a:latin typeface="Calibri"/>
                          <a:ea typeface="Calibri"/>
                          <a:cs typeface="Times New Roman"/>
                        </a:rPr>
                        <a:t>sur l'écosystème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Soumis </a:t>
                      </a:r>
                      <a:r>
                        <a:rPr lang="fr-FR" sz="1000" dirty="0">
                          <a:solidFill>
                            <a:srgbClr val="FF0000"/>
                          </a:solidFill>
                          <a:latin typeface="Calibri"/>
                          <a:ea typeface="Calibri"/>
                          <a:cs typeface="Times New Roman"/>
                        </a:rPr>
                        <a:t>aux aléas </a:t>
                      </a:r>
                      <a:r>
                        <a:rPr lang="fr-FR" sz="1000" dirty="0" smtClean="0">
                          <a:solidFill>
                            <a:srgbClr val="FF0000"/>
                          </a:solidFill>
                          <a:latin typeface="Calibri"/>
                          <a:ea typeface="Calibri"/>
                          <a:cs typeface="Times New Roman"/>
                        </a:rPr>
                        <a:t>climatiques</a:t>
                      </a:r>
                    </a:p>
                    <a:p>
                      <a:pPr>
                        <a:lnSpc>
                          <a:spcPct val="115000"/>
                        </a:lnSpc>
                        <a:spcAft>
                          <a:spcPts val="0"/>
                        </a:spcAft>
                        <a:buFont typeface="Arial" pitchFamily="34" charset="0"/>
                        <a:buChar char="•"/>
                      </a:pPr>
                      <a:r>
                        <a:rPr lang="fr-FR" sz="1000" baseline="0" dirty="0" smtClean="0">
                          <a:solidFill>
                            <a:srgbClr val="FF0000"/>
                          </a:solidFill>
                          <a:latin typeface="Calibri"/>
                          <a:ea typeface="Calibri"/>
                          <a:cs typeface="Times New Roman"/>
                        </a:rPr>
                        <a:t> </a:t>
                      </a:r>
                      <a:r>
                        <a:rPr lang="fr-FR" sz="1000" dirty="0" smtClean="0">
                          <a:solidFill>
                            <a:srgbClr val="FF0000"/>
                          </a:solidFill>
                          <a:latin typeface="Calibri"/>
                          <a:ea typeface="Calibri"/>
                          <a:cs typeface="Times New Roman"/>
                        </a:rPr>
                        <a:t>Peu de sites adéquats (nombre</a:t>
                      </a:r>
                      <a:r>
                        <a:rPr lang="fr-FR" sz="1000" baseline="0" dirty="0" smtClean="0">
                          <a:solidFill>
                            <a:srgbClr val="FF0000"/>
                          </a:solidFill>
                          <a:latin typeface="Calibri"/>
                          <a:ea typeface="Calibri"/>
                          <a:cs typeface="Times New Roman"/>
                        </a:rPr>
                        <a:t> de sites potentiels très limité)</a:t>
                      </a:r>
                      <a:r>
                        <a:rPr lang="fr-FR" sz="1000" dirty="0" smtClean="0">
                          <a:solidFill>
                            <a:srgbClr val="FF0000"/>
                          </a:solidFill>
                          <a:latin typeface="Calibri"/>
                          <a:ea typeface="Calibri"/>
                          <a:cs typeface="Times New Roman"/>
                        </a:rPr>
                        <a:t>.</a:t>
                      </a:r>
                      <a:endParaRPr lang="fr-FR" sz="1000" dirty="0">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692537">
                <a:tc>
                  <a:txBody>
                    <a:bodyPr/>
                    <a:lstStyle/>
                    <a:p>
                      <a:pPr>
                        <a:lnSpc>
                          <a:spcPct val="115000"/>
                        </a:lnSpc>
                        <a:spcAft>
                          <a:spcPts val="0"/>
                        </a:spcAft>
                      </a:pPr>
                      <a:r>
                        <a:rPr lang="fr-FR" sz="1000">
                          <a:solidFill>
                            <a:srgbClr val="FFFF00"/>
                          </a:solidFill>
                          <a:latin typeface="Calibri"/>
                          <a:ea typeface="Calibri"/>
                          <a:cs typeface="Times New Roman"/>
                        </a:rPr>
                        <a:t>Eolien</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1 à 2 MW</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1%</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4%</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1%</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Limitation d'usage / prioritaire quand le vent souffle, arrêt quand le vent souffle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171450" indent="-171450">
                        <a:lnSpc>
                          <a:spcPct val="115000"/>
                        </a:lnSpc>
                        <a:spcAft>
                          <a:spcPts val="0"/>
                        </a:spcAft>
                        <a:buFont typeface="Arial" panose="020B0604020202020204" pitchFamily="34" charset="0"/>
                        <a:buChar char="•"/>
                      </a:pPr>
                      <a:r>
                        <a:rPr lang="fr-FR" sz="1000" dirty="0">
                          <a:solidFill>
                            <a:srgbClr val="FFFF00"/>
                          </a:solidFill>
                          <a:latin typeface="Calibri"/>
                          <a:ea typeface="Calibri"/>
                          <a:cs typeface="Times New Roman"/>
                        </a:rPr>
                        <a:t>C02 : 3 à 22 g/kWh (ACV) </a:t>
                      </a:r>
                    </a:p>
                    <a:p>
                      <a:pPr marL="171450" indent="-171450">
                        <a:lnSpc>
                          <a:spcPct val="115000"/>
                        </a:lnSpc>
                        <a:spcAft>
                          <a:spcPts val="0"/>
                        </a:spcAft>
                        <a:buFont typeface="Arial" panose="020B0604020202020204" pitchFamily="34" charset="0"/>
                        <a:buChar char="•"/>
                      </a:pPr>
                      <a:r>
                        <a:rPr lang="fr-FR" sz="1000" dirty="0">
                          <a:solidFill>
                            <a:srgbClr val="FFFF00"/>
                          </a:solidFill>
                          <a:latin typeface="Calibri"/>
                          <a:ea typeface="Calibri"/>
                          <a:cs typeface="Times New Roman"/>
                        </a:rPr>
                        <a:t>Non-polluant</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Contrainte </a:t>
                      </a:r>
                      <a:r>
                        <a:rPr lang="fr-FR" sz="1000" dirty="0">
                          <a:solidFill>
                            <a:srgbClr val="FF0000"/>
                          </a:solidFill>
                          <a:latin typeface="Calibri"/>
                          <a:ea typeface="Calibri"/>
                          <a:cs typeface="Times New Roman"/>
                        </a:rPr>
                        <a:t>géographique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Acceptabilité </a:t>
                      </a:r>
                      <a:r>
                        <a:rPr lang="fr-FR" sz="1000" dirty="0">
                          <a:solidFill>
                            <a:srgbClr val="FF0000"/>
                          </a:solidFill>
                          <a:latin typeface="Calibri"/>
                          <a:ea typeface="Calibri"/>
                          <a:cs typeface="Times New Roman"/>
                        </a:rPr>
                        <a:t>et intégration au </a:t>
                      </a:r>
                      <a:r>
                        <a:rPr lang="fr-FR" sz="1000" dirty="0" smtClean="0">
                          <a:solidFill>
                            <a:srgbClr val="FF0000"/>
                          </a:solidFill>
                          <a:latin typeface="Calibri"/>
                          <a:ea typeface="Calibri"/>
                          <a:cs typeface="Times New Roman"/>
                        </a:rPr>
                        <a:t>paysage</a:t>
                      </a:r>
                    </a:p>
                    <a:p>
                      <a:pPr>
                        <a:lnSpc>
                          <a:spcPct val="115000"/>
                        </a:lnSpc>
                        <a:spcAft>
                          <a:spcPts val="0"/>
                        </a:spcAft>
                        <a:buFont typeface="Arial" pitchFamily="34" charset="0"/>
                        <a:buChar char="•"/>
                      </a:pPr>
                      <a:r>
                        <a:rPr lang="fr-FR" sz="1000" baseline="0" dirty="0" smtClean="0">
                          <a:solidFill>
                            <a:srgbClr val="FF0000"/>
                          </a:solidFill>
                          <a:latin typeface="Calibri"/>
                          <a:ea typeface="Calibri"/>
                          <a:cs typeface="Times New Roman"/>
                        </a:rPr>
                        <a:t> </a:t>
                      </a:r>
                      <a:r>
                        <a:rPr lang="fr-FR" sz="1000" dirty="0" smtClean="0">
                          <a:solidFill>
                            <a:srgbClr val="FF0000"/>
                          </a:solidFill>
                          <a:latin typeface="Calibri"/>
                          <a:ea typeface="Calibri"/>
                          <a:cs typeface="Times New Roman"/>
                        </a:rPr>
                        <a:t>Production </a:t>
                      </a:r>
                      <a:r>
                        <a:rPr lang="fr-FR" sz="1000" dirty="0">
                          <a:solidFill>
                            <a:srgbClr val="FF0000"/>
                          </a:solidFill>
                          <a:latin typeface="Calibri"/>
                          <a:ea typeface="Calibri"/>
                          <a:cs typeface="Times New Roman"/>
                        </a:rPr>
                        <a:t>intermittente et limitée</a:t>
                      </a:r>
                      <a:endParaRPr lang="fr-FR" sz="1000" dirty="0">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865671">
                <a:tc>
                  <a:txBody>
                    <a:bodyPr/>
                    <a:lstStyle/>
                    <a:p>
                      <a:pPr>
                        <a:lnSpc>
                          <a:spcPct val="115000"/>
                        </a:lnSpc>
                        <a:spcAft>
                          <a:spcPts val="0"/>
                        </a:spcAft>
                      </a:pPr>
                      <a:r>
                        <a:rPr lang="fr-FR" sz="1000">
                          <a:solidFill>
                            <a:srgbClr val="FFFF00"/>
                          </a:solidFill>
                          <a:latin typeface="Calibri"/>
                          <a:ea typeface="Calibri"/>
                          <a:cs typeface="Times New Roman"/>
                        </a:rPr>
                        <a:t>Solaire Photovoltaïque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100 MW</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0% ?</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0% ?</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0% ?</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Décentralisée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n-US" sz="1000" dirty="0" smtClean="0">
                          <a:solidFill>
                            <a:srgbClr val="FFFF00"/>
                          </a:solidFill>
                          <a:latin typeface="Calibri"/>
                          <a:ea typeface="Calibri"/>
                          <a:cs typeface="Times New Roman"/>
                        </a:rPr>
                        <a:t> CO2 </a:t>
                      </a:r>
                      <a:r>
                        <a:rPr lang="en-US" sz="1000" dirty="0">
                          <a:solidFill>
                            <a:srgbClr val="FFFF00"/>
                          </a:solidFill>
                          <a:latin typeface="Calibri"/>
                          <a:ea typeface="Calibri"/>
                          <a:cs typeface="Times New Roman"/>
                        </a:rPr>
                        <a:t>: 50 à 150 g </a:t>
                      </a:r>
                      <a:r>
                        <a:rPr lang="en-US" sz="1000" dirty="0" err="1">
                          <a:solidFill>
                            <a:srgbClr val="FFFF00"/>
                          </a:solidFill>
                          <a:latin typeface="Calibri"/>
                          <a:ea typeface="Calibri"/>
                          <a:cs typeface="Times New Roman"/>
                        </a:rPr>
                        <a:t>éq</a:t>
                      </a:r>
                      <a:r>
                        <a:rPr lang="en-US" sz="1000" dirty="0">
                          <a:solidFill>
                            <a:srgbClr val="FFFF00"/>
                          </a:solidFill>
                          <a:latin typeface="Calibri"/>
                          <a:ea typeface="Calibri"/>
                          <a:cs typeface="Times New Roman"/>
                        </a:rPr>
                        <a:t>. CO2/kWh (ACV) 	</a:t>
                      </a:r>
                      <a:endParaRPr lang="fr-FR" sz="1000" dirty="0">
                        <a:solidFill>
                          <a:srgbClr val="FFFF00"/>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Intégration </a:t>
                      </a:r>
                      <a:r>
                        <a:rPr lang="fr-FR" sz="1000" dirty="0">
                          <a:solidFill>
                            <a:srgbClr val="FFFF00"/>
                          </a:solidFill>
                          <a:latin typeface="Calibri"/>
                          <a:ea typeface="Calibri"/>
                          <a:cs typeface="Times New Roman"/>
                        </a:rPr>
                        <a:t>à l'habitat (toit...)</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Coût </a:t>
                      </a:r>
                      <a:r>
                        <a:rPr lang="fr-FR" sz="1000" dirty="0">
                          <a:solidFill>
                            <a:srgbClr val="FF0000"/>
                          </a:solidFill>
                          <a:latin typeface="Calibri"/>
                          <a:ea typeface="Calibri"/>
                          <a:cs typeface="Times New Roman"/>
                        </a:rPr>
                        <a:t>des cellules</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Puissance </a:t>
                      </a:r>
                      <a:r>
                        <a:rPr lang="fr-FR" sz="1000" dirty="0">
                          <a:solidFill>
                            <a:srgbClr val="FF0000"/>
                          </a:solidFill>
                          <a:latin typeface="Calibri"/>
                          <a:ea typeface="Calibri"/>
                          <a:cs typeface="Times New Roman"/>
                        </a:rPr>
                        <a:t>très </a:t>
                      </a:r>
                      <a:r>
                        <a:rPr lang="fr-FR" sz="1000" dirty="0" smtClean="0">
                          <a:solidFill>
                            <a:srgbClr val="FF0000"/>
                          </a:solidFill>
                          <a:latin typeface="Calibri"/>
                          <a:ea typeface="Calibri"/>
                          <a:cs typeface="Times New Roman"/>
                        </a:rPr>
                        <a:t>faible, intermittence.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Impact </a:t>
                      </a:r>
                      <a:r>
                        <a:rPr lang="fr-FR" sz="1000" dirty="0">
                          <a:solidFill>
                            <a:srgbClr val="FF0000"/>
                          </a:solidFill>
                          <a:latin typeface="Calibri"/>
                          <a:ea typeface="Calibri"/>
                          <a:cs typeface="Times New Roman"/>
                        </a:rPr>
                        <a:t>environnemental (fabrication)</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Diurne </a:t>
                      </a:r>
                      <a:r>
                        <a:rPr lang="fr-FR" sz="1000" dirty="0">
                          <a:solidFill>
                            <a:srgbClr val="FF0000"/>
                          </a:solidFill>
                          <a:latin typeface="Calibri"/>
                          <a:ea typeface="Calibri"/>
                          <a:cs typeface="Times New Roman"/>
                        </a:rPr>
                        <a:t>uniquement (ou batteries)</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Espace </a:t>
                      </a:r>
                      <a:r>
                        <a:rPr lang="fr-FR" sz="1000" dirty="0">
                          <a:solidFill>
                            <a:srgbClr val="FF0000"/>
                          </a:solidFill>
                          <a:latin typeface="Calibri"/>
                          <a:ea typeface="Calibri"/>
                          <a:cs typeface="Times New Roman"/>
                        </a:rPr>
                        <a:t>occupé par les centrales au sol</a:t>
                      </a:r>
                      <a:endParaRPr lang="fr-FR" sz="1000" dirty="0">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038804">
                <a:tc>
                  <a:txBody>
                    <a:bodyPr/>
                    <a:lstStyle/>
                    <a:p>
                      <a:pPr>
                        <a:lnSpc>
                          <a:spcPct val="115000"/>
                        </a:lnSpc>
                        <a:spcAft>
                          <a:spcPts val="0"/>
                        </a:spcAft>
                      </a:pPr>
                      <a:r>
                        <a:rPr lang="fr-FR" sz="1000">
                          <a:solidFill>
                            <a:srgbClr val="FFFF00"/>
                          </a:solidFill>
                          <a:latin typeface="Calibri"/>
                          <a:ea typeface="Calibri"/>
                          <a:cs typeface="Times New Roman"/>
                        </a:rPr>
                        <a:t>Biomasse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Jusqu’à 50 MW</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1%</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3%</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2%</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Base &amp; semi-base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Abondante</a:t>
                      </a:r>
                      <a:endParaRPr lang="fr-FR" sz="1000" dirty="0">
                        <a:solidFill>
                          <a:srgbClr val="FFFF00"/>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Puissance</a:t>
                      </a:r>
                      <a:endParaRPr lang="fr-FR" sz="1000" dirty="0">
                        <a:solidFill>
                          <a:srgbClr val="FFFF00"/>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Renouvelable </a:t>
                      </a:r>
                      <a:r>
                        <a:rPr lang="fr-FR" sz="1000" dirty="0">
                          <a:solidFill>
                            <a:srgbClr val="FFFF00"/>
                          </a:solidFill>
                          <a:latin typeface="Calibri"/>
                          <a:ea typeface="Calibri"/>
                          <a:cs typeface="Times New Roman"/>
                        </a:rPr>
                        <a:t>(si replantation)</a:t>
                      </a:r>
                    </a:p>
                    <a:p>
                      <a:pPr>
                        <a:lnSpc>
                          <a:spcPct val="115000"/>
                        </a:lnSpc>
                        <a:spcAft>
                          <a:spcPts val="0"/>
                        </a:spcAft>
                        <a:buFont typeface="Arial" pitchFamily="34" charset="0"/>
                        <a:buChar char="•"/>
                      </a:pPr>
                      <a:r>
                        <a:rPr lang="fr-FR" sz="1000" dirty="0">
                          <a:solidFill>
                            <a:srgbClr val="FFFF00"/>
                          </a:solidFill>
                          <a:latin typeface="Calibri"/>
                          <a:ea typeface="Calibri"/>
                          <a:cs typeface="Times New Roman"/>
                        </a:rPr>
                        <a:t>Substitution aux </a:t>
                      </a:r>
                      <a:r>
                        <a:rPr lang="fr-FR" sz="1000" dirty="0" smtClean="0">
                          <a:solidFill>
                            <a:srgbClr val="FFFF00"/>
                          </a:solidFill>
                          <a:latin typeface="Calibri"/>
                          <a:ea typeface="Calibri"/>
                          <a:cs typeface="Times New Roman"/>
                        </a:rPr>
                        <a:t>ressources</a:t>
                      </a:r>
                      <a:r>
                        <a:rPr lang="fr-FR" sz="1000" baseline="0" dirty="0" smtClean="0">
                          <a:solidFill>
                            <a:srgbClr val="FFFF00"/>
                          </a:solidFill>
                          <a:latin typeface="Calibri"/>
                          <a:ea typeface="Calibri"/>
                          <a:cs typeface="Times New Roman"/>
                        </a:rPr>
                        <a:t> </a:t>
                      </a:r>
                      <a:r>
                        <a:rPr lang="fr-FR" sz="1000" dirty="0" smtClean="0">
                          <a:solidFill>
                            <a:srgbClr val="FFFF00"/>
                          </a:solidFill>
                          <a:latin typeface="Calibri"/>
                          <a:ea typeface="Calibri"/>
                          <a:cs typeface="Times New Roman"/>
                        </a:rPr>
                        <a:t>fossiles</a:t>
                      </a:r>
                      <a:endParaRPr lang="fr-FR" sz="1000" dirty="0">
                        <a:solidFill>
                          <a:srgbClr val="FFFF00"/>
                        </a:solidFill>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FF00"/>
                          </a:solidFill>
                          <a:latin typeface="Calibri"/>
                          <a:ea typeface="Calibri"/>
                          <a:cs typeface="Times New Roman"/>
                        </a:rPr>
                        <a:t> Solution aux déchets (?)</a:t>
                      </a:r>
                      <a:endParaRPr lang="fr-FR" sz="1000" dirty="0">
                        <a:solidFill>
                          <a:srgbClr val="FFFF00"/>
                        </a:solidFill>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Emissions CO2 … </a:t>
                      </a:r>
                      <a:r>
                        <a:rPr lang="fr-FR" sz="1000" dirty="0">
                          <a:solidFill>
                            <a:srgbClr val="FF0000"/>
                          </a:solidFill>
                          <a:latin typeface="Calibri"/>
                          <a:ea typeface="Calibri"/>
                          <a:cs typeface="Times New Roman"/>
                        </a:rPr>
                        <a:t>si l'on ne replante pas pour compenser</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Polluant </a:t>
                      </a:r>
                      <a:r>
                        <a:rPr lang="fr-FR" sz="1000" dirty="0">
                          <a:solidFill>
                            <a:srgbClr val="FF0000"/>
                          </a:solidFill>
                          <a:latin typeface="Calibri"/>
                          <a:ea typeface="Calibri"/>
                          <a:cs typeface="Times New Roman"/>
                        </a:rPr>
                        <a:t>localement (poussières, SO2)</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Arbitrage </a:t>
                      </a:r>
                      <a:r>
                        <a:rPr lang="fr-FR" sz="1000" dirty="0">
                          <a:solidFill>
                            <a:srgbClr val="FF0000"/>
                          </a:solidFill>
                          <a:latin typeface="Calibri"/>
                          <a:ea typeface="Calibri"/>
                          <a:cs typeface="Times New Roman"/>
                        </a:rPr>
                        <a:t>agriculture pour énergie/nourriture</a:t>
                      </a:r>
                      <a:endParaRPr lang="fr-FR" sz="1000" dirty="0">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46268">
                <a:tc>
                  <a:txBody>
                    <a:bodyPr/>
                    <a:lstStyle/>
                    <a:p>
                      <a:pPr>
                        <a:lnSpc>
                          <a:spcPct val="115000"/>
                        </a:lnSpc>
                        <a:spcAft>
                          <a:spcPts val="0"/>
                        </a:spcAft>
                      </a:pPr>
                      <a:r>
                        <a:rPr lang="fr-FR" sz="1000">
                          <a:solidFill>
                            <a:srgbClr val="FFFF00"/>
                          </a:solidFill>
                          <a:latin typeface="Calibri"/>
                          <a:ea typeface="Calibri"/>
                          <a:cs typeface="Times New Roman"/>
                        </a:rPr>
                        <a:t>Géothermie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0% ?</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0% ?</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0% ?</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a:solidFill>
                            <a:srgbClr val="FFFF00"/>
                          </a:solidFill>
                          <a:latin typeface="Calibri"/>
                          <a:ea typeface="Calibri"/>
                          <a:cs typeface="Times New Roman"/>
                        </a:rPr>
                        <a:t>Base</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pPr>
                      <a:r>
                        <a:rPr lang="fr-FR" sz="1000" dirty="0">
                          <a:solidFill>
                            <a:srgbClr val="FFFF00"/>
                          </a:solidFill>
                          <a:latin typeface="Calibri"/>
                          <a:ea typeface="Calibri"/>
                          <a:cs typeface="Times New Roman"/>
                        </a:rPr>
                        <a:t>Non-polluant</a:t>
                      </a: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Contrainte </a:t>
                      </a:r>
                      <a:r>
                        <a:rPr lang="fr-FR" sz="1000" dirty="0">
                          <a:solidFill>
                            <a:srgbClr val="FF0000"/>
                          </a:solidFill>
                          <a:latin typeface="Calibri"/>
                          <a:ea typeface="Calibri"/>
                          <a:cs typeface="Times New Roman"/>
                        </a:rPr>
                        <a:t>géographique</a:t>
                      </a:r>
                      <a:endParaRPr lang="fr-FR" sz="1000" dirty="0">
                        <a:latin typeface="Calibri"/>
                        <a:ea typeface="Calibri"/>
                        <a:cs typeface="Times New Roman"/>
                      </a:endParaRPr>
                    </a:p>
                    <a:p>
                      <a:pPr>
                        <a:lnSpc>
                          <a:spcPct val="115000"/>
                        </a:lnSpc>
                        <a:spcAft>
                          <a:spcPts val="0"/>
                        </a:spcAft>
                        <a:buFont typeface="Arial" pitchFamily="34" charset="0"/>
                        <a:buChar char="•"/>
                      </a:pPr>
                      <a:r>
                        <a:rPr lang="fr-FR" sz="1000" dirty="0" smtClean="0">
                          <a:solidFill>
                            <a:srgbClr val="FF0000"/>
                          </a:solidFill>
                          <a:latin typeface="Calibri"/>
                          <a:ea typeface="Calibri"/>
                          <a:cs typeface="Times New Roman"/>
                        </a:rPr>
                        <a:t> Difficultés </a:t>
                      </a:r>
                      <a:r>
                        <a:rPr lang="fr-FR" sz="1000" dirty="0">
                          <a:solidFill>
                            <a:srgbClr val="FF0000"/>
                          </a:solidFill>
                          <a:latin typeface="Calibri"/>
                          <a:ea typeface="Calibri"/>
                          <a:cs typeface="Times New Roman"/>
                        </a:rPr>
                        <a:t>techniques</a:t>
                      </a:r>
                      <a:endParaRPr lang="fr-FR" sz="1000" dirty="0">
                        <a:latin typeface="Calibri"/>
                        <a:ea typeface="Calibri"/>
                        <a:cs typeface="Times New Roman"/>
                      </a:endParaRPr>
                    </a:p>
                  </a:txBody>
                  <a:tcPr marL="41614" marR="4161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pic>
        <p:nvPicPr>
          <p:cNvPr id="10" name="Image 9" descr="énergie Hydraulique_s.jpg"/>
          <p:cNvPicPr>
            <a:picLocks noChangeAspect="1"/>
          </p:cNvPicPr>
          <p:nvPr/>
        </p:nvPicPr>
        <p:blipFill>
          <a:blip r:embed="rId3" cstate="print"/>
          <a:stretch>
            <a:fillRect/>
          </a:stretch>
        </p:blipFill>
        <p:spPr>
          <a:xfrm>
            <a:off x="187343" y="2577816"/>
            <a:ext cx="904875" cy="819150"/>
          </a:xfrm>
          <a:prstGeom prst="rect">
            <a:avLst/>
          </a:prstGeom>
        </p:spPr>
      </p:pic>
      <p:pic>
        <p:nvPicPr>
          <p:cNvPr id="12" name="Image 11" descr="énergie éolienne2_sss.jpg"/>
          <p:cNvPicPr>
            <a:picLocks noChangeAspect="1"/>
          </p:cNvPicPr>
          <p:nvPr/>
        </p:nvPicPr>
        <p:blipFill>
          <a:blip r:embed="rId4" cstate="print"/>
          <a:stretch>
            <a:fillRect/>
          </a:stretch>
        </p:blipFill>
        <p:spPr>
          <a:xfrm>
            <a:off x="627613" y="3573016"/>
            <a:ext cx="438293" cy="657440"/>
          </a:xfrm>
          <a:prstGeom prst="rect">
            <a:avLst/>
          </a:prstGeom>
        </p:spPr>
      </p:pic>
      <p:pic>
        <p:nvPicPr>
          <p:cNvPr id="13" name="Image 12" descr="énergie Solaire Photovoltaïque2_sss.jpg"/>
          <p:cNvPicPr>
            <a:picLocks noChangeAspect="1"/>
          </p:cNvPicPr>
          <p:nvPr/>
        </p:nvPicPr>
        <p:blipFill>
          <a:blip r:embed="rId5" cstate="print"/>
          <a:stretch>
            <a:fillRect/>
          </a:stretch>
        </p:blipFill>
        <p:spPr>
          <a:xfrm>
            <a:off x="260474" y="4627322"/>
            <a:ext cx="704850" cy="333375"/>
          </a:xfrm>
          <a:prstGeom prst="rect">
            <a:avLst/>
          </a:prstGeom>
        </p:spPr>
      </p:pic>
      <p:pic>
        <p:nvPicPr>
          <p:cNvPr id="14" name="Image 13" descr="énergie Biomasse2_ss.jpg"/>
          <p:cNvPicPr>
            <a:picLocks noChangeAspect="1"/>
          </p:cNvPicPr>
          <p:nvPr/>
        </p:nvPicPr>
        <p:blipFill>
          <a:blip r:embed="rId6" cstate="print"/>
          <a:stretch>
            <a:fillRect/>
          </a:stretch>
        </p:blipFill>
        <p:spPr>
          <a:xfrm>
            <a:off x="260474" y="5357563"/>
            <a:ext cx="742950" cy="561975"/>
          </a:xfrm>
          <a:prstGeom prst="rect">
            <a:avLst/>
          </a:prstGeom>
        </p:spPr>
      </p:pic>
      <p:pic>
        <p:nvPicPr>
          <p:cNvPr id="15" name="Image 14" descr="énergie Géothermie3_ss.jpg"/>
          <p:cNvPicPr>
            <a:picLocks noChangeAspect="1"/>
          </p:cNvPicPr>
          <p:nvPr/>
        </p:nvPicPr>
        <p:blipFill>
          <a:blip r:embed="rId7" cstate="print"/>
          <a:stretch>
            <a:fillRect/>
          </a:stretch>
        </p:blipFill>
        <p:spPr>
          <a:xfrm>
            <a:off x="1380843" y="6165304"/>
            <a:ext cx="942975" cy="342900"/>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0133" y="2004953"/>
            <a:ext cx="689579" cy="334938"/>
          </a:xfrm>
          <a:prstGeom prst="rect">
            <a:avLst/>
          </a:prstGeom>
        </p:spPr>
      </p:pic>
    </p:spTree>
    <p:extLst>
      <p:ext uri="{BB962C8B-B14F-4D97-AF65-F5344CB8AC3E}">
        <p14:creationId xmlns:p14="http://schemas.microsoft.com/office/powerpoint/2010/main" val="4448869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93</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251520" y="764704"/>
            <a:ext cx="4696350" cy="369332"/>
          </a:xfrm>
          <a:prstGeom prst="rect">
            <a:avLst/>
          </a:prstGeom>
          <a:noFill/>
        </p:spPr>
        <p:txBody>
          <a:bodyPr wrap="none" rtlCol="0">
            <a:spAutoFit/>
          </a:bodyPr>
          <a:lstStyle/>
          <a:p>
            <a:r>
              <a:rPr lang="fr-FR" b="1" u="sng" dirty="0" smtClean="0">
                <a:solidFill>
                  <a:srgbClr val="008000"/>
                </a:solidFill>
              </a:rPr>
              <a:t>10. Prises de </a:t>
            </a:r>
            <a:r>
              <a:rPr lang="fr-FR" b="1" u="sng" dirty="0">
                <a:solidFill>
                  <a:srgbClr val="008000"/>
                </a:solidFill>
              </a:rPr>
              <a:t>conscience : Les défis écologiques </a:t>
            </a:r>
          </a:p>
        </p:txBody>
      </p:sp>
      <p:sp>
        <p:nvSpPr>
          <p:cNvPr id="2" name="Rectangle 1"/>
          <p:cNvSpPr/>
          <p:nvPr/>
        </p:nvSpPr>
        <p:spPr>
          <a:xfrm>
            <a:off x="179512" y="1059203"/>
            <a:ext cx="8712968" cy="5755422"/>
          </a:xfrm>
          <a:prstGeom prst="rect">
            <a:avLst/>
          </a:prstGeom>
        </p:spPr>
        <p:txBody>
          <a:bodyPr wrap="square">
            <a:spAutoFit/>
          </a:bodyPr>
          <a:lstStyle/>
          <a:p>
            <a:endParaRPr lang="fr-FR" dirty="0" smtClean="0">
              <a:solidFill>
                <a:srgbClr val="FFFF00"/>
              </a:solidFill>
            </a:endParaRPr>
          </a:p>
          <a:p>
            <a:pPr marL="285750" indent="-285750" algn="just">
              <a:buFont typeface="Arial" panose="020B0604020202020204" pitchFamily="34" charset="0"/>
              <a:buChar char="•"/>
            </a:pPr>
            <a:r>
              <a:rPr lang="fr-FR" dirty="0" smtClean="0">
                <a:solidFill>
                  <a:srgbClr val="FFFF00"/>
                </a:solidFill>
              </a:rPr>
              <a:t>Il </a:t>
            </a:r>
            <a:r>
              <a:rPr lang="fr-FR" dirty="0">
                <a:solidFill>
                  <a:srgbClr val="FFFF00"/>
                </a:solidFill>
              </a:rPr>
              <a:t>est difficile de mesurer les dégâts environnementaux et leurs causes exactes (exemple de la disparition des abeilles).</a:t>
            </a:r>
          </a:p>
          <a:p>
            <a:pPr marL="285750" indent="-285750" algn="just">
              <a:buFont typeface="Arial" panose="020B0604020202020204" pitchFamily="34" charset="0"/>
              <a:buChar char="•"/>
            </a:pPr>
            <a:r>
              <a:rPr lang="fr-FR" dirty="0" smtClean="0">
                <a:solidFill>
                  <a:srgbClr val="FFFF00"/>
                </a:solidFill>
              </a:rPr>
              <a:t>Par </a:t>
            </a:r>
            <a:r>
              <a:rPr lang="fr-FR" dirty="0">
                <a:solidFill>
                  <a:srgbClr val="FFFF00"/>
                </a:solidFill>
              </a:rPr>
              <a:t>ailleurs l’Homme n’est pas l’unique responsables des transformations des écosystèmes.</a:t>
            </a:r>
          </a:p>
          <a:p>
            <a:pPr marL="285750" indent="-285750" algn="just">
              <a:buFont typeface="Arial" panose="020B0604020202020204" pitchFamily="34" charset="0"/>
              <a:buChar char="•"/>
            </a:pPr>
            <a:r>
              <a:rPr lang="fr-FR" dirty="0" smtClean="0">
                <a:solidFill>
                  <a:srgbClr val="FFFF00"/>
                </a:solidFill>
              </a:rPr>
              <a:t>Mais </a:t>
            </a:r>
            <a:r>
              <a:rPr lang="fr-FR" dirty="0">
                <a:solidFill>
                  <a:srgbClr val="FFFF00"/>
                </a:solidFill>
              </a:rPr>
              <a:t>on ne peut pas nier aujourd’hui l’urgence de certains défis écologiques ou certains risques industriels de grande ampleur : biodiversité, réchauffement climatique, énergie nucléaire…</a:t>
            </a:r>
          </a:p>
          <a:p>
            <a:pPr algn="just"/>
            <a:endParaRPr lang="fr-FR" dirty="0" smtClean="0">
              <a:solidFill>
                <a:srgbClr val="FFFF00"/>
              </a:solidFill>
            </a:endParaRPr>
          </a:p>
          <a:p>
            <a:pPr algn="just"/>
            <a:r>
              <a:rPr lang="fr-FR" dirty="0" smtClean="0">
                <a:solidFill>
                  <a:srgbClr val="FFFF00"/>
                </a:solidFill>
              </a:rPr>
              <a:t>Nous pouvons malgré tout reconnaître que notre </a:t>
            </a:r>
            <a:r>
              <a:rPr lang="fr-FR" dirty="0">
                <a:solidFill>
                  <a:srgbClr val="FFFF00"/>
                </a:solidFill>
              </a:rPr>
              <a:t>planète </a:t>
            </a:r>
            <a:r>
              <a:rPr lang="fr-FR" dirty="0" smtClean="0">
                <a:solidFill>
                  <a:srgbClr val="FFFF00"/>
                </a:solidFill>
              </a:rPr>
              <a:t>est </a:t>
            </a:r>
            <a:r>
              <a:rPr lang="fr-FR" dirty="0">
                <a:solidFill>
                  <a:srgbClr val="FFFF00"/>
                </a:solidFill>
              </a:rPr>
              <a:t>confronté à quatre </a:t>
            </a:r>
            <a:r>
              <a:rPr lang="fr-FR" dirty="0" smtClean="0">
                <a:solidFill>
                  <a:srgbClr val="FFFF00"/>
                </a:solidFill>
              </a:rPr>
              <a:t>défis </a:t>
            </a:r>
            <a:r>
              <a:rPr lang="fr-FR" dirty="0">
                <a:solidFill>
                  <a:srgbClr val="FFFF00"/>
                </a:solidFill>
              </a:rPr>
              <a:t>écologiques majeurs :</a:t>
            </a:r>
          </a:p>
          <a:p>
            <a:pPr algn="just"/>
            <a:endParaRPr lang="fr-FR" dirty="0">
              <a:solidFill>
                <a:srgbClr val="FFFF00"/>
              </a:solidFill>
            </a:endParaRPr>
          </a:p>
          <a:p>
            <a:pPr marL="342900" indent="-342900" algn="just">
              <a:buFont typeface="+mj-lt"/>
              <a:buAutoNum type="arabicPeriod"/>
            </a:pPr>
            <a:r>
              <a:rPr lang="fr-FR" dirty="0">
                <a:solidFill>
                  <a:srgbClr val="FFFF00"/>
                </a:solidFill>
              </a:rPr>
              <a:t>la diminution de la </a:t>
            </a:r>
            <a:r>
              <a:rPr lang="fr-FR" dirty="0" smtClean="0">
                <a:solidFill>
                  <a:srgbClr val="FFFF00"/>
                </a:solidFill>
              </a:rPr>
              <a:t>biodiversité (°), </a:t>
            </a:r>
            <a:endParaRPr lang="fr-FR" dirty="0">
              <a:solidFill>
                <a:srgbClr val="FFFF00"/>
              </a:solidFill>
            </a:endParaRPr>
          </a:p>
          <a:p>
            <a:pPr marL="342900" indent="-342900" algn="just">
              <a:buFont typeface="+mj-lt"/>
              <a:buAutoNum type="arabicPeriod"/>
            </a:pPr>
            <a:r>
              <a:rPr lang="fr-FR" dirty="0">
                <a:solidFill>
                  <a:srgbClr val="FFFF00"/>
                </a:solidFill>
              </a:rPr>
              <a:t>l’épuisement des ressources </a:t>
            </a:r>
            <a:r>
              <a:rPr lang="fr-FR" dirty="0" smtClean="0">
                <a:solidFill>
                  <a:srgbClr val="FFFF00"/>
                </a:solidFill>
              </a:rPr>
              <a:t>naturelles , qu’elles soient renouvelables (+) ou non (++), </a:t>
            </a:r>
            <a:endParaRPr lang="fr-FR" dirty="0">
              <a:solidFill>
                <a:srgbClr val="FFFF00"/>
              </a:solidFill>
            </a:endParaRPr>
          </a:p>
          <a:p>
            <a:pPr marL="342900" indent="-342900" algn="just">
              <a:buFont typeface="+mj-lt"/>
              <a:buAutoNum type="arabicPeriod"/>
            </a:pPr>
            <a:r>
              <a:rPr lang="fr-FR" dirty="0">
                <a:solidFill>
                  <a:srgbClr val="FFFF00"/>
                </a:solidFill>
              </a:rPr>
              <a:t>la pollution globale </a:t>
            </a:r>
            <a:r>
              <a:rPr lang="fr-FR" dirty="0" smtClean="0">
                <a:solidFill>
                  <a:srgbClr val="FFFF00"/>
                </a:solidFill>
              </a:rPr>
              <a:t>des </a:t>
            </a:r>
            <a:r>
              <a:rPr lang="fr-FR" dirty="0">
                <a:solidFill>
                  <a:srgbClr val="FFFF00"/>
                </a:solidFill>
              </a:rPr>
              <a:t>sols, des </a:t>
            </a:r>
            <a:r>
              <a:rPr lang="fr-FR" dirty="0" smtClean="0">
                <a:solidFill>
                  <a:srgbClr val="FFFF00"/>
                </a:solidFill>
              </a:rPr>
              <a:t>eaux _ rivières, mers, lacs … _, </a:t>
            </a:r>
            <a:r>
              <a:rPr lang="fr-FR" dirty="0">
                <a:solidFill>
                  <a:srgbClr val="FFFF00"/>
                </a:solidFill>
              </a:rPr>
              <a:t>de l'air </a:t>
            </a:r>
            <a:r>
              <a:rPr lang="fr-FR" dirty="0" smtClean="0">
                <a:solidFill>
                  <a:srgbClr val="FFFF00"/>
                </a:solidFill>
              </a:rPr>
              <a:t>...</a:t>
            </a:r>
            <a:endParaRPr lang="fr-FR" dirty="0">
              <a:solidFill>
                <a:srgbClr val="FFFF00"/>
              </a:solidFill>
            </a:endParaRPr>
          </a:p>
          <a:p>
            <a:pPr marL="342900" indent="-342900" algn="just">
              <a:buFont typeface="+mj-lt"/>
              <a:buAutoNum type="arabicPeriod"/>
            </a:pPr>
            <a:r>
              <a:rPr lang="fr-FR" dirty="0">
                <a:solidFill>
                  <a:srgbClr val="FFFF00"/>
                </a:solidFill>
              </a:rPr>
              <a:t>le changement </a:t>
            </a:r>
            <a:r>
              <a:rPr lang="fr-FR" dirty="0" smtClean="0">
                <a:solidFill>
                  <a:srgbClr val="FFFF00"/>
                </a:solidFill>
              </a:rPr>
              <a:t>climatique (°°).</a:t>
            </a:r>
          </a:p>
          <a:p>
            <a:endParaRPr lang="fr-FR" sz="1000" dirty="0">
              <a:solidFill>
                <a:srgbClr val="008000"/>
              </a:solidFill>
            </a:endParaRPr>
          </a:p>
          <a:p>
            <a:r>
              <a:rPr lang="fr-FR" sz="1000" dirty="0" smtClean="0">
                <a:solidFill>
                  <a:srgbClr val="FFFF00"/>
                </a:solidFill>
              </a:rPr>
              <a:t>(°) 6</a:t>
            </a:r>
            <a:r>
              <a:rPr lang="fr-FR" sz="1000" baseline="30000" dirty="0" smtClean="0">
                <a:solidFill>
                  <a:srgbClr val="FFFF00"/>
                </a:solidFill>
              </a:rPr>
              <a:t>ème</a:t>
            </a:r>
            <a:r>
              <a:rPr lang="fr-FR" sz="1000" dirty="0" smtClean="0">
                <a:solidFill>
                  <a:srgbClr val="FFFF00"/>
                </a:solidFill>
              </a:rPr>
              <a:t> extinction de masse (?).</a:t>
            </a:r>
          </a:p>
          <a:p>
            <a:r>
              <a:rPr lang="fr-FR" sz="1000" dirty="0" smtClean="0">
                <a:solidFill>
                  <a:srgbClr val="FFFF00"/>
                </a:solidFill>
              </a:rPr>
              <a:t>(+) ressources halieutiques …</a:t>
            </a:r>
          </a:p>
          <a:p>
            <a:r>
              <a:rPr lang="fr-FR" sz="1000" dirty="0" smtClean="0">
                <a:solidFill>
                  <a:srgbClr val="FFFF00"/>
                </a:solidFill>
              </a:rPr>
              <a:t>(+) matières premières (minérales).</a:t>
            </a:r>
          </a:p>
          <a:p>
            <a:r>
              <a:rPr lang="fr-FR" sz="1000" dirty="0" smtClean="0">
                <a:solidFill>
                  <a:srgbClr val="FFFF00"/>
                </a:solidFill>
              </a:rPr>
              <a:t>(°°) Causée par les activités humaines (anthropique).</a:t>
            </a:r>
          </a:p>
          <a:p>
            <a:endParaRPr lang="fr-FR" sz="1000" dirty="0" smtClean="0">
              <a:solidFill>
                <a:srgbClr val="008000"/>
              </a:solidFill>
            </a:endParaRPr>
          </a:p>
          <a:p>
            <a:r>
              <a:rPr lang="fr-FR" sz="1000" dirty="0" smtClean="0">
                <a:solidFill>
                  <a:srgbClr val="008000"/>
                </a:solidFill>
              </a:rPr>
              <a:t>(</a:t>
            </a:r>
            <a:r>
              <a:rPr lang="fr-FR" sz="1000" i="1" dirty="0">
                <a:solidFill>
                  <a:srgbClr val="008000"/>
                </a:solidFill>
              </a:rPr>
              <a:t>Crise écologique et logique capitaliste</a:t>
            </a:r>
            <a:r>
              <a:rPr lang="fr-FR" sz="1000" dirty="0">
                <a:solidFill>
                  <a:srgbClr val="008000"/>
                </a:solidFill>
              </a:rPr>
              <a:t>, David Hendrik. </a:t>
            </a:r>
            <a:r>
              <a:rPr lang="fr-FR" sz="1000" dirty="0" smtClean="0">
                <a:solidFill>
                  <a:srgbClr val="FFFF00"/>
                </a:solidFill>
                <a:hlinkClick r:id="rId2"/>
              </a:rPr>
              <a:t>Europe </a:t>
            </a:r>
            <a:r>
              <a:rPr lang="fr-FR" sz="1000" dirty="0">
                <a:solidFill>
                  <a:srgbClr val="FFFF00"/>
                </a:solidFill>
                <a:hlinkClick r:id="rId2"/>
              </a:rPr>
              <a:t>Solidaire Sans </a:t>
            </a:r>
            <a:r>
              <a:rPr lang="fr-FR" sz="1000" dirty="0" smtClean="0">
                <a:solidFill>
                  <a:srgbClr val="FFFF00"/>
                </a:solidFill>
                <a:hlinkClick r:id="rId2"/>
              </a:rPr>
              <a:t>Frontières</a:t>
            </a:r>
            <a:r>
              <a:rPr lang="fr-FR" sz="1000" dirty="0" smtClean="0">
                <a:solidFill>
                  <a:srgbClr val="FFFF00"/>
                </a:solidFill>
              </a:rPr>
              <a:t>, </a:t>
            </a:r>
            <a:r>
              <a:rPr lang="fr-FR" sz="1000" dirty="0">
                <a:solidFill>
                  <a:srgbClr val="FFFF00"/>
                </a:solidFill>
                <a:hlinkClick r:id="rId3"/>
              </a:rPr>
              <a:t>http://socio13.wordpress.com/2010/11/12/crise-ecologique-et-logique-capitaliste-par-david-hendrik</a:t>
            </a:r>
            <a:r>
              <a:rPr lang="fr-FR" sz="1000" dirty="0" smtClean="0">
                <a:solidFill>
                  <a:srgbClr val="008000"/>
                </a:solidFill>
                <a:hlinkClick r:id="rId3"/>
              </a:rPr>
              <a:t>/</a:t>
            </a:r>
            <a:r>
              <a:rPr lang="fr-FR" sz="1000" dirty="0" smtClean="0">
                <a:solidFill>
                  <a:srgbClr val="008000"/>
                </a:solidFill>
              </a:rPr>
              <a:t>).</a:t>
            </a:r>
          </a:p>
        </p:txBody>
      </p:sp>
    </p:spTree>
    <p:extLst>
      <p:ext uri="{BB962C8B-B14F-4D97-AF65-F5344CB8AC3E}">
        <p14:creationId xmlns:p14="http://schemas.microsoft.com/office/powerpoint/2010/main" val="653155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94</a:t>
            </a:fld>
            <a:endParaRPr lang="fr-FR" dirty="0"/>
          </a:p>
        </p:txBody>
      </p:sp>
      <p:sp>
        <p:nvSpPr>
          <p:cNvPr id="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7" name="ZoneTexte 6"/>
          <p:cNvSpPr txBox="1"/>
          <p:nvPr/>
        </p:nvSpPr>
        <p:spPr>
          <a:xfrm>
            <a:off x="203931" y="689871"/>
            <a:ext cx="4696350" cy="369332"/>
          </a:xfrm>
          <a:prstGeom prst="rect">
            <a:avLst/>
          </a:prstGeom>
          <a:noFill/>
        </p:spPr>
        <p:txBody>
          <a:bodyPr wrap="none" rtlCol="0">
            <a:spAutoFit/>
          </a:bodyPr>
          <a:lstStyle/>
          <a:p>
            <a:r>
              <a:rPr lang="fr-FR" b="1" u="sng" dirty="0" smtClean="0">
                <a:solidFill>
                  <a:srgbClr val="008000"/>
                </a:solidFill>
              </a:rPr>
              <a:t>10. Prises de </a:t>
            </a:r>
            <a:r>
              <a:rPr lang="fr-FR" b="1" u="sng" dirty="0">
                <a:solidFill>
                  <a:srgbClr val="008000"/>
                </a:solidFill>
              </a:rPr>
              <a:t>conscience : Les défis écologiques </a:t>
            </a:r>
          </a:p>
        </p:txBody>
      </p:sp>
      <p:sp>
        <p:nvSpPr>
          <p:cNvPr id="6" name="Ellipse 5"/>
          <p:cNvSpPr/>
          <p:nvPr/>
        </p:nvSpPr>
        <p:spPr>
          <a:xfrm>
            <a:off x="3419872" y="3068960"/>
            <a:ext cx="2520280" cy="726725"/>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AGRICULTURE DURABLE</a:t>
            </a:r>
            <a:endParaRPr lang="fr-FR" b="1" dirty="0">
              <a:solidFill>
                <a:schemeClr val="tx1"/>
              </a:solidFill>
            </a:endParaRPr>
          </a:p>
        </p:txBody>
      </p:sp>
      <p:sp>
        <p:nvSpPr>
          <p:cNvPr id="8" name="Rectangle à coins arrondis 7"/>
          <p:cNvSpPr/>
          <p:nvPr/>
        </p:nvSpPr>
        <p:spPr>
          <a:xfrm>
            <a:off x="323528" y="4365104"/>
            <a:ext cx="4248472" cy="13681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dirty="0" smtClean="0">
                <a:solidFill>
                  <a:schemeClr val="tx1"/>
                </a:solidFill>
              </a:rPr>
              <a:t> </a:t>
            </a:r>
            <a:r>
              <a:rPr lang="fr-FR" b="1" dirty="0" smtClean="0">
                <a:solidFill>
                  <a:schemeClr val="tx1"/>
                </a:solidFill>
              </a:rPr>
              <a:t>Santé des végétaux cultivés et des animaux élevés.</a:t>
            </a:r>
          </a:p>
          <a:p>
            <a:pPr>
              <a:buFont typeface="Arial" pitchFamily="34" charset="0"/>
              <a:buChar char="•"/>
            </a:pPr>
            <a:r>
              <a:rPr lang="fr-FR" b="1" dirty="0" smtClean="0">
                <a:solidFill>
                  <a:schemeClr val="tx1"/>
                </a:solidFill>
              </a:rPr>
              <a:t> Qualité sanitaire des aliments produits</a:t>
            </a:r>
            <a:endParaRPr lang="fr-FR" b="1" dirty="0">
              <a:solidFill>
                <a:schemeClr val="tx1"/>
              </a:solidFill>
            </a:endParaRPr>
          </a:p>
        </p:txBody>
      </p:sp>
      <p:sp>
        <p:nvSpPr>
          <p:cNvPr id="9" name="Rectangle à coins arrondis 8"/>
          <p:cNvSpPr/>
          <p:nvPr/>
        </p:nvSpPr>
        <p:spPr>
          <a:xfrm>
            <a:off x="5004048" y="4365104"/>
            <a:ext cx="39604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b="1" dirty="0" smtClean="0">
                <a:solidFill>
                  <a:schemeClr val="tx1"/>
                </a:solidFill>
              </a:rPr>
              <a:t> Revenus suffisants des producteurs</a:t>
            </a:r>
          </a:p>
          <a:p>
            <a:pPr>
              <a:buFont typeface="Arial" pitchFamily="34" charset="0"/>
              <a:buChar char="•"/>
            </a:pPr>
            <a:r>
              <a:rPr lang="fr-FR" b="1" dirty="0" smtClean="0">
                <a:solidFill>
                  <a:schemeClr val="tx1"/>
                </a:solidFill>
              </a:rPr>
              <a:t> Respect de l’intérêt des consommateurs. </a:t>
            </a:r>
          </a:p>
          <a:p>
            <a:pPr>
              <a:buFont typeface="Arial" pitchFamily="34" charset="0"/>
              <a:buChar char="•"/>
            </a:pPr>
            <a:r>
              <a:rPr lang="fr-FR" b="1" dirty="0" smtClean="0">
                <a:solidFill>
                  <a:schemeClr val="tx1"/>
                </a:solidFill>
              </a:rPr>
              <a:t> Commerce agricole équitable.</a:t>
            </a:r>
            <a:endParaRPr lang="fr-FR" b="1" dirty="0">
              <a:solidFill>
                <a:schemeClr val="tx1"/>
              </a:solidFill>
            </a:endParaRPr>
          </a:p>
        </p:txBody>
      </p:sp>
      <p:sp>
        <p:nvSpPr>
          <p:cNvPr id="11" name="Double flèche verticale 10"/>
          <p:cNvSpPr/>
          <p:nvPr/>
        </p:nvSpPr>
        <p:spPr>
          <a:xfrm rot="17796293">
            <a:off x="6280131" y="3549771"/>
            <a:ext cx="253951" cy="756239"/>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Double flèche verticale 11"/>
          <p:cNvSpPr/>
          <p:nvPr/>
        </p:nvSpPr>
        <p:spPr>
          <a:xfrm rot="4198228">
            <a:off x="2827539" y="3659724"/>
            <a:ext cx="253951" cy="756239"/>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Rectangle à coins arrondis 13"/>
          <p:cNvSpPr/>
          <p:nvPr/>
        </p:nvSpPr>
        <p:spPr>
          <a:xfrm>
            <a:off x="395536" y="1196752"/>
            <a:ext cx="4032448" cy="136815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dirty="0" smtClean="0">
                <a:solidFill>
                  <a:schemeClr val="tx1"/>
                </a:solidFill>
              </a:rPr>
              <a:t> </a:t>
            </a:r>
            <a:r>
              <a:rPr lang="fr-FR" b="1" dirty="0" smtClean="0">
                <a:solidFill>
                  <a:schemeClr val="tx1"/>
                </a:solidFill>
              </a:rPr>
              <a:t>Production alimentaire suffisante, diversifiée et régulière.</a:t>
            </a:r>
          </a:p>
          <a:p>
            <a:pPr>
              <a:buFont typeface="Arial" pitchFamily="34" charset="0"/>
              <a:buChar char="•"/>
            </a:pPr>
            <a:r>
              <a:rPr lang="fr-FR" b="1" dirty="0" smtClean="0">
                <a:solidFill>
                  <a:schemeClr val="tx1"/>
                </a:solidFill>
              </a:rPr>
              <a:t> Doit être renouvelable indéfiniment</a:t>
            </a:r>
            <a:endParaRPr lang="fr-FR" b="1" dirty="0">
              <a:solidFill>
                <a:schemeClr val="tx1"/>
              </a:solidFill>
            </a:endParaRPr>
          </a:p>
        </p:txBody>
      </p:sp>
      <p:sp>
        <p:nvSpPr>
          <p:cNvPr id="15" name="Rectangle à coins arrondis 14"/>
          <p:cNvSpPr/>
          <p:nvPr/>
        </p:nvSpPr>
        <p:spPr>
          <a:xfrm>
            <a:off x="4932040" y="1268760"/>
            <a:ext cx="4032448" cy="12241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Préservation de la biodiversité (faune, flore), des ressources du sol et de la qualité des eaux</a:t>
            </a:r>
            <a:endParaRPr lang="fr-FR" b="1" dirty="0">
              <a:solidFill>
                <a:schemeClr val="tx1"/>
              </a:solidFill>
            </a:endParaRPr>
          </a:p>
        </p:txBody>
      </p:sp>
      <p:sp>
        <p:nvSpPr>
          <p:cNvPr id="20" name="Double flèche verticale 19"/>
          <p:cNvSpPr/>
          <p:nvPr/>
        </p:nvSpPr>
        <p:spPr>
          <a:xfrm rot="17796293">
            <a:off x="2823748" y="2613668"/>
            <a:ext cx="253951" cy="756239"/>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 name="Double flèche verticale 20"/>
          <p:cNvSpPr/>
          <p:nvPr/>
        </p:nvSpPr>
        <p:spPr>
          <a:xfrm rot="4198228">
            <a:off x="6211915" y="2507596"/>
            <a:ext cx="253951" cy="756239"/>
          </a:xfrm>
          <a:prstGeom prst="upDown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31551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95</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323528" y="908720"/>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5" name="ZoneTexte 4"/>
          <p:cNvSpPr txBox="1"/>
          <p:nvPr/>
        </p:nvSpPr>
        <p:spPr>
          <a:xfrm>
            <a:off x="323528" y="1484784"/>
            <a:ext cx="8640960" cy="4801314"/>
          </a:xfrm>
          <a:prstGeom prst="rect">
            <a:avLst/>
          </a:prstGeom>
          <a:noFill/>
        </p:spPr>
        <p:txBody>
          <a:bodyPr wrap="square" rtlCol="0">
            <a:spAutoFit/>
          </a:bodyPr>
          <a:lstStyle/>
          <a:p>
            <a:pPr algn="just"/>
            <a:r>
              <a:rPr lang="fr-FR" dirty="0">
                <a:solidFill>
                  <a:srgbClr val="008000"/>
                </a:solidFill>
              </a:rPr>
              <a:t>1. Lutter contre le dérèglement climatique</a:t>
            </a:r>
          </a:p>
          <a:p>
            <a:pPr algn="just"/>
            <a:r>
              <a:rPr lang="fr-FR" dirty="0">
                <a:solidFill>
                  <a:srgbClr val="008000"/>
                </a:solidFill>
              </a:rPr>
              <a:t>2. Agir ensemble pour sauvegarder la biodiversité</a:t>
            </a:r>
          </a:p>
          <a:p>
            <a:pPr algn="just"/>
            <a:r>
              <a:rPr lang="fr-FR" dirty="0">
                <a:solidFill>
                  <a:srgbClr val="008000"/>
                </a:solidFill>
              </a:rPr>
              <a:t>3. Combattre les pollutions et préserver la santé</a:t>
            </a:r>
          </a:p>
          <a:p>
            <a:pPr algn="just"/>
            <a:r>
              <a:rPr lang="fr-FR" dirty="0">
                <a:solidFill>
                  <a:srgbClr val="008000"/>
                </a:solidFill>
              </a:rPr>
              <a:t>4. Faire de l’eau un enjeu partagé</a:t>
            </a:r>
          </a:p>
          <a:p>
            <a:pPr algn="just"/>
            <a:r>
              <a:rPr lang="fr-FR" dirty="0">
                <a:solidFill>
                  <a:srgbClr val="008000"/>
                </a:solidFill>
              </a:rPr>
              <a:t>5. Inventer la croissance écologique: le changement des mentalités, des modes de production et de consommation</a:t>
            </a:r>
          </a:p>
          <a:p>
            <a:pPr algn="just"/>
            <a:r>
              <a:rPr lang="fr-FR" dirty="0">
                <a:solidFill>
                  <a:srgbClr val="008000"/>
                </a:solidFill>
              </a:rPr>
              <a:t>6. Mettre en place une </a:t>
            </a:r>
            <a:r>
              <a:rPr lang="fr-FR" dirty="0" smtClean="0">
                <a:solidFill>
                  <a:srgbClr val="008000"/>
                </a:solidFill>
              </a:rPr>
              <a:t>bonne gouvernance écologique.</a:t>
            </a:r>
          </a:p>
          <a:p>
            <a:endParaRPr lang="fr-FR" dirty="0">
              <a:solidFill>
                <a:srgbClr val="008000"/>
              </a:solidFill>
            </a:endParaRPr>
          </a:p>
          <a:p>
            <a:r>
              <a:rPr lang="fr-FR" dirty="0">
                <a:solidFill>
                  <a:srgbClr val="008000"/>
                </a:solidFill>
              </a:rPr>
              <a:t>Banyuls, juin </a:t>
            </a:r>
            <a:r>
              <a:rPr lang="fr-FR" dirty="0" smtClean="0">
                <a:solidFill>
                  <a:srgbClr val="008000"/>
                </a:solidFill>
              </a:rPr>
              <a:t>2011.</a:t>
            </a:r>
          </a:p>
          <a:p>
            <a:endParaRPr lang="fr-FR" dirty="0" smtClean="0">
              <a:solidFill>
                <a:srgbClr val="008000"/>
              </a:solidFill>
            </a:endParaRPr>
          </a:p>
          <a:p>
            <a:endParaRPr lang="fr-FR" dirty="0" smtClean="0">
              <a:solidFill>
                <a:srgbClr val="008000"/>
              </a:solidFill>
            </a:endParaRPr>
          </a:p>
          <a:p>
            <a:r>
              <a:rPr lang="fr-FR" dirty="0" smtClean="0">
                <a:solidFill>
                  <a:srgbClr val="008000"/>
                </a:solidFill>
              </a:rPr>
              <a:t>Les principales pistes d’action :</a:t>
            </a:r>
          </a:p>
          <a:p>
            <a:endParaRPr lang="fr-FR" dirty="0" smtClean="0">
              <a:solidFill>
                <a:srgbClr val="008000"/>
              </a:solidFill>
            </a:endParaRPr>
          </a:p>
          <a:p>
            <a:r>
              <a:rPr lang="fr-FR" dirty="0" smtClean="0">
                <a:solidFill>
                  <a:srgbClr val="008000"/>
                </a:solidFill>
              </a:rPr>
              <a:t>1. La lutte contre le changement climatique</a:t>
            </a:r>
          </a:p>
          <a:p>
            <a:r>
              <a:rPr lang="fr-FR" dirty="0" smtClean="0">
                <a:solidFill>
                  <a:srgbClr val="008000"/>
                </a:solidFill>
              </a:rPr>
              <a:t>2. La préservation des milieux naturels et de la biodiversité</a:t>
            </a:r>
          </a:p>
          <a:p>
            <a:r>
              <a:rPr lang="fr-FR" dirty="0" smtClean="0">
                <a:solidFill>
                  <a:srgbClr val="008000"/>
                </a:solidFill>
              </a:rPr>
              <a:t>3. La sobriété de la consommation et la production durable</a:t>
            </a:r>
          </a:p>
          <a:p>
            <a:r>
              <a:rPr lang="fr-FR" dirty="0" smtClean="0">
                <a:solidFill>
                  <a:srgbClr val="008000"/>
                </a:solidFill>
              </a:rPr>
              <a:t>4. L’émergence d’une responsabilité écologique</a:t>
            </a:r>
            <a:endParaRPr lang="fr-FR" dirty="0">
              <a:solidFill>
                <a:srgbClr val="008000"/>
              </a:solidFill>
            </a:endParaRPr>
          </a:p>
        </p:txBody>
      </p:sp>
      <p:pic>
        <p:nvPicPr>
          <p:cNvPr id="6" name="Image 5" descr="DevDurable3.jpg"/>
          <p:cNvPicPr>
            <a:picLocks noChangeAspect="1"/>
          </p:cNvPicPr>
          <p:nvPr/>
        </p:nvPicPr>
        <p:blipFill>
          <a:blip r:embed="rId2" cstate="print"/>
          <a:stretch>
            <a:fillRect/>
          </a:stretch>
        </p:blipFill>
        <p:spPr>
          <a:xfrm>
            <a:off x="6012160" y="3068960"/>
            <a:ext cx="2562225" cy="1781175"/>
          </a:xfrm>
          <a:prstGeom prst="rect">
            <a:avLst/>
          </a:prstGeom>
        </p:spPr>
      </p:pic>
    </p:spTree>
    <p:extLst>
      <p:ext uri="{BB962C8B-B14F-4D97-AF65-F5344CB8AC3E}">
        <p14:creationId xmlns:p14="http://schemas.microsoft.com/office/powerpoint/2010/main" val="11222437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96</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4" name="ZoneTexte 3"/>
          <p:cNvSpPr txBox="1"/>
          <p:nvPr/>
        </p:nvSpPr>
        <p:spPr>
          <a:xfrm>
            <a:off x="323528" y="692696"/>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pic>
        <p:nvPicPr>
          <p:cNvPr id="8" name="Image 7" descr="les_trois_piliers_du_developpement_durable.png"/>
          <p:cNvPicPr>
            <a:picLocks noChangeAspect="1"/>
          </p:cNvPicPr>
          <p:nvPr/>
        </p:nvPicPr>
        <p:blipFill>
          <a:blip r:embed="rId2" cstate="print"/>
          <a:stretch>
            <a:fillRect/>
          </a:stretch>
        </p:blipFill>
        <p:spPr>
          <a:xfrm>
            <a:off x="2627784" y="2492896"/>
            <a:ext cx="3905250" cy="3752850"/>
          </a:xfrm>
          <a:prstGeom prst="rect">
            <a:avLst/>
          </a:prstGeom>
        </p:spPr>
      </p:pic>
      <p:sp>
        <p:nvSpPr>
          <p:cNvPr id="9" name="Rectangle 8"/>
          <p:cNvSpPr/>
          <p:nvPr/>
        </p:nvSpPr>
        <p:spPr>
          <a:xfrm>
            <a:off x="251520" y="3933056"/>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Nourrir 9 milliards ou plus De personnes d’ici à 2050</a:t>
            </a:r>
            <a:endParaRPr lang="fr-FR" dirty="0">
              <a:solidFill>
                <a:schemeClr val="tx1"/>
              </a:solidFill>
            </a:endParaRPr>
          </a:p>
        </p:txBody>
      </p:sp>
      <p:sp>
        <p:nvSpPr>
          <p:cNvPr id="10" name="Rectangle 9"/>
          <p:cNvSpPr/>
          <p:nvPr/>
        </p:nvSpPr>
        <p:spPr>
          <a:xfrm>
            <a:off x="251520" y="2564904"/>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Répondre aux divers besoins humains et en garantir l’égalité d’accès</a:t>
            </a:r>
            <a:endParaRPr lang="fr-FR" dirty="0">
              <a:solidFill>
                <a:schemeClr val="tx1"/>
              </a:solidFill>
            </a:endParaRPr>
          </a:p>
        </p:txBody>
      </p:sp>
      <p:sp>
        <p:nvSpPr>
          <p:cNvPr id="11" name="Rectangle 10"/>
          <p:cNvSpPr/>
          <p:nvPr/>
        </p:nvSpPr>
        <p:spPr>
          <a:xfrm>
            <a:off x="251520" y="5301208"/>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Mieux consommer et plus sobrement</a:t>
            </a:r>
            <a:endParaRPr lang="fr-FR" dirty="0">
              <a:solidFill>
                <a:schemeClr val="tx1"/>
              </a:solidFill>
            </a:endParaRPr>
          </a:p>
        </p:txBody>
      </p:sp>
      <p:sp>
        <p:nvSpPr>
          <p:cNvPr id="13" name="Rectangle 12"/>
          <p:cNvSpPr/>
          <p:nvPr/>
        </p:nvSpPr>
        <p:spPr>
          <a:xfrm>
            <a:off x="6588224" y="2492896"/>
            <a:ext cx="2376264" cy="1368152"/>
          </a:xfrm>
          <a:prstGeom prst="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Répondre à la demande par des moyens matériels respectueux de l’environnement</a:t>
            </a:r>
            <a:endParaRPr lang="fr-FR" dirty="0">
              <a:solidFill>
                <a:schemeClr val="tx1"/>
              </a:solidFill>
            </a:endParaRPr>
          </a:p>
        </p:txBody>
      </p:sp>
      <p:sp>
        <p:nvSpPr>
          <p:cNvPr id="14" name="Rectangle 13"/>
          <p:cNvSpPr/>
          <p:nvPr/>
        </p:nvSpPr>
        <p:spPr>
          <a:xfrm>
            <a:off x="6588224" y="4077072"/>
            <a:ext cx="2376264" cy="1224136"/>
          </a:xfrm>
          <a:prstGeom prst="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Réduire la consommation d’énergies fossiles et de matières premières</a:t>
            </a:r>
            <a:endParaRPr lang="fr-FR" dirty="0">
              <a:solidFill>
                <a:schemeClr val="tx1"/>
              </a:solidFill>
            </a:endParaRPr>
          </a:p>
        </p:txBody>
      </p:sp>
      <p:sp>
        <p:nvSpPr>
          <p:cNvPr id="15" name="Rectangle 14"/>
          <p:cNvSpPr/>
          <p:nvPr/>
        </p:nvSpPr>
        <p:spPr>
          <a:xfrm>
            <a:off x="6588224" y="5445224"/>
            <a:ext cx="2376264" cy="1224136"/>
          </a:xfrm>
          <a:prstGeom prst="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Favoriser l’innovation technologique et le développement des énergie renouvelables</a:t>
            </a:r>
            <a:endParaRPr lang="fr-FR" dirty="0">
              <a:solidFill>
                <a:schemeClr val="tx1"/>
              </a:solidFill>
            </a:endParaRPr>
          </a:p>
        </p:txBody>
      </p:sp>
      <p:sp>
        <p:nvSpPr>
          <p:cNvPr id="16" name="Rectangle 15"/>
          <p:cNvSpPr/>
          <p:nvPr/>
        </p:nvSpPr>
        <p:spPr>
          <a:xfrm>
            <a:off x="6588224" y="1124744"/>
            <a:ext cx="2376264" cy="1224136"/>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Assurer l’équilibre de la biodiversité: espèces animales, végétales et milieux naturels</a:t>
            </a:r>
            <a:endParaRPr lang="fr-FR" dirty="0">
              <a:solidFill>
                <a:schemeClr val="tx1"/>
              </a:solidFill>
            </a:endParaRPr>
          </a:p>
        </p:txBody>
      </p:sp>
      <p:sp>
        <p:nvSpPr>
          <p:cNvPr id="17" name="Rectangle 16"/>
          <p:cNvSpPr/>
          <p:nvPr/>
        </p:nvSpPr>
        <p:spPr>
          <a:xfrm>
            <a:off x="3923928" y="1124744"/>
            <a:ext cx="2376264" cy="1224136"/>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Limiter l’impact de l’Homme sur le réchauffement climatique</a:t>
            </a:r>
            <a:endParaRPr lang="fr-FR" dirty="0">
              <a:solidFill>
                <a:schemeClr val="tx1"/>
              </a:solidFill>
            </a:endParaRPr>
          </a:p>
        </p:txBody>
      </p:sp>
      <p:sp>
        <p:nvSpPr>
          <p:cNvPr id="18" name="Rectangle 17"/>
          <p:cNvSpPr/>
          <p:nvPr/>
        </p:nvSpPr>
        <p:spPr>
          <a:xfrm>
            <a:off x="1115616" y="1124744"/>
            <a:ext cx="2376264" cy="1224136"/>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Utiliser les ressources naturelles de manière durable</a:t>
            </a:r>
            <a:endParaRPr lang="fr-FR" dirty="0">
              <a:solidFill>
                <a:schemeClr val="tx1"/>
              </a:solidFill>
            </a:endParaRPr>
          </a:p>
        </p:txBody>
      </p:sp>
      <p:sp>
        <p:nvSpPr>
          <p:cNvPr id="20" name="Flèche vers le bas 19"/>
          <p:cNvSpPr/>
          <p:nvPr/>
        </p:nvSpPr>
        <p:spPr>
          <a:xfrm rot="19285397">
            <a:off x="3296814" y="2341545"/>
            <a:ext cx="280877" cy="86980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a:off x="4572000" y="2348880"/>
            <a:ext cx="216024" cy="71559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rot="3497398">
            <a:off x="5876516" y="1997844"/>
            <a:ext cx="268443" cy="13542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rot="3194242">
            <a:off x="6012428" y="3658940"/>
            <a:ext cx="288032"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rot="5400000">
            <a:off x="5940152" y="4293096"/>
            <a:ext cx="288032"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24"/>
          <p:cNvSpPr/>
          <p:nvPr/>
        </p:nvSpPr>
        <p:spPr>
          <a:xfrm rot="7648553">
            <a:off x="6010613" y="5318331"/>
            <a:ext cx="288032"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bas 25"/>
          <p:cNvSpPr/>
          <p:nvPr/>
        </p:nvSpPr>
        <p:spPr>
          <a:xfrm rot="16200000">
            <a:off x="2555776" y="4653136"/>
            <a:ext cx="288032"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e bas 26"/>
          <p:cNvSpPr/>
          <p:nvPr/>
        </p:nvSpPr>
        <p:spPr>
          <a:xfrm rot="14226834">
            <a:off x="2564738" y="5296696"/>
            <a:ext cx="288032"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e bas 27"/>
          <p:cNvSpPr/>
          <p:nvPr/>
        </p:nvSpPr>
        <p:spPr>
          <a:xfrm rot="18463112">
            <a:off x="2625603" y="3519208"/>
            <a:ext cx="288032"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843808" y="6237312"/>
            <a:ext cx="3312368" cy="461665"/>
          </a:xfrm>
          <a:prstGeom prst="rect">
            <a:avLst/>
          </a:prstGeom>
          <a:noFill/>
        </p:spPr>
        <p:txBody>
          <a:bodyPr wrap="square" rtlCol="0">
            <a:spAutoFit/>
          </a:bodyPr>
          <a:lstStyle/>
          <a:p>
            <a:pPr algn="ctr"/>
            <a:r>
              <a:rPr lang="fr-FR" sz="1200" dirty="0" smtClean="0">
                <a:solidFill>
                  <a:srgbClr val="002060"/>
                </a:solidFill>
              </a:rPr>
              <a:t>Source diapo : </a:t>
            </a:r>
            <a:r>
              <a:rPr lang="fr-FR" sz="1200" i="1" dirty="0" smtClean="0">
                <a:solidFill>
                  <a:srgbClr val="002060"/>
                </a:solidFill>
              </a:rPr>
              <a:t>LE DÉVELOPPEMENT DURABLE ? COMPRENDRE ET AGIR (</a:t>
            </a:r>
            <a:r>
              <a:rPr lang="fr-FR" sz="1200" i="1" dirty="0" err="1" smtClean="0">
                <a:solidFill>
                  <a:srgbClr val="002060"/>
                </a:solidFill>
              </a:rPr>
              <a:t>ibid</a:t>
            </a:r>
            <a:r>
              <a:rPr lang="fr-FR" sz="1200" i="1" dirty="0" smtClean="0">
                <a:solidFill>
                  <a:srgbClr val="002060"/>
                </a:solidFill>
              </a:rPr>
              <a:t>)</a:t>
            </a:r>
            <a:endParaRPr lang="fr-FR" sz="1200" dirty="0">
              <a:solidFill>
                <a:srgbClr val="002060"/>
              </a:solidFill>
            </a:endParaRPr>
          </a:p>
        </p:txBody>
      </p:sp>
    </p:spTree>
    <p:extLst>
      <p:ext uri="{BB962C8B-B14F-4D97-AF65-F5344CB8AC3E}">
        <p14:creationId xmlns:p14="http://schemas.microsoft.com/office/powerpoint/2010/main" val="11222437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Line 14"/>
          <p:cNvSpPr>
            <a:spLocks noChangeShapeType="1"/>
          </p:cNvSpPr>
          <p:nvPr/>
        </p:nvSpPr>
        <p:spPr bwMode="auto">
          <a:xfrm flipH="1" flipV="1">
            <a:off x="4355976" y="3933056"/>
            <a:ext cx="28616" cy="145926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7" name="Line 15"/>
          <p:cNvSpPr>
            <a:spLocks noChangeShapeType="1"/>
          </p:cNvSpPr>
          <p:nvPr/>
        </p:nvSpPr>
        <p:spPr bwMode="auto">
          <a:xfrm>
            <a:off x="4355976" y="2204864"/>
            <a:ext cx="0" cy="694229"/>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10" name="Group 21"/>
          <p:cNvGrpSpPr>
            <a:grpSpLocks/>
          </p:cNvGrpSpPr>
          <p:nvPr/>
        </p:nvGrpSpPr>
        <p:grpSpPr bwMode="auto">
          <a:xfrm>
            <a:off x="1970850" y="2387946"/>
            <a:ext cx="3897498" cy="1757267"/>
            <a:chOff x="1009" y="1473"/>
            <a:chExt cx="4126" cy="1215"/>
          </a:xfrm>
        </p:grpSpPr>
        <p:grpSp>
          <p:nvGrpSpPr>
            <p:cNvPr id="11" name="Group 20"/>
            <p:cNvGrpSpPr>
              <a:grpSpLocks/>
            </p:cNvGrpSpPr>
            <p:nvPr/>
          </p:nvGrpSpPr>
          <p:grpSpPr bwMode="auto">
            <a:xfrm>
              <a:off x="1872" y="1872"/>
              <a:ext cx="3263" cy="624"/>
              <a:chOff x="1872" y="1872"/>
              <a:chExt cx="3263" cy="624"/>
            </a:xfrm>
          </p:grpSpPr>
          <p:sp>
            <p:nvSpPr>
              <p:cNvPr id="13" name="Rectangle 2"/>
              <p:cNvSpPr>
                <a:spLocks noChangeArrowheads="1"/>
              </p:cNvSpPr>
              <p:nvPr/>
            </p:nvSpPr>
            <p:spPr bwMode="auto">
              <a:xfrm>
                <a:off x="1872" y="1872"/>
                <a:ext cx="3263" cy="62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 name="Text Box 6"/>
              <p:cNvSpPr txBox="1">
                <a:spLocks noChangeArrowheads="1"/>
              </p:cNvSpPr>
              <p:nvPr/>
            </p:nvSpPr>
            <p:spPr bwMode="auto">
              <a:xfrm>
                <a:off x="1933" y="1934"/>
                <a:ext cx="3125" cy="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lnSpc>
                    <a:spcPct val="130000"/>
                  </a:lnSpc>
                </a:pPr>
                <a:r>
                  <a:rPr lang="fr-FR" sz="1600" b="1" dirty="0">
                    <a:solidFill>
                      <a:srgbClr val="FF0000"/>
                    </a:solidFill>
                    <a:latin typeface="Arial" charset="0"/>
                  </a:rPr>
                  <a:t>COMMENT REDUIRE LE </a:t>
                </a:r>
              </a:p>
              <a:p>
                <a:pPr algn="ctr">
                  <a:lnSpc>
                    <a:spcPct val="130000"/>
                  </a:lnSpc>
                </a:pPr>
                <a:r>
                  <a:rPr lang="fr-FR" sz="1600" b="1" dirty="0">
                    <a:solidFill>
                      <a:srgbClr val="FF0000"/>
                    </a:solidFill>
                    <a:latin typeface="Arial" charset="0"/>
                  </a:rPr>
                  <a:t>DEFICIT ECOLOGIQUE </a:t>
                </a:r>
                <a:r>
                  <a:rPr lang="fr-FR" sz="1600" b="1" dirty="0" smtClean="0">
                    <a:solidFill>
                      <a:srgbClr val="FF0000"/>
                    </a:solidFill>
                    <a:latin typeface="Arial" charset="0"/>
                  </a:rPr>
                  <a:t>?</a:t>
                </a:r>
                <a:endParaRPr lang="fr-FR" sz="1600" dirty="0">
                  <a:latin typeface="Times New Roman" pitchFamily="18" charset="0"/>
                </a:endParaRPr>
              </a:p>
            </p:txBody>
          </p:sp>
        </p:grpSp>
        <p:graphicFrame>
          <p:nvGraphicFramePr>
            <p:cNvPr id="12" name="Object 18"/>
            <p:cNvGraphicFramePr>
              <a:graphicFrameLocks noChangeAspect="1"/>
            </p:cNvGraphicFramePr>
            <p:nvPr>
              <p:extLst>
                <p:ext uri="{D42A27DB-BD31-4B8C-83A1-F6EECF244321}">
                  <p14:modId xmlns:p14="http://schemas.microsoft.com/office/powerpoint/2010/main" val="1273269498"/>
                </p:ext>
              </p:extLst>
            </p:nvPr>
          </p:nvGraphicFramePr>
          <p:xfrm>
            <a:off x="1009" y="1473"/>
            <a:ext cx="728" cy="1215"/>
          </p:xfrm>
          <a:graphic>
            <a:graphicData uri="http://schemas.openxmlformats.org/presentationml/2006/ole">
              <mc:AlternateContent xmlns:mc="http://schemas.openxmlformats.org/markup-compatibility/2006">
                <mc:Choice xmlns:v="urn:schemas-microsoft-com:vml" Requires="v">
                  <p:oleObj spid="_x0000_s3165" name="Clip" r:id="rId3" imgW="2033588" imgH="3390900" progId="">
                    <p:embed/>
                  </p:oleObj>
                </mc:Choice>
                <mc:Fallback>
                  <p:oleObj name="Clip" r:id="rId3" imgW="2033588" imgH="3390900" progId="">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 y="1473"/>
                          <a:ext cx="728" cy="1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Line 29"/>
          <p:cNvSpPr>
            <a:spLocks noChangeShapeType="1"/>
          </p:cNvSpPr>
          <p:nvPr/>
        </p:nvSpPr>
        <p:spPr bwMode="auto">
          <a:xfrm flipV="1">
            <a:off x="1267713" y="3933056"/>
            <a:ext cx="1504087" cy="148966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1" name="Line 30"/>
          <p:cNvSpPr>
            <a:spLocks noChangeShapeType="1"/>
          </p:cNvSpPr>
          <p:nvPr/>
        </p:nvSpPr>
        <p:spPr bwMode="auto">
          <a:xfrm flipH="1" flipV="1">
            <a:off x="5436095" y="3933055"/>
            <a:ext cx="1853187" cy="139315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3"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97</a:t>
            </a:fld>
            <a:endParaRPr lang="fr-FR" dirty="0"/>
          </a:p>
        </p:txBody>
      </p:sp>
      <p:sp>
        <p:nvSpPr>
          <p:cNvPr id="24"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25" name="Text Box 5"/>
          <p:cNvSpPr txBox="1">
            <a:spLocks noChangeArrowheads="1"/>
          </p:cNvSpPr>
          <p:nvPr/>
        </p:nvSpPr>
        <p:spPr bwMode="auto">
          <a:xfrm>
            <a:off x="7668344" y="4797152"/>
            <a:ext cx="10966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lang="fr-FR" sz="1200" dirty="0">
                <a:solidFill>
                  <a:srgbClr val="008000"/>
                </a:solidFill>
              </a:rPr>
              <a:t>Source </a:t>
            </a:r>
            <a:r>
              <a:rPr lang="fr-FR" sz="1200" dirty="0" smtClean="0">
                <a:solidFill>
                  <a:srgbClr val="008000"/>
                </a:solidFill>
              </a:rPr>
              <a:t>: WWF</a:t>
            </a:r>
            <a:r>
              <a:rPr lang="fr-FR" sz="1200" b="1" dirty="0" smtClean="0">
                <a:solidFill>
                  <a:srgbClr val="008000"/>
                </a:solidFill>
              </a:rPr>
              <a:t> </a:t>
            </a:r>
            <a:endParaRPr lang="fr-FR" sz="1200" b="1" dirty="0">
              <a:solidFill>
                <a:srgbClr val="008000"/>
              </a:solidFill>
            </a:endParaRPr>
          </a:p>
        </p:txBody>
      </p:sp>
      <p:sp>
        <p:nvSpPr>
          <p:cNvPr id="26" name="ZoneTexte 25"/>
          <p:cNvSpPr txBox="1"/>
          <p:nvPr/>
        </p:nvSpPr>
        <p:spPr>
          <a:xfrm>
            <a:off x="323528" y="76470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27" name="Rectangle 26"/>
          <p:cNvSpPr/>
          <p:nvPr/>
        </p:nvSpPr>
        <p:spPr>
          <a:xfrm>
            <a:off x="2915816" y="980728"/>
            <a:ext cx="3384376" cy="1224136"/>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6600"/>
                </a:solidFill>
                <a:latin typeface="Arial" charset="0"/>
              </a:rPr>
              <a:t>PROTEGER, GERER ET RESTAURER </a:t>
            </a:r>
            <a:br>
              <a:rPr lang="fr-FR" dirty="0" smtClean="0">
                <a:solidFill>
                  <a:srgbClr val="006600"/>
                </a:solidFill>
                <a:latin typeface="Arial" charset="0"/>
              </a:rPr>
            </a:br>
            <a:r>
              <a:rPr lang="fr-FR" dirty="0" smtClean="0">
                <a:solidFill>
                  <a:srgbClr val="006600"/>
                </a:solidFill>
                <a:latin typeface="Arial" charset="0"/>
              </a:rPr>
              <a:t>LES ECOSYSTEMES</a:t>
            </a:r>
            <a:endParaRPr lang="fr-FR" dirty="0">
              <a:solidFill>
                <a:schemeClr val="tx1"/>
              </a:solidFill>
            </a:endParaRPr>
          </a:p>
        </p:txBody>
      </p:sp>
      <p:sp>
        <p:nvSpPr>
          <p:cNvPr id="28" name="Rectangle 27"/>
          <p:cNvSpPr/>
          <p:nvPr/>
        </p:nvSpPr>
        <p:spPr>
          <a:xfrm>
            <a:off x="6732240" y="1628800"/>
            <a:ext cx="1872208" cy="936104"/>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6600"/>
                </a:solidFill>
                <a:latin typeface="Arial" charset="0"/>
              </a:rPr>
              <a:t>Maintenir la </a:t>
            </a:r>
          </a:p>
          <a:p>
            <a:pPr algn="ctr"/>
            <a:r>
              <a:rPr lang="fr-FR" dirty="0" smtClean="0">
                <a:solidFill>
                  <a:srgbClr val="006600"/>
                </a:solidFill>
                <a:latin typeface="Arial" charset="0"/>
              </a:rPr>
              <a:t>capacité biologique</a:t>
            </a:r>
            <a:endParaRPr lang="fr-FR" b="1" dirty="0">
              <a:latin typeface="Arial" charset="0"/>
            </a:endParaRPr>
          </a:p>
        </p:txBody>
      </p:sp>
      <p:sp>
        <p:nvSpPr>
          <p:cNvPr id="29" name="Rectangle 28"/>
          <p:cNvSpPr/>
          <p:nvPr/>
        </p:nvSpPr>
        <p:spPr>
          <a:xfrm>
            <a:off x="179512" y="5445224"/>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FF"/>
                </a:solidFill>
                <a:latin typeface="Arial" charset="0"/>
              </a:rPr>
              <a:t>CHANGER LES MODES DE CONSOMMATION</a:t>
            </a:r>
            <a:endParaRPr lang="fr-FR" dirty="0" smtClean="0">
              <a:latin typeface="Arial" charset="0"/>
            </a:endParaRPr>
          </a:p>
        </p:txBody>
      </p:sp>
      <p:sp>
        <p:nvSpPr>
          <p:cNvPr id="30" name="Rectangle 29"/>
          <p:cNvSpPr/>
          <p:nvPr/>
        </p:nvSpPr>
        <p:spPr>
          <a:xfrm>
            <a:off x="3275856" y="5445224"/>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dirty="0" smtClean="0">
                <a:solidFill>
                  <a:srgbClr val="0000FF"/>
                </a:solidFill>
                <a:latin typeface="Arial" charset="0"/>
              </a:rPr>
              <a:t>AMELIORER LES SYSTEMES DE PRODUCTION</a:t>
            </a:r>
            <a:endParaRPr lang="fr-FR" dirty="0">
              <a:latin typeface="Arial" charset="0"/>
            </a:endParaRPr>
          </a:p>
        </p:txBody>
      </p:sp>
      <p:sp>
        <p:nvSpPr>
          <p:cNvPr id="31" name="Rectangle 30"/>
          <p:cNvSpPr/>
          <p:nvPr/>
        </p:nvSpPr>
        <p:spPr>
          <a:xfrm>
            <a:off x="6012160" y="5373216"/>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FF"/>
                </a:solidFill>
                <a:latin typeface="Arial" charset="0"/>
              </a:rPr>
              <a:t>CHANGER  LA LEGISLATION ET </a:t>
            </a:r>
          </a:p>
          <a:p>
            <a:pPr algn="ctr"/>
            <a:r>
              <a:rPr lang="fr-FR" dirty="0" smtClean="0">
                <a:solidFill>
                  <a:srgbClr val="0000FF"/>
                </a:solidFill>
                <a:latin typeface="Arial" charset="0"/>
              </a:rPr>
              <a:t>LA FISCALITE</a:t>
            </a:r>
            <a:endParaRPr lang="fr-FR" dirty="0">
              <a:latin typeface="Arial" charset="0"/>
            </a:endParaRPr>
          </a:p>
        </p:txBody>
      </p:sp>
      <p:sp>
        <p:nvSpPr>
          <p:cNvPr id="32" name="Line 15"/>
          <p:cNvSpPr>
            <a:spLocks noChangeShapeType="1"/>
          </p:cNvSpPr>
          <p:nvPr/>
        </p:nvSpPr>
        <p:spPr bwMode="auto">
          <a:xfrm flipH="1">
            <a:off x="5868144" y="2564904"/>
            <a:ext cx="864096" cy="576064"/>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3" name="Rectangle 32"/>
          <p:cNvSpPr/>
          <p:nvPr/>
        </p:nvSpPr>
        <p:spPr>
          <a:xfrm>
            <a:off x="6660232" y="3140968"/>
            <a:ext cx="2088232" cy="1224136"/>
          </a:xfrm>
          <a:prstGeom prst="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FF"/>
                </a:solidFill>
                <a:latin typeface="Arial" charset="0"/>
              </a:rPr>
              <a:t>Réduire </a:t>
            </a:r>
          </a:p>
          <a:p>
            <a:pPr algn="ctr"/>
            <a:r>
              <a:rPr lang="fr-FR" dirty="0" smtClean="0">
                <a:solidFill>
                  <a:srgbClr val="0000FF"/>
                </a:solidFill>
                <a:latin typeface="Arial" charset="0"/>
              </a:rPr>
              <a:t>l’empreinte écologique</a:t>
            </a:r>
            <a:endParaRPr lang="fr-FR" b="1" dirty="0">
              <a:latin typeface="Arial" charset="0"/>
            </a:endParaRPr>
          </a:p>
        </p:txBody>
      </p:sp>
      <p:sp>
        <p:nvSpPr>
          <p:cNvPr id="34" name="Line 15"/>
          <p:cNvSpPr>
            <a:spLocks noChangeShapeType="1"/>
          </p:cNvSpPr>
          <p:nvPr/>
        </p:nvSpPr>
        <p:spPr bwMode="auto">
          <a:xfrm flipH="1" flipV="1">
            <a:off x="5868144" y="3573017"/>
            <a:ext cx="720080" cy="216023"/>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4082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98</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323528" y="76470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22" name="ZoneTexte 21"/>
          <p:cNvSpPr txBox="1"/>
          <p:nvPr/>
        </p:nvSpPr>
        <p:spPr>
          <a:xfrm>
            <a:off x="107504" y="5877272"/>
            <a:ext cx="9036496" cy="369332"/>
          </a:xfrm>
          <a:prstGeom prst="rect">
            <a:avLst/>
          </a:prstGeom>
          <a:noFill/>
        </p:spPr>
        <p:txBody>
          <a:bodyPr wrap="square" rtlCol="0">
            <a:spAutoFit/>
          </a:bodyPr>
          <a:lstStyle/>
          <a:p>
            <a:r>
              <a:rPr lang="fr-FR" b="1" i="1" u="sng" dirty="0" smtClean="0">
                <a:solidFill>
                  <a:srgbClr val="3333FF"/>
                </a:solidFill>
              </a:rPr>
              <a:t>Rappel</a:t>
            </a:r>
            <a:r>
              <a:rPr lang="fr-FR" b="1" i="1" dirty="0" smtClean="0">
                <a:solidFill>
                  <a:srgbClr val="3333FF"/>
                </a:solidFill>
              </a:rPr>
              <a:t> : l’énergie la moins émettrice et la moins polluante est celle qui n’est pas consommée.</a:t>
            </a:r>
            <a:endParaRPr lang="fr-FR" b="1" i="1" dirty="0">
              <a:solidFill>
                <a:srgbClr val="3333FF"/>
              </a:solidFill>
            </a:endParaRPr>
          </a:p>
        </p:txBody>
      </p:sp>
      <p:sp>
        <p:nvSpPr>
          <p:cNvPr id="23" name="Rectangle 22"/>
          <p:cNvSpPr/>
          <p:nvPr/>
        </p:nvSpPr>
        <p:spPr>
          <a:xfrm>
            <a:off x="4211960" y="1700808"/>
            <a:ext cx="4392488" cy="792088"/>
          </a:xfrm>
          <a:prstGeom prst="rect">
            <a:avLst/>
          </a:prstGeom>
          <a:solidFill>
            <a:srgbClr val="FF99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Contrôle international des quotas et des marchés « carbone »</a:t>
            </a:r>
            <a:endParaRPr lang="fr-FR" dirty="0">
              <a:solidFill>
                <a:schemeClr val="tx1"/>
              </a:solidFill>
            </a:endParaRPr>
          </a:p>
        </p:txBody>
      </p:sp>
      <p:sp>
        <p:nvSpPr>
          <p:cNvPr id="24" name="ZoneTexte 23"/>
          <p:cNvSpPr txBox="1"/>
          <p:nvPr/>
        </p:nvSpPr>
        <p:spPr>
          <a:xfrm>
            <a:off x="323528" y="1268760"/>
            <a:ext cx="4085927" cy="369332"/>
          </a:xfrm>
          <a:prstGeom prst="rect">
            <a:avLst/>
          </a:prstGeom>
          <a:noFill/>
        </p:spPr>
        <p:txBody>
          <a:bodyPr wrap="none" rtlCol="0">
            <a:spAutoFit/>
          </a:bodyPr>
          <a:lstStyle/>
          <a:p>
            <a:r>
              <a:rPr lang="fr-FR" b="1" dirty="0" smtClean="0">
                <a:solidFill>
                  <a:srgbClr val="008000"/>
                </a:solidFill>
              </a:rPr>
              <a:t>La lutte contre le changement climatique</a:t>
            </a:r>
            <a:endParaRPr lang="fr-FR" b="1" dirty="0">
              <a:solidFill>
                <a:srgbClr val="008000"/>
              </a:solidFill>
            </a:endParaRPr>
          </a:p>
        </p:txBody>
      </p:sp>
      <p:sp>
        <p:nvSpPr>
          <p:cNvPr id="25" name="Ellipse 24"/>
          <p:cNvSpPr/>
          <p:nvPr/>
        </p:nvSpPr>
        <p:spPr>
          <a:xfrm>
            <a:off x="467544" y="2060848"/>
            <a:ext cx="3168352" cy="1296144"/>
          </a:xfrm>
          <a:prstGeom prst="ellipse">
            <a:avLst/>
          </a:prstGeom>
          <a:solidFill>
            <a:schemeClr val="tx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Une réduction des</a:t>
            </a:r>
          </a:p>
          <a:p>
            <a:pPr algn="ctr"/>
            <a:r>
              <a:rPr lang="fr-FR" b="1" dirty="0" smtClean="0">
                <a:solidFill>
                  <a:schemeClr val="tx1"/>
                </a:solidFill>
              </a:rPr>
              <a:t>émissions de GES :</a:t>
            </a:r>
            <a:endParaRPr lang="fr-FR" b="1" dirty="0">
              <a:solidFill>
                <a:schemeClr val="tx1"/>
              </a:solidFill>
            </a:endParaRPr>
          </a:p>
        </p:txBody>
      </p:sp>
      <p:sp>
        <p:nvSpPr>
          <p:cNvPr id="26" name="Rectangle 25"/>
          <p:cNvSpPr/>
          <p:nvPr/>
        </p:nvSpPr>
        <p:spPr>
          <a:xfrm>
            <a:off x="4211960" y="2708920"/>
            <a:ext cx="4392488" cy="792088"/>
          </a:xfrm>
          <a:prstGeom prst="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Diffusion des meilleures technologies dont les </a:t>
            </a:r>
            <a:r>
              <a:rPr lang="fr-FR" b="1" dirty="0" smtClean="0">
                <a:solidFill>
                  <a:schemeClr val="tx1"/>
                </a:solidFill>
              </a:rPr>
              <a:t>énergies renouvelables</a:t>
            </a:r>
            <a:endParaRPr lang="fr-FR" b="1" dirty="0">
              <a:solidFill>
                <a:schemeClr val="tx1"/>
              </a:solidFill>
            </a:endParaRPr>
          </a:p>
        </p:txBody>
      </p:sp>
      <p:sp>
        <p:nvSpPr>
          <p:cNvPr id="27" name="Line 15"/>
          <p:cNvSpPr>
            <a:spLocks noChangeShapeType="1"/>
          </p:cNvSpPr>
          <p:nvPr/>
        </p:nvSpPr>
        <p:spPr bwMode="auto">
          <a:xfrm flipH="1">
            <a:off x="3563888" y="2132856"/>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 name="Line 15"/>
          <p:cNvSpPr>
            <a:spLocks noChangeShapeType="1"/>
          </p:cNvSpPr>
          <p:nvPr/>
        </p:nvSpPr>
        <p:spPr bwMode="auto">
          <a:xfrm flipH="1" flipV="1">
            <a:off x="3563888" y="2924944"/>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29" name="Image 28" descr="eolien.jpg"/>
          <p:cNvPicPr>
            <a:picLocks noChangeAspect="1"/>
          </p:cNvPicPr>
          <p:nvPr/>
        </p:nvPicPr>
        <p:blipFill>
          <a:blip r:embed="rId2" cstate="print"/>
          <a:stretch>
            <a:fillRect/>
          </a:stretch>
        </p:blipFill>
        <p:spPr>
          <a:xfrm>
            <a:off x="179512" y="3789040"/>
            <a:ext cx="2952750" cy="1543050"/>
          </a:xfrm>
          <a:prstGeom prst="rect">
            <a:avLst/>
          </a:prstGeom>
        </p:spPr>
      </p:pic>
      <p:pic>
        <p:nvPicPr>
          <p:cNvPr id="30" name="Image 29" descr="solaire_photovoltaique.jpg"/>
          <p:cNvPicPr>
            <a:picLocks noChangeAspect="1"/>
          </p:cNvPicPr>
          <p:nvPr/>
        </p:nvPicPr>
        <p:blipFill>
          <a:blip r:embed="rId3" cstate="print"/>
          <a:stretch>
            <a:fillRect/>
          </a:stretch>
        </p:blipFill>
        <p:spPr>
          <a:xfrm>
            <a:off x="3275856" y="3789040"/>
            <a:ext cx="2619375" cy="1743075"/>
          </a:xfrm>
          <a:prstGeom prst="rect">
            <a:avLst/>
          </a:prstGeom>
        </p:spPr>
      </p:pic>
      <p:sp>
        <p:nvSpPr>
          <p:cNvPr id="31" name="ZoneTexte 30"/>
          <p:cNvSpPr txBox="1"/>
          <p:nvPr/>
        </p:nvSpPr>
        <p:spPr>
          <a:xfrm>
            <a:off x="1115616" y="5301208"/>
            <a:ext cx="987835" cy="276999"/>
          </a:xfrm>
          <a:prstGeom prst="rect">
            <a:avLst/>
          </a:prstGeom>
          <a:noFill/>
        </p:spPr>
        <p:txBody>
          <a:bodyPr wrap="none" rtlCol="0">
            <a:spAutoFit/>
          </a:bodyPr>
          <a:lstStyle/>
          <a:p>
            <a:r>
              <a:rPr lang="fr-FR" sz="1200" dirty="0" smtClean="0">
                <a:solidFill>
                  <a:srgbClr val="008000"/>
                </a:solidFill>
              </a:rPr>
              <a:t>Grand éolien</a:t>
            </a:r>
            <a:endParaRPr lang="fr-FR" sz="1200" dirty="0">
              <a:solidFill>
                <a:srgbClr val="008000"/>
              </a:solidFill>
            </a:endParaRPr>
          </a:p>
        </p:txBody>
      </p:sp>
      <p:sp>
        <p:nvSpPr>
          <p:cNvPr id="32" name="ZoneTexte 31"/>
          <p:cNvSpPr txBox="1"/>
          <p:nvPr/>
        </p:nvSpPr>
        <p:spPr>
          <a:xfrm>
            <a:off x="3779912" y="5517232"/>
            <a:ext cx="1597425" cy="276999"/>
          </a:xfrm>
          <a:prstGeom prst="rect">
            <a:avLst/>
          </a:prstGeom>
          <a:noFill/>
        </p:spPr>
        <p:txBody>
          <a:bodyPr wrap="none" rtlCol="0">
            <a:spAutoFit/>
          </a:bodyPr>
          <a:lstStyle/>
          <a:p>
            <a:pPr algn="ctr"/>
            <a:r>
              <a:rPr lang="fr-FR" sz="1200" dirty="0" smtClean="0">
                <a:solidFill>
                  <a:srgbClr val="008000"/>
                </a:solidFill>
              </a:rPr>
              <a:t>Solaire photovoltaïque</a:t>
            </a:r>
            <a:endParaRPr lang="fr-FR" sz="1200" dirty="0">
              <a:solidFill>
                <a:srgbClr val="008000"/>
              </a:solidFill>
            </a:endParaRPr>
          </a:p>
        </p:txBody>
      </p:sp>
      <p:sp>
        <p:nvSpPr>
          <p:cNvPr id="33" name="ZoneTexte 32"/>
          <p:cNvSpPr txBox="1"/>
          <p:nvPr/>
        </p:nvSpPr>
        <p:spPr>
          <a:xfrm>
            <a:off x="6300192" y="5373216"/>
            <a:ext cx="2448272" cy="461665"/>
          </a:xfrm>
          <a:prstGeom prst="rect">
            <a:avLst/>
          </a:prstGeom>
          <a:noFill/>
        </p:spPr>
        <p:txBody>
          <a:bodyPr wrap="square" rtlCol="0">
            <a:spAutoFit/>
          </a:bodyPr>
          <a:lstStyle/>
          <a:p>
            <a:pPr algn="ctr"/>
            <a:r>
              <a:rPr lang="fr-FR" sz="1200" dirty="0" smtClean="0">
                <a:solidFill>
                  <a:srgbClr val="008000"/>
                </a:solidFill>
              </a:rPr>
              <a:t>Valorisation énergétique des déchets organiques (biogaz …)</a:t>
            </a:r>
            <a:endParaRPr lang="fr-FR" sz="1200" dirty="0">
              <a:solidFill>
                <a:srgbClr val="008000"/>
              </a:solidFill>
            </a:endParaRPr>
          </a:p>
        </p:txBody>
      </p:sp>
      <p:pic>
        <p:nvPicPr>
          <p:cNvPr id="34" name="Image 33" descr="Valorisation énergétique des déchets organiques_ss.jpg"/>
          <p:cNvPicPr>
            <a:picLocks noChangeAspect="1"/>
          </p:cNvPicPr>
          <p:nvPr/>
        </p:nvPicPr>
        <p:blipFill>
          <a:blip r:embed="rId4" cstate="print"/>
          <a:stretch>
            <a:fillRect/>
          </a:stretch>
        </p:blipFill>
        <p:spPr>
          <a:xfrm>
            <a:off x="6228184" y="4149080"/>
            <a:ext cx="2571750" cy="1266825"/>
          </a:xfrm>
          <a:prstGeom prst="rect">
            <a:avLst/>
          </a:prstGeom>
        </p:spPr>
      </p:pic>
      <p:sp>
        <p:nvSpPr>
          <p:cNvPr id="18" name="ZoneTexte 17"/>
          <p:cNvSpPr txBox="1"/>
          <p:nvPr/>
        </p:nvSpPr>
        <p:spPr>
          <a:xfrm>
            <a:off x="179512" y="6237312"/>
            <a:ext cx="8784976" cy="461665"/>
          </a:xfrm>
          <a:prstGeom prst="rect">
            <a:avLst/>
          </a:prstGeom>
          <a:noFill/>
        </p:spPr>
        <p:txBody>
          <a:bodyPr wrap="square" rtlCol="0">
            <a:spAutoFit/>
          </a:bodyPr>
          <a:lstStyle/>
          <a:p>
            <a:pPr algn="ctr"/>
            <a:r>
              <a:rPr lang="fr-FR" sz="1200" dirty="0" smtClean="0">
                <a:solidFill>
                  <a:srgbClr val="002060"/>
                </a:solidFill>
              </a:rPr>
              <a:t>Source diapo : </a:t>
            </a:r>
            <a:r>
              <a:rPr lang="fr-FR" sz="1200" i="1" dirty="0" smtClean="0">
                <a:solidFill>
                  <a:srgbClr val="002060"/>
                </a:solidFill>
              </a:rPr>
              <a:t>LE DÉVELOPPEMENT DURABLE ? COMPRENDRE ET AGIR, </a:t>
            </a:r>
            <a:r>
              <a:rPr lang="fr-FR" sz="1200" dirty="0" smtClean="0">
                <a:solidFill>
                  <a:srgbClr val="002060"/>
                </a:solidFill>
              </a:rPr>
              <a:t>REFEDD &amp; ministère du Développement Durable, </a:t>
            </a:r>
          </a:p>
          <a:p>
            <a:pPr algn="ctr"/>
            <a:r>
              <a:rPr lang="fr-FR" sz="1200" dirty="0" smtClean="0">
                <a:solidFill>
                  <a:srgbClr val="002060"/>
                </a:solidFill>
                <a:hlinkClick r:id="rId5"/>
              </a:rPr>
              <a:t>http://www.univ-rennes2.fr/sites/default/files/UHB/SERVICE-PATRIMOINE/Diaporama_DD.pdf</a:t>
            </a:r>
            <a:r>
              <a:rPr lang="fr-FR" sz="1200" dirty="0" smtClean="0">
                <a:solidFill>
                  <a:srgbClr val="002060"/>
                </a:solidFill>
              </a:rPr>
              <a:t> </a:t>
            </a:r>
            <a:endParaRPr lang="fr-FR" sz="1200" dirty="0">
              <a:solidFill>
                <a:srgbClr val="00206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732240" y="260648"/>
            <a:ext cx="2133600" cy="365125"/>
          </a:xfrm>
        </p:spPr>
        <p:txBody>
          <a:bodyPr/>
          <a:lstStyle/>
          <a:p>
            <a:fld id="{D32AF682-0925-4A62-BA2D-7BAA01B2E7C5}" type="slidenum">
              <a:rPr lang="fr-FR" smtClean="0"/>
              <a:pPr/>
              <a:t>99</a:t>
            </a:fld>
            <a:endParaRPr lang="fr-FR" dirty="0"/>
          </a:p>
        </p:txBody>
      </p:sp>
      <p:sp>
        <p:nvSpPr>
          <p:cNvPr id="3" name="Titre 1"/>
          <p:cNvSpPr txBox="1">
            <a:spLocks/>
          </p:cNvSpPr>
          <p:nvPr/>
        </p:nvSpPr>
        <p:spPr>
          <a:xfrm>
            <a:off x="1979712" y="188640"/>
            <a:ext cx="5904656" cy="432048"/>
          </a:xfrm>
          <a:prstGeom prst="rect">
            <a:avLst/>
          </a:prstGeom>
          <a:ln>
            <a:solidFill>
              <a:srgbClr val="008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solidFill>
                  <a:srgbClr val="008000"/>
                </a:solidFill>
              </a:rPr>
              <a:t>Qu’est-ce que le développement durable ?</a:t>
            </a:r>
            <a:endParaRPr lang="fr-FR" sz="2000" b="1" dirty="0">
              <a:solidFill>
                <a:srgbClr val="008000"/>
              </a:solidFill>
            </a:endParaRPr>
          </a:p>
        </p:txBody>
      </p:sp>
      <p:sp>
        <p:nvSpPr>
          <p:cNvPr id="5" name="ZoneTexte 4"/>
          <p:cNvSpPr txBox="1"/>
          <p:nvPr/>
        </p:nvSpPr>
        <p:spPr>
          <a:xfrm>
            <a:off x="323528" y="764704"/>
            <a:ext cx="2396810" cy="369332"/>
          </a:xfrm>
          <a:prstGeom prst="rect">
            <a:avLst/>
          </a:prstGeom>
          <a:noFill/>
        </p:spPr>
        <p:txBody>
          <a:bodyPr wrap="none" rtlCol="0">
            <a:spAutoFit/>
          </a:bodyPr>
          <a:lstStyle/>
          <a:p>
            <a:r>
              <a:rPr lang="fr-FR" b="1" u="sng" dirty="0" smtClean="0">
                <a:solidFill>
                  <a:srgbClr val="008000"/>
                </a:solidFill>
              </a:rPr>
              <a:t>11. Solutions &amp; Actions</a:t>
            </a:r>
            <a:endParaRPr lang="fr-FR" b="1" u="sng" dirty="0">
              <a:solidFill>
                <a:srgbClr val="008000"/>
              </a:solidFill>
            </a:endParaRPr>
          </a:p>
        </p:txBody>
      </p:sp>
      <p:sp>
        <p:nvSpPr>
          <p:cNvPr id="23" name="Rectangle 22"/>
          <p:cNvSpPr/>
          <p:nvPr/>
        </p:nvSpPr>
        <p:spPr>
          <a:xfrm>
            <a:off x="4211960" y="1700808"/>
            <a:ext cx="4392488" cy="792088"/>
          </a:xfrm>
          <a:prstGeom prst="rect">
            <a:avLst/>
          </a:prstGeom>
          <a:solidFill>
            <a:srgbClr val="FF99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Limiter la perte et la pollution des ressources naturelles : l’eau, l’air, les sols...</a:t>
            </a:r>
          </a:p>
        </p:txBody>
      </p:sp>
      <p:sp>
        <p:nvSpPr>
          <p:cNvPr id="24" name="ZoneTexte 23"/>
          <p:cNvSpPr txBox="1"/>
          <p:nvPr/>
        </p:nvSpPr>
        <p:spPr>
          <a:xfrm>
            <a:off x="323528" y="1268760"/>
            <a:ext cx="5566717" cy="369332"/>
          </a:xfrm>
          <a:prstGeom prst="rect">
            <a:avLst/>
          </a:prstGeom>
          <a:noFill/>
        </p:spPr>
        <p:txBody>
          <a:bodyPr wrap="none" rtlCol="0">
            <a:spAutoFit/>
          </a:bodyPr>
          <a:lstStyle/>
          <a:p>
            <a:r>
              <a:rPr lang="fr-FR" b="1" dirty="0" smtClean="0">
                <a:solidFill>
                  <a:srgbClr val="008000"/>
                </a:solidFill>
              </a:rPr>
              <a:t>La préservation des milieux naturels et de la biodiversité</a:t>
            </a:r>
            <a:endParaRPr lang="fr-FR" b="1" dirty="0">
              <a:solidFill>
                <a:srgbClr val="008000"/>
              </a:solidFill>
            </a:endParaRPr>
          </a:p>
        </p:txBody>
      </p:sp>
      <p:sp>
        <p:nvSpPr>
          <p:cNvPr id="25" name="Ellipse 24"/>
          <p:cNvSpPr/>
          <p:nvPr/>
        </p:nvSpPr>
        <p:spPr>
          <a:xfrm>
            <a:off x="467544" y="2060848"/>
            <a:ext cx="3168352" cy="1296144"/>
          </a:xfrm>
          <a:prstGeom prst="ellipse">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Préserver la nature</a:t>
            </a:r>
            <a:endParaRPr lang="fr-FR" b="1" dirty="0">
              <a:solidFill>
                <a:schemeClr val="tx1"/>
              </a:solidFill>
            </a:endParaRPr>
          </a:p>
        </p:txBody>
      </p:sp>
      <p:sp>
        <p:nvSpPr>
          <p:cNvPr id="26" name="Rectangle 25"/>
          <p:cNvSpPr/>
          <p:nvPr/>
        </p:nvSpPr>
        <p:spPr>
          <a:xfrm>
            <a:off x="4211960" y="2708920"/>
            <a:ext cx="4392488" cy="792088"/>
          </a:xfrm>
          <a:prstGeom prst="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fr-FR" b="1" u="sng" dirty="0" smtClean="0">
                <a:solidFill>
                  <a:schemeClr val="tx1"/>
                </a:solidFill>
              </a:rPr>
              <a:t>Concilier protection de la biodiversité </a:t>
            </a:r>
            <a:endParaRPr lang="fr-FR" dirty="0" smtClean="0">
              <a:solidFill>
                <a:schemeClr val="tx1"/>
              </a:solidFill>
            </a:endParaRPr>
          </a:p>
          <a:p>
            <a:pPr algn="ctr" eaLnBrk="0" fontAlgn="base" hangingPunct="0"/>
            <a:r>
              <a:rPr lang="fr-FR" b="1" dirty="0" smtClean="0">
                <a:solidFill>
                  <a:schemeClr val="tx1"/>
                </a:solidFill>
              </a:rPr>
              <a:t>et efficacité économique</a:t>
            </a:r>
            <a:endParaRPr lang="fr-FR" dirty="0">
              <a:solidFill>
                <a:schemeClr val="tx1"/>
              </a:solidFill>
            </a:endParaRPr>
          </a:p>
        </p:txBody>
      </p:sp>
      <p:sp>
        <p:nvSpPr>
          <p:cNvPr id="27" name="Line 15"/>
          <p:cNvSpPr>
            <a:spLocks noChangeShapeType="1"/>
          </p:cNvSpPr>
          <p:nvPr/>
        </p:nvSpPr>
        <p:spPr bwMode="auto">
          <a:xfrm flipH="1">
            <a:off x="3563888" y="2132856"/>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 name="Line 15"/>
          <p:cNvSpPr>
            <a:spLocks noChangeShapeType="1"/>
          </p:cNvSpPr>
          <p:nvPr/>
        </p:nvSpPr>
        <p:spPr bwMode="auto">
          <a:xfrm flipH="1" flipV="1">
            <a:off x="3563888" y="2924944"/>
            <a:ext cx="576064" cy="216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1" name="ZoneTexte 30"/>
          <p:cNvSpPr txBox="1"/>
          <p:nvPr/>
        </p:nvSpPr>
        <p:spPr>
          <a:xfrm>
            <a:off x="539552" y="5877272"/>
            <a:ext cx="897297" cy="276999"/>
          </a:xfrm>
          <a:prstGeom prst="rect">
            <a:avLst/>
          </a:prstGeom>
          <a:noFill/>
        </p:spPr>
        <p:txBody>
          <a:bodyPr wrap="none" rtlCol="0">
            <a:spAutoFit/>
          </a:bodyPr>
          <a:lstStyle/>
          <a:p>
            <a:r>
              <a:rPr lang="fr-FR" sz="1200" dirty="0" smtClean="0">
                <a:solidFill>
                  <a:srgbClr val="008000"/>
                </a:solidFill>
              </a:rPr>
              <a:t>Petit éolien</a:t>
            </a:r>
            <a:endParaRPr lang="fr-FR" sz="1200" dirty="0">
              <a:solidFill>
                <a:srgbClr val="008000"/>
              </a:solidFill>
            </a:endParaRPr>
          </a:p>
        </p:txBody>
      </p:sp>
      <p:pic>
        <p:nvPicPr>
          <p:cNvPr id="18" name="Image 17" descr="petit eolien.jpg"/>
          <p:cNvPicPr>
            <a:picLocks noChangeAspect="1"/>
          </p:cNvPicPr>
          <p:nvPr/>
        </p:nvPicPr>
        <p:blipFill>
          <a:blip r:embed="rId2" cstate="print"/>
          <a:stretch>
            <a:fillRect/>
          </a:stretch>
        </p:blipFill>
        <p:spPr>
          <a:xfrm>
            <a:off x="251520" y="4149080"/>
            <a:ext cx="1543050" cy="1724025"/>
          </a:xfrm>
          <a:prstGeom prst="rect">
            <a:avLst/>
          </a:prstGeom>
        </p:spPr>
      </p:pic>
      <p:pic>
        <p:nvPicPr>
          <p:cNvPr id="19" name="Image 18" descr="agriculture-bio.jpg"/>
          <p:cNvPicPr>
            <a:picLocks noChangeAspect="1"/>
          </p:cNvPicPr>
          <p:nvPr/>
        </p:nvPicPr>
        <p:blipFill>
          <a:blip r:embed="rId3" cstate="print"/>
          <a:stretch>
            <a:fillRect/>
          </a:stretch>
        </p:blipFill>
        <p:spPr>
          <a:xfrm>
            <a:off x="7164288" y="4365104"/>
            <a:ext cx="1656184" cy="1317746"/>
          </a:xfrm>
          <a:prstGeom prst="rect">
            <a:avLst/>
          </a:prstGeom>
        </p:spPr>
      </p:pic>
      <p:pic>
        <p:nvPicPr>
          <p:cNvPr id="20" name="Image 19" descr="AMAP_s.jpg"/>
          <p:cNvPicPr>
            <a:picLocks noChangeAspect="1"/>
          </p:cNvPicPr>
          <p:nvPr/>
        </p:nvPicPr>
        <p:blipFill>
          <a:blip r:embed="rId4" cstate="print"/>
          <a:stretch>
            <a:fillRect/>
          </a:stretch>
        </p:blipFill>
        <p:spPr>
          <a:xfrm>
            <a:off x="2051720" y="4005064"/>
            <a:ext cx="3457575" cy="1933575"/>
          </a:xfrm>
          <a:prstGeom prst="rect">
            <a:avLst/>
          </a:prstGeom>
        </p:spPr>
      </p:pic>
      <p:pic>
        <p:nvPicPr>
          <p:cNvPr id="21" name="Image 20" descr="AMAP2_ss.jpg"/>
          <p:cNvPicPr>
            <a:picLocks noChangeAspect="1"/>
          </p:cNvPicPr>
          <p:nvPr/>
        </p:nvPicPr>
        <p:blipFill>
          <a:blip r:embed="rId5" cstate="print"/>
          <a:stretch>
            <a:fillRect/>
          </a:stretch>
        </p:blipFill>
        <p:spPr>
          <a:xfrm>
            <a:off x="5652120" y="4077072"/>
            <a:ext cx="1371600" cy="1885950"/>
          </a:xfrm>
          <a:prstGeom prst="rect">
            <a:avLst/>
          </a:prstGeom>
        </p:spPr>
      </p:pic>
      <p:sp>
        <p:nvSpPr>
          <p:cNvPr id="35" name="ZoneTexte 34"/>
          <p:cNvSpPr txBox="1"/>
          <p:nvPr/>
        </p:nvSpPr>
        <p:spPr>
          <a:xfrm>
            <a:off x="2699792" y="5949280"/>
            <a:ext cx="4278607" cy="276999"/>
          </a:xfrm>
          <a:prstGeom prst="rect">
            <a:avLst/>
          </a:prstGeom>
          <a:noFill/>
        </p:spPr>
        <p:txBody>
          <a:bodyPr wrap="none" rtlCol="0">
            <a:spAutoFit/>
          </a:bodyPr>
          <a:lstStyle/>
          <a:p>
            <a:r>
              <a:rPr lang="fr-FR" sz="1200" dirty="0" smtClean="0">
                <a:solidFill>
                  <a:srgbClr val="008000"/>
                </a:solidFill>
              </a:rPr>
              <a:t>Coopératives AMAP, GASAP,GAC,... (images :  les Amis de la Terre).</a:t>
            </a:r>
            <a:endParaRPr lang="fr-FR" sz="1200" dirty="0">
              <a:solidFill>
                <a:srgbClr val="008000"/>
              </a:solidFill>
            </a:endParaRPr>
          </a:p>
        </p:txBody>
      </p:sp>
      <p:sp>
        <p:nvSpPr>
          <p:cNvPr id="36" name="ZoneTexte 35"/>
          <p:cNvSpPr txBox="1"/>
          <p:nvPr/>
        </p:nvSpPr>
        <p:spPr>
          <a:xfrm>
            <a:off x="7236296" y="5661248"/>
            <a:ext cx="1569212" cy="276999"/>
          </a:xfrm>
          <a:prstGeom prst="rect">
            <a:avLst/>
          </a:prstGeom>
          <a:noFill/>
        </p:spPr>
        <p:txBody>
          <a:bodyPr wrap="none" rtlCol="0">
            <a:spAutoFit/>
          </a:bodyPr>
          <a:lstStyle/>
          <a:p>
            <a:r>
              <a:rPr lang="fr-FR" sz="1200" dirty="0" smtClean="0">
                <a:solidFill>
                  <a:srgbClr val="008000"/>
                </a:solidFill>
              </a:rPr>
              <a:t>Agriculture biologique</a:t>
            </a:r>
            <a:endParaRPr lang="fr-FR" sz="1200" dirty="0">
              <a:solidFill>
                <a:srgbClr val="008000"/>
              </a:solidFill>
            </a:endParaRPr>
          </a:p>
        </p:txBody>
      </p:sp>
      <p:sp>
        <p:nvSpPr>
          <p:cNvPr id="22" name="ZoneTexte 21"/>
          <p:cNvSpPr txBox="1"/>
          <p:nvPr/>
        </p:nvSpPr>
        <p:spPr>
          <a:xfrm>
            <a:off x="179512" y="6237312"/>
            <a:ext cx="8784976" cy="461665"/>
          </a:xfrm>
          <a:prstGeom prst="rect">
            <a:avLst/>
          </a:prstGeom>
          <a:noFill/>
        </p:spPr>
        <p:txBody>
          <a:bodyPr wrap="square" rtlCol="0">
            <a:spAutoFit/>
          </a:bodyPr>
          <a:lstStyle/>
          <a:p>
            <a:pPr algn="ctr"/>
            <a:r>
              <a:rPr lang="fr-FR" sz="1200" dirty="0" smtClean="0">
                <a:solidFill>
                  <a:srgbClr val="002060"/>
                </a:solidFill>
              </a:rPr>
              <a:t>Source diapo : </a:t>
            </a:r>
            <a:r>
              <a:rPr lang="fr-FR" sz="1200" i="1" dirty="0" smtClean="0">
                <a:solidFill>
                  <a:srgbClr val="002060"/>
                </a:solidFill>
              </a:rPr>
              <a:t>LE DÉVELOPPEMENT DURABLE ? COMPRENDRE ET AGIR, </a:t>
            </a:r>
            <a:r>
              <a:rPr lang="fr-FR" sz="1200" dirty="0" smtClean="0">
                <a:solidFill>
                  <a:srgbClr val="002060"/>
                </a:solidFill>
              </a:rPr>
              <a:t>REFEDD &amp; ministère du Développement Durable, </a:t>
            </a:r>
          </a:p>
          <a:p>
            <a:pPr algn="ctr"/>
            <a:r>
              <a:rPr lang="fr-FR" sz="1200" dirty="0" smtClean="0">
                <a:solidFill>
                  <a:srgbClr val="002060"/>
                </a:solidFill>
                <a:hlinkClick r:id="rId6"/>
              </a:rPr>
              <a:t>http://www.univ-rennes2.fr/sites/default/files/UHB/SERVICE-PATRIMOINE/Diaporama_DD.pdf</a:t>
            </a:r>
            <a:r>
              <a:rPr lang="fr-FR" sz="1200" dirty="0" smtClean="0">
                <a:solidFill>
                  <a:srgbClr val="002060"/>
                </a:solidFill>
              </a:rPr>
              <a:t> </a:t>
            </a:r>
            <a:endParaRPr lang="fr-FR" sz="1200"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3642</TotalTime>
  <Words>16159</Words>
  <Application>Microsoft Office PowerPoint</Application>
  <PresentationFormat>Affichage à l'écran (4:3)</PresentationFormat>
  <Paragraphs>1989</Paragraphs>
  <Slides>150</Slides>
  <Notes>5</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150</vt:i4>
      </vt:variant>
    </vt:vector>
  </HeadingPairs>
  <TitlesOfParts>
    <vt:vector size="160" baseType="lpstr">
      <vt:lpstr>Arial</vt:lpstr>
      <vt:lpstr>Arial Black</vt:lpstr>
      <vt:lpstr>Calibri</vt:lpstr>
      <vt:lpstr>Symbol</vt:lpstr>
      <vt:lpstr>Times New Roman</vt:lpstr>
      <vt:lpstr>Wingdings</vt:lpstr>
      <vt:lpstr>Wingdings 3</vt:lpstr>
      <vt:lpstr>Thème Office</vt:lpstr>
      <vt:lpstr>Clip</vt:lpstr>
      <vt:lpstr>Feuille de calcul</vt:lpstr>
      <vt:lpstr>Qu’est-ce que le Développement durable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le Développement durable ?</dc:title>
  <dc:creator>LISAN</dc:creator>
  <cp:lastModifiedBy>Benjamin LISAN</cp:lastModifiedBy>
  <cp:revision>362</cp:revision>
  <dcterms:created xsi:type="dcterms:W3CDTF">2013-12-01T08:04:07Z</dcterms:created>
  <dcterms:modified xsi:type="dcterms:W3CDTF">2015-04-06T19:19:30Z</dcterms:modified>
</cp:coreProperties>
</file>