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375" r:id="rId4"/>
    <p:sldId id="333" r:id="rId5"/>
    <p:sldId id="326" r:id="rId6"/>
    <p:sldId id="260" r:id="rId7"/>
    <p:sldId id="263" r:id="rId8"/>
    <p:sldId id="269" r:id="rId9"/>
    <p:sldId id="289" r:id="rId10"/>
    <p:sldId id="268" r:id="rId11"/>
    <p:sldId id="270" r:id="rId12"/>
    <p:sldId id="290" r:id="rId13"/>
    <p:sldId id="283" r:id="rId14"/>
    <p:sldId id="288" r:id="rId15"/>
    <p:sldId id="285" r:id="rId16"/>
    <p:sldId id="291" r:id="rId17"/>
    <p:sldId id="292" r:id="rId18"/>
    <p:sldId id="294" r:id="rId19"/>
    <p:sldId id="295" r:id="rId20"/>
    <p:sldId id="297" r:id="rId21"/>
    <p:sldId id="299" r:id="rId22"/>
    <p:sldId id="308" r:id="rId23"/>
    <p:sldId id="324" r:id="rId24"/>
    <p:sldId id="325" r:id="rId25"/>
    <p:sldId id="300" r:id="rId26"/>
    <p:sldId id="311" r:id="rId27"/>
    <p:sldId id="301" r:id="rId28"/>
    <p:sldId id="349" r:id="rId29"/>
    <p:sldId id="350" r:id="rId30"/>
    <p:sldId id="351" r:id="rId31"/>
    <p:sldId id="352" r:id="rId32"/>
    <p:sldId id="353" r:id="rId33"/>
    <p:sldId id="354" r:id="rId34"/>
    <p:sldId id="356" r:id="rId35"/>
    <p:sldId id="357" r:id="rId36"/>
    <p:sldId id="358" r:id="rId37"/>
    <p:sldId id="359" r:id="rId38"/>
    <p:sldId id="379" r:id="rId39"/>
    <p:sldId id="380" r:id="rId40"/>
    <p:sldId id="378"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4" r:id="rId54"/>
    <p:sldId id="302" r:id="rId55"/>
    <p:sldId id="309" r:id="rId56"/>
    <p:sldId id="304" r:id="rId57"/>
    <p:sldId id="316" r:id="rId58"/>
    <p:sldId id="348" r:id="rId59"/>
    <p:sldId id="317" r:id="rId60"/>
    <p:sldId id="321" r:id="rId61"/>
    <p:sldId id="327" r:id="rId62"/>
    <p:sldId id="329" r:id="rId63"/>
    <p:sldId id="334" r:id="rId64"/>
    <p:sldId id="335" r:id="rId65"/>
    <p:sldId id="336" r:id="rId66"/>
    <p:sldId id="337" r:id="rId67"/>
    <p:sldId id="338" r:id="rId68"/>
    <p:sldId id="339" r:id="rId69"/>
    <p:sldId id="340" r:id="rId70"/>
    <p:sldId id="341" r:id="rId71"/>
    <p:sldId id="342" r:id="rId72"/>
    <p:sldId id="293" r:id="rId73"/>
    <p:sldId id="271" r:id="rId74"/>
    <p:sldId id="276" r:id="rId75"/>
    <p:sldId id="272" r:id="rId76"/>
    <p:sldId id="298" r:id="rId77"/>
    <p:sldId id="273" r:id="rId78"/>
    <p:sldId id="274" r:id="rId79"/>
    <p:sldId id="312" r:id="rId80"/>
    <p:sldId id="315" r:id="rId81"/>
    <p:sldId id="376" r:id="rId82"/>
    <p:sldId id="377" r:id="rId83"/>
    <p:sldId id="318" r:id="rId84"/>
    <p:sldId id="265" r:id="rId85"/>
    <p:sldId id="267" r:id="rId86"/>
    <p:sldId id="286" r:id="rId87"/>
    <p:sldId id="277" r:id="rId88"/>
    <p:sldId id="382" r:id="rId89"/>
    <p:sldId id="383" r:id="rId90"/>
    <p:sldId id="384" r:id="rId91"/>
    <p:sldId id="385" r:id="rId92"/>
    <p:sldId id="266" r:id="rId93"/>
    <p:sldId id="282" r:id="rId94"/>
    <p:sldId id="305" r:id="rId95"/>
    <p:sldId id="306" r:id="rId96"/>
    <p:sldId id="307" r:id="rId97"/>
    <p:sldId id="284" r:id="rId98"/>
    <p:sldId id="303" r:id="rId99"/>
    <p:sldId id="259" r:id="rId100"/>
    <p:sldId id="258" r:id="rId101"/>
    <p:sldId id="262" r:id="rId102"/>
    <p:sldId id="261" r:id="rId103"/>
    <p:sldId id="330" r:id="rId104"/>
    <p:sldId id="287" r:id="rId105"/>
    <p:sldId id="264" r:id="rId106"/>
    <p:sldId id="296" r:id="rId107"/>
    <p:sldId id="386" r:id="rId108"/>
    <p:sldId id="347" r:id="rId109"/>
  </p:sldIdLst>
  <p:sldSz cx="12192000" cy="6858000"/>
  <p:notesSz cx="7099300" cy="10234613"/>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501" autoAdjust="0"/>
  </p:normalViewPr>
  <p:slideViewPr>
    <p:cSldViewPr snapToGrid="0">
      <p:cViewPr varScale="1">
        <p:scale>
          <a:sx n="89" d="100"/>
          <a:sy n="89" d="100"/>
        </p:scale>
        <p:origin x="1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6849C3DB-4CA3-4240-8BF8-A2035636A032}" type="datetimeFigureOut">
              <a:rPr lang="fr-FR"/>
              <a:pPr>
                <a:defRPr/>
              </a:pPr>
              <a:t>10/01/2018</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eaLnBrk="1" fontAlgn="auto" hangingPunct="1">
              <a:spcBef>
                <a:spcPts val="0"/>
              </a:spcBef>
              <a:spcAft>
                <a:spcPts val="0"/>
              </a:spcAft>
              <a:defRPr sz="1300">
                <a:latin typeface="+mn-lt"/>
              </a:defRPr>
            </a:lvl1pPr>
          </a:lstStyle>
          <a:p>
            <a:pPr>
              <a:defRPr/>
            </a:pPr>
            <a:fld id="{BC8C2A92-5AD4-410A-A4A0-71D3B6B0977F}" type="slidenum">
              <a:rPr lang="fr-FR"/>
              <a:pPr>
                <a:defRPr/>
              </a:pPr>
              <a:t>‹N°›</a:t>
            </a:fld>
            <a:endParaRPr lang="fr-FR"/>
          </a:p>
        </p:txBody>
      </p:sp>
    </p:spTree>
    <p:extLst>
      <p:ext uri="{BB962C8B-B14F-4D97-AF65-F5344CB8AC3E}">
        <p14:creationId xmlns:p14="http://schemas.microsoft.com/office/powerpoint/2010/main" val="174619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936B58-6730-4FE0-97AF-EC7D7CB293C9}" type="slidenum">
              <a:rPr lang="fr-FR" altLang="fr-FR" smtClean="0"/>
              <a:pPr fontAlgn="base">
                <a:spcBef>
                  <a:spcPct val="0"/>
                </a:spcBef>
                <a:spcAft>
                  <a:spcPct val="0"/>
                </a:spcAft>
              </a:pPr>
              <a:t>1</a:t>
            </a:fld>
            <a:endParaRPr lang="fr-FR" altLang="fr-FR" dirty="0"/>
          </a:p>
        </p:txBody>
      </p:sp>
    </p:spTree>
    <p:extLst>
      <p:ext uri="{BB962C8B-B14F-4D97-AF65-F5344CB8AC3E}">
        <p14:creationId xmlns:p14="http://schemas.microsoft.com/office/powerpoint/2010/main" val="4079938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F90796-588D-425C-AD0E-A79BAB45A526}" type="slidenum">
              <a:rPr lang="fr-FR" altLang="fr-FR" smtClean="0"/>
              <a:pPr fontAlgn="base">
                <a:spcBef>
                  <a:spcPct val="0"/>
                </a:spcBef>
                <a:spcAft>
                  <a:spcPct val="0"/>
                </a:spcAft>
              </a:pPr>
              <a:t>10</a:t>
            </a:fld>
            <a:endParaRPr lang="fr-FR" altLang="fr-FR"/>
          </a:p>
        </p:txBody>
      </p:sp>
    </p:spTree>
    <p:extLst>
      <p:ext uri="{BB962C8B-B14F-4D97-AF65-F5344CB8AC3E}">
        <p14:creationId xmlns:p14="http://schemas.microsoft.com/office/powerpoint/2010/main" val="24201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295B87-EE3D-49B6-B385-36346D9ECB8E}" type="slidenum">
              <a:rPr lang="fr-FR" altLang="fr-FR" smtClean="0"/>
              <a:pPr fontAlgn="base">
                <a:spcBef>
                  <a:spcPct val="0"/>
                </a:spcBef>
                <a:spcAft>
                  <a:spcPct val="0"/>
                </a:spcAft>
              </a:pPr>
              <a:t>11</a:t>
            </a:fld>
            <a:endParaRPr lang="fr-FR" altLang="fr-FR"/>
          </a:p>
        </p:txBody>
      </p:sp>
    </p:spTree>
    <p:extLst>
      <p:ext uri="{BB962C8B-B14F-4D97-AF65-F5344CB8AC3E}">
        <p14:creationId xmlns:p14="http://schemas.microsoft.com/office/powerpoint/2010/main" val="262121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829C01-BEAB-481F-AF6A-DD5C69E30E4C}" type="slidenum">
              <a:rPr lang="fr-FR" altLang="fr-FR" smtClean="0"/>
              <a:pPr fontAlgn="base">
                <a:spcBef>
                  <a:spcPct val="0"/>
                </a:spcBef>
                <a:spcAft>
                  <a:spcPct val="0"/>
                </a:spcAft>
              </a:pPr>
              <a:t>12</a:t>
            </a:fld>
            <a:endParaRPr lang="fr-FR" altLang="fr-FR"/>
          </a:p>
        </p:txBody>
      </p:sp>
    </p:spTree>
    <p:extLst>
      <p:ext uri="{BB962C8B-B14F-4D97-AF65-F5344CB8AC3E}">
        <p14:creationId xmlns:p14="http://schemas.microsoft.com/office/powerpoint/2010/main" val="412030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3D3254-B1FE-4D33-AB7D-803395E7C5D6}" type="slidenum">
              <a:rPr lang="fr-FR" altLang="fr-FR" smtClean="0"/>
              <a:pPr fontAlgn="base">
                <a:spcBef>
                  <a:spcPct val="0"/>
                </a:spcBef>
                <a:spcAft>
                  <a:spcPct val="0"/>
                </a:spcAft>
              </a:pPr>
              <a:t>13</a:t>
            </a:fld>
            <a:endParaRPr lang="fr-FR" altLang="fr-FR"/>
          </a:p>
        </p:txBody>
      </p:sp>
    </p:spTree>
    <p:extLst>
      <p:ext uri="{BB962C8B-B14F-4D97-AF65-F5344CB8AC3E}">
        <p14:creationId xmlns:p14="http://schemas.microsoft.com/office/powerpoint/2010/main" val="216153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C202FE-0B4C-45E4-A630-445C85399385}" type="slidenum">
              <a:rPr lang="fr-FR" altLang="fr-FR" smtClean="0"/>
              <a:pPr fontAlgn="base">
                <a:spcBef>
                  <a:spcPct val="0"/>
                </a:spcBef>
                <a:spcAft>
                  <a:spcPct val="0"/>
                </a:spcAft>
              </a:pPr>
              <a:t>14</a:t>
            </a:fld>
            <a:endParaRPr lang="fr-FR" altLang="fr-FR"/>
          </a:p>
        </p:txBody>
      </p:sp>
    </p:spTree>
    <p:extLst>
      <p:ext uri="{BB962C8B-B14F-4D97-AF65-F5344CB8AC3E}">
        <p14:creationId xmlns:p14="http://schemas.microsoft.com/office/powerpoint/2010/main" val="1687813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1C5B4D-E61E-4327-87CD-860681784C59}" type="slidenum">
              <a:rPr lang="fr-FR" altLang="fr-FR" smtClean="0"/>
              <a:pPr fontAlgn="base">
                <a:spcBef>
                  <a:spcPct val="0"/>
                </a:spcBef>
                <a:spcAft>
                  <a:spcPct val="0"/>
                </a:spcAft>
              </a:pPr>
              <a:t>15</a:t>
            </a:fld>
            <a:endParaRPr lang="fr-FR" altLang="fr-FR"/>
          </a:p>
        </p:txBody>
      </p:sp>
    </p:spTree>
    <p:extLst>
      <p:ext uri="{BB962C8B-B14F-4D97-AF65-F5344CB8AC3E}">
        <p14:creationId xmlns:p14="http://schemas.microsoft.com/office/powerpoint/2010/main" val="48649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9A881D-DCBD-4EF1-AC14-27F320ED0137}" type="slidenum">
              <a:rPr lang="fr-FR" altLang="fr-FR" smtClean="0"/>
              <a:pPr fontAlgn="base">
                <a:spcBef>
                  <a:spcPct val="0"/>
                </a:spcBef>
                <a:spcAft>
                  <a:spcPct val="0"/>
                </a:spcAft>
              </a:pPr>
              <a:t>16</a:t>
            </a:fld>
            <a:endParaRPr lang="fr-FR" altLang="fr-FR"/>
          </a:p>
        </p:txBody>
      </p:sp>
    </p:spTree>
    <p:extLst>
      <p:ext uri="{BB962C8B-B14F-4D97-AF65-F5344CB8AC3E}">
        <p14:creationId xmlns:p14="http://schemas.microsoft.com/office/powerpoint/2010/main" val="47412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882CAD-F283-43DC-81DD-C3F79982954C}" type="slidenum">
              <a:rPr lang="fr-FR" altLang="fr-FR" smtClean="0"/>
              <a:pPr fontAlgn="base">
                <a:spcBef>
                  <a:spcPct val="0"/>
                </a:spcBef>
                <a:spcAft>
                  <a:spcPct val="0"/>
                </a:spcAft>
              </a:pPr>
              <a:t>17</a:t>
            </a:fld>
            <a:endParaRPr lang="fr-FR" altLang="fr-FR"/>
          </a:p>
        </p:txBody>
      </p:sp>
    </p:spTree>
    <p:extLst>
      <p:ext uri="{BB962C8B-B14F-4D97-AF65-F5344CB8AC3E}">
        <p14:creationId xmlns:p14="http://schemas.microsoft.com/office/powerpoint/2010/main" val="104514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105CA7-BA8D-4E13-861E-1AF00E3BF6C4}" type="slidenum">
              <a:rPr lang="fr-FR" altLang="fr-FR" smtClean="0"/>
              <a:pPr fontAlgn="base">
                <a:spcBef>
                  <a:spcPct val="0"/>
                </a:spcBef>
                <a:spcAft>
                  <a:spcPct val="0"/>
                </a:spcAft>
              </a:pPr>
              <a:t>18</a:t>
            </a:fld>
            <a:endParaRPr lang="fr-FR" altLang="fr-FR"/>
          </a:p>
        </p:txBody>
      </p:sp>
    </p:spTree>
    <p:extLst>
      <p:ext uri="{BB962C8B-B14F-4D97-AF65-F5344CB8AC3E}">
        <p14:creationId xmlns:p14="http://schemas.microsoft.com/office/powerpoint/2010/main" val="550631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497969-DED6-43F0-B98E-35808F47D741}" type="slidenum">
              <a:rPr lang="fr-FR" altLang="fr-FR" smtClean="0"/>
              <a:pPr fontAlgn="base">
                <a:spcBef>
                  <a:spcPct val="0"/>
                </a:spcBef>
                <a:spcAft>
                  <a:spcPct val="0"/>
                </a:spcAft>
              </a:pPr>
              <a:t>19</a:t>
            </a:fld>
            <a:endParaRPr lang="fr-FR" altLang="fr-FR"/>
          </a:p>
        </p:txBody>
      </p:sp>
    </p:spTree>
    <p:extLst>
      <p:ext uri="{BB962C8B-B14F-4D97-AF65-F5344CB8AC3E}">
        <p14:creationId xmlns:p14="http://schemas.microsoft.com/office/powerpoint/2010/main" val="385916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B7FB4E-725F-440B-AA7D-DD1DEB1DDEEE}" type="slidenum">
              <a:rPr lang="fr-FR" altLang="fr-FR" smtClean="0"/>
              <a:pPr fontAlgn="base">
                <a:spcBef>
                  <a:spcPct val="0"/>
                </a:spcBef>
                <a:spcAft>
                  <a:spcPct val="0"/>
                </a:spcAft>
              </a:pPr>
              <a:t>2</a:t>
            </a:fld>
            <a:endParaRPr lang="fr-FR" altLang="fr-FR"/>
          </a:p>
        </p:txBody>
      </p:sp>
    </p:spTree>
    <p:extLst>
      <p:ext uri="{BB962C8B-B14F-4D97-AF65-F5344CB8AC3E}">
        <p14:creationId xmlns:p14="http://schemas.microsoft.com/office/powerpoint/2010/main" val="1946595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BAD734-5699-43E4-A357-9BFDE9241062}" type="slidenum">
              <a:rPr lang="fr-FR" altLang="fr-FR" smtClean="0"/>
              <a:pPr fontAlgn="base">
                <a:spcBef>
                  <a:spcPct val="0"/>
                </a:spcBef>
                <a:spcAft>
                  <a:spcPct val="0"/>
                </a:spcAft>
              </a:pPr>
              <a:t>20</a:t>
            </a:fld>
            <a:endParaRPr lang="fr-FR" altLang="fr-FR"/>
          </a:p>
        </p:txBody>
      </p:sp>
    </p:spTree>
    <p:extLst>
      <p:ext uri="{BB962C8B-B14F-4D97-AF65-F5344CB8AC3E}">
        <p14:creationId xmlns:p14="http://schemas.microsoft.com/office/powerpoint/2010/main" val="101061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482931-6A2E-416E-BA7F-7E36F7DB066B}" type="slidenum">
              <a:rPr lang="fr-FR" altLang="fr-FR" smtClean="0"/>
              <a:pPr fontAlgn="base">
                <a:spcBef>
                  <a:spcPct val="0"/>
                </a:spcBef>
                <a:spcAft>
                  <a:spcPct val="0"/>
                </a:spcAft>
              </a:pPr>
              <a:t>21</a:t>
            </a:fld>
            <a:endParaRPr lang="fr-FR" altLang="fr-FR"/>
          </a:p>
        </p:txBody>
      </p:sp>
    </p:spTree>
    <p:extLst>
      <p:ext uri="{BB962C8B-B14F-4D97-AF65-F5344CB8AC3E}">
        <p14:creationId xmlns:p14="http://schemas.microsoft.com/office/powerpoint/2010/main" val="184357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F9B8CF-A567-4821-A3A6-D2FEA343E80D}" type="slidenum">
              <a:rPr lang="fr-FR" altLang="fr-FR" smtClean="0"/>
              <a:pPr fontAlgn="base">
                <a:spcBef>
                  <a:spcPct val="0"/>
                </a:spcBef>
                <a:spcAft>
                  <a:spcPct val="0"/>
                </a:spcAft>
              </a:pPr>
              <a:t>25</a:t>
            </a:fld>
            <a:endParaRPr lang="fr-FR" altLang="fr-FR"/>
          </a:p>
        </p:txBody>
      </p:sp>
    </p:spTree>
    <p:extLst>
      <p:ext uri="{BB962C8B-B14F-4D97-AF65-F5344CB8AC3E}">
        <p14:creationId xmlns:p14="http://schemas.microsoft.com/office/powerpoint/2010/main" val="197899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E00ED-6267-4D8D-A1C4-A454F1DA070B}" type="slidenum">
              <a:rPr lang="fr-FR" altLang="fr-FR" smtClean="0"/>
              <a:pPr fontAlgn="base">
                <a:spcBef>
                  <a:spcPct val="0"/>
                </a:spcBef>
                <a:spcAft>
                  <a:spcPct val="0"/>
                </a:spcAft>
              </a:pPr>
              <a:t>26</a:t>
            </a:fld>
            <a:endParaRPr lang="fr-FR" altLang="fr-FR"/>
          </a:p>
        </p:txBody>
      </p:sp>
    </p:spTree>
    <p:extLst>
      <p:ext uri="{BB962C8B-B14F-4D97-AF65-F5344CB8AC3E}">
        <p14:creationId xmlns:p14="http://schemas.microsoft.com/office/powerpoint/2010/main" val="2130452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CBF461-F6AD-40F3-BAAC-0EC3A4E33ADE}" type="slidenum">
              <a:rPr lang="fr-FR" altLang="fr-FR" smtClean="0"/>
              <a:pPr fontAlgn="base">
                <a:spcBef>
                  <a:spcPct val="0"/>
                </a:spcBef>
                <a:spcAft>
                  <a:spcPct val="0"/>
                </a:spcAft>
              </a:pPr>
              <a:t>27</a:t>
            </a:fld>
            <a:endParaRPr lang="fr-FR" altLang="fr-FR"/>
          </a:p>
        </p:txBody>
      </p:sp>
    </p:spTree>
    <p:extLst>
      <p:ext uri="{BB962C8B-B14F-4D97-AF65-F5344CB8AC3E}">
        <p14:creationId xmlns:p14="http://schemas.microsoft.com/office/powerpoint/2010/main" val="2281252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2E5366-37FA-43CD-BCCC-6F15E5C1805B}" type="slidenum">
              <a:rPr lang="fr-FR" altLang="fr-FR" smtClean="0"/>
              <a:pPr fontAlgn="base">
                <a:spcBef>
                  <a:spcPct val="0"/>
                </a:spcBef>
                <a:spcAft>
                  <a:spcPct val="0"/>
                </a:spcAft>
              </a:pPr>
              <a:t>54</a:t>
            </a:fld>
            <a:endParaRPr lang="fr-FR" altLang="fr-FR"/>
          </a:p>
        </p:txBody>
      </p:sp>
    </p:spTree>
    <p:extLst>
      <p:ext uri="{BB962C8B-B14F-4D97-AF65-F5344CB8AC3E}">
        <p14:creationId xmlns:p14="http://schemas.microsoft.com/office/powerpoint/2010/main" val="193545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3B15C6-A0CB-4FD8-BDF6-90D235987FD5}" type="slidenum">
              <a:rPr lang="fr-FR" altLang="fr-FR" smtClean="0"/>
              <a:pPr fontAlgn="base">
                <a:spcBef>
                  <a:spcPct val="0"/>
                </a:spcBef>
                <a:spcAft>
                  <a:spcPct val="0"/>
                </a:spcAft>
              </a:pPr>
              <a:t>55</a:t>
            </a:fld>
            <a:endParaRPr lang="fr-FR" altLang="fr-FR"/>
          </a:p>
        </p:txBody>
      </p:sp>
    </p:spTree>
    <p:extLst>
      <p:ext uri="{BB962C8B-B14F-4D97-AF65-F5344CB8AC3E}">
        <p14:creationId xmlns:p14="http://schemas.microsoft.com/office/powerpoint/2010/main" val="241676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629C0F-DF0B-4ACB-9617-8655CD91964A}" type="slidenum">
              <a:rPr lang="fr-FR" altLang="fr-FR" smtClean="0"/>
              <a:pPr fontAlgn="base">
                <a:spcBef>
                  <a:spcPct val="0"/>
                </a:spcBef>
                <a:spcAft>
                  <a:spcPct val="0"/>
                </a:spcAft>
              </a:pPr>
              <a:t>56</a:t>
            </a:fld>
            <a:endParaRPr lang="fr-FR" altLang="fr-FR"/>
          </a:p>
        </p:txBody>
      </p:sp>
    </p:spTree>
    <p:extLst>
      <p:ext uri="{BB962C8B-B14F-4D97-AF65-F5344CB8AC3E}">
        <p14:creationId xmlns:p14="http://schemas.microsoft.com/office/powerpoint/2010/main" val="598785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4721AC-D75B-4006-9DC1-5CE09E545148}" type="slidenum">
              <a:rPr lang="fr-FR" altLang="fr-FR" smtClean="0"/>
              <a:pPr fontAlgn="base">
                <a:spcBef>
                  <a:spcPct val="0"/>
                </a:spcBef>
                <a:spcAft>
                  <a:spcPct val="0"/>
                </a:spcAft>
              </a:pPr>
              <a:t>57</a:t>
            </a:fld>
            <a:endParaRPr lang="fr-FR" altLang="fr-FR"/>
          </a:p>
        </p:txBody>
      </p:sp>
    </p:spTree>
    <p:extLst>
      <p:ext uri="{BB962C8B-B14F-4D97-AF65-F5344CB8AC3E}">
        <p14:creationId xmlns:p14="http://schemas.microsoft.com/office/powerpoint/2010/main" val="1545288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4721AC-D75B-4006-9DC1-5CE09E545148}" type="slidenum">
              <a:rPr lang="fr-FR" altLang="fr-FR" smtClean="0"/>
              <a:pPr fontAlgn="base">
                <a:spcBef>
                  <a:spcPct val="0"/>
                </a:spcBef>
                <a:spcAft>
                  <a:spcPct val="0"/>
                </a:spcAft>
              </a:pPr>
              <a:t>58</a:t>
            </a:fld>
            <a:endParaRPr lang="fr-FR" altLang="fr-FR"/>
          </a:p>
        </p:txBody>
      </p:sp>
    </p:spTree>
    <p:extLst>
      <p:ext uri="{BB962C8B-B14F-4D97-AF65-F5344CB8AC3E}">
        <p14:creationId xmlns:p14="http://schemas.microsoft.com/office/powerpoint/2010/main" val="140297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B7FB4E-725F-440B-AA7D-DD1DEB1DDEEE}" type="slidenum">
              <a:rPr lang="fr-FR" altLang="fr-FR" smtClean="0"/>
              <a:pPr fontAlgn="base">
                <a:spcBef>
                  <a:spcPct val="0"/>
                </a:spcBef>
                <a:spcAft>
                  <a:spcPct val="0"/>
                </a:spcAft>
              </a:pPr>
              <a:t>3</a:t>
            </a:fld>
            <a:endParaRPr lang="fr-FR" altLang="fr-FR"/>
          </a:p>
        </p:txBody>
      </p:sp>
    </p:spTree>
    <p:extLst>
      <p:ext uri="{BB962C8B-B14F-4D97-AF65-F5344CB8AC3E}">
        <p14:creationId xmlns:p14="http://schemas.microsoft.com/office/powerpoint/2010/main" val="1251304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FF9531-A3E2-4A95-818F-A0C4FA8B01F4}" type="slidenum">
              <a:rPr lang="fr-FR" altLang="fr-FR" smtClean="0"/>
              <a:pPr fontAlgn="base">
                <a:spcBef>
                  <a:spcPct val="0"/>
                </a:spcBef>
                <a:spcAft>
                  <a:spcPct val="0"/>
                </a:spcAft>
              </a:pPr>
              <a:t>59</a:t>
            </a:fld>
            <a:endParaRPr lang="fr-FR" altLang="fr-FR"/>
          </a:p>
        </p:txBody>
      </p:sp>
    </p:spTree>
    <p:extLst>
      <p:ext uri="{BB962C8B-B14F-4D97-AF65-F5344CB8AC3E}">
        <p14:creationId xmlns:p14="http://schemas.microsoft.com/office/powerpoint/2010/main" val="1460970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1521D0-DAB9-4DD2-81CB-753B0EFFFAA2}" type="slidenum">
              <a:rPr lang="fr-FR" altLang="fr-FR" smtClean="0"/>
              <a:pPr fontAlgn="base">
                <a:spcBef>
                  <a:spcPct val="0"/>
                </a:spcBef>
                <a:spcAft>
                  <a:spcPct val="0"/>
                </a:spcAft>
              </a:pPr>
              <a:t>60</a:t>
            </a:fld>
            <a:endParaRPr lang="fr-FR" altLang="fr-FR"/>
          </a:p>
        </p:txBody>
      </p:sp>
    </p:spTree>
    <p:extLst>
      <p:ext uri="{BB962C8B-B14F-4D97-AF65-F5344CB8AC3E}">
        <p14:creationId xmlns:p14="http://schemas.microsoft.com/office/powerpoint/2010/main" val="3133759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47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0B7AE0-66A1-434F-A455-F59BB46AFC92}" type="slidenum">
              <a:rPr lang="fr-FR" altLang="fr-FR" smtClean="0"/>
              <a:pPr fontAlgn="base">
                <a:spcBef>
                  <a:spcPct val="0"/>
                </a:spcBef>
                <a:spcAft>
                  <a:spcPct val="0"/>
                </a:spcAft>
              </a:pPr>
              <a:t>61</a:t>
            </a:fld>
            <a:endParaRPr lang="fr-FR" altLang="fr-FR"/>
          </a:p>
        </p:txBody>
      </p:sp>
    </p:spTree>
    <p:extLst>
      <p:ext uri="{BB962C8B-B14F-4D97-AF65-F5344CB8AC3E}">
        <p14:creationId xmlns:p14="http://schemas.microsoft.com/office/powerpoint/2010/main" val="4071969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62</a:t>
            </a:fld>
            <a:endParaRPr lang="fr-FR" altLang="fr-FR"/>
          </a:p>
        </p:txBody>
      </p:sp>
    </p:spTree>
    <p:extLst>
      <p:ext uri="{BB962C8B-B14F-4D97-AF65-F5344CB8AC3E}">
        <p14:creationId xmlns:p14="http://schemas.microsoft.com/office/powerpoint/2010/main" val="505214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63</a:t>
            </a:fld>
            <a:endParaRPr lang="fr-FR" altLang="fr-FR"/>
          </a:p>
        </p:txBody>
      </p:sp>
    </p:spTree>
    <p:extLst>
      <p:ext uri="{BB962C8B-B14F-4D97-AF65-F5344CB8AC3E}">
        <p14:creationId xmlns:p14="http://schemas.microsoft.com/office/powerpoint/2010/main" val="2186869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64</a:t>
            </a:fld>
            <a:endParaRPr lang="fr-FR" altLang="fr-FR"/>
          </a:p>
        </p:txBody>
      </p:sp>
    </p:spTree>
    <p:extLst>
      <p:ext uri="{BB962C8B-B14F-4D97-AF65-F5344CB8AC3E}">
        <p14:creationId xmlns:p14="http://schemas.microsoft.com/office/powerpoint/2010/main" val="149133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65</a:t>
            </a:fld>
            <a:endParaRPr lang="fr-FR" altLang="fr-FR"/>
          </a:p>
        </p:txBody>
      </p:sp>
    </p:spTree>
    <p:extLst>
      <p:ext uri="{BB962C8B-B14F-4D97-AF65-F5344CB8AC3E}">
        <p14:creationId xmlns:p14="http://schemas.microsoft.com/office/powerpoint/2010/main" val="43867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66</a:t>
            </a:fld>
            <a:endParaRPr lang="fr-FR" altLang="fr-FR"/>
          </a:p>
        </p:txBody>
      </p:sp>
    </p:spTree>
    <p:extLst>
      <p:ext uri="{BB962C8B-B14F-4D97-AF65-F5344CB8AC3E}">
        <p14:creationId xmlns:p14="http://schemas.microsoft.com/office/powerpoint/2010/main" val="3756270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3CAD70-12D2-4E9F-87C4-11B2AE93AF54}" type="slidenum">
              <a:rPr lang="fr-FR" altLang="fr-FR" smtClean="0"/>
              <a:pPr fontAlgn="base">
                <a:spcBef>
                  <a:spcPct val="0"/>
                </a:spcBef>
                <a:spcAft>
                  <a:spcPct val="0"/>
                </a:spcAft>
              </a:pPr>
              <a:t>72</a:t>
            </a:fld>
            <a:endParaRPr lang="fr-FR" altLang="fr-FR"/>
          </a:p>
        </p:txBody>
      </p:sp>
    </p:spTree>
    <p:extLst>
      <p:ext uri="{BB962C8B-B14F-4D97-AF65-F5344CB8AC3E}">
        <p14:creationId xmlns:p14="http://schemas.microsoft.com/office/powerpoint/2010/main" val="1919518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29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5F0CC7-8DEF-4EDE-B2DF-E21EB88AFA29}" type="slidenum">
              <a:rPr lang="fr-FR" altLang="fr-FR" smtClean="0"/>
              <a:pPr fontAlgn="base">
                <a:spcBef>
                  <a:spcPct val="0"/>
                </a:spcBef>
                <a:spcAft>
                  <a:spcPct val="0"/>
                </a:spcAft>
              </a:pPr>
              <a:t>73</a:t>
            </a:fld>
            <a:endParaRPr lang="fr-FR" altLang="fr-FR"/>
          </a:p>
        </p:txBody>
      </p:sp>
    </p:spTree>
    <p:extLst>
      <p:ext uri="{BB962C8B-B14F-4D97-AF65-F5344CB8AC3E}">
        <p14:creationId xmlns:p14="http://schemas.microsoft.com/office/powerpoint/2010/main" val="365454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B7FB4E-725F-440B-AA7D-DD1DEB1DDEEE}" type="slidenum">
              <a:rPr lang="fr-FR" altLang="fr-FR" smtClean="0"/>
              <a:pPr fontAlgn="base">
                <a:spcBef>
                  <a:spcPct val="0"/>
                </a:spcBef>
                <a:spcAft>
                  <a:spcPct val="0"/>
                </a:spcAft>
              </a:pPr>
              <a:t>4</a:t>
            </a:fld>
            <a:endParaRPr lang="fr-FR" altLang="fr-FR"/>
          </a:p>
        </p:txBody>
      </p:sp>
    </p:spTree>
    <p:extLst>
      <p:ext uri="{BB962C8B-B14F-4D97-AF65-F5344CB8AC3E}">
        <p14:creationId xmlns:p14="http://schemas.microsoft.com/office/powerpoint/2010/main" val="147283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49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B6817D-D633-40D6-8978-BC167D9F0AF2}" type="slidenum">
              <a:rPr lang="fr-FR" altLang="fr-FR" smtClean="0"/>
              <a:pPr fontAlgn="base">
                <a:spcBef>
                  <a:spcPct val="0"/>
                </a:spcBef>
                <a:spcAft>
                  <a:spcPct val="0"/>
                </a:spcAft>
              </a:pPr>
              <a:t>74</a:t>
            </a:fld>
            <a:endParaRPr lang="fr-FR" altLang="fr-FR"/>
          </a:p>
        </p:txBody>
      </p:sp>
    </p:spTree>
    <p:extLst>
      <p:ext uri="{BB962C8B-B14F-4D97-AF65-F5344CB8AC3E}">
        <p14:creationId xmlns:p14="http://schemas.microsoft.com/office/powerpoint/2010/main" val="1681192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7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988B6A-FF1C-4FE2-ABC3-FA9C2D14A76F}" type="slidenum">
              <a:rPr lang="fr-FR" altLang="fr-FR" smtClean="0"/>
              <a:pPr fontAlgn="base">
                <a:spcBef>
                  <a:spcPct val="0"/>
                </a:spcBef>
                <a:spcAft>
                  <a:spcPct val="0"/>
                </a:spcAft>
              </a:pPr>
              <a:t>75</a:t>
            </a:fld>
            <a:endParaRPr lang="fr-FR" altLang="fr-FR"/>
          </a:p>
        </p:txBody>
      </p:sp>
    </p:spTree>
    <p:extLst>
      <p:ext uri="{BB962C8B-B14F-4D97-AF65-F5344CB8AC3E}">
        <p14:creationId xmlns:p14="http://schemas.microsoft.com/office/powerpoint/2010/main" val="1719034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90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E1F7C64-26CE-40AC-974E-C2EC23BB6727}" type="slidenum">
              <a:rPr lang="fr-FR" altLang="fr-FR" smtClean="0"/>
              <a:pPr fontAlgn="base">
                <a:spcBef>
                  <a:spcPct val="0"/>
                </a:spcBef>
                <a:spcAft>
                  <a:spcPct val="0"/>
                </a:spcAft>
              </a:pPr>
              <a:t>76</a:t>
            </a:fld>
            <a:endParaRPr lang="fr-FR" altLang="fr-FR"/>
          </a:p>
        </p:txBody>
      </p:sp>
    </p:spTree>
    <p:extLst>
      <p:ext uri="{BB962C8B-B14F-4D97-AF65-F5344CB8AC3E}">
        <p14:creationId xmlns:p14="http://schemas.microsoft.com/office/powerpoint/2010/main" val="312943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11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EF60BF-D1E3-4350-BED6-9230B7BAB520}" type="slidenum">
              <a:rPr lang="fr-FR" altLang="fr-FR" smtClean="0"/>
              <a:pPr fontAlgn="base">
                <a:spcBef>
                  <a:spcPct val="0"/>
                </a:spcBef>
                <a:spcAft>
                  <a:spcPct val="0"/>
                </a:spcAft>
              </a:pPr>
              <a:t>77</a:t>
            </a:fld>
            <a:endParaRPr lang="fr-FR" altLang="fr-FR"/>
          </a:p>
        </p:txBody>
      </p:sp>
    </p:spTree>
    <p:extLst>
      <p:ext uri="{BB962C8B-B14F-4D97-AF65-F5344CB8AC3E}">
        <p14:creationId xmlns:p14="http://schemas.microsoft.com/office/powerpoint/2010/main" val="736290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31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824990-9BF1-47D7-BCB7-8CA843D41C47}" type="slidenum">
              <a:rPr lang="fr-FR" altLang="fr-FR" smtClean="0"/>
              <a:pPr fontAlgn="base">
                <a:spcBef>
                  <a:spcPct val="0"/>
                </a:spcBef>
                <a:spcAft>
                  <a:spcPct val="0"/>
                </a:spcAft>
              </a:pPr>
              <a:t>78</a:t>
            </a:fld>
            <a:endParaRPr lang="fr-FR" altLang="fr-FR"/>
          </a:p>
        </p:txBody>
      </p:sp>
    </p:spTree>
    <p:extLst>
      <p:ext uri="{BB962C8B-B14F-4D97-AF65-F5344CB8AC3E}">
        <p14:creationId xmlns:p14="http://schemas.microsoft.com/office/powerpoint/2010/main" val="374618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52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0BAE28-CAEC-4967-8021-AB8B18F3B62D}" type="slidenum">
              <a:rPr lang="fr-FR" altLang="fr-FR" smtClean="0"/>
              <a:pPr fontAlgn="base">
                <a:spcBef>
                  <a:spcPct val="0"/>
                </a:spcBef>
                <a:spcAft>
                  <a:spcPct val="0"/>
                </a:spcAft>
              </a:pPr>
              <a:t>79</a:t>
            </a:fld>
            <a:endParaRPr lang="fr-FR" altLang="fr-FR"/>
          </a:p>
        </p:txBody>
      </p:sp>
    </p:spTree>
    <p:extLst>
      <p:ext uri="{BB962C8B-B14F-4D97-AF65-F5344CB8AC3E}">
        <p14:creationId xmlns:p14="http://schemas.microsoft.com/office/powerpoint/2010/main" val="2454980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B3767A-51F5-4EC6-99A3-DE84B3B8AE33}" type="slidenum">
              <a:rPr lang="fr-FR" altLang="fr-FR" smtClean="0"/>
              <a:pPr fontAlgn="base">
                <a:spcBef>
                  <a:spcPct val="0"/>
                </a:spcBef>
                <a:spcAft>
                  <a:spcPct val="0"/>
                </a:spcAft>
              </a:pPr>
              <a:t>80</a:t>
            </a:fld>
            <a:endParaRPr lang="fr-FR" altLang="fr-FR"/>
          </a:p>
        </p:txBody>
      </p:sp>
    </p:spTree>
    <p:extLst>
      <p:ext uri="{BB962C8B-B14F-4D97-AF65-F5344CB8AC3E}">
        <p14:creationId xmlns:p14="http://schemas.microsoft.com/office/powerpoint/2010/main" val="652586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B3767A-51F5-4EC6-99A3-DE84B3B8AE33}" type="slidenum">
              <a:rPr lang="fr-FR" altLang="fr-FR" smtClean="0"/>
              <a:pPr fontAlgn="base">
                <a:spcBef>
                  <a:spcPct val="0"/>
                </a:spcBef>
                <a:spcAft>
                  <a:spcPct val="0"/>
                </a:spcAft>
              </a:pPr>
              <a:t>81</a:t>
            </a:fld>
            <a:endParaRPr lang="fr-FR" altLang="fr-FR"/>
          </a:p>
        </p:txBody>
      </p:sp>
    </p:spTree>
    <p:extLst>
      <p:ext uri="{BB962C8B-B14F-4D97-AF65-F5344CB8AC3E}">
        <p14:creationId xmlns:p14="http://schemas.microsoft.com/office/powerpoint/2010/main" val="3058987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B3767A-51F5-4EC6-99A3-DE84B3B8AE33}" type="slidenum">
              <a:rPr lang="fr-FR" altLang="fr-FR" smtClean="0"/>
              <a:pPr fontAlgn="base">
                <a:spcBef>
                  <a:spcPct val="0"/>
                </a:spcBef>
                <a:spcAft>
                  <a:spcPct val="0"/>
                </a:spcAft>
              </a:pPr>
              <a:t>82</a:t>
            </a:fld>
            <a:endParaRPr lang="fr-FR" altLang="fr-FR"/>
          </a:p>
        </p:txBody>
      </p:sp>
    </p:spTree>
    <p:extLst>
      <p:ext uri="{BB962C8B-B14F-4D97-AF65-F5344CB8AC3E}">
        <p14:creationId xmlns:p14="http://schemas.microsoft.com/office/powerpoint/2010/main" val="2151616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34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29B320-585A-43B5-A806-6CAEFE7DFBCE}" type="slidenum">
              <a:rPr lang="fr-FR" altLang="fr-FR" smtClean="0"/>
              <a:pPr fontAlgn="base">
                <a:spcBef>
                  <a:spcPct val="0"/>
                </a:spcBef>
                <a:spcAft>
                  <a:spcPct val="0"/>
                </a:spcAft>
              </a:pPr>
              <a:t>83</a:t>
            </a:fld>
            <a:endParaRPr lang="fr-FR" altLang="fr-FR"/>
          </a:p>
        </p:txBody>
      </p:sp>
    </p:spTree>
    <p:extLst>
      <p:ext uri="{BB962C8B-B14F-4D97-AF65-F5344CB8AC3E}">
        <p14:creationId xmlns:p14="http://schemas.microsoft.com/office/powerpoint/2010/main" val="70788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1F79BE-EA97-4F99-83F9-1FD94FDE4C08}" type="slidenum">
              <a:rPr lang="fr-FR" altLang="fr-FR" smtClean="0"/>
              <a:pPr fontAlgn="base">
                <a:spcBef>
                  <a:spcPct val="0"/>
                </a:spcBef>
                <a:spcAft>
                  <a:spcPct val="0"/>
                </a:spcAft>
              </a:pPr>
              <a:t>5</a:t>
            </a:fld>
            <a:endParaRPr lang="fr-FR" altLang="fr-FR"/>
          </a:p>
        </p:txBody>
      </p:sp>
    </p:spTree>
    <p:extLst>
      <p:ext uri="{BB962C8B-B14F-4D97-AF65-F5344CB8AC3E}">
        <p14:creationId xmlns:p14="http://schemas.microsoft.com/office/powerpoint/2010/main" val="2755154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54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83A77E-2CE6-4635-B73C-0FFFA5174E7C}" type="slidenum">
              <a:rPr lang="fr-FR" altLang="fr-FR" smtClean="0"/>
              <a:pPr fontAlgn="base">
                <a:spcBef>
                  <a:spcPct val="0"/>
                </a:spcBef>
                <a:spcAft>
                  <a:spcPct val="0"/>
                </a:spcAft>
              </a:pPr>
              <a:t>84</a:t>
            </a:fld>
            <a:endParaRPr lang="fr-FR" altLang="fr-FR"/>
          </a:p>
        </p:txBody>
      </p:sp>
    </p:spTree>
    <p:extLst>
      <p:ext uri="{BB962C8B-B14F-4D97-AF65-F5344CB8AC3E}">
        <p14:creationId xmlns:p14="http://schemas.microsoft.com/office/powerpoint/2010/main" val="376438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75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CBB306-8676-4068-A061-F8E04F81E08D}" type="slidenum">
              <a:rPr lang="fr-FR" altLang="fr-FR" smtClean="0"/>
              <a:pPr fontAlgn="base">
                <a:spcBef>
                  <a:spcPct val="0"/>
                </a:spcBef>
                <a:spcAft>
                  <a:spcPct val="0"/>
                </a:spcAft>
              </a:pPr>
              <a:t>85</a:t>
            </a:fld>
            <a:endParaRPr lang="fr-FR" altLang="fr-FR"/>
          </a:p>
        </p:txBody>
      </p:sp>
    </p:spTree>
    <p:extLst>
      <p:ext uri="{BB962C8B-B14F-4D97-AF65-F5344CB8AC3E}">
        <p14:creationId xmlns:p14="http://schemas.microsoft.com/office/powerpoint/2010/main" val="3089405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95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9C7429-6189-497A-B4A4-BD8180400073}" type="slidenum">
              <a:rPr lang="fr-FR" altLang="fr-FR" smtClean="0"/>
              <a:pPr fontAlgn="base">
                <a:spcBef>
                  <a:spcPct val="0"/>
                </a:spcBef>
                <a:spcAft>
                  <a:spcPct val="0"/>
                </a:spcAft>
              </a:pPr>
              <a:t>86</a:t>
            </a:fld>
            <a:endParaRPr lang="fr-FR" altLang="fr-FR"/>
          </a:p>
        </p:txBody>
      </p:sp>
    </p:spTree>
    <p:extLst>
      <p:ext uri="{BB962C8B-B14F-4D97-AF65-F5344CB8AC3E}">
        <p14:creationId xmlns:p14="http://schemas.microsoft.com/office/powerpoint/2010/main" val="1904683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16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2FA897-2791-44E3-A671-E92678762C4A}" type="slidenum">
              <a:rPr lang="fr-FR" altLang="fr-FR" smtClean="0"/>
              <a:pPr fontAlgn="base">
                <a:spcBef>
                  <a:spcPct val="0"/>
                </a:spcBef>
                <a:spcAft>
                  <a:spcPct val="0"/>
                </a:spcAft>
              </a:pPr>
              <a:t>87</a:t>
            </a:fld>
            <a:endParaRPr lang="fr-FR" altLang="fr-FR"/>
          </a:p>
        </p:txBody>
      </p:sp>
    </p:spTree>
    <p:extLst>
      <p:ext uri="{BB962C8B-B14F-4D97-AF65-F5344CB8AC3E}">
        <p14:creationId xmlns:p14="http://schemas.microsoft.com/office/powerpoint/2010/main" val="3659949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18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D75A12-0623-409D-ACBF-CBC2E5ED4BCB}" type="slidenum">
              <a:rPr lang="fr-FR" altLang="fr-FR" smtClean="0"/>
              <a:pPr fontAlgn="base">
                <a:spcBef>
                  <a:spcPct val="0"/>
                </a:spcBef>
                <a:spcAft>
                  <a:spcPct val="0"/>
                </a:spcAft>
              </a:pPr>
              <a:t>92</a:t>
            </a:fld>
            <a:endParaRPr lang="fr-FR" altLang="fr-FR"/>
          </a:p>
        </p:txBody>
      </p:sp>
    </p:spTree>
    <p:extLst>
      <p:ext uri="{BB962C8B-B14F-4D97-AF65-F5344CB8AC3E}">
        <p14:creationId xmlns:p14="http://schemas.microsoft.com/office/powerpoint/2010/main" val="12001600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39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69269-DEDB-4701-8697-260EA90D4731}" type="slidenum">
              <a:rPr lang="fr-FR" altLang="fr-FR" smtClean="0"/>
              <a:pPr fontAlgn="base">
                <a:spcBef>
                  <a:spcPct val="0"/>
                </a:spcBef>
                <a:spcAft>
                  <a:spcPct val="0"/>
                </a:spcAft>
              </a:pPr>
              <a:t>93</a:t>
            </a:fld>
            <a:endParaRPr lang="fr-FR" altLang="fr-FR"/>
          </a:p>
        </p:txBody>
      </p:sp>
    </p:spTree>
    <p:extLst>
      <p:ext uri="{BB962C8B-B14F-4D97-AF65-F5344CB8AC3E}">
        <p14:creationId xmlns:p14="http://schemas.microsoft.com/office/powerpoint/2010/main" val="28635814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59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8569EC-EB30-4798-89B6-89DF77362E44}" type="slidenum">
              <a:rPr lang="fr-FR" altLang="fr-FR" smtClean="0"/>
              <a:pPr fontAlgn="base">
                <a:spcBef>
                  <a:spcPct val="0"/>
                </a:spcBef>
                <a:spcAft>
                  <a:spcPct val="0"/>
                </a:spcAft>
              </a:pPr>
              <a:t>94</a:t>
            </a:fld>
            <a:endParaRPr lang="fr-FR" altLang="fr-FR"/>
          </a:p>
        </p:txBody>
      </p:sp>
    </p:spTree>
    <p:extLst>
      <p:ext uri="{BB962C8B-B14F-4D97-AF65-F5344CB8AC3E}">
        <p14:creationId xmlns:p14="http://schemas.microsoft.com/office/powerpoint/2010/main" val="2051781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80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EDEBE2-99A3-4779-9C9D-2B6199444C1E}" type="slidenum">
              <a:rPr lang="fr-FR" altLang="fr-FR" smtClean="0"/>
              <a:pPr fontAlgn="base">
                <a:spcBef>
                  <a:spcPct val="0"/>
                </a:spcBef>
                <a:spcAft>
                  <a:spcPct val="0"/>
                </a:spcAft>
              </a:pPr>
              <a:t>95</a:t>
            </a:fld>
            <a:endParaRPr lang="fr-FR" altLang="fr-FR"/>
          </a:p>
        </p:txBody>
      </p:sp>
    </p:spTree>
    <p:extLst>
      <p:ext uri="{BB962C8B-B14F-4D97-AF65-F5344CB8AC3E}">
        <p14:creationId xmlns:p14="http://schemas.microsoft.com/office/powerpoint/2010/main" val="14811593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300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82CDBD-50CC-401F-8556-8526846C23FE}" type="slidenum">
              <a:rPr lang="fr-FR" altLang="fr-FR" smtClean="0"/>
              <a:pPr fontAlgn="base">
                <a:spcBef>
                  <a:spcPct val="0"/>
                </a:spcBef>
                <a:spcAft>
                  <a:spcPct val="0"/>
                </a:spcAft>
              </a:pPr>
              <a:t>96</a:t>
            </a:fld>
            <a:endParaRPr lang="fr-FR" altLang="fr-FR"/>
          </a:p>
        </p:txBody>
      </p:sp>
    </p:spTree>
    <p:extLst>
      <p:ext uri="{BB962C8B-B14F-4D97-AF65-F5344CB8AC3E}">
        <p14:creationId xmlns:p14="http://schemas.microsoft.com/office/powerpoint/2010/main" val="22895246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32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62248E-AC88-410F-A795-69241191EEC1}" type="slidenum">
              <a:rPr lang="fr-FR" altLang="fr-FR" smtClean="0"/>
              <a:pPr fontAlgn="base">
                <a:spcBef>
                  <a:spcPct val="0"/>
                </a:spcBef>
                <a:spcAft>
                  <a:spcPct val="0"/>
                </a:spcAft>
              </a:pPr>
              <a:t>97</a:t>
            </a:fld>
            <a:endParaRPr lang="fr-FR" altLang="fr-FR"/>
          </a:p>
        </p:txBody>
      </p:sp>
    </p:spTree>
    <p:extLst>
      <p:ext uri="{BB962C8B-B14F-4D97-AF65-F5344CB8AC3E}">
        <p14:creationId xmlns:p14="http://schemas.microsoft.com/office/powerpoint/2010/main" val="172755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C40DFBD-ABBF-47A9-9776-7A892FB725E6}" type="slidenum">
              <a:rPr lang="fr-FR" altLang="fr-FR" smtClean="0"/>
              <a:pPr fontAlgn="base">
                <a:spcBef>
                  <a:spcPct val="0"/>
                </a:spcBef>
                <a:spcAft>
                  <a:spcPct val="0"/>
                </a:spcAft>
              </a:pPr>
              <a:t>6</a:t>
            </a:fld>
            <a:endParaRPr lang="fr-FR" altLang="fr-FR"/>
          </a:p>
        </p:txBody>
      </p:sp>
    </p:spTree>
    <p:extLst>
      <p:ext uri="{BB962C8B-B14F-4D97-AF65-F5344CB8AC3E}">
        <p14:creationId xmlns:p14="http://schemas.microsoft.com/office/powerpoint/2010/main" val="30336485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34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E667D3-2118-421E-B629-3C9B88FBE40F}" type="slidenum">
              <a:rPr lang="fr-FR" altLang="fr-FR" smtClean="0"/>
              <a:pPr fontAlgn="base">
                <a:spcBef>
                  <a:spcPct val="0"/>
                </a:spcBef>
                <a:spcAft>
                  <a:spcPct val="0"/>
                </a:spcAft>
              </a:pPr>
              <a:t>98</a:t>
            </a:fld>
            <a:endParaRPr lang="fr-FR" altLang="fr-FR"/>
          </a:p>
        </p:txBody>
      </p:sp>
    </p:spTree>
    <p:extLst>
      <p:ext uri="{BB962C8B-B14F-4D97-AF65-F5344CB8AC3E}">
        <p14:creationId xmlns:p14="http://schemas.microsoft.com/office/powerpoint/2010/main" val="57611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04E67F-4674-4FE1-8FB0-20CB37ACBBE0}" type="slidenum">
              <a:rPr lang="fr-FR" altLang="fr-FR" smtClean="0"/>
              <a:pPr fontAlgn="base">
                <a:spcBef>
                  <a:spcPct val="0"/>
                </a:spcBef>
                <a:spcAft>
                  <a:spcPct val="0"/>
                </a:spcAft>
              </a:pPr>
              <a:t>7</a:t>
            </a:fld>
            <a:endParaRPr lang="fr-FR" altLang="fr-FR"/>
          </a:p>
        </p:txBody>
      </p:sp>
    </p:spTree>
    <p:extLst>
      <p:ext uri="{BB962C8B-B14F-4D97-AF65-F5344CB8AC3E}">
        <p14:creationId xmlns:p14="http://schemas.microsoft.com/office/powerpoint/2010/main" val="7834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43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C1DF67-0B7C-45BD-BCD1-31F035A1F377}" type="slidenum">
              <a:rPr lang="fr-FR" altLang="fr-FR" smtClean="0"/>
              <a:pPr fontAlgn="base">
                <a:spcBef>
                  <a:spcPct val="0"/>
                </a:spcBef>
                <a:spcAft>
                  <a:spcPct val="0"/>
                </a:spcAft>
              </a:pPr>
              <a:t>8</a:t>
            </a:fld>
            <a:endParaRPr lang="fr-FR" altLang="fr-FR"/>
          </a:p>
        </p:txBody>
      </p:sp>
    </p:spTree>
    <p:extLst>
      <p:ext uri="{BB962C8B-B14F-4D97-AF65-F5344CB8AC3E}">
        <p14:creationId xmlns:p14="http://schemas.microsoft.com/office/powerpoint/2010/main" val="114491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3BECB3-5D71-44D7-95E7-A1A0AD0CE785}" type="slidenum">
              <a:rPr lang="fr-FR" altLang="fr-FR" smtClean="0"/>
              <a:pPr fontAlgn="base">
                <a:spcBef>
                  <a:spcPct val="0"/>
                </a:spcBef>
                <a:spcAft>
                  <a:spcPct val="0"/>
                </a:spcAft>
              </a:pPr>
              <a:t>9</a:t>
            </a:fld>
            <a:endParaRPr lang="fr-FR" altLang="fr-FR"/>
          </a:p>
        </p:txBody>
      </p:sp>
    </p:spTree>
    <p:extLst>
      <p:ext uri="{BB962C8B-B14F-4D97-AF65-F5344CB8AC3E}">
        <p14:creationId xmlns:p14="http://schemas.microsoft.com/office/powerpoint/2010/main" val="99171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13129525-BBB2-447C-B4CE-43217EA8FE05}" type="datetime1">
              <a:rPr lang="fr-FR"/>
              <a:pPr>
                <a:defRPr/>
              </a:pPr>
              <a:t>10/01/2018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5D6281-E3F2-4F2B-87BA-274994BE1FE1}" type="slidenum">
              <a:rPr lang="fr-FR"/>
              <a:pPr>
                <a:defRPr/>
              </a:pPr>
              <a:t>‹N°›</a:t>
            </a:fld>
            <a:endParaRPr lang="fr-FR"/>
          </a:p>
        </p:txBody>
      </p:sp>
    </p:spTree>
    <p:extLst>
      <p:ext uri="{BB962C8B-B14F-4D97-AF65-F5344CB8AC3E}">
        <p14:creationId xmlns:p14="http://schemas.microsoft.com/office/powerpoint/2010/main" val="87654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2C89567-49AD-4643-8B03-7EBFA42686E8}" type="datetime1">
              <a:rPr lang="fr-FR"/>
              <a:pPr>
                <a:defRPr/>
              </a:pPr>
              <a:t>10/01/2018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7267B0F-4FE9-4701-8771-32D925A1E9C4}" type="slidenum">
              <a:rPr lang="fr-FR"/>
              <a:pPr>
                <a:defRPr/>
              </a:pPr>
              <a:t>‹N°›</a:t>
            </a:fld>
            <a:endParaRPr lang="fr-FR"/>
          </a:p>
        </p:txBody>
      </p:sp>
    </p:spTree>
    <p:extLst>
      <p:ext uri="{BB962C8B-B14F-4D97-AF65-F5344CB8AC3E}">
        <p14:creationId xmlns:p14="http://schemas.microsoft.com/office/powerpoint/2010/main" val="82451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11684E65-33A5-43FE-9179-BA10CDA185B5}" type="datetime1">
              <a:rPr lang="fr-FR"/>
              <a:pPr>
                <a:defRPr/>
              </a:pPr>
              <a:t>10/01/2018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13B2D0-02EA-425A-8EBF-BF657F63F6ED}" type="slidenum">
              <a:rPr lang="fr-FR"/>
              <a:pPr>
                <a:defRPr/>
              </a:pPr>
              <a:t>‹N°›</a:t>
            </a:fld>
            <a:endParaRPr lang="fr-FR"/>
          </a:p>
        </p:txBody>
      </p:sp>
    </p:spTree>
    <p:extLst>
      <p:ext uri="{BB962C8B-B14F-4D97-AF65-F5344CB8AC3E}">
        <p14:creationId xmlns:p14="http://schemas.microsoft.com/office/powerpoint/2010/main" val="402985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6728312-8F47-4D13-B988-0BD77456E108}" type="datetime1">
              <a:rPr lang="fr-FR"/>
              <a:pPr>
                <a:defRPr/>
              </a:pPr>
              <a:t>10/01/2018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21B4411-2D1A-465E-A27E-BC6900E20370}" type="slidenum">
              <a:rPr lang="fr-FR"/>
              <a:pPr>
                <a:defRPr/>
              </a:pPr>
              <a:t>‹N°›</a:t>
            </a:fld>
            <a:endParaRPr lang="fr-FR"/>
          </a:p>
        </p:txBody>
      </p:sp>
    </p:spTree>
    <p:extLst>
      <p:ext uri="{BB962C8B-B14F-4D97-AF65-F5344CB8AC3E}">
        <p14:creationId xmlns:p14="http://schemas.microsoft.com/office/powerpoint/2010/main" val="380464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99EE9E0-6A60-49FF-898A-640E651076A7}" type="datetime1">
              <a:rPr lang="fr-FR"/>
              <a:pPr>
                <a:defRPr/>
              </a:pPr>
              <a:t>10/01/2018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EAE1B6C-8F6B-435E-BC15-F3654F1B7E35}" type="slidenum">
              <a:rPr lang="fr-FR"/>
              <a:pPr>
                <a:defRPr/>
              </a:pPr>
              <a:t>‹N°›</a:t>
            </a:fld>
            <a:endParaRPr lang="fr-FR"/>
          </a:p>
        </p:txBody>
      </p:sp>
    </p:spTree>
    <p:extLst>
      <p:ext uri="{BB962C8B-B14F-4D97-AF65-F5344CB8AC3E}">
        <p14:creationId xmlns:p14="http://schemas.microsoft.com/office/powerpoint/2010/main" val="170445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BE9C1F4E-2052-469E-BE5E-7BD9B100B828}" type="datetime1">
              <a:rPr lang="fr-FR"/>
              <a:pPr>
                <a:defRPr/>
              </a:pPr>
              <a:t>10/01/2018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62A978C-483C-49FA-B67C-9376D04CF168}" type="slidenum">
              <a:rPr lang="fr-FR"/>
              <a:pPr>
                <a:defRPr/>
              </a:pPr>
              <a:t>‹N°›</a:t>
            </a:fld>
            <a:endParaRPr lang="fr-FR"/>
          </a:p>
        </p:txBody>
      </p:sp>
    </p:spTree>
    <p:extLst>
      <p:ext uri="{BB962C8B-B14F-4D97-AF65-F5344CB8AC3E}">
        <p14:creationId xmlns:p14="http://schemas.microsoft.com/office/powerpoint/2010/main" val="271272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1069C0D7-860F-492B-A0FA-5ED17A02B7D3}" type="datetime1">
              <a:rPr lang="fr-FR"/>
              <a:pPr>
                <a:defRPr/>
              </a:pPr>
              <a:t>10/01/2018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79EB990-2E55-45BA-BBEC-4EC9FA3E780A}" type="slidenum">
              <a:rPr lang="fr-FR"/>
              <a:pPr>
                <a:defRPr/>
              </a:pPr>
              <a:t>‹N°›</a:t>
            </a:fld>
            <a:endParaRPr lang="fr-FR"/>
          </a:p>
        </p:txBody>
      </p:sp>
    </p:spTree>
    <p:extLst>
      <p:ext uri="{BB962C8B-B14F-4D97-AF65-F5344CB8AC3E}">
        <p14:creationId xmlns:p14="http://schemas.microsoft.com/office/powerpoint/2010/main" val="184604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D6261ADF-5537-49D1-9842-E05F44380304}" type="datetime1">
              <a:rPr lang="fr-FR"/>
              <a:pPr>
                <a:defRPr/>
              </a:pPr>
              <a:t>10/01/2018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D1F6011-CAAC-49D6-AD87-A7340A225D88}" type="slidenum">
              <a:rPr lang="fr-FR"/>
              <a:pPr>
                <a:defRPr/>
              </a:pPr>
              <a:t>‹N°›</a:t>
            </a:fld>
            <a:endParaRPr lang="fr-FR"/>
          </a:p>
        </p:txBody>
      </p:sp>
    </p:spTree>
    <p:extLst>
      <p:ext uri="{BB962C8B-B14F-4D97-AF65-F5344CB8AC3E}">
        <p14:creationId xmlns:p14="http://schemas.microsoft.com/office/powerpoint/2010/main" val="383667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4589BF2-347D-4EB2-9542-2F6EECCD2604}" type="datetime1">
              <a:rPr lang="fr-FR"/>
              <a:pPr>
                <a:defRPr/>
              </a:pPr>
              <a:t>10/01/2018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52837227-886F-47A9-8F96-D5891AA9F835}" type="slidenum">
              <a:rPr lang="fr-FR"/>
              <a:pPr>
                <a:defRPr/>
              </a:pPr>
              <a:t>‹N°›</a:t>
            </a:fld>
            <a:endParaRPr lang="fr-FR"/>
          </a:p>
        </p:txBody>
      </p:sp>
    </p:spTree>
    <p:extLst>
      <p:ext uri="{BB962C8B-B14F-4D97-AF65-F5344CB8AC3E}">
        <p14:creationId xmlns:p14="http://schemas.microsoft.com/office/powerpoint/2010/main" val="4270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72173B5-5501-43A4-B34A-5DAA0FEA71E8}" type="datetime1">
              <a:rPr lang="fr-FR"/>
              <a:pPr>
                <a:defRPr/>
              </a:pPr>
              <a:t>10/01/2018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713E996-37C4-4404-923E-A1414C325760}" type="slidenum">
              <a:rPr lang="fr-FR"/>
              <a:pPr>
                <a:defRPr/>
              </a:pPr>
              <a:t>‹N°›</a:t>
            </a:fld>
            <a:endParaRPr lang="fr-FR"/>
          </a:p>
        </p:txBody>
      </p:sp>
    </p:spTree>
    <p:extLst>
      <p:ext uri="{BB962C8B-B14F-4D97-AF65-F5344CB8AC3E}">
        <p14:creationId xmlns:p14="http://schemas.microsoft.com/office/powerpoint/2010/main" val="142340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448E210-5933-4582-A7FC-79DC345185BC}" type="datetime1">
              <a:rPr lang="fr-FR"/>
              <a:pPr>
                <a:defRPr/>
              </a:pPr>
              <a:t>10/01/2018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1274F0C-F178-45E2-8215-E8C4FCCA8E56}" type="slidenum">
              <a:rPr lang="fr-FR"/>
              <a:pPr>
                <a:defRPr/>
              </a:pPr>
              <a:t>‹N°›</a:t>
            </a:fld>
            <a:endParaRPr lang="fr-FR"/>
          </a:p>
        </p:txBody>
      </p:sp>
    </p:spTree>
    <p:extLst>
      <p:ext uri="{BB962C8B-B14F-4D97-AF65-F5344CB8AC3E}">
        <p14:creationId xmlns:p14="http://schemas.microsoft.com/office/powerpoint/2010/main" val="406366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C6F55A1-5CC8-4303-BC22-0473CAC1E593}" type="datetime1">
              <a:rPr lang="fr-FR"/>
              <a:pPr>
                <a:defRPr/>
              </a:pPr>
              <a:t>10/01/2018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03D6701-20A1-4518-956D-CEF79211FE3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global-local-forum.com/pages.asp?ref_page=7329" TargetMode="External"/><Relationship Id="rId13" Type="http://schemas.openxmlformats.org/officeDocument/2006/relationships/image" Target="../media/image13.jpeg"/><Relationship Id="rId3" Type="http://schemas.openxmlformats.org/officeDocument/2006/relationships/hyperlink" Target="mailto:patricia@songhai.org" TargetMode="External"/><Relationship Id="rId7" Type="http://schemas.openxmlformats.org/officeDocument/2006/relationships/hyperlink" Target="mailto:songha&#239;.benin@intnet.bj" TargetMode="External"/><Relationship Id="rId12" Type="http://schemas.openxmlformats.org/officeDocument/2006/relationships/hyperlink" Target="https://www.facebook.com/leonce.sessou" TargetMode="External"/><Relationship Id="rId17" Type="http://schemas.openxmlformats.org/officeDocument/2006/relationships/image" Target="../media/image15.jpeg"/><Relationship Id="rId2" Type="http://schemas.openxmlformats.org/officeDocument/2006/relationships/notesSlide" Target="../notesSlides/notesSlide10.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mailto:akole@songhai.org" TargetMode="External"/><Relationship Id="rId11" Type="http://schemas.openxmlformats.org/officeDocument/2006/relationships/hyperlink" Target="http://telecentre-collectivite.ning.com/profile/SESSOULeonce" TargetMode="External"/><Relationship Id="rId5" Type="http://schemas.openxmlformats.org/officeDocument/2006/relationships/hyperlink" Target="mailto:lsessou@songhai.org" TargetMode="External"/><Relationship Id="rId15" Type="http://schemas.openxmlformats.org/officeDocument/2006/relationships/hyperlink" Target="https://www.linkedin.com/pub/patricia-kormawa/7b/785/255" TargetMode="External"/><Relationship Id="rId10" Type="http://schemas.openxmlformats.org/officeDocument/2006/relationships/image" Target="../media/image12.jpeg"/><Relationship Id="rId4" Type="http://schemas.openxmlformats.org/officeDocument/2006/relationships/hyperlink" Target="mailto:blandinearaba@songhai.org" TargetMode="External"/><Relationship Id="rId9" Type="http://schemas.openxmlformats.org/officeDocument/2006/relationships/hyperlink" Target="http://africa.ypard.net/fr/opportunity/youth-workshop-fair-songhai-centre-8-9th-october-2012" TargetMode="External"/><Relationship Id="rId14" Type="http://schemas.openxmlformats.org/officeDocument/2006/relationships/hyperlink" Target="http://bj.viadeo.com/en/profile/john.segla" TargetMode="External"/></Relationships>
</file>

<file path=ppt/slides/_rels/slide100.xml.rels><?xml version="1.0" encoding="UTF-8" standalone="yes"?>
<Relationships xmlns="http://schemas.openxmlformats.org/package/2006/relationships"><Relationship Id="rId8" Type="http://schemas.openxmlformats.org/officeDocument/2006/relationships/hyperlink" Target="https://www.youtube.com/watch?v=uEgt5TGBSXs" TargetMode="External"/><Relationship Id="rId13" Type="http://schemas.openxmlformats.org/officeDocument/2006/relationships/hyperlink" Target="https://www.youtube.com/watch?v=paOpP54lV3I" TargetMode="External"/><Relationship Id="rId18" Type="http://schemas.openxmlformats.org/officeDocument/2006/relationships/hyperlink" Target="https://www.youtube.com/watch?v=O-MM1uLdjdc&amp;list=PL405FB84944546B75" TargetMode="External"/><Relationship Id="rId3" Type="http://schemas.openxmlformats.org/officeDocument/2006/relationships/hyperlink" Target="https://www.youtube.com/watch?v=SV27AZVNtpA" TargetMode="External"/><Relationship Id="rId21" Type="http://schemas.openxmlformats.org/officeDocument/2006/relationships/hyperlink" Target="https://www.youtube.com/watch?v=OUwoa3K6CxA" TargetMode="External"/><Relationship Id="rId7" Type="http://schemas.openxmlformats.org/officeDocument/2006/relationships/hyperlink" Target="https://www.youtube.com/watch?v=ceSQ1DVFcAw" TargetMode="External"/><Relationship Id="rId12" Type="http://schemas.openxmlformats.org/officeDocument/2006/relationships/hyperlink" Target="https://www.youtube.com/watch?v=X-688_xX51s" TargetMode="External"/><Relationship Id="rId17" Type="http://schemas.openxmlformats.org/officeDocument/2006/relationships/hyperlink" Target="https://www.youtube.com/watch?v=TUqu8_csTq4" TargetMode="External"/><Relationship Id="rId2" Type="http://schemas.openxmlformats.org/officeDocument/2006/relationships/hyperlink" Target="https://www.youtube.com/watch?v=SCiUFzNfI5k" TargetMode="External"/><Relationship Id="rId16" Type="http://schemas.openxmlformats.org/officeDocument/2006/relationships/hyperlink" Target="https://www.youtube.com/watch?v=_xbGsFg046I" TargetMode="External"/><Relationship Id="rId20" Type="http://schemas.openxmlformats.org/officeDocument/2006/relationships/hyperlink" Target="https://www.youtube.com/watch?v=343QbaHMYEw" TargetMode="External"/><Relationship Id="rId1" Type="http://schemas.openxmlformats.org/officeDocument/2006/relationships/slideLayout" Target="../slideLayouts/slideLayout1.xml"/><Relationship Id="rId6" Type="http://schemas.openxmlformats.org/officeDocument/2006/relationships/hyperlink" Target="https://www.youtube.com/watch?v=MpoBRMe8du8" TargetMode="External"/><Relationship Id="rId11" Type="http://schemas.openxmlformats.org/officeDocument/2006/relationships/hyperlink" Target="https://www.youtube.com/watch?v=r-YbCN9H8Ng" TargetMode="External"/><Relationship Id="rId24" Type="http://schemas.openxmlformats.org/officeDocument/2006/relationships/hyperlink" Target="https://www.youtube.com/watch?v=bRCCYxtHFRI" TargetMode="External"/><Relationship Id="rId5" Type="http://schemas.openxmlformats.org/officeDocument/2006/relationships/hyperlink" Target="https://www.youtube.com/watch?v=fGvF_Y820q8&amp;list=PL405FB84944546B75&amp;index=8" TargetMode="External"/><Relationship Id="rId15" Type="http://schemas.openxmlformats.org/officeDocument/2006/relationships/hyperlink" Target="https://www.youtube.com/watch?v=xpRqpGdTkx0" TargetMode="External"/><Relationship Id="rId23" Type="http://schemas.openxmlformats.org/officeDocument/2006/relationships/hyperlink" Target="https://www.youtube.com/watch?v=vapE9KCbuUc" TargetMode="External"/><Relationship Id="rId10" Type="http://schemas.openxmlformats.org/officeDocument/2006/relationships/hyperlink" Target="https://www.youtube.com/watch?v=Dai54RmRQdA" TargetMode="External"/><Relationship Id="rId19" Type="http://schemas.openxmlformats.org/officeDocument/2006/relationships/hyperlink" Target="https://www.youtube.com/watch?v=btqX6ftBdck" TargetMode="External"/><Relationship Id="rId4" Type="http://schemas.openxmlformats.org/officeDocument/2006/relationships/hyperlink" Target="https://www.youtube.com/watch?v=aELUc9r-m8s&amp;index=7&amp;list=PL405FB84944546B75" TargetMode="External"/><Relationship Id="rId9" Type="http://schemas.openxmlformats.org/officeDocument/2006/relationships/hyperlink" Target="https://www.youtube.com/watch?v=Z4K68WYtqXg" TargetMode="External"/><Relationship Id="rId14" Type="http://schemas.openxmlformats.org/officeDocument/2006/relationships/hyperlink" Target="https://www.youtube.com/watch?v=0f9nOE0TBqE" TargetMode="External"/><Relationship Id="rId22" Type="http://schemas.openxmlformats.org/officeDocument/2006/relationships/hyperlink" Target="https://www.youtube.com/watch?v=Caw2htKiT0I"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www.youtube.com/channel/UCYbd7xam_jU074Gc6V5yfTA" TargetMode="External"/><Relationship Id="rId13" Type="http://schemas.openxmlformats.org/officeDocument/2006/relationships/image" Target="../media/image320.jpeg"/><Relationship Id="rId3" Type="http://schemas.openxmlformats.org/officeDocument/2006/relationships/hyperlink" Target="https://www.youtube.com/watch?v=mfzWraHPPoo" TargetMode="External"/><Relationship Id="rId7" Type="http://schemas.openxmlformats.org/officeDocument/2006/relationships/hyperlink" Target="https://www.youtube.com/watch?v=paOpP54lV3I" TargetMode="External"/><Relationship Id="rId12" Type="http://schemas.openxmlformats.org/officeDocument/2006/relationships/hyperlink" Target="https://www.youtube.com/watch?v=jyYdtydTXnQ" TargetMode="External"/><Relationship Id="rId2" Type="http://schemas.openxmlformats.org/officeDocument/2006/relationships/hyperlink" Target="https://www.youtube.com/watch?v=LVZ4QaDf4ro" TargetMode="External"/><Relationship Id="rId1" Type="http://schemas.openxmlformats.org/officeDocument/2006/relationships/slideLayout" Target="../slideLayouts/slideLayout1.xml"/><Relationship Id="rId6" Type="http://schemas.openxmlformats.org/officeDocument/2006/relationships/hyperlink" Target="https://www.youtube.com/watch?v=US36_Da5wuw" TargetMode="External"/><Relationship Id="rId11" Type="http://schemas.openxmlformats.org/officeDocument/2006/relationships/hyperlink" Target="http://community.telecentre.org/profile/SONGHAICENTER" TargetMode="External"/><Relationship Id="rId5" Type="http://schemas.openxmlformats.org/officeDocument/2006/relationships/hyperlink" Target="https://www.youtube.com/watch?v=ctJEDBROckQ" TargetMode="External"/><Relationship Id="rId10" Type="http://schemas.openxmlformats.org/officeDocument/2006/relationships/hyperlink" Target="http://gregoryuniversity.com/guu-centers/songhai-farm-center/" TargetMode="External"/><Relationship Id="rId4" Type="http://schemas.openxmlformats.org/officeDocument/2006/relationships/hyperlink" Target="https://www.youtube.com/watch?v=_i9uzkOdYyc" TargetMode="External"/><Relationship Id="rId9" Type="http://schemas.openxmlformats.org/officeDocument/2006/relationships/hyperlink" Target="http://www.ilo.org/wcmsp5/groups/public/---ed_emp/---emp_policy/documents/publication/wcms_234891.pdf" TargetMode="External"/><Relationship Id="rId14" Type="http://schemas.openxmlformats.org/officeDocument/2006/relationships/image" Target="../media/image321.gif"/></Relationships>
</file>

<file path=ppt/slides/_rels/slide102.xml.rels><?xml version="1.0" encoding="UTF-8" standalone="yes"?>
<Relationships xmlns="http://schemas.openxmlformats.org/package/2006/relationships"><Relationship Id="rId8" Type="http://schemas.openxmlformats.org/officeDocument/2006/relationships/hyperlink" Target="http://www.mewyovo.net/2013/03/la-ferme-modele-songhai-au-benin.html" TargetMode="External"/><Relationship Id="rId13" Type="http://schemas.openxmlformats.org/officeDocument/2006/relationships/hyperlink" Target="http://www.earthtalent.net/fr/idee/songhai-plante-les-graines-de-l-avenir" TargetMode="External"/><Relationship Id="rId3" Type="http://schemas.openxmlformats.org/officeDocument/2006/relationships/hyperlink" Target="http://www.agriculturesnetwork.org/magazines/west-africa/cultiver-la-diversite/le-centre-songhai-modele-d2019une-exploitation/at_download/article_pdf" TargetMode="External"/><Relationship Id="rId7" Type="http://schemas.openxmlformats.org/officeDocument/2006/relationships/hyperlink" Target="http://www.panapress.com/Le-Centre-national-Songhai-de-Ketou,-un-joyau-de-developpement-integre---13-842637-0-lang4-index.html" TargetMode="External"/><Relationship Id="rId12" Type="http://schemas.openxmlformats.org/officeDocument/2006/relationships/hyperlink" Target="http://www.memoireonline.com/11/13/7877/m_Tests-technico-economiques-sur-la-plateforme-gazeifieur-de-letude-de-la-ressource--lutili.html" TargetMode="External"/><Relationship Id="rId2" Type="http://schemas.openxmlformats.org/officeDocument/2006/relationships/hyperlink" Target="http://www.global-local-forum.com/upload/pdf/Telecharger_le_document_complet_20120912095815_Songhai.pdf" TargetMode="External"/><Relationship Id="rId1" Type="http://schemas.openxmlformats.org/officeDocument/2006/relationships/slideLayout" Target="../slideLayouts/slideLayout1.xml"/><Relationship Id="rId6" Type="http://schemas.openxmlformats.org/officeDocument/2006/relationships/hyperlink" Target="http://maintenantnosterres.com/blog/2014/08/9-lafrique-releve-la-tete-au-centre-songhai-de-porto-novo-benin/" TargetMode="External"/><Relationship Id="rId11" Type="http://schemas.openxmlformats.org/officeDocument/2006/relationships/hyperlink" Target="http://www.bio-marche.info/web/Nouvelles_en_bref/Agriculture/Songha+iuml;/356/270/0/17060.html" TargetMode="External"/><Relationship Id="rId5" Type="http://schemas.openxmlformats.org/officeDocument/2006/relationships/hyperlink" Target="http://benjamin.lisan.free.fr/developpementdurable/Visite-au-centre-Songhai-de-Porto-Novo_Benin.pdf" TargetMode="External"/><Relationship Id="rId15" Type="http://schemas.openxmlformats.org/officeDocument/2006/relationships/hyperlink" Target="http://www.sandotour.com/le-b%C3%A9nin/les-centres-songha%C3%AF/" TargetMode="External"/><Relationship Id="rId10" Type="http://schemas.openxmlformats.org/officeDocument/2006/relationships/hyperlink" Target="http://www.pearltrees.com/econologie/songhai-center-ferme-moderne/id12102501" TargetMode="External"/><Relationship Id="rId4" Type="http://schemas.openxmlformats.org/officeDocument/2006/relationships/hyperlink" Target="http://storage.ugal.com/5048/article-centre-de-songhai.pdf" TargetMode="External"/><Relationship Id="rId9" Type="http://schemas.openxmlformats.org/officeDocument/2006/relationships/hyperlink" Target="https://www.flickr.com/photos/117537802@N02/sets/72157644032468754/" TargetMode="External"/><Relationship Id="rId14" Type="http://schemas.openxmlformats.org/officeDocument/2006/relationships/hyperlink" Target="http://fr.slideshare.net/WACOAg3-SMT/f-revolution-verte-songhai-27-aot-2014-38442462"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bluebees.fr/fr/project/207-grillon" TargetMode="External"/><Relationship Id="rId7" Type="http://schemas.openxmlformats.org/officeDocument/2006/relationships/image" Target="../media/image323.jpg"/><Relationship Id="rId2" Type="http://schemas.openxmlformats.org/officeDocument/2006/relationships/hyperlink" Target="https://www.facebook.com/permalink.php?story_fbid=314109825310531&amp;id=294478883940292" TargetMode="External"/><Relationship Id="rId1" Type="http://schemas.openxmlformats.org/officeDocument/2006/relationships/slideLayout" Target="../slideLayouts/slideLayout1.xml"/><Relationship Id="rId6" Type="http://schemas.openxmlformats.org/officeDocument/2006/relationships/hyperlink" Target="https://www.facebook.com/centresonghai" TargetMode="External"/><Relationship Id="rId5" Type="http://schemas.openxmlformats.org/officeDocument/2006/relationships/image" Target="../media/image322.jpeg"/><Relationship Id="rId4" Type="http://schemas.openxmlformats.org/officeDocument/2006/relationships/hyperlink" Target="http://editions.educagri.fr/fr/livres/4549-songhai-un-exemple-d-agriculture-integree-en-afrique-de-l-ouest-9782844446367.html"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325.jpeg"/><Relationship Id="rId2" Type="http://schemas.openxmlformats.org/officeDocument/2006/relationships/image" Target="../media/image324.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8" Type="http://schemas.openxmlformats.org/officeDocument/2006/relationships/image" Target="../media/image327.jpeg"/><Relationship Id="rId3" Type="http://schemas.openxmlformats.org/officeDocument/2006/relationships/hyperlink" Target="http://www.songhai.org/" TargetMode="External"/><Relationship Id="rId7" Type="http://schemas.openxmlformats.org/officeDocument/2006/relationships/image" Target="../media/image326.jpeg"/><Relationship Id="rId2" Type="http://schemas.openxmlformats.org/officeDocument/2006/relationships/hyperlink" Target="mailto:songhai@songhai.org" TargetMode="External"/><Relationship Id="rId1" Type="http://schemas.openxmlformats.org/officeDocument/2006/relationships/slideLayout" Target="../slideLayouts/slideLayout1.xml"/><Relationship Id="rId6" Type="http://schemas.openxmlformats.org/officeDocument/2006/relationships/hyperlink" Target="https://www.facebook.com/pages/Songhai-Centre/294478883940292" TargetMode="External"/><Relationship Id="rId11" Type="http://schemas.openxmlformats.org/officeDocument/2006/relationships/image" Target="../media/image330.jpeg"/><Relationship Id="rId5" Type="http://schemas.openxmlformats.org/officeDocument/2006/relationships/hyperlink" Target="https://www.facebook.com/centresonghai" TargetMode="External"/><Relationship Id="rId10" Type="http://schemas.openxmlformats.org/officeDocument/2006/relationships/image" Target="../media/image329.jpeg"/><Relationship Id="rId4" Type="http://schemas.openxmlformats.org/officeDocument/2006/relationships/hyperlink" Target="http://www.geocities.ws/songhaiafrica/HTML/fr/Vuegenerale.htm" TargetMode="External"/><Relationship Id="rId9" Type="http://schemas.openxmlformats.org/officeDocument/2006/relationships/image" Target="../media/image328.jpeg"/></Relationships>
</file>

<file path=ppt/slides/_rels/slide106.xml.rels><?xml version="1.0" encoding="UTF-8" standalone="yes"?>
<Relationships xmlns="http://schemas.openxmlformats.org/package/2006/relationships"><Relationship Id="rId8" Type="http://schemas.openxmlformats.org/officeDocument/2006/relationships/image" Target="../media/image337.jpeg"/><Relationship Id="rId3" Type="http://schemas.openxmlformats.org/officeDocument/2006/relationships/image" Target="../media/image332.jpeg"/><Relationship Id="rId7" Type="http://schemas.openxmlformats.org/officeDocument/2006/relationships/image" Target="../media/image336.jpeg"/><Relationship Id="rId2" Type="http://schemas.openxmlformats.org/officeDocument/2006/relationships/image" Target="../media/image331.jpeg"/><Relationship Id="rId1" Type="http://schemas.openxmlformats.org/officeDocument/2006/relationships/slideLayout" Target="../slideLayouts/slideLayout1.xml"/><Relationship Id="rId6" Type="http://schemas.openxmlformats.org/officeDocument/2006/relationships/image" Target="../media/image335.jpeg"/><Relationship Id="rId5" Type="http://schemas.openxmlformats.org/officeDocument/2006/relationships/image" Target="../media/image334.jpeg"/><Relationship Id="rId10" Type="http://schemas.openxmlformats.org/officeDocument/2006/relationships/image" Target="../media/image339.jpeg"/><Relationship Id="rId4" Type="http://schemas.openxmlformats.org/officeDocument/2006/relationships/image" Target="../media/image333.jpeg"/><Relationship Id="rId9" Type="http://schemas.openxmlformats.org/officeDocument/2006/relationships/image" Target="../media/image338.jpeg"/></Relationships>
</file>

<file path=ppt/slides/_rels/slide107.xml.rels><?xml version="1.0" encoding="UTF-8" standalone="yes"?>
<Relationships xmlns="http://schemas.openxmlformats.org/package/2006/relationships"><Relationship Id="rId8" Type="http://schemas.openxmlformats.org/officeDocument/2006/relationships/image" Target="../media/image346.jpeg"/><Relationship Id="rId13" Type="http://schemas.openxmlformats.org/officeDocument/2006/relationships/image" Target="../media/image351.jpeg"/><Relationship Id="rId18" Type="http://schemas.openxmlformats.org/officeDocument/2006/relationships/image" Target="../media/image356.jpeg"/><Relationship Id="rId3" Type="http://schemas.openxmlformats.org/officeDocument/2006/relationships/image" Target="../media/image341.jpeg"/><Relationship Id="rId21" Type="http://schemas.openxmlformats.org/officeDocument/2006/relationships/image" Target="../media/image359.jpeg"/><Relationship Id="rId7" Type="http://schemas.openxmlformats.org/officeDocument/2006/relationships/image" Target="../media/image345.jpeg"/><Relationship Id="rId12" Type="http://schemas.openxmlformats.org/officeDocument/2006/relationships/image" Target="../media/image350.jpeg"/><Relationship Id="rId17" Type="http://schemas.openxmlformats.org/officeDocument/2006/relationships/image" Target="../media/image355.png"/><Relationship Id="rId2" Type="http://schemas.openxmlformats.org/officeDocument/2006/relationships/image" Target="../media/image340.jpeg"/><Relationship Id="rId16" Type="http://schemas.openxmlformats.org/officeDocument/2006/relationships/image" Target="../media/image354.jpeg"/><Relationship Id="rId20" Type="http://schemas.openxmlformats.org/officeDocument/2006/relationships/image" Target="../media/image358.jpeg"/><Relationship Id="rId1" Type="http://schemas.openxmlformats.org/officeDocument/2006/relationships/slideLayout" Target="../slideLayouts/slideLayout7.xml"/><Relationship Id="rId6" Type="http://schemas.openxmlformats.org/officeDocument/2006/relationships/image" Target="../media/image344.jpeg"/><Relationship Id="rId11" Type="http://schemas.openxmlformats.org/officeDocument/2006/relationships/image" Target="../media/image349.jpeg"/><Relationship Id="rId24" Type="http://schemas.openxmlformats.org/officeDocument/2006/relationships/hyperlink" Target="http://www.songhai.org/index.php/fr/documents/mediaitem/83-le-niveau-de-productivite-agricole-a-songhai?category_id=37" TargetMode="External"/><Relationship Id="rId5" Type="http://schemas.openxmlformats.org/officeDocument/2006/relationships/image" Target="../media/image343.jpeg"/><Relationship Id="rId15" Type="http://schemas.openxmlformats.org/officeDocument/2006/relationships/image" Target="../media/image353.jpeg"/><Relationship Id="rId23" Type="http://schemas.openxmlformats.org/officeDocument/2006/relationships/image" Target="../media/image361.jpeg"/><Relationship Id="rId10" Type="http://schemas.openxmlformats.org/officeDocument/2006/relationships/image" Target="../media/image348.jpeg"/><Relationship Id="rId19" Type="http://schemas.openxmlformats.org/officeDocument/2006/relationships/image" Target="../media/image357.jpeg"/><Relationship Id="rId4" Type="http://schemas.openxmlformats.org/officeDocument/2006/relationships/image" Target="../media/image342.jpeg"/><Relationship Id="rId9" Type="http://schemas.openxmlformats.org/officeDocument/2006/relationships/image" Target="../media/image347.jpeg"/><Relationship Id="rId14" Type="http://schemas.openxmlformats.org/officeDocument/2006/relationships/image" Target="../media/image352.jpeg"/><Relationship Id="rId22" Type="http://schemas.openxmlformats.org/officeDocument/2006/relationships/image" Target="../media/image360.jpeg"/></Relationships>
</file>

<file path=ppt/slides/_rels/slide108.xml.rels><?xml version="1.0" encoding="UTF-8" standalone="yes"?>
<Relationships xmlns="http://schemas.openxmlformats.org/package/2006/relationships"><Relationship Id="rId2" Type="http://schemas.openxmlformats.org/officeDocument/2006/relationships/image" Target="../media/image36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eocities.ws/songhaiafrica/HTML/fr/Vuegenerale.ht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translate.googleusercontent.com/translate_c?depth=1&amp;hl=fr&amp;rurl=translate.google.fr&amp;sl=nl&amp;tl=fr&amp;u=http://nl.wikipedia.org/wiki/Hedonisme&amp;usg=ALkJrhhfXtzCN0dHu-sThxtKef4-aGiqJ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nl.wikipedia.org/wiki/Godfrey_Nzamujo" TargetMode="External"/><Relationship Id="rId5" Type="http://schemas.openxmlformats.org/officeDocument/2006/relationships/hyperlink" Target="http://www.geocities.ws/songhaiafrica/HTML/fr/Vuegenerale.htm" TargetMode="External"/><Relationship Id="rId4" Type="http://schemas.openxmlformats.org/officeDocument/2006/relationships/hyperlink" Target="http://translate.googleusercontent.com/translate_c?depth=1&amp;hl=fr&amp;rurl=translate.google.fr&amp;sl=nl&amp;tl=fr&amp;u=http://nl.wikipedia.org/wiki/1985&amp;usg=ALkJrhjM8e2YCvbEIAMJEYbpuOhtty7bN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ocities.ws/songhaiafrica/HTML/fr/Vuegenerale.ht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bio-marche.info/web/Nouvelles_en_bref/Agriculture/Songha+iuml;/356/270/0/17060.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andotour.com/le-b%C3%A9nin/les-centres-songha%C3%A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nl.wikipedia.org/wiki/Godfrey_Nzamujo"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www.liberation.fr/terre/2010/01/05/le-benin-modele-du-bio-africain_60262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www.petitfute.com/v49359-porto-novo/c1166-hebergement/196206-le-centre-songhai.html"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torage.ugal.com/5048/article-centre-de-songhai.pdf" TargetMode="External"/><Relationship Id="rId2" Type="http://schemas.openxmlformats.org/officeDocument/2006/relationships/hyperlink" Target="http://www.agriculturesnetwork.org/magazines/west-africa/cultiver-la-diversite/le-centre-songhai-modele-d2019une-exploitation/at_download/article_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torage.ugal.com/5048/article-centre-de-songhai.pdf" TargetMode="External"/><Relationship Id="rId2" Type="http://schemas.openxmlformats.org/officeDocument/2006/relationships/hyperlink" Target="http://www.agriculturesnetwork.org/magazines/west-africa/cultiver-la-diversite/le-centre-songhai-modele-d2019une-exploitation/at_download/article_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songhai.org/index.php/fr/songhai-leadership-academ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www.sandotour.com/le-b%C3%A9nin/les-centres-songha%C3%AF/" TargetMode="External"/><Relationship Id="rId4" Type="http://schemas.openxmlformats.org/officeDocument/2006/relationships/hyperlink" Target="http://maintenantnosterres.com/blog/2014/08/9-lafrique-releve-la-tete-au-centre-songhai-de-porto-novo-beni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bokashi.fr/" TargetMode="Externa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3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69.jpg"/><Relationship Id="rId13" Type="http://schemas.openxmlformats.org/officeDocument/2006/relationships/image" Target="../media/image74.jpg"/><Relationship Id="rId18" Type="http://schemas.openxmlformats.org/officeDocument/2006/relationships/image" Target="../media/image79.jpg"/><Relationship Id="rId26" Type="http://schemas.openxmlformats.org/officeDocument/2006/relationships/image" Target="../media/image87.jpg"/><Relationship Id="rId3" Type="http://schemas.openxmlformats.org/officeDocument/2006/relationships/image" Target="../media/image64.jpg"/><Relationship Id="rId21" Type="http://schemas.openxmlformats.org/officeDocument/2006/relationships/image" Target="../media/image82.jpg"/><Relationship Id="rId7" Type="http://schemas.openxmlformats.org/officeDocument/2006/relationships/image" Target="../media/image68.jpg"/><Relationship Id="rId12" Type="http://schemas.openxmlformats.org/officeDocument/2006/relationships/image" Target="../media/image73.jpg"/><Relationship Id="rId17" Type="http://schemas.openxmlformats.org/officeDocument/2006/relationships/image" Target="../media/image78.jpg"/><Relationship Id="rId25" Type="http://schemas.openxmlformats.org/officeDocument/2006/relationships/image" Target="../media/image86.jpg"/><Relationship Id="rId2" Type="http://schemas.openxmlformats.org/officeDocument/2006/relationships/image" Target="../media/image63.jpg"/><Relationship Id="rId16" Type="http://schemas.openxmlformats.org/officeDocument/2006/relationships/image" Target="../media/image77.jpg"/><Relationship Id="rId20" Type="http://schemas.openxmlformats.org/officeDocument/2006/relationships/image" Target="../media/image81.jpg"/><Relationship Id="rId29" Type="http://schemas.openxmlformats.org/officeDocument/2006/relationships/image" Target="../media/image90.jpg"/><Relationship Id="rId1" Type="http://schemas.openxmlformats.org/officeDocument/2006/relationships/slideLayout" Target="../slideLayouts/slideLayout7.xml"/><Relationship Id="rId6" Type="http://schemas.openxmlformats.org/officeDocument/2006/relationships/image" Target="../media/image67.jpg"/><Relationship Id="rId11" Type="http://schemas.openxmlformats.org/officeDocument/2006/relationships/image" Target="../media/image72.jpg"/><Relationship Id="rId24" Type="http://schemas.openxmlformats.org/officeDocument/2006/relationships/image" Target="../media/image85.jpg"/><Relationship Id="rId5" Type="http://schemas.openxmlformats.org/officeDocument/2006/relationships/image" Target="../media/image66.jpg"/><Relationship Id="rId15" Type="http://schemas.openxmlformats.org/officeDocument/2006/relationships/image" Target="../media/image76.jpg"/><Relationship Id="rId23" Type="http://schemas.openxmlformats.org/officeDocument/2006/relationships/image" Target="../media/image84.jpg"/><Relationship Id="rId28" Type="http://schemas.openxmlformats.org/officeDocument/2006/relationships/image" Target="../media/image89.jpg"/><Relationship Id="rId10" Type="http://schemas.openxmlformats.org/officeDocument/2006/relationships/image" Target="../media/image71.jpg"/><Relationship Id="rId19" Type="http://schemas.openxmlformats.org/officeDocument/2006/relationships/image" Target="../media/image80.jpg"/><Relationship Id="rId31" Type="http://schemas.openxmlformats.org/officeDocument/2006/relationships/image" Target="../media/image92.jpg"/><Relationship Id="rId4" Type="http://schemas.openxmlformats.org/officeDocument/2006/relationships/image" Target="../media/image65.jpg"/><Relationship Id="rId9" Type="http://schemas.openxmlformats.org/officeDocument/2006/relationships/image" Target="../media/image70.jpg"/><Relationship Id="rId14" Type="http://schemas.openxmlformats.org/officeDocument/2006/relationships/image" Target="../media/image75.jpg"/><Relationship Id="rId22" Type="http://schemas.openxmlformats.org/officeDocument/2006/relationships/image" Target="../media/image83.jpg"/><Relationship Id="rId27" Type="http://schemas.openxmlformats.org/officeDocument/2006/relationships/image" Target="../media/image88.jpg"/><Relationship Id="rId30" Type="http://schemas.openxmlformats.org/officeDocument/2006/relationships/image" Target="../media/image91.jpg"/></Relationships>
</file>

<file path=ppt/slides/_rels/slide37.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amp;rurl=translate.google.fr&amp;sl=en&amp;u=http://en.wikipedia.org/wiki/Gastroenteritis&amp;usg=ALkJrhiXe0bnPXkBnVN3FCivc8hql1Sc3Q" TargetMode="External"/><Relationship Id="rId13" Type="http://schemas.openxmlformats.org/officeDocument/2006/relationships/image" Target="../media/image94.jpeg"/><Relationship Id="rId18" Type="http://schemas.openxmlformats.org/officeDocument/2006/relationships/image" Target="../media/image99.jpg"/><Relationship Id="rId3" Type="http://schemas.openxmlformats.org/officeDocument/2006/relationships/hyperlink" Target="http://translate.googleusercontent.com/translate_c?depth=1&amp;hl=fr&amp;prev=search&amp;rurl=translate.google.fr&amp;sl=en&amp;u=http://en.wikipedia.org/wiki/Worm&amp;usg=ALkJrhge29OuxJn_eFOh87pnTaYIlpG5Hg" TargetMode="External"/><Relationship Id="rId21" Type="http://schemas.openxmlformats.org/officeDocument/2006/relationships/image" Target="../media/image102.jpg"/><Relationship Id="rId7" Type="http://schemas.openxmlformats.org/officeDocument/2006/relationships/hyperlink" Target="http://translate.googleusercontent.com/translate_c?depth=1&amp;hl=fr&amp;prev=search&amp;rurl=translate.google.fr&amp;sl=en&amp;u=http://en.wikipedia.org/wiki/Diarrhea&amp;usg=ALkJrhg1S-VV9wXqMjssIwdFBJCbrMv-Vw" TargetMode="External"/><Relationship Id="rId12" Type="http://schemas.openxmlformats.org/officeDocument/2006/relationships/image" Target="../media/image93.jpg"/><Relationship Id="rId17" Type="http://schemas.openxmlformats.org/officeDocument/2006/relationships/image" Target="../media/image98.jpg"/><Relationship Id="rId2" Type="http://schemas.openxmlformats.org/officeDocument/2006/relationships/hyperlink" Target="http://fr.wikipedia.org/wiki/Moringa_oleifera" TargetMode="External"/><Relationship Id="rId16" Type="http://schemas.openxmlformats.org/officeDocument/2006/relationships/image" Target="../media/image97.jpg"/><Relationship Id="rId20" Type="http://schemas.openxmlformats.org/officeDocument/2006/relationships/image" Target="../media/image101.jp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amp;rurl=translate.google.fr&amp;sl=en&amp;u=http://en.wikipedia.org/wiki/Dracunculiasis&amp;usg=ALkJrhiKo89ML6TLmtOJ8VpKRsigbOI8KA" TargetMode="External"/><Relationship Id="rId11" Type="http://schemas.openxmlformats.org/officeDocument/2006/relationships/hyperlink" Target="http://translate.googleusercontent.com/translate_c?depth=1&amp;hl=fr&amp;prev=search&amp;rurl=translate.google.fr&amp;sl=en&amp;u=http://en.wikipedia.org/wiki/Snakebite&amp;usg=ALkJrhjatcwtpx9sk3a6fMJDk5gyhO1xfA" TargetMode="External"/><Relationship Id="rId5" Type="http://schemas.openxmlformats.org/officeDocument/2006/relationships/hyperlink" Target="http://translate.googleusercontent.com/translate_c?depth=1&amp;hl=fr&amp;prev=search&amp;rurl=translate.google.fr&amp;sl=en&amp;u=http://en.wikipedia.org/wiki/Intestines&amp;usg=ALkJrhhBv5uFkcu6NbxJgnFE--tYeK71Cg" TargetMode="External"/><Relationship Id="rId15" Type="http://schemas.openxmlformats.org/officeDocument/2006/relationships/image" Target="../media/image96.jpg"/><Relationship Id="rId23" Type="http://schemas.openxmlformats.org/officeDocument/2006/relationships/image" Target="../media/image104.jpeg"/><Relationship Id="rId10" Type="http://schemas.openxmlformats.org/officeDocument/2006/relationships/hyperlink" Target="http://translate.googleusercontent.com/translate_c?depth=1&amp;hl=fr&amp;prev=search&amp;rurl=translate.google.fr&amp;sl=en&amp;u=http://en.wikipedia.org/wiki/Toothache&amp;usg=ALkJrhhmCpVmR6IQpJjifTyKDFysU3Febg" TargetMode="External"/><Relationship Id="rId19" Type="http://schemas.openxmlformats.org/officeDocument/2006/relationships/image" Target="../media/image100.jpg"/><Relationship Id="rId4" Type="http://schemas.openxmlformats.org/officeDocument/2006/relationships/hyperlink" Target="http://translate.googleusercontent.com/translate_c?depth=1&amp;hl=fr&amp;prev=search&amp;rurl=translate.google.fr&amp;sl=en&amp;u=http://en.wikipedia.org/wiki/Parasitism&amp;usg=ALkJrhhqrldIi_VW0QMNLj55aWWy9xvzJw" TargetMode="External"/><Relationship Id="rId9" Type="http://schemas.openxmlformats.org/officeDocument/2006/relationships/hyperlink" Target="http://translate.googleusercontent.com/translate_c?depth=1&amp;hl=fr&amp;prev=search&amp;rurl=translate.google.fr&amp;sl=en&amp;u=http://en.wikipedia.org/wiki/Respiratory_tract_infection&amp;usg=ALkJrhjOBo932QD6ucNf55-OYnNDo-s5-g" TargetMode="External"/><Relationship Id="rId14" Type="http://schemas.openxmlformats.org/officeDocument/2006/relationships/image" Target="../media/image95.jpg"/><Relationship Id="rId22" Type="http://schemas.openxmlformats.org/officeDocument/2006/relationships/image" Target="../media/image103.jpg"/></Relationships>
</file>

<file path=ppt/slides/_rels/slide38.xml.rels><?xml version="1.0" encoding="UTF-8" standalone="yes"?>
<Relationships xmlns="http://schemas.openxmlformats.org/package/2006/relationships"><Relationship Id="rId8" Type="http://schemas.openxmlformats.org/officeDocument/2006/relationships/image" Target="../media/image109.jpg"/><Relationship Id="rId13" Type="http://schemas.openxmlformats.org/officeDocument/2006/relationships/image" Target="../media/image114.jpg"/><Relationship Id="rId18" Type="http://schemas.openxmlformats.org/officeDocument/2006/relationships/image" Target="../media/image118.jpeg"/><Relationship Id="rId3" Type="http://schemas.openxmlformats.org/officeDocument/2006/relationships/hyperlink" Target="http://www.rain-tree.com/mullaca.htm" TargetMode="External"/><Relationship Id="rId7" Type="http://schemas.openxmlformats.org/officeDocument/2006/relationships/image" Target="../media/image108.jpg"/><Relationship Id="rId12" Type="http://schemas.openxmlformats.org/officeDocument/2006/relationships/image" Target="../media/image113.jpg"/><Relationship Id="rId17" Type="http://schemas.openxmlformats.org/officeDocument/2006/relationships/image" Target="../media/image117.jpg"/><Relationship Id="rId2" Type="http://schemas.openxmlformats.org/officeDocument/2006/relationships/hyperlink" Target="http://database.prota.org/PROTAhtml/Piliostigma%20thonningii_Fr.htm" TargetMode="External"/><Relationship Id="rId16" Type="http://schemas.openxmlformats.org/officeDocument/2006/relationships/hyperlink" Target="http://www.mampuya.org/plantes/arbre_soie.html" TargetMode="External"/><Relationship Id="rId1" Type="http://schemas.openxmlformats.org/officeDocument/2006/relationships/slideLayout" Target="../slideLayouts/slideLayout7.xml"/><Relationship Id="rId6" Type="http://schemas.openxmlformats.org/officeDocument/2006/relationships/image" Target="../media/image107.jpg"/><Relationship Id="rId11" Type="http://schemas.openxmlformats.org/officeDocument/2006/relationships/image" Target="../media/image112.jpg"/><Relationship Id="rId5" Type="http://schemas.openxmlformats.org/officeDocument/2006/relationships/image" Target="../media/image106.jpg"/><Relationship Id="rId15" Type="http://schemas.openxmlformats.org/officeDocument/2006/relationships/image" Target="../media/image116.jpg"/><Relationship Id="rId10" Type="http://schemas.openxmlformats.org/officeDocument/2006/relationships/image" Target="../media/image111.jpg"/><Relationship Id="rId19" Type="http://schemas.openxmlformats.org/officeDocument/2006/relationships/image" Target="../media/image104.jpeg"/><Relationship Id="rId4" Type="http://schemas.openxmlformats.org/officeDocument/2006/relationships/image" Target="../media/image105.jpg"/><Relationship Id="rId9" Type="http://schemas.openxmlformats.org/officeDocument/2006/relationships/image" Target="../media/image110.jpg"/><Relationship Id="rId14" Type="http://schemas.openxmlformats.org/officeDocument/2006/relationships/image" Target="../media/image115.jpg"/></Relationships>
</file>

<file path=ppt/slides/_rels/slide39.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0.jpg"/><Relationship Id="rId7" Type="http://schemas.openxmlformats.org/officeDocument/2006/relationships/hyperlink" Target="http://fr.wikipedia.org/wiki/Papayer" TargetMode="External"/><Relationship Id="rId2" Type="http://schemas.openxmlformats.org/officeDocument/2006/relationships/image" Target="../media/image119.jpg"/><Relationship Id="rId1" Type="http://schemas.openxmlformats.org/officeDocument/2006/relationships/slideLayout" Target="../slideLayouts/slideLayout7.xml"/><Relationship Id="rId6" Type="http://schemas.openxmlformats.org/officeDocument/2006/relationships/image" Target="../media/image123.jpg"/><Relationship Id="rId11" Type="http://schemas.openxmlformats.org/officeDocument/2006/relationships/image" Target="../media/image104.jpeg"/><Relationship Id="rId5" Type="http://schemas.openxmlformats.org/officeDocument/2006/relationships/image" Target="../media/image122.jpg"/><Relationship Id="rId10" Type="http://schemas.openxmlformats.org/officeDocument/2006/relationships/image" Target="../media/image126.jpg"/><Relationship Id="rId4" Type="http://schemas.openxmlformats.org/officeDocument/2006/relationships/image" Target="../media/image121.jpg"/><Relationship Id="rId9" Type="http://schemas.openxmlformats.org/officeDocument/2006/relationships/image" Target="../media/image125.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31.jpeg"/><Relationship Id="rId13" Type="http://schemas.openxmlformats.org/officeDocument/2006/relationships/hyperlink" Target="https://www.google.fr/search?biw=1440&amp;bih=732&amp;q=monarda+citriodora&amp;stick=H4sIAAAAAAAAAGOovnz8BQMDgzYHsxCnfq6-gUl8VnyhEphpUZ6RZKQl6FdaUpRZkpmfF5yZklqeWFl8Z6fGNb6tBlbMn738Xr43V8r6YOsLAEMfSt5IAAAA&amp;sa=X&amp;ei=yIAUVPnvOYbTaLj3gqAG&amp;ved=0CMMBEMQNMBc" TargetMode="External"/><Relationship Id="rId18" Type="http://schemas.openxmlformats.org/officeDocument/2006/relationships/image" Target="../media/image138.jpg"/><Relationship Id="rId3" Type="http://schemas.openxmlformats.org/officeDocument/2006/relationships/hyperlink" Target="http://fr.wikipedia.org/wiki/Condiment" TargetMode="External"/><Relationship Id="rId7" Type="http://schemas.openxmlformats.org/officeDocument/2006/relationships/image" Target="../media/image130.jpeg"/><Relationship Id="rId12" Type="http://schemas.openxmlformats.org/officeDocument/2006/relationships/hyperlink" Target="http://fr.wikipedia.org/wiki/Fleur" TargetMode="External"/><Relationship Id="rId17" Type="http://schemas.openxmlformats.org/officeDocument/2006/relationships/image" Target="../media/image137.jpeg"/><Relationship Id="rId2" Type="http://schemas.openxmlformats.org/officeDocument/2006/relationships/image" Target="../media/image127.jpeg"/><Relationship Id="rId16" Type="http://schemas.openxmlformats.org/officeDocument/2006/relationships/image" Target="../media/image136.jpeg"/><Relationship Id="rId1" Type="http://schemas.openxmlformats.org/officeDocument/2006/relationships/slideLayout" Target="../slideLayouts/slideLayout7.xml"/><Relationship Id="rId6" Type="http://schemas.openxmlformats.org/officeDocument/2006/relationships/image" Target="../media/image129.jpeg"/><Relationship Id="rId11" Type="http://schemas.openxmlformats.org/officeDocument/2006/relationships/hyperlink" Target="http://fr.wikipedia.org/wiki/Feuille" TargetMode="External"/><Relationship Id="rId5" Type="http://schemas.openxmlformats.org/officeDocument/2006/relationships/image" Target="../media/image128.jpeg"/><Relationship Id="rId15" Type="http://schemas.openxmlformats.org/officeDocument/2006/relationships/image" Target="../media/image135.jpeg"/><Relationship Id="rId10" Type="http://schemas.openxmlformats.org/officeDocument/2006/relationships/image" Target="../media/image133.jpeg"/><Relationship Id="rId19" Type="http://schemas.openxmlformats.org/officeDocument/2006/relationships/image" Target="../media/image104.jpeg"/><Relationship Id="rId4" Type="http://schemas.openxmlformats.org/officeDocument/2006/relationships/hyperlink" Target="http://fr.wikipedia.org/wiki/Aromate" TargetMode="External"/><Relationship Id="rId9" Type="http://schemas.openxmlformats.org/officeDocument/2006/relationships/image" Target="../media/image132.jpeg"/><Relationship Id="rId14" Type="http://schemas.openxmlformats.org/officeDocument/2006/relationships/image" Target="../media/image1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45.jpeg"/><Relationship Id="rId13" Type="http://schemas.openxmlformats.org/officeDocument/2006/relationships/image" Target="../media/image150.jpg"/><Relationship Id="rId3" Type="http://schemas.openxmlformats.org/officeDocument/2006/relationships/image" Target="../media/image140.jpeg"/><Relationship Id="rId7" Type="http://schemas.openxmlformats.org/officeDocument/2006/relationships/image" Target="../media/image144.jpeg"/><Relationship Id="rId12" Type="http://schemas.openxmlformats.org/officeDocument/2006/relationships/image" Target="../media/image149.jpg"/><Relationship Id="rId2" Type="http://schemas.openxmlformats.org/officeDocument/2006/relationships/image" Target="../media/image139.jpeg"/><Relationship Id="rId1" Type="http://schemas.openxmlformats.org/officeDocument/2006/relationships/slideLayout" Target="../slideLayouts/slideLayout7.xml"/><Relationship Id="rId6" Type="http://schemas.openxmlformats.org/officeDocument/2006/relationships/image" Target="../media/image143.jpeg"/><Relationship Id="rId11" Type="http://schemas.openxmlformats.org/officeDocument/2006/relationships/image" Target="../media/image148.jpg"/><Relationship Id="rId5" Type="http://schemas.openxmlformats.org/officeDocument/2006/relationships/image" Target="../media/image142.jpeg"/><Relationship Id="rId15" Type="http://schemas.openxmlformats.org/officeDocument/2006/relationships/image" Target="../media/image152.jpg"/><Relationship Id="rId10" Type="http://schemas.openxmlformats.org/officeDocument/2006/relationships/image" Target="../media/image147.jpeg"/><Relationship Id="rId4" Type="http://schemas.openxmlformats.org/officeDocument/2006/relationships/image" Target="../media/image141.jpeg"/><Relationship Id="rId9" Type="http://schemas.openxmlformats.org/officeDocument/2006/relationships/image" Target="../media/image146.jpeg"/><Relationship Id="rId14" Type="http://schemas.openxmlformats.org/officeDocument/2006/relationships/image" Target="../media/image151.jpg"/></Relationships>
</file>

<file path=ppt/slides/_rels/slide43.xml.rels><?xml version="1.0" encoding="UTF-8" standalone="yes"?>
<Relationships xmlns="http://schemas.openxmlformats.org/package/2006/relationships"><Relationship Id="rId8" Type="http://schemas.openxmlformats.org/officeDocument/2006/relationships/image" Target="../media/image159.jpg"/><Relationship Id="rId13" Type="http://schemas.openxmlformats.org/officeDocument/2006/relationships/image" Target="../media/image164.jpeg"/><Relationship Id="rId3" Type="http://schemas.openxmlformats.org/officeDocument/2006/relationships/image" Target="../media/image154.jpeg"/><Relationship Id="rId7" Type="http://schemas.openxmlformats.org/officeDocument/2006/relationships/image" Target="../media/image158.jpg"/><Relationship Id="rId12" Type="http://schemas.openxmlformats.org/officeDocument/2006/relationships/image" Target="../media/image163.jpeg"/><Relationship Id="rId2" Type="http://schemas.openxmlformats.org/officeDocument/2006/relationships/image" Target="../media/image153.jpg"/><Relationship Id="rId1" Type="http://schemas.openxmlformats.org/officeDocument/2006/relationships/slideLayout" Target="../slideLayouts/slideLayout7.xml"/><Relationship Id="rId6" Type="http://schemas.openxmlformats.org/officeDocument/2006/relationships/image" Target="../media/image157.jpg"/><Relationship Id="rId11" Type="http://schemas.openxmlformats.org/officeDocument/2006/relationships/image" Target="../media/image162.jpeg"/><Relationship Id="rId5" Type="http://schemas.openxmlformats.org/officeDocument/2006/relationships/image" Target="../media/image156.jpg"/><Relationship Id="rId10" Type="http://schemas.openxmlformats.org/officeDocument/2006/relationships/image" Target="../media/image161.jpeg"/><Relationship Id="rId4" Type="http://schemas.openxmlformats.org/officeDocument/2006/relationships/image" Target="../media/image155.jpeg"/><Relationship Id="rId9" Type="http://schemas.openxmlformats.org/officeDocument/2006/relationships/image" Target="../media/image160.jpg"/><Relationship Id="rId14" Type="http://schemas.openxmlformats.org/officeDocument/2006/relationships/image" Target="../media/image165.jpeg"/></Relationships>
</file>

<file path=ppt/slides/_rels/slide44.xml.rels><?xml version="1.0" encoding="UTF-8" standalone="yes"?>
<Relationships xmlns="http://schemas.openxmlformats.org/package/2006/relationships"><Relationship Id="rId3" Type="http://schemas.openxmlformats.org/officeDocument/2006/relationships/image" Target="../media/image167.jpg"/><Relationship Id="rId2" Type="http://schemas.openxmlformats.org/officeDocument/2006/relationships/image" Target="../media/image166.jpg"/><Relationship Id="rId1" Type="http://schemas.openxmlformats.org/officeDocument/2006/relationships/slideLayout" Target="../slideLayouts/slideLayout7.xml"/><Relationship Id="rId4" Type="http://schemas.openxmlformats.org/officeDocument/2006/relationships/image" Target="../media/image16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75.jpg"/><Relationship Id="rId13" Type="http://schemas.openxmlformats.org/officeDocument/2006/relationships/image" Target="../media/image180.jpg"/><Relationship Id="rId3" Type="http://schemas.openxmlformats.org/officeDocument/2006/relationships/image" Target="../media/image170.jpg"/><Relationship Id="rId7" Type="http://schemas.openxmlformats.org/officeDocument/2006/relationships/image" Target="../media/image174.jpg"/><Relationship Id="rId12" Type="http://schemas.openxmlformats.org/officeDocument/2006/relationships/image" Target="../media/image179.jpg"/><Relationship Id="rId2" Type="http://schemas.openxmlformats.org/officeDocument/2006/relationships/image" Target="../media/image169.jpg"/><Relationship Id="rId1" Type="http://schemas.openxmlformats.org/officeDocument/2006/relationships/slideLayout" Target="../slideLayouts/slideLayout7.xml"/><Relationship Id="rId6" Type="http://schemas.openxmlformats.org/officeDocument/2006/relationships/image" Target="../media/image173.jpg"/><Relationship Id="rId11" Type="http://schemas.openxmlformats.org/officeDocument/2006/relationships/image" Target="../media/image178.jpg"/><Relationship Id="rId5" Type="http://schemas.openxmlformats.org/officeDocument/2006/relationships/image" Target="../media/image172.jpg"/><Relationship Id="rId15" Type="http://schemas.openxmlformats.org/officeDocument/2006/relationships/image" Target="../media/image182.jpeg"/><Relationship Id="rId10" Type="http://schemas.openxmlformats.org/officeDocument/2006/relationships/image" Target="../media/image177.jpg"/><Relationship Id="rId4" Type="http://schemas.openxmlformats.org/officeDocument/2006/relationships/image" Target="../media/image171.jpg"/><Relationship Id="rId9" Type="http://schemas.openxmlformats.org/officeDocument/2006/relationships/image" Target="../media/image176.jpg"/><Relationship Id="rId14" Type="http://schemas.openxmlformats.org/officeDocument/2006/relationships/image" Target="../media/image181.jpeg"/></Relationships>
</file>

<file path=ppt/slides/_rels/slide47.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7.xml"/><Relationship Id="rId6" Type="http://schemas.openxmlformats.org/officeDocument/2006/relationships/image" Target="../media/image187.jpeg"/><Relationship Id="rId5" Type="http://schemas.openxmlformats.org/officeDocument/2006/relationships/image" Target="../media/image186.jpeg"/><Relationship Id="rId4" Type="http://schemas.openxmlformats.org/officeDocument/2006/relationships/image" Target="../media/image185.jpeg"/></Relationships>
</file>

<file path=ppt/slides/_rels/slide48.xml.rels><?xml version="1.0" encoding="UTF-8" standalone="yes"?>
<Relationships xmlns="http://schemas.openxmlformats.org/package/2006/relationships"><Relationship Id="rId3" Type="http://schemas.openxmlformats.org/officeDocument/2006/relationships/image" Target="../media/image189.jpg"/><Relationship Id="rId2" Type="http://schemas.openxmlformats.org/officeDocument/2006/relationships/image" Target="../media/image188.jpg"/><Relationship Id="rId1" Type="http://schemas.openxmlformats.org/officeDocument/2006/relationships/slideLayout" Target="../slideLayouts/slideLayout7.xml"/><Relationship Id="rId6" Type="http://schemas.openxmlformats.org/officeDocument/2006/relationships/image" Target="../media/image191.jpg"/><Relationship Id="rId5" Type="http://schemas.openxmlformats.org/officeDocument/2006/relationships/hyperlink" Target="https://www.facebook.com/centresonghai" TargetMode="External"/><Relationship Id="rId4" Type="http://schemas.openxmlformats.org/officeDocument/2006/relationships/image" Target="../media/image190.jpg"/></Relationships>
</file>

<file path=ppt/slides/_rels/slide49.xml.rels><?xml version="1.0" encoding="UTF-8" standalone="yes"?>
<Relationships xmlns="http://schemas.openxmlformats.org/package/2006/relationships"><Relationship Id="rId8" Type="http://schemas.openxmlformats.org/officeDocument/2006/relationships/image" Target="../media/image198.jpeg"/><Relationship Id="rId3" Type="http://schemas.openxmlformats.org/officeDocument/2006/relationships/image" Target="../media/image193.jpeg"/><Relationship Id="rId7" Type="http://schemas.openxmlformats.org/officeDocument/2006/relationships/image" Target="../media/image197.jpeg"/><Relationship Id="rId2" Type="http://schemas.openxmlformats.org/officeDocument/2006/relationships/image" Target="../media/image192.jpeg"/><Relationship Id="rId1" Type="http://schemas.openxmlformats.org/officeDocument/2006/relationships/slideLayout" Target="../slideLayouts/slideLayout7.xml"/><Relationship Id="rId6" Type="http://schemas.openxmlformats.org/officeDocument/2006/relationships/image" Target="../media/image196.jpeg"/><Relationship Id="rId5" Type="http://schemas.openxmlformats.org/officeDocument/2006/relationships/image" Target="../media/image195.jpeg"/><Relationship Id="rId4" Type="http://schemas.openxmlformats.org/officeDocument/2006/relationships/image" Target="../media/image194.jpeg"/><Relationship Id="rId9" Type="http://schemas.openxmlformats.org/officeDocument/2006/relationships/image" Target="../media/image19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www.scoop.it/t/pour-une-agriculture-respectueuse-de-l-environnement/p/3012568289/2012/10/17/le-centre-songhai-systeme-d-agriculture-biologique-fonde-sur-le-recyclage-et-la-preservation-de-la-biodiversite" TargetMode="External"/><Relationship Id="rId4" Type="http://schemas.openxmlformats.org/officeDocument/2006/relationships/hyperlink" Target="http://videos.arte.tv/fr/videos/le-bonheur-est-dans-l-assiette--6987634.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01.jpg"/><Relationship Id="rId7" Type="http://schemas.openxmlformats.org/officeDocument/2006/relationships/image" Target="../media/image205.jpg"/><Relationship Id="rId2" Type="http://schemas.openxmlformats.org/officeDocument/2006/relationships/image" Target="../media/image200.jpg"/><Relationship Id="rId1" Type="http://schemas.openxmlformats.org/officeDocument/2006/relationships/slideLayout" Target="../slideLayouts/slideLayout7.xml"/><Relationship Id="rId6" Type="http://schemas.openxmlformats.org/officeDocument/2006/relationships/image" Target="../media/image204.jpg"/><Relationship Id="rId5" Type="http://schemas.openxmlformats.org/officeDocument/2006/relationships/image" Target="../media/image203.jpg"/><Relationship Id="rId4" Type="http://schemas.openxmlformats.org/officeDocument/2006/relationships/image" Target="../media/image202.jpg"/></Relationships>
</file>

<file path=ppt/slides/_rels/slide51.xml.rels><?xml version="1.0" encoding="UTF-8" standalone="yes"?>
<Relationships xmlns="http://schemas.openxmlformats.org/package/2006/relationships"><Relationship Id="rId8" Type="http://schemas.openxmlformats.org/officeDocument/2006/relationships/image" Target="../media/image212.jpg"/><Relationship Id="rId3" Type="http://schemas.openxmlformats.org/officeDocument/2006/relationships/image" Target="../media/image207.jpg"/><Relationship Id="rId7" Type="http://schemas.openxmlformats.org/officeDocument/2006/relationships/image" Target="../media/image211.jpeg"/><Relationship Id="rId12" Type="http://schemas.openxmlformats.org/officeDocument/2006/relationships/image" Target="../media/image216.jpg"/><Relationship Id="rId2" Type="http://schemas.openxmlformats.org/officeDocument/2006/relationships/image" Target="../media/image206.jpg"/><Relationship Id="rId1" Type="http://schemas.openxmlformats.org/officeDocument/2006/relationships/slideLayout" Target="../slideLayouts/slideLayout7.xml"/><Relationship Id="rId6" Type="http://schemas.openxmlformats.org/officeDocument/2006/relationships/image" Target="../media/image210.jpeg"/><Relationship Id="rId11" Type="http://schemas.openxmlformats.org/officeDocument/2006/relationships/image" Target="../media/image215.jpg"/><Relationship Id="rId5" Type="http://schemas.openxmlformats.org/officeDocument/2006/relationships/image" Target="../media/image209.jpeg"/><Relationship Id="rId10" Type="http://schemas.openxmlformats.org/officeDocument/2006/relationships/image" Target="../media/image214.jpg"/><Relationship Id="rId4" Type="http://schemas.openxmlformats.org/officeDocument/2006/relationships/image" Target="../media/image208.jpg"/><Relationship Id="rId9" Type="http://schemas.openxmlformats.org/officeDocument/2006/relationships/image" Target="../media/image213.jpg"/></Relationships>
</file>

<file path=ppt/slides/_rels/slide52.xml.rels><?xml version="1.0" encoding="UTF-8" standalone="yes"?>
<Relationships xmlns="http://schemas.openxmlformats.org/package/2006/relationships"><Relationship Id="rId8" Type="http://schemas.openxmlformats.org/officeDocument/2006/relationships/image" Target="../media/image223.jpg"/><Relationship Id="rId3" Type="http://schemas.openxmlformats.org/officeDocument/2006/relationships/image" Target="../media/image218.jpg"/><Relationship Id="rId7" Type="http://schemas.openxmlformats.org/officeDocument/2006/relationships/image" Target="../media/image222.jpg"/><Relationship Id="rId2" Type="http://schemas.openxmlformats.org/officeDocument/2006/relationships/image" Target="../media/image217.jpg"/><Relationship Id="rId1" Type="http://schemas.openxmlformats.org/officeDocument/2006/relationships/slideLayout" Target="../slideLayouts/slideLayout7.xml"/><Relationship Id="rId6" Type="http://schemas.openxmlformats.org/officeDocument/2006/relationships/image" Target="../media/image221.jpg"/><Relationship Id="rId5" Type="http://schemas.openxmlformats.org/officeDocument/2006/relationships/image" Target="../media/image220.jpg"/><Relationship Id="rId4" Type="http://schemas.openxmlformats.org/officeDocument/2006/relationships/image" Target="../media/image219.jpg"/><Relationship Id="rId9" Type="http://schemas.openxmlformats.org/officeDocument/2006/relationships/image" Target="../media/image224.jpg"/></Relationships>
</file>

<file path=ppt/slides/_rels/slide53.xml.rels><?xml version="1.0" encoding="UTF-8" standalone="yes"?>
<Relationships xmlns="http://schemas.openxmlformats.org/package/2006/relationships"><Relationship Id="rId8" Type="http://schemas.openxmlformats.org/officeDocument/2006/relationships/image" Target="../media/image231.jpg"/><Relationship Id="rId3" Type="http://schemas.openxmlformats.org/officeDocument/2006/relationships/image" Target="../media/image226.jpg"/><Relationship Id="rId7" Type="http://schemas.openxmlformats.org/officeDocument/2006/relationships/image" Target="../media/image230.jpg"/><Relationship Id="rId2" Type="http://schemas.openxmlformats.org/officeDocument/2006/relationships/image" Target="../media/image225.jpg"/><Relationship Id="rId1" Type="http://schemas.openxmlformats.org/officeDocument/2006/relationships/slideLayout" Target="../slideLayouts/slideLayout7.xml"/><Relationship Id="rId6" Type="http://schemas.openxmlformats.org/officeDocument/2006/relationships/image" Target="../media/image229.jpg"/><Relationship Id="rId5" Type="http://schemas.openxmlformats.org/officeDocument/2006/relationships/image" Target="../media/image228.jpg"/><Relationship Id="rId4" Type="http://schemas.openxmlformats.org/officeDocument/2006/relationships/image" Target="../media/image227.jpg"/></Relationships>
</file>

<file path=ppt/slides/_rels/slide54.xml.rels><?xml version="1.0" encoding="UTF-8" standalone="yes"?>
<Relationships xmlns="http://schemas.openxmlformats.org/package/2006/relationships"><Relationship Id="rId3" Type="http://schemas.openxmlformats.org/officeDocument/2006/relationships/hyperlink" Target="http://www.mewyovo.net/2013/03/la-ferme-modele-songhai-au-benin.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mewyovo.net/2013/03/la-ferme-modele-songhai-au-benin.html" TargetMode="External"/><Relationship Id="rId7" Type="http://schemas.openxmlformats.org/officeDocument/2006/relationships/image" Target="../media/image23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4.jpeg"/><Relationship Id="rId5" Type="http://schemas.openxmlformats.org/officeDocument/2006/relationships/image" Target="../media/image233.jpeg"/><Relationship Id="rId4" Type="http://schemas.openxmlformats.org/officeDocument/2006/relationships/image" Target="../media/image232.jpeg"/></Relationships>
</file>

<file path=ppt/slides/_rels/slide56.xml.rels><?xml version="1.0" encoding="UTF-8" standalone="yes"?>
<Relationships xmlns="http://schemas.openxmlformats.org/package/2006/relationships"><Relationship Id="rId3" Type="http://schemas.openxmlformats.org/officeDocument/2006/relationships/image" Target="../media/image236.jpeg"/><Relationship Id="rId7" Type="http://schemas.openxmlformats.org/officeDocument/2006/relationships/image" Target="../media/image240.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39.jpeg"/><Relationship Id="rId5" Type="http://schemas.openxmlformats.org/officeDocument/2006/relationships/image" Target="../media/image238.jpeg"/><Relationship Id="rId4" Type="http://schemas.openxmlformats.org/officeDocument/2006/relationships/image" Target="../media/image237.jpeg"/></Relationships>
</file>

<file path=ppt/slides/_rels/slide57.xml.rels><?xml version="1.0" encoding="UTF-8" standalone="yes"?>
<Relationships xmlns="http://schemas.openxmlformats.org/package/2006/relationships"><Relationship Id="rId3" Type="http://schemas.openxmlformats.org/officeDocument/2006/relationships/hyperlink" Target="http://www.songhai.org/index.php?option=com_content&amp;view=article&amp;id=73:production-tertiaire&amp;catid=46&amp;Itemid=55"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41.jpeg"/><Relationship Id="rId4" Type="http://schemas.openxmlformats.org/officeDocument/2006/relationships/hyperlink" Target="http://www.songhai.org/index.php?option=com_content&amp;view=article&amp;id=72:production-secondaire&amp;catid=45&amp;Itemid=5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42.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5.jpg"/><Relationship Id="rId5" Type="http://schemas.openxmlformats.org/officeDocument/2006/relationships/image" Target="../media/image244.jpg"/><Relationship Id="rId4" Type="http://schemas.openxmlformats.org/officeDocument/2006/relationships/image" Target="../media/image243.jpg"/></Relationships>
</file>

<file path=ppt/slides/_rels/slide59.xml.rels><?xml version="1.0" encoding="UTF-8" standalone="yes"?>
<Relationships xmlns="http://schemas.openxmlformats.org/package/2006/relationships"><Relationship Id="rId8" Type="http://schemas.openxmlformats.org/officeDocument/2006/relationships/image" Target="../media/image251.jpeg"/><Relationship Id="rId3" Type="http://schemas.openxmlformats.org/officeDocument/2006/relationships/image" Target="../media/image246.jpeg"/><Relationship Id="rId7" Type="http://schemas.openxmlformats.org/officeDocument/2006/relationships/image" Target="../media/image250.jpeg"/><Relationship Id="rId12" Type="http://schemas.openxmlformats.org/officeDocument/2006/relationships/image" Target="../media/image254.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9.jpeg"/><Relationship Id="rId11" Type="http://schemas.openxmlformats.org/officeDocument/2006/relationships/hyperlink" Target="http://www.petitfute.com/v49359-porto-novo/c1166-hebergement/196206-le-centre-songhai.html" TargetMode="External"/><Relationship Id="rId5" Type="http://schemas.openxmlformats.org/officeDocument/2006/relationships/image" Target="../media/image248.jpeg"/><Relationship Id="rId10" Type="http://schemas.openxmlformats.org/officeDocument/2006/relationships/image" Target="../media/image253.jpeg"/><Relationship Id="rId4" Type="http://schemas.openxmlformats.org/officeDocument/2006/relationships/image" Target="../media/image247.jpeg"/><Relationship Id="rId9" Type="http://schemas.openxmlformats.org/officeDocument/2006/relationships/image" Target="../media/image252.jpeg"/></Relationships>
</file>

<file path=ppt/slides/_rels/slide6.xml.rels><?xml version="1.0" encoding="UTF-8" standalone="yes"?>
<Relationships xmlns="http://schemas.openxmlformats.org/package/2006/relationships"><Relationship Id="rId3" Type="http://schemas.openxmlformats.org/officeDocument/2006/relationships/hyperlink" Target="http://water-dr.org/nzamujo-godfre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www.icwe-secretariat.com/icwe_webprojects_cms/preview/profile_popup.php?bioId=1295" TargetMode="External"/><Relationship Id="rId4" Type="http://schemas.openxmlformats.org/officeDocument/2006/relationships/hyperlink" Target="http://nl.wikipedia.org/wiki/Godfrey_Nzamujo"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57.jpeg"/><Relationship Id="rId4" Type="http://schemas.openxmlformats.org/officeDocument/2006/relationships/image" Target="../media/image256.jpeg"/></Relationships>
</file>

<file path=ppt/slides/_rels/slide61.xml.rels><?xml version="1.0" encoding="UTF-8" standalone="yes"?>
<Relationships xmlns="http://schemas.openxmlformats.org/package/2006/relationships"><Relationship Id="rId3" Type="http://schemas.openxmlformats.org/officeDocument/2006/relationships/image" Target="../media/image258.jpeg"/><Relationship Id="rId7" Type="http://schemas.openxmlformats.org/officeDocument/2006/relationships/hyperlink" Target="http://miriampanigel.blog.lemonde.fr/2012/01/08/excursion-a-porto-novo/"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60.jpeg"/><Relationship Id="rId5" Type="http://schemas.openxmlformats.org/officeDocument/2006/relationships/hyperlink" Target="http://telecentre-collectivite.ning.com/photo/formation-des?context=latest" TargetMode="External"/><Relationship Id="rId4" Type="http://schemas.openxmlformats.org/officeDocument/2006/relationships/image" Target="../media/image259.jpeg"/></Relationships>
</file>

<file path=ppt/slides/_rels/slide62.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64.jpeg"/><Relationship Id="rId5" Type="http://schemas.openxmlformats.org/officeDocument/2006/relationships/image" Target="../media/image263.jpeg"/><Relationship Id="rId4" Type="http://schemas.openxmlformats.org/officeDocument/2006/relationships/image" Target="../media/image262.jpeg"/></Relationships>
</file>

<file path=ppt/slides/_rels/slide63.xml.rels><?xml version="1.0" encoding="UTF-8" standalone="yes"?>
<Relationships xmlns="http://schemas.openxmlformats.org/package/2006/relationships"><Relationship Id="rId3" Type="http://schemas.openxmlformats.org/officeDocument/2006/relationships/image" Target="../media/image265.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onghai.org/index.php/fr/component/content/article/20-actualite/274-le-super-sol-une-technique-naturelle-de-regeneration-du-sol-a-partir-des-vivants" TargetMode="External"/><Relationship Id="rId5" Type="http://schemas.openxmlformats.org/officeDocument/2006/relationships/hyperlink" Target="http://fr.slideshare.net/WACOAg3-SMT/f-revolution-verte-songhai-27-aot-2014-38442462" TargetMode="External"/><Relationship Id="rId4" Type="http://schemas.openxmlformats.org/officeDocument/2006/relationships/hyperlink" Target="http://slideplayer.fr/slide/6204540/"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66.jpg"/><Relationship Id="rId7" Type="http://schemas.openxmlformats.org/officeDocument/2006/relationships/image" Target="../media/image269.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www.lallemandplantcare.com/micro-organismes-en-agriculture/" TargetMode="External"/><Relationship Id="rId5" Type="http://schemas.openxmlformats.org/officeDocument/2006/relationships/image" Target="../media/image268.jpg"/><Relationship Id="rId4" Type="http://schemas.openxmlformats.org/officeDocument/2006/relationships/image" Target="../media/image267.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0.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72.jpeg"/><Relationship Id="rId4" Type="http://schemas.openxmlformats.org/officeDocument/2006/relationships/image" Target="../media/image271.jpeg"/></Relationships>
</file>

<file path=ppt/slides/_rels/slide67.xml.rels><?xml version="1.0" encoding="UTF-8" standalone="yes"?>
<Relationships xmlns="http://schemas.openxmlformats.org/package/2006/relationships"><Relationship Id="rId3" Type="http://schemas.openxmlformats.org/officeDocument/2006/relationships/image" Target="../media/image274.jpeg"/><Relationship Id="rId2" Type="http://schemas.openxmlformats.org/officeDocument/2006/relationships/image" Target="../media/image273.jpeg"/><Relationship Id="rId1" Type="http://schemas.openxmlformats.org/officeDocument/2006/relationships/slideLayout" Target="../slideLayouts/slideLayout7.xml"/><Relationship Id="rId5" Type="http://schemas.openxmlformats.org/officeDocument/2006/relationships/image" Target="../media/image276.jpeg"/><Relationship Id="rId4" Type="http://schemas.openxmlformats.org/officeDocument/2006/relationships/image" Target="../media/image275.jpeg"/></Relationships>
</file>

<file path=ppt/slides/_rels/slide68.xml.rels><?xml version="1.0" encoding="UTF-8" standalone="yes"?>
<Relationships xmlns="http://schemas.openxmlformats.org/package/2006/relationships"><Relationship Id="rId3" Type="http://schemas.openxmlformats.org/officeDocument/2006/relationships/image" Target="../media/image278.jpeg"/><Relationship Id="rId2" Type="http://schemas.openxmlformats.org/officeDocument/2006/relationships/image" Target="../media/image27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ater-dr.org/nzamujo-godfrey/" TargetMode="External"/><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cp-africa.com/2012/07/04/reverend-nzamujo-at-tedxikoyi-using-agriculture-to-challenge-africas-triple-threat/" TargetMode="External"/><Relationship Id="rId5" Type="http://schemas.openxmlformats.org/officeDocument/2006/relationships/hyperlink" Target="http://www.icwe-secretariat.com/icwe_webprojects_cms/preview/profile_popup.php?bioId=1295" TargetMode="External"/><Relationship Id="rId4" Type="http://schemas.openxmlformats.org/officeDocument/2006/relationships/hyperlink" Target="http://nl.wikipedia.org/wiki/Godfrey_Nzamujo"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285.wmf"/><Relationship Id="rId3" Type="http://schemas.openxmlformats.org/officeDocument/2006/relationships/image" Target="../media/image280.wmf"/><Relationship Id="rId7" Type="http://schemas.openxmlformats.org/officeDocument/2006/relationships/image" Target="../media/image284.wmf"/><Relationship Id="rId2" Type="http://schemas.openxmlformats.org/officeDocument/2006/relationships/image" Target="../media/image279.wmf"/><Relationship Id="rId1" Type="http://schemas.openxmlformats.org/officeDocument/2006/relationships/slideLayout" Target="../slideLayouts/slideLayout7.xml"/><Relationship Id="rId6" Type="http://schemas.openxmlformats.org/officeDocument/2006/relationships/image" Target="../media/image283.wmf"/><Relationship Id="rId5" Type="http://schemas.openxmlformats.org/officeDocument/2006/relationships/image" Target="../media/image282.wmf"/><Relationship Id="rId10" Type="http://schemas.openxmlformats.org/officeDocument/2006/relationships/image" Target="../media/image287.wmf"/><Relationship Id="rId4" Type="http://schemas.openxmlformats.org/officeDocument/2006/relationships/image" Target="../media/image281.wmf"/><Relationship Id="rId9" Type="http://schemas.openxmlformats.org/officeDocument/2006/relationships/image" Target="../media/image286.wmf"/></Relationships>
</file>

<file path=ppt/slides/_rels/slide71.xml.rels><?xml version="1.0" encoding="UTF-8" standalone="yes"?>
<Relationships xmlns="http://schemas.openxmlformats.org/package/2006/relationships"><Relationship Id="rId2" Type="http://schemas.openxmlformats.org/officeDocument/2006/relationships/image" Target="../media/image288.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hyperlink" Target="http://www.crdi.ca/" TargetMode="External"/><Relationship Id="rId13" Type="http://schemas.openxmlformats.org/officeDocument/2006/relationships/hyperlink" Target="http://www.nigeria.gov.ng/" TargetMode="External"/><Relationship Id="rId3" Type="http://schemas.openxmlformats.org/officeDocument/2006/relationships/hyperlink" Target="http://www.usaid.gov/regions/afr/country_info/benin.html" TargetMode="External"/><Relationship Id="rId7" Type="http://schemas.openxmlformats.org/officeDocument/2006/relationships/hyperlink" Target="http://www.sidint.org/" TargetMode="External"/><Relationship Id="rId12" Type="http://schemas.openxmlformats.org/officeDocument/2006/relationships/hyperlink" Target="http://www.gouv.bj/"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www.dominicos.org/verapaz" TargetMode="External"/><Relationship Id="rId11" Type="http://schemas.openxmlformats.org/officeDocument/2006/relationships/hyperlink" Target="http://www.geocities.ws/songhaiafrica/HTML/fr/Songhaifrance.htm" TargetMode="External"/><Relationship Id="rId5" Type="http://schemas.openxmlformats.org/officeDocument/2006/relationships/hyperlink" Target="http://www.unhcr.ch/" TargetMode="External"/><Relationship Id="rId10" Type="http://schemas.openxmlformats.org/officeDocument/2006/relationships/hyperlink" Target="http://www.ccfd.asso.fr/" TargetMode="External"/><Relationship Id="rId4" Type="http://schemas.openxmlformats.org/officeDocument/2006/relationships/hyperlink" Target="http://www.undp.org.bj/" TargetMode="External"/><Relationship Id="rId9" Type="http://schemas.openxmlformats.org/officeDocument/2006/relationships/hyperlink" Target="http://www.cooperation.gouv.fr/" TargetMode="External"/><Relationship Id="rId14" Type="http://schemas.openxmlformats.org/officeDocument/2006/relationships/hyperlink" Target="http://www.geocities.ws/songhaiafrica/HTML/fr/Vuegenerale.htm"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liberation.fr/terre/2010/01/05/le-benin-modele-du-bio-africain_602622" TargetMode="External"/><Relationship Id="rId7" Type="http://schemas.openxmlformats.org/officeDocument/2006/relationships/image" Target="../media/image292.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91.jpeg"/><Relationship Id="rId5" Type="http://schemas.openxmlformats.org/officeDocument/2006/relationships/image" Target="../media/image290.jpeg"/><Relationship Id="rId4" Type="http://schemas.openxmlformats.org/officeDocument/2006/relationships/hyperlink" Target="http://www.mewyovo.net/2013/03/la-ferme-modele-songhai-au-benin.html"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geocities.ws/songhaiafrica/HTML/fr/Vuegenerale.htm"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93.jpeg"/></Relationships>
</file>

<file path=ppt/slides/_rels/slide76.xml.rels><?xml version="1.0" encoding="UTF-8" standalone="yes"?>
<Relationships xmlns="http://schemas.openxmlformats.org/package/2006/relationships"><Relationship Id="rId3" Type="http://schemas.openxmlformats.org/officeDocument/2006/relationships/hyperlink" Target="http://fao08.fidafrique.net/songhai_fao08.ppt"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94.jpeg"/></Relationships>
</file>

<file path=ppt/slides/_rels/slide77.xml.rels><?xml version="1.0" encoding="UTF-8" standalone="yes"?>
<Relationships xmlns="http://schemas.openxmlformats.org/package/2006/relationships"><Relationship Id="rId8" Type="http://schemas.openxmlformats.org/officeDocument/2006/relationships/hyperlink" Target="http://www.geocities.ws/songhaiafrica/HTML/fr/Sitekpomasse.htm" TargetMode="External"/><Relationship Id="rId3" Type="http://schemas.openxmlformats.org/officeDocument/2006/relationships/hyperlink" Target="http://www.geocities.ws/songhaiafrica/HTML/fr/sitePorto.htm" TargetMode="External"/><Relationship Id="rId7" Type="http://schemas.openxmlformats.org/officeDocument/2006/relationships/hyperlink" Target="http://www.geocities.ws/songhaiafrica/HTML/fr/Sitekinwedji.htm"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www.geocities.ws/songhaiafrica/HTML/fr/Sitelokossa.htm" TargetMode="External"/><Relationship Id="rId5" Type="http://schemas.openxmlformats.org/officeDocument/2006/relationships/hyperlink" Target="http://www.geocities.ws/songhaiafrica/HTML/fr/Siteparakou.htm" TargetMode="External"/><Relationship Id="rId10" Type="http://schemas.openxmlformats.org/officeDocument/2006/relationships/image" Target="../media/image295.png"/><Relationship Id="rId4" Type="http://schemas.openxmlformats.org/officeDocument/2006/relationships/hyperlink" Target="http://www.geocities.ws/songhaiafrica/HTML/fr/SiteSavalou.htm" TargetMode="External"/><Relationship Id="rId9" Type="http://schemas.openxmlformats.org/officeDocument/2006/relationships/hyperlink" Target="http://www.geocities.ws/songhaiafrica/HTML/fr/Sites.htm" TargetMode="External"/></Relationships>
</file>

<file path=ppt/slides/_rels/slide78.xml.rels><?xml version="1.0" encoding="UTF-8" standalone="yes"?>
<Relationships xmlns="http://schemas.openxmlformats.org/package/2006/relationships"><Relationship Id="rId8" Type="http://schemas.openxmlformats.org/officeDocument/2006/relationships/image" Target="../media/image296.jpeg"/><Relationship Id="rId3" Type="http://schemas.openxmlformats.org/officeDocument/2006/relationships/hyperlink" Target="http://www.geocities.ws/songhaiafrica/HTML/fr/Siteamukpe.htm" TargetMode="External"/><Relationship Id="rId7" Type="http://schemas.openxmlformats.org/officeDocument/2006/relationships/hyperlink" Target="http://songhai.org/index.php/fr/component/content/article/20-actualite/289-centre-songhai-de-makera-au-nord-du-nigeria"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songhai.org/index.php/fr/component/content/article/20-actualite/288-centre-songhai-de-la-cote-d-ivoire-sankofa" TargetMode="External"/><Relationship Id="rId5" Type="http://schemas.openxmlformats.org/officeDocument/2006/relationships/hyperlink" Target="http://songhai.org/index.php/fr/component/content/article/20-actualite/286-gambia-songhai-initiative" TargetMode="External"/><Relationship Id="rId4" Type="http://schemas.openxmlformats.org/officeDocument/2006/relationships/hyperlink" Target="http://www.geocities.ws/songhaiafrica/HTML/fr/Sites.htm"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97.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98.jpg"/><Relationship Id="rId4" Type="http://schemas.openxmlformats.org/officeDocument/2006/relationships/hyperlink" Target="https://www.facebook.com/centresongha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eocities.ws/songhaiafrica/HTML/fr/Etape.ht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99.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01.jpeg"/><Relationship Id="rId4" Type="http://schemas.openxmlformats.org/officeDocument/2006/relationships/image" Target="../media/image300.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03.png"/></Relationships>
</file>

<file path=ppt/slides/_rels/slide84.xml.rels><?xml version="1.0" encoding="UTF-8" standalone="yes"?>
<Relationships xmlns="http://schemas.openxmlformats.org/package/2006/relationships"><Relationship Id="rId3" Type="http://schemas.openxmlformats.org/officeDocument/2006/relationships/hyperlink" Target="http://www.icwe-secretariat.com/icwe_webprojects_cms/preview/profile_popup.php?bioId=1295"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05.jpeg"/><Relationship Id="rId5" Type="http://schemas.openxmlformats.org/officeDocument/2006/relationships/hyperlink" Target="http://videos.arte.tv/fr/videos/le-bonheur-est-dans-l-assiette--6987634.html" TargetMode="External"/><Relationship Id="rId4" Type="http://schemas.openxmlformats.org/officeDocument/2006/relationships/image" Target="../media/image304.jpeg"/></Relationships>
</file>

<file path=ppt/slides/_rels/slide85.xml.rels><?xml version="1.0" encoding="UTF-8" standalone="yes"?>
<Relationships xmlns="http://schemas.openxmlformats.org/package/2006/relationships"><Relationship Id="rId3" Type="http://schemas.openxmlformats.org/officeDocument/2006/relationships/hyperlink" Target="http://www.icwe-secretariat.com/icwe_webprojects_cms/preview/profile_popup.php?bioId=1295"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06.jpeg"/></Relationships>
</file>

<file path=ppt/slides/_rels/slide86.xml.rels><?xml version="1.0" encoding="UTF-8" standalone="yes"?>
<Relationships xmlns="http://schemas.openxmlformats.org/package/2006/relationships"><Relationship Id="rId3" Type="http://schemas.openxmlformats.org/officeDocument/2006/relationships/hyperlink" Target="https://fr.wikipedia.org/wiki/Centre_Songha%C3%AF#cite_note-7" TargetMode="External"/><Relationship Id="rId7" Type="http://schemas.openxmlformats.org/officeDocument/2006/relationships/image" Target="../media/image307.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www.un.org/apps/news/story.asp?NewsID=42262#.VHYiL4uG8kM" TargetMode="External"/><Relationship Id="rId5" Type="http://schemas.openxmlformats.org/officeDocument/2006/relationships/hyperlink" Target="http://www.songhai.org/index.php/fr/?option=com_content&amp;view=article&amp;id=69:lancement-du-wabef-decentraliser-l-energie-en-valorisant-les-dechets&amp;catid=20:actualite&amp;Itemid=660&amp;lang=fr" TargetMode="External"/><Relationship Id="rId4" Type="http://schemas.openxmlformats.org/officeDocument/2006/relationships/hyperlink" Target="https://fr.wikipedia.org/wiki/Centre_Songha%C3%AF#cite_note-8"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bj.undp.org/content/dam/benin/docs/pta/PTA%202014%20PPEA%20sign%C3%A9.pdf"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www.bj.undp.org/content/dam/benin/docs/pta/PTA%202014%20PPEA%20sign%C3%A9.pdf"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hyperlink" Target="http://www.bj.undp.org/content/dam/benin/docs/pta/PTA%202014%20PPEA%20sign%C3%A9.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eocities.ws/songhaiafrica/HTML/fr/Etape.ht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3" Type="http://schemas.openxmlformats.org/officeDocument/2006/relationships/image" Target="../media/image308.jpeg"/><Relationship Id="rId2" Type="http://schemas.openxmlformats.org/officeDocument/2006/relationships/hyperlink" Target="http://www.bj.undp.org/content/dam/benin/docs/pta/PTA%202014%20PPEA%20sign%C3%A9.pdf"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http://www.bj.undp.org/content/dam/benin/docs/pta/PTA%202014%20PPEA%20sign%C3%A9.pdf"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www.icwe-secretariat.com/icwe_webprojects_cms/preview/profile_popup.php?bioId=1295"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09.jpeg"/><Relationship Id="rId4" Type="http://schemas.openxmlformats.org/officeDocument/2006/relationships/hyperlink" Target="http://fr.wikipedia.org/wiki/Math%C3%A9matiques_discr%C3%A8tes"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global-local-forum.com/upload/pdf/Telecharger_le_document_complet_20120912095815_Songhai.pdf"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12.jpeg"/><Relationship Id="rId5" Type="http://schemas.openxmlformats.org/officeDocument/2006/relationships/image" Target="../media/image311.jpeg"/><Relationship Id="rId4" Type="http://schemas.openxmlformats.org/officeDocument/2006/relationships/image" Target="../media/image310.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13.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15.jpeg"/><Relationship Id="rId5" Type="http://schemas.openxmlformats.org/officeDocument/2006/relationships/hyperlink" Target="http://www.fao.org/emergencies/la-fao-en-action/histoires/histoire-detail/fr/c/204054/" TargetMode="External"/><Relationship Id="rId4" Type="http://schemas.openxmlformats.org/officeDocument/2006/relationships/image" Target="../media/image314.jpeg"/></Relationships>
</file>

<file path=ppt/slides/_rels/slide97.xml.rels><?xml version="1.0" encoding="UTF-8" standalone="yes"?>
<Relationships xmlns="http://schemas.openxmlformats.org/package/2006/relationships"><Relationship Id="rId3" Type="http://schemas.openxmlformats.org/officeDocument/2006/relationships/hyperlink" Target="http://francoistraore.blogspot.fr/2012/10/ce-que-je-pense-du-centre-songhai-au_7.html" TargetMode="External"/><Relationship Id="rId7" Type="http://schemas.openxmlformats.org/officeDocument/2006/relationships/image" Target="../media/image319.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18.jpeg"/><Relationship Id="rId5" Type="http://schemas.openxmlformats.org/officeDocument/2006/relationships/image" Target="../media/image317.jpeg"/><Relationship Id="rId4" Type="http://schemas.openxmlformats.org/officeDocument/2006/relationships/image" Target="../media/image316.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hyperlink" Target="https://www.youtube.com/watch?v=SNU1Fj5_k2o" TargetMode="External"/><Relationship Id="rId13" Type="http://schemas.openxmlformats.org/officeDocument/2006/relationships/hyperlink" Target="https://www.youtube.com/watch?v=BJwtf1YaeAI" TargetMode="External"/><Relationship Id="rId18" Type="http://schemas.openxmlformats.org/officeDocument/2006/relationships/hyperlink" Target="http://afrique.arte.tv/#/video/2244/" TargetMode="External"/><Relationship Id="rId3" Type="http://schemas.openxmlformats.org/officeDocument/2006/relationships/hyperlink" Target="https://www.youtube.com/watch?v=WCJUXDtndAU" TargetMode="External"/><Relationship Id="rId7" Type="http://schemas.openxmlformats.org/officeDocument/2006/relationships/hyperlink" Target="https://www.youtube.com/watch?v=_bquoSTUSzU" TargetMode="External"/><Relationship Id="rId12" Type="http://schemas.openxmlformats.org/officeDocument/2006/relationships/hyperlink" Target="https://www.youtube.com/watch?v=WqnDdKQmF1k" TargetMode="External"/><Relationship Id="rId17" Type="http://schemas.openxmlformats.org/officeDocument/2006/relationships/hyperlink" Target="http://afrique.arte.tv/#/video/2249/" TargetMode="External"/><Relationship Id="rId2" Type="http://schemas.openxmlformats.org/officeDocument/2006/relationships/hyperlink" Target="https://www.youtube.com/watch?v=giwKuLKMmM4" TargetMode="External"/><Relationship Id="rId16" Type="http://schemas.openxmlformats.org/officeDocument/2006/relationships/hyperlink" Target="http://afrique.arte.tv/#/trip/BEN/2230/" TargetMode="External"/><Relationship Id="rId1" Type="http://schemas.openxmlformats.org/officeDocument/2006/relationships/slideLayout" Target="../slideLayouts/slideLayout1.xml"/><Relationship Id="rId6" Type="http://schemas.openxmlformats.org/officeDocument/2006/relationships/hyperlink" Target="https://www.youtube.com/watch?v=NikSJrYuVIg" TargetMode="External"/><Relationship Id="rId11" Type="http://schemas.openxmlformats.org/officeDocument/2006/relationships/hyperlink" Target="https://www.youtube.com/watch?v=BxiHZOTrr1o" TargetMode="External"/><Relationship Id="rId5" Type="http://schemas.openxmlformats.org/officeDocument/2006/relationships/hyperlink" Target="https://www.youtube.com/watch?v=Ngd4DMznAXY" TargetMode="External"/><Relationship Id="rId15" Type="http://schemas.openxmlformats.org/officeDocument/2006/relationships/hyperlink" Target="http://afrique.arte.tv/blog/?p=2230" TargetMode="External"/><Relationship Id="rId10" Type="http://schemas.openxmlformats.org/officeDocument/2006/relationships/hyperlink" Target="https://www.youtube.com/watch?v=nocRb6csCk4" TargetMode="External"/><Relationship Id="rId19" Type="http://schemas.openxmlformats.org/officeDocument/2006/relationships/hyperlink" Target="http://www.arte.tv/fr/en-balade-avec-godfrey-nzamujo/6953782,CmC=6953796.html" TargetMode="External"/><Relationship Id="rId4" Type="http://schemas.openxmlformats.org/officeDocument/2006/relationships/hyperlink" Target="https://www.youtube.com/watch?v=ri7YJzPm-OM" TargetMode="External"/><Relationship Id="rId9" Type="http://schemas.openxmlformats.org/officeDocument/2006/relationships/hyperlink" Target="https://www.youtube.com/watch?v=6hCPH6iiJxM" TargetMode="External"/><Relationship Id="rId14" Type="http://schemas.openxmlformats.org/officeDocument/2006/relationships/hyperlink" Target="https://www.youtube.com/watch?v=jaGI2iRFYQ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381000"/>
            <a:ext cx="5715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354138" y="3525838"/>
            <a:ext cx="9959975" cy="1446212"/>
          </a:xfrm>
          <a:prstGeom prst="rect">
            <a:avLst/>
          </a:prstGeom>
          <a:noFill/>
        </p:spPr>
        <p:txBody>
          <a:bodyPr>
            <a:spAutoFit/>
          </a:bodyPr>
          <a:lstStyle/>
          <a:p>
            <a:pPr algn="ctr" eaLnBrk="1" fontAlgn="auto" hangingPunct="1">
              <a:spcBef>
                <a:spcPts val="0"/>
              </a:spcBef>
              <a:spcAft>
                <a:spcPts val="0"/>
              </a:spcAft>
              <a:defRPr/>
            </a:pPr>
            <a:r>
              <a:rPr lang="fr-FR" sz="4400" b="1" dirty="0">
                <a:solidFill>
                  <a:schemeClr val="accent6">
                    <a:lumMod val="50000"/>
                  </a:schemeClr>
                </a:solidFill>
                <a:latin typeface="+mn-lt"/>
              </a:rPr>
              <a:t>La philosophie du centre de formation agro-écologique Songhaï</a:t>
            </a:r>
          </a:p>
        </p:txBody>
      </p:sp>
      <p:sp>
        <p:nvSpPr>
          <p:cNvPr id="6" name="Espace réservé du numéro de diapositive 5"/>
          <p:cNvSpPr>
            <a:spLocks noGrp="1"/>
          </p:cNvSpPr>
          <p:nvPr>
            <p:ph type="sldNum" sz="quarter" idx="12"/>
          </p:nvPr>
        </p:nvSpPr>
        <p:spPr>
          <a:xfrm>
            <a:off x="11314113" y="192088"/>
            <a:ext cx="666750" cy="376237"/>
          </a:xfrm>
        </p:spPr>
        <p:txBody>
          <a:bodyPr/>
          <a:lstStyle/>
          <a:p>
            <a:pPr>
              <a:defRPr/>
            </a:pPr>
            <a:fld id="{0DE5FA8A-1DF2-4668-8C19-16D841F86BFC}" type="slidenum">
              <a:rPr lang="fr-FR"/>
              <a:pPr>
                <a:defRPr/>
              </a:pPr>
              <a:t>1</a:t>
            </a:fld>
            <a:endParaRPr lang="fr-FR" dirty="0"/>
          </a:p>
        </p:txBody>
      </p:sp>
      <p:sp>
        <p:nvSpPr>
          <p:cNvPr id="7" name="Sous-titre 2"/>
          <p:cNvSpPr>
            <a:spLocks noGrp="1"/>
          </p:cNvSpPr>
          <p:nvPr>
            <p:ph type="subTitle" idx="1"/>
          </p:nvPr>
        </p:nvSpPr>
        <p:spPr>
          <a:xfrm>
            <a:off x="2035175" y="5106988"/>
            <a:ext cx="8496300" cy="1079500"/>
          </a:xfrm>
        </p:spPr>
        <p:txBody>
          <a:bodyPr/>
          <a:lstStyle/>
          <a:p>
            <a:pPr eaLnBrk="1" hangingPunct="1">
              <a:defRPr/>
            </a:pPr>
            <a:r>
              <a:rPr lang="fr-FR" b="1" i="1" dirty="0">
                <a:solidFill>
                  <a:schemeClr val="accent6">
                    <a:lumMod val="50000"/>
                  </a:schemeClr>
                </a:solidFill>
              </a:rPr>
              <a:t>Songhaï  ou « l'engagement pour le meilleur »</a:t>
            </a:r>
            <a:endParaRPr lang="fr-FR" altLang="fr-FR" i="1" dirty="0">
              <a:solidFill>
                <a:schemeClr val="accent6">
                  <a:lumMod val="50000"/>
                </a:schemeClr>
              </a:solidFill>
            </a:endParaRPr>
          </a:p>
          <a:p>
            <a:pPr eaLnBrk="1" hangingPunct="1">
              <a:defRPr/>
            </a:pPr>
            <a:endParaRPr lang="fr-FR" altLang="fr-FR" sz="1600" i="1" dirty="0">
              <a:solidFill>
                <a:schemeClr val="accent6">
                  <a:lumMod val="50000"/>
                </a:schemeClr>
              </a:solidFill>
            </a:endParaRPr>
          </a:p>
          <a:p>
            <a:pPr eaLnBrk="1" hangingPunct="1">
              <a:defRPr/>
            </a:pPr>
            <a:r>
              <a:rPr lang="fr-FR" altLang="fr-FR" i="1" dirty="0">
                <a:solidFill>
                  <a:schemeClr val="accent6">
                    <a:lumMod val="50000"/>
                  </a:schemeClr>
                </a:solidFill>
              </a:rPr>
              <a:t>Une présentation </a:t>
            </a:r>
            <a:r>
              <a:rPr lang="fr-FR" altLang="fr-FR" dirty="0">
                <a:solidFill>
                  <a:schemeClr val="accent6">
                    <a:lumMod val="50000"/>
                  </a:schemeClr>
                </a:solidFill>
              </a:rPr>
              <a:t>par Benjamin LISAN</a:t>
            </a:r>
            <a:endParaRPr lang="fr-FR" altLang="fr-FR" sz="1800" dirty="0">
              <a:solidFill>
                <a:schemeClr val="accent6">
                  <a:lumMod val="50000"/>
                </a:schemeClr>
              </a:solidFill>
            </a:endParaRPr>
          </a:p>
          <a:p>
            <a:pPr eaLnBrk="1" hangingPunct="1">
              <a:defRPr/>
            </a:pPr>
            <a:r>
              <a:rPr lang="fr-FR" altLang="fr-FR" sz="1800" dirty="0">
                <a:solidFill>
                  <a:schemeClr val="accent6">
                    <a:lumMod val="50000"/>
                  </a:schemeClr>
                </a:solidFill>
              </a:rPr>
              <a:t>Date création : 26/11/2014, date de mise à jour : 10/01/2018, version : V1.1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1763" y="180975"/>
            <a:ext cx="11931650" cy="430847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2. </a:t>
            </a:r>
            <a:r>
              <a:rPr lang="fr-FR" b="1" u="sng" dirty="0">
                <a:solidFill>
                  <a:schemeClr val="accent6">
                    <a:lumMod val="50000"/>
                  </a:schemeClr>
                </a:solidFill>
                <a:latin typeface="+mn-lt"/>
              </a:rPr>
              <a:t>L’équipe 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L’équipé est formée de « frères » de « sœurs », ayant des compétences variées (agronomie, mécanique, informatique …) :</a:t>
            </a:r>
          </a:p>
          <a:p>
            <a:pPr eaLnBrk="1" fontAlgn="auto" hangingPunct="1">
              <a:spcBef>
                <a:spcPts val="0"/>
              </a:spcBef>
              <a:spcAft>
                <a:spcPts val="0"/>
              </a:spcAft>
              <a:defRPr/>
            </a:pPr>
            <a:endParaRPr lang="fr-FR" dirty="0">
              <a:solidFill>
                <a:schemeClr val="accent6">
                  <a:lumMod val="50000"/>
                </a:schemeClr>
              </a:solidFill>
              <a:latin typeface="+mn-lt"/>
            </a:endParaRPr>
          </a:p>
          <a:p>
            <a:pPr marL="285750" indent="-285750">
              <a:buFont typeface="Arial" panose="020B0604020202020204" pitchFamily="34" charset="0"/>
              <a:buChar char="•"/>
              <a:defRPr/>
            </a:pPr>
            <a:r>
              <a:rPr lang="pt-BR" sz="1400" dirty="0">
                <a:solidFill>
                  <a:schemeClr val="accent6">
                    <a:lumMod val="50000"/>
                  </a:schemeClr>
                </a:solidFill>
                <a:latin typeface="+mn-lt"/>
              </a:rPr>
              <a:t>Le Père Godfrey Nzamujo (Directeur et Fondateur, </a:t>
            </a:r>
            <a:r>
              <a:rPr lang="fr-FR" sz="1400" dirty="0">
                <a:solidFill>
                  <a:schemeClr val="accent6">
                    <a:lumMod val="50000"/>
                  </a:schemeClr>
                </a:solidFill>
              </a:rPr>
              <a:t>Prêtre Dominicain, OP</a:t>
            </a:r>
            <a:r>
              <a:rPr lang="pt-BR" sz="1400" dirty="0">
                <a:solidFill>
                  <a:schemeClr val="accent6">
                    <a:lumMod val="50000"/>
                  </a:schemeClr>
                </a:solidFill>
                <a:latin typeface="+mn-lt"/>
              </a:rPr>
              <a:t>).</a:t>
            </a:r>
          </a:p>
          <a:p>
            <a:pPr marL="285750" indent="-285750">
              <a:buFont typeface="Arial" panose="020B0604020202020204" pitchFamily="34" charset="0"/>
              <a:buChar char="•"/>
              <a:defRPr/>
            </a:pPr>
            <a:r>
              <a:rPr lang="pt-BR" sz="1400" dirty="0">
                <a:solidFill>
                  <a:schemeClr val="accent6">
                    <a:lumMod val="50000"/>
                  </a:schemeClr>
                </a:solidFill>
                <a:latin typeface="+mn-lt"/>
              </a:rPr>
              <a:t>Patricia Kormawa (Assistante du Directeur en RH et communications) </a:t>
            </a:r>
            <a:r>
              <a:rPr lang="pt-BR" sz="1400" dirty="0">
                <a:solidFill>
                  <a:srgbClr val="FF0000"/>
                </a:solidFill>
                <a:latin typeface="+mn-lt"/>
              </a:rPr>
              <a:t>(?) </a:t>
            </a:r>
            <a:r>
              <a:rPr lang="pt-BR" sz="1400" dirty="0">
                <a:solidFill>
                  <a:schemeClr val="accent6">
                    <a:lumMod val="50000"/>
                  </a:schemeClr>
                </a:solidFill>
                <a:latin typeface="+mn-lt"/>
              </a:rPr>
              <a:t>: +229 67 70 94 60                    </a:t>
            </a:r>
            <a:r>
              <a:rPr lang="pt-BR" sz="1400" dirty="0">
                <a:solidFill>
                  <a:schemeClr val="accent6">
                    <a:lumMod val="50000"/>
                  </a:schemeClr>
                </a:solidFill>
                <a:latin typeface="+mn-lt"/>
                <a:hlinkClick r:id="rId3"/>
              </a:rPr>
              <a:t>patricia (at) songhai.org</a:t>
            </a:r>
            <a:endParaRPr lang="pt-BR" sz="1400" dirty="0">
              <a:solidFill>
                <a:schemeClr val="accent6">
                  <a:lumMod val="50000"/>
                </a:schemeClr>
              </a:solidFill>
              <a:latin typeface="+mn-lt"/>
            </a:endParaRPr>
          </a:p>
          <a:p>
            <a:pPr marL="285750" indent="-285750">
              <a:buFont typeface="Arial" panose="020B0604020202020204" pitchFamily="34" charset="0"/>
              <a:buChar char="•"/>
              <a:defRPr/>
            </a:pPr>
            <a:r>
              <a:rPr lang="pt-BR" sz="1400" dirty="0">
                <a:solidFill>
                  <a:schemeClr val="accent6">
                    <a:lumMod val="50000"/>
                  </a:schemeClr>
                </a:solidFill>
                <a:latin typeface="+mn-lt"/>
              </a:rPr>
              <a:t>Blandine Araba </a:t>
            </a:r>
            <a:r>
              <a:rPr lang="pt-BR" sz="1400" dirty="0">
                <a:solidFill>
                  <a:srgbClr val="FF0000"/>
                </a:solidFill>
                <a:latin typeface="+mn-lt"/>
              </a:rPr>
              <a:t>(Partenariat ?)</a:t>
            </a:r>
            <a:r>
              <a:rPr lang="pt-BR" sz="1400" dirty="0">
                <a:solidFill>
                  <a:schemeClr val="accent6">
                    <a:lumMod val="50000"/>
                  </a:schemeClr>
                </a:solidFill>
                <a:latin typeface="+mn-lt"/>
              </a:rPr>
              <a:t> :     +229 97 29 89 55                   </a:t>
            </a:r>
            <a:r>
              <a:rPr lang="pt-BR" sz="1400" dirty="0">
                <a:solidFill>
                  <a:schemeClr val="accent6">
                    <a:lumMod val="50000"/>
                  </a:schemeClr>
                </a:solidFill>
                <a:latin typeface="+mn-lt"/>
                <a:hlinkClick r:id="rId4"/>
              </a:rPr>
              <a:t>blandinearaba (at) songhai.org</a:t>
            </a:r>
            <a:endParaRPr lang="pt-BR" sz="1400" dirty="0">
              <a:solidFill>
                <a:schemeClr val="accent6">
                  <a:lumMod val="50000"/>
                </a:schemeClr>
              </a:solidFill>
              <a:latin typeface="+mn-lt"/>
            </a:endParaRPr>
          </a:p>
          <a:p>
            <a:pPr marL="285750" indent="-285750">
              <a:buFont typeface="Arial" panose="020B0604020202020204" pitchFamily="34" charset="0"/>
              <a:buChar char="•"/>
              <a:defRPr/>
            </a:pPr>
            <a:r>
              <a:rPr lang="pt-BR" sz="1400" dirty="0">
                <a:solidFill>
                  <a:schemeClr val="accent6">
                    <a:lumMod val="50000"/>
                  </a:schemeClr>
                </a:solidFill>
                <a:latin typeface="+mn-lt"/>
              </a:rPr>
              <a:t>Leonce Sessou</a:t>
            </a:r>
            <a:r>
              <a:rPr lang="pt-BR" sz="1400" dirty="0">
                <a:solidFill>
                  <a:srgbClr val="FF0000"/>
                </a:solidFill>
                <a:latin typeface="+mn-lt"/>
              </a:rPr>
              <a:t> (Communication et partenariat ?) </a:t>
            </a:r>
            <a:r>
              <a:rPr lang="pt-BR" sz="1400" dirty="0">
                <a:solidFill>
                  <a:schemeClr val="accent6">
                    <a:lumMod val="50000"/>
                  </a:schemeClr>
                </a:solidFill>
                <a:latin typeface="+mn-lt"/>
              </a:rPr>
              <a:t>:      +229 96 14 72 30                  </a:t>
            </a:r>
            <a:r>
              <a:rPr lang="pt-BR" sz="1400" dirty="0">
                <a:solidFill>
                  <a:schemeClr val="accent6">
                    <a:lumMod val="50000"/>
                  </a:schemeClr>
                </a:solidFill>
                <a:latin typeface="+mn-lt"/>
                <a:hlinkClick r:id="rId5"/>
              </a:rPr>
              <a:t>lsessou (at) songhai.org</a:t>
            </a:r>
            <a:endParaRPr lang="pt-BR" sz="1400" dirty="0">
              <a:solidFill>
                <a:schemeClr val="accent6">
                  <a:lumMod val="50000"/>
                </a:schemeClr>
              </a:solidFill>
              <a:latin typeface="+mn-lt"/>
            </a:endParaRPr>
          </a:p>
          <a:p>
            <a:pPr marL="285750" indent="-285750">
              <a:buFont typeface="Arial" panose="020B0604020202020204" pitchFamily="34" charset="0"/>
              <a:buChar char="•"/>
              <a:defRPr/>
            </a:pPr>
            <a:r>
              <a:rPr lang="pt-BR" sz="1400" dirty="0">
                <a:solidFill>
                  <a:schemeClr val="accent6">
                    <a:lumMod val="50000"/>
                  </a:schemeClr>
                </a:solidFill>
                <a:latin typeface="+mn-lt"/>
              </a:rPr>
              <a:t>Akole Wilson</a:t>
            </a:r>
            <a:r>
              <a:rPr lang="pt-BR" sz="1400" dirty="0">
                <a:solidFill>
                  <a:srgbClr val="FF0000"/>
                </a:solidFill>
                <a:latin typeface="+mn-lt"/>
              </a:rPr>
              <a:t> (?) </a:t>
            </a:r>
            <a:r>
              <a:rPr lang="pt-BR" sz="1400" dirty="0">
                <a:solidFill>
                  <a:schemeClr val="accent6">
                    <a:lumMod val="50000"/>
                  </a:schemeClr>
                </a:solidFill>
                <a:latin typeface="+mn-lt"/>
              </a:rPr>
              <a:t>:         +229 96 00 82 39                   </a:t>
            </a:r>
            <a:r>
              <a:rPr lang="pt-BR" sz="1400" dirty="0">
                <a:solidFill>
                  <a:schemeClr val="accent6">
                    <a:lumMod val="50000"/>
                  </a:schemeClr>
                </a:solidFill>
                <a:latin typeface="+mn-lt"/>
                <a:hlinkClick r:id="rId6"/>
              </a:rPr>
              <a:t>akole (at) songhai.org</a:t>
            </a:r>
            <a:endParaRPr lang="pt-BR" sz="1400" dirty="0">
              <a:solidFill>
                <a:schemeClr val="accent6">
                  <a:lumMod val="50000"/>
                </a:schemeClr>
              </a:solidFill>
              <a:latin typeface="+mn-lt"/>
            </a:endParaRPr>
          </a:p>
          <a:p>
            <a:pPr marL="285750" indent="-285750">
              <a:buFont typeface="Arial" panose="020B0604020202020204" pitchFamily="34" charset="0"/>
              <a:buChar char="•"/>
              <a:defRPr/>
            </a:pPr>
            <a:r>
              <a:rPr lang="fr-FR" sz="1400" i="1" dirty="0">
                <a:solidFill>
                  <a:schemeClr val="accent6">
                    <a:lumMod val="50000"/>
                  </a:schemeClr>
                </a:solidFill>
              </a:rPr>
              <a:t>Eliot K. Wilson</a:t>
            </a:r>
            <a:r>
              <a:rPr lang="pt-BR" sz="1400" i="1" dirty="0">
                <a:solidFill>
                  <a:schemeClr val="accent6">
                    <a:lumMod val="50000"/>
                  </a:schemeClr>
                </a:solidFill>
                <a:latin typeface="+mn-lt"/>
              </a:rPr>
              <a:t>  </a:t>
            </a:r>
            <a:r>
              <a:rPr lang="pt-BR" sz="1400" i="1" dirty="0">
                <a:solidFill>
                  <a:srgbClr val="FF0000"/>
                </a:solidFill>
                <a:latin typeface="+mn-lt"/>
              </a:rPr>
              <a:t>(à vérifier)</a:t>
            </a:r>
            <a:r>
              <a:rPr lang="pt-BR" sz="1400" i="1" dirty="0">
                <a:solidFill>
                  <a:schemeClr val="accent6">
                    <a:lumMod val="50000"/>
                  </a:schemeClr>
                </a:solidFill>
                <a:latin typeface="+mn-lt"/>
              </a:rPr>
              <a:t> : +229 </a:t>
            </a:r>
            <a:r>
              <a:rPr lang="pt-BR" sz="1400" i="1" dirty="0">
                <a:solidFill>
                  <a:srgbClr val="FF0000"/>
                </a:solidFill>
              </a:rPr>
              <a:t>96</a:t>
            </a:r>
            <a:r>
              <a:rPr lang="pt-BR" sz="1400" i="1" dirty="0">
                <a:solidFill>
                  <a:schemeClr val="accent6">
                    <a:lumMod val="50000"/>
                  </a:schemeClr>
                </a:solidFill>
              </a:rPr>
              <a:t> </a:t>
            </a:r>
            <a:r>
              <a:rPr lang="fr-FR" sz="1400" i="1" dirty="0">
                <a:solidFill>
                  <a:schemeClr val="accent6">
                    <a:lumMod val="50000"/>
                  </a:schemeClr>
                </a:solidFill>
              </a:rPr>
              <a:t>22 20 50 (?)		</a:t>
            </a:r>
            <a:r>
              <a:rPr lang="fr-FR" sz="1400" i="1" dirty="0" err="1">
                <a:solidFill>
                  <a:schemeClr val="accent6">
                    <a:lumMod val="50000"/>
                  </a:schemeClr>
                </a:solidFill>
                <a:hlinkClick r:id="rId7"/>
              </a:rPr>
              <a:t>songhaï.benin</a:t>
            </a:r>
            <a:r>
              <a:rPr lang="fr-FR" sz="1400" i="1" dirty="0">
                <a:solidFill>
                  <a:schemeClr val="accent6">
                    <a:lumMod val="50000"/>
                  </a:schemeClr>
                </a:solidFill>
                <a:hlinkClick r:id="rId7"/>
              </a:rPr>
              <a:t> (at) intnet.bj</a:t>
            </a:r>
            <a:r>
              <a:rPr lang="fr-FR" sz="1400" i="1" dirty="0">
                <a:solidFill>
                  <a:schemeClr val="accent6">
                    <a:lumMod val="50000"/>
                  </a:schemeClr>
                </a:solidFill>
              </a:rPr>
              <a:t> </a:t>
            </a:r>
            <a:endParaRPr lang="pt-BR" sz="1400" i="1"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John </a:t>
            </a:r>
            <a:r>
              <a:rPr lang="fr-FR" sz="1400" dirty="0" err="1">
                <a:solidFill>
                  <a:schemeClr val="accent6">
                    <a:lumMod val="50000"/>
                  </a:schemeClr>
                </a:solidFill>
                <a:latin typeface="+mn-lt"/>
              </a:rPr>
              <a:t>Segla</a:t>
            </a:r>
            <a:r>
              <a:rPr lang="fr-FR" sz="1400" dirty="0">
                <a:solidFill>
                  <a:schemeClr val="accent6">
                    <a:lumMod val="50000"/>
                  </a:schemeClr>
                </a:solidFill>
                <a:latin typeface="+mn-lt"/>
              </a:rPr>
              <a:t> (Network </a:t>
            </a:r>
            <a:r>
              <a:rPr lang="fr-FR" sz="1400" dirty="0" err="1">
                <a:solidFill>
                  <a:schemeClr val="accent6">
                    <a:lumMod val="50000"/>
                  </a:schemeClr>
                </a:solidFill>
                <a:latin typeface="+mn-lt"/>
              </a:rPr>
              <a:t>administrator</a:t>
            </a:r>
            <a:r>
              <a:rPr lang="fr-FR" sz="1400" dirty="0">
                <a:solidFill>
                  <a:schemeClr val="accent6">
                    <a:lumMod val="50000"/>
                  </a:schemeClr>
                </a:solidFill>
                <a:latin typeface="+mn-lt"/>
              </a:rPr>
              <a:t>) :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Dr. Guy Médard </a:t>
            </a:r>
            <a:r>
              <a:rPr lang="fr-FR" sz="1400" dirty="0" err="1">
                <a:solidFill>
                  <a:schemeClr val="accent6">
                    <a:lumMod val="50000"/>
                  </a:schemeClr>
                </a:solidFill>
                <a:latin typeface="+mn-lt"/>
              </a:rPr>
              <a:t>Loueke</a:t>
            </a:r>
            <a:r>
              <a:rPr lang="fr-FR" sz="1400" dirty="0">
                <a:solidFill>
                  <a:schemeClr val="accent6">
                    <a:lumMod val="50000"/>
                  </a:schemeClr>
                </a:solidFill>
                <a:latin typeface="+mn-lt"/>
              </a:rPr>
              <a:t> (Coordinateur) :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Gabriel </a:t>
            </a:r>
            <a:r>
              <a:rPr lang="fr-FR" sz="1400" dirty="0" err="1">
                <a:solidFill>
                  <a:schemeClr val="accent6">
                    <a:lumMod val="50000"/>
                  </a:schemeClr>
                </a:solidFill>
                <a:latin typeface="+mn-lt"/>
              </a:rPr>
              <a:t>Guindehou</a:t>
            </a:r>
            <a:r>
              <a:rPr lang="fr-FR" sz="1400" dirty="0">
                <a:solidFill>
                  <a:schemeClr val="accent6">
                    <a:lumMod val="50000"/>
                  </a:schemeClr>
                </a:solidFill>
                <a:latin typeface="+mn-lt"/>
              </a:rPr>
              <a:t> (Administrateur) : </a:t>
            </a:r>
          </a:p>
          <a:p>
            <a:pPr marL="285750" indent="-285750" eaLnBrk="1" fontAlgn="auto" hangingPunct="1">
              <a:spcBef>
                <a:spcPts val="0"/>
              </a:spcBef>
              <a:spcAft>
                <a:spcPts val="0"/>
              </a:spcAft>
              <a:buFont typeface="Arial" panose="020B0604020202020204" pitchFamily="34" charset="0"/>
              <a:buChar char="•"/>
              <a:defRPr/>
            </a:pPr>
            <a:r>
              <a:rPr lang="fr-FR" sz="1400" dirty="0" err="1">
                <a:solidFill>
                  <a:schemeClr val="accent6">
                    <a:lumMod val="50000"/>
                  </a:schemeClr>
                </a:solidFill>
                <a:latin typeface="+mn-lt"/>
              </a:rPr>
              <a:t>Symenouh</a:t>
            </a:r>
            <a:r>
              <a:rPr lang="fr-FR" sz="1400" dirty="0">
                <a:solidFill>
                  <a:schemeClr val="accent6">
                    <a:lumMod val="50000"/>
                  </a:schemeClr>
                </a:solidFill>
                <a:latin typeface="+mn-lt"/>
              </a:rPr>
              <a:t> </a:t>
            </a:r>
            <a:r>
              <a:rPr lang="fr-FR" sz="1400" dirty="0" err="1">
                <a:solidFill>
                  <a:schemeClr val="accent6">
                    <a:lumMod val="50000"/>
                  </a:schemeClr>
                </a:solidFill>
                <a:latin typeface="+mn-lt"/>
              </a:rPr>
              <a:t>Simphorase</a:t>
            </a:r>
            <a:r>
              <a:rPr lang="fr-FR" sz="1400" dirty="0">
                <a:solidFill>
                  <a:schemeClr val="accent6">
                    <a:lumMod val="50000"/>
                  </a:schemeClr>
                </a:solidFill>
                <a:latin typeface="+mn-lt"/>
              </a:rPr>
              <a:t> (Ressources humaines) :</a:t>
            </a:r>
          </a:p>
          <a:p>
            <a:pPr marL="285750" indent="-285750" eaLnBrk="1" fontAlgn="auto" hangingPunct="1">
              <a:spcBef>
                <a:spcPts val="0"/>
              </a:spcBef>
              <a:spcAft>
                <a:spcPts val="0"/>
              </a:spcAft>
              <a:buFont typeface="Arial" panose="020B0604020202020204" pitchFamily="34" charset="0"/>
              <a:buChar char="•"/>
              <a:defRPr/>
            </a:pPr>
            <a:r>
              <a:rPr lang="fr-FR" sz="1400" dirty="0" err="1">
                <a:solidFill>
                  <a:schemeClr val="accent6">
                    <a:lumMod val="50000"/>
                  </a:schemeClr>
                </a:solidFill>
                <a:latin typeface="+mn-lt"/>
              </a:rPr>
              <a:t>Zoffoun</a:t>
            </a:r>
            <a:r>
              <a:rPr lang="fr-FR" sz="1400" dirty="0">
                <a:solidFill>
                  <a:schemeClr val="accent6">
                    <a:lumMod val="50000"/>
                  </a:schemeClr>
                </a:solidFill>
                <a:latin typeface="+mn-lt"/>
              </a:rPr>
              <a:t> Kelly </a:t>
            </a:r>
            <a:r>
              <a:rPr lang="fr-FR" sz="1400" dirty="0">
                <a:solidFill>
                  <a:schemeClr val="accent6">
                    <a:lumMod val="50000"/>
                  </a:schemeClr>
                </a:solidFill>
              </a:rPr>
              <a:t>(Ressources humaines)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200" dirty="0">
                <a:solidFill>
                  <a:schemeClr val="accent6">
                    <a:lumMod val="50000"/>
                  </a:schemeClr>
                </a:solidFill>
              </a:rPr>
              <a:t>Jean-Claude Lavigne </a:t>
            </a:r>
            <a:r>
              <a:rPr lang="fr-FR" sz="1200" dirty="0">
                <a:solidFill>
                  <a:srgbClr val="FF0000"/>
                </a:solidFill>
              </a:rPr>
              <a:t>(?)</a:t>
            </a:r>
            <a:r>
              <a:rPr lang="fr-FR" sz="1200" dirty="0">
                <a:solidFill>
                  <a:schemeClr val="accent6">
                    <a:lumMod val="50000"/>
                  </a:schemeClr>
                </a:solidFill>
              </a:rPr>
              <a:t> (Economiste, Prêtre Dominicain, OP, </a:t>
            </a:r>
            <a:r>
              <a:rPr lang="fr-FR" sz="1200" dirty="0">
                <a:solidFill>
                  <a:srgbClr val="FF0000"/>
                </a:solidFill>
              </a:rPr>
              <a:t>Songhaï </a:t>
            </a:r>
            <a:r>
              <a:rPr lang="fr-FR" sz="1200">
                <a:solidFill>
                  <a:srgbClr val="FF0000"/>
                </a:solidFill>
              </a:rPr>
              <a:t>France et/ou </a:t>
            </a:r>
            <a:r>
              <a:rPr lang="fr-FR" sz="1200" dirty="0">
                <a:solidFill>
                  <a:srgbClr val="FF0000"/>
                </a:solidFill>
              </a:rPr>
              <a:t>Côte d’Ivoire ?</a:t>
            </a:r>
            <a:r>
              <a:rPr lang="fr-FR" sz="1200" dirty="0">
                <a:solidFill>
                  <a:schemeClr val="accent6">
                    <a:lumMod val="50000"/>
                  </a:schemeClr>
                </a:solidFill>
              </a:rPr>
              <a:t>) :   </a:t>
            </a:r>
          </a:p>
          <a:p>
            <a:pPr marL="285750" indent="-285750" eaLnBrk="1" fontAlgn="auto" hangingPunct="1">
              <a:spcBef>
                <a:spcPts val="0"/>
              </a:spcBef>
              <a:spcAft>
                <a:spcPts val="0"/>
              </a:spcAft>
              <a:buFont typeface="Arial" panose="020B0604020202020204" pitchFamily="34" charset="0"/>
              <a:buChar char="•"/>
              <a:defRPr/>
            </a:pPr>
            <a:r>
              <a:rPr lang="fr-FR" sz="1200" dirty="0">
                <a:solidFill>
                  <a:schemeClr val="accent6">
                    <a:lumMod val="50000"/>
                  </a:schemeClr>
                </a:solidFill>
                <a:latin typeface="+mn-lt"/>
              </a:rPr>
              <a:t>Etc.</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8"/>
              </a:rPr>
              <a:t>http://www.global-local-forum.com/pages.asp?ref_page=7329</a:t>
            </a:r>
            <a:r>
              <a:rPr lang="fr-FR" sz="1200" dirty="0">
                <a:solidFill>
                  <a:schemeClr val="accent6">
                    <a:lumMod val="50000"/>
                  </a:schemeClr>
                </a:solidFill>
                <a:latin typeface="+mn-lt"/>
              </a:rPr>
              <a:t>, b) </a:t>
            </a:r>
            <a:r>
              <a:rPr lang="fr-FR" sz="1200">
                <a:solidFill>
                  <a:schemeClr val="accent6">
                    <a:lumMod val="50000"/>
                  </a:schemeClr>
                </a:solidFill>
                <a:latin typeface="+mn-lt"/>
                <a:hlinkClick r:id="rId9"/>
              </a:rPr>
              <a:t>http://africa.ypard.net/fr/opportunity/youth-workshop-fair-songhai-centre-8-9th-october-2012</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9AF2191E-047E-41EA-9C06-67E16E2D7A6D}" type="slidenum">
              <a:rPr lang="fr-FR"/>
              <a:pPr>
                <a:defRPr/>
              </a:pPr>
              <a:t>10</a:t>
            </a:fld>
            <a:endParaRPr lang="fr-FR" dirty="0"/>
          </a:p>
        </p:txBody>
      </p:sp>
      <p:pic>
        <p:nvPicPr>
          <p:cNvPr id="17413" name="Imag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55675" y="4435475"/>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4000" y="5835650"/>
            <a:ext cx="2997200" cy="830263"/>
          </a:xfrm>
          <a:prstGeom prst="rect">
            <a:avLst/>
          </a:prstGeom>
        </p:spPr>
        <p:txBody>
          <a:bodyPr>
            <a:spAutoFit/>
          </a:bodyPr>
          <a:lstStyle/>
          <a:p>
            <a:pPr algn="ctr">
              <a:defRPr/>
            </a:pPr>
            <a:r>
              <a:rPr lang="fr-FR" sz="1200" dirty="0">
                <a:solidFill>
                  <a:schemeClr val="accent6">
                    <a:lumMod val="50000"/>
                  </a:schemeClr>
                </a:solidFill>
              </a:rPr>
              <a:t>Léonce SESSOU</a:t>
            </a:r>
          </a:p>
          <a:p>
            <a:pPr algn="ctr">
              <a:defRPr/>
            </a:pPr>
            <a:r>
              <a:rPr lang="fr-FR" sz="1200" dirty="0">
                <a:solidFill>
                  <a:schemeClr val="accent6">
                    <a:lumMod val="50000"/>
                  </a:schemeClr>
                </a:solidFill>
              </a:rPr>
              <a:t>Source : </a:t>
            </a:r>
            <a:r>
              <a:rPr lang="fr-FR" sz="1200">
                <a:solidFill>
                  <a:schemeClr val="accent6">
                    <a:lumMod val="50000"/>
                  </a:schemeClr>
                </a:solidFill>
                <a:hlinkClick r:id="rId11"/>
              </a:rPr>
              <a:t>http://telecentre-collectivite.ning.com/profile/SESSOULeonce</a:t>
            </a:r>
            <a:r>
              <a:rPr lang="fr-FR" sz="1200">
                <a:solidFill>
                  <a:schemeClr val="accent6">
                    <a:lumMod val="50000"/>
                  </a:schemeClr>
                </a:solidFill>
              </a:rPr>
              <a:t> </a:t>
            </a:r>
            <a:r>
              <a:rPr lang="fr-FR" sz="1200" dirty="0">
                <a:solidFill>
                  <a:schemeClr val="accent6">
                    <a:lumMod val="50000"/>
                  </a:schemeClr>
                </a:solidFill>
              </a:rPr>
              <a:t>&amp; </a:t>
            </a:r>
            <a:r>
              <a:rPr lang="fr-FR" sz="1200">
                <a:solidFill>
                  <a:schemeClr val="accent6">
                    <a:lumMod val="50000"/>
                  </a:schemeClr>
                </a:solidFill>
                <a:hlinkClick r:id="rId12"/>
              </a:rPr>
              <a:t>https://www.facebook.com/leonce.sessou</a:t>
            </a:r>
            <a:r>
              <a:rPr lang="fr-FR" sz="1200">
                <a:solidFill>
                  <a:schemeClr val="accent6">
                    <a:lumMod val="50000"/>
                  </a:schemeClr>
                </a:solidFill>
              </a:rPr>
              <a:t>   </a:t>
            </a:r>
            <a:endParaRPr lang="fr-FR" sz="1200" dirty="0">
              <a:solidFill>
                <a:schemeClr val="accent6">
                  <a:lumMod val="50000"/>
                </a:schemeClr>
              </a:solidFill>
            </a:endParaRPr>
          </a:p>
        </p:txBody>
      </p:sp>
      <p:pic>
        <p:nvPicPr>
          <p:cNvPr id="17415" name="Imag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456863" y="4433888"/>
            <a:ext cx="1333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183813" y="6129338"/>
            <a:ext cx="1879600" cy="646112"/>
          </a:xfrm>
          <a:prstGeom prst="rect">
            <a:avLst/>
          </a:prstGeom>
        </p:spPr>
        <p:txBody>
          <a:bodyPr>
            <a:spAutoFit/>
          </a:bodyPr>
          <a:lstStyle/>
          <a:p>
            <a:pPr algn="ctr">
              <a:defRPr/>
            </a:pPr>
            <a:r>
              <a:rPr lang="fr-FR" sz="1200" dirty="0">
                <a:solidFill>
                  <a:schemeClr val="accent6">
                    <a:lumMod val="50000"/>
                  </a:schemeClr>
                </a:solidFill>
              </a:rPr>
              <a:t>John SEGLA Source : </a:t>
            </a:r>
            <a:r>
              <a:rPr lang="fr-FR" sz="1200">
                <a:solidFill>
                  <a:schemeClr val="accent6">
                    <a:lumMod val="50000"/>
                  </a:schemeClr>
                </a:solidFill>
                <a:hlinkClick r:id="rId14"/>
              </a:rPr>
              <a:t>http://bj.viadeo.com/en/profile/john.segla</a:t>
            </a:r>
            <a:r>
              <a:rPr lang="fr-FR" sz="1200">
                <a:solidFill>
                  <a:schemeClr val="accent6">
                    <a:lumMod val="50000"/>
                  </a:schemeClr>
                </a:solidFill>
              </a:rPr>
              <a:t>   </a:t>
            </a:r>
            <a:endParaRPr lang="fr-FR" sz="1200" dirty="0"/>
          </a:p>
        </p:txBody>
      </p:sp>
      <p:sp>
        <p:nvSpPr>
          <p:cNvPr id="9" name="Rectangle 8"/>
          <p:cNvSpPr/>
          <p:nvPr/>
        </p:nvSpPr>
        <p:spPr>
          <a:xfrm>
            <a:off x="3352800" y="6019800"/>
            <a:ext cx="1050925" cy="646113"/>
          </a:xfrm>
          <a:prstGeom prst="rect">
            <a:avLst/>
          </a:prstGeom>
        </p:spPr>
        <p:txBody>
          <a:bodyPr>
            <a:spAutoFit/>
          </a:bodyPr>
          <a:lstStyle/>
          <a:p>
            <a:pPr algn="ctr">
              <a:defRPr/>
            </a:pPr>
            <a:r>
              <a:rPr lang="fr-FR" sz="1200" dirty="0">
                <a:solidFill>
                  <a:schemeClr val="accent6">
                    <a:lumMod val="50000"/>
                  </a:schemeClr>
                </a:solidFill>
              </a:rPr>
              <a:t>Le Père Jean-Claude LAVIGNE</a:t>
            </a:r>
          </a:p>
        </p:txBody>
      </p:sp>
      <p:sp>
        <p:nvSpPr>
          <p:cNvPr id="12" name="Rectangle 11"/>
          <p:cNvSpPr/>
          <p:nvPr/>
        </p:nvSpPr>
        <p:spPr>
          <a:xfrm>
            <a:off x="4624388" y="5835650"/>
            <a:ext cx="1895475" cy="830263"/>
          </a:xfrm>
          <a:prstGeom prst="rect">
            <a:avLst/>
          </a:prstGeom>
        </p:spPr>
        <p:txBody>
          <a:bodyPr>
            <a:spAutoFit/>
          </a:bodyPr>
          <a:lstStyle/>
          <a:p>
            <a:pPr algn="ctr">
              <a:defRPr/>
            </a:pPr>
            <a:r>
              <a:rPr lang="fr-FR" sz="1200" dirty="0">
                <a:solidFill>
                  <a:schemeClr val="accent6">
                    <a:lumMod val="50000"/>
                  </a:schemeClr>
                </a:solidFill>
              </a:rPr>
              <a:t>Patricia </a:t>
            </a:r>
            <a:r>
              <a:rPr lang="fr-FR" sz="1200" dirty="0" err="1">
                <a:solidFill>
                  <a:schemeClr val="accent6">
                    <a:lumMod val="50000"/>
                  </a:schemeClr>
                </a:solidFill>
              </a:rPr>
              <a:t>Kormawa</a:t>
            </a:r>
            <a:r>
              <a:rPr lang="fr-FR" sz="1200" dirty="0">
                <a:solidFill>
                  <a:schemeClr val="accent6">
                    <a:lumMod val="50000"/>
                  </a:schemeClr>
                </a:solidFill>
              </a:rPr>
              <a:t> Source : </a:t>
            </a:r>
            <a:r>
              <a:rPr lang="fr-FR" sz="1200">
                <a:solidFill>
                  <a:schemeClr val="accent6">
                    <a:lumMod val="50000"/>
                  </a:schemeClr>
                </a:solidFill>
                <a:hlinkClick r:id="rId15"/>
              </a:rPr>
              <a:t>https://www.linkedin.com/pub/patricia-kormawa/7b/785/255</a:t>
            </a:r>
            <a:r>
              <a:rPr lang="fr-FR" sz="1200">
                <a:solidFill>
                  <a:schemeClr val="accent6">
                    <a:lumMod val="50000"/>
                  </a:schemeClr>
                </a:solidFill>
              </a:rPr>
              <a:t> </a:t>
            </a:r>
            <a:endParaRPr lang="fr-FR" sz="1200" dirty="0">
              <a:solidFill>
                <a:schemeClr val="accent6">
                  <a:lumMod val="50000"/>
                </a:schemeClr>
              </a:solidFill>
            </a:endParaRPr>
          </a:p>
        </p:txBody>
      </p:sp>
      <p:pic>
        <p:nvPicPr>
          <p:cNvPr id="17419" name="Image 1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072063" y="4556125"/>
            <a:ext cx="12334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Image 1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190875" y="4556125"/>
            <a:ext cx="12287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2413" y="517525"/>
            <a:ext cx="11468100" cy="6340475"/>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Vidéos en Anglais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2"/>
              </a:rPr>
              <a:t>Songhai Sustainability Project Part 1</a:t>
            </a:r>
            <a:r>
              <a:rPr lang="fr-FR" sz="1400" dirty="0">
                <a:solidFill>
                  <a:schemeClr val="accent6">
                    <a:lumMod val="50000"/>
                  </a:schemeClr>
                </a:solidFill>
                <a:latin typeface="+mn-lt"/>
              </a:rPr>
              <a:t>, </a:t>
            </a:r>
            <a:r>
              <a:rPr lang="fr-FR" sz="1400">
                <a:solidFill>
                  <a:schemeClr val="accent6">
                    <a:lumMod val="50000"/>
                  </a:schemeClr>
                </a:solidFill>
                <a:latin typeface="+mn-lt"/>
                <a:hlinkClick r:id="rId2"/>
              </a:rPr>
              <a:t>https://www.youtube.com/watch?v=SCiUFzNfI5k</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3"/>
              </a:rPr>
              <a:t>Songhai Sustainability Project Part 2</a:t>
            </a:r>
            <a:r>
              <a:rPr lang="fr-FR" sz="1400" dirty="0">
                <a:solidFill>
                  <a:schemeClr val="accent6">
                    <a:lumMod val="50000"/>
                  </a:schemeClr>
                </a:solidFill>
                <a:latin typeface="+mn-lt"/>
              </a:rPr>
              <a:t>, </a:t>
            </a:r>
            <a:r>
              <a:rPr lang="fr-FR" sz="1400">
                <a:solidFill>
                  <a:schemeClr val="accent6">
                    <a:lumMod val="50000"/>
                  </a:schemeClr>
                </a:solidFill>
                <a:latin typeface="+mn-lt"/>
                <a:hlinkClick r:id="rId3"/>
              </a:rPr>
              <a:t>https://www.youtube.com/watch?v=SV27AZVNtpA</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4"/>
              </a:rPr>
              <a:t>Songhai Sustainability Project Part 3</a:t>
            </a:r>
            <a:r>
              <a:rPr lang="fr-FR" sz="1400" dirty="0">
                <a:solidFill>
                  <a:schemeClr val="accent6">
                    <a:lumMod val="50000"/>
                  </a:schemeClr>
                </a:solidFill>
                <a:latin typeface="+mn-lt"/>
              </a:rPr>
              <a:t>, </a:t>
            </a:r>
            <a:r>
              <a:rPr lang="fr-FR" sz="1400">
                <a:solidFill>
                  <a:schemeClr val="accent6">
                    <a:lumMod val="50000"/>
                  </a:schemeClr>
                </a:solidFill>
                <a:latin typeface="+mn-lt"/>
                <a:hlinkClick r:id="rId4"/>
              </a:rPr>
              <a:t>https://www.youtube.com/watch?v=aELUc9r-m8s&amp;index=7&amp;list=PL405FB84944546B75</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5"/>
              </a:rPr>
              <a:t>Songhai Sustainability Project Part 4</a:t>
            </a:r>
            <a:r>
              <a:rPr lang="en-US" sz="1400" dirty="0">
                <a:latin typeface="+mn-lt"/>
              </a:rPr>
              <a:t>, </a:t>
            </a:r>
            <a:r>
              <a:rPr lang="en-US" sz="1400">
                <a:latin typeface="+mn-lt"/>
                <a:hlinkClick r:id="rId5"/>
              </a:rPr>
              <a:t>https://www.youtube.com/watch?v=fGvF_Y820q8&amp;list=PL405FB84944546B75&amp;index=8</a:t>
            </a:r>
            <a:r>
              <a:rPr lang="en-US" sz="1400">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err="1">
                <a:latin typeface="+mn-lt"/>
                <a:hlinkClick r:id="rId6"/>
              </a:rPr>
              <a:t>Songhai</a:t>
            </a:r>
            <a:r>
              <a:rPr lang="fr-FR" sz="1400">
                <a:latin typeface="+mn-lt"/>
                <a:hlinkClick r:id="rId6"/>
              </a:rPr>
              <a:t> 1/3</a:t>
            </a:r>
            <a:r>
              <a:rPr lang="fr-FR" sz="1400" dirty="0">
                <a:latin typeface="+mn-lt"/>
              </a:rPr>
              <a:t>, </a:t>
            </a:r>
            <a:r>
              <a:rPr lang="fr-FR" sz="1400">
                <a:latin typeface="+mn-lt"/>
                <a:hlinkClick r:id="rId6"/>
              </a:rPr>
              <a:t>https://www.youtube.com/watch?v=MpoBRMe8du8</a:t>
            </a:r>
            <a:r>
              <a:rPr lang="fr-FR" sz="1400">
                <a:latin typeface="+mn-lt"/>
              </a:rPr>
              <a:t> </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err="1">
                <a:latin typeface="+mn-lt"/>
                <a:hlinkClick r:id="rId7"/>
              </a:rPr>
              <a:t>Songhai</a:t>
            </a:r>
            <a:r>
              <a:rPr lang="fr-FR" sz="1400">
                <a:latin typeface="+mn-lt"/>
                <a:hlinkClick r:id="rId7"/>
              </a:rPr>
              <a:t> 2/3</a:t>
            </a:r>
            <a:r>
              <a:rPr lang="fr-FR" sz="1400" dirty="0">
                <a:latin typeface="+mn-lt"/>
              </a:rPr>
              <a:t>, </a:t>
            </a:r>
            <a:r>
              <a:rPr lang="fr-FR" sz="1400">
                <a:latin typeface="+mn-lt"/>
                <a:hlinkClick r:id="rId7"/>
              </a:rPr>
              <a:t>https://www.youtube.com/watch?v=ceSQ1DVFcAw</a:t>
            </a:r>
            <a:r>
              <a:rPr lang="fr-FR" sz="1400">
                <a:latin typeface="+mn-lt"/>
              </a:rPr>
              <a:t> </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err="1">
                <a:latin typeface="+mn-lt"/>
                <a:hlinkClick r:id="rId8"/>
              </a:rPr>
              <a:t>Songhai</a:t>
            </a:r>
            <a:r>
              <a:rPr lang="fr-FR" sz="1400">
                <a:latin typeface="+mn-lt"/>
                <a:hlinkClick r:id="rId8"/>
              </a:rPr>
              <a:t> 3/3</a:t>
            </a:r>
            <a:r>
              <a:rPr lang="fr-FR" sz="1400" dirty="0">
                <a:solidFill>
                  <a:schemeClr val="accent6">
                    <a:lumMod val="50000"/>
                  </a:schemeClr>
                </a:solidFill>
                <a:latin typeface="+mn-lt"/>
              </a:rPr>
              <a:t>, </a:t>
            </a:r>
            <a:r>
              <a:rPr lang="fr-FR" sz="1400">
                <a:solidFill>
                  <a:schemeClr val="accent6">
                    <a:lumMod val="50000"/>
                  </a:schemeClr>
                </a:solidFill>
                <a:latin typeface="+mn-lt"/>
                <a:hlinkClick r:id="rId8"/>
              </a:rPr>
              <a:t>https://www.youtube.com/watch?v=uEgt5TGBSXs</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9" tooltip="The Songhai centre in Benin: Entrepreneurship development in Agriculture"/>
              </a:rPr>
              <a:t>The </a:t>
            </a:r>
            <a:r>
              <a:rPr lang="fr-FR" sz="1400" dirty="0" err="1">
                <a:latin typeface="+mn-lt"/>
                <a:hlinkClick r:id="rId9" tooltip="The Songhai centre in Benin: Entrepreneurship development in Agriculture"/>
              </a:rPr>
              <a:t>Songhai</a:t>
            </a:r>
            <a:r>
              <a:rPr lang="fr-FR" sz="1400" dirty="0">
                <a:latin typeface="+mn-lt"/>
                <a:hlinkClick r:id="rId9" tooltip="The Songhai centre in Benin: Entrepreneurship development in Agriculture"/>
              </a:rPr>
              <a:t> centre in Benin: </a:t>
            </a:r>
            <a:r>
              <a:rPr lang="fr-FR" sz="1400" dirty="0" err="1">
                <a:latin typeface="+mn-lt"/>
                <a:hlinkClick r:id="rId9" tooltip="The Songhai centre in Benin: Entrepreneurship development in Agriculture"/>
              </a:rPr>
              <a:t>Entrepreneurship</a:t>
            </a:r>
            <a:r>
              <a:rPr lang="fr-FR" sz="1400" dirty="0">
                <a:latin typeface="+mn-lt"/>
                <a:hlinkClick r:id="rId9" tooltip="The Songhai centre in Benin: Entrepreneurship development in Agriculture"/>
              </a:rPr>
              <a:t> </a:t>
            </a:r>
            <a:r>
              <a:rPr lang="fr-FR" sz="1400" dirty="0" err="1">
                <a:latin typeface="+mn-lt"/>
                <a:hlinkClick r:id="rId9" tooltip="The Songhai centre in Benin: Entrepreneurship development in Agriculture"/>
              </a:rPr>
              <a:t>development</a:t>
            </a:r>
            <a:r>
              <a:rPr lang="fr-FR" sz="1400" dirty="0">
                <a:latin typeface="+mn-lt"/>
                <a:hlinkClick r:id="rId9" tooltip="The Songhai centre in Benin: Entrepreneurship development in Agriculture"/>
              </a:rPr>
              <a:t> in Agriculture</a:t>
            </a:r>
            <a:r>
              <a:rPr lang="fr-FR" sz="1400" dirty="0">
                <a:solidFill>
                  <a:schemeClr val="accent6">
                    <a:lumMod val="50000"/>
                  </a:schemeClr>
                </a:solidFill>
                <a:latin typeface="+mn-lt"/>
              </a:rPr>
              <a:t>, </a:t>
            </a:r>
            <a:r>
              <a:rPr lang="fr-FR" sz="1400">
                <a:solidFill>
                  <a:schemeClr val="accent6">
                    <a:lumMod val="50000"/>
                  </a:schemeClr>
                </a:solidFill>
                <a:latin typeface="+mn-lt"/>
                <a:hlinkClick r:id="rId9"/>
              </a:rPr>
              <a:t>https://www.youtube.com/watch?v=Z4K68WYtqXg</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0"/>
              </a:rPr>
              <a:t>Godfrey </a:t>
            </a:r>
            <a:r>
              <a:rPr lang="en-US" sz="1400" dirty="0" err="1">
                <a:latin typeface="+mn-lt"/>
                <a:hlinkClick r:id="rId10"/>
              </a:rPr>
              <a:t>Nzamujo</a:t>
            </a:r>
            <a:r>
              <a:rPr lang="en-US" sz="1400" dirty="0">
                <a:latin typeface="+mn-lt"/>
                <a:hlinkClick r:id="rId10"/>
              </a:rPr>
              <a:t>, Founder of the Songhai Center, </a:t>
            </a:r>
            <a:r>
              <a:rPr lang="en-US" sz="1400">
                <a:latin typeface="+mn-lt"/>
                <a:hlinkClick r:id="rId10"/>
              </a:rPr>
              <a:t>Benin / </a:t>
            </a:r>
            <a:r>
              <a:rPr lang="en-US" sz="1400" dirty="0" err="1">
                <a:latin typeface="+mn-lt"/>
                <a:hlinkClick r:id="rId10"/>
              </a:rPr>
              <a:t>Webdoc</a:t>
            </a:r>
            <a:r>
              <a:rPr lang="en-US" sz="1400" dirty="0">
                <a:latin typeface="+mn-lt"/>
                <a:hlinkClick r:id="rId10"/>
              </a:rPr>
              <a:t> Africa</a:t>
            </a:r>
            <a:r>
              <a:rPr lang="fr-FR" sz="1400" dirty="0">
                <a:solidFill>
                  <a:schemeClr val="accent6">
                    <a:lumMod val="50000"/>
                  </a:schemeClr>
                </a:solidFill>
                <a:latin typeface="+mn-lt"/>
              </a:rPr>
              <a:t>, </a:t>
            </a:r>
            <a:r>
              <a:rPr lang="fr-FR" sz="1400">
                <a:solidFill>
                  <a:schemeClr val="accent6">
                    <a:lumMod val="50000"/>
                  </a:schemeClr>
                </a:solidFill>
                <a:latin typeface="+mn-lt"/>
                <a:hlinkClick r:id="rId10"/>
              </a:rPr>
              <a:t>https://www.youtube.com/watch?v=Dai54RmRQdA</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1" tooltip="Organic farm in Benin sows example for Africa"/>
              </a:rPr>
              <a:t>Organic farm in Benin sows example for Africa</a:t>
            </a:r>
            <a:r>
              <a:rPr lang="fr-FR" sz="1400" dirty="0">
                <a:solidFill>
                  <a:schemeClr val="accent6">
                    <a:lumMod val="50000"/>
                  </a:schemeClr>
                </a:solidFill>
                <a:latin typeface="+mn-lt"/>
              </a:rPr>
              <a:t>, </a:t>
            </a:r>
            <a:r>
              <a:rPr lang="fr-FR" sz="1400">
                <a:solidFill>
                  <a:schemeClr val="accent6">
                    <a:lumMod val="50000"/>
                  </a:schemeClr>
                </a:solidFill>
                <a:latin typeface="+mn-lt"/>
                <a:hlinkClick r:id="rId11"/>
              </a:rPr>
              <a:t>https://www.youtube.com/watch?v=r-YbCN9H8Ng</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12" tooltip="Songhai Rivers Initiative"/>
              </a:rPr>
              <a:t>Songhai</a:t>
            </a:r>
            <a:r>
              <a:rPr lang="fr-FR" sz="1400" dirty="0">
                <a:latin typeface="+mn-lt"/>
                <a:hlinkClick r:id="rId12" tooltip="Songhai Rivers Initiative"/>
              </a:rPr>
              <a:t> Rivers Initiative</a:t>
            </a:r>
            <a:r>
              <a:rPr lang="fr-FR" sz="1400" dirty="0">
                <a:solidFill>
                  <a:schemeClr val="accent6">
                    <a:lumMod val="50000"/>
                  </a:schemeClr>
                </a:solidFill>
                <a:latin typeface="+mn-lt"/>
              </a:rPr>
              <a:t>, </a:t>
            </a:r>
            <a:r>
              <a:rPr lang="fr-FR" sz="1400">
                <a:solidFill>
                  <a:schemeClr val="accent6">
                    <a:lumMod val="50000"/>
                  </a:schemeClr>
                </a:solidFill>
                <a:latin typeface="+mn-lt"/>
                <a:hlinkClick r:id="rId12"/>
              </a:rPr>
              <a:t>https://www.youtube.com/watch?v=X-688_xX51s</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3" tooltip="Amazing Agro Tourism at Songhai Farm center"/>
              </a:rPr>
              <a:t>Amazing Agro Tourism at Songhai Farm center</a:t>
            </a:r>
            <a:r>
              <a:rPr lang="fr-FR" sz="1400" dirty="0">
                <a:solidFill>
                  <a:schemeClr val="accent6">
                    <a:lumMod val="50000"/>
                  </a:schemeClr>
                </a:solidFill>
                <a:latin typeface="+mn-lt"/>
              </a:rPr>
              <a:t>, </a:t>
            </a:r>
            <a:r>
              <a:rPr lang="fr-FR" sz="1400">
                <a:solidFill>
                  <a:schemeClr val="accent6">
                    <a:lumMod val="50000"/>
                  </a:schemeClr>
                </a:solidFill>
                <a:latin typeface="+mn-lt"/>
                <a:hlinkClick r:id="rId13"/>
              </a:rPr>
              <a:t>https://www.youtube.com/watch?v=paOpP54lV3I</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14" tooltip="Songhai Centre Biogas"/>
              </a:rPr>
              <a:t>Songhai</a:t>
            </a:r>
            <a:r>
              <a:rPr lang="fr-FR" sz="1400" dirty="0">
                <a:latin typeface="+mn-lt"/>
                <a:hlinkClick r:id="rId14" tooltip="Songhai Centre Biogas"/>
              </a:rPr>
              <a:t> Centre </a:t>
            </a:r>
            <a:r>
              <a:rPr lang="fr-FR" sz="1400" dirty="0" err="1">
                <a:latin typeface="+mn-lt"/>
                <a:hlinkClick r:id="rId14" tooltip="Songhai Centre Biogas"/>
              </a:rPr>
              <a:t>Biogas</a:t>
            </a:r>
            <a:r>
              <a:rPr lang="fr-FR" sz="1400" dirty="0">
                <a:solidFill>
                  <a:schemeClr val="accent6">
                    <a:lumMod val="50000"/>
                  </a:schemeClr>
                </a:solidFill>
                <a:latin typeface="+mn-lt"/>
              </a:rPr>
              <a:t>, </a:t>
            </a:r>
            <a:r>
              <a:rPr lang="fr-FR" sz="1400">
                <a:solidFill>
                  <a:schemeClr val="accent6">
                    <a:lumMod val="50000"/>
                  </a:schemeClr>
                </a:solidFill>
                <a:latin typeface="+mn-lt"/>
                <a:hlinkClick r:id="rId14"/>
              </a:rPr>
              <a:t>https://www.youtube.com/watch?v=0f9nOE0TBqE</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15" tooltip="Songhai Centre Biogas   iPhone"/>
              </a:rPr>
              <a:t>Songhai</a:t>
            </a:r>
            <a:r>
              <a:rPr lang="fr-FR" sz="1400" dirty="0">
                <a:latin typeface="+mn-lt"/>
                <a:hlinkClick r:id="rId15" tooltip="Songhai Centre Biogas   iPhone"/>
              </a:rPr>
              <a:t> Centre </a:t>
            </a:r>
            <a:r>
              <a:rPr lang="fr-FR" sz="1400" dirty="0" err="1">
                <a:latin typeface="+mn-lt"/>
                <a:hlinkClick r:id="rId15" tooltip="Songhai Centre Biogas   iPhone"/>
              </a:rPr>
              <a:t>Biogas</a:t>
            </a:r>
            <a:r>
              <a:rPr lang="fr-FR" sz="1400" dirty="0">
                <a:solidFill>
                  <a:schemeClr val="accent6">
                    <a:lumMod val="50000"/>
                  </a:schemeClr>
                </a:solidFill>
                <a:latin typeface="+mn-lt"/>
              </a:rPr>
              <a:t>, </a:t>
            </a:r>
            <a:r>
              <a:rPr lang="fr-FR" sz="1400">
                <a:solidFill>
                  <a:schemeClr val="accent6">
                    <a:lumMod val="50000"/>
                  </a:schemeClr>
                </a:solidFill>
                <a:latin typeface="+mn-lt"/>
                <a:hlinkClick r:id="rId15"/>
              </a:rPr>
              <a:t>https://www.youtube.com/watch?v=xpRqpGdTkx0</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6" tooltip="Father Godfrey - How the South Can Feed the North Low-Radiation, Wholesome Food"/>
              </a:rPr>
              <a:t>Father Godfrey - How the South Can Feed the North Low-Radiation, Wholesome Food</a:t>
            </a:r>
            <a:r>
              <a:rPr lang="fr-FR" sz="1400" dirty="0">
                <a:solidFill>
                  <a:schemeClr val="accent6">
                    <a:lumMod val="50000"/>
                  </a:schemeClr>
                </a:solidFill>
                <a:latin typeface="+mn-lt"/>
              </a:rPr>
              <a:t>, </a:t>
            </a:r>
            <a:r>
              <a:rPr lang="fr-FR" sz="1400">
                <a:solidFill>
                  <a:schemeClr val="accent6">
                    <a:lumMod val="50000"/>
                  </a:schemeClr>
                </a:solidFill>
                <a:latin typeface="+mn-lt"/>
                <a:hlinkClick r:id="rId16"/>
              </a:rPr>
              <a:t>https://www.youtube.com/watch?v</a:t>
            </a:r>
            <a:r>
              <a:rPr lang="fr-FR" sz="1400" dirty="0">
                <a:solidFill>
                  <a:schemeClr val="accent6">
                    <a:lumMod val="50000"/>
                  </a:schemeClr>
                </a:solidFill>
                <a:latin typeface="+mn-lt"/>
                <a:hlinkClick r:id="rId16"/>
              </a:rPr>
              <a:t>=_xbGsFg046I</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0" tooltip="Godfrey Nzamujo, Founder of the Songhai Center, Benin / Webdoc Africa Express"/>
              </a:rPr>
              <a:t>Godfrey </a:t>
            </a:r>
            <a:r>
              <a:rPr lang="en-US" sz="1400" dirty="0" err="1">
                <a:latin typeface="+mn-lt"/>
                <a:hlinkClick r:id="rId10" tooltip="Godfrey Nzamujo, Founder of the Songhai Center, Benin / Webdoc Africa Express"/>
              </a:rPr>
              <a:t>Nzamujo</a:t>
            </a:r>
            <a:r>
              <a:rPr lang="en-US" sz="1400" dirty="0">
                <a:latin typeface="+mn-lt"/>
                <a:hlinkClick r:id="rId10" tooltip="Godfrey Nzamujo, Founder of the Songhai Center, Benin / Webdoc Africa Express"/>
              </a:rPr>
              <a:t>, Founder of the Songhai Center, </a:t>
            </a:r>
            <a:r>
              <a:rPr lang="en-US" sz="1400">
                <a:latin typeface="+mn-lt"/>
                <a:hlinkClick r:id="rId10" tooltip="Godfrey Nzamujo, Founder of the Songhai Center, Benin / Webdoc Africa Express"/>
              </a:rPr>
              <a:t>Benin / </a:t>
            </a:r>
            <a:r>
              <a:rPr lang="en-US" sz="1400" dirty="0" err="1">
                <a:latin typeface="+mn-lt"/>
                <a:hlinkClick r:id="rId10" tooltip="Godfrey Nzamujo, Founder of the Songhai Center, Benin / Webdoc Africa Express"/>
              </a:rPr>
              <a:t>Webdoc</a:t>
            </a:r>
            <a:r>
              <a:rPr lang="en-US" sz="1400" dirty="0">
                <a:latin typeface="+mn-lt"/>
                <a:hlinkClick r:id="rId10" tooltip="Godfrey Nzamujo, Founder of the Songhai Center, Benin / Webdoc Africa Express"/>
              </a:rPr>
              <a:t> Africa Express</a:t>
            </a:r>
            <a:r>
              <a:rPr lang="fr-FR" sz="1400" dirty="0">
                <a:solidFill>
                  <a:schemeClr val="accent6">
                    <a:lumMod val="50000"/>
                  </a:schemeClr>
                </a:solidFill>
                <a:latin typeface="+mn-lt"/>
              </a:rPr>
              <a:t>, </a:t>
            </a:r>
            <a:r>
              <a:rPr lang="fr-FR" sz="1400">
                <a:solidFill>
                  <a:schemeClr val="accent6">
                    <a:lumMod val="50000"/>
                  </a:schemeClr>
                </a:solidFill>
                <a:latin typeface="+mn-lt"/>
                <a:hlinkClick r:id="rId10"/>
              </a:rPr>
              <a:t>https://www.youtube.com/watch?v=Dai54RmRQdA</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17" tooltip="Songhai Center"/>
              </a:rPr>
              <a:t>Songhai</a:t>
            </a:r>
            <a:r>
              <a:rPr lang="fr-FR" sz="1400" dirty="0">
                <a:latin typeface="+mn-lt"/>
                <a:hlinkClick r:id="rId17" tooltip="Songhai Center"/>
              </a:rPr>
              <a:t> Center</a:t>
            </a:r>
            <a:r>
              <a:rPr lang="fr-FR" sz="1400" dirty="0">
                <a:solidFill>
                  <a:schemeClr val="accent6">
                    <a:lumMod val="50000"/>
                  </a:schemeClr>
                </a:solidFill>
                <a:latin typeface="+mn-lt"/>
              </a:rPr>
              <a:t>, </a:t>
            </a:r>
            <a:r>
              <a:rPr lang="fr-FR" sz="1400">
                <a:solidFill>
                  <a:schemeClr val="accent6">
                    <a:lumMod val="50000"/>
                  </a:schemeClr>
                </a:solidFill>
                <a:latin typeface="+mn-lt"/>
                <a:hlinkClick r:id="rId17"/>
              </a:rPr>
              <a:t>https://www.youtube.com/watch?v=TUqu8_csTq4</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err="1">
                <a:latin typeface="+mn-lt"/>
                <a:hlinkClick r:id="rId18"/>
              </a:rPr>
              <a:t>BBtv</a:t>
            </a:r>
            <a:r>
              <a:rPr lang="en-US" sz="1400" dirty="0">
                <a:latin typeface="+mn-lt"/>
                <a:hlinkClick r:id="rId18"/>
              </a:rPr>
              <a:t> World: Green tech and internet in West Africa</a:t>
            </a:r>
            <a:r>
              <a:rPr lang="fr-FR" sz="1400" dirty="0">
                <a:solidFill>
                  <a:schemeClr val="accent6">
                    <a:lumMod val="50000"/>
                  </a:schemeClr>
                </a:solidFill>
                <a:latin typeface="+mn-lt"/>
              </a:rPr>
              <a:t>, </a:t>
            </a:r>
            <a:r>
              <a:rPr lang="fr-FR" sz="1400">
                <a:solidFill>
                  <a:schemeClr val="accent6">
                    <a:lumMod val="50000"/>
                  </a:schemeClr>
                </a:solidFill>
                <a:latin typeface="+mn-lt"/>
                <a:hlinkClick r:id="rId18"/>
              </a:rPr>
              <a:t>https://www.youtube.com/watch?v=O-MM1uLdjdc&amp;list=PL405FB84944546B75</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err="1">
                <a:latin typeface="+mn-lt"/>
                <a:hlinkClick r:id="rId19" tooltip="NGGTour: ENUGU STATE - Inspection of the Songhai Farm Project in Enugu"/>
              </a:rPr>
              <a:t>NGGTour</a:t>
            </a:r>
            <a:r>
              <a:rPr lang="en-US" sz="1400" dirty="0">
                <a:latin typeface="+mn-lt"/>
                <a:hlinkClick r:id="rId19" tooltip="NGGTour: ENUGU STATE - Inspection of the Songhai Farm Project in Enugu"/>
              </a:rPr>
              <a:t>: ENUGU STATE - Inspection of the Songhai Farm Project in Enugu</a:t>
            </a:r>
            <a:r>
              <a:rPr lang="fr-FR" sz="1400" dirty="0">
                <a:solidFill>
                  <a:schemeClr val="accent6">
                    <a:lumMod val="50000"/>
                  </a:schemeClr>
                </a:solidFill>
                <a:latin typeface="+mn-lt"/>
              </a:rPr>
              <a:t>, </a:t>
            </a:r>
            <a:r>
              <a:rPr lang="fr-FR" sz="1400">
                <a:solidFill>
                  <a:schemeClr val="accent6">
                    <a:lumMod val="50000"/>
                  </a:schemeClr>
                </a:solidFill>
                <a:latin typeface="+mn-lt"/>
                <a:hlinkClick r:id="rId19"/>
              </a:rPr>
              <a:t>https://www.youtube.com/watch?v=btqX6ftBdck</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err="1">
                <a:latin typeface="+mn-lt"/>
                <a:hlinkClick r:id="rId20" tooltip="NGGTour: RIVERS STATE - The NGGTour team at Songhai Rivers State Development Initiative"/>
              </a:rPr>
              <a:t>NGGTour</a:t>
            </a:r>
            <a:r>
              <a:rPr lang="en-US" sz="1400" dirty="0">
                <a:latin typeface="+mn-lt"/>
                <a:hlinkClick r:id="rId20" tooltip="NGGTour: RIVERS STATE - The NGGTour team at Songhai Rivers State Development Initiative"/>
              </a:rPr>
              <a:t>: RIVERS STATE - The </a:t>
            </a:r>
            <a:r>
              <a:rPr lang="en-US" sz="1400" dirty="0" err="1">
                <a:latin typeface="+mn-lt"/>
                <a:hlinkClick r:id="rId20" tooltip="NGGTour: RIVERS STATE - The NGGTour team at Songhai Rivers State Development Initiative"/>
              </a:rPr>
              <a:t>NGGTour</a:t>
            </a:r>
            <a:r>
              <a:rPr lang="en-US" sz="1400" dirty="0">
                <a:latin typeface="+mn-lt"/>
                <a:hlinkClick r:id="rId20" tooltip="NGGTour: RIVERS STATE - The NGGTour team at Songhai Rivers State Development Initiative"/>
              </a:rPr>
              <a:t> team at Songhai Rivers State Development Initiative</a:t>
            </a:r>
            <a:r>
              <a:rPr lang="en-US" sz="1400" dirty="0">
                <a:latin typeface="+mn-lt"/>
              </a:rPr>
              <a:t>, </a:t>
            </a:r>
            <a:r>
              <a:rPr lang="en-US" sz="1400">
                <a:latin typeface="+mn-lt"/>
                <a:hlinkClick r:id="rId20"/>
              </a:rPr>
              <a:t>https://www.youtube.com/watch?v=343QbaHMYEw</a:t>
            </a:r>
            <a:r>
              <a:rPr lang="en-US" sz="1400">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21" tooltip="Songhai Black Soap Review"/>
              </a:rPr>
              <a:t>Songhai</a:t>
            </a:r>
            <a:r>
              <a:rPr lang="fr-FR" sz="1400" dirty="0">
                <a:latin typeface="+mn-lt"/>
                <a:hlinkClick r:id="rId21" tooltip="Songhai Black Soap Review"/>
              </a:rPr>
              <a:t> Black Soap </a:t>
            </a:r>
            <a:r>
              <a:rPr lang="fr-FR" sz="1400" dirty="0" err="1">
                <a:latin typeface="+mn-lt"/>
                <a:hlinkClick r:id="rId21" tooltip="Songhai Black Soap Review"/>
              </a:rPr>
              <a:t>Review</a:t>
            </a:r>
            <a:r>
              <a:rPr lang="fr-FR" sz="1400" dirty="0">
                <a:solidFill>
                  <a:schemeClr val="accent6">
                    <a:lumMod val="50000"/>
                  </a:schemeClr>
                </a:solidFill>
                <a:latin typeface="+mn-lt"/>
              </a:rPr>
              <a:t>, </a:t>
            </a:r>
            <a:r>
              <a:rPr lang="fr-FR" sz="1400">
                <a:solidFill>
                  <a:schemeClr val="accent6">
                    <a:lumMod val="50000"/>
                  </a:schemeClr>
                </a:solidFill>
                <a:latin typeface="+mn-lt"/>
                <a:hlinkClick r:id="rId21"/>
              </a:rPr>
              <a:t>https://www.youtube.com/watch?v=OUwoa3K6CxA</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22" tooltip="Using agriculture to challenge Africa's triple threat: Godfrey Nzamujo at TEDxIkoyi"/>
              </a:rPr>
              <a:t>Using agriculture to challenge Africa's triple threat: Godfrey </a:t>
            </a:r>
            <a:r>
              <a:rPr lang="en-US" sz="1400" dirty="0" err="1">
                <a:latin typeface="+mn-lt"/>
                <a:hlinkClick r:id="rId22" tooltip="Using agriculture to challenge Africa's triple threat: Godfrey Nzamujo at TEDxIkoyi"/>
              </a:rPr>
              <a:t>Nzamujo</a:t>
            </a:r>
            <a:r>
              <a:rPr lang="en-US" sz="1400" dirty="0">
                <a:latin typeface="+mn-lt"/>
                <a:hlinkClick r:id="rId22" tooltip="Using agriculture to challenge Africa's triple threat: Godfrey Nzamujo at TEDxIkoyi"/>
              </a:rPr>
              <a:t> at </a:t>
            </a:r>
            <a:r>
              <a:rPr lang="en-US" sz="1400" dirty="0" err="1">
                <a:latin typeface="+mn-lt"/>
                <a:hlinkClick r:id="rId22" tooltip="Using agriculture to challenge Africa's triple threat: Godfrey Nzamujo at TEDxIkoyi"/>
              </a:rPr>
              <a:t>TEDxIkoyi</a:t>
            </a:r>
            <a:r>
              <a:rPr lang="fr-FR" sz="1400" dirty="0">
                <a:solidFill>
                  <a:schemeClr val="accent6">
                    <a:lumMod val="50000"/>
                  </a:schemeClr>
                </a:solidFill>
                <a:latin typeface="+mn-lt"/>
              </a:rPr>
              <a:t>, </a:t>
            </a:r>
            <a:r>
              <a:rPr lang="fr-FR" sz="1400">
                <a:solidFill>
                  <a:schemeClr val="accent6">
                    <a:lumMod val="50000"/>
                  </a:schemeClr>
                </a:solidFill>
                <a:latin typeface="+mn-lt"/>
                <a:hlinkClick r:id="rId22"/>
              </a:rPr>
              <a:t>https://www.youtube.com/watch?v=Caw2htKiT0I</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23" tooltip="Fish pond songhai"/>
              </a:rPr>
              <a:t>Fish pond </a:t>
            </a:r>
            <a:r>
              <a:rPr lang="fr-FR" sz="1400" dirty="0" err="1">
                <a:latin typeface="+mn-lt"/>
                <a:hlinkClick r:id="rId23" tooltip="Fish pond songhai"/>
              </a:rPr>
              <a:t>songhai</a:t>
            </a:r>
            <a:r>
              <a:rPr lang="fr-FR" sz="1400" dirty="0">
                <a:solidFill>
                  <a:schemeClr val="accent6">
                    <a:lumMod val="50000"/>
                  </a:schemeClr>
                </a:solidFill>
                <a:latin typeface="+mn-lt"/>
              </a:rPr>
              <a:t>, </a:t>
            </a:r>
            <a:r>
              <a:rPr lang="fr-FR" sz="1400">
                <a:solidFill>
                  <a:schemeClr val="accent6">
                    <a:lumMod val="50000"/>
                  </a:schemeClr>
                </a:solidFill>
                <a:latin typeface="+mn-lt"/>
                <a:hlinkClick r:id="rId23"/>
              </a:rPr>
              <a:t>https://www.youtube.com/watch?v=vapE9KCbuUc</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24" tooltip="AFRICA OF TOMORROW.flv"/>
              </a:rPr>
              <a:t>AFRICA OF </a:t>
            </a:r>
            <a:r>
              <a:rPr lang="fr-FR" sz="1400" dirty="0" err="1">
                <a:latin typeface="+mn-lt"/>
                <a:hlinkClick r:id="rId24" tooltip="AFRICA OF TOMORROW.flv"/>
              </a:rPr>
              <a:t>TOMORROW.flv</a:t>
            </a:r>
            <a:r>
              <a:rPr lang="fr-FR" sz="1400" dirty="0">
                <a:solidFill>
                  <a:schemeClr val="accent6">
                    <a:lumMod val="50000"/>
                  </a:schemeClr>
                </a:solidFill>
                <a:latin typeface="+mn-lt"/>
              </a:rPr>
              <a:t>, </a:t>
            </a:r>
            <a:r>
              <a:rPr lang="fr-FR" sz="1400">
                <a:solidFill>
                  <a:schemeClr val="accent6">
                    <a:lumMod val="50000"/>
                  </a:schemeClr>
                </a:solidFill>
                <a:latin typeface="+mn-lt"/>
                <a:hlinkClick r:id="rId24"/>
              </a:rPr>
              <a:t>https://www.youtube.com/watch?v=bRCCYxtHFRI</a:t>
            </a:r>
            <a:r>
              <a:rPr lang="fr-FR" sz="1400">
                <a:solidFill>
                  <a:schemeClr val="accent6">
                    <a:lumMod val="50000"/>
                  </a:schemeClr>
                </a:solidFill>
                <a:latin typeface="+mn-lt"/>
              </a:rPr>
              <a:t> </a:t>
            </a:r>
            <a:endParaRPr lang="fr-FR" sz="14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58550" y="6400800"/>
            <a:ext cx="744538" cy="276225"/>
          </a:xfrm>
        </p:spPr>
        <p:txBody>
          <a:bodyPr/>
          <a:lstStyle/>
          <a:p>
            <a:pPr>
              <a:defRPr/>
            </a:pPr>
            <a:fld id="{07DF6249-569A-416A-91DD-0C48F8B5C6AA}" type="slidenum">
              <a:rPr lang="fr-FR"/>
              <a:pPr>
                <a:defRPr/>
              </a:pPr>
              <a:t>100</a:t>
            </a:fld>
            <a:endParaRPr lang="fr-F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4638" y="660400"/>
            <a:ext cx="11728450" cy="5478423"/>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a:t>
            </a:r>
            <a:r>
              <a:rPr lang="fr-FR" sz="1400" dirty="0">
                <a:solidFill>
                  <a:schemeClr val="accent6">
                    <a:lumMod val="50000"/>
                  </a:schemeClr>
                </a:solidFill>
              </a:rPr>
              <a:t>(suite) </a:t>
            </a:r>
            <a:r>
              <a:rPr lang="fr-FR" sz="1400"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Vidéos en Anglais (suite et fin)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hlinkClick r:id="rId2" tooltip="Songhai Women's Capital Fund"/>
              </a:rPr>
              <a:t>Songhai</a:t>
            </a:r>
            <a:r>
              <a:rPr lang="fr-FR" sz="1400" dirty="0">
                <a:hlinkClick r:id="rId2" tooltip="Songhai Women's Capital Fund"/>
              </a:rPr>
              <a:t> </a:t>
            </a:r>
            <a:r>
              <a:rPr lang="fr-FR" sz="1400" dirty="0" err="1">
                <a:hlinkClick r:id="rId2" tooltip="Songhai Women's Capital Fund"/>
              </a:rPr>
              <a:t>Women's</a:t>
            </a:r>
            <a:r>
              <a:rPr lang="fr-FR" sz="1400" dirty="0">
                <a:hlinkClick r:id="rId2" tooltip="Songhai Women's Capital Fund"/>
              </a:rPr>
              <a:t> Capital </a:t>
            </a:r>
            <a:r>
              <a:rPr lang="fr-FR" sz="1400" dirty="0" err="1">
                <a:hlinkClick r:id="rId2" tooltip="Songhai Women's Capital Fund"/>
              </a:rPr>
              <a:t>Fund</a:t>
            </a:r>
            <a:r>
              <a:rPr lang="fr-FR" sz="1400" dirty="0">
                <a:solidFill>
                  <a:schemeClr val="accent6">
                    <a:lumMod val="50000"/>
                  </a:schemeClr>
                </a:solidFill>
              </a:rPr>
              <a:t>, </a:t>
            </a:r>
            <a:r>
              <a:rPr lang="fr-FR" sz="1400">
                <a:solidFill>
                  <a:schemeClr val="accent6">
                    <a:lumMod val="50000"/>
                  </a:schemeClr>
                </a:solidFill>
                <a:hlinkClick r:id="rId2"/>
              </a:rPr>
              <a:t>https://www.youtube.com/watch?v=LVZ4QaDf4ro</a:t>
            </a:r>
            <a:endParaRPr lang="fr-FR"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3"/>
              </a:rPr>
              <a:t>Songhai</a:t>
            </a:r>
            <a:r>
              <a:rPr lang="fr-FR" sz="1400" dirty="0">
                <a:latin typeface="+mn-lt"/>
                <a:hlinkClick r:id="rId3"/>
              </a:rPr>
              <a:t> </a:t>
            </a:r>
            <a:r>
              <a:rPr lang="fr-FR" sz="1400" dirty="0" err="1">
                <a:latin typeface="+mn-lt"/>
                <a:hlinkClick r:id="rId3"/>
              </a:rPr>
              <a:t>Women's</a:t>
            </a:r>
            <a:r>
              <a:rPr lang="fr-FR" sz="1400" dirty="0">
                <a:latin typeface="+mn-lt"/>
                <a:hlinkClick r:id="rId3"/>
              </a:rPr>
              <a:t> Interview #5</a:t>
            </a:r>
            <a:r>
              <a:rPr lang="fr-FR" sz="1400" dirty="0">
                <a:latin typeface="+mn-lt"/>
              </a:rPr>
              <a:t>, </a:t>
            </a:r>
            <a:r>
              <a:rPr lang="fr-FR" sz="1400">
                <a:latin typeface="+mn-lt"/>
                <a:hlinkClick r:id="rId3"/>
              </a:rPr>
              <a:t>https://www.youtube.com/watch?v=mfzWraHPPoo</a:t>
            </a:r>
            <a:r>
              <a:rPr lang="fr-FR" sz="1400">
                <a:latin typeface="+mn-lt"/>
              </a:rPr>
              <a:t> </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4"/>
              </a:rPr>
              <a:t>Songhai</a:t>
            </a:r>
            <a:r>
              <a:rPr lang="fr-FR" sz="1400" dirty="0">
                <a:latin typeface="+mn-lt"/>
                <a:hlinkClick r:id="rId4"/>
              </a:rPr>
              <a:t> </a:t>
            </a:r>
            <a:r>
              <a:rPr lang="fr-FR" sz="1400" dirty="0" err="1">
                <a:latin typeface="+mn-lt"/>
                <a:hlinkClick r:id="rId4"/>
              </a:rPr>
              <a:t>Women's</a:t>
            </a:r>
            <a:r>
              <a:rPr lang="fr-FR" sz="1400" dirty="0">
                <a:latin typeface="+mn-lt"/>
                <a:hlinkClick r:id="rId4"/>
              </a:rPr>
              <a:t> Interview #7</a:t>
            </a:r>
            <a:r>
              <a:rPr lang="fr-FR" sz="1400" dirty="0">
                <a:latin typeface="+mn-lt"/>
              </a:rPr>
              <a:t>, </a:t>
            </a:r>
            <a:r>
              <a:rPr lang="fr-FR" sz="1400">
                <a:latin typeface="+mn-lt"/>
                <a:hlinkClick r:id="rId4"/>
              </a:rPr>
              <a:t>https://www.youtube.com/watch?v</a:t>
            </a:r>
            <a:r>
              <a:rPr lang="fr-FR" sz="1400" dirty="0">
                <a:latin typeface="+mn-lt"/>
                <a:hlinkClick r:id="rId4"/>
              </a:rPr>
              <a:t>=_i9uzkOdYyc</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5"/>
              </a:rPr>
              <a:t>Songhai</a:t>
            </a:r>
            <a:r>
              <a:rPr lang="fr-FR" sz="1400" dirty="0">
                <a:latin typeface="+mn-lt"/>
                <a:hlinkClick r:id="rId5"/>
              </a:rPr>
              <a:t> </a:t>
            </a:r>
            <a:r>
              <a:rPr lang="fr-FR" sz="1400" dirty="0" err="1">
                <a:latin typeface="+mn-lt"/>
                <a:hlinkClick r:id="rId5"/>
              </a:rPr>
              <a:t>Women's</a:t>
            </a:r>
            <a:r>
              <a:rPr lang="fr-FR" sz="1400" dirty="0">
                <a:latin typeface="+mn-lt"/>
                <a:hlinkClick r:id="rId5"/>
              </a:rPr>
              <a:t> Interview #8</a:t>
            </a:r>
            <a:r>
              <a:rPr lang="fr-FR" sz="1400" dirty="0">
                <a:latin typeface="+mn-lt"/>
              </a:rPr>
              <a:t>, </a:t>
            </a:r>
            <a:r>
              <a:rPr lang="fr-FR" sz="1400">
                <a:latin typeface="+mn-lt"/>
                <a:hlinkClick r:id="rId5"/>
              </a:rPr>
              <a:t>https://www.youtube.com/watch?v=ctJEDBROckQ</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6"/>
              </a:rPr>
              <a:t>Songhai Women's Capital Fund: </a:t>
            </a:r>
            <a:r>
              <a:rPr lang="en-US" sz="1400" dirty="0" err="1">
                <a:latin typeface="+mn-lt"/>
                <a:hlinkClick r:id="rId6"/>
              </a:rPr>
              <a:t>Reine</a:t>
            </a:r>
            <a:r>
              <a:rPr lang="en-US" sz="1400" dirty="0">
                <a:latin typeface="+mn-lt"/>
                <a:hlinkClick r:id="rId6"/>
              </a:rPr>
              <a:t> </a:t>
            </a:r>
            <a:r>
              <a:rPr lang="en-US" sz="1400" dirty="0" err="1">
                <a:latin typeface="+mn-lt"/>
                <a:hlinkClick r:id="rId6"/>
              </a:rPr>
              <a:t>Kouton</a:t>
            </a:r>
            <a:r>
              <a:rPr lang="fr-FR" sz="1400" dirty="0">
                <a:latin typeface="+mn-lt"/>
              </a:rPr>
              <a:t>, </a:t>
            </a:r>
            <a:r>
              <a:rPr lang="fr-FR" sz="1400">
                <a:latin typeface="+mn-lt"/>
                <a:hlinkClick r:id="rId6"/>
              </a:rPr>
              <a:t>https://www.youtube.com/watch?v=US36_Da5wuw</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7"/>
              </a:rPr>
              <a:t>Amazing Agro Tourism at Songhai Farm center</a:t>
            </a:r>
            <a:r>
              <a:rPr lang="fr-FR" sz="1400" dirty="0">
                <a:latin typeface="+mn-lt"/>
              </a:rPr>
              <a:t>, </a:t>
            </a:r>
            <a:r>
              <a:rPr lang="fr-FR" sz="1400">
                <a:latin typeface="+mn-lt"/>
                <a:hlinkClick r:id="rId7"/>
              </a:rPr>
              <a:t>https://www.youtube.com/watch?v=paOpP54lV3I</a:t>
            </a:r>
            <a:r>
              <a:rPr lang="fr-FR" sz="1400">
                <a:latin typeface="+mn-lt"/>
              </a:rPr>
              <a:t> </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u="sng" dirty="0" err="1">
                <a:latin typeface="+mn-lt"/>
                <a:hlinkClick r:id="rId8" tooltip="ong songhai"/>
              </a:rPr>
              <a:t>ong</a:t>
            </a:r>
            <a:r>
              <a:rPr lang="fr-FR" sz="1400" u="sng" dirty="0">
                <a:latin typeface="+mn-lt"/>
                <a:hlinkClick r:id="rId8" tooltip="ong songhai"/>
              </a:rPr>
              <a:t> </a:t>
            </a:r>
            <a:r>
              <a:rPr lang="fr-FR" sz="1400" u="sng" dirty="0" err="1">
                <a:latin typeface="+mn-lt"/>
                <a:hlinkClick r:id="rId8" tooltip="ong songhai"/>
              </a:rPr>
              <a:t>songhai</a:t>
            </a:r>
            <a:r>
              <a:rPr lang="fr-FR" sz="1400" dirty="0">
                <a:latin typeface="+mn-lt"/>
              </a:rPr>
              <a:t>, </a:t>
            </a:r>
            <a:r>
              <a:rPr lang="fr-FR" sz="1400">
                <a:latin typeface="+mn-lt"/>
                <a:hlinkClick r:id="rId8"/>
              </a:rPr>
              <a:t>https://www.youtube.com/channel/UCYbd7xam_jU074Gc6V5yfTA</a:t>
            </a:r>
            <a:r>
              <a:rPr lang="fr-FR" sz="1400">
                <a:latin typeface="+mn-lt"/>
              </a:rPr>
              <a:t> </a:t>
            </a:r>
            <a:endParaRPr lang="fr-FR" sz="1400" dirty="0">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solidFill>
                <a:schemeClr val="accent6">
                  <a:lumMod val="50000"/>
                </a:schemeClr>
              </a:solidFill>
            </a:endParaRPr>
          </a:p>
          <a:p>
            <a:pPr eaLnBrk="1" fontAlgn="auto" hangingPunct="1">
              <a:spcBef>
                <a:spcPts val="0"/>
              </a:spcBef>
              <a:spcAft>
                <a:spcPts val="0"/>
              </a:spcAft>
              <a:defRPr/>
            </a:pPr>
            <a:r>
              <a:rPr lang="fr-FR" sz="1400" dirty="0">
                <a:solidFill>
                  <a:schemeClr val="accent6">
                    <a:lumMod val="50000"/>
                  </a:schemeClr>
                </a:solidFill>
              </a:rPr>
              <a:t>Articles en Anglais :</a:t>
            </a:r>
          </a:p>
          <a:p>
            <a:pPr eaLnBrk="1" fontAlgn="auto" hangingPunct="1">
              <a:spcBef>
                <a:spcPts val="0"/>
              </a:spcBef>
              <a:spcAft>
                <a:spcPts val="0"/>
              </a:spcAft>
              <a:defRPr/>
            </a:pPr>
            <a:endParaRPr lang="fr-FR"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fr-FR" sz="1400" dirty="0" err="1">
                <a:hlinkClick r:id="rId9"/>
              </a:rPr>
              <a:t>Chapter</a:t>
            </a:r>
            <a:r>
              <a:rPr lang="fr-FR" sz="1400" dirty="0">
                <a:hlinkClick r:id="rId9"/>
              </a:rPr>
              <a:t> 8: Songhaï, Benin - International Labour </a:t>
            </a:r>
            <a:r>
              <a:rPr lang="fr-FR" sz="1400" dirty="0" err="1">
                <a:hlinkClick r:id="rId9"/>
              </a:rPr>
              <a:t>Organization</a:t>
            </a:r>
            <a:r>
              <a:rPr lang="fr-FR" sz="1400" dirty="0">
                <a:solidFill>
                  <a:schemeClr val="accent6">
                    <a:lumMod val="50000"/>
                  </a:schemeClr>
                </a:solidFill>
              </a:rPr>
              <a:t>, </a:t>
            </a:r>
            <a:r>
              <a:rPr lang="fr-FR" sz="1400">
                <a:solidFill>
                  <a:schemeClr val="accent6">
                    <a:lumMod val="50000"/>
                  </a:schemeClr>
                </a:solidFill>
                <a:hlinkClick r:id="rId9"/>
              </a:rPr>
              <a:t>http://www.ilo.org/wcmsp5/groups/public/---ed_emp/---emp_policy/documents/publication/wcms_234891.pdf</a:t>
            </a:r>
            <a:r>
              <a:rPr lang="fr-FR" sz="1400">
                <a:solidFill>
                  <a:schemeClr val="accent6">
                    <a:lumMod val="50000"/>
                  </a:schemeClr>
                </a:solidFill>
              </a:rPr>
              <a:t> </a:t>
            </a:r>
            <a:endParaRPr lang="fr-FR"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chemeClr val="accent6">
                    <a:lumMod val="50000"/>
                  </a:schemeClr>
                </a:solidFill>
              </a:rPr>
              <a:t>SONGHAI </a:t>
            </a:r>
            <a:r>
              <a:rPr lang="en-US" sz="1400" dirty="0" err="1">
                <a:solidFill>
                  <a:schemeClr val="accent6">
                    <a:lumMod val="50000"/>
                  </a:schemeClr>
                </a:solidFill>
              </a:rPr>
              <a:t>Uturu</a:t>
            </a:r>
            <a:r>
              <a:rPr lang="en-US" sz="1400" dirty="0">
                <a:solidFill>
                  <a:schemeClr val="accent6">
                    <a:lumMod val="50000"/>
                  </a:schemeClr>
                </a:solidFill>
              </a:rPr>
              <a:t> Center, An Integrated Green Rural City, Songhai Farm Center, </a:t>
            </a:r>
            <a:r>
              <a:rPr lang="en-US" sz="1400">
                <a:solidFill>
                  <a:schemeClr val="accent6">
                    <a:lumMod val="50000"/>
                  </a:schemeClr>
                </a:solidFill>
                <a:hlinkClick r:id="rId10"/>
              </a:rPr>
              <a:t>http://gregoryuniversity.com/guu-centers/songhai-farm-center/</a:t>
            </a:r>
            <a:endParaRPr lang="en-US"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en-US" sz="1400" dirty="0" err="1">
                <a:solidFill>
                  <a:schemeClr val="accent6">
                    <a:lumMod val="50000"/>
                  </a:schemeClr>
                </a:solidFill>
              </a:rPr>
              <a:t>Songhaï</a:t>
            </a:r>
            <a:r>
              <a:rPr lang="en-US" sz="1400" dirty="0">
                <a:solidFill>
                  <a:schemeClr val="accent6">
                    <a:lumMod val="50000"/>
                  </a:schemeClr>
                </a:solidFill>
              </a:rPr>
              <a:t> center’s page, </a:t>
            </a:r>
            <a:r>
              <a:rPr lang="en-US" sz="1400">
                <a:solidFill>
                  <a:schemeClr val="accent6">
                    <a:lumMod val="50000"/>
                  </a:schemeClr>
                </a:solidFill>
                <a:hlinkClick r:id="rId11"/>
              </a:rPr>
              <a:t>http://community.telecentre.org/profile/SONGHAICENTER</a:t>
            </a:r>
            <a:r>
              <a:rPr lang="en-US" sz="1400">
                <a:solidFill>
                  <a:schemeClr val="accent6">
                    <a:lumMod val="50000"/>
                  </a:schemeClr>
                </a:solidFill>
              </a:rPr>
              <a:t>  </a:t>
            </a:r>
            <a:endParaRPr lang="fr-FR" sz="1400" dirty="0">
              <a:solidFill>
                <a:schemeClr val="accent6">
                  <a:lumMod val="50000"/>
                </a:schemeClr>
              </a:solidFill>
            </a:endParaRPr>
          </a:p>
          <a:p>
            <a:pPr eaLnBrk="1" fontAlgn="auto" hangingPunct="1">
              <a:spcBef>
                <a:spcPts val="0"/>
              </a:spcBef>
              <a:spcAft>
                <a:spcPts val="0"/>
              </a:spcAft>
              <a:defRPr/>
            </a:pPr>
            <a:endParaRPr lang="fr-FR" sz="1400" dirty="0">
              <a:solidFill>
                <a:schemeClr val="accent6">
                  <a:lumMod val="50000"/>
                </a:schemeClr>
              </a:solidFill>
            </a:endParaRPr>
          </a:p>
          <a:p>
            <a:pPr eaLnBrk="1" fontAlgn="auto" hangingPunct="1">
              <a:spcBef>
                <a:spcPts val="0"/>
              </a:spcBef>
              <a:spcAft>
                <a:spcPts val="0"/>
              </a:spcAft>
              <a:defRPr/>
            </a:pPr>
            <a:endParaRPr lang="fr-FR" sz="1400" dirty="0">
              <a:solidFill>
                <a:schemeClr val="accent6">
                  <a:lumMod val="50000"/>
                </a:schemeClr>
              </a:solidFill>
            </a:endParaRPr>
          </a:p>
          <a:p>
            <a:pPr eaLnBrk="1" fontAlgn="auto" hangingPunct="1">
              <a:spcBef>
                <a:spcPts val="0"/>
              </a:spcBef>
              <a:spcAft>
                <a:spcPts val="0"/>
              </a:spcAft>
              <a:defRPr/>
            </a:pPr>
            <a:r>
              <a:rPr lang="fr-FR" sz="1400" dirty="0">
                <a:solidFill>
                  <a:schemeClr val="accent6">
                    <a:lumMod val="50000"/>
                  </a:schemeClr>
                </a:solidFill>
              </a:rPr>
              <a:t>Vidéo en Allemand :</a:t>
            </a:r>
          </a:p>
          <a:p>
            <a:pPr eaLnBrk="1" fontAlgn="auto" hangingPunct="1">
              <a:spcBef>
                <a:spcPts val="0"/>
              </a:spcBef>
              <a:spcAft>
                <a:spcPts val="0"/>
              </a:spcAft>
              <a:defRPr/>
            </a:pPr>
            <a:endParaRPr lang="fr-FR"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fr-FR" sz="1400" dirty="0" err="1">
                <a:hlinkClick r:id="rId12"/>
              </a:rPr>
              <a:t>Godfreys</a:t>
            </a:r>
            <a:r>
              <a:rPr lang="fr-FR" sz="1400" dirty="0">
                <a:hlinkClick r:id="rId12"/>
              </a:rPr>
              <a:t> </a:t>
            </a:r>
            <a:r>
              <a:rPr lang="fr-FR" sz="1400" dirty="0" err="1">
                <a:hlinkClick r:id="rId12"/>
              </a:rPr>
              <a:t>Farm</a:t>
            </a:r>
            <a:r>
              <a:rPr lang="fr-FR" sz="1400" dirty="0">
                <a:hlinkClick r:id="rId12"/>
              </a:rPr>
              <a:t> in Benin</a:t>
            </a:r>
            <a:r>
              <a:rPr lang="fr-FR" sz="1400" dirty="0">
                <a:solidFill>
                  <a:schemeClr val="accent6">
                    <a:lumMod val="50000"/>
                  </a:schemeClr>
                </a:solidFill>
              </a:rPr>
              <a:t>, </a:t>
            </a:r>
            <a:r>
              <a:rPr lang="fr-FR" sz="1400">
                <a:solidFill>
                  <a:schemeClr val="accent6">
                    <a:lumMod val="50000"/>
                  </a:schemeClr>
                </a:solidFill>
                <a:hlinkClick r:id="rId12"/>
              </a:rPr>
              <a:t>https://www.youtube.com/watch?v=jyYdtydTXnQ</a:t>
            </a:r>
            <a:r>
              <a:rPr lang="fr-FR" sz="1400">
                <a:solidFill>
                  <a:schemeClr val="accent6">
                    <a:lumMod val="50000"/>
                  </a:schemeClr>
                </a:solidFill>
              </a:rPr>
              <a:t> </a:t>
            </a:r>
            <a:endParaRPr lang="fr-FR" sz="1400" dirty="0">
              <a:solidFill>
                <a:schemeClr val="accent6">
                  <a:lumMod val="50000"/>
                </a:schemeClr>
              </a:solidFill>
            </a:endParaRPr>
          </a:p>
          <a:p>
            <a:pPr eaLnBrk="1" fontAlgn="auto" hangingPunct="1">
              <a:spcBef>
                <a:spcPts val="0"/>
              </a:spcBef>
              <a:spcAft>
                <a:spcPts val="0"/>
              </a:spcAft>
              <a:defRPr/>
            </a:pPr>
            <a:endParaRPr lang="fr-FR" sz="14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58550" y="6400800"/>
            <a:ext cx="744538" cy="276225"/>
          </a:xfrm>
        </p:spPr>
        <p:txBody>
          <a:bodyPr/>
          <a:lstStyle/>
          <a:p>
            <a:pPr>
              <a:defRPr/>
            </a:pPr>
            <a:fld id="{CAA2FC55-4172-48CA-9465-40F090326B5F}" type="slidenum">
              <a:rPr lang="fr-FR"/>
              <a:pPr>
                <a:defRPr/>
              </a:pPr>
              <a:t>101</a:t>
            </a:fld>
            <a:endParaRPr lang="fr-FR" dirty="0"/>
          </a:p>
        </p:txBody>
      </p:sp>
      <p:pic>
        <p:nvPicPr>
          <p:cNvPr id="137221" name="Imag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83650" y="992188"/>
            <a:ext cx="2730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8990013" y="3036888"/>
            <a:ext cx="2517775" cy="276225"/>
          </a:xfrm>
          <a:prstGeom prst="rect">
            <a:avLst/>
          </a:prstGeom>
          <a:noFill/>
        </p:spPr>
        <p:txBody>
          <a:bodyPr wrap="none">
            <a:spAutoFit/>
          </a:bodyPr>
          <a:lstStyle/>
          <a:p>
            <a:pPr algn="ctr">
              <a:defRPr/>
            </a:pPr>
            <a:r>
              <a:rPr lang="fr-FR" sz="1200" dirty="0">
                <a:solidFill>
                  <a:schemeClr val="accent6">
                    <a:lumMod val="50000"/>
                  </a:schemeClr>
                </a:solidFill>
              </a:rPr>
              <a:t>Armoire dans le centre documentaire</a:t>
            </a:r>
          </a:p>
        </p:txBody>
      </p:sp>
      <p:pic>
        <p:nvPicPr>
          <p:cNvPr id="5" name="Imag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78514" y="4922778"/>
            <a:ext cx="1752600" cy="1752600"/>
          </a:xfrm>
          <a:prstGeom prst="rect">
            <a:avLst/>
          </a:prstGeom>
        </p:spPr>
      </p:pic>
      <p:sp>
        <p:nvSpPr>
          <p:cNvPr id="7" name="ZoneTexte 6"/>
          <p:cNvSpPr txBox="1"/>
          <p:nvPr/>
        </p:nvSpPr>
        <p:spPr>
          <a:xfrm>
            <a:off x="8294599" y="6332111"/>
            <a:ext cx="1440394" cy="276999"/>
          </a:xfrm>
          <a:prstGeom prst="rect">
            <a:avLst/>
          </a:prstGeom>
          <a:noFill/>
        </p:spPr>
        <p:txBody>
          <a:bodyPr wrap="none" rtlCol="0">
            <a:spAutoFit/>
          </a:bodyPr>
          <a:lstStyle/>
          <a:p>
            <a:r>
              <a:rPr lang="fr-FR" sz="1200" dirty="0">
                <a:solidFill>
                  <a:srgbClr val="003300"/>
                </a:solidFill>
              </a:rPr>
              <a:t>Logos de Songhaï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7813" y="493713"/>
            <a:ext cx="11417300" cy="6340197"/>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a:t>
            </a:r>
            <a:r>
              <a:rPr lang="fr-FR" sz="1400" dirty="0">
                <a:solidFill>
                  <a:schemeClr val="accent6">
                    <a:lumMod val="50000"/>
                  </a:schemeClr>
                </a:solidFill>
              </a:rPr>
              <a:t>(suite) </a:t>
            </a:r>
            <a:r>
              <a:rPr lang="fr-FR" sz="1400"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Livres en Français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latin typeface="+mn-lt"/>
              </a:rPr>
              <a:t>Songhaï, l’Afrique relève la tête</a:t>
            </a:r>
            <a:r>
              <a:rPr lang="fr-FR" sz="1400" dirty="0">
                <a:solidFill>
                  <a:schemeClr val="accent6">
                    <a:lumMod val="50000"/>
                  </a:schemeClr>
                </a:solidFill>
                <a:latin typeface="+mn-lt"/>
              </a:rPr>
              <a:t>, Godfrey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Ed. Cerf, 2002.</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Articles ou documents à télécharger en Français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Prospectus général Songhaï, </a:t>
            </a:r>
            <a:r>
              <a:rPr lang="fr-FR" sz="1400" dirty="0">
                <a:solidFill>
                  <a:schemeClr val="accent6">
                    <a:lumMod val="50000"/>
                  </a:schemeClr>
                </a:solidFill>
                <a:latin typeface="+mn-lt"/>
                <a:hlinkClick r:id="rId2"/>
              </a:rPr>
              <a:t>http://www.global-local-forum.com/upload/pdf/Telecharger_le_document_complet_20120912095815_Songhai.pdf</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Le centre Songhaï, modèle d'une exploitation diversifiée, Léonce </a:t>
            </a:r>
            <a:r>
              <a:rPr lang="fr-FR" sz="1400" dirty="0" err="1">
                <a:solidFill>
                  <a:schemeClr val="accent6">
                    <a:lumMod val="50000"/>
                  </a:schemeClr>
                </a:solidFill>
                <a:latin typeface="+mn-lt"/>
              </a:rPr>
              <a:t>Sessou</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3"/>
              </a:rPr>
              <a:t>http://www.agriculturesnetwork.org/magazines/west-africa/cultiver-la-diversite/le-centre-songhai-modele-d2019une-exploitation/at_download/article_pdf</a:t>
            </a:r>
            <a:r>
              <a:rPr lang="fr-FR" sz="1400" dirty="0">
                <a:solidFill>
                  <a:schemeClr val="accent6">
                    <a:lumMod val="50000"/>
                  </a:schemeClr>
                </a:solidFill>
                <a:latin typeface="+mn-lt"/>
              </a:rPr>
              <a:t>  &amp; </a:t>
            </a:r>
            <a:r>
              <a:rPr lang="fr-FR" sz="1400" dirty="0">
                <a:solidFill>
                  <a:schemeClr val="accent6">
                    <a:lumMod val="50000"/>
                  </a:schemeClr>
                </a:solidFill>
                <a:latin typeface="+mn-lt"/>
                <a:hlinkClick r:id="rId4"/>
              </a:rPr>
              <a:t>http://storage.ugal.com/5048/article-centre-de-songhai.pdf</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i="1" dirty="0">
                <a:hlinkClick r:id="rId5"/>
              </a:rPr>
              <a:t>Compte-rendu (CR) d une visite faite au centre Songhaï de Porto-Novo (Bénin) (le 22 mars 2014) (fichier </a:t>
            </a:r>
            <a:r>
              <a:rPr lang="fr-FR" sz="1400" i="1" dirty="0" err="1">
                <a:hlinkClick r:id="rId5"/>
              </a:rPr>
              <a:t>pdf</a:t>
            </a:r>
            <a:r>
              <a:rPr lang="fr-FR" sz="1400" i="1" dirty="0">
                <a:hlinkClick r:id="rId5"/>
              </a:rPr>
              <a:t>)</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5"/>
              </a:rPr>
              <a:t>http://benjamin.lisan.free.fr/developpementdurable/Visite-au-centre-Songhai-de-Porto-Novo_Benin.pdf</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latin typeface="+mn-lt"/>
              </a:rPr>
              <a:t>« L’Afrique relève la tête » au Centre Songhaï de Porto-Novo (Bénin), </a:t>
            </a:r>
            <a:r>
              <a:rPr lang="fr-FR" sz="1400" dirty="0">
                <a:solidFill>
                  <a:schemeClr val="accent6">
                    <a:lumMod val="50000"/>
                  </a:schemeClr>
                </a:solidFill>
                <a:latin typeface="+mn-lt"/>
              </a:rPr>
              <a:t>30 août 2014, </a:t>
            </a:r>
            <a:r>
              <a:rPr lang="fr-FR" sz="1400" dirty="0">
                <a:solidFill>
                  <a:schemeClr val="accent6">
                    <a:lumMod val="50000"/>
                  </a:schemeClr>
                </a:solidFill>
                <a:latin typeface="+mn-lt"/>
                <a:hlinkClick r:id="rId6"/>
              </a:rPr>
              <a:t>http://maintenantnosterres.com/blog/2014/08/9-lafrique-releve-la-tete-au-centre-songhai-de-porto-novo-benin/</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rPr>
              <a:t>Le Centre national Songhaï de </a:t>
            </a:r>
            <a:r>
              <a:rPr lang="fr-FR" sz="1400" i="1" dirty="0" err="1">
                <a:solidFill>
                  <a:schemeClr val="accent6">
                    <a:lumMod val="50000"/>
                  </a:schemeClr>
                </a:solidFill>
              </a:rPr>
              <a:t>Kétou</a:t>
            </a:r>
            <a:r>
              <a:rPr lang="fr-FR" sz="1400" i="1" dirty="0">
                <a:solidFill>
                  <a:schemeClr val="accent6">
                    <a:lumMod val="50000"/>
                  </a:schemeClr>
                </a:solidFill>
              </a:rPr>
              <a:t> au Bénin un joyau de développement intégré</a:t>
            </a:r>
            <a:r>
              <a:rPr lang="fr-FR" sz="1400" dirty="0">
                <a:solidFill>
                  <a:schemeClr val="accent6">
                    <a:lumMod val="50000"/>
                  </a:schemeClr>
                </a:solidFill>
              </a:rPr>
              <a:t>], PANA IT/TBM/SOC 12 septembre 2012</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7"/>
              </a:rPr>
              <a:t>http://www.panapress.com/Le-Centre-national-Songhai-de-Ketou,-un-joyau-de-developpement-integre---13-842637-0-lang4-index.html</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La ferme modèle Songhaï au Bénin, </a:t>
            </a:r>
            <a:r>
              <a:rPr lang="fr-FR" sz="1400" dirty="0">
                <a:solidFill>
                  <a:schemeClr val="accent6">
                    <a:lumMod val="50000"/>
                  </a:schemeClr>
                </a:solidFill>
                <a:latin typeface="+mn-lt"/>
                <a:hlinkClick r:id="rId8"/>
              </a:rPr>
              <a:t>http://www.mewyovo.net/2013/03/la-ferme-modele-songhai-au-benin.html</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Photos du centre Songhaï de Porto-Novo au Bénin, Auteur Benjamin Lisan, date 22 mars 2014 (toutes ces photos sont commentées), </a:t>
            </a:r>
            <a:r>
              <a:rPr lang="fr-FR" sz="1400" dirty="0">
                <a:solidFill>
                  <a:schemeClr val="accent6">
                    <a:lumMod val="50000"/>
                  </a:schemeClr>
                </a:solidFill>
                <a:latin typeface="+mn-lt"/>
                <a:hlinkClick r:id="rId9"/>
              </a:rPr>
              <a:t>https://www.flickr.com/photos/117537802@N02/sets/72157644032468754/</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hlinkClick r:id="rId10"/>
              </a:rPr>
              <a:t>http://www.pearltrees.com/econologie/songhai-center-ferme-moderne/id12102501</a:t>
            </a:r>
            <a:r>
              <a:rPr lang="fr-FR" sz="1400" dirty="0">
                <a:solidFill>
                  <a:schemeClr val="accent6">
                    <a:lumMod val="50000"/>
                  </a:schemeClr>
                </a:solidFill>
              </a:rPr>
              <a:t> </a:t>
            </a: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rPr>
              <a:t>Songhaï, une ferme bio modèle pour l'Afrique</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11"/>
              </a:rPr>
              <a:t>http://www.bio-marche.info/web/Nouvelles_en_bref/Agriculture/Songha+iuml;/356/270/0/17060.html</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latin typeface="+mn-lt"/>
              </a:rPr>
              <a:t>Tests technico-économiques sur la plateforme </a:t>
            </a:r>
            <a:r>
              <a:rPr lang="fr-FR" sz="1400" i="1" dirty="0" err="1">
                <a:solidFill>
                  <a:schemeClr val="accent6">
                    <a:lumMod val="50000"/>
                  </a:schemeClr>
                </a:solidFill>
                <a:latin typeface="+mn-lt"/>
              </a:rPr>
              <a:t>gazéifieur</a:t>
            </a:r>
            <a:r>
              <a:rPr lang="fr-FR" sz="1400" i="1" dirty="0">
                <a:solidFill>
                  <a:schemeClr val="accent6">
                    <a:lumMod val="50000"/>
                  </a:schemeClr>
                </a:solidFill>
                <a:latin typeface="+mn-lt"/>
              </a:rPr>
              <a:t>: de l'étude de la ressource à  l'utilisation du gaz dans un moteur pour la production d'électricité</a:t>
            </a:r>
            <a:r>
              <a:rPr lang="fr-FR" sz="1400" dirty="0">
                <a:solidFill>
                  <a:schemeClr val="accent6">
                    <a:lumMod val="50000"/>
                  </a:schemeClr>
                </a:solidFill>
                <a:latin typeface="+mn-lt"/>
              </a:rPr>
              <a:t>, Aristide DEJEAN, Institut international d'ingénierie de l'Eau et de l'Environnement (2iE) - Ingénieur énergétique et génie des procédés  2013, </a:t>
            </a:r>
            <a:r>
              <a:rPr lang="fr-FR" sz="1400" dirty="0">
                <a:solidFill>
                  <a:schemeClr val="accent6">
                    <a:lumMod val="50000"/>
                  </a:schemeClr>
                </a:solidFill>
                <a:latin typeface="+mn-lt"/>
                <a:hlinkClick r:id="rId12"/>
              </a:rPr>
              <a:t>http://www.memoireonline.com/11/13/7877/m_Tests-technico-economiques-sur-la-plateforme-gazeifieur-de-letude-de-la-ressource--lutili.html</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hlinkClick r:id="rId13"/>
              </a:rPr>
              <a:t>Songhaï plante les graines de l'avenir</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13"/>
              </a:rPr>
              <a:t>http://www.earthtalent.net/fr/idee/songhai-plante-les-graines-de-l-avenir</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latin typeface="+mn-lt"/>
              </a:rPr>
              <a:t>Les piliers de la troisième révolution industrielle et révolution verte à Songhaï</a:t>
            </a:r>
            <a:r>
              <a:rPr lang="fr-FR" sz="1400" dirty="0">
                <a:solidFill>
                  <a:schemeClr val="accent6">
                    <a:lumMod val="50000"/>
                  </a:schemeClr>
                </a:solidFill>
                <a:latin typeface="+mn-lt"/>
              </a:rPr>
              <a:t>, </a:t>
            </a:r>
            <a:r>
              <a:rPr lang="fr-FR" sz="1400" dirty="0" err="1">
                <a:solidFill>
                  <a:schemeClr val="accent6">
                    <a:lumMod val="50000"/>
                  </a:schemeClr>
                </a:solidFill>
                <a:latin typeface="+mn-lt"/>
              </a:rPr>
              <a:t>Rev</a:t>
            </a:r>
            <a:r>
              <a:rPr lang="fr-FR" sz="1400" dirty="0">
                <a:solidFill>
                  <a:schemeClr val="accent6">
                    <a:lumMod val="50000"/>
                  </a:schemeClr>
                </a:solidFill>
                <a:latin typeface="+mn-lt"/>
              </a:rPr>
              <a:t>. Fr. Godfrey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o.p. (Prof. Eng.), Directeur du Centre Régional Songhaï, 27 août 2014, </a:t>
            </a:r>
            <a:r>
              <a:rPr lang="fr-FR" sz="1400" dirty="0">
                <a:solidFill>
                  <a:schemeClr val="accent6">
                    <a:lumMod val="50000"/>
                  </a:schemeClr>
                </a:solidFill>
                <a:latin typeface="+mn-lt"/>
                <a:hlinkClick r:id="rId14"/>
              </a:rPr>
              <a:t>http://fr.slideshare.net/WACOAg3-SMT/f-revolution-verte-songhai-27-aot-2014-38442462</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Les centres Songhaï (au Bénin), </a:t>
            </a:r>
            <a:r>
              <a:rPr lang="fr-FR" sz="1400" dirty="0">
                <a:solidFill>
                  <a:schemeClr val="accent6">
                    <a:lumMod val="50000"/>
                  </a:schemeClr>
                </a:solidFill>
                <a:latin typeface="+mn-lt"/>
                <a:hlinkClick r:id="rId15"/>
              </a:rPr>
              <a:t>http://www.sandotour.com/le-b%C3%A9nin/les-centres-songha%C3%AF/</a:t>
            </a:r>
            <a:r>
              <a:rPr lang="fr-FR" sz="1400"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76213" y="104775"/>
            <a:ext cx="744537" cy="276225"/>
          </a:xfrm>
        </p:spPr>
        <p:txBody>
          <a:bodyPr/>
          <a:lstStyle/>
          <a:p>
            <a:pPr>
              <a:defRPr/>
            </a:pPr>
            <a:fld id="{B60E5A9A-3E45-4AF7-9B8F-1D8B982B55E6}" type="slidenum">
              <a:rPr lang="fr-FR"/>
              <a:pPr>
                <a:defRPr/>
              </a:pPr>
              <a:t>102</a:t>
            </a:fld>
            <a:endParaRPr lang="fr-F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7813" y="493713"/>
            <a:ext cx="11417300" cy="2893100"/>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a:t>
            </a:r>
            <a:r>
              <a:rPr lang="fr-FR" sz="1400" dirty="0">
                <a:solidFill>
                  <a:schemeClr val="accent6">
                    <a:lumMod val="50000"/>
                  </a:schemeClr>
                </a:solidFill>
              </a:rPr>
              <a:t>(suite) </a:t>
            </a:r>
            <a:r>
              <a:rPr lang="fr-FR" sz="1400"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rPr>
              <a:t>Articles ou documents à télécharger en Français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 Liste des prix des graines améliorées (enrobées) chez </a:t>
            </a:r>
            <a:r>
              <a:rPr lang="fr-FR" sz="1400" dirty="0" err="1">
                <a:solidFill>
                  <a:schemeClr val="accent6">
                    <a:lumMod val="50000"/>
                  </a:schemeClr>
                </a:solidFill>
                <a:latin typeface="+mn-lt"/>
              </a:rPr>
              <a:t>Songhai</a:t>
            </a:r>
            <a:r>
              <a:rPr lang="fr-FR" sz="1400" dirty="0">
                <a:solidFill>
                  <a:schemeClr val="accent6">
                    <a:lumMod val="50000"/>
                  </a:schemeClr>
                </a:solidFill>
                <a:latin typeface="+mn-lt"/>
              </a:rPr>
              <a:t> (2015-2016), </a:t>
            </a:r>
            <a:r>
              <a:rPr lang="fr-FR" sz="1400" dirty="0">
                <a:solidFill>
                  <a:schemeClr val="accent6">
                    <a:lumMod val="50000"/>
                  </a:schemeClr>
                </a:solidFill>
                <a:latin typeface="+mn-lt"/>
                <a:hlinkClick r:id="rId2"/>
              </a:rPr>
              <a:t>https://www.facebook.com/permalink.php?story_fbid=314109825310531&amp;id=294478883940292</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 Projet d’élevage d’insectes comestibles (grillons) (2016), </a:t>
            </a:r>
            <a:r>
              <a:rPr lang="fr-FR" sz="1400" dirty="0">
                <a:solidFill>
                  <a:schemeClr val="accent6">
                    <a:lumMod val="50000"/>
                  </a:schemeClr>
                </a:solidFill>
                <a:latin typeface="+mn-lt"/>
                <a:hlinkClick r:id="rId3"/>
              </a:rPr>
              <a:t>https://bluebees.fr/fr/project/207-grillon</a:t>
            </a:r>
            <a:r>
              <a:rPr lang="fr-FR" sz="1400"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DVD en Français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Songhaï : un exemple d'agriculture intégrée en Afrique de l'Ouest (DVD), Durée : 16', Date : 07/03/2008, </a:t>
            </a:r>
            <a:r>
              <a:rPr lang="fr-FR" sz="1400" dirty="0" err="1">
                <a:solidFill>
                  <a:schemeClr val="accent6">
                    <a:lumMod val="50000"/>
                  </a:schemeClr>
                </a:solidFill>
                <a:latin typeface="+mn-lt"/>
              </a:rPr>
              <a:t>Éducagri</a:t>
            </a:r>
            <a:r>
              <a:rPr lang="fr-FR" sz="1400" dirty="0">
                <a:solidFill>
                  <a:schemeClr val="accent6">
                    <a:lumMod val="50000"/>
                  </a:schemeClr>
                </a:solidFill>
                <a:latin typeface="+mn-lt"/>
              </a:rPr>
              <a:t> éditions, 16 €, </a:t>
            </a:r>
            <a:r>
              <a:rPr lang="fr-FR" sz="1400" dirty="0">
                <a:solidFill>
                  <a:schemeClr val="accent6">
                    <a:lumMod val="50000"/>
                  </a:schemeClr>
                </a:solidFill>
                <a:latin typeface="+mn-lt"/>
                <a:hlinkClick r:id="rId4"/>
              </a:rPr>
              <a:t>http://editions.educagri.fr/fr/livres/4549-songhai-un-exemple-d-agriculture-integree-en-afrique-de-l-ouest-9782844446367.html</a:t>
            </a:r>
            <a:r>
              <a:rPr lang="fr-FR" sz="1400"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76213" y="104775"/>
            <a:ext cx="744537" cy="276225"/>
          </a:xfrm>
        </p:spPr>
        <p:txBody>
          <a:bodyPr/>
          <a:lstStyle/>
          <a:p>
            <a:pPr>
              <a:defRPr/>
            </a:pPr>
            <a:fld id="{137028C8-3A73-4816-A56E-70DEF4FFEAE6}" type="slidenum">
              <a:rPr lang="fr-FR"/>
              <a:pPr>
                <a:defRPr/>
              </a:pPr>
              <a:t>103</a:t>
            </a:fld>
            <a:endParaRPr lang="fr-FR" dirty="0"/>
          </a:p>
        </p:txBody>
      </p:sp>
      <p:pic>
        <p:nvPicPr>
          <p:cNvPr id="139269"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67945" y="104775"/>
            <a:ext cx="2338228" cy="330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76213" y="5938222"/>
            <a:ext cx="11929960" cy="830997"/>
          </a:xfrm>
          <a:prstGeom prst="rect">
            <a:avLst/>
          </a:prstGeom>
          <a:noFill/>
        </p:spPr>
        <p:txBody>
          <a:bodyPr wrap="square" rtlCol="0">
            <a:spAutoFit/>
          </a:bodyPr>
          <a:lstStyle/>
          <a:p>
            <a:pPr algn="ctr"/>
            <a:r>
              <a:rPr lang="fr-FR" sz="1200" dirty="0">
                <a:solidFill>
                  <a:schemeClr val="accent6">
                    <a:lumMod val="50000"/>
                  </a:schemeClr>
                </a:solidFill>
              </a:rPr>
              <a:t>Du sel marin naturellement produit, par l'énergie solaire, avec l’eau de mer, une l’innovation du ‘’</a:t>
            </a:r>
            <a:r>
              <a:rPr lang="fr-FR" sz="1200" dirty="0" err="1">
                <a:solidFill>
                  <a:schemeClr val="accent6">
                    <a:lumMod val="50000"/>
                  </a:schemeClr>
                </a:solidFill>
              </a:rPr>
              <a:t>Gbénonkpo</a:t>
            </a:r>
            <a:r>
              <a:rPr lang="fr-FR" sz="1200" dirty="0">
                <a:solidFill>
                  <a:schemeClr val="accent6">
                    <a:lumMod val="50000"/>
                  </a:schemeClr>
                </a:solidFill>
              </a:rPr>
              <a:t>’’, un Groupement de femmes de la commune de </a:t>
            </a:r>
            <a:r>
              <a:rPr lang="fr-FR" sz="1200" dirty="0" err="1">
                <a:solidFill>
                  <a:schemeClr val="accent6">
                    <a:lumMod val="50000"/>
                  </a:schemeClr>
                </a:solidFill>
              </a:rPr>
              <a:t>Sèmè-Podji</a:t>
            </a:r>
            <a:r>
              <a:rPr lang="fr-FR" sz="1200" dirty="0">
                <a:solidFill>
                  <a:schemeClr val="accent6">
                    <a:lumMod val="50000"/>
                  </a:schemeClr>
                </a:solidFill>
              </a:rPr>
              <a:t>, le village </a:t>
            </a:r>
            <a:r>
              <a:rPr lang="fr-FR" sz="1200" dirty="0" err="1">
                <a:solidFill>
                  <a:schemeClr val="accent6">
                    <a:lumMod val="50000"/>
                  </a:schemeClr>
                </a:solidFill>
              </a:rPr>
              <a:t>Okun</a:t>
            </a:r>
            <a:r>
              <a:rPr lang="fr-FR" sz="1200" dirty="0">
                <a:solidFill>
                  <a:schemeClr val="accent6">
                    <a:lumMod val="50000"/>
                  </a:schemeClr>
                </a:solidFill>
              </a:rPr>
              <a:t>, avec l’appui du GREF, le Groupement des Retraités Educateurs de France, et le soutien de la mairie de </a:t>
            </a:r>
            <a:r>
              <a:rPr lang="fr-FR" sz="1200" dirty="0" err="1">
                <a:solidFill>
                  <a:schemeClr val="accent6">
                    <a:lumMod val="50000"/>
                  </a:schemeClr>
                </a:solidFill>
              </a:rPr>
              <a:t>Sèmè-Podji</a:t>
            </a:r>
            <a:r>
              <a:rPr lang="fr-FR" sz="1200" dirty="0">
                <a:solidFill>
                  <a:schemeClr val="accent6">
                    <a:lumMod val="50000"/>
                  </a:schemeClr>
                </a:solidFill>
              </a:rPr>
              <a:t>. Le processus de fabrication, basé sur le principe de l’évaporation, demeure artisanal. Le dispositif qui permet de collecter un (01) kilogramme de sel par mètre carré, et trente (30) kilogrammes en une journée. Le sel produit est vendu sur place aux pêcheurs pour la production de poissons salés à </a:t>
            </a:r>
            <a:r>
              <a:rPr lang="fr-FR" sz="1200" dirty="0" err="1">
                <a:solidFill>
                  <a:schemeClr val="accent6">
                    <a:lumMod val="50000"/>
                  </a:schemeClr>
                </a:solidFill>
              </a:rPr>
              <a:t>Sèmè</a:t>
            </a:r>
            <a:r>
              <a:rPr lang="fr-FR" sz="1200" dirty="0">
                <a:solidFill>
                  <a:schemeClr val="accent6">
                    <a:lumMod val="50000"/>
                  </a:schemeClr>
                </a:solidFill>
              </a:rPr>
              <a:t> </a:t>
            </a:r>
            <a:r>
              <a:rPr lang="fr-FR" sz="1200" dirty="0" err="1">
                <a:solidFill>
                  <a:schemeClr val="accent6">
                    <a:lumMod val="50000"/>
                  </a:schemeClr>
                </a:solidFill>
              </a:rPr>
              <a:t>Kpodji</a:t>
            </a:r>
            <a:r>
              <a:rPr lang="fr-FR" sz="1200" dirty="0">
                <a:solidFill>
                  <a:schemeClr val="accent6">
                    <a:lumMod val="50000"/>
                  </a:schemeClr>
                </a:solidFill>
              </a:rPr>
              <a:t>. Il serait maintenant disponible aux postes de vente Songhaï (à vérifier). Source : </a:t>
            </a:r>
            <a:r>
              <a:rPr lang="fr-FR" sz="1200" dirty="0">
                <a:solidFill>
                  <a:schemeClr val="accent6">
                    <a:lumMod val="50000"/>
                  </a:schemeClr>
                </a:solidFill>
                <a:hlinkClick r:id="rId6"/>
              </a:rPr>
              <a:t>https://www.facebook.com/centresonghai</a:t>
            </a:r>
            <a:r>
              <a:rPr lang="fr-FR" sz="1200" dirty="0">
                <a:solidFill>
                  <a:schemeClr val="accent6">
                    <a:lumMod val="50000"/>
                  </a:schemeClr>
                </a:solidFill>
              </a:rPr>
              <a:t> </a:t>
            </a: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3656" y="3457996"/>
            <a:ext cx="4960452" cy="2480226"/>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523663" cy="5478462"/>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a:t>
            </a:r>
            <a:r>
              <a:rPr lang="fr-FR" sz="1400" dirty="0">
                <a:solidFill>
                  <a:schemeClr val="accent6">
                    <a:lumMod val="50000"/>
                  </a:schemeClr>
                </a:solidFill>
              </a:rPr>
              <a:t>(suite et fin) </a:t>
            </a:r>
            <a:r>
              <a:rPr lang="fr-FR" sz="1400"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Guides pratiques édités par Songhaï :</a:t>
            </a:r>
          </a:p>
          <a:p>
            <a:pPr eaLnBrk="1" fontAlgn="auto" hangingPunct="1">
              <a:spcBef>
                <a:spcPts val="0"/>
              </a:spcBef>
              <a:spcAft>
                <a:spcPts val="0"/>
              </a:spcAft>
              <a:defRPr/>
            </a:pPr>
            <a:endParaRPr lang="fr-FR" sz="1400" dirty="0">
              <a:solidFill>
                <a:schemeClr val="accent6">
                  <a:lumMod val="50000"/>
                </a:schemeClr>
              </a:solidFill>
              <a:latin typeface="+mn-lt"/>
            </a:endParaRPr>
          </a:p>
          <a:p>
            <a:pPr>
              <a:defRPr/>
            </a:pPr>
            <a:r>
              <a:rPr lang="fr-FR" sz="1400" dirty="0">
                <a:solidFill>
                  <a:schemeClr val="accent6">
                    <a:lumMod val="50000"/>
                  </a:schemeClr>
                </a:solidFill>
              </a:rPr>
              <a:t>Liste des guides pratiques édités par Songhaï [Ils sont particulièrement simples à lire] :</a:t>
            </a:r>
          </a:p>
          <a:p>
            <a:pPr>
              <a:defRPr/>
            </a:pPr>
            <a:endParaRPr lang="fr-FR" sz="1400" dirty="0">
              <a:solidFill>
                <a:schemeClr val="accent6">
                  <a:lumMod val="50000"/>
                </a:schemeClr>
              </a:solidFill>
            </a:endParaRPr>
          </a:p>
          <a:p>
            <a:pPr>
              <a:defRPr/>
            </a:pPr>
            <a:r>
              <a:rPr lang="fr-FR" sz="1400" dirty="0">
                <a:solidFill>
                  <a:schemeClr val="accent6">
                    <a:lumMod val="50000"/>
                  </a:schemeClr>
                </a:solidFill>
              </a:rPr>
              <a:t>GP1 - Guide pratique Élevage des Cailles (prix 1500 FCA ~ 2,3 €)</a:t>
            </a:r>
          </a:p>
          <a:p>
            <a:pPr>
              <a:defRPr/>
            </a:pPr>
            <a:r>
              <a:rPr lang="fr-FR" sz="1400" dirty="0">
                <a:solidFill>
                  <a:schemeClr val="accent6">
                    <a:lumMod val="50000"/>
                  </a:schemeClr>
                </a:solidFill>
              </a:rPr>
              <a:t>GP2 - Guide pratique Élevage des Oies et Canards (prix 1500 FCA ~ 2,3 €)</a:t>
            </a:r>
          </a:p>
          <a:p>
            <a:pPr>
              <a:defRPr/>
            </a:pPr>
            <a:r>
              <a:rPr lang="fr-FR" sz="1400" dirty="0">
                <a:solidFill>
                  <a:schemeClr val="accent6">
                    <a:lumMod val="50000"/>
                  </a:schemeClr>
                </a:solidFill>
              </a:rPr>
              <a:t>GP3 - Guide pratique Élevage des Dindons (prix 1500 FCA ~ 2,3 €)</a:t>
            </a:r>
          </a:p>
          <a:p>
            <a:pPr>
              <a:defRPr/>
            </a:pPr>
            <a:r>
              <a:rPr lang="fr-FR" sz="1400" dirty="0">
                <a:solidFill>
                  <a:schemeClr val="accent6">
                    <a:lumMod val="50000"/>
                  </a:schemeClr>
                </a:solidFill>
              </a:rPr>
              <a:t>GP4 - Guide pratique Élevage des Escargots (prix 1500 FCA ~ 2,3 €)</a:t>
            </a:r>
          </a:p>
          <a:p>
            <a:pPr>
              <a:defRPr/>
            </a:pPr>
            <a:r>
              <a:rPr lang="fr-FR" sz="1400" dirty="0">
                <a:solidFill>
                  <a:schemeClr val="accent6">
                    <a:lumMod val="50000"/>
                  </a:schemeClr>
                </a:solidFill>
              </a:rPr>
              <a:t>GP4 - Guide pratique Élevage des Lapins</a:t>
            </a:r>
          </a:p>
          <a:p>
            <a:pPr>
              <a:defRPr/>
            </a:pPr>
            <a:r>
              <a:rPr lang="fr-FR" sz="1400" dirty="0">
                <a:solidFill>
                  <a:schemeClr val="accent6">
                    <a:lumMod val="50000"/>
                  </a:schemeClr>
                </a:solidFill>
              </a:rPr>
              <a:t>GP5 - Guide pratique Élevage des Ovins-caprins (prix 1500 FCA ~ 2,3 €)</a:t>
            </a:r>
          </a:p>
          <a:p>
            <a:pPr>
              <a:defRPr/>
            </a:pPr>
            <a:r>
              <a:rPr lang="fr-FR" sz="1400" dirty="0">
                <a:solidFill>
                  <a:schemeClr val="accent6">
                    <a:lumMod val="50000"/>
                  </a:schemeClr>
                </a:solidFill>
              </a:rPr>
              <a:t>GP6 - Guide pratique Élevage des Pintades (prix 1500 FCA ~ 2,3 €)</a:t>
            </a:r>
          </a:p>
          <a:p>
            <a:pPr>
              <a:defRPr/>
            </a:pPr>
            <a:r>
              <a:rPr lang="fr-FR" sz="1400" dirty="0">
                <a:solidFill>
                  <a:schemeClr val="accent6">
                    <a:lumMod val="50000"/>
                  </a:schemeClr>
                </a:solidFill>
              </a:rPr>
              <a:t>GP7 - Guide pratique Élevage des porcs (prix 1500 FCA ~ 2,3 €)</a:t>
            </a:r>
          </a:p>
          <a:p>
            <a:pPr>
              <a:defRPr/>
            </a:pPr>
            <a:r>
              <a:rPr lang="fr-FR" sz="1400" dirty="0">
                <a:solidFill>
                  <a:schemeClr val="accent6">
                    <a:lumMod val="50000"/>
                  </a:schemeClr>
                </a:solidFill>
              </a:rPr>
              <a:t>GP8 - Guide pratique Élevage des Poules pondeuses</a:t>
            </a:r>
          </a:p>
          <a:p>
            <a:pPr>
              <a:defRPr/>
            </a:pPr>
            <a:r>
              <a:rPr lang="fr-FR" sz="1400" dirty="0">
                <a:solidFill>
                  <a:schemeClr val="accent6">
                    <a:lumMod val="50000"/>
                  </a:schemeClr>
                </a:solidFill>
              </a:rPr>
              <a:t>GP9 - Guide pratique Élevage des Poulets de chair (prix 1500 FCA ~ 2,3 €)</a:t>
            </a:r>
          </a:p>
          <a:p>
            <a:pPr>
              <a:defRPr/>
            </a:pPr>
            <a:r>
              <a:rPr lang="fr-FR" sz="1400" dirty="0">
                <a:solidFill>
                  <a:schemeClr val="accent6">
                    <a:lumMod val="50000"/>
                  </a:schemeClr>
                </a:solidFill>
              </a:rPr>
              <a:t>GP10 - Guide pratique Jardinage biologique</a:t>
            </a:r>
          </a:p>
          <a:p>
            <a:pPr>
              <a:defRPr/>
            </a:pPr>
            <a:r>
              <a:rPr lang="fr-FR" sz="1400" dirty="0">
                <a:solidFill>
                  <a:schemeClr val="accent6">
                    <a:lumMod val="50000"/>
                  </a:schemeClr>
                </a:solidFill>
              </a:rPr>
              <a:t>GP11 - Guide pratique Élevage des </a:t>
            </a:r>
            <a:r>
              <a:rPr lang="fr-FR" sz="1400" dirty="0" err="1">
                <a:solidFill>
                  <a:schemeClr val="accent6">
                    <a:lumMod val="50000"/>
                  </a:schemeClr>
                </a:solidFill>
              </a:rPr>
              <a:t>Aulacodes</a:t>
            </a:r>
            <a:r>
              <a:rPr lang="fr-FR" sz="1400" dirty="0">
                <a:solidFill>
                  <a:schemeClr val="accent6">
                    <a:lumMod val="50000"/>
                  </a:schemeClr>
                </a:solidFill>
              </a:rPr>
              <a:t> (prix 2500 FCA ~ 3,81 €).</a:t>
            </a:r>
          </a:p>
          <a:p>
            <a:pPr>
              <a:defRPr/>
            </a:pPr>
            <a:r>
              <a:rPr lang="fr-FR" sz="1400" dirty="0">
                <a:solidFill>
                  <a:schemeClr val="accent6">
                    <a:lumMod val="50000"/>
                  </a:schemeClr>
                </a:solidFill>
              </a:rPr>
              <a:t>GP12 - Guide pratique mise en place et exploitation d'une unité de Biogaz (prix 2500 FCA ~ 3,81 €).</a:t>
            </a:r>
          </a:p>
          <a:p>
            <a:pPr>
              <a:defRPr/>
            </a:pPr>
            <a:r>
              <a:rPr lang="fr-FR" sz="1400" dirty="0">
                <a:solidFill>
                  <a:schemeClr val="accent6">
                    <a:lumMod val="50000"/>
                  </a:schemeClr>
                </a:solidFill>
              </a:rPr>
              <a:t>GP13 - Guide pratique Pharmacopée vétérinaire (prix 2500 FCA ~ 3,81 €).</a:t>
            </a:r>
          </a:p>
          <a:p>
            <a:pPr>
              <a:defRPr/>
            </a:pPr>
            <a:r>
              <a:rPr lang="fr-FR" sz="1400" dirty="0">
                <a:solidFill>
                  <a:schemeClr val="accent6">
                    <a:lumMod val="50000"/>
                  </a:schemeClr>
                </a:solidFill>
              </a:rPr>
              <a:t>GP14 - Guide pratique Agroforesterie, 57 p. (prix 2500 FCA ~ 3,81 €).</a:t>
            </a:r>
          </a:p>
          <a:p>
            <a:pPr>
              <a:defRPr/>
            </a:pPr>
            <a:r>
              <a:rPr lang="fr-FR" sz="1400" dirty="0">
                <a:solidFill>
                  <a:schemeClr val="accent6">
                    <a:lumMod val="50000"/>
                  </a:schemeClr>
                </a:solidFill>
              </a:rPr>
              <a:t>GP15 - Guide pratique Pisciculture</a:t>
            </a:r>
            <a:endParaRPr lang="fr-FR" sz="1400" dirty="0">
              <a:solidFill>
                <a:schemeClr val="accent6">
                  <a:lumMod val="50000"/>
                </a:schemeClr>
              </a:solidFill>
              <a:latin typeface="+mn-lt"/>
            </a:endParaRPr>
          </a:p>
          <a:p>
            <a:pPr eaLnBrk="1" fontAlgn="auto" hangingPunct="1">
              <a:spcBef>
                <a:spcPts val="0"/>
              </a:spcBef>
              <a:spcAft>
                <a:spcPts val="0"/>
              </a:spcAft>
              <a:defRPr/>
            </a:pPr>
            <a:endParaRPr lang="fr-FR" sz="1400" dirty="0">
              <a:solidFill>
                <a:schemeClr val="accent6">
                  <a:lumMod val="50000"/>
                </a:schemeClr>
              </a:solidFill>
            </a:endParaRPr>
          </a:p>
          <a:p>
            <a:pPr eaLnBrk="1" fontAlgn="auto" hangingPunct="1">
              <a:spcBef>
                <a:spcPts val="0"/>
              </a:spcBef>
              <a:spcAft>
                <a:spcPts val="0"/>
              </a:spcAft>
              <a:defRPr/>
            </a:pPr>
            <a:r>
              <a:rPr lang="fr-FR" sz="1400" dirty="0">
                <a:solidFill>
                  <a:schemeClr val="accent6">
                    <a:lumMod val="50000"/>
                  </a:schemeClr>
                </a:solidFill>
              </a:rPr>
              <a:t>Guides pratiques du Centre </a:t>
            </a:r>
            <a:r>
              <a:rPr lang="fr-FR" sz="1400" dirty="0" err="1">
                <a:solidFill>
                  <a:schemeClr val="accent6">
                    <a:lumMod val="50000"/>
                  </a:schemeClr>
                </a:solidFill>
              </a:rPr>
              <a:t>Songhai</a:t>
            </a:r>
            <a:r>
              <a:rPr lang="fr-FR" sz="1400" dirty="0">
                <a:solidFill>
                  <a:schemeClr val="accent6">
                    <a:lumMod val="50000"/>
                  </a:schemeClr>
                </a:solidFill>
              </a:rPr>
              <a:t> de formation, production, recherche et développement en agriculture durable - Society for International </a:t>
            </a:r>
            <a:r>
              <a:rPr lang="fr-FR" sz="1400" dirty="0" err="1">
                <a:solidFill>
                  <a:schemeClr val="accent6">
                    <a:lumMod val="50000"/>
                  </a:schemeClr>
                </a:solidFill>
              </a:rPr>
              <a:t>Development</a:t>
            </a:r>
            <a:r>
              <a:rPr lang="fr-FR" sz="1400" dirty="0">
                <a:solidFill>
                  <a:schemeClr val="accent6">
                    <a:lumMod val="50000"/>
                  </a:schemeClr>
                </a:solidFill>
              </a:rPr>
              <a:t>. Porto Novo, Bénin. </a:t>
            </a:r>
            <a:endParaRPr lang="fr-FR" sz="14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58550" y="6400800"/>
            <a:ext cx="744538" cy="276225"/>
          </a:xfrm>
        </p:spPr>
        <p:txBody>
          <a:bodyPr/>
          <a:lstStyle/>
          <a:p>
            <a:pPr>
              <a:defRPr/>
            </a:pPr>
            <a:fld id="{262496F9-BB4B-44A8-BAB0-5FB30CAF596E}" type="slidenum">
              <a:rPr lang="fr-FR"/>
              <a:pPr>
                <a:defRPr/>
              </a:pPr>
              <a:t>104</a:t>
            </a:fld>
            <a:endParaRPr lang="fr-FR" dirty="0"/>
          </a:p>
        </p:txBody>
      </p:sp>
      <p:pic>
        <p:nvPicPr>
          <p:cNvPr id="140293"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0413" y="1420813"/>
            <a:ext cx="227488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062163"/>
            <a:ext cx="13620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468100" cy="397033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A17. Annexe : Coordonnées de l’ONG SONGHAI</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Société / organisme : </a:t>
            </a:r>
            <a:r>
              <a:rPr lang="fr-FR" b="1" dirty="0">
                <a:solidFill>
                  <a:schemeClr val="accent6">
                    <a:lumMod val="50000"/>
                  </a:schemeClr>
                </a:solidFill>
                <a:latin typeface="+mn-lt"/>
              </a:rPr>
              <a:t>Centre </a:t>
            </a:r>
            <a:r>
              <a:rPr lang="fr-FR" b="1" dirty="0" err="1">
                <a:solidFill>
                  <a:schemeClr val="accent6">
                    <a:lumMod val="50000"/>
                  </a:schemeClr>
                </a:solidFill>
                <a:latin typeface="+mn-lt"/>
              </a:rPr>
              <a:t>Songhai</a:t>
            </a:r>
            <a:r>
              <a:rPr lang="fr-FR" b="1" dirty="0">
                <a:solidFill>
                  <a:schemeClr val="accent6">
                    <a:lumMod val="50000"/>
                  </a:schemeClr>
                </a:solidFill>
                <a:latin typeface="+mn-lt"/>
              </a:rPr>
              <a:t> ONG</a:t>
            </a:r>
          </a:p>
          <a:p>
            <a:pPr eaLnBrk="1" fontAlgn="auto" hangingPunct="1">
              <a:spcBef>
                <a:spcPts val="0"/>
              </a:spcBef>
              <a:spcAft>
                <a:spcPts val="0"/>
              </a:spcAft>
              <a:defRPr/>
            </a:pPr>
            <a:r>
              <a:rPr lang="fr-FR" dirty="0">
                <a:solidFill>
                  <a:schemeClr val="accent6">
                    <a:lumMod val="50000"/>
                  </a:schemeClr>
                </a:solidFill>
                <a:latin typeface="+mn-lt"/>
              </a:rPr>
              <a:t>Responsable : Godfrey NZAMUJO </a:t>
            </a:r>
          </a:p>
          <a:p>
            <a:pPr eaLnBrk="1" fontAlgn="auto" hangingPunct="1">
              <a:spcBef>
                <a:spcPts val="0"/>
              </a:spcBef>
              <a:spcAft>
                <a:spcPts val="0"/>
              </a:spcAft>
              <a:defRPr/>
            </a:pPr>
            <a:r>
              <a:rPr lang="fr-FR" dirty="0">
                <a:solidFill>
                  <a:schemeClr val="accent6">
                    <a:lumMod val="50000"/>
                  </a:schemeClr>
                </a:solidFill>
                <a:latin typeface="+mn-lt"/>
              </a:rPr>
              <a:t>Fonctions : Directeur – Fondateur</a:t>
            </a:r>
          </a:p>
          <a:p>
            <a:pPr eaLnBrk="1" fontAlgn="auto" hangingPunct="1">
              <a:spcBef>
                <a:spcPts val="0"/>
              </a:spcBef>
              <a:spcAft>
                <a:spcPts val="0"/>
              </a:spcAft>
              <a:defRPr/>
            </a:pPr>
            <a:r>
              <a:rPr lang="fr-FR" dirty="0">
                <a:solidFill>
                  <a:schemeClr val="accent6">
                    <a:lumMod val="50000"/>
                  </a:schemeClr>
                </a:solidFill>
              </a:rPr>
              <a:t>Adresse : </a:t>
            </a:r>
            <a:r>
              <a:rPr lang="pt-BR" dirty="0">
                <a:solidFill>
                  <a:schemeClr val="accent6">
                    <a:lumMod val="50000"/>
                  </a:schemeClr>
                </a:solidFill>
              </a:rPr>
              <a:t>Route de Ouando Porto-Novo (République du Bénin)</a:t>
            </a: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Adresse postale : 01 BP 597 Porto-Novo Bénin </a:t>
            </a:r>
          </a:p>
          <a:p>
            <a:pPr eaLnBrk="1" fontAlgn="auto" hangingPunct="1">
              <a:spcBef>
                <a:spcPts val="0"/>
              </a:spcBef>
              <a:spcAft>
                <a:spcPts val="0"/>
              </a:spcAft>
              <a:defRPr/>
            </a:pPr>
            <a:r>
              <a:rPr lang="fr-FR" dirty="0">
                <a:solidFill>
                  <a:schemeClr val="accent6">
                    <a:lumMod val="50000"/>
                  </a:schemeClr>
                </a:solidFill>
                <a:latin typeface="+mn-lt"/>
              </a:rPr>
              <a:t>Tél : </a:t>
            </a:r>
            <a:r>
              <a:rPr lang="pt-BR" dirty="0">
                <a:solidFill>
                  <a:schemeClr val="accent6">
                    <a:lumMod val="50000"/>
                  </a:schemeClr>
                </a:solidFill>
              </a:rPr>
              <a:t>+229 20 24 60 92 / 20 28 68 81</a:t>
            </a:r>
          </a:p>
          <a:p>
            <a:pPr eaLnBrk="1" fontAlgn="auto" hangingPunct="1">
              <a:spcBef>
                <a:spcPts val="0"/>
              </a:spcBef>
              <a:spcAft>
                <a:spcPts val="0"/>
              </a:spcAft>
              <a:defRPr/>
            </a:pPr>
            <a:r>
              <a:rPr lang="fr-FR" dirty="0">
                <a:solidFill>
                  <a:schemeClr val="accent6">
                    <a:lumMod val="50000"/>
                  </a:schemeClr>
                </a:solidFill>
                <a:latin typeface="+mn-lt"/>
              </a:rPr>
              <a:t>Télécopie / Fax : +229 22 20 50 </a:t>
            </a:r>
          </a:p>
          <a:p>
            <a:pPr eaLnBrk="1" fontAlgn="auto" hangingPunct="1">
              <a:spcBef>
                <a:spcPts val="0"/>
              </a:spcBef>
              <a:spcAft>
                <a:spcPts val="0"/>
              </a:spcAft>
              <a:defRPr/>
            </a:pPr>
            <a:r>
              <a:rPr lang="fr-FR" dirty="0">
                <a:solidFill>
                  <a:schemeClr val="accent6">
                    <a:lumMod val="50000"/>
                  </a:schemeClr>
                </a:solidFill>
                <a:latin typeface="+mn-lt"/>
              </a:rPr>
              <a:t>Courriel : </a:t>
            </a:r>
            <a:r>
              <a:rPr lang="fr-FR" dirty="0">
                <a:solidFill>
                  <a:schemeClr val="accent6">
                    <a:lumMod val="50000"/>
                  </a:schemeClr>
                </a:solidFill>
                <a:latin typeface="+mn-lt"/>
                <a:hlinkClick r:id="rId2"/>
              </a:rPr>
              <a:t>songhai@songhai.org</a:t>
            </a:r>
            <a:r>
              <a:rPr lang="fr-FR" dirty="0">
                <a:solidFill>
                  <a:schemeClr val="accent6">
                    <a:lumMod val="50000"/>
                  </a:schemeClr>
                </a:solidFill>
                <a:latin typeface="+mn-lt"/>
              </a:rPr>
              <a:t> </a:t>
            </a:r>
          </a:p>
          <a:p>
            <a:pPr eaLnBrk="1" fontAlgn="auto" hangingPunct="1">
              <a:spcBef>
                <a:spcPts val="0"/>
              </a:spcBef>
              <a:spcAft>
                <a:spcPts val="0"/>
              </a:spcAft>
              <a:defRPr/>
            </a:pPr>
            <a:r>
              <a:rPr lang="fr-FR" dirty="0">
                <a:solidFill>
                  <a:schemeClr val="accent6">
                    <a:lumMod val="50000"/>
                  </a:schemeClr>
                </a:solidFill>
                <a:latin typeface="+mn-lt"/>
              </a:rPr>
              <a:t>Site Internet : </a:t>
            </a:r>
            <a:r>
              <a:rPr lang="fr-FR" dirty="0">
                <a:solidFill>
                  <a:schemeClr val="accent6">
                    <a:lumMod val="50000"/>
                  </a:schemeClr>
                </a:solidFill>
                <a:latin typeface="+mn-lt"/>
                <a:hlinkClick r:id="rId3"/>
              </a:rPr>
              <a:t>http://www.songhai.org</a:t>
            </a: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Ancien site Internet : </a:t>
            </a:r>
            <a:r>
              <a:rPr lang="fr-FR" dirty="0">
                <a:solidFill>
                  <a:schemeClr val="accent6">
                    <a:lumMod val="50000"/>
                  </a:schemeClr>
                </a:solidFill>
                <a:latin typeface="+mn-lt"/>
                <a:hlinkClick r:id="rId4"/>
              </a:rPr>
              <a:t>http://www.geocities.ws/songhaiafrica/HTML/fr/Vuegenerale.htm</a:t>
            </a:r>
            <a:r>
              <a:rPr lang="fr-FR" dirty="0">
                <a:solidFill>
                  <a:schemeClr val="accent6">
                    <a:lumMod val="50000"/>
                  </a:schemeClr>
                </a:solidFill>
                <a:latin typeface="+mn-lt"/>
              </a:rPr>
              <a:t> </a:t>
            </a:r>
          </a:p>
          <a:p>
            <a:pPr eaLnBrk="1" fontAlgn="auto" hangingPunct="1">
              <a:spcBef>
                <a:spcPts val="0"/>
              </a:spcBef>
              <a:spcAft>
                <a:spcPts val="0"/>
              </a:spcAft>
              <a:defRPr/>
            </a:pPr>
            <a:r>
              <a:rPr lang="fr-FR" dirty="0">
                <a:solidFill>
                  <a:schemeClr val="accent6">
                    <a:lumMod val="50000"/>
                  </a:schemeClr>
                </a:solidFill>
                <a:latin typeface="+mn-lt"/>
              </a:rPr>
              <a:t>Page Facebook : </a:t>
            </a:r>
            <a:r>
              <a:rPr lang="fr-FR" dirty="0">
                <a:solidFill>
                  <a:schemeClr val="accent6">
                    <a:lumMod val="50000"/>
                  </a:schemeClr>
                </a:solidFill>
                <a:latin typeface="+mn-lt"/>
                <a:hlinkClick r:id="rId5"/>
              </a:rPr>
              <a:t>https://www.facebook.com/centresonghai</a:t>
            </a:r>
            <a:r>
              <a:rPr lang="fr-FR" dirty="0">
                <a:solidFill>
                  <a:schemeClr val="accent6">
                    <a:lumMod val="50000"/>
                  </a:schemeClr>
                </a:solidFill>
                <a:latin typeface="+mn-lt"/>
              </a:rPr>
              <a:t> </a:t>
            </a:r>
          </a:p>
          <a:p>
            <a:pPr eaLnBrk="1" fontAlgn="auto" hangingPunct="1">
              <a:spcBef>
                <a:spcPts val="0"/>
              </a:spcBef>
              <a:spcAft>
                <a:spcPts val="0"/>
              </a:spcAft>
              <a:defRPr/>
            </a:pPr>
            <a:r>
              <a:rPr lang="fr-FR" dirty="0">
                <a:solidFill>
                  <a:schemeClr val="accent6">
                    <a:lumMod val="50000"/>
                  </a:schemeClr>
                </a:solidFill>
                <a:latin typeface="+mn-lt"/>
              </a:rPr>
              <a:t>Page Facebook (en Anglais) : </a:t>
            </a:r>
            <a:r>
              <a:rPr lang="fr-FR" dirty="0">
                <a:solidFill>
                  <a:schemeClr val="accent6">
                    <a:lumMod val="50000"/>
                  </a:schemeClr>
                </a:solidFill>
                <a:latin typeface="+mn-lt"/>
                <a:hlinkClick r:id="rId6"/>
              </a:rPr>
              <a:t>https://www.facebook.com/pages/Songhai-Centre/294478883940292</a:t>
            </a:r>
            <a:r>
              <a:rPr lang="fr-FR"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53988" y="180975"/>
            <a:ext cx="744537" cy="276225"/>
          </a:xfrm>
        </p:spPr>
        <p:txBody>
          <a:bodyPr/>
          <a:lstStyle/>
          <a:p>
            <a:pPr>
              <a:defRPr/>
            </a:pPr>
            <a:fld id="{F4D96285-8E4A-4581-9DCD-18E1204D9A62}" type="slidenum">
              <a:rPr lang="fr-FR"/>
              <a:pPr>
                <a:defRPr/>
              </a:pPr>
              <a:t>105</a:t>
            </a:fld>
            <a:endParaRPr lang="fr-FR" dirty="0"/>
          </a:p>
        </p:txBody>
      </p:sp>
      <p:pic>
        <p:nvPicPr>
          <p:cNvPr id="141317" name="Imag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4013" y="471805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Imag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59125" y="471805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3686175" y="6553200"/>
            <a:ext cx="1527175" cy="276225"/>
          </a:xfrm>
          <a:prstGeom prst="rect">
            <a:avLst/>
          </a:prstGeom>
          <a:noFill/>
        </p:spPr>
        <p:txBody>
          <a:bodyPr wrap="none">
            <a:spAutoFit/>
          </a:bodyPr>
          <a:lstStyle/>
          <a:p>
            <a:pPr algn="ctr">
              <a:defRPr/>
            </a:pPr>
            <a:r>
              <a:rPr lang="fr-FR" sz="1200" dirty="0">
                <a:solidFill>
                  <a:schemeClr val="accent6">
                    <a:lumMod val="50000"/>
                  </a:schemeClr>
                </a:solidFill>
              </a:rPr>
              <a:t>Fabrication de savons</a:t>
            </a:r>
          </a:p>
        </p:txBody>
      </p:sp>
      <p:sp>
        <p:nvSpPr>
          <p:cNvPr id="9" name="ZoneTexte 8"/>
          <p:cNvSpPr txBox="1"/>
          <p:nvPr/>
        </p:nvSpPr>
        <p:spPr>
          <a:xfrm>
            <a:off x="512763" y="6421438"/>
            <a:ext cx="2006600" cy="276225"/>
          </a:xfrm>
          <a:prstGeom prst="rect">
            <a:avLst/>
          </a:prstGeom>
          <a:noFill/>
        </p:spPr>
        <p:txBody>
          <a:bodyPr wrap="none">
            <a:spAutoFit/>
          </a:bodyPr>
          <a:lstStyle/>
          <a:p>
            <a:pPr algn="ctr">
              <a:defRPr/>
            </a:pPr>
            <a:r>
              <a:rPr lang="fr-FR" sz="1200" dirty="0">
                <a:solidFill>
                  <a:schemeClr val="accent6">
                    <a:lumMod val="50000"/>
                  </a:schemeClr>
                </a:solidFill>
              </a:rPr>
              <a:t>Savons fabriqués par Songhaï</a:t>
            </a:r>
          </a:p>
        </p:txBody>
      </p:sp>
      <p:pic>
        <p:nvPicPr>
          <p:cNvPr id="141321" name="Imag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86963" y="1009650"/>
            <a:ext cx="20447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2" name="Imag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96188" y="984250"/>
            <a:ext cx="22479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3" name="Imag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136188" y="3892550"/>
            <a:ext cx="18954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7596188" y="2917825"/>
            <a:ext cx="2390775" cy="461963"/>
          </a:xfrm>
          <a:prstGeom prst="rect">
            <a:avLst/>
          </a:prstGeom>
          <a:noFill/>
        </p:spPr>
        <p:txBody>
          <a:bodyPr>
            <a:spAutoFit/>
          </a:bodyPr>
          <a:lstStyle/>
          <a:p>
            <a:pPr>
              <a:defRPr/>
            </a:pPr>
            <a:r>
              <a:rPr lang="fr-FR" sz="1200" dirty="0">
                <a:solidFill>
                  <a:schemeClr val="accent6">
                    <a:lumMod val="50000"/>
                  </a:schemeClr>
                </a:solidFill>
              </a:rPr>
              <a:t>Songhaï produit des asticots pour l’élevage des poissons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300" y="649288"/>
            <a:ext cx="2479675" cy="9239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A17bis. Annexe : Plan du centre SONGHAI de Porto-Novo au Bénin</a:t>
            </a:r>
            <a:r>
              <a:rPr lang="fr-FR" dirty="0">
                <a:solidFill>
                  <a:schemeClr val="accent6">
                    <a:lumMod val="50000"/>
                  </a:schemeClr>
                </a:solidFill>
                <a:latin typeface="+mn-lt"/>
              </a:rPr>
              <a:t> :</a:t>
            </a:r>
          </a:p>
        </p:txBody>
      </p:sp>
      <p:sp>
        <p:nvSpPr>
          <p:cNvPr id="3" name="Rectangle 2"/>
          <p:cNvSpPr/>
          <p:nvPr/>
        </p:nvSpPr>
        <p:spPr>
          <a:xfrm>
            <a:off x="114300" y="190500"/>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69663" y="185738"/>
            <a:ext cx="744537" cy="276225"/>
          </a:xfrm>
        </p:spPr>
        <p:txBody>
          <a:bodyPr/>
          <a:lstStyle/>
          <a:p>
            <a:pPr>
              <a:defRPr/>
            </a:pPr>
            <a:fld id="{8764E9BC-1C85-4AC6-8594-E41A843DB29C}" type="slidenum">
              <a:rPr lang="fr-FR"/>
              <a:pPr>
                <a:defRPr/>
              </a:pPr>
              <a:t>106</a:t>
            </a:fld>
            <a:endParaRPr lang="fr-FR" dirty="0"/>
          </a:p>
        </p:txBody>
      </p:sp>
      <p:sp>
        <p:nvSpPr>
          <p:cNvPr id="5" name="Rectangle 4"/>
          <p:cNvSpPr/>
          <p:nvPr/>
        </p:nvSpPr>
        <p:spPr>
          <a:xfrm>
            <a:off x="4916488" y="1117600"/>
            <a:ext cx="215900" cy="5040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5132388" y="3133725"/>
            <a:ext cx="6697662"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rot="5400000">
            <a:off x="11398250" y="3565525"/>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rot="5400000">
            <a:off x="11541919" y="3637757"/>
            <a:ext cx="358775"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a:off x="5421313"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6213475" y="3205163"/>
            <a:ext cx="360363"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7005638"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7869238"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8516938"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9237663"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9885363"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5132388" y="1620838"/>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p:nvPr/>
        </p:nvSpPr>
        <p:spPr>
          <a:xfrm>
            <a:off x="5276850" y="1693863"/>
            <a:ext cx="360363"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p:cNvSpPr/>
          <p:nvPr/>
        </p:nvSpPr>
        <p:spPr>
          <a:xfrm>
            <a:off x="5132388" y="2557463"/>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18"/>
          <p:cNvSpPr/>
          <p:nvPr/>
        </p:nvSpPr>
        <p:spPr>
          <a:xfrm>
            <a:off x="5276850" y="2628900"/>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19"/>
          <p:cNvSpPr/>
          <p:nvPr/>
        </p:nvSpPr>
        <p:spPr>
          <a:xfrm>
            <a:off x="5132388" y="3781425"/>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Rectangle 20"/>
          <p:cNvSpPr/>
          <p:nvPr/>
        </p:nvSpPr>
        <p:spPr>
          <a:xfrm>
            <a:off x="5276850" y="3852863"/>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Rectangle 21"/>
          <p:cNvSpPr/>
          <p:nvPr/>
        </p:nvSpPr>
        <p:spPr>
          <a:xfrm>
            <a:off x="5132388" y="4645025"/>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Rectangle 22"/>
          <p:cNvSpPr/>
          <p:nvPr/>
        </p:nvSpPr>
        <p:spPr>
          <a:xfrm>
            <a:off x="5276850" y="4718050"/>
            <a:ext cx="360363"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Rectangle 23"/>
          <p:cNvSpPr/>
          <p:nvPr/>
        </p:nvSpPr>
        <p:spPr>
          <a:xfrm>
            <a:off x="5132388" y="5581650"/>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Rectangle 24"/>
          <p:cNvSpPr/>
          <p:nvPr/>
        </p:nvSpPr>
        <p:spPr>
          <a:xfrm>
            <a:off x="5276850" y="5653088"/>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4268788" y="5581650"/>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Rectangle 26"/>
          <p:cNvSpPr/>
          <p:nvPr/>
        </p:nvSpPr>
        <p:spPr>
          <a:xfrm>
            <a:off x="4413250" y="5653088"/>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27"/>
          <p:cNvSpPr/>
          <p:nvPr/>
        </p:nvSpPr>
        <p:spPr>
          <a:xfrm>
            <a:off x="4268788" y="4573588"/>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Rectangle 28"/>
          <p:cNvSpPr/>
          <p:nvPr/>
        </p:nvSpPr>
        <p:spPr>
          <a:xfrm>
            <a:off x="4413250" y="4645025"/>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Rectangle 29"/>
          <p:cNvSpPr/>
          <p:nvPr/>
        </p:nvSpPr>
        <p:spPr>
          <a:xfrm>
            <a:off x="4268788" y="3494088"/>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Rectangle 30"/>
          <p:cNvSpPr/>
          <p:nvPr/>
        </p:nvSpPr>
        <p:spPr>
          <a:xfrm>
            <a:off x="4413250" y="3565525"/>
            <a:ext cx="360363"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Rectangle 31"/>
          <p:cNvSpPr/>
          <p:nvPr/>
        </p:nvSpPr>
        <p:spPr>
          <a:xfrm rot="19139084">
            <a:off x="4908550" y="871538"/>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Rectangle 32"/>
          <p:cNvSpPr/>
          <p:nvPr/>
        </p:nvSpPr>
        <p:spPr>
          <a:xfrm rot="19139084">
            <a:off x="5053013" y="942975"/>
            <a:ext cx="35877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Rectangle 33"/>
          <p:cNvSpPr/>
          <p:nvPr/>
        </p:nvSpPr>
        <p:spPr>
          <a:xfrm rot="2707377">
            <a:off x="5617369" y="5779294"/>
            <a:ext cx="649288"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Rectangle 34"/>
          <p:cNvSpPr/>
          <p:nvPr/>
        </p:nvSpPr>
        <p:spPr>
          <a:xfrm>
            <a:off x="10606088"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rot="5400000">
            <a:off x="11397456" y="2701132"/>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Rectangle 36"/>
          <p:cNvSpPr/>
          <p:nvPr/>
        </p:nvSpPr>
        <p:spPr>
          <a:xfrm rot="5400000">
            <a:off x="11541125" y="2773363"/>
            <a:ext cx="360363"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Rectangle 37"/>
          <p:cNvSpPr/>
          <p:nvPr/>
        </p:nvSpPr>
        <p:spPr>
          <a:xfrm rot="16200000">
            <a:off x="7076281" y="2701132"/>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Rectangle 38"/>
          <p:cNvSpPr/>
          <p:nvPr/>
        </p:nvSpPr>
        <p:spPr>
          <a:xfrm rot="16200000">
            <a:off x="7221537" y="2773363"/>
            <a:ext cx="360363"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Rectangle 39"/>
          <p:cNvSpPr/>
          <p:nvPr/>
        </p:nvSpPr>
        <p:spPr>
          <a:xfrm rot="16200000">
            <a:off x="8949531" y="2701132"/>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Rectangle 40"/>
          <p:cNvSpPr/>
          <p:nvPr/>
        </p:nvSpPr>
        <p:spPr>
          <a:xfrm rot="16200000">
            <a:off x="9093200" y="2773363"/>
            <a:ext cx="360363"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Rectangle 41"/>
          <p:cNvSpPr/>
          <p:nvPr/>
        </p:nvSpPr>
        <p:spPr>
          <a:xfrm rot="16200000">
            <a:off x="8085138" y="3565525"/>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Rectangle 42"/>
          <p:cNvSpPr/>
          <p:nvPr/>
        </p:nvSpPr>
        <p:spPr>
          <a:xfrm rot="16200000">
            <a:off x="8230394" y="3637757"/>
            <a:ext cx="358775"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2380" name="Image 43"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24130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1" name="Image 44"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0" y="24130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2" name="Image 45"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0" y="291782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3" name="Image 46"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291782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4" name="Image 47"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291782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5" name="Image 48"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291782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6" name="Image 49"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14763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7" name="Image 50"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14763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8" name="Image 51"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14763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9" name="Image 52"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0" y="14763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0" name="Image 53"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0" y="19812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1" name="Image 54"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19812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2" name="Image 55"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19812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3" name="Image 56"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19812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4" name="Image 57"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5" name="Image 58"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6" name="Image 59"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1038"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7" name="Image 60"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2838"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8" name="Image 61"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2838"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9" name="Image 62"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1038"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0" name="Image 63"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1" name="Image 64"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2" name="Image 65"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6225"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3" name="Image 66"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4" name="Image 67"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5363"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5" name="Image 68"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7163"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6" name="Image 69"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7163"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7" name="Image 70"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5363"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8" name="Image 71"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9" name="Image 72"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6225"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10" name="Image 73" descr="entre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4688" y="6302375"/>
            <a:ext cx="990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11" name="Image 74" descr="mais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5225" y="1836738"/>
            <a:ext cx="5524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12" name="Image 75" descr="vill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4775" y="1765300"/>
            <a:ext cx="1352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p:cNvSpPr/>
          <p:nvPr/>
        </p:nvSpPr>
        <p:spPr>
          <a:xfrm>
            <a:off x="10966450" y="757238"/>
            <a:ext cx="719138"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14" name="ZoneTexte 77"/>
          <p:cNvSpPr txBox="1">
            <a:spLocks noChangeArrowheads="1"/>
          </p:cNvSpPr>
          <p:nvPr/>
        </p:nvSpPr>
        <p:spPr bwMode="auto">
          <a:xfrm>
            <a:off x="10533063" y="1476375"/>
            <a:ext cx="1481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solidFill>
                  <a:srgbClr val="800000"/>
                </a:solidFill>
              </a:rPr>
              <a:t>LES APPRENANTS</a:t>
            </a:r>
          </a:p>
        </p:txBody>
      </p:sp>
      <p:sp>
        <p:nvSpPr>
          <p:cNvPr id="79" name="Rectangle 78"/>
          <p:cNvSpPr/>
          <p:nvPr/>
        </p:nvSpPr>
        <p:spPr>
          <a:xfrm>
            <a:off x="11182350" y="3205163"/>
            <a:ext cx="358775"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0" name="Rectangle 79"/>
          <p:cNvSpPr/>
          <p:nvPr/>
        </p:nvSpPr>
        <p:spPr>
          <a:xfrm>
            <a:off x="3476625" y="180975"/>
            <a:ext cx="720725"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17" name="ZoneTexte 80"/>
          <p:cNvSpPr txBox="1">
            <a:spLocks noChangeArrowheads="1"/>
          </p:cNvSpPr>
          <p:nvPr/>
        </p:nvSpPr>
        <p:spPr bwMode="auto">
          <a:xfrm>
            <a:off x="3189288" y="973138"/>
            <a:ext cx="132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HEBERGEMENT</a:t>
            </a:r>
          </a:p>
        </p:txBody>
      </p:sp>
      <p:sp>
        <p:nvSpPr>
          <p:cNvPr id="142418" name="ZoneTexte 81"/>
          <p:cNvSpPr txBox="1">
            <a:spLocks noChangeArrowheads="1"/>
          </p:cNvSpPr>
          <p:nvPr/>
        </p:nvSpPr>
        <p:spPr bwMode="auto">
          <a:xfrm>
            <a:off x="3009900" y="2413000"/>
            <a:ext cx="828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a:solidFill>
                  <a:srgbClr val="C00000"/>
                </a:solidFill>
              </a:rPr>
              <a:t>← N</a:t>
            </a:r>
          </a:p>
        </p:txBody>
      </p:sp>
      <p:sp>
        <p:nvSpPr>
          <p:cNvPr id="83" name="Rectangle 82"/>
          <p:cNvSpPr/>
          <p:nvPr/>
        </p:nvSpPr>
        <p:spPr>
          <a:xfrm>
            <a:off x="6357938" y="252413"/>
            <a:ext cx="719137"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4" name="Rectangle 83"/>
          <p:cNvSpPr/>
          <p:nvPr/>
        </p:nvSpPr>
        <p:spPr>
          <a:xfrm>
            <a:off x="6357938" y="1549400"/>
            <a:ext cx="719137" cy="576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2421" name="Image 84" descr="maison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48288" y="2052638"/>
            <a:ext cx="4286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22" name="Image 85" descr="livr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53113" y="2413000"/>
            <a:ext cx="5048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423" name="ZoneTexte 86"/>
          <p:cNvSpPr txBox="1">
            <a:spLocks noChangeArrowheads="1"/>
          </p:cNvSpPr>
          <p:nvPr/>
        </p:nvSpPr>
        <p:spPr bwMode="auto">
          <a:xfrm>
            <a:off x="5348288" y="2773363"/>
            <a:ext cx="1449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600" b="1"/>
              <a:t>BIBLIOTHEQUE</a:t>
            </a:r>
          </a:p>
        </p:txBody>
      </p:sp>
      <p:sp>
        <p:nvSpPr>
          <p:cNvPr id="142424" name="ZoneTexte 87"/>
          <p:cNvSpPr txBox="1">
            <a:spLocks noChangeArrowheads="1"/>
          </p:cNvSpPr>
          <p:nvPr/>
        </p:nvSpPr>
        <p:spPr bwMode="auto">
          <a:xfrm>
            <a:off x="5853113" y="2125663"/>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ADMINISTRATION</a:t>
            </a:r>
          </a:p>
        </p:txBody>
      </p:sp>
      <p:sp>
        <p:nvSpPr>
          <p:cNvPr id="142425" name="ZoneTexte 88"/>
          <p:cNvSpPr txBox="1">
            <a:spLocks noChangeArrowheads="1"/>
          </p:cNvSpPr>
          <p:nvPr/>
        </p:nvSpPr>
        <p:spPr bwMode="auto">
          <a:xfrm>
            <a:off x="6069013" y="973138"/>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400" b="1"/>
              <a:t>PRODUCTION</a:t>
            </a:r>
          </a:p>
          <a:p>
            <a:pPr algn="ctr">
              <a:lnSpc>
                <a:spcPct val="100000"/>
              </a:lnSpc>
              <a:spcBef>
                <a:spcPct val="0"/>
              </a:spcBef>
              <a:buFontTx/>
              <a:buNone/>
            </a:pPr>
            <a:r>
              <a:rPr lang="fr-FR" altLang="fr-FR" sz="1400" b="1"/>
              <a:t>AGRICOLE</a:t>
            </a:r>
          </a:p>
        </p:txBody>
      </p:sp>
      <p:pic>
        <p:nvPicPr>
          <p:cNvPr id="142426" name="Image 89" descr="couvert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81675" y="4068763"/>
            <a:ext cx="428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27" name="Image 90" descr="couvert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73838" y="6302375"/>
            <a:ext cx="428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91"/>
          <p:cNvSpPr/>
          <p:nvPr/>
        </p:nvSpPr>
        <p:spPr>
          <a:xfrm>
            <a:off x="6861175" y="4429125"/>
            <a:ext cx="720725"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3" name="Rectangle 92"/>
          <p:cNvSpPr/>
          <p:nvPr/>
        </p:nvSpPr>
        <p:spPr>
          <a:xfrm>
            <a:off x="8948738" y="4429125"/>
            <a:ext cx="720725"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4" name="Rectangle 93"/>
          <p:cNvSpPr/>
          <p:nvPr/>
        </p:nvSpPr>
        <p:spPr>
          <a:xfrm>
            <a:off x="10821988" y="4357688"/>
            <a:ext cx="719137"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5" name="Rectangle 94"/>
          <p:cNvSpPr/>
          <p:nvPr/>
        </p:nvSpPr>
        <p:spPr>
          <a:xfrm>
            <a:off x="9309100" y="5726113"/>
            <a:ext cx="720725"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6" name="Rectangle 95"/>
          <p:cNvSpPr/>
          <p:nvPr/>
        </p:nvSpPr>
        <p:spPr>
          <a:xfrm>
            <a:off x="7437438" y="5653088"/>
            <a:ext cx="720725" cy="5762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33" name="ZoneTexte 96"/>
          <p:cNvSpPr txBox="1">
            <a:spLocks noChangeArrowheads="1"/>
          </p:cNvSpPr>
          <p:nvPr/>
        </p:nvSpPr>
        <p:spPr bwMode="auto">
          <a:xfrm>
            <a:off x="7239000" y="6229350"/>
            <a:ext cx="1169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400" b="1"/>
              <a:t>RESTAURANT</a:t>
            </a:r>
          </a:p>
          <a:p>
            <a:pPr algn="ctr">
              <a:lnSpc>
                <a:spcPct val="100000"/>
              </a:lnSpc>
              <a:spcBef>
                <a:spcPct val="0"/>
              </a:spcBef>
              <a:buFontTx/>
              <a:buNone/>
            </a:pPr>
            <a:r>
              <a:rPr lang="fr-FR" altLang="fr-FR" sz="1400" b="1"/>
              <a:t>AFRICAIN</a:t>
            </a:r>
          </a:p>
        </p:txBody>
      </p:sp>
      <p:sp>
        <p:nvSpPr>
          <p:cNvPr id="142434" name="ZoneTexte 97"/>
          <p:cNvSpPr txBox="1">
            <a:spLocks noChangeArrowheads="1"/>
          </p:cNvSpPr>
          <p:nvPr/>
        </p:nvSpPr>
        <p:spPr bwMode="auto">
          <a:xfrm>
            <a:off x="9093200" y="6445250"/>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solidFill>
                  <a:srgbClr val="800000"/>
                </a:solidFill>
              </a:rPr>
              <a:t>PISCICULTURE</a:t>
            </a:r>
          </a:p>
        </p:txBody>
      </p:sp>
      <p:sp>
        <p:nvSpPr>
          <p:cNvPr id="99" name="Rectangle 98"/>
          <p:cNvSpPr/>
          <p:nvPr/>
        </p:nvSpPr>
        <p:spPr>
          <a:xfrm>
            <a:off x="6789738" y="3494088"/>
            <a:ext cx="719137" cy="574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36" name="ZoneTexte 99"/>
          <p:cNvSpPr txBox="1">
            <a:spLocks noChangeArrowheads="1"/>
          </p:cNvSpPr>
          <p:nvPr/>
        </p:nvSpPr>
        <p:spPr bwMode="auto">
          <a:xfrm>
            <a:off x="6573838" y="4068763"/>
            <a:ext cx="116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solidFill>
                  <a:srgbClr val="800000"/>
                </a:solidFill>
              </a:rPr>
              <a:t>RESTAURANT</a:t>
            </a:r>
          </a:p>
        </p:txBody>
      </p:sp>
      <p:sp>
        <p:nvSpPr>
          <p:cNvPr id="142437" name="ZoneTexte 100"/>
          <p:cNvSpPr txBox="1">
            <a:spLocks noChangeArrowheads="1"/>
          </p:cNvSpPr>
          <p:nvPr/>
        </p:nvSpPr>
        <p:spPr bwMode="auto">
          <a:xfrm>
            <a:off x="6645275" y="5149850"/>
            <a:ext cx="109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FR" altLang="fr-FR" sz="1400" b="1">
                <a:solidFill>
                  <a:srgbClr val="800000"/>
                </a:solidFill>
              </a:rPr>
              <a:t> BOUTIQUE</a:t>
            </a:r>
          </a:p>
        </p:txBody>
      </p:sp>
      <p:sp>
        <p:nvSpPr>
          <p:cNvPr id="142438" name="ZoneTexte 101"/>
          <p:cNvSpPr txBox="1">
            <a:spLocks noChangeArrowheads="1"/>
          </p:cNvSpPr>
          <p:nvPr/>
        </p:nvSpPr>
        <p:spPr bwMode="auto">
          <a:xfrm>
            <a:off x="8445500" y="514985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TRANSFORMATION</a:t>
            </a:r>
          </a:p>
        </p:txBody>
      </p:sp>
      <p:sp>
        <p:nvSpPr>
          <p:cNvPr id="142439" name="ZoneTexte 102"/>
          <p:cNvSpPr txBox="1">
            <a:spLocks noChangeArrowheads="1"/>
          </p:cNvSpPr>
          <p:nvPr/>
        </p:nvSpPr>
        <p:spPr bwMode="auto">
          <a:xfrm>
            <a:off x="10461625" y="5149850"/>
            <a:ext cx="147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AGRO INDUSTRIE</a:t>
            </a:r>
          </a:p>
        </p:txBody>
      </p:sp>
      <p:sp>
        <p:nvSpPr>
          <p:cNvPr id="104" name="Rectangle 103"/>
          <p:cNvSpPr/>
          <p:nvPr/>
        </p:nvSpPr>
        <p:spPr>
          <a:xfrm>
            <a:off x="3405188" y="5510213"/>
            <a:ext cx="719137"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41" name="ZoneTexte 104"/>
          <p:cNvSpPr txBox="1">
            <a:spLocks noChangeArrowheads="1"/>
          </p:cNvSpPr>
          <p:nvPr/>
        </p:nvSpPr>
        <p:spPr bwMode="auto">
          <a:xfrm>
            <a:off x="3189288" y="6229350"/>
            <a:ext cx="1125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MECANIQUE</a:t>
            </a:r>
          </a:p>
        </p:txBody>
      </p:sp>
      <p:sp>
        <p:nvSpPr>
          <p:cNvPr id="106" name="Rectangle 105"/>
          <p:cNvSpPr/>
          <p:nvPr/>
        </p:nvSpPr>
        <p:spPr>
          <a:xfrm>
            <a:off x="3405188" y="4429125"/>
            <a:ext cx="719137"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43" name="ZoneTexte 106"/>
          <p:cNvSpPr txBox="1">
            <a:spLocks noChangeArrowheads="1"/>
          </p:cNvSpPr>
          <p:nvPr/>
        </p:nvSpPr>
        <p:spPr bwMode="auto">
          <a:xfrm>
            <a:off x="3189288" y="3494088"/>
            <a:ext cx="1100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400" b="1"/>
              <a:t>@</a:t>
            </a:r>
          </a:p>
          <a:p>
            <a:pPr algn="ctr">
              <a:lnSpc>
                <a:spcPct val="100000"/>
              </a:lnSpc>
              <a:spcBef>
                <a:spcPct val="0"/>
              </a:spcBef>
              <a:buFontTx/>
              <a:buNone/>
            </a:pPr>
            <a:r>
              <a:rPr lang="fr-FR" altLang="fr-FR" sz="1400" b="1"/>
              <a:t>INTERNET</a:t>
            </a:r>
          </a:p>
          <a:p>
            <a:pPr algn="ctr">
              <a:lnSpc>
                <a:spcPct val="100000"/>
              </a:lnSpc>
              <a:spcBef>
                <a:spcPct val="0"/>
              </a:spcBef>
              <a:buFontTx/>
              <a:buNone/>
            </a:pPr>
            <a:endParaRPr lang="fr-FR" altLang="fr-FR" sz="1400" b="1"/>
          </a:p>
          <a:p>
            <a:pPr algn="ctr">
              <a:lnSpc>
                <a:spcPct val="100000"/>
              </a:lnSpc>
              <a:spcBef>
                <a:spcPct val="0"/>
              </a:spcBef>
              <a:buFontTx/>
              <a:buNone/>
            </a:pPr>
            <a:r>
              <a:rPr lang="fr-FR" altLang="fr-FR" sz="1400" b="1"/>
              <a:t>TELECENTRE</a:t>
            </a:r>
          </a:p>
        </p:txBody>
      </p:sp>
      <p:pic>
        <p:nvPicPr>
          <p:cNvPr id="142444" name="Image 107" descr="flech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885363" y="4213225"/>
            <a:ext cx="600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45" name="Image 108" descr="parking.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68788" y="5221288"/>
            <a:ext cx="2857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46" name="Image 109" descr="parking.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32613" y="2484438"/>
            <a:ext cx="2857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342120" y="211313"/>
            <a:ext cx="2743200" cy="365125"/>
          </a:xfrm>
        </p:spPr>
        <p:txBody>
          <a:bodyPr/>
          <a:lstStyle/>
          <a:p>
            <a:pPr>
              <a:defRPr/>
            </a:pPr>
            <a:fld id="{52837227-886F-47A9-8F96-D5891AA9F835}" type="slidenum">
              <a:rPr lang="fr-FR" smtClean="0"/>
              <a:pPr>
                <a:defRPr/>
              </a:pPr>
              <a:t>107</a:t>
            </a:fld>
            <a:endParaRPr lang="fr-FR"/>
          </a:p>
        </p:txBody>
      </p:sp>
      <p:sp>
        <p:nvSpPr>
          <p:cNvPr id="3" name="Rectangle 2"/>
          <p:cNvSpPr/>
          <p:nvPr/>
        </p:nvSpPr>
        <p:spPr>
          <a:xfrm>
            <a:off x="0" y="393875"/>
            <a:ext cx="6079036" cy="369332"/>
          </a:xfrm>
          <a:prstGeom prst="rect">
            <a:avLst/>
          </a:prstGeom>
        </p:spPr>
        <p:txBody>
          <a:bodyPr wrap="none">
            <a:spAutoFit/>
          </a:bodyPr>
          <a:lstStyle/>
          <a:p>
            <a:pPr eaLnBrk="1" fontAlgn="auto" hangingPunct="1">
              <a:spcBef>
                <a:spcPts val="0"/>
              </a:spcBef>
              <a:spcAft>
                <a:spcPts val="0"/>
              </a:spcAft>
              <a:defRPr/>
            </a:pPr>
            <a:r>
              <a:rPr lang="fr-FR" dirty="0">
                <a:solidFill>
                  <a:schemeClr val="accent6">
                    <a:lumMod val="50000"/>
                  </a:schemeClr>
                </a:solidFill>
              </a:rPr>
              <a:t>A18. </a:t>
            </a:r>
            <a:r>
              <a:rPr lang="fr-FR" b="1" dirty="0">
                <a:solidFill>
                  <a:schemeClr val="accent6">
                    <a:lumMod val="50000"/>
                  </a:schemeClr>
                </a:solidFill>
              </a:rPr>
              <a:t>Annexe : Niveaux de productivité annoncés chez Songhaï</a:t>
            </a:r>
          </a:p>
        </p:txBody>
      </p:sp>
      <p:sp>
        <p:nvSpPr>
          <p:cNvPr id="4" name="Rectangle 3"/>
          <p:cNvSpPr/>
          <p:nvPr/>
        </p:nvSpPr>
        <p:spPr>
          <a:xfrm>
            <a:off x="4808630" y="28780"/>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graphicFrame>
        <p:nvGraphicFramePr>
          <p:cNvPr id="5" name="Tableau 4"/>
          <p:cNvGraphicFramePr>
            <a:graphicFrameLocks noGrp="1"/>
          </p:cNvGraphicFramePr>
          <p:nvPr>
            <p:extLst>
              <p:ext uri="{D42A27DB-BD31-4B8C-83A1-F6EECF244321}">
                <p14:modId xmlns:p14="http://schemas.microsoft.com/office/powerpoint/2010/main" val="2487097874"/>
              </p:ext>
            </p:extLst>
          </p:nvPr>
        </p:nvGraphicFramePr>
        <p:xfrm>
          <a:off x="233722" y="763207"/>
          <a:ext cx="5611591" cy="5889774"/>
        </p:xfrm>
        <a:graphic>
          <a:graphicData uri="http://schemas.openxmlformats.org/drawingml/2006/table">
            <a:tbl>
              <a:tblPr>
                <a:tableStyleId>{5C22544A-7EE6-4342-B048-85BDC9FD1C3A}</a:tableStyleId>
              </a:tblPr>
              <a:tblGrid>
                <a:gridCol w="992650">
                  <a:extLst>
                    <a:ext uri="{9D8B030D-6E8A-4147-A177-3AD203B41FA5}">
                      <a16:colId xmlns:a16="http://schemas.microsoft.com/office/drawing/2014/main" val="2902708629"/>
                    </a:ext>
                  </a:extLst>
                </a:gridCol>
                <a:gridCol w="1682029">
                  <a:extLst>
                    <a:ext uri="{9D8B030D-6E8A-4147-A177-3AD203B41FA5}">
                      <a16:colId xmlns:a16="http://schemas.microsoft.com/office/drawing/2014/main" val="2315382714"/>
                    </a:ext>
                  </a:extLst>
                </a:gridCol>
                <a:gridCol w="1468744">
                  <a:extLst>
                    <a:ext uri="{9D8B030D-6E8A-4147-A177-3AD203B41FA5}">
                      <a16:colId xmlns:a16="http://schemas.microsoft.com/office/drawing/2014/main" val="1457914425"/>
                    </a:ext>
                  </a:extLst>
                </a:gridCol>
                <a:gridCol w="1468168">
                  <a:extLst>
                    <a:ext uri="{9D8B030D-6E8A-4147-A177-3AD203B41FA5}">
                      <a16:colId xmlns:a16="http://schemas.microsoft.com/office/drawing/2014/main" val="352248568"/>
                    </a:ext>
                  </a:extLst>
                </a:gridCol>
              </a:tblGrid>
              <a:tr h="312558">
                <a:tc>
                  <a:txBody>
                    <a:bodyPr/>
                    <a:lstStyle/>
                    <a:p>
                      <a:pPr marL="0" marR="494030" algn="ctr" eaLnBrk="0" fontAlgn="base" hangingPunct="0">
                        <a:lnSpc>
                          <a:spcPct val="100000"/>
                        </a:lnSpc>
                        <a:spcBef>
                          <a:spcPts val="0"/>
                        </a:spcBef>
                        <a:spcAft>
                          <a:spcPts val="0"/>
                        </a:spcAft>
                      </a:pPr>
                      <a:r>
                        <a:rPr lang="fr-FR" sz="1000" spc="-5" dirty="0">
                          <a:solidFill>
                            <a:srgbClr val="003300"/>
                          </a:solidFill>
                          <a:effectLst/>
                          <a:latin typeface="+mn-lt"/>
                        </a:rPr>
                        <a:t>ESPE-CES</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dirty="0">
                          <a:solidFill>
                            <a:srgbClr val="003300"/>
                          </a:solidFill>
                          <a:effectLst/>
                          <a:latin typeface="+mn-lt"/>
                        </a:rPr>
                        <a:t>PRODUCTIVITÉ ACTUELLE DANS LA REGION</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spc="-15" dirty="0">
                          <a:solidFill>
                            <a:srgbClr val="003300"/>
                          </a:solidFill>
                          <a:effectLst/>
                          <a:latin typeface="+mn-lt"/>
                        </a:rPr>
                        <a:t>PRODUCTIVITÉ SONGHAI</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ILLUSTRATIONS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571"/>
                  </a:ext>
                </a:extLst>
              </a:tr>
              <a:tr h="167803">
                <a:tc gridSpan="4">
                  <a:txBody>
                    <a:bodyPr/>
                    <a:lstStyle/>
                    <a:p>
                      <a:pPr marL="0" marR="2151380" algn="l" eaLnBrk="0" fontAlgn="base" hangingPunct="0">
                        <a:lnSpc>
                          <a:spcPct val="100000"/>
                        </a:lnSpc>
                        <a:spcBef>
                          <a:spcPts val="0"/>
                        </a:spcBef>
                        <a:spcAft>
                          <a:spcPts val="0"/>
                        </a:spcAft>
                      </a:pPr>
                      <a:r>
                        <a:rPr lang="fr-FR" sz="1000" dirty="0">
                          <a:solidFill>
                            <a:srgbClr val="003300"/>
                          </a:solidFill>
                          <a:effectLst/>
                          <a:latin typeface="+mn-lt"/>
                        </a:rPr>
                        <a:t>CEREALES/CULTURES VIVRIERES</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53230795"/>
                  </a:ext>
                </a:extLst>
              </a:tr>
              <a:tr h="378375">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Maïs grain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 0.5 à 1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 à 9 t/ha /3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819232"/>
                  </a:ext>
                </a:extLst>
              </a:tr>
              <a:tr h="601274">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Maïs sucré frais</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 </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12 à 15 t/ha /4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5304699"/>
                  </a:ext>
                </a:extLst>
              </a:tr>
              <a:tr h="380217">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Sorgho</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 0.6 à 0.8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1 à 2 t/ha /3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602138"/>
                  </a:ext>
                </a:extLst>
              </a:tr>
              <a:tr h="498851">
                <a:tc>
                  <a:txBody>
                    <a:bodyPr/>
                    <a:lstStyle/>
                    <a:p>
                      <a:pPr marL="0" algn="l" eaLnBrk="0" fontAlgn="base" hangingPunct="0">
                        <a:lnSpc>
                          <a:spcPct val="100000"/>
                        </a:lnSpc>
                        <a:spcBef>
                          <a:spcPts val="0"/>
                        </a:spcBef>
                        <a:spcAft>
                          <a:spcPts val="0"/>
                        </a:spcAft>
                      </a:pPr>
                      <a:r>
                        <a:rPr lang="fr-FR" sz="1000" spc="-15">
                          <a:solidFill>
                            <a:srgbClr val="003300"/>
                          </a:solidFill>
                          <a:effectLst/>
                          <a:latin typeface="+mn-lt"/>
                        </a:rPr>
                        <a:t>Soja</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 0.5 à 1 t/ha/an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2 à 2,5 t/ha /2 fois/an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380524"/>
                  </a:ext>
                </a:extLst>
              </a:tr>
              <a:tr h="399744">
                <a:tc>
                  <a:txBody>
                    <a:bodyPr/>
                    <a:lstStyle/>
                    <a:p>
                      <a:pPr marL="0" algn="l" eaLnBrk="0" fontAlgn="base" hangingPunct="0">
                        <a:lnSpc>
                          <a:spcPct val="100000"/>
                        </a:lnSpc>
                        <a:spcBef>
                          <a:spcPts val="0"/>
                        </a:spcBef>
                        <a:spcAft>
                          <a:spcPts val="0"/>
                        </a:spcAft>
                      </a:pPr>
                      <a:r>
                        <a:rPr lang="fr-FR" sz="1000" spc="-20">
                          <a:solidFill>
                            <a:srgbClr val="003300"/>
                          </a:solidFill>
                          <a:effectLst/>
                          <a:latin typeface="+mn-lt"/>
                        </a:rPr>
                        <a:t>Riz</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&lt;0.3 t à 0.8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5 à7 t/ha/2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576309"/>
                  </a:ext>
                </a:extLst>
              </a:tr>
              <a:tr h="325844">
                <a:tc gridSpan="4">
                  <a:txBody>
                    <a:bodyPr/>
                    <a:lstStyle/>
                    <a:p>
                      <a:pPr marL="0" marR="2379980" algn="l" eaLnBrk="0" fontAlgn="base" hangingPunct="0">
                        <a:lnSpc>
                          <a:spcPct val="100000"/>
                        </a:lnSpc>
                        <a:spcBef>
                          <a:spcPts val="0"/>
                        </a:spcBef>
                        <a:spcAft>
                          <a:spcPts val="0"/>
                        </a:spcAft>
                      </a:pPr>
                      <a:r>
                        <a:rPr lang="fr-FR" sz="1000">
                          <a:solidFill>
                            <a:srgbClr val="003300"/>
                          </a:solidFill>
                          <a:effectLst/>
                          <a:latin typeface="+mn-lt"/>
                        </a:rPr>
                        <a:t>RACINES / TUBERCULES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55827924"/>
                  </a:ext>
                </a:extLst>
              </a:tr>
              <a:tr h="461640">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Manioc</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 à 15 t /ha/an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50 à 60 t /ha/an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689462"/>
                  </a:ext>
                </a:extLst>
              </a:tr>
              <a:tr h="399744">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Igname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 à 10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30 à 35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512644"/>
                  </a:ext>
                </a:extLst>
              </a:tr>
              <a:tr h="325844">
                <a:tc gridSpan="4">
                  <a:txBody>
                    <a:bodyPr/>
                    <a:lstStyle/>
                    <a:p>
                      <a:pPr marL="0" marR="2322830" algn="l" eaLnBrk="0" fontAlgn="base" hangingPunct="0">
                        <a:lnSpc>
                          <a:spcPct val="100000"/>
                        </a:lnSpc>
                        <a:spcBef>
                          <a:spcPts val="0"/>
                        </a:spcBef>
                        <a:spcAft>
                          <a:spcPts val="0"/>
                        </a:spcAft>
                      </a:pPr>
                      <a:r>
                        <a:rPr lang="fr-FR" sz="1000">
                          <a:solidFill>
                            <a:srgbClr val="003300"/>
                          </a:solidFill>
                          <a:effectLst/>
                          <a:latin typeface="+mn-lt"/>
                        </a:rPr>
                        <a:t>CULTURES MARAICHERES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14625013"/>
                  </a:ext>
                </a:extLst>
              </a:tr>
              <a:tr h="399744">
                <a:tc>
                  <a:txBody>
                    <a:bodyPr/>
                    <a:lstStyle/>
                    <a:p>
                      <a:pPr marL="0" algn="l" eaLnBrk="0" fontAlgn="base" hangingPunct="0">
                        <a:lnSpc>
                          <a:spcPct val="100000"/>
                        </a:lnSpc>
                        <a:spcBef>
                          <a:spcPts val="0"/>
                        </a:spcBef>
                        <a:spcAft>
                          <a:spcPts val="0"/>
                        </a:spcAft>
                      </a:pPr>
                      <a:r>
                        <a:rPr lang="fr-FR" sz="1000" spc="-5">
                          <a:solidFill>
                            <a:srgbClr val="003300"/>
                          </a:solidFill>
                          <a:effectLst/>
                          <a:latin typeface="+mn-lt"/>
                        </a:rPr>
                        <a:t>Tomate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&lt;8 à 10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35 à 50 t/ha/2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3338249"/>
                  </a:ext>
                </a:extLst>
              </a:tr>
              <a:tr h="380217">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Piment</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&lt;3 à 5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10 à 12 t/ha/2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175557"/>
                  </a:ext>
                </a:extLst>
              </a:tr>
            </a:tbl>
          </a:graphicData>
        </a:graphic>
      </p:graphicFrame>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782" y="1285813"/>
            <a:ext cx="322449" cy="374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166" y="1750669"/>
            <a:ext cx="638694" cy="5489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31" y="2019915"/>
            <a:ext cx="415399" cy="750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694" y="2755717"/>
            <a:ext cx="471888" cy="4940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4136" y="3264168"/>
            <a:ext cx="431594" cy="443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7241" y="4091487"/>
            <a:ext cx="609000" cy="5229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3694" y="4689036"/>
            <a:ext cx="542546" cy="4025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4880514" y="5411558"/>
            <a:ext cx="430664" cy="51976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382970">
            <a:off x="4803908" y="6059111"/>
            <a:ext cx="583876" cy="5669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1557676685"/>
              </p:ext>
            </p:extLst>
          </p:nvPr>
        </p:nvGraphicFramePr>
        <p:xfrm>
          <a:off x="6118167" y="504576"/>
          <a:ext cx="4755746" cy="6221583"/>
        </p:xfrm>
        <a:graphic>
          <a:graphicData uri="http://schemas.openxmlformats.org/drawingml/2006/table">
            <a:tbl>
              <a:tblPr>
                <a:tableStyleId>{5C22544A-7EE6-4342-B048-85BDC9FD1C3A}</a:tableStyleId>
              </a:tblPr>
              <a:tblGrid>
                <a:gridCol w="885061">
                  <a:extLst>
                    <a:ext uri="{9D8B030D-6E8A-4147-A177-3AD203B41FA5}">
                      <a16:colId xmlns:a16="http://schemas.microsoft.com/office/drawing/2014/main" val="3313947258"/>
                    </a:ext>
                  </a:extLst>
                </a:gridCol>
                <a:gridCol w="1381691">
                  <a:extLst>
                    <a:ext uri="{9D8B030D-6E8A-4147-A177-3AD203B41FA5}">
                      <a16:colId xmlns:a16="http://schemas.microsoft.com/office/drawing/2014/main" val="145549453"/>
                    </a:ext>
                  </a:extLst>
                </a:gridCol>
                <a:gridCol w="1244740">
                  <a:extLst>
                    <a:ext uri="{9D8B030D-6E8A-4147-A177-3AD203B41FA5}">
                      <a16:colId xmlns:a16="http://schemas.microsoft.com/office/drawing/2014/main" val="3339227198"/>
                    </a:ext>
                  </a:extLst>
                </a:gridCol>
                <a:gridCol w="1244254">
                  <a:extLst>
                    <a:ext uri="{9D8B030D-6E8A-4147-A177-3AD203B41FA5}">
                      <a16:colId xmlns:a16="http://schemas.microsoft.com/office/drawing/2014/main" val="1930257238"/>
                    </a:ext>
                  </a:extLst>
                </a:gridCol>
              </a:tblGrid>
              <a:tr h="0">
                <a:tc>
                  <a:txBody>
                    <a:bodyPr/>
                    <a:lstStyle/>
                    <a:p>
                      <a:pPr marL="8890" eaLnBrk="0" fontAlgn="base" hangingPunct="0">
                        <a:lnSpc>
                          <a:spcPts val="1135"/>
                        </a:lnSpc>
                        <a:spcBef>
                          <a:spcPts val="1460"/>
                        </a:spcBef>
                        <a:spcAft>
                          <a:spcPts val="1960"/>
                        </a:spcAft>
                      </a:pPr>
                      <a:r>
                        <a:rPr lang="fr-FR" sz="1000" spc="-5" dirty="0">
                          <a:solidFill>
                            <a:srgbClr val="003300"/>
                          </a:solidFill>
                          <a:effectLst/>
                          <a:latin typeface="+mn-lt"/>
                        </a:rPr>
                        <a:t>Concombre</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60"/>
                        </a:spcBef>
                        <a:spcAft>
                          <a:spcPts val="1960"/>
                        </a:spcAft>
                      </a:pPr>
                      <a:r>
                        <a:rPr lang="fr-FR" sz="1000">
                          <a:solidFill>
                            <a:srgbClr val="003300"/>
                          </a:solidFill>
                          <a:effectLst/>
                          <a:latin typeface="+mn-lt"/>
                        </a:rPr>
                        <a:t>&lt;4 à 6 t /ha/2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60"/>
                        </a:spcBef>
                        <a:spcAft>
                          <a:spcPts val="1960"/>
                        </a:spcAft>
                      </a:pPr>
                      <a:r>
                        <a:rPr lang="fr-FR" sz="1000">
                          <a:solidFill>
                            <a:srgbClr val="003300"/>
                          </a:solidFill>
                          <a:effectLst/>
                          <a:latin typeface="+mn-lt"/>
                        </a:rPr>
                        <a:t>25 à 40 t /ha/3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897330"/>
                  </a:ext>
                </a:extLst>
              </a:tr>
              <a:tr h="354786">
                <a:tc>
                  <a:txBody>
                    <a:bodyPr/>
                    <a:lstStyle/>
                    <a:p>
                      <a:pPr marL="8890" eaLnBrk="0" fontAlgn="base" hangingPunct="0">
                        <a:lnSpc>
                          <a:spcPts val="1135"/>
                        </a:lnSpc>
                        <a:spcBef>
                          <a:spcPts val="1455"/>
                        </a:spcBef>
                        <a:spcAft>
                          <a:spcPts val="1820"/>
                        </a:spcAft>
                      </a:pPr>
                      <a:r>
                        <a:rPr lang="fr-FR" sz="1000" spc="-5">
                          <a:solidFill>
                            <a:srgbClr val="003300"/>
                          </a:solidFill>
                          <a:effectLst/>
                          <a:latin typeface="+mn-lt"/>
                        </a:rPr>
                        <a:t>Choux</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55"/>
                        </a:spcBef>
                        <a:spcAft>
                          <a:spcPts val="1820"/>
                        </a:spcAft>
                      </a:pPr>
                      <a:r>
                        <a:rPr lang="fr-FR" sz="1000">
                          <a:solidFill>
                            <a:srgbClr val="003300"/>
                          </a:solidFill>
                          <a:effectLst/>
                          <a:latin typeface="+mn-lt"/>
                        </a:rPr>
                        <a:t>&lt;10 à 15 t /ha /an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55"/>
                        </a:spcBef>
                        <a:spcAft>
                          <a:spcPts val="1820"/>
                        </a:spcAft>
                      </a:pPr>
                      <a:r>
                        <a:rPr lang="fr-FR" sz="1000">
                          <a:solidFill>
                            <a:srgbClr val="003300"/>
                          </a:solidFill>
                          <a:effectLst/>
                          <a:latin typeface="+mn-lt"/>
                        </a:rPr>
                        <a:t>40 à 50 t /ha/2 fois /an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638186"/>
                  </a:ext>
                </a:extLst>
              </a:tr>
              <a:tr h="312196">
                <a:tc>
                  <a:txBody>
                    <a:bodyPr/>
                    <a:lstStyle/>
                    <a:p>
                      <a:pPr marL="8890" eaLnBrk="0" fontAlgn="base" hangingPunct="0">
                        <a:lnSpc>
                          <a:spcPts val="1135"/>
                        </a:lnSpc>
                        <a:spcBef>
                          <a:spcPts val="1435"/>
                        </a:spcBef>
                        <a:spcAft>
                          <a:spcPts val="1240"/>
                        </a:spcAft>
                      </a:pPr>
                      <a:r>
                        <a:rPr lang="fr-FR" sz="1000" spc="-20" dirty="0">
                          <a:solidFill>
                            <a:srgbClr val="003300"/>
                          </a:solidFill>
                          <a:effectLst/>
                          <a:latin typeface="+mn-lt"/>
                        </a:rPr>
                        <a:t>Melon</a:t>
                      </a:r>
                      <a:endParaRPr lang="fr-FR" sz="1000" dirty="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35"/>
                        </a:spcBef>
                        <a:spcAft>
                          <a:spcPts val="1240"/>
                        </a:spcAft>
                      </a:pPr>
                      <a:r>
                        <a:rPr lang="fr-FR" sz="1000">
                          <a:solidFill>
                            <a:srgbClr val="003300"/>
                          </a:solidFill>
                          <a:effectLst/>
                          <a:latin typeface="+mn-lt"/>
                        </a:rPr>
                        <a:t>&lt;4 à 7 t /ha/an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35"/>
                        </a:spcBef>
                        <a:spcAft>
                          <a:spcPts val="1240"/>
                        </a:spcAft>
                      </a:pPr>
                      <a:r>
                        <a:rPr lang="fr-FR" sz="1000">
                          <a:solidFill>
                            <a:srgbClr val="003300"/>
                          </a:solidFill>
                          <a:effectLst/>
                          <a:latin typeface="+mn-lt"/>
                        </a:rPr>
                        <a:t>12 à 15 t /ha/3 fois/an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321042"/>
                  </a:ext>
                </a:extLst>
              </a:tr>
              <a:tr h="413047">
                <a:tc>
                  <a:txBody>
                    <a:bodyPr/>
                    <a:lstStyle/>
                    <a:p>
                      <a:pPr marL="8890" eaLnBrk="0" fontAlgn="base" hangingPunct="0">
                        <a:lnSpc>
                          <a:spcPts val="1135"/>
                        </a:lnSpc>
                        <a:spcBef>
                          <a:spcPts val="2805"/>
                        </a:spcBef>
                        <a:spcAft>
                          <a:spcPts val="1170"/>
                        </a:spcAft>
                      </a:pPr>
                      <a:r>
                        <a:rPr lang="fr-FR" sz="1000" spc="-5">
                          <a:solidFill>
                            <a:srgbClr val="003300"/>
                          </a:solidFill>
                          <a:effectLst/>
                          <a:latin typeface="+mn-lt"/>
                        </a:rPr>
                        <a:t>Melon d’eau, pastèque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2805"/>
                        </a:spcBef>
                        <a:spcAft>
                          <a:spcPts val="1170"/>
                        </a:spcAft>
                      </a:pPr>
                      <a:r>
                        <a:rPr lang="fr-FR" sz="1000">
                          <a:solidFill>
                            <a:srgbClr val="003300"/>
                          </a:solidFill>
                          <a:effectLst/>
                          <a:latin typeface="+mn-lt"/>
                        </a:rPr>
                        <a:t>&lt;15 à 20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2805"/>
                        </a:spcBef>
                        <a:spcAft>
                          <a:spcPts val="1170"/>
                        </a:spcAft>
                      </a:pPr>
                      <a:r>
                        <a:rPr lang="fr-FR" sz="1000">
                          <a:solidFill>
                            <a:srgbClr val="003300"/>
                          </a:solidFill>
                          <a:effectLst/>
                          <a:latin typeface="+mn-lt"/>
                        </a:rPr>
                        <a:t>30 à 40 t /ha/3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3421202"/>
                  </a:ext>
                </a:extLst>
              </a:tr>
              <a:tr h="478138">
                <a:tc>
                  <a:txBody>
                    <a:bodyPr/>
                    <a:lstStyle/>
                    <a:p>
                      <a:pPr marL="8890" eaLnBrk="0" fontAlgn="base" hangingPunct="0">
                        <a:lnSpc>
                          <a:spcPts val="1135"/>
                        </a:lnSpc>
                        <a:spcBef>
                          <a:spcPts val="1455"/>
                        </a:spcBef>
                        <a:spcAft>
                          <a:spcPts val="3355"/>
                        </a:spcAft>
                      </a:pPr>
                      <a:r>
                        <a:rPr lang="fr-FR" sz="1000" spc="-10">
                          <a:solidFill>
                            <a:srgbClr val="003300"/>
                          </a:solidFill>
                          <a:effectLst/>
                          <a:latin typeface="+mn-lt"/>
                        </a:rPr>
                        <a:t>Laitue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55"/>
                        </a:spcBef>
                        <a:spcAft>
                          <a:spcPts val="3355"/>
                        </a:spcAft>
                      </a:pPr>
                      <a:r>
                        <a:rPr lang="fr-FR" sz="1000" dirty="0">
                          <a:solidFill>
                            <a:srgbClr val="003300"/>
                          </a:solidFill>
                          <a:effectLst/>
                          <a:latin typeface="+mn-lt"/>
                        </a:rPr>
                        <a:t>&lt;5 à 10 t /ha/an</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55"/>
                        </a:spcBef>
                        <a:spcAft>
                          <a:spcPts val="3355"/>
                        </a:spcAft>
                      </a:pPr>
                      <a:r>
                        <a:rPr lang="fr-FR" sz="1000">
                          <a:solidFill>
                            <a:srgbClr val="003300"/>
                          </a:solidFill>
                          <a:effectLst/>
                          <a:latin typeface="+mn-lt"/>
                        </a:rPr>
                        <a:t>15 à 20 t /ha/3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015202"/>
                  </a:ext>
                </a:extLst>
              </a:tr>
              <a:tr h="327865">
                <a:tc>
                  <a:txBody>
                    <a:bodyPr/>
                    <a:lstStyle/>
                    <a:p>
                      <a:pPr marL="8890" eaLnBrk="0" fontAlgn="base" hangingPunct="0">
                        <a:lnSpc>
                          <a:spcPts val="1135"/>
                        </a:lnSpc>
                        <a:spcBef>
                          <a:spcPts val="1460"/>
                        </a:spcBef>
                        <a:spcAft>
                          <a:spcPts val="1435"/>
                        </a:spcAft>
                      </a:pPr>
                      <a:r>
                        <a:rPr lang="fr-FR" sz="1000" spc="-5">
                          <a:solidFill>
                            <a:srgbClr val="003300"/>
                          </a:solidFill>
                          <a:effectLst/>
                          <a:latin typeface="+mn-lt"/>
                        </a:rPr>
                        <a:t>Gombo</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60"/>
                        </a:spcBef>
                        <a:spcAft>
                          <a:spcPts val="1435"/>
                        </a:spcAft>
                      </a:pPr>
                      <a:r>
                        <a:rPr lang="fr-FR" sz="1000">
                          <a:solidFill>
                            <a:srgbClr val="003300"/>
                          </a:solidFill>
                          <a:effectLst/>
                          <a:latin typeface="+mn-lt"/>
                        </a:rPr>
                        <a:t>&lt;6 à 10 t /ha/2 fois /an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60"/>
                        </a:spcBef>
                        <a:spcAft>
                          <a:spcPts val="1435"/>
                        </a:spcAft>
                      </a:pPr>
                      <a:r>
                        <a:rPr lang="fr-FR" sz="1000">
                          <a:solidFill>
                            <a:srgbClr val="003300"/>
                          </a:solidFill>
                          <a:effectLst/>
                          <a:latin typeface="+mn-lt"/>
                        </a:rPr>
                        <a:t>25 à 30 t /ha/3 fois /an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093525"/>
                  </a:ext>
                </a:extLst>
              </a:tr>
              <a:tr h="358804">
                <a:tc>
                  <a:txBody>
                    <a:bodyPr/>
                    <a:lstStyle/>
                    <a:p>
                      <a:pPr marL="8890" eaLnBrk="0" fontAlgn="base" hangingPunct="0">
                        <a:lnSpc>
                          <a:spcPts val="1135"/>
                        </a:lnSpc>
                        <a:spcBef>
                          <a:spcPts val="1410"/>
                        </a:spcBef>
                        <a:spcAft>
                          <a:spcPts val="1870"/>
                        </a:spcAft>
                      </a:pPr>
                      <a:r>
                        <a:rPr lang="fr-FR" sz="1000" spc="-5">
                          <a:solidFill>
                            <a:srgbClr val="003300"/>
                          </a:solidFill>
                          <a:effectLst/>
                          <a:latin typeface="+mn-lt"/>
                        </a:rPr>
                        <a:t>Carotte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10"/>
                        </a:spcBef>
                        <a:spcAft>
                          <a:spcPts val="1870"/>
                        </a:spcAft>
                      </a:pPr>
                      <a:r>
                        <a:rPr lang="fr-FR" sz="1000">
                          <a:solidFill>
                            <a:srgbClr val="003300"/>
                          </a:solidFill>
                          <a:effectLst/>
                          <a:latin typeface="+mn-lt"/>
                        </a:rPr>
                        <a:t>&lt;10 à 25 t /ha/2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10"/>
                        </a:spcBef>
                        <a:spcAft>
                          <a:spcPts val="1870"/>
                        </a:spcAft>
                      </a:pPr>
                      <a:r>
                        <a:rPr lang="fr-FR" sz="1000">
                          <a:solidFill>
                            <a:srgbClr val="003300"/>
                          </a:solidFill>
                          <a:effectLst/>
                          <a:latin typeface="+mn-lt"/>
                        </a:rPr>
                        <a:t>40 à 50 t /ha/3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3249398"/>
                  </a:ext>
                </a:extLst>
              </a:tr>
              <a:tr h="167783">
                <a:tc gridSpan="4">
                  <a:txBody>
                    <a:bodyPr/>
                    <a:lstStyle/>
                    <a:p>
                      <a:pPr marR="2766695" algn="ctr" eaLnBrk="0" fontAlgn="base" hangingPunct="0">
                        <a:lnSpc>
                          <a:spcPts val="1305"/>
                        </a:lnSpc>
                        <a:spcAft>
                          <a:spcPts val="65"/>
                        </a:spcAft>
                      </a:pPr>
                      <a:r>
                        <a:rPr lang="fr-FR" sz="1000">
                          <a:solidFill>
                            <a:srgbClr val="003300"/>
                          </a:solidFill>
                          <a:effectLst/>
                          <a:latin typeface="+mn-lt"/>
                        </a:rPr>
                        <a:t>POISSONS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85454594"/>
                  </a:ext>
                </a:extLst>
              </a:tr>
              <a:tr h="310588">
                <a:tc>
                  <a:txBody>
                    <a:bodyPr/>
                    <a:lstStyle/>
                    <a:p>
                      <a:pPr marL="8890" eaLnBrk="0" fontAlgn="base" hangingPunct="0">
                        <a:lnSpc>
                          <a:spcPts val="1180"/>
                        </a:lnSpc>
                        <a:spcBef>
                          <a:spcPts val="1435"/>
                        </a:spcBef>
                        <a:spcAft>
                          <a:spcPts val="1200"/>
                        </a:spcAft>
                      </a:pPr>
                      <a:r>
                        <a:rPr lang="fr-FR" sz="1000" spc="-5">
                          <a:solidFill>
                            <a:srgbClr val="003300"/>
                          </a:solidFill>
                          <a:effectLst/>
                          <a:latin typeface="+mn-lt"/>
                        </a:rPr>
                        <a:t>Tilapia</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80"/>
                        </a:lnSpc>
                        <a:spcBef>
                          <a:spcPts val="1435"/>
                        </a:spcBef>
                        <a:spcAft>
                          <a:spcPts val="1200"/>
                        </a:spcAft>
                      </a:pPr>
                      <a:r>
                        <a:rPr lang="fr-FR" sz="1000" dirty="0">
                          <a:solidFill>
                            <a:srgbClr val="003300"/>
                          </a:solidFill>
                          <a:effectLst/>
                          <a:latin typeface="+mn-lt"/>
                        </a:rPr>
                        <a:t>&lt;2.5 Kg/m3/an</a:t>
                      </a:r>
                      <a:endParaRPr lang="fr-FR" sz="1000" dirty="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80"/>
                        </a:lnSpc>
                        <a:spcBef>
                          <a:spcPts val="1435"/>
                        </a:spcBef>
                        <a:spcAft>
                          <a:spcPts val="1200"/>
                        </a:spcAft>
                      </a:pPr>
                      <a:r>
                        <a:rPr lang="fr-FR" sz="1000" spc="-5">
                          <a:solidFill>
                            <a:srgbClr val="003300"/>
                          </a:solidFill>
                          <a:effectLst/>
                          <a:latin typeface="+mn-lt"/>
                        </a:rPr>
                        <a:t>5 kg/m3/an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3246873"/>
                  </a:ext>
                </a:extLst>
              </a:tr>
              <a:tr h="412645">
                <a:tc>
                  <a:txBody>
                    <a:bodyPr/>
                    <a:lstStyle/>
                    <a:p>
                      <a:pPr marL="8890" eaLnBrk="0" fontAlgn="base" hangingPunct="0">
                        <a:lnSpc>
                          <a:spcPts val="1135"/>
                        </a:lnSpc>
                        <a:spcBef>
                          <a:spcPts val="1435"/>
                        </a:spcBef>
                        <a:spcAft>
                          <a:spcPts val="2565"/>
                        </a:spcAft>
                      </a:pPr>
                      <a:r>
                        <a:rPr lang="fr-FR" sz="1000" spc="-5">
                          <a:solidFill>
                            <a:srgbClr val="003300"/>
                          </a:solidFill>
                          <a:effectLst/>
                          <a:latin typeface="+mn-lt"/>
                        </a:rPr>
                        <a:t>Poisson chat</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80"/>
                        </a:lnSpc>
                        <a:spcBef>
                          <a:spcPts val="1435"/>
                        </a:spcBef>
                        <a:spcAft>
                          <a:spcPts val="2520"/>
                        </a:spcAft>
                      </a:pPr>
                      <a:r>
                        <a:rPr lang="fr-FR" sz="1000">
                          <a:solidFill>
                            <a:srgbClr val="003300"/>
                          </a:solidFill>
                          <a:effectLst/>
                          <a:latin typeface="+mn-lt"/>
                        </a:rPr>
                        <a:t>&lt;10kg/m3/an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80"/>
                        </a:lnSpc>
                        <a:spcBef>
                          <a:spcPts val="1435"/>
                        </a:spcBef>
                        <a:spcAft>
                          <a:spcPts val="2520"/>
                        </a:spcAft>
                      </a:pPr>
                      <a:r>
                        <a:rPr lang="fr-FR" sz="1000" spc="-5">
                          <a:solidFill>
                            <a:srgbClr val="003300"/>
                          </a:solidFill>
                          <a:effectLst/>
                          <a:latin typeface="+mn-lt"/>
                        </a:rPr>
                        <a:t>16 kg/m3/an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3294666"/>
                  </a:ext>
                </a:extLst>
              </a:tr>
              <a:tr h="412645">
                <a:tc>
                  <a:txBody>
                    <a:bodyPr/>
                    <a:lstStyle/>
                    <a:p>
                      <a:pPr marL="8890" eaLnBrk="0" fontAlgn="base" hangingPunct="0">
                        <a:lnSpc>
                          <a:spcPts val="1180"/>
                        </a:lnSpc>
                        <a:spcBef>
                          <a:spcPts val="1435"/>
                        </a:spcBef>
                        <a:spcAft>
                          <a:spcPts val="2495"/>
                        </a:spcAft>
                      </a:pPr>
                      <a:r>
                        <a:rPr lang="fr-FR" sz="1000" spc="-10">
                          <a:solidFill>
                            <a:srgbClr val="003300"/>
                          </a:solidFill>
                          <a:effectLst/>
                          <a:latin typeface="+mn-lt"/>
                        </a:rPr>
                        <a:t>Carpe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80"/>
                        </a:lnSpc>
                        <a:spcBef>
                          <a:spcPts val="1435"/>
                        </a:spcBef>
                        <a:spcAft>
                          <a:spcPts val="2495"/>
                        </a:spcAft>
                      </a:pPr>
                      <a:r>
                        <a:rPr lang="fr-FR" sz="1000">
                          <a:solidFill>
                            <a:srgbClr val="003300"/>
                          </a:solidFill>
                          <a:effectLst/>
                          <a:latin typeface="+mn-lt"/>
                        </a:rPr>
                        <a:t>pas d’information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80"/>
                        </a:lnSpc>
                        <a:spcBef>
                          <a:spcPts val="1435"/>
                        </a:spcBef>
                        <a:spcAft>
                          <a:spcPts val="2495"/>
                        </a:spcAft>
                      </a:pPr>
                      <a:r>
                        <a:rPr lang="fr-FR" sz="1000" spc="-5">
                          <a:solidFill>
                            <a:srgbClr val="003300"/>
                          </a:solidFill>
                          <a:effectLst/>
                          <a:latin typeface="+mn-lt"/>
                        </a:rPr>
                        <a:t>3 kg/m3/an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271474"/>
                  </a:ext>
                </a:extLst>
              </a:tr>
              <a:tr h="167783">
                <a:tc gridSpan="4">
                  <a:txBody>
                    <a:bodyPr/>
                    <a:lstStyle/>
                    <a:p>
                      <a:pPr marR="2423795" algn="ctr" eaLnBrk="0" fontAlgn="base" hangingPunct="0">
                        <a:lnSpc>
                          <a:spcPts val="1305"/>
                        </a:lnSpc>
                        <a:spcAft>
                          <a:spcPts val="15"/>
                        </a:spcAft>
                      </a:pPr>
                      <a:r>
                        <a:rPr lang="fr-FR" sz="1000">
                          <a:solidFill>
                            <a:srgbClr val="003300"/>
                          </a:solidFill>
                          <a:effectLst/>
                          <a:latin typeface="+mn-lt"/>
                        </a:rPr>
                        <a:t>CULTURES PERENNES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96007756"/>
                  </a:ext>
                </a:extLst>
              </a:tr>
              <a:tr h="265990">
                <a:tc>
                  <a:txBody>
                    <a:bodyPr/>
                    <a:lstStyle/>
                    <a:p>
                      <a:pPr marL="8890" eaLnBrk="0" fontAlgn="base" hangingPunct="0">
                        <a:lnSpc>
                          <a:spcPts val="1180"/>
                        </a:lnSpc>
                        <a:spcBef>
                          <a:spcPts val="1435"/>
                        </a:spcBef>
                        <a:spcAft>
                          <a:spcPts val="645"/>
                        </a:spcAft>
                      </a:pPr>
                      <a:r>
                        <a:rPr lang="fr-FR" sz="1000" spc="-10">
                          <a:solidFill>
                            <a:srgbClr val="003300"/>
                          </a:solidFill>
                          <a:effectLst/>
                          <a:latin typeface="+mn-lt"/>
                        </a:rPr>
                        <a:t>Orange</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35"/>
                        </a:spcBef>
                        <a:spcAft>
                          <a:spcPts val="690"/>
                        </a:spcAft>
                      </a:pPr>
                      <a:r>
                        <a:rPr lang="fr-FR" sz="1000">
                          <a:solidFill>
                            <a:srgbClr val="003300"/>
                          </a:solidFill>
                          <a:effectLst/>
                          <a:latin typeface="+mn-lt"/>
                        </a:rPr>
                        <a:t>5 à 15 t /ha/an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35"/>
                        </a:spcBef>
                        <a:spcAft>
                          <a:spcPts val="690"/>
                        </a:spcAft>
                      </a:pPr>
                      <a:r>
                        <a:rPr lang="fr-FR" sz="1000" dirty="0">
                          <a:solidFill>
                            <a:srgbClr val="003300"/>
                          </a:solidFill>
                          <a:effectLst/>
                          <a:latin typeface="+mn-lt"/>
                        </a:rPr>
                        <a:t>20 à 30 t /ha/an</a:t>
                      </a:r>
                      <a:endParaRPr lang="fr-FR" sz="1000" dirty="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517594"/>
                  </a:ext>
                </a:extLst>
              </a:tr>
              <a:tr h="360893">
                <a:tc>
                  <a:txBody>
                    <a:bodyPr/>
                    <a:lstStyle/>
                    <a:p>
                      <a:pPr marL="8890" eaLnBrk="0" fontAlgn="base" hangingPunct="0">
                        <a:lnSpc>
                          <a:spcPts val="1135"/>
                        </a:lnSpc>
                        <a:spcAft>
                          <a:spcPts val="2805"/>
                        </a:spcAft>
                      </a:pPr>
                      <a:r>
                        <a:rPr lang="fr-FR" sz="1000" spc="-5">
                          <a:solidFill>
                            <a:srgbClr val="003300"/>
                          </a:solidFill>
                          <a:effectLst/>
                          <a:latin typeface="+mn-lt"/>
                        </a:rPr>
                        <a:t>Ananas</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eaLnBrk="0" fontAlgn="base" hangingPunct="0">
                        <a:lnSpc>
                          <a:spcPts val="1295"/>
                        </a:lnSpc>
                        <a:spcAft>
                          <a:spcPts val="1460"/>
                        </a:spcAft>
                      </a:pPr>
                      <a:r>
                        <a:rPr lang="en-GB" sz="1000" dirty="0">
                          <a:solidFill>
                            <a:srgbClr val="003300"/>
                          </a:solidFill>
                          <a:effectLst/>
                          <a:latin typeface="+mn-lt"/>
                        </a:rPr>
                        <a:t>25 à 35 t /ha/1 an &amp; demi</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Aft>
                          <a:spcPts val="2805"/>
                        </a:spcAft>
                      </a:pPr>
                      <a:r>
                        <a:rPr lang="fr-FR" sz="1000">
                          <a:solidFill>
                            <a:srgbClr val="003300"/>
                          </a:solidFill>
                          <a:effectLst/>
                          <a:latin typeface="+mn-lt"/>
                        </a:rPr>
                        <a:t>50 à 60 t /ha/ 1 an et demi</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3490033"/>
                  </a:ext>
                </a:extLst>
              </a:tr>
              <a:tr h="520728">
                <a:tc>
                  <a:txBody>
                    <a:bodyPr/>
                    <a:lstStyle/>
                    <a:p>
                      <a:pPr marL="8890" eaLnBrk="0" fontAlgn="base" hangingPunct="0">
                        <a:lnSpc>
                          <a:spcPts val="1180"/>
                        </a:lnSpc>
                        <a:spcAft>
                          <a:spcPts val="5160"/>
                        </a:spcAft>
                      </a:pPr>
                      <a:r>
                        <a:rPr lang="fr-FR" sz="1000" spc="-5">
                          <a:solidFill>
                            <a:srgbClr val="003300"/>
                          </a:solidFill>
                          <a:effectLst/>
                          <a:latin typeface="+mn-lt"/>
                        </a:rPr>
                        <a:t>Banane plantain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Aft>
                          <a:spcPts val="5205"/>
                        </a:spcAft>
                      </a:pPr>
                      <a:r>
                        <a:rPr lang="fr-FR" sz="1000">
                          <a:solidFill>
                            <a:srgbClr val="003300"/>
                          </a:solidFill>
                          <a:effectLst/>
                          <a:latin typeface="+mn-lt"/>
                        </a:rPr>
                        <a:t>10 à 15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Aft>
                          <a:spcPts val="5205"/>
                        </a:spcAft>
                      </a:pPr>
                      <a:r>
                        <a:rPr lang="fr-FR" sz="1000">
                          <a:solidFill>
                            <a:srgbClr val="003300"/>
                          </a:solidFill>
                          <a:effectLst/>
                          <a:latin typeface="+mn-lt"/>
                        </a:rPr>
                        <a:t>20 à 40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0174417"/>
                  </a:ext>
                </a:extLst>
              </a:tr>
            </a:tbl>
          </a:graphicData>
        </a:graphic>
      </p:graphicFrame>
      <p:pic>
        <p:nvPicPr>
          <p:cNvPr id="1046"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8563" y="531794"/>
            <a:ext cx="593648" cy="41483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8563" y="969163"/>
            <a:ext cx="493192" cy="36989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83264" y="1325118"/>
            <a:ext cx="588491" cy="45673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0030786" y="1750536"/>
            <a:ext cx="427698" cy="52274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78563" y="2250382"/>
            <a:ext cx="396722" cy="45421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71673" y="2716913"/>
            <a:ext cx="742146" cy="4627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41112" y="3232897"/>
            <a:ext cx="334173" cy="31226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57356" y="3725580"/>
            <a:ext cx="7334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676406" y="4235981"/>
            <a:ext cx="532601" cy="35151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38364" y="4636750"/>
            <a:ext cx="990542" cy="3744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76431" y="5268392"/>
            <a:ext cx="7524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88511" y="5702000"/>
            <a:ext cx="3524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390781" y="5928755"/>
            <a:ext cx="476250" cy="800100"/>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rot="16200000">
            <a:off x="8100539" y="3212557"/>
            <a:ext cx="6829220" cy="461665"/>
          </a:xfrm>
          <a:prstGeom prst="rect">
            <a:avLst/>
          </a:prstGeom>
          <a:noFill/>
        </p:spPr>
        <p:txBody>
          <a:bodyPr wrap="square" rtlCol="0">
            <a:spAutoFit/>
          </a:bodyPr>
          <a:lstStyle/>
          <a:p>
            <a:r>
              <a:rPr lang="fr-FR" sz="1200" dirty="0">
                <a:solidFill>
                  <a:srgbClr val="003300"/>
                </a:solidFill>
              </a:rPr>
              <a:t>Source de l’information : </a:t>
            </a:r>
            <a:r>
              <a:rPr lang="fr-FR" sz="1200" dirty="0">
                <a:solidFill>
                  <a:srgbClr val="003300"/>
                </a:solidFill>
                <a:hlinkClick r:id="rId24"/>
              </a:rPr>
              <a:t>http://www.songhai.org/index.php/fr/documents/mediaitem/83-le-niveau-de-productivite-agricole-a-songhai?category_id=37</a:t>
            </a:r>
            <a:r>
              <a:rPr lang="fr-FR" sz="1200" dirty="0">
                <a:solidFill>
                  <a:srgbClr val="003300"/>
                </a:solidFill>
              </a:rPr>
              <a:t> </a:t>
            </a:r>
          </a:p>
        </p:txBody>
      </p:sp>
    </p:spTree>
    <p:extLst>
      <p:ext uri="{BB962C8B-B14F-4D97-AF65-F5344CB8AC3E}">
        <p14:creationId xmlns:p14="http://schemas.microsoft.com/office/powerpoint/2010/main" val="29157514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349038" y="180975"/>
            <a:ext cx="746125" cy="276225"/>
          </a:xfrm>
        </p:spPr>
        <p:txBody>
          <a:bodyPr/>
          <a:lstStyle/>
          <a:p>
            <a:pPr>
              <a:defRPr/>
            </a:pPr>
            <a:fld id="{4F3122F3-340C-413B-901B-B8EC72301353}" type="slidenum">
              <a:rPr lang="fr-FR"/>
              <a:pPr>
                <a:defRPr/>
              </a:pPr>
              <a:t>108</a:t>
            </a:fld>
            <a:endParaRPr lang="fr-FR" dirty="0"/>
          </a:p>
        </p:txBody>
      </p:sp>
      <p:sp>
        <p:nvSpPr>
          <p:cNvPr id="6" name="Text Box 2"/>
          <p:cNvSpPr txBox="1">
            <a:spLocks noChangeArrowheads="1"/>
          </p:cNvSpPr>
          <p:nvPr/>
        </p:nvSpPr>
        <p:spPr bwMode="auto">
          <a:xfrm>
            <a:off x="2073985" y="1233301"/>
            <a:ext cx="8001000" cy="1555750"/>
          </a:xfrm>
          <a:prstGeom prst="rect">
            <a:avLst/>
          </a:prstGeom>
          <a:noFill/>
          <a:ln w="9525">
            <a:noFill/>
            <a:miter lim="800000"/>
            <a:headEnd/>
            <a:tailEnd/>
          </a:ln>
          <a:effectLst/>
        </p:spPr>
        <p:txBody>
          <a:bodyPr>
            <a:spAutoFit/>
          </a:bodyPr>
          <a:lstStyle/>
          <a:p>
            <a:pPr algn="ctr">
              <a:defRPr/>
            </a:pPr>
            <a:r>
              <a:rPr lang="en-US" altLang="ja-JP" sz="9600" b="1" i="1" dirty="0">
                <a:solidFill>
                  <a:srgbClr val="660066"/>
                </a:solidFill>
                <a:effectLst>
                  <a:outerShdw blurRad="38100" dist="38100" dir="2700000" algn="tl">
                    <a:srgbClr val="000000"/>
                  </a:outerShdw>
                </a:effectLst>
              </a:rPr>
              <a:t>Merci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364" y="3579243"/>
            <a:ext cx="4206241" cy="2530317"/>
          </a:xfrm>
          <a:prstGeom prst="rect">
            <a:avLst/>
          </a:prstGeom>
        </p:spPr>
      </p:pic>
      <p:sp>
        <p:nvSpPr>
          <p:cNvPr id="7" name="ZoneTexte 6"/>
          <p:cNvSpPr txBox="1"/>
          <p:nvPr/>
        </p:nvSpPr>
        <p:spPr>
          <a:xfrm>
            <a:off x="3818965" y="6109560"/>
            <a:ext cx="4636546" cy="276999"/>
          </a:xfrm>
          <a:prstGeom prst="rect">
            <a:avLst/>
          </a:prstGeom>
          <a:noFill/>
        </p:spPr>
        <p:txBody>
          <a:bodyPr wrap="square" rtlCol="0">
            <a:spAutoFit/>
          </a:bodyPr>
          <a:lstStyle/>
          <a:p>
            <a:pPr algn="ctr"/>
            <a:r>
              <a:rPr lang="fr-FR" sz="1200" dirty="0">
                <a:solidFill>
                  <a:schemeClr val="accent6">
                    <a:lumMod val="50000"/>
                  </a:schemeClr>
                </a:solidFill>
              </a:rPr>
              <a:t>Commémoration des 30 ans de Songhaï, en 2015.</a:t>
            </a:r>
          </a:p>
        </p:txBody>
      </p:sp>
    </p:spTree>
    <p:extLst>
      <p:ext uri="{BB962C8B-B14F-4D97-AF65-F5344CB8AC3E}">
        <p14:creationId xmlns:p14="http://schemas.microsoft.com/office/powerpoint/2010/main" val="108465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553997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3. </a:t>
            </a:r>
            <a:r>
              <a:rPr lang="fr-FR" b="1" u="sng" dirty="0">
                <a:solidFill>
                  <a:schemeClr val="accent6">
                    <a:lumMod val="50000"/>
                  </a:schemeClr>
                </a:solidFill>
                <a:latin typeface="+mn-lt"/>
              </a:rPr>
              <a:t>Motivations 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rgbClr val="FF0000"/>
                </a:solidFill>
              </a:rPr>
              <a:t>Les « points noirs » de l’Afrique, selon le constat du Père N’</a:t>
            </a:r>
            <a:r>
              <a:rPr lang="fr-FR" dirty="0" err="1">
                <a:solidFill>
                  <a:srgbClr val="FF0000"/>
                </a:solidFill>
              </a:rPr>
              <a:t>zamujo</a:t>
            </a:r>
            <a:r>
              <a:rPr lang="fr-FR" dirty="0">
                <a:solidFill>
                  <a:srgbClr val="FF0000"/>
                </a:solidFill>
              </a:rPr>
              <a:t> :</a:t>
            </a:r>
          </a:p>
          <a:p>
            <a:pPr eaLnBrk="1" fontAlgn="auto" hangingPunct="1">
              <a:spcBef>
                <a:spcPts val="0"/>
              </a:spcBef>
              <a:spcAft>
                <a:spcPts val="0"/>
              </a:spcAft>
              <a:defRPr/>
            </a:pPr>
            <a:endParaRPr lang="fr-FR" dirty="0">
              <a:solidFill>
                <a:srgbClr val="FF0000"/>
              </a:solidFill>
            </a:endParaRPr>
          </a:p>
          <a:p>
            <a:pPr marL="285750" indent="-285750">
              <a:buFont typeface="Arial" panose="020B0604020202020204" pitchFamily="34" charset="0"/>
              <a:buChar char="•"/>
              <a:defRPr/>
            </a:pPr>
            <a:r>
              <a:rPr lang="fr-FR" dirty="0">
                <a:solidFill>
                  <a:srgbClr val="FF0000"/>
                </a:solidFill>
              </a:rPr>
              <a:t>Economie extravertie ou pervertie (corruption, évasion des capitaux vers les pays riches ou paradis fiscaux, …)</a:t>
            </a:r>
          </a:p>
          <a:p>
            <a:pPr marL="285750" indent="-285750">
              <a:buFont typeface="Arial" panose="020B0604020202020204" pitchFamily="34" charset="0"/>
              <a:buChar char="•"/>
              <a:defRPr/>
            </a:pPr>
            <a:r>
              <a:rPr lang="fr-FR" dirty="0">
                <a:solidFill>
                  <a:srgbClr val="FF0000"/>
                </a:solidFill>
              </a:rPr>
              <a:t>Agriculture de subsistance (stagnation et pauvreté, pas d’amélioration des conditions de vue …)</a:t>
            </a:r>
          </a:p>
          <a:p>
            <a:pPr marL="285750" indent="-285750">
              <a:buFont typeface="Arial" panose="020B0604020202020204" pitchFamily="34" charset="0"/>
              <a:buChar char="•"/>
              <a:defRPr/>
            </a:pPr>
            <a:r>
              <a:rPr lang="fr-FR" dirty="0">
                <a:solidFill>
                  <a:srgbClr val="FF0000"/>
                </a:solidFill>
              </a:rPr>
              <a:t>Insuffisance et pénurie alimentaires chroniques.</a:t>
            </a:r>
          </a:p>
          <a:p>
            <a:pPr marL="285750" indent="-285750">
              <a:buFont typeface="Arial" panose="020B0604020202020204" pitchFamily="34" charset="0"/>
              <a:buChar char="•"/>
              <a:defRPr/>
            </a:pPr>
            <a:r>
              <a:rPr lang="fr-FR" dirty="0">
                <a:solidFill>
                  <a:srgbClr val="FF0000"/>
                </a:solidFill>
              </a:rPr>
              <a:t>Dégradation de l’environnement (déforestation, dégradation des sols …).</a:t>
            </a:r>
          </a:p>
          <a:p>
            <a:pPr marL="285750" indent="-285750">
              <a:buFont typeface="Arial" panose="020B0604020202020204" pitchFamily="34" charset="0"/>
              <a:buChar char="•"/>
              <a:defRPr/>
            </a:pPr>
            <a:r>
              <a:rPr lang="fr-FR" dirty="0">
                <a:solidFill>
                  <a:srgbClr val="FF0000"/>
                </a:solidFill>
              </a:rPr>
              <a:t>Non valorisation de l’opportunité que constitue la croissance démographique (chômage élevé, oisiveté …)</a:t>
            </a:r>
          </a:p>
          <a:p>
            <a:pPr marL="285750" indent="-285750">
              <a:buFont typeface="Arial" panose="020B0604020202020204" pitchFamily="34" charset="0"/>
              <a:buChar char="•"/>
              <a:defRPr/>
            </a:pPr>
            <a:r>
              <a:rPr lang="fr-FR" dirty="0">
                <a:solidFill>
                  <a:srgbClr val="FF0000"/>
                </a:solidFill>
              </a:rPr>
              <a:t>Exode rural vers les grandes villes (où les gens s’entassent, sans travail, dans les bidonvilles … …)</a:t>
            </a:r>
          </a:p>
          <a:p>
            <a:pPr marL="285750" indent="-285750">
              <a:buFont typeface="Arial" panose="020B0604020202020204" pitchFamily="34" charset="0"/>
              <a:buChar char="•"/>
              <a:defRPr/>
            </a:pPr>
            <a:r>
              <a:rPr lang="fr-FR" dirty="0">
                <a:solidFill>
                  <a:srgbClr val="FF0000"/>
                </a:solidFill>
              </a:rPr>
              <a:t>Appauvrissement économique de l’Afrique (dette constante de la balance commerciale …)</a:t>
            </a:r>
          </a:p>
          <a:p>
            <a:pPr marL="285750" indent="-285750">
              <a:buFont typeface="Arial" panose="020B0604020202020204" pitchFamily="34" charset="0"/>
              <a:buChar char="•"/>
              <a:defRPr/>
            </a:pPr>
            <a:r>
              <a:rPr lang="fr-FR" dirty="0">
                <a:solidFill>
                  <a:srgbClr val="FF0000"/>
                </a:solidFill>
              </a:rPr>
              <a:t>« Rapacités extérieures » sur les richesses de l’Afrique (néocolonialisme, rapports de force défavorables …)</a:t>
            </a:r>
          </a:p>
          <a:p>
            <a:pPr marL="285750" indent="-285750">
              <a:buFont typeface="Arial" panose="020B0604020202020204" pitchFamily="34" charset="0"/>
              <a:buChar char="•"/>
              <a:defRPr/>
            </a:pPr>
            <a:r>
              <a:rPr lang="fr-FR" dirty="0">
                <a:solidFill>
                  <a:srgbClr val="FF0000"/>
                </a:solidFill>
              </a:rPr>
              <a:t>L’accaparement des terres agricoles et la perte de la souveraineté alimentaire en Afrique</a:t>
            </a:r>
          </a:p>
          <a:p>
            <a:pPr marL="285750" indent="-285750">
              <a:buFont typeface="Arial" panose="020B0604020202020204" pitchFamily="34" charset="0"/>
              <a:buChar char="•"/>
              <a:defRPr/>
            </a:pPr>
            <a:r>
              <a:rPr lang="fr-FR" dirty="0">
                <a:solidFill>
                  <a:srgbClr val="FF0000"/>
                </a:solidFill>
              </a:rPr>
              <a:t>Perte d’espoir en l’avenir chez les jeunes (désœuvrement, souhait chez eux d’immigrer dans les pays riches …).</a:t>
            </a:r>
          </a:p>
          <a:p>
            <a:pPr marL="285750" indent="-285750">
              <a:buFont typeface="Arial" panose="020B0604020202020204" pitchFamily="34" charset="0"/>
              <a:buChar char="•"/>
              <a:defRPr/>
            </a:pPr>
            <a:r>
              <a:rPr lang="fr-FR" dirty="0">
                <a:solidFill>
                  <a:srgbClr val="FF0000"/>
                </a:solidFill>
              </a:rPr>
              <a:t>Perte de valeurs morales (égoïsme, absence de solidarité, goût de l’argent facile et rapide y compris illégal, perte du sens de l’effort …)</a:t>
            </a:r>
          </a:p>
          <a:p>
            <a:pPr marL="285750" indent="-285750">
              <a:buFont typeface="Arial" panose="020B0604020202020204" pitchFamily="34" charset="0"/>
              <a:buChar char="•"/>
              <a:defRPr/>
            </a:pPr>
            <a:r>
              <a:rPr lang="fr-FR" dirty="0">
                <a:solidFill>
                  <a:srgbClr val="FF0000"/>
                </a:solidFill>
              </a:rPr>
              <a:t>Fuite des cerveaux (vers les pays riches et développés) etc.</a:t>
            </a:r>
          </a:p>
          <a:p>
            <a:pPr>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dirty="0">
                <a:solidFill>
                  <a:schemeClr val="accent6">
                    <a:lumMod val="50000"/>
                  </a:schemeClr>
                </a:solidFill>
                <a:latin typeface="+mn-lt"/>
                <a:hlinkClick r:id="rId3"/>
              </a:rPr>
              <a:t>http://www.geocities.ws/songhaiafrica/HTML/fr/Vuegenerale.htm</a:t>
            </a:r>
            <a:r>
              <a:rPr lang="fr-FR" sz="1200" dirty="0">
                <a:solidFill>
                  <a:schemeClr val="accent6">
                    <a:lumMod val="50000"/>
                  </a:schemeClr>
                </a:solidFill>
                <a:latin typeface="+mn-lt"/>
              </a:rPr>
              <a:t>, b) Prospectus général Songhaï,</a:t>
            </a:r>
          </a:p>
          <a:p>
            <a:pPr eaLnBrk="1" fontAlgn="auto" hangingPunct="1">
              <a:spcBef>
                <a:spcPts val="0"/>
              </a:spcBef>
              <a:spcAft>
                <a:spcPts val="0"/>
              </a:spcAft>
              <a:defRPr/>
            </a:pPr>
            <a:endParaRPr lang="fr-FR" sz="1200" dirty="0">
              <a:solidFill>
                <a:schemeClr val="accent6">
                  <a:lumMod val="50000"/>
                </a:schemeClr>
              </a:solidFill>
            </a:endParaRPr>
          </a:p>
          <a:p>
            <a:pPr eaLnBrk="1" fontAlgn="auto" hangingPunct="1">
              <a:spcBef>
                <a:spcPts val="0"/>
              </a:spcBef>
              <a:spcAft>
                <a:spcPts val="0"/>
              </a:spcAft>
              <a:defRPr/>
            </a:pPr>
            <a:r>
              <a:rPr lang="fr-FR" sz="1200" dirty="0">
                <a:solidFill>
                  <a:schemeClr val="accent6">
                    <a:lumMod val="50000"/>
                  </a:schemeClr>
                </a:solidFill>
              </a:rPr>
              <a:t>Note : Ce constat du Père N’</a:t>
            </a:r>
            <a:r>
              <a:rPr lang="fr-FR" sz="1200" dirty="0" err="1">
                <a:solidFill>
                  <a:schemeClr val="accent6">
                    <a:lumMod val="50000"/>
                  </a:schemeClr>
                </a:solidFill>
              </a:rPr>
              <a:t>zamujo</a:t>
            </a:r>
            <a:r>
              <a:rPr lang="fr-FR" sz="1200" dirty="0">
                <a:solidFill>
                  <a:schemeClr val="accent6">
                    <a:lumMod val="50000"/>
                  </a:schemeClr>
                </a:solidFill>
              </a:rPr>
              <a:t> rejoint le constat fait dans l’ouvrage </a:t>
            </a:r>
            <a:r>
              <a:rPr lang="fr-FR" sz="1200" i="1" dirty="0">
                <a:solidFill>
                  <a:schemeClr val="accent6">
                    <a:lumMod val="50000"/>
                  </a:schemeClr>
                </a:solidFill>
              </a:rPr>
              <a:t>L’Afrique noire est mal partie</a:t>
            </a:r>
            <a:r>
              <a:rPr lang="fr-FR" sz="1200" dirty="0">
                <a:solidFill>
                  <a:schemeClr val="accent6">
                    <a:lumMod val="50000"/>
                  </a:schemeClr>
                </a:solidFill>
              </a:rPr>
              <a:t>, Renée Dumont, Ed. Le Seuil, 1962.</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7C25582C-1E93-45D1-AFC3-FCC01378B829}" type="slidenum">
              <a:rPr lang="fr-FR"/>
              <a:pPr>
                <a:defRPr/>
              </a:pPr>
              <a:t>11</a:t>
            </a:fld>
            <a:endParaRPr lang="fr-FR" dirty="0"/>
          </a:p>
        </p:txBody>
      </p:sp>
      <p:sp>
        <p:nvSpPr>
          <p:cNvPr id="19461" name="Rectangle 8"/>
          <p:cNvSpPr>
            <a:spLocks noChangeArrowheads="1"/>
          </p:cNvSpPr>
          <p:nvPr/>
        </p:nvSpPr>
        <p:spPr bwMode="auto">
          <a:xfrm>
            <a:off x="8251825" y="366713"/>
            <a:ext cx="2787650" cy="1196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1800" b="1" i="1">
                <a:solidFill>
                  <a:srgbClr val="FF0000"/>
                </a:solidFill>
                <a:latin typeface="Times New Roman" panose="02020603050405020304" pitchFamily="18" charset="0"/>
              </a:rPr>
              <a:t>Inadéquation entre la</a:t>
            </a:r>
          </a:p>
          <a:p>
            <a:pPr algn="just">
              <a:lnSpc>
                <a:spcPct val="100000"/>
              </a:lnSpc>
              <a:spcBef>
                <a:spcPct val="0"/>
              </a:spcBef>
              <a:buFontTx/>
              <a:buNone/>
            </a:pPr>
            <a:r>
              <a:rPr lang="fr-FR" altLang="fr-FR" sz="1800" b="1" i="1">
                <a:solidFill>
                  <a:srgbClr val="FF0000"/>
                </a:solidFill>
                <a:latin typeface="Times New Roman" panose="02020603050405020304" pitchFamily="18" charset="0"/>
              </a:rPr>
              <a:t>croissance démographique</a:t>
            </a:r>
          </a:p>
          <a:p>
            <a:pPr algn="just">
              <a:lnSpc>
                <a:spcPct val="100000"/>
              </a:lnSpc>
              <a:spcBef>
                <a:spcPct val="0"/>
              </a:spcBef>
              <a:buFontTx/>
              <a:buNone/>
            </a:pPr>
            <a:r>
              <a:rPr lang="fr-FR" altLang="fr-FR" sz="1800" b="1" i="1">
                <a:solidFill>
                  <a:srgbClr val="FF0000"/>
                </a:solidFill>
                <a:latin typeface="Times New Roman" panose="02020603050405020304" pitchFamily="18" charset="0"/>
              </a:rPr>
              <a:t>(</a:t>
            </a:r>
            <a:r>
              <a:rPr lang="fr-FR" altLang="fr-FR" sz="1800" i="1">
                <a:solidFill>
                  <a:srgbClr val="FF0000"/>
                </a:solidFill>
                <a:latin typeface="Times New Roman" panose="02020603050405020304" pitchFamily="18" charset="0"/>
              </a:rPr>
              <a:t>3.6%) </a:t>
            </a:r>
            <a:r>
              <a:rPr lang="fr-FR" altLang="fr-FR" sz="1800" b="1" i="1">
                <a:solidFill>
                  <a:srgbClr val="FF0000"/>
                </a:solidFill>
                <a:latin typeface="Times New Roman" panose="02020603050405020304" pitchFamily="18" charset="0"/>
              </a:rPr>
              <a:t>et la productivité</a:t>
            </a:r>
          </a:p>
          <a:p>
            <a:pPr algn="just">
              <a:lnSpc>
                <a:spcPct val="100000"/>
              </a:lnSpc>
              <a:spcBef>
                <a:spcPct val="0"/>
              </a:spcBef>
              <a:buFontTx/>
              <a:buNone/>
            </a:pPr>
            <a:r>
              <a:rPr lang="fr-FR" altLang="fr-FR" sz="1800" b="1" i="1">
                <a:solidFill>
                  <a:srgbClr val="FF0000"/>
                </a:solidFill>
                <a:latin typeface="Times New Roman" panose="02020603050405020304" pitchFamily="18" charset="0"/>
              </a:rPr>
              <a:t>agricole en Afrique (</a:t>
            </a:r>
            <a:r>
              <a:rPr lang="fr-FR" altLang="fr-FR" sz="1800" i="1">
                <a:solidFill>
                  <a:srgbClr val="FF0000"/>
                </a:solidFill>
                <a:latin typeface="Times New Roman" panose="02020603050405020304" pitchFamily="18" charset="0"/>
              </a:rPr>
              <a:t>2.1%)</a:t>
            </a:r>
            <a:endParaRPr lang="fr-FR" altLang="fr-FR" sz="1800">
              <a:solidFill>
                <a:srgbClr val="FF0000"/>
              </a:solidFill>
            </a:endParaRPr>
          </a:p>
        </p:txBody>
      </p:sp>
      <p:pic>
        <p:nvPicPr>
          <p:cNvPr id="19462"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55175" y="4891088"/>
            <a:ext cx="16605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600233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3bis. </a:t>
            </a:r>
            <a:r>
              <a:rPr lang="fr-FR" b="1" u="sng" dirty="0">
                <a:solidFill>
                  <a:schemeClr val="accent6">
                    <a:lumMod val="50000"/>
                  </a:schemeClr>
                </a:solidFill>
                <a:latin typeface="+mn-lt"/>
              </a:rPr>
              <a:t>Motivations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a:t>
            </a:r>
          </a:p>
          <a:p>
            <a:pPr>
              <a:defRPr/>
            </a:pPr>
            <a:endParaRPr lang="fr-FR" dirty="0">
              <a:solidFill>
                <a:schemeClr val="accent6">
                  <a:lumMod val="50000"/>
                </a:schemeClr>
              </a:solidFill>
            </a:endParaRPr>
          </a:p>
          <a:p>
            <a:pPr algn="just" eaLnBrk="1" fontAlgn="auto" hangingPunct="1">
              <a:spcBef>
                <a:spcPts val="0"/>
              </a:spcBef>
              <a:spcAft>
                <a:spcPts val="0"/>
              </a:spcAft>
              <a:defRPr/>
            </a:pPr>
            <a:r>
              <a:rPr lang="fr-FR" i="1" dirty="0">
                <a:solidFill>
                  <a:schemeClr val="accent6">
                    <a:lumMod val="50000"/>
                  </a:schemeClr>
                </a:solidFill>
              </a:rPr>
              <a:t>Un soir dans son campus de l'université de </a:t>
            </a:r>
            <a:r>
              <a:rPr lang="fr-FR" i="1" dirty="0" err="1">
                <a:solidFill>
                  <a:schemeClr val="accent6">
                    <a:lumMod val="50000"/>
                  </a:schemeClr>
                </a:solidFill>
              </a:rPr>
              <a:t>Damascus</a:t>
            </a:r>
            <a:r>
              <a:rPr lang="fr-FR" i="1" dirty="0">
                <a:solidFill>
                  <a:schemeClr val="accent6">
                    <a:lumMod val="50000"/>
                  </a:schemeClr>
                </a:solidFill>
              </a:rPr>
              <a:t> (Californie), le Père </a:t>
            </a:r>
            <a:r>
              <a:rPr lang="fr-FR" i="1" dirty="0" err="1">
                <a:solidFill>
                  <a:schemeClr val="accent6">
                    <a:lumMod val="50000"/>
                  </a:schemeClr>
                </a:solidFill>
              </a:rPr>
              <a:t>Nzamujo</a:t>
            </a:r>
            <a:r>
              <a:rPr lang="fr-FR" i="1" dirty="0">
                <a:solidFill>
                  <a:schemeClr val="accent6">
                    <a:lumMod val="50000"/>
                  </a:schemeClr>
                </a:solidFill>
              </a:rPr>
              <a:t> a eu un rêve. Le rêve était sous la forme d'une parabole, une parabole très africaine. En bref, le rêve était d'un homme qui a été envoyé dans un nouveau village, pour aider un village isolé dans le besoin, mais n’était jamais revenu à son village natal à cause des nombreuses tentations du nouveau village. Il a oublié de se préoccuper des besoins de son village natal et s’était installé dans son nouveau village [pour ne pas revenir]. Quand il se réveilla de ce rêve, Godfrey </a:t>
            </a:r>
            <a:r>
              <a:rPr lang="fr-FR" i="1" dirty="0" err="1">
                <a:solidFill>
                  <a:schemeClr val="accent6">
                    <a:lumMod val="50000"/>
                  </a:schemeClr>
                </a:solidFill>
              </a:rPr>
              <a:t>Nzamujo</a:t>
            </a:r>
            <a:r>
              <a:rPr lang="fr-FR" i="1" dirty="0">
                <a:solidFill>
                  <a:schemeClr val="accent6">
                    <a:lumMod val="50000"/>
                  </a:schemeClr>
                </a:solidFill>
              </a:rPr>
              <a:t> se demanda ce qu'il faisait effectivement en Californie. Il a été envoyé par ses gens et son église afin qu'il puisse s’améliorer. Mais il a été aliéné à son but égoïste d’étudier et d’obtenir un degré après l'autre et par la version californienne de la vie </a:t>
            </a:r>
            <a:r>
              <a:rPr lang="fr-FR" i="1" dirty="0">
                <a:solidFill>
                  <a:schemeClr val="accent6">
                    <a:lumMod val="50000"/>
                  </a:schemeClr>
                </a:solidFill>
                <a:hlinkClick r:id="rId3" tooltip="Hédonisme"/>
              </a:rPr>
              <a:t>hédoniste</a:t>
            </a:r>
            <a:r>
              <a:rPr lang="fr-FR" i="1" dirty="0">
                <a:solidFill>
                  <a:schemeClr val="accent6">
                    <a:lumMod val="50000"/>
                  </a:schemeClr>
                </a:solidFill>
              </a:rPr>
              <a:t>.</a:t>
            </a:r>
          </a:p>
          <a:p>
            <a:pPr algn="just" eaLnBrk="1" fontAlgn="auto" hangingPunct="1">
              <a:spcBef>
                <a:spcPts val="0"/>
              </a:spcBef>
              <a:spcAft>
                <a:spcPts val="0"/>
              </a:spcAft>
              <a:defRPr/>
            </a:pPr>
            <a:endParaRPr lang="fr-FR" dirty="0">
              <a:solidFill>
                <a:schemeClr val="accent6">
                  <a:lumMod val="50000"/>
                </a:schemeClr>
              </a:solidFill>
            </a:endParaRPr>
          </a:p>
          <a:p>
            <a:pPr algn="just" eaLnBrk="1" fontAlgn="auto" hangingPunct="1">
              <a:spcBef>
                <a:spcPts val="0"/>
              </a:spcBef>
              <a:spcAft>
                <a:spcPts val="0"/>
              </a:spcAft>
              <a:defRPr/>
            </a:pPr>
            <a:r>
              <a:rPr lang="fr-FR" dirty="0">
                <a:solidFill>
                  <a:schemeClr val="accent6">
                    <a:lumMod val="50000"/>
                  </a:schemeClr>
                </a:solidFill>
              </a:rPr>
              <a:t>Alors, il a décidé de retourner en </a:t>
            </a:r>
            <a:r>
              <a:rPr lang="fr-FR" dirty="0">
                <a:solidFill>
                  <a:schemeClr val="accent6">
                    <a:lumMod val="50000"/>
                  </a:schemeClr>
                </a:solidFill>
                <a:hlinkClick r:id="rId4" tooltip="1985"/>
              </a:rPr>
              <a:t>1985</a:t>
            </a:r>
            <a:r>
              <a:rPr lang="fr-FR" dirty="0">
                <a:solidFill>
                  <a:schemeClr val="accent6">
                    <a:lumMod val="50000"/>
                  </a:schemeClr>
                </a:solidFill>
              </a:rPr>
              <a:t> en Afrique et a fondé le « Centre </a:t>
            </a:r>
            <a:r>
              <a:rPr lang="fr-FR" dirty="0" err="1">
                <a:solidFill>
                  <a:schemeClr val="accent6">
                    <a:lumMod val="50000"/>
                  </a:schemeClr>
                </a:solidFill>
              </a:rPr>
              <a:t>Songhai</a:t>
            </a:r>
            <a:r>
              <a:rPr lang="fr-FR" dirty="0">
                <a:solidFill>
                  <a:schemeClr val="accent6">
                    <a:lumMod val="50000"/>
                  </a:schemeClr>
                </a:solidFill>
              </a:rPr>
              <a:t> », avec l’idée que « </a:t>
            </a:r>
            <a:r>
              <a:rPr lang="fr-FR" i="1" dirty="0">
                <a:solidFill>
                  <a:schemeClr val="accent6">
                    <a:lumMod val="50000"/>
                  </a:schemeClr>
                </a:solidFill>
              </a:rPr>
              <a:t>La seule façon de lutter contre la pauvreté est de transformer l’homme pauvre en un créateur formé et actif</a:t>
            </a:r>
            <a:r>
              <a:rPr lang="fr-FR" dirty="0">
                <a:solidFill>
                  <a:schemeClr val="accent6">
                    <a:lumMod val="50000"/>
                  </a:schemeClr>
                </a:solidFill>
              </a:rPr>
              <a:t> ». Il a voulu créer un environnement de vie et l'éducation avec lesquels les Africains de tous les jours pourrait venir pour apprendre les techniques qui les aident à devenir meilleurs et performants. Godfrey </a:t>
            </a:r>
            <a:r>
              <a:rPr lang="fr-FR" dirty="0" err="1">
                <a:solidFill>
                  <a:schemeClr val="accent6">
                    <a:lumMod val="50000"/>
                  </a:schemeClr>
                </a:solidFill>
              </a:rPr>
              <a:t>Nzamujo</a:t>
            </a:r>
            <a:r>
              <a:rPr lang="fr-FR" dirty="0">
                <a:solidFill>
                  <a:schemeClr val="accent6">
                    <a:lumMod val="50000"/>
                  </a:schemeClr>
                </a:solidFill>
              </a:rPr>
              <a:t> a pensé que toute sa connaissance théorique en mécanique, électricité, agriculture, économie, commerce et élevage pourrait être utilisée et transformée en quelque chose de concret et pratique.</a:t>
            </a:r>
          </a:p>
          <a:p>
            <a:pPr algn="just" eaLnBrk="1" fontAlgn="auto" hangingPunct="1">
              <a:spcBef>
                <a:spcPts val="0"/>
              </a:spcBef>
              <a:spcAft>
                <a:spcPts val="0"/>
              </a:spcAft>
              <a:defRPr/>
            </a:pPr>
            <a:r>
              <a:rPr lang="fr-FR" i="1" dirty="0">
                <a:solidFill>
                  <a:schemeClr val="accent6">
                    <a:lumMod val="50000"/>
                  </a:schemeClr>
                </a:solidFill>
              </a:rPr>
              <a:t>Le père </a:t>
            </a:r>
            <a:r>
              <a:rPr lang="fr-FR" i="1" dirty="0" err="1">
                <a:solidFill>
                  <a:schemeClr val="accent6">
                    <a:lumMod val="50000"/>
                  </a:schemeClr>
                </a:solidFill>
              </a:rPr>
              <a:t>Nzamujo</a:t>
            </a:r>
            <a:r>
              <a:rPr lang="fr-FR" i="1" dirty="0">
                <a:solidFill>
                  <a:schemeClr val="accent6">
                    <a:lumMod val="50000"/>
                  </a:schemeClr>
                </a:solidFill>
              </a:rPr>
              <a:t>, docteur en électronique, en microbiologie et en sciences de développement, a conçu lui-même la plupart des outils et des machines.</a:t>
            </a:r>
          </a:p>
          <a:p>
            <a:pPr>
              <a:defRPr/>
            </a:pPr>
            <a:endParaRPr lang="fr-FR" dirty="0">
              <a:solidFill>
                <a:schemeClr val="accent6">
                  <a:lumMod val="50000"/>
                </a:schemeClr>
              </a:solidFill>
            </a:endParaRPr>
          </a:p>
          <a:p>
            <a:pPr algn="just">
              <a:defRPr/>
            </a:pPr>
            <a:r>
              <a:rPr lang="fr-FR" dirty="0">
                <a:solidFill>
                  <a:schemeClr val="accent6">
                    <a:lumMod val="50000"/>
                  </a:schemeClr>
                </a:solidFill>
              </a:rPr>
              <a:t>C’est en regardant aussi des documentaires sur l’Afrique à la télévision américaine, que le Père Godfrey </a:t>
            </a:r>
            <a:r>
              <a:rPr lang="fr-FR" dirty="0" err="1">
                <a:solidFill>
                  <a:schemeClr val="accent6">
                    <a:lumMod val="50000"/>
                  </a:schemeClr>
                </a:solidFill>
              </a:rPr>
              <a:t>Nzamujo</a:t>
            </a:r>
            <a:r>
              <a:rPr lang="fr-FR" dirty="0">
                <a:solidFill>
                  <a:schemeClr val="accent6">
                    <a:lumMod val="50000"/>
                  </a:schemeClr>
                </a:solidFill>
              </a:rPr>
              <a:t> a décider d’abandonner son laboratoire de recherche californien, pour retourner en Afrique y monter le centre Songhaï.</a:t>
            </a:r>
          </a:p>
          <a:p>
            <a:pPr marL="171450" indent="-171450">
              <a:buFontTx/>
              <a:buChar char="-"/>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5"/>
              </a:rPr>
              <a:t>http://www.geocities.ws/songhaiafrica/HTML/fr/Vuegenerale.htm</a:t>
            </a:r>
            <a:r>
              <a:rPr lang="fr-FR" sz="1200" dirty="0">
                <a:solidFill>
                  <a:schemeClr val="accent6">
                    <a:lumMod val="50000"/>
                  </a:schemeClr>
                </a:solidFill>
                <a:latin typeface="+mn-lt"/>
              </a:rPr>
              <a:t>, b) Prospectus général Songhaï, c) </a:t>
            </a:r>
            <a:r>
              <a:rPr lang="fr-FR" sz="1200">
                <a:solidFill>
                  <a:schemeClr val="accent6">
                    <a:lumMod val="50000"/>
                  </a:schemeClr>
                </a:solidFill>
                <a:hlinkClick r:id="rId6"/>
              </a:rPr>
              <a:t>http://nl.wikipedia.org/wiki/Godfrey_Nzamujo</a:t>
            </a:r>
            <a:r>
              <a:rPr lang="fr-FR" sz="1200">
                <a:solidFill>
                  <a:schemeClr val="accent6">
                    <a:lumMod val="50000"/>
                  </a:schemeClr>
                </a:solidFill>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984C4EF1-9031-4E5B-B922-9A2E4B113E6D}" type="slidenum">
              <a:rPr lang="fr-FR"/>
              <a:pPr>
                <a:defRPr/>
              </a:pPr>
              <a:t>12</a:t>
            </a:fld>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517048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4. </a:t>
            </a:r>
            <a:r>
              <a:rPr lang="fr-FR" b="1" u="sng" dirty="0">
                <a:solidFill>
                  <a:schemeClr val="accent6">
                    <a:lumMod val="50000"/>
                  </a:schemeClr>
                </a:solidFill>
                <a:latin typeface="+mn-lt"/>
              </a:rPr>
              <a:t>Buts 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b="1" dirty="0">
                <a:solidFill>
                  <a:schemeClr val="accent6">
                    <a:lumMod val="50000"/>
                  </a:schemeClr>
                </a:solidFill>
              </a:rPr>
              <a:t>SONGHAI</a:t>
            </a:r>
            <a:r>
              <a:rPr lang="fr-FR" dirty="0">
                <a:solidFill>
                  <a:schemeClr val="accent6">
                    <a:lumMod val="50000"/>
                  </a:schemeClr>
                </a:solidFill>
              </a:rPr>
              <a:t> est un Centre de formation, production, recherche et développement en agriculture durable. Ce mouvement vise à élever le niveau de vie des populations en Afrique pour un développement social et économique,</a:t>
            </a:r>
          </a:p>
          <a:p>
            <a:pPr algn="just">
              <a:defRPr/>
            </a:pPr>
            <a:endParaRPr lang="fr-FR" dirty="0">
              <a:solidFill>
                <a:schemeClr val="accent6">
                  <a:lumMod val="50000"/>
                </a:schemeClr>
              </a:solidFill>
            </a:endParaRPr>
          </a:p>
          <a:p>
            <a:pPr marL="285750" indent="-285750" algn="just">
              <a:buFont typeface="Arial" panose="020B0604020202020204" pitchFamily="34" charset="0"/>
              <a:buChar char="•"/>
              <a:defRPr/>
            </a:pPr>
            <a:r>
              <a:rPr lang="fr-FR" dirty="0">
                <a:solidFill>
                  <a:schemeClr val="accent6">
                    <a:lumMod val="50000"/>
                  </a:schemeClr>
                </a:solidFill>
              </a:rPr>
              <a:t>en </a:t>
            </a:r>
            <a:r>
              <a:rPr lang="fr-FR" b="1" dirty="0">
                <a:solidFill>
                  <a:schemeClr val="accent6">
                    <a:lumMod val="50000"/>
                  </a:schemeClr>
                </a:solidFill>
              </a:rPr>
              <a:t>utilisant</a:t>
            </a:r>
            <a:r>
              <a:rPr lang="fr-FR" dirty="0">
                <a:solidFill>
                  <a:schemeClr val="accent6">
                    <a:lumMod val="50000"/>
                  </a:schemeClr>
                </a:solidFill>
              </a:rPr>
              <a:t> les ressources locales, les </a:t>
            </a:r>
            <a:r>
              <a:rPr lang="fr-FR" b="1" dirty="0">
                <a:solidFill>
                  <a:schemeClr val="accent6">
                    <a:lumMod val="50000"/>
                  </a:schemeClr>
                </a:solidFill>
              </a:rPr>
              <a:t>méthodes traditionnelles et modernes</a:t>
            </a:r>
            <a:r>
              <a:rPr lang="fr-FR" dirty="0">
                <a:solidFill>
                  <a:schemeClr val="accent6">
                    <a:lumMod val="50000"/>
                  </a:schemeClr>
                </a:solidFill>
              </a:rPr>
              <a:t>,</a:t>
            </a:r>
          </a:p>
          <a:p>
            <a:pPr marL="285750" indent="-285750" algn="just">
              <a:buFont typeface="Arial" panose="020B0604020202020204" pitchFamily="34" charset="0"/>
              <a:buChar char="•"/>
              <a:defRPr/>
            </a:pPr>
            <a:r>
              <a:rPr lang="fr-FR" dirty="0">
                <a:solidFill>
                  <a:schemeClr val="accent6">
                    <a:lumMod val="50000"/>
                  </a:schemeClr>
                </a:solidFill>
              </a:rPr>
              <a:t>en les </a:t>
            </a:r>
            <a:r>
              <a:rPr lang="fr-FR" b="1" dirty="0">
                <a:solidFill>
                  <a:schemeClr val="accent6">
                    <a:lumMod val="50000"/>
                  </a:schemeClr>
                </a:solidFill>
              </a:rPr>
              <a:t>rationalisant</a:t>
            </a:r>
            <a:r>
              <a:rPr lang="fr-FR" dirty="0">
                <a:solidFill>
                  <a:schemeClr val="accent6">
                    <a:lumMod val="50000"/>
                  </a:schemeClr>
                </a:solidFill>
              </a:rPr>
              <a:t> [en faisant que rien ne se perde et que tout soit transformé et recyclé], </a:t>
            </a:r>
          </a:p>
          <a:p>
            <a:pPr marL="285750" indent="-285750" algn="just">
              <a:buFont typeface="Arial" panose="020B0604020202020204" pitchFamily="34" charset="0"/>
              <a:buChar char="•"/>
              <a:defRPr/>
            </a:pPr>
            <a:r>
              <a:rPr lang="fr-FR" dirty="0">
                <a:solidFill>
                  <a:schemeClr val="accent6">
                    <a:lumMod val="50000"/>
                  </a:schemeClr>
                </a:solidFill>
              </a:rPr>
              <a:t>en pratiquant une </a:t>
            </a:r>
            <a:r>
              <a:rPr lang="fr-FR" b="1" dirty="0">
                <a:solidFill>
                  <a:schemeClr val="accent6">
                    <a:lumMod val="50000"/>
                  </a:schemeClr>
                </a:solidFill>
              </a:rPr>
              <a:t>gestion rigoureuse</a:t>
            </a:r>
            <a:r>
              <a:rPr lang="fr-FR" dirty="0">
                <a:solidFill>
                  <a:schemeClr val="accent6">
                    <a:lumMod val="50000"/>
                  </a:schemeClr>
                </a:solidFill>
              </a:rPr>
              <a:t>, </a:t>
            </a:r>
          </a:p>
          <a:p>
            <a:pPr marL="285750" indent="-285750" algn="just">
              <a:buFont typeface="Arial" panose="020B0604020202020204" pitchFamily="34" charset="0"/>
              <a:buChar char="•"/>
              <a:defRPr/>
            </a:pPr>
            <a:r>
              <a:rPr lang="fr-FR" dirty="0">
                <a:solidFill>
                  <a:schemeClr val="accent6">
                    <a:lumMod val="50000"/>
                  </a:schemeClr>
                </a:solidFill>
              </a:rPr>
              <a:t>en </a:t>
            </a:r>
            <a:r>
              <a:rPr lang="fr-FR" b="1" dirty="0">
                <a:solidFill>
                  <a:schemeClr val="accent6">
                    <a:lumMod val="50000"/>
                  </a:schemeClr>
                </a:solidFill>
              </a:rPr>
              <a:t>stimulant la prise de responsabilité </a:t>
            </a:r>
            <a:r>
              <a:rPr lang="fr-FR" dirty="0">
                <a:solidFill>
                  <a:schemeClr val="accent6">
                    <a:lumMod val="50000"/>
                  </a:schemeClr>
                </a:solidFill>
              </a:rPr>
              <a:t>et d'initiative par la </a:t>
            </a:r>
            <a:r>
              <a:rPr lang="fr-FR" b="1" dirty="0">
                <a:solidFill>
                  <a:schemeClr val="accent6">
                    <a:lumMod val="50000"/>
                  </a:schemeClr>
                </a:solidFill>
              </a:rPr>
              <a:t>concertation</a:t>
            </a:r>
            <a:r>
              <a:rPr lang="fr-FR" dirty="0">
                <a:solidFill>
                  <a:schemeClr val="accent6">
                    <a:lumMod val="50000"/>
                  </a:schemeClr>
                </a:solidFill>
              </a:rPr>
              <a:t> et l'écoute de tous, pour la création d'entreprises agricoles viables.</a:t>
            </a:r>
          </a:p>
          <a:p>
            <a:pPr algn="just">
              <a:defRPr/>
            </a:pPr>
            <a:endParaRPr lang="fr-FR" dirty="0">
              <a:solidFill>
                <a:schemeClr val="accent6">
                  <a:lumMod val="50000"/>
                </a:schemeClr>
              </a:solidFill>
            </a:endParaRPr>
          </a:p>
          <a:p>
            <a:pPr algn="just">
              <a:defRPr/>
            </a:pPr>
            <a:r>
              <a:rPr lang="fr-FR" dirty="0">
                <a:solidFill>
                  <a:schemeClr val="accent6">
                    <a:lumMod val="50000"/>
                  </a:schemeClr>
                </a:solidFill>
              </a:rPr>
              <a:t>L'ambition de Songhaï est de développer un espace de créativité et d'innovation pour construire concrètement la société africaine. Sa mission est de lutter contre la pauvreté et la faim et d'élever le niveau de vie des populations africaines. </a:t>
            </a:r>
          </a:p>
          <a:p>
            <a:pPr algn="just">
              <a:defRPr/>
            </a:pPr>
            <a:endParaRPr lang="fr-FR" dirty="0">
              <a:solidFill>
                <a:schemeClr val="accent6">
                  <a:lumMod val="50000"/>
                </a:schemeClr>
              </a:solidFill>
            </a:endParaRPr>
          </a:p>
          <a:p>
            <a:pPr algn="just">
              <a:defRPr/>
            </a:pPr>
            <a:r>
              <a:rPr lang="fr-FR" i="1" dirty="0">
                <a:solidFill>
                  <a:schemeClr val="accent6">
                    <a:lumMod val="50000"/>
                  </a:schemeClr>
                </a:solidFill>
              </a:rPr>
              <a:t>Songhaï souhaite s'inspirer alors de l'effet Tombouctou, ce phénomène d'attraction, en articulant tout ce que l'Afrique offre comme avantages relatifs pour qu'elle bénéficie de la mondialisation au lieu d'en être exclue ou d'en subir les influences négatives (voir à la fin de de document « Citations du Père </a:t>
            </a:r>
            <a:r>
              <a:rPr lang="fr-FR" i="1" dirty="0" err="1">
                <a:solidFill>
                  <a:schemeClr val="accent6">
                    <a:lumMod val="50000"/>
                  </a:schemeClr>
                </a:solidFill>
              </a:rPr>
              <a:t>Nzamujo</a:t>
            </a:r>
            <a:r>
              <a:rPr lang="fr-FR" i="1" dirty="0">
                <a:solidFill>
                  <a:schemeClr val="accent6">
                    <a:lumMod val="50000"/>
                  </a:schemeClr>
                </a:solidFill>
              </a:rPr>
              <a:t> » et « écrits du Père </a:t>
            </a:r>
            <a:r>
              <a:rPr lang="fr-FR" i="1" dirty="0" err="1">
                <a:solidFill>
                  <a:schemeClr val="accent6">
                    <a:lumMod val="50000"/>
                  </a:schemeClr>
                </a:solidFill>
              </a:rPr>
              <a:t>Nzamujo</a:t>
            </a:r>
            <a:r>
              <a:rPr lang="fr-FR" i="1" dirty="0">
                <a:solidFill>
                  <a:schemeClr val="accent6">
                    <a:lumMod val="50000"/>
                  </a:schemeClr>
                </a:solidFill>
              </a:rPr>
              <a:t> »).</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3"/>
              </a:rPr>
              <a:t>http://www.geocities.ws/songhaiafrica/HTML/fr/Vuegenerale.htm</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D3B8C5F0-24FD-472E-8031-89AFD688D106}" type="slidenum">
              <a:rPr lang="fr-FR"/>
              <a:pPr>
                <a:defRPr/>
              </a:pPr>
              <a:t>13</a:t>
            </a:fld>
            <a:endParaRPr lang="fr-FR" dirty="0"/>
          </a:p>
        </p:txBody>
      </p:sp>
      <p:sp>
        <p:nvSpPr>
          <p:cNvPr id="4" name="ZoneTexte 3"/>
          <p:cNvSpPr txBox="1"/>
          <p:nvPr/>
        </p:nvSpPr>
        <p:spPr>
          <a:xfrm>
            <a:off x="254000" y="5721350"/>
            <a:ext cx="11809413" cy="1016000"/>
          </a:xfrm>
          <a:prstGeom prst="rect">
            <a:avLst/>
          </a:prstGeom>
          <a:noFill/>
        </p:spPr>
        <p:txBody>
          <a:bodyPr>
            <a:spAutoFit/>
          </a:bodyPr>
          <a:lstStyle/>
          <a:p>
            <a:pPr algn="just">
              <a:defRPr/>
            </a:pPr>
            <a:r>
              <a:rPr lang="fr-FR" sz="1200" dirty="0">
                <a:solidFill>
                  <a:schemeClr val="accent6">
                    <a:lumMod val="50000"/>
                  </a:schemeClr>
                </a:solidFill>
              </a:rPr>
              <a:t>Le père dit avoir été très choqué par les images terrifiantes de famine en Afrique, à la télévision, au début des années 80. Il est donc parti à la découverte du continent, pour voir de quelle façon il pouvait mettre à profit sa formation universitaire en agronomie, économie et informatique et lutter contre la pauvreté à son échelle. Après avoir visité plusieurs pays, il a atterri au Bénin, où le gouvernement --marxiste à l’époque-- lui a cédé un lopin de terre. «C’était un terrain abandonné, tué par l’engrais chimique et la pratique de l’agriculture conventionnelle. Ca ne marchait pas» raconte-t-il. «On était sept jeunes. On a creusé des puits, on a arrosé de nos mains… Et en pleine période de sécheresse, cette surface grise est devenue verte», se souvient-il dans un sourire. Source : </a:t>
            </a:r>
            <a:r>
              <a:rPr lang="fr-FR" sz="1200">
                <a:solidFill>
                  <a:schemeClr val="accent6">
                    <a:lumMod val="50000"/>
                  </a:schemeClr>
                </a:solidFill>
                <a:hlinkClick r:id="rId4"/>
              </a:rPr>
              <a:t>http://www.bio-marche.info/web/Nouvelles_en_bref/Agriculture/Songha+iuml;/356/270/0/17060.html</a:t>
            </a:r>
            <a:r>
              <a:rPr lang="fr-FR" sz="1200">
                <a:solidFill>
                  <a:schemeClr val="accent6">
                    <a:lumMod val="50000"/>
                  </a:schemeClr>
                </a:solidFill>
              </a:rPr>
              <a:t> </a:t>
            </a:r>
            <a:endParaRPr lang="fr-FR" sz="1200" dirty="0">
              <a:solidFill>
                <a:schemeClr val="accent6">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0650" y="512763"/>
            <a:ext cx="11942763" cy="3293209"/>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5. </a:t>
            </a:r>
            <a:r>
              <a:rPr lang="fr-FR" b="1" u="sng" dirty="0">
                <a:solidFill>
                  <a:schemeClr val="accent6">
                    <a:lumMod val="50000"/>
                  </a:schemeClr>
                </a:solidFill>
                <a:latin typeface="+mn-lt"/>
              </a:rPr>
              <a:t>La vision et la mission de Songhaï</a:t>
            </a:r>
            <a:r>
              <a:rPr lang="fr-FR" dirty="0">
                <a:solidFill>
                  <a:schemeClr val="accent6">
                    <a:lumMod val="50000"/>
                  </a:schemeClr>
                </a:solidFill>
                <a:latin typeface="+mn-lt"/>
              </a:rPr>
              <a:t> :</a:t>
            </a:r>
          </a:p>
          <a:p>
            <a:pPr algn="just" eaLnBrk="1" fontAlgn="auto" hangingPunct="1">
              <a:spcBef>
                <a:spcPts val="0"/>
              </a:spcBef>
              <a:spcAft>
                <a:spcPts val="0"/>
              </a:spcAft>
              <a:defRPr/>
            </a:pPr>
            <a:endParaRPr lang="fr-FR" dirty="0">
              <a:solidFill>
                <a:schemeClr val="accent6">
                  <a:lumMod val="50000"/>
                </a:schemeClr>
              </a:solidFill>
              <a:latin typeface="+mn-lt"/>
            </a:endParaRPr>
          </a:p>
          <a:p>
            <a:pPr algn="just" eaLnBrk="1" fontAlgn="auto" hangingPunct="1">
              <a:spcBef>
                <a:spcPts val="0"/>
              </a:spcBef>
              <a:spcAft>
                <a:spcPts val="0"/>
              </a:spcAft>
              <a:defRPr/>
            </a:pPr>
            <a:r>
              <a:rPr lang="fr-FR" u="sng" dirty="0">
                <a:solidFill>
                  <a:schemeClr val="accent6">
                    <a:lumMod val="50000"/>
                  </a:schemeClr>
                </a:solidFill>
                <a:latin typeface="+mn-lt"/>
              </a:rPr>
              <a:t>Mission</a:t>
            </a:r>
            <a:r>
              <a:rPr lang="fr-FR" dirty="0">
                <a:solidFill>
                  <a:schemeClr val="accent6">
                    <a:lumMod val="50000"/>
                  </a:schemeClr>
                </a:solidFill>
                <a:latin typeface="+mn-lt"/>
              </a:rPr>
              <a:t> : </a:t>
            </a:r>
            <a:r>
              <a:rPr lang="fr-FR" dirty="0">
                <a:solidFill>
                  <a:schemeClr val="accent6">
                    <a:lumMod val="50000"/>
                  </a:schemeClr>
                </a:solidFill>
              </a:rPr>
              <a:t>Songhaï aspire à  développer des alternatives </a:t>
            </a:r>
            <a:r>
              <a:rPr lang="fr-FR" b="1" dirty="0">
                <a:solidFill>
                  <a:schemeClr val="accent6">
                    <a:lumMod val="50000"/>
                  </a:schemeClr>
                </a:solidFill>
              </a:rPr>
              <a:t>permettant aux populations africaines de se prendre en charge par l’entreprenariat agricole</a:t>
            </a:r>
            <a:r>
              <a:rPr lang="fr-FR" dirty="0">
                <a:solidFill>
                  <a:schemeClr val="accent6">
                    <a:lumMod val="50000"/>
                  </a:schemeClr>
                </a:solidFill>
              </a:rPr>
              <a:t>, dans une logique de développement intégral, propulsant conjointement l’agriculture, l’industrie et les services. Cette dynamique de développement est axée sur le </a:t>
            </a:r>
            <a:r>
              <a:rPr lang="fr-FR" b="1" dirty="0">
                <a:solidFill>
                  <a:schemeClr val="accent6">
                    <a:lumMod val="50000"/>
                  </a:schemeClr>
                </a:solidFill>
              </a:rPr>
              <a:t>développement humain </a:t>
            </a:r>
            <a:r>
              <a:rPr lang="fr-FR" dirty="0">
                <a:solidFill>
                  <a:schemeClr val="accent6">
                    <a:lumMod val="50000"/>
                  </a:schemeClr>
                </a:solidFill>
              </a:rPr>
              <a:t>avant tout, la </a:t>
            </a:r>
            <a:r>
              <a:rPr lang="fr-FR" b="1" dirty="0">
                <a:solidFill>
                  <a:schemeClr val="accent6">
                    <a:lumMod val="50000"/>
                  </a:schemeClr>
                </a:solidFill>
              </a:rPr>
              <a:t>valorisation des ressources locales</a:t>
            </a:r>
            <a:r>
              <a:rPr lang="fr-FR" dirty="0">
                <a:solidFill>
                  <a:schemeClr val="accent6">
                    <a:lumMod val="50000"/>
                  </a:schemeClr>
                </a:solidFill>
              </a:rPr>
              <a:t>, et l’</a:t>
            </a:r>
            <a:r>
              <a:rPr lang="fr-FR" b="1" dirty="0">
                <a:solidFill>
                  <a:schemeClr val="accent6">
                    <a:lumMod val="50000"/>
                  </a:schemeClr>
                </a:solidFill>
              </a:rPr>
              <a:t>appropriation</a:t>
            </a:r>
            <a:r>
              <a:rPr lang="fr-FR" dirty="0">
                <a:solidFill>
                  <a:schemeClr val="accent6">
                    <a:lumMod val="50000"/>
                  </a:schemeClr>
                </a:solidFill>
              </a:rPr>
              <a:t> </a:t>
            </a:r>
            <a:r>
              <a:rPr lang="fr-FR" b="1" dirty="0">
                <a:solidFill>
                  <a:schemeClr val="accent6">
                    <a:lumMod val="50000"/>
                  </a:schemeClr>
                </a:solidFill>
              </a:rPr>
              <a:t>des</a:t>
            </a:r>
            <a:r>
              <a:rPr lang="fr-FR" dirty="0">
                <a:solidFill>
                  <a:schemeClr val="accent6">
                    <a:lumMod val="50000"/>
                  </a:schemeClr>
                </a:solidFill>
              </a:rPr>
              <a:t> </a:t>
            </a:r>
            <a:r>
              <a:rPr lang="fr-FR" b="1" dirty="0">
                <a:solidFill>
                  <a:schemeClr val="accent6">
                    <a:lumMod val="50000"/>
                  </a:schemeClr>
                </a:solidFill>
              </a:rPr>
              <a:t>techniques et technologies extérieures</a:t>
            </a:r>
            <a:r>
              <a:rPr lang="fr-FR" dirty="0">
                <a:solidFill>
                  <a:schemeClr val="accent6">
                    <a:lumMod val="50000"/>
                  </a:schemeClr>
                </a:solidFill>
              </a:rPr>
              <a:t>.</a:t>
            </a:r>
            <a:r>
              <a:rPr lang="fr-FR" sz="1000" dirty="0">
                <a:solidFill>
                  <a:schemeClr val="accent6">
                    <a:lumMod val="50000"/>
                  </a:schemeClr>
                </a:solidFill>
              </a:rPr>
              <a:t> </a:t>
            </a:r>
          </a:p>
          <a:p>
            <a:pPr algn="just" eaLnBrk="1" fontAlgn="auto" hangingPunct="1">
              <a:spcBef>
                <a:spcPts val="0"/>
              </a:spcBef>
              <a:spcAft>
                <a:spcPts val="0"/>
              </a:spcAft>
              <a:defRPr/>
            </a:pPr>
            <a:r>
              <a:rPr lang="fr-FR" sz="1000" dirty="0">
                <a:solidFill>
                  <a:schemeClr val="accent6">
                    <a:lumMod val="50000"/>
                  </a:schemeClr>
                </a:solidFill>
              </a:rPr>
              <a:t>Source : </a:t>
            </a:r>
            <a:r>
              <a:rPr lang="fr-FR" sz="1000">
                <a:solidFill>
                  <a:schemeClr val="accent6">
                    <a:lumMod val="50000"/>
                  </a:schemeClr>
                </a:solidFill>
                <a:hlinkClick r:id="rId3"/>
              </a:rPr>
              <a:t>http://www.sandotour.com/le-b%C3%A9nin/les-centres-songha%C3%AF/</a:t>
            </a:r>
            <a:r>
              <a:rPr lang="fr-FR" sz="1000">
                <a:solidFill>
                  <a:schemeClr val="accent6">
                    <a:lumMod val="50000"/>
                  </a:schemeClr>
                </a:solidFill>
              </a:rPr>
              <a:t> </a:t>
            </a:r>
            <a:endParaRPr lang="fr-FR" dirty="0">
              <a:solidFill>
                <a:schemeClr val="accent6">
                  <a:lumMod val="50000"/>
                </a:schemeClr>
              </a:solidFill>
            </a:endParaRPr>
          </a:p>
          <a:p>
            <a:pPr algn="just"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u="sng" dirty="0">
                <a:solidFill>
                  <a:schemeClr val="accent6">
                    <a:lumMod val="50000"/>
                  </a:schemeClr>
                </a:solidFill>
                <a:latin typeface="+mn-lt"/>
              </a:rPr>
              <a:t>Vision</a:t>
            </a:r>
            <a:r>
              <a:rPr lang="fr-FR" dirty="0">
                <a:solidFill>
                  <a:schemeClr val="accent6">
                    <a:lumMod val="50000"/>
                  </a:schemeClr>
                </a:solidFill>
                <a:latin typeface="+mn-lt"/>
              </a:rPr>
              <a:t> : </a:t>
            </a:r>
            <a:r>
              <a:rPr lang="fr-FR" dirty="0">
                <a:solidFill>
                  <a:schemeClr val="accent6">
                    <a:lumMod val="50000"/>
                  </a:schemeClr>
                </a:solidFill>
              </a:rPr>
              <a:t>Constituer une plateforme entrepreneuriale, un espace de vulgarisation porteur de solutions techniques, organisationnelles et morales pour sortir le continent d’une logique de pauvreté et d’assistanat perpétuel et pour lui permettre un développement socio-économique durable. </a:t>
            </a:r>
          </a:p>
          <a:p>
            <a:pPr algn="just">
              <a:defRPr/>
            </a:pPr>
            <a:r>
              <a:rPr lang="fr-FR" dirty="0">
                <a:solidFill>
                  <a:schemeClr val="accent6">
                    <a:lumMod val="50000"/>
                  </a:schemeClr>
                </a:solidFill>
              </a:rPr>
              <a:t>Songhaï espère s’implanter dans 16 pays d’Afrique centrale et de l’Ouest et à Haïti.</a:t>
            </a:r>
            <a:endParaRPr lang="fr-FR" dirty="0">
              <a:solidFill>
                <a:schemeClr val="accent6">
                  <a:lumMod val="50000"/>
                </a:schemeClr>
              </a:solidFill>
              <a:latin typeface="+mn-lt"/>
            </a:endParaRPr>
          </a:p>
        </p:txBody>
      </p:sp>
      <p:sp>
        <p:nvSpPr>
          <p:cNvPr id="3" name="Rectangle 2"/>
          <p:cNvSpPr/>
          <p:nvPr/>
        </p:nvSpPr>
        <p:spPr>
          <a:xfrm>
            <a:off x="6240463" y="1428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9A09D0B8-CEE0-42A8-9893-3B9F199B4EF6}" type="slidenum">
              <a:rPr lang="fr-FR"/>
              <a:pPr>
                <a:defRPr/>
              </a:pPr>
              <a:t>14</a:t>
            </a:fld>
            <a:endParaRPr lang="fr-FR" dirty="0"/>
          </a:p>
        </p:txBody>
      </p:sp>
      <p:sp>
        <p:nvSpPr>
          <p:cNvPr id="4" name="Rectangle 3"/>
          <p:cNvSpPr/>
          <p:nvPr/>
        </p:nvSpPr>
        <p:spPr>
          <a:xfrm>
            <a:off x="8611997" y="6256338"/>
            <a:ext cx="3369064" cy="461665"/>
          </a:xfrm>
          <a:prstGeom prst="rect">
            <a:avLst/>
          </a:prstGeom>
        </p:spPr>
        <p:txBody>
          <a:bodyPr wrap="none">
            <a:spAutoFit/>
          </a:bodyPr>
          <a:lstStyle/>
          <a:p>
            <a:pPr algn="ctr">
              <a:defRPr/>
            </a:pPr>
            <a:r>
              <a:rPr lang="fr-FR" sz="1200" dirty="0">
                <a:solidFill>
                  <a:schemeClr val="accent6">
                    <a:lumMod val="50000"/>
                  </a:schemeClr>
                </a:solidFill>
              </a:rPr>
              <a:t>Le futur des implantations de Songhaï (projections)</a:t>
            </a:r>
          </a:p>
          <a:p>
            <a:pPr algn="ctr">
              <a:defRPr/>
            </a:pPr>
            <a:r>
              <a:rPr lang="fr-FR" sz="1200" dirty="0">
                <a:solidFill>
                  <a:schemeClr val="accent6">
                    <a:lumMod val="50000"/>
                  </a:schemeClr>
                </a:solidFill>
              </a:rPr>
              <a:t>Source : Prospectus général Songhaï</a:t>
            </a:r>
          </a:p>
        </p:txBody>
      </p:sp>
      <p:pic>
        <p:nvPicPr>
          <p:cNvPr id="2560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9638" y="3770313"/>
            <a:ext cx="35337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6175" y="3770313"/>
            <a:ext cx="8429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7635875" y="4549775"/>
            <a:ext cx="531813" cy="307975"/>
          </a:xfrm>
          <a:prstGeom prst="rect">
            <a:avLst/>
          </a:prstGeom>
          <a:noFill/>
        </p:spPr>
        <p:txBody>
          <a:bodyPr wrap="none">
            <a:spAutoFit/>
          </a:bodyPr>
          <a:lstStyle/>
          <a:p>
            <a:pPr algn="ctr">
              <a:defRPr/>
            </a:pPr>
            <a:r>
              <a:rPr lang="fr-FR" sz="1400" b="1" cap="small" dirty="0">
                <a:solidFill>
                  <a:schemeClr val="accent6">
                    <a:lumMod val="50000"/>
                  </a:schemeClr>
                </a:solidFill>
              </a:rPr>
              <a:t>Haïti</a:t>
            </a:r>
          </a:p>
        </p:txBody>
      </p:sp>
      <p:sp>
        <p:nvSpPr>
          <p:cNvPr id="9" name="ZoneTexte 8"/>
          <p:cNvSpPr txBox="1"/>
          <p:nvPr/>
        </p:nvSpPr>
        <p:spPr>
          <a:xfrm>
            <a:off x="120650" y="3680349"/>
            <a:ext cx="6764338" cy="1476375"/>
          </a:xfrm>
          <a:prstGeom prst="rect">
            <a:avLst/>
          </a:prstGeom>
          <a:noFill/>
        </p:spPr>
        <p:txBody>
          <a:bodyPr>
            <a:spAutoFit/>
          </a:bodyPr>
          <a:lstStyle/>
          <a:p>
            <a:pPr algn="just">
              <a:defRPr/>
            </a:pPr>
            <a:r>
              <a:rPr lang="fr-FR" u="sng" dirty="0">
                <a:solidFill>
                  <a:schemeClr val="accent6">
                    <a:lumMod val="50000"/>
                  </a:schemeClr>
                </a:solidFill>
              </a:rPr>
              <a:t>Vocation</a:t>
            </a:r>
            <a:r>
              <a:rPr lang="fr-FR" dirty="0">
                <a:solidFill>
                  <a:schemeClr val="accent6">
                    <a:lumMod val="50000"/>
                  </a:schemeClr>
                </a:solidFill>
              </a:rPr>
              <a:t> : Entraîner l’Afrique dans une logique de développement qui</a:t>
            </a:r>
          </a:p>
          <a:p>
            <a:pPr algn="just">
              <a:defRPr/>
            </a:pPr>
            <a:r>
              <a:rPr lang="fr-FR" dirty="0">
                <a:solidFill>
                  <a:schemeClr val="accent6">
                    <a:lumMod val="50000"/>
                  </a:schemeClr>
                </a:solidFill>
              </a:rPr>
              <a:t>consiste à amorcer de nouvelles forces en dépit des contraintes socioéconomiques, culturelles et environnementales défavorables.</a:t>
            </a:r>
          </a:p>
          <a:p>
            <a:pPr eaLnBrk="1" fontAlgn="auto" hangingPunct="1">
              <a:spcBef>
                <a:spcPts val="0"/>
              </a:spcBef>
              <a:spcAft>
                <a:spcPts val="0"/>
              </a:spcAft>
              <a:defRPr/>
            </a:pPr>
            <a:endParaRPr lang="fr-FR" sz="1200" dirty="0">
              <a:solidFill>
                <a:schemeClr val="accent6">
                  <a:lumMod val="50000"/>
                </a:schemeClr>
              </a:solidFill>
            </a:endParaRPr>
          </a:p>
          <a:p>
            <a:pPr eaLnBrk="1" fontAlgn="auto" hangingPunct="1">
              <a:spcBef>
                <a:spcPts val="0"/>
              </a:spcBef>
              <a:spcAft>
                <a:spcPts val="0"/>
              </a:spcAft>
              <a:defRPr/>
            </a:pPr>
            <a:r>
              <a:rPr lang="fr-FR" sz="1200" dirty="0">
                <a:solidFill>
                  <a:schemeClr val="accent6">
                    <a:lumMod val="50000"/>
                  </a:schemeClr>
                </a:solidFill>
              </a:rPr>
              <a:t>Sources : a) </a:t>
            </a:r>
            <a:r>
              <a:rPr lang="fr-FR" sz="1200">
                <a:solidFill>
                  <a:schemeClr val="accent6">
                    <a:lumMod val="50000"/>
                  </a:schemeClr>
                </a:solidFill>
                <a:hlinkClick r:id="rId6"/>
              </a:rPr>
              <a:t>http://nl.wikipedia.org/wiki/Godfrey_Nzamujo</a:t>
            </a:r>
            <a:r>
              <a:rPr lang="fr-FR" sz="1200">
                <a:solidFill>
                  <a:schemeClr val="accent6">
                    <a:lumMod val="50000"/>
                  </a:schemeClr>
                </a:solidFill>
              </a:rPr>
              <a:t> </a:t>
            </a:r>
            <a:endParaRPr lang="fr-FR" sz="1200" dirty="0">
              <a:solidFill>
                <a:schemeClr val="accent6">
                  <a:lumMod val="50000"/>
                </a:schemeClr>
              </a:solidFill>
            </a:endParaRPr>
          </a:p>
          <a:p>
            <a:pPr eaLnBrk="1" fontAlgn="auto" hangingPunct="1">
              <a:spcBef>
                <a:spcPts val="0"/>
              </a:spcBef>
              <a:spcAft>
                <a:spcPts val="0"/>
              </a:spcAft>
              <a:defRPr/>
            </a:pPr>
            <a:r>
              <a:rPr lang="fr-FR" sz="1200" dirty="0">
                <a:solidFill>
                  <a:schemeClr val="accent6">
                    <a:lumMod val="50000"/>
                  </a:schemeClr>
                </a:solidFill>
              </a:rPr>
              <a:t>B) Prospectus général Songhaï.</a:t>
            </a:r>
          </a:p>
        </p:txBody>
      </p:sp>
      <p:sp>
        <p:nvSpPr>
          <p:cNvPr id="5" name="ZoneTexte 4"/>
          <p:cNvSpPr txBox="1"/>
          <p:nvPr/>
        </p:nvSpPr>
        <p:spPr>
          <a:xfrm>
            <a:off x="120650" y="5200259"/>
            <a:ext cx="7952535" cy="1477328"/>
          </a:xfrm>
          <a:prstGeom prst="rect">
            <a:avLst/>
          </a:prstGeom>
          <a:noFill/>
        </p:spPr>
        <p:txBody>
          <a:bodyPr wrap="square" rtlCol="0">
            <a:spAutoFit/>
          </a:bodyPr>
          <a:lstStyle/>
          <a:p>
            <a:r>
              <a:rPr lang="fr-FR" u="sng" dirty="0">
                <a:solidFill>
                  <a:schemeClr val="accent6">
                    <a:lumMod val="50000"/>
                  </a:schemeClr>
                </a:solidFill>
              </a:rPr>
              <a:t>A la pointe du progrès </a:t>
            </a:r>
            <a:r>
              <a:rPr lang="fr-FR" dirty="0">
                <a:solidFill>
                  <a:schemeClr val="accent6">
                    <a:lumMod val="50000"/>
                  </a:schemeClr>
                </a:solidFill>
              </a:rPr>
              <a:t>: . Energie distribuée ou décentralisée.</a:t>
            </a:r>
          </a:p>
          <a:p>
            <a:r>
              <a:rPr lang="fr-FR" dirty="0">
                <a:solidFill>
                  <a:schemeClr val="accent6">
                    <a:lumMod val="50000"/>
                  </a:schemeClr>
                </a:solidFill>
              </a:rPr>
              <a:t>. Emploi des technologies de l’information.</a:t>
            </a:r>
          </a:p>
          <a:p>
            <a:r>
              <a:rPr lang="fr-FR" dirty="0">
                <a:solidFill>
                  <a:schemeClr val="accent6">
                    <a:lumMod val="50000"/>
                  </a:schemeClr>
                </a:solidFill>
              </a:rPr>
              <a:t>. valorisation du capital biologique - "les vivants", en particulier à l'aide des Microorganismes bénéfiques (EM).</a:t>
            </a:r>
          </a:p>
          <a:p>
            <a:r>
              <a:rPr lang="fr-FR" dirty="0">
                <a:solidFill>
                  <a:schemeClr val="accent6">
                    <a:lumMod val="50000"/>
                  </a:schemeClr>
                </a:solidFill>
              </a:rPr>
              <a:t>. Pas d’émission de CO2 (</a:t>
            </a:r>
            <a:r>
              <a:rPr lang="fr-FR" dirty="0" err="1">
                <a:solidFill>
                  <a:schemeClr val="accent6">
                    <a:lumMod val="50000"/>
                  </a:schemeClr>
                </a:solidFill>
              </a:rPr>
              <a:t>Zero</a:t>
            </a:r>
            <a:r>
              <a:rPr lang="fr-FR" dirty="0">
                <a:solidFill>
                  <a:schemeClr val="accent6">
                    <a:lumMod val="50000"/>
                  </a:schemeClr>
                </a:solidFill>
              </a:rPr>
              <a:t> Emission </a:t>
            </a:r>
            <a:r>
              <a:rPr lang="fr-FR" dirty="0" err="1">
                <a:solidFill>
                  <a:schemeClr val="accent6">
                    <a:lumMod val="50000"/>
                  </a:schemeClr>
                </a:solidFill>
              </a:rPr>
              <a:t>Research</a:t>
            </a:r>
            <a:r>
              <a:rPr lang="fr-FR" dirty="0">
                <a:solidFill>
                  <a:schemeClr val="accent6">
                    <a:lumMod val="50000"/>
                  </a:schemeClr>
                </a:solidFill>
              </a:rPr>
              <a:t> Initiative).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Songhaï</a:t>
            </a:r>
            <a:r>
              <a:rPr lang="fr-FR"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254000" y="125413"/>
            <a:ext cx="833438" cy="331787"/>
          </a:xfrm>
        </p:spPr>
        <p:txBody>
          <a:bodyPr/>
          <a:lstStyle/>
          <a:p>
            <a:pPr>
              <a:defRPr/>
            </a:pPr>
            <a:fld id="{CDDE2F70-CD04-4AF9-B518-642A9F756B46}" type="slidenum">
              <a:rPr lang="fr-FR"/>
              <a:pPr>
                <a:defRPr/>
              </a:pPr>
              <a:t>15</a:t>
            </a:fld>
            <a:endParaRPr lang="fr-FR" dirty="0"/>
          </a:p>
        </p:txBody>
      </p:sp>
      <p:sp>
        <p:nvSpPr>
          <p:cNvPr id="27653" name="Ellipse 3"/>
          <p:cNvSpPr>
            <a:spLocks noChangeArrowheads="1"/>
          </p:cNvSpPr>
          <p:nvPr/>
        </p:nvSpPr>
        <p:spPr bwMode="auto">
          <a:xfrm>
            <a:off x="369888" y="1143000"/>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Industrie </a:t>
            </a:r>
            <a:endParaRPr lang="fr-FR" altLang="fr-FR" sz="1200">
              <a:cs typeface="Times New Roman" panose="02020603050405020304" pitchFamily="18" charset="0"/>
            </a:endParaRPr>
          </a:p>
          <a:p>
            <a:pPr algn="ctr">
              <a:lnSpc>
                <a:spcPct val="100000"/>
              </a:lnSpc>
              <a:spcBef>
                <a:spcPct val="0"/>
              </a:spcBef>
              <a:buFontTx/>
              <a:buNone/>
            </a:pPr>
            <a:r>
              <a:rPr lang="fr-FR" altLang="fr-FR" sz="1800">
                <a:solidFill>
                  <a:srgbClr val="FFFFFF"/>
                </a:solidFill>
                <a:cs typeface="Times New Roman" panose="02020603050405020304" pitchFamily="18" charset="0"/>
              </a:rPr>
              <a:t>transformation</a:t>
            </a:r>
            <a:endParaRPr lang="fr-FR" altLang="fr-FR" sz="1800"/>
          </a:p>
        </p:txBody>
      </p:sp>
      <p:sp>
        <p:nvSpPr>
          <p:cNvPr id="27654" name="Ellipse 4"/>
          <p:cNvSpPr>
            <a:spLocks noChangeArrowheads="1"/>
          </p:cNvSpPr>
          <p:nvPr/>
        </p:nvSpPr>
        <p:spPr bwMode="auto">
          <a:xfrm>
            <a:off x="3538538" y="1071563"/>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Commerce distribution</a:t>
            </a:r>
            <a:endParaRPr lang="fr-FR" altLang="fr-FR" sz="1800"/>
          </a:p>
        </p:txBody>
      </p:sp>
      <p:sp>
        <p:nvSpPr>
          <p:cNvPr id="27655" name="Ellipse 5"/>
          <p:cNvSpPr>
            <a:spLocks noChangeArrowheads="1"/>
          </p:cNvSpPr>
          <p:nvPr/>
        </p:nvSpPr>
        <p:spPr bwMode="auto">
          <a:xfrm>
            <a:off x="2100263" y="2439988"/>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Agriculture production</a:t>
            </a:r>
            <a:endParaRPr lang="fr-FR" altLang="fr-FR" sz="1800"/>
          </a:p>
        </p:txBody>
      </p:sp>
      <p:cxnSp>
        <p:nvCxnSpPr>
          <p:cNvPr id="27656" name="Connecteur droit avec flèche 7"/>
          <p:cNvCxnSpPr>
            <a:cxnSpLocks noChangeShapeType="1"/>
          </p:cNvCxnSpPr>
          <p:nvPr/>
        </p:nvCxnSpPr>
        <p:spPr bwMode="auto">
          <a:xfrm>
            <a:off x="2938463" y="1597025"/>
            <a:ext cx="504825" cy="0"/>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57" name="Connecteur droit avec flèche 8"/>
          <p:cNvCxnSpPr>
            <a:cxnSpLocks noChangeShapeType="1"/>
          </p:cNvCxnSpPr>
          <p:nvPr/>
        </p:nvCxnSpPr>
        <p:spPr bwMode="auto">
          <a:xfrm flipV="1">
            <a:off x="4548188" y="2201863"/>
            <a:ext cx="466725" cy="396875"/>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58" name="Connecteur droit avec flèche 10"/>
          <p:cNvCxnSpPr>
            <a:cxnSpLocks noChangeShapeType="1"/>
          </p:cNvCxnSpPr>
          <p:nvPr/>
        </p:nvCxnSpPr>
        <p:spPr bwMode="auto">
          <a:xfrm>
            <a:off x="1811338" y="2201863"/>
            <a:ext cx="431800" cy="396875"/>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sp>
        <p:nvSpPr>
          <p:cNvPr id="13" name="ZoneTexte 12"/>
          <p:cNvSpPr txBox="1"/>
          <p:nvPr/>
        </p:nvSpPr>
        <p:spPr>
          <a:xfrm>
            <a:off x="2455863" y="3736975"/>
            <a:ext cx="1976437" cy="368300"/>
          </a:xfrm>
          <a:prstGeom prst="rect">
            <a:avLst/>
          </a:prstGeom>
          <a:noFill/>
        </p:spPr>
        <p:txBody>
          <a:bodyPr wrap="none">
            <a:spAutoFit/>
          </a:bodyPr>
          <a:lstStyle/>
          <a:p>
            <a:pPr algn="ctr">
              <a:defRPr/>
            </a:pPr>
            <a:r>
              <a:rPr lang="fr-FR" i="1" dirty="0">
                <a:solidFill>
                  <a:schemeClr val="accent6">
                    <a:lumMod val="50000"/>
                  </a:schemeClr>
                </a:solidFill>
              </a:rPr>
              <a:t>Une vision intégrée</a:t>
            </a:r>
          </a:p>
        </p:txBody>
      </p:sp>
      <p:sp>
        <p:nvSpPr>
          <p:cNvPr id="14" name="ZoneTexte 13"/>
          <p:cNvSpPr txBox="1"/>
          <p:nvPr/>
        </p:nvSpPr>
        <p:spPr>
          <a:xfrm>
            <a:off x="254000" y="4625975"/>
            <a:ext cx="11699875" cy="2308225"/>
          </a:xfrm>
          <a:prstGeom prst="rect">
            <a:avLst/>
          </a:prstGeom>
          <a:noFill/>
        </p:spPr>
        <p:txBody>
          <a:bodyPr>
            <a:spAutoFit/>
          </a:bodyPr>
          <a:lstStyle/>
          <a:p>
            <a:pPr algn="just">
              <a:defRPr/>
            </a:pPr>
            <a:r>
              <a:rPr lang="fr-FR" dirty="0">
                <a:solidFill>
                  <a:schemeClr val="accent6">
                    <a:lumMod val="50000"/>
                  </a:schemeClr>
                </a:solidFill>
              </a:rPr>
              <a:t>A Songhaï, on applique un principe simple : « </a:t>
            </a:r>
            <a:r>
              <a:rPr lang="fr-FR" i="1" dirty="0">
                <a:solidFill>
                  <a:schemeClr val="accent6">
                    <a:lumMod val="50000"/>
                  </a:schemeClr>
                </a:solidFill>
              </a:rPr>
              <a:t>rien ne se perd, tout se transforme</a:t>
            </a:r>
            <a:r>
              <a:rPr lang="fr-FR" dirty="0">
                <a:solidFill>
                  <a:schemeClr val="accent6">
                    <a:lumMod val="50000"/>
                  </a:schemeClr>
                </a:solidFill>
              </a:rPr>
              <a:t> » [Principe de Lavoisier simplifié]. </a:t>
            </a:r>
            <a:r>
              <a:rPr lang="fr-FR" dirty="0" err="1">
                <a:solidFill>
                  <a:schemeClr val="accent6">
                    <a:lumMod val="50000"/>
                  </a:schemeClr>
                </a:solidFill>
              </a:rPr>
              <a:t>Nzamujo</a:t>
            </a:r>
            <a:r>
              <a:rPr lang="fr-FR" dirty="0">
                <a:solidFill>
                  <a:schemeClr val="accent6">
                    <a:lumMod val="50000"/>
                  </a:schemeClr>
                </a:solidFill>
              </a:rPr>
              <a:t> résume le principe ainsi : </a:t>
            </a:r>
            <a:r>
              <a:rPr lang="fr-FR" i="1" dirty="0">
                <a:solidFill>
                  <a:schemeClr val="accent6">
                    <a:lumMod val="50000"/>
                  </a:schemeClr>
                </a:solidFill>
              </a:rPr>
              <a:t>«Dans la nature, il n’y a pas de perte, le végétal nourrit l’animal qui nourrit le végétal. Elle est efficace. En Afrique, on est mieux placés pour reproduire ce cycle car la nature fonctionne douze mois sur douze. Elle nous bombarde d’énergie.»</a:t>
            </a:r>
            <a:r>
              <a:rPr lang="fr-FR" dirty="0">
                <a:solidFill>
                  <a:schemeClr val="accent6">
                    <a:lumMod val="50000"/>
                  </a:schemeClr>
                </a:solidFill>
              </a:rPr>
              <a:t> L’élève-agriculteur consacre, lui, son énergie à un autre cycle. Produire, transformer et commercialiser. Fabriquer ses machines en recyclant des métaux ou récupérer les déchets agricoles. Jusqu’aux déjections animales.</a:t>
            </a:r>
          </a:p>
          <a:p>
            <a:pPr algn="just">
              <a:defRPr/>
            </a:pPr>
            <a:endParaRPr lang="fr-FR" sz="1200" dirty="0">
              <a:solidFill>
                <a:schemeClr val="accent6">
                  <a:lumMod val="50000"/>
                </a:schemeClr>
              </a:solidFill>
            </a:endParaRPr>
          </a:p>
          <a:p>
            <a:pPr algn="just">
              <a:defRPr/>
            </a:pPr>
            <a:r>
              <a:rPr lang="fr-FR" sz="1200" dirty="0">
                <a:solidFill>
                  <a:schemeClr val="accent6">
                    <a:lumMod val="50000"/>
                  </a:schemeClr>
                </a:solidFill>
              </a:rPr>
              <a:t>Source : </a:t>
            </a:r>
            <a:r>
              <a:rPr lang="fr-FR" sz="1200" i="1" dirty="0">
                <a:solidFill>
                  <a:schemeClr val="accent6">
                    <a:lumMod val="50000"/>
                  </a:schemeClr>
                </a:solidFill>
              </a:rPr>
              <a:t>Le Bénin, modèle du bio africain</a:t>
            </a:r>
            <a:r>
              <a:rPr lang="fr-FR" sz="1200" dirty="0">
                <a:solidFill>
                  <a:schemeClr val="accent6">
                    <a:lumMod val="50000"/>
                  </a:schemeClr>
                </a:solidFill>
              </a:rPr>
              <a:t>, Delphine BOUSQUET à PORTO-NOVO (BÉNIN) 5 JANVIER 2010, </a:t>
            </a:r>
            <a:r>
              <a:rPr lang="fr-FR" sz="1200">
                <a:solidFill>
                  <a:schemeClr val="accent6">
                    <a:lumMod val="50000"/>
                  </a:schemeClr>
                </a:solidFill>
                <a:hlinkClick r:id="rId3"/>
              </a:rPr>
              <a:t>http://www.liberation.fr/terre/2010/01/05/le-benin-modele-du-bio-africain_602622</a:t>
            </a:r>
            <a:r>
              <a:rPr lang="fr-FR" sz="1200">
                <a:solidFill>
                  <a:schemeClr val="accent6">
                    <a:lumMod val="50000"/>
                  </a:schemeClr>
                </a:solidFill>
              </a:rPr>
              <a:t> </a:t>
            </a:r>
            <a:endParaRPr lang="fr-FR" sz="1200" dirty="0">
              <a:solidFill>
                <a:schemeClr val="accent6">
                  <a:lumMod val="50000"/>
                </a:schemeClr>
              </a:solidFill>
            </a:endParaRPr>
          </a:p>
        </p:txBody>
      </p:sp>
      <p:pic>
        <p:nvPicPr>
          <p:cNvPr id="27661" name="Imag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1788" y="290513"/>
            <a:ext cx="4002087"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33"/>
          <p:cNvSpPr txBox="1">
            <a:spLocks noChangeArrowheads="1"/>
          </p:cNvSpPr>
          <p:nvPr/>
        </p:nvSpPr>
        <p:spPr bwMode="auto">
          <a:xfrm>
            <a:off x="6221413" y="2155093"/>
            <a:ext cx="16584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(suite) :</a:t>
            </a:r>
          </a:p>
        </p:txBody>
      </p:sp>
      <p:sp>
        <p:nvSpPr>
          <p:cNvPr id="16" name="Rectangle 15"/>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EDD8C345-22B5-437F-A4AA-52E2295684A7}" type="slidenum">
              <a:rPr lang="fr-FR"/>
              <a:pPr>
                <a:defRPr/>
              </a:pPr>
              <a:t>16</a:t>
            </a:fld>
            <a:endParaRPr lang="fr-FR" dirty="0"/>
          </a:p>
        </p:txBody>
      </p:sp>
      <p:sp>
        <p:nvSpPr>
          <p:cNvPr id="29701" name="Ellipse 17"/>
          <p:cNvSpPr>
            <a:spLocks noChangeArrowheads="1"/>
          </p:cNvSpPr>
          <p:nvPr/>
        </p:nvSpPr>
        <p:spPr bwMode="auto">
          <a:xfrm>
            <a:off x="363538" y="1233488"/>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Transformation</a:t>
            </a:r>
          </a:p>
          <a:p>
            <a:pPr algn="ctr">
              <a:lnSpc>
                <a:spcPct val="100000"/>
              </a:lnSpc>
              <a:spcBef>
                <a:spcPct val="0"/>
              </a:spcBef>
              <a:buFontTx/>
              <a:buNone/>
            </a:pPr>
            <a:r>
              <a:rPr lang="fr-FR" altLang="fr-FR" sz="1800">
                <a:solidFill>
                  <a:srgbClr val="FFFFFF"/>
                </a:solidFill>
              </a:rPr>
              <a:t>&amp; mécanisation</a:t>
            </a:r>
            <a:endParaRPr lang="fr-FR" altLang="fr-FR" sz="1800"/>
          </a:p>
        </p:txBody>
      </p:sp>
      <p:sp>
        <p:nvSpPr>
          <p:cNvPr id="29702" name="Ellipse 18"/>
          <p:cNvSpPr>
            <a:spLocks noChangeArrowheads="1"/>
          </p:cNvSpPr>
          <p:nvPr/>
        </p:nvSpPr>
        <p:spPr bwMode="auto">
          <a:xfrm>
            <a:off x="3532188" y="1162050"/>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Marketing</a:t>
            </a:r>
            <a:endParaRPr lang="fr-FR" altLang="fr-FR" sz="1800"/>
          </a:p>
        </p:txBody>
      </p:sp>
      <p:sp>
        <p:nvSpPr>
          <p:cNvPr id="29703" name="Ellipse 19"/>
          <p:cNvSpPr>
            <a:spLocks noChangeArrowheads="1"/>
          </p:cNvSpPr>
          <p:nvPr/>
        </p:nvSpPr>
        <p:spPr bwMode="auto">
          <a:xfrm>
            <a:off x="2092325" y="2530475"/>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Agriculture</a:t>
            </a:r>
            <a:endParaRPr lang="fr-FR" altLang="fr-FR" sz="1800"/>
          </a:p>
        </p:txBody>
      </p:sp>
      <p:cxnSp>
        <p:nvCxnSpPr>
          <p:cNvPr id="29704" name="Connecteur droit avec flèche 20"/>
          <p:cNvCxnSpPr>
            <a:cxnSpLocks noChangeShapeType="1"/>
          </p:cNvCxnSpPr>
          <p:nvPr/>
        </p:nvCxnSpPr>
        <p:spPr bwMode="auto">
          <a:xfrm>
            <a:off x="2932113" y="1687513"/>
            <a:ext cx="504825" cy="0"/>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705" name="Connecteur droit avec flèche 21"/>
          <p:cNvCxnSpPr>
            <a:cxnSpLocks noChangeShapeType="1"/>
          </p:cNvCxnSpPr>
          <p:nvPr/>
        </p:nvCxnSpPr>
        <p:spPr bwMode="auto">
          <a:xfrm flipV="1">
            <a:off x="4540250" y="2292350"/>
            <a:ext cx="468313" cy="396875"/>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706" name="Connecteur droit avec flèche 10"/>
          <p:cNvCxnSpPr>
            <a:cxnSpLocks noChangeShapeType="1"/>
          </p:cNvCxnSpPr>
          <p:nvPr/>
        </p:nvCxnSpPr>
        <p:spPr bwMode="auto">
          <a:xfrm>
            <a:off x="1803400" y="2292350"/>
            <a:ext cx="431800" cy="396875"/>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sp>
        <p:nvSpPr>
          <p:cNvPr id="25" name="Rectangle 24"/>
          <p:cNvSpPr/>
          <p:nvPr/>
        </p:nvSpPr>
        <p:spPr>
          <a:xfrm>
            <a:off x="6786563" y="6438900"/>
            <a:ext cx="4656137" cy="277813"/>
          </a:xfrm>
          <a:prstGeom prst="rect">
            <a:avLst/>
          </a:prstGeom>
        </p:spPr>
        <p:txBody>
          <a:bodyPr wrap="none">
            <a:spAutoFit/>
          </a:bodyPr>
          <a:lstStyle/>
          <a:p>
            <a:pPr algn="ctr">
              <a:defRPr/>
            </a:pPr>
            <a:r>
              <a:rPr lang="fr-FR" sz="1200" dirty="0">
                <a:solidFill>
                  <a:schemeClr val="accent6">
                    <a:lumMod val="50000"/>
                  </a:schemeClr>
                </a:solidFill>
              </a:rPr>
              <a:t>Division des technologies appropriées, au Centre Songhaï, à Porto-Novo.</a:t>
            </a:r>
          </a:p>
        </p:txBody>
      </p:sp>
      <p:pic>
        <p:nvPicPr>
          <p:cNvPr id="29709" name="Imag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3988" y="3543300"/>
            <a:ext cx="5219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6075363" y="836613"/>
            <a:ext cx="5878512" cy="2308225"/>
          </a:xfrm>
          <a:prstGeom prst="rect">
            <a:avLst/>
          </a:prstGeom>
          <a:noFill/>
        </p:spPr>
        <p:txBody>
          <a:bodyPr>
            <a:spAutoFit/>
          </a:bodyPr>
          <a:lstStyle/>
          <a:p>
            <a:pPr algn="just">
              <a:defRPr/>
            </a:pPr>
            <a:r>
              <a:rPr lang="fr-FR" dirty="0">
                <a:solidFill>
                  <a:schemeClr val="accent6">
                    <a:lumMod val="50000"/>
                  </a:schemeClr>
                </a:solidFill>
              </a:rPr>
              <a:t>Souvent les ONG ne s’occupent que d’une production (fruits, légumes, miels, vient animale …) ou bien transformation sa production, mais ne s’occupe pas de la commercialiser etc.</a:t>
            </a:r>
          </a:p>
          <a:p>
            <a:pPr algn="just">
              <a:defRPr/>
            </a:pPr>
            <a:r>
              <a:rPr lang="fr-FR" dirty="0">
                <a:solidFill>
                  <a:schemeClr val="accent6">
                    <a:lumMod val="50000"/>
                  </a:schemeClr>
                </a:solidFill>
              </a:rPr>
              <a:t>Au contraire à Songhaï, on produit toutes sortes de productions, en créant des interactions utiles et profitables entre elles. </a:t>
            </a:r>
          </a:p>
          <a:p>
            <a:pPr algn="just">
              <a:defRPr/>
            </a:pPr>
            <a:r>
              <a:rPr lang="fr-FR" dirty="0">
                <a:solidFill>
                  <a:schemeClr val="accent6">
                    <a:lumMod val="50000"/>
                  </a:schemeClr>
                </a:solidFill>
              </a:rPr>
              <a:t>Songhaï </a:t>
            </a:r>
            <a:r>
              <a:rPr lang="fr-FR">
                <a:solidFill>
                  <a:schemeClr val="accent6">
                    <a:lumMod val="50000"/>
                  </a:schemeClr>
                </a:solidFill>
              </a:rPr>
              <a:t>traite / </a:t>
            </a:r>
            <a:r>
              <a:rPr lang="fr-FR" dirty="0">
                <a:solidFill>
                  <a:schemeClr val="accent6">
                    <a:lumMod val="50000"/>
                  </a:schemeClr>
                </a:solidFill>
              </a:rPr>
              <a:t>s’occupe de toute la filière de A à Z, de la production, à la transformation jusqu’à la commercialisation.</a:t>
            </a:r>
          </a:p>
        </p:txBody>
      </p:sp>
      <p:sp>
        <p:nvSpPr>
          <p:cNvPr id="29" name="Rectangle 28"/>
          <p:cNvSpPr/>
          <p:nvPr/>
        </p:nvSpPr>
        <p:spPr>
          <a:xfrm>
            <a:off x="132814" y="4405313"/>
            <a:ext cx="6135783" cy="1206433"/>
          </a:xfrm>
          <a:prstGeom prst="rect">
            <a:avLst/>
          </a:prstGeom>
        </p:spPr>
        <p:txBody>
          <a:bodyPr wrap="square">
            <a:spAutoFit/>
          </a:bodyPr>
          <a:lstStyle/>
          <a:p>
            <a:pPr algn="just">
              <a:defRPr/>
            </a:pPr>
            <a:r>
              <a:rPr lang="fr-FR" altLang="fr-FR" dirty="0">
                <a:solidFill>
                  <a:schemeClr val="accent6">
                    <a:lumMod val="50000"/>
                  </a:schemeClr>
                </a:solidFill>
              </a:rPr>
              <a:t>Songhaï traite de plus de 9 filières intégrées : production animale, production végétale, production piscicole, agroalimentaire, technologies appropriées, énergies renouvelables, formation, services, etc. </a:t>
            </a:r>
            <a:endParaRPr lang="fr-FR" dirty="0">
              <a:solidFill>
                <a:schemeClr val="accent6">
                  <a:lumMod val="50000"/>
                </a:schemeClr>
              </a:solidFill>
            </a:endParaRPr>
          </a:p>
        </p:txBody>
      </p:sp>
      <p:sp>
        <p:nvSpPr>
          <p:cNvPr id="18" name="ZoneTexte 33"/>
          <p:cNvSpPr txBox="1">
            <a:spLocks noChangeArrowheads="1"/>
          </p:cNvSpPr>
          <p:nvPr/>
        </p:nvSpPr>
        <p:spPr bwMode="auto">
          <a:xfrm>
            <a:off x="1529204" y="3805237"/>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16" name="Rectangle 15"/>
          <p:cNvSpPr/>
          <p:nvPr/>
        </p:nvSpPr>
        <p:spPr>
          <a:xfrm>
            <a:off x="4918075" y="1428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75A8EDCE-46B1-4BB5-9C7A-B94DCD54AC47}" type="slidenum">
              <a:rPr lang="fr-FR"/>
              <a:pPr>
                <a:defRPr/>
              </a:pPr>
              <a:t>17</a:t>
            </a:fld>
            <a:endParaRPr lang="fr-FR" dirty="0"/>
          </a:p>
        </p:txBody>
      </p:sp>
      <p:pic>
        <p:nvPicPr>
          <p:cNvPr id="3174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5838" y="900113"/>
            <a:ext cx="6327775"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5753100" y="6511925"/>
            <a:ext cx="1711325" cy="277813"/>
          </a:xfrm>
          <a:prstGeom prst="rect">
            <a:avLst/>
          </a:prstGeom>
          <a:noFill/>
        </p:spPr>
        <p:txBody>
          <a:bodyPr wrap="none">
            <a:spAutoFit/>
          </a:bodyPr>
          <a:lstStyle/>
          <a:p>
            <a:pPr algn="ctr">
              <a:defRPr/>
            </a:pPr>
            <a:r>
              <a:rPr lang="fr-FR" sz="1200" dirty="0">
                <a:solidFill>
                  <a:schemeClr val="accent6">
                    <a:lumMod val="50000"/>
                  </a:schemeClr>
                </a:solidFill>
              </a:rPr>
              <a:t>Système intégré Songhaï</a:t>
            </a:r>
          </a:p>
        </p:txBody>
      </p:sp>
      <p:pic>
        <p:nvPicPr>
          <p:cNvPr id="31751"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176338"/>
            <a:ext cx="2730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1293813" y="3221038"/>
            <a:ext cx="650875" cy="276225"/>
          </a:xfrm>
          <a:prstGeom prst="rect">
            <a:avLst/>
          </a:prstGeom>
          <a:noFill/>
        </p:spPr>
        <p:txBody>
          <a:bodyPr wrap="none">
            <a:spAutoFit/>
          </a:bodyPr>
          <a:lstStyle/>
          <a:p>
            <a:pPr algn="ctr">
              <a:defRPr/>
            </a:pPr>
            <a:r>
              <a:rPr lang="fr-FR" sz="1200" dirty="0">
                <a:solidFill>
                  <a:schemeClr val="accent6">
                    <a:lumMod val="50000"/>
                  </a:schemeClr>
                </a:solidFill>
              </a:rPr>
              <a:t>Laiterie</a:t>
            </a:r>
          </a:p>
        </p:txBody>
      </p:sp>
      <p:pic>
        <p:nvPicPr>
          <p:cNvPr id="31753"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7052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06375" y="5532438"/>
            <a:ext cx="2968625" cy="1041400"/>
          </a:xfrm>
          <a:prstGeom prst="rect">
            <a:avLst/>
          </a:prstGeom>
          <a:noFill/>
        </p:spPr>
        <p:txBody>
          <a:bodyPr>
            <a:spAutoFit/>
          </a:bodyPr>
          <a:lstStyle/>
          <a:p>
            <a:pPr algn="ctr">
              <a:defRPr/>
            </a:pPr>
            <a:r>
              <a:rPr lang="fr-FR" sz="1200" dirty="0">
                <a:solidFill>
                  <a:schemeClr val="accent6">
                    <a:lumMod val="50000"/>
                  </a:schemeClr>
                </a:solidFill>
              </a:rPr>
              <a:t>Yogourts produits par Songhaï</a:t>
            </a:r>
          </a:p>
          <a:p>
            <a:pPr algn="ctr">
              <a:defRPr/>
            </a:pPr>
            <a:r>
              <a:rPr lang="fr-FR" sz="1200" dirty="0">
                <a:solidFill>
                  <a:schemeClr val="accent6">
                    <a:lumMod val="50000"/>
                  </a:schemeClr>
                </a:solidFill>
              </a:rPr>
              <a:t>(de la marque « Yogourt de Dieu »).</a:t>
            </a:r>
          </a:p>
          <a:p>
            <a:pPr algn="ctr">
              <a:defRPr/>
            </a:pPr>
            <a:r>
              <a:rPr lang="fr-FR" sz="1200" dirty="0">
                <a:solidFill>
                  <a:schemeClr val="accent6">
                    <a:lumMod val="50000"/>
                  </a:schemeClr>
                </a:solidFill>
              </a:rPr>
              <a:t>Source : </a:t>
            </a:r>
            <a:r>
              <a:rPr lang="fr-FR" sz="1200">
                <a:solidFill>
                  <a:schemeClr val="accent6">
                    <a:lumMod val="50000"/>
                  </a:schemeClr>
                </a:solidFill>
                <a:hlinkClick r:id="rId6"/>
              </a:rPr>
              <a:t>http://www.petitfute.com/v49359-porto-novo/c1166-hebergement/196206-le-centre-songhai.html</a:t>
            </a:r>
            <a:r>
              <a:rPr lang="fr-FR" sz="1200">
                <a:solidFill>
                  <a:schemeClr val="accent6">
                    <a:lumMod val="50000"/>
                  </a:schemeClr>
                </a:solidFill>
              </a:rPr>
              <a:t> </a:t>
            </a:r>
            <a:endParaRPr lang="fr-FR" sz="1200" dirty="0">
              <a:solidFill>
                <a:schemeClr val="accent6">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16" name="Rectangle 15"/>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5DBC3B87-2CDF-4185-AE68-BA6389498565}" type="slidenum">
              <a:rPr lang="fr-FR"/>
              <a:pPr>
                <a:defRPr/>
              </a:pPr>
              <a:t>18</a:t>
            </a:fld>
            <a:endParaRPr lang="fr-FR" dirty="0"/>
          </a:p>
        </p:txBody>
      </p:sp>
      <p:sp>
        <p:nvSpPr>
          <p:cNvPr id="6" name="Rectangle 5"/>
          <p:cNvSpPr>
            <a:spLocks noGrp="1" noChangeArrowheads="1"/>
          </p:cNvSpPr>
          <p:nvPr/>
        </p:nvSpPr>
        <p:spPr bwMode="auto">
          <a:xfrm>
            <a:off x="3059323" y="1080897"/>
            <a:ext cx="8763000" cy="5257800"/>
          </a:xfrm>
          <a:prstGeom prst="rect">
            <a:avLst/>
          </a:prstGeom>
          <a:noFill/>
          <a:l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de-DE" altLang="fr-FR"/>
              <a:t>    </a:t>
            </a:r>
            <a:endParaRPr lang="en-US" altLang="fr-FR"/>
          </a:p>
        </p:txBody>
      </p:sp>
      <p:sp>
        <p:nvSpPr>
          <p:cNvPr id="33799" name="Oval 4"/>
          <p:cNvSpPr>
            <a:spLocks noChangeArrowheads="1"/>
          </p:cNvSpPr>
          <p:nvPr/>
        </p:nvSpPr>
        <p:spPr bwMode="auto">
          <a:xfrm>
            <a:off x="6640723" y="1157097"/>
            <a:ext cx="1905000" cy="990600"/>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00" name="Text Box 5"/>
          <p:cNvSpPr txBox="1">
            <a:spLocks noChangeArrowheads="1"/>
          </p:cNvSpPr>
          <p:nvPr/>
        </p:nvSpPr>
        <p:spPr bwMode="auto">
          <a:xfrm>
            <a:off x="6793123" y="1461897"/>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fr-FR" altLang="fr-FR" sz="1800" b="1">
                <a:latin typeface="Garamond" panose="02020404030301010803" pitchFamily="18" charset="0"/>
              </a:rPr>
              <a:t>Prod Végétale</a:t>
            </a:r>
            <a:r>
              <a:rPr lang="de-DE" altLang="fr-FR" sz="1800" b="1">
                <a:latin typeface="Garamond" panose="02020404030301010803" pitchFamily="18" charset="0"/>
              </a:rPr>
              <a:t> </a:t>
            </a:r>
            <a:endParaRPr lang="en-US" altLang="fr-FR" sz="1800" b="1">
              <a:latin typeface="Garamond" panose="02020404030301010803" pitchFamily="18" charset="0"/>
            </a:endParaRPr>
          </a:p>
        </p:txBody>
      </p:sp>
      <p:sp>
        <p:nvSpPr>
          <p:cNvPr id="33801" name="Oval 8"/>
          <p:cNvSpPr>
            <a:spLocks noChangeArrowheads="1"/>
          </p:cNvSpPr>
          <p:nvPr/>
        </p:nvSpPr>
        <p:spPr bwMode="auto">
          <a:xfrm>
            <a:off x="3440323" y="4890897"/>
            <a:ext cx="1905000" cy="914400"/>
          </a:xfrm>
          <a:prstGeom prst="ellipse">
            <a:avLst/>
          </a:prstGeom>
          <a:solidFill>
            <a:schemeClr val="accent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02" name="Oval 9"/>
          <p:cNvSpPr>
            <a:spLocks noChangeArrowheads="1"/>
          </p:cNvSpPr>
          <p:nvPr/>
        </p:nvSpPr>
        <p:spPr bwMode="auto">
          <a:xfrm>
            <a:off x="9307723" y="4890897"/>
            <a:ext cx="1905000" cy="990600"/>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03" name="Text Box 11"/>
          <p:cNvSpPr txBox="1">
            <a:spLocks noChangeArrowheads="1"/>
          </p:cNvSpPr>
          <p:nvPr/>
        </p:nvSpPr>
        <p:spPr bwMode="auto">
          <a:xfrm>
            <a:off x="3668923" y="5195697"/>
            <a:ext cx="1425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Aquaculture</a:t>
            </a:r>
            <a:endParaRPr lang="en-US" altLang="fr-FR" sz="1800" b="1">
              <a:latin typeface="Garamond" panose="02020404030301010803" pitchFamily="18" charset="0"/>
            </a:endParaRPr>
          </a:p>
        </p:txBody>
      </p:sp>
      <p:sp>
        <p:nvSpPr>
          <p:cNvPr id="33804" name="Text Box 13"/>
          <p:cNvSpPr txBox="1">
            <a:spLocks noChangeArrowheads="1"/>
          </p:cNvSpPr>
          <p:nvPr/>
        </p:nvSpPr>
        <p:spPr bwMode="auto">
          <a:xfrm>
            <a:off x="9460123" y="5195697"/>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Prod Animale</a:t>
            </a:r>
            <a:endParaRPr lang="en-US" altLang="fr-FR" sz="1800" b="1">
              <a:latin typeface="Garamond" panose="02020404030301010803" pitchFamily="18" charset="0"/>
            </a:endParaRPr>
          </a:p>
        </p:txBody>
      </p:sp>
      <p:sp>
        <p:nvSpPr>
          <p:cNvPr id="33805" name="Oval 14"/>
          <p:cNvSpPr>
            <a:spLocks noChangeArrowheads="1"/>
          </p:cNvSpPr>
          <p:nvPr/>
        </p:nvSpPr>
        <p:spPr bwMode="auto">
          <a:xfrm>
            <a:off x="6640723" y="3214497"/>
            <a:ext cx="1447800" cy="1219200"/>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06" name="Text Box 16"/>
          <p:cNvSpPr txBox="1">
            <a:spLocks noChangeArrowheads="1"/>
          </p:cNvSpPr>
          <p:nvPr/>
        </p:nvSpPr>
        <p:spPr bwMode="auto">
          <a:xfrm>
            <a:off x="6869323" y="3671697"/>
            <a:ext cx="96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Biogaz</a:t>
            </a:r>
            <a:endParaRPr lang="en-US" altLang="fr-FR" sz="1800" b="1">
              <a:latin typeface="Garamond" panose="02020404030301010803" pitchFamily="18" charset="0"/>
            </a:endParaRPr>
          </a:p>
        </p:txBody>
      </p:sp>
      <p:sp>
        <p:nvSpPr>
          <p:cNvPr id="33807" name="Line 17"/>
          <p:cNvSpPr>
            <a:spLocks noChangeShapeType="1"/>
          </p:cNvSpPr>
          <p:nvPr/>
        </p:nvSpPr>
        <p:spPr bwMode="auto">
          <a:xfrm>
            <a:off x="8393323" y="1995297"/>
            <a:ext cx="1676400" cy="281940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08" name="Line 18"/>
          <p:cNvSpPr>
            <a:spLocks noChangeShapeType="1"/>
          </p:cNvSpPr>
          <p:nvPr/>
        </p:nvSpPr>
        <p:spPr bwMode="auto">
          <a:xfrm flipH="1">
            <a:off x="4735723" y="1919097"/>
            <a:ext cx="1981200" cy="297180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09" name="Line 19"/>
          <p:cNvSpPr>
            <a:spLocks noChangeShapeType="1"/>
          </p:cNvSpPr>
          <p:nvPr/>
        </p:nvSpPr>
        <p:spPr bwMode="auto">
          <a:xfrm>
            <a:off x="5345323" y="5424297"/>
            <a:ext cx="3962400"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0" name="Line 20"/>
          <p:cNvSpPr>
            <a:spLocks noChangeShapeType="1"/>
          </p:cNvSpPr>
          <p:nvPr/>
        </p:nvSpPr>
        <p:spPr bwMode="auto">
          <a:xfrm flipV="1">
            <a:off x="5269123" y="4205097"/>
            <a:ext cx="1447800" cy="91440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1" name="Line 21"/>
          <p:cNvSpPr>
            <a:spLocks noChangeShapeType="1"/>
          </p:cNvSpPr>
          <p:nvPr/>
        </p:nvSpPr>
        <p:spPr bwMode="auto">
          <a:xfrm flipH="1" flipV="1">
            <a:off x="8012323" y="4128897"/>
            <a:ext cx="1524000" cy="91440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2" name="Line 23"/>
          <p:cNvSpPr>
            <a:spLocks noChangeShapeType="1"/>
          </p:cNvSpPr>
          <p:nvPr/>
        </p:nvSpPr>
        <p:spPr bwMode="auto">
          <a:xfrm flipV="1">
            <a:off x="7555123" y="2147697"/>
            <a:ext cx="0" cy="106680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3813" name="Group 49"/>
          <p:cNvGrpSpPr>
            <a:grpSpLocks/>
          </p:cNvGrpSpPr>
          <p:nvPr/>
        </p:nvGrpSpPr>
        <p:grpSpPr bwMode="auto">
          <a:xfrm>
            <a:off x="6640723" y="3214497"/>
            <a:ext cx="1447800" cy="1219200"/>
            <a:chOff x="2400" y="2208"/>
            <a:chExt cx="912" cy="768"/>
          </a:xfrm>
        </p:grpSpPr>
        <p:sp>
          <p:nvSpPr>
            <p:cNvPr id="33865" name="Oval 47"/>
            <p:cNvSpPr>
              <a:spLocks noChangeArrowheads="1"/>
            </p:cNvSpPr>
            <p:nvPr/>
          </p:nvSpPr>
          <p:spPr bwMode="auto">
            <a:xfrm>
              <a:off x="2400" y="2208"/>
              <a:ext cx="912" cy="768"/>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66" name="Text Box 48"/>
            <p:cNvSpPr txBox="1">
              <a:spLocks noChangeArrowheads="1"/>
            </p:cNvSpPr>
            <p:nvPr/>
          </p:nvSpPr>
          <p:spPr bwMode="auto">
            <a:xfrm>
              <a:off x="2544" y="2496"/>
              <a:ext cx="6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Biogaz</a:t>
              </a:r>
              <a:endParaRPr lang="en-US" altLang="fr-FR" sz="1800" b="1">
                <a:latin typeface="Garamond" panose="02020404030301010803" pitchFamily="18" charset="0"/>
              </a:endParaRPr>
            </a:p>
          </p:txBody>
        </p:sp>
      </p:grpSp>
      <p:grpSp>
        <p:nvGrpSpPr>
          <p:cNvPr id="33814" name="Group 61"/>
          <p:cNvGrpSpPr>
            <a:grpSpLocks/>
          </p:cNvGrpSpPr>
          <p:nvPr/>
        </p:nvGrpSpPr>
        <p:grpSpPr bwMode="auto">
          <a:xfrm>
            <a:off x="6640723" y="3214497"/>
            <a:ext cx="1447800" cy="1219200"/>
            <a:chOff x="2400" y="2208"/>
            <a:chExt cx="912" cy="768"/>
          </a:xfrm>
        </p:grpSpPr>
        <p:sp>
          <p:nvSpPr>
            <p:cNvPr id="33863" name="Oval 62"/>
            <p:cNvSpPr>
              <a:spLocks noChangeArrowheads="1"/>
            </p:cNvSpPr>
            <p:nvPr/>
          </p:nvSpPr>
          <p:spPr bwMode="auto">
            <a:xfrm>
              <a:off x="2400" y="2208"/>
              <a:ext cx="912" cy="768"/>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64" name="Text Box 63"/>
            <p:cNvSpPr txBox="1">
              <a:spLocks noChangeArrowheads="1"/>
            </p:cNvSpPr>
            <p:nvPr/>
          </p:nvSpPr>
          <p:spPr bwMode="auto">
            <a:xfrm>
              <a:off x="2544" y="2496"/>
              <a:ext cx="6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Biogaz</a:t>
              </a:r>
              <a:endParaRPr lang="en-US" altLang="fr-FR" sz="1800" b="1">
                <a:latin typeface="Garamond" panose="02020404030301010803" pitchFamily="18" charset="0"/>
              </a:endParaRPr>
            </a:p>
          </p:txBody>
        </p:sp>
      </p:grpSp>
      <p:grpSp>
        <p:nvGrpSpPr>
          <p:cNvPr id="33815" name="Group 67"/>
          <p:cNvGrpSpPr>
            <a:grpSpLocks/>
          </p:cNvGrpSpPr>
          <p:nvPr/>
        </p:nvGrpSpPr>
        <p:grpSpPr bwMode="auto">
          <a:xfrm>
            <a:off x="3440323" y="1157097"/>
            <a:ext cx="7772400" cy="4724400"/>
            <a:chOff x="384" y="912"/>
            <a:chExt cx="4896" cy="2976"/>
          </a:xfrm>
        </p:grpSpPr>
        <p:grpSp>
          <p:nvGrpSpPr>
            <p:cNvPr id="33849" name="Group 60"/>
            <p:cNvGrpSpPr>
              <a:grpSpLocks/>
            </p:cNvGrpSpPr>
            <p:nvPr/>
          </p:nvGrpSpPr>
          <p:grpSpPr bwMode="auto">
            <a:xfrm>
              <a:off x="384" y="912"/>
              <a:ext cx="4896" cy="2976"/>
              <a:chOff x="384" y="912"/>
              <a:chExt cx="4896" cy="2976"/>
            </a:xfrm>
          </p:grpSpPr>
          <p:grpSp>
            <p:nvGrpSpPr>
              <p:cNvPr id="33853" name="Group 55"/>
              <p:cNvGrpSpPr>
                <a:grpSpLocks/>
              </p:cNvGrpSpPr>
              <p:nvPr/>
            </p:nvGrpSpPr>
            <p:grpSpPr bwMode="auto">
              <a:xfrm>
                <a:off x="4080" y="3264"/>
                <a:ext cx="1200" cy="624"/>
                <a:chOff x="4080" y="3264"/>
                <a:chExt cx="1200" cy="624"/>
              </a:xfrm>
            </p:grpSpPr>
            <p:sp>
              <p:nvSpPr>
                <p:cNvPr id="33861" name="Oval 53"/>
                <p:cNvSpPr>
                  <a:spLocks noChangeArrowheads="1"/>
                </p:cNvSpPr>
                <p:nvPr/>
              </p:nvSpPr>
              <p:spPr bwMode="auto">
                <a:xfrm>
                  <a:off x="4080" y="3264"/>
                  <a:ext cx="1200" cy="624"/>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62" name="Text Box 54"/>
                <p:cNvSpPr txBox="1">
                  <a:spLocks noChangeArrowheads="1"/>
                </p:cNvSpPr>
                <p:nvPr/>
              </p:nvSpPr>
              <p:spPr bwMode="auto">
                <a:xfrm>
                  <a:off x="4176" y="3456"/>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Prod Animale</a:t>
                  </a:r>
                  <a:endParaRPr lang="en-US" altLang="fr-FR" sz="1800" b="1">
                    <a:latin typeface="Garamond" panose="02020404030301010803" pitchFamily="18" charset="0"/>
                  </a:endParaRPr>
                </a:p>
              </p:txBody>
            </p:sp>
          </p:grpSp>
          <p:grpSp>
            <p:nvGrpSpPr>
              <p:cNvPr id="33854" name="Group 59"/>
              <p:cNvGrpSpPr>
                <a:grpSpLocks/>
              </p:cNvGrpSpPr>
              <p:nvPr/>
            </p:nvGrpSpPr>
            <p:grpSpPr bwMode="auto">
              <a:xfrm>
                <a:off x="384" y="912"/>
                <a:ext cx="3216" cy="2928"/>
                <a:chOff x="384" y="912"/>
                <a:chExt cx="3216" cy="2928"/>
              </a:xfrm>
            </p:grpSpPr>
            <p:grpSp>
              <p:nvGrpSpPr>
                <p:cNvPr id="33855" name="Group 52"/>
                <p:cNvGrpSpPr>
                  <a:grpSpLocks/>
                </p:cNvGrpSpPr>
                <p:nvPr/>
              </p:nvGrpSpPr>
              <p:grpSpPr bwMode="auto">
                <a:xfrm>
                  <a:off x="384" y="3264"/>
                  <a:ext cx="1200" cy="576"/>
                  <a:chOff x="384" y="3264"/>
                  <a:chExt cx="1200" cy="576"/>
                </a:xfrm>
              </p:grpSpPr>
              <p:sp>
                <p:nvSpPr>
                  <p:cNvPr id="33859" name="Oval 50"/>
                  <p:cNvSpPr>
                    <a:spLocks noChangeArrowheads="1"/>
                  </p:cNvSpPr>
                  <p:nvPr/>
                </p:nvSpPr>
                <p:spPr bwMode="auto">
                  <a:xfrm>
                    <a:off x="384" y="3264"/>
                    <a:ext cx="1200" cy="576"/>
                  </a:xfrm>
                  <a:prstGeom prst="ellipse">
                    <a:avLst/>
                  </a:prstGeom>
                  <a:solidFill>
                    <a:schemeClr val="accent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60" name="Text Box 51"/>
                  <p:cNvSpPr txBox="1">
                    <a:spLocks noChangeArrowheads="1"/>
                  </p:cNvSpPr>
                  <p:nvPr/>
                </p:nvSpPr>
                <p:spPr bwMode="auto">
                  <a:xfrm>
                    <a:off x="528" y="3456"/>
                    <a:ext cx="8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Aquaculture</a:t>
                    </a:r>
                    <a:endParaRPr lang="en-US" altLang="fr-FR" sz="1800" b="1">
                      <a:latin typeface="Garamond" panose="02020404030301010803" pitchFamily="18" charset="0"/>
                    </a:endParaRPr>
                  </a:p>
                </p:txBody>
              </p:sp>
            </p:grpSp>
            <p:grpSp>
              <p:nvGrpSpPr>
                <p:cNvPr id="33856" name="Group 58"/>
                <p:cNvGrpSpPr>
                  <a:grpSpLocks/>
                </p:cNvGrpSpPr>
                <p:nvPr/>
              </p:nvGrpSpPr>
              <p:grpSpPr bwMode="auto">
                <a:xfrm>
                  <a:off x="2400" y="912"/>
                  <a:ext cx="1200" cy="624"/>
                  <a:chOff x="2400" y="912"/>
                  <a:chExt cx="1200" cy="624"/>
                </a:xfrm>
              </p:grpSpPr>
              <p:sp>
                <p:nvSpPr>
                  <p:cNvPr id="33857" name="Oval 56"/>
                  <p:cNvSpPr>
                    <a:spLocks noChangeArrowheads="1"/>
                  </p:cNvSpPr>
                  <p:nvPr/>
                </p:nvSpPr>
                <p:spPr bwMode="auto">
                  <a:xfrm>
                    <a:off x="2400" y="912"/>
                    <a:ext cx="1200" cy="624"/>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58" name="Text Box 57"/>
                  <p:cNvSpPr txBox="1">
                    <a:spLocks noChangeArrowheads="1"/>
                  </p:cNvSpPr>
                  <p:nvPr/>
                </p:nvSpPr>
                <p:spPr bwMode="auto">
                  <a:xfrm>
                    <a:off x="2496" y="1104"/>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fr-FR" altLang="fr-FR" sz="1800" b="1">
                        <a:latin typeface="Garamond" panose="02020404030301010803" pitchFamily="18" charset="0"/>
                      </a:rPr>
                      <a:t>Prod Végétale</a:t>
                    </a:r>
                    <a:r>
                      <a:rPr lang="de-DE" altLang="fr-FR" sz="1800" b="1">
                        <a:latin typeface="Garamond" panose="02020404030301010803" pitchFamily="18" charset="0"/>
                      </a:rPr>
                      <a:t> </a:t>
                    </a:r>
                    <a:endParaRPr lang="en-US" altLang="fr-FR" sz="1800" b="1">
                      <a:latin typeface="Garamond" panose="02020404030301010803" pitchFamily="18" charset="0"/>
                    </a:endParaRPr>
                  </a:p>
                </p:txBody>
              </p:sp>
            </p:grpSp>
          </p:grpSp>
        </p:grpSp>
        <p:grpSp>
          <p:nvGrpSpPr>
            <p:cNvPr id="33850" name="Group 64"/>
            <p:cNvGrpSpPr>
              <a:grpSpLocks/>
            </p:cNvGrpSpPr>
            <p:nvPr/>
          </p:nvGrpSpPr>
          <p:grpSpPr bwMode="auto">
            <a:xfrm>
              <a:off x="2400" y="2208"/>
              <a:ext cx="912" cy="768"/>
              <a:chOff x="2400" y="2208"/>
              <a:chExt cx="912" cy="768"/>
            </a:xfrm>
          </p:grpSpPr>
          <p:sp>
            <p:nvSpPr>
              <p:cNvPr id="33851" name="Oval 65"/>
              <p:cNvSpPr>
                <a:spLocks noChangeArrowheads="1"/>
              </p:cNvSpPr>
              <p:nvPr/>
            </p:nvSpPr>
            <p:spPr bwMode="auto">
              <a:xfrm>
                <a:off x="2400" y="2208"/>
                <a:ext cx="912" cy="768"/>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52" name="Text Box 66"/>
              <p:cNvSpPr txBox="1">
                <a:spLocks noChangeArrowheads="1"/>
              </p:cNvSpPr>
              <p:nvPr/>
            </p:nvSpPr>
            <p:spPr bwMode="auto">
              <a:xfrm>
                <a:off x="2544" y="2496"/>
                <a:ext cx="6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Biogaz</a:t>
                </a:r>
                <a:endParaRPr lang="en-US" altLang="fr-FR" sz="1800" b="1">
                  <a:latin typeface="Garamond" panose="02020404030301010803" pitchFamily="18" charset="0"/>
                </a:endParaRPr>
              </a:p>
            </p:txBody>
          </p:sp>
        </p:grpSp>
      </p:grpSp>
      <p:grpSp>
        <p:nvGrpSpPr>
          <p:cNvPr id="33816" name="Group 84"/>
          <p:cNvGrpSpPr>
            <a:grpSpLocks/>
          </p:cNvGrpSpPr>
          <p:nvPr/>
        </p:nvGrpSpPr>
        <p:grpSpPr bwMode="auto">
          <a:xfrm>
            <a:off x="3440323" y="1157097"/>
            <a:ext cx="7772400" cy="4724400"/>
            <a:chOff x="384" y="912"/>
            <a:chExt cx="4896" cy="2976"/>
          </a:xfrm>
        </p:grpSpPr>
        <p:sp>
          <p:nvSpPr>
            <p:cNvPr id="33833" name="Line 68"/>
            <p:cNvSpPr>
              <a:spLocks noChangeShapeType="1"/>
            </p:cNvSpPr>
            <p:nvPr/>
          </p:nvSpPr>
          <p:spPr bwMode="auto">
            <a:xfrm flipH="1" flipV="1">
              <a:off x="3264" y="2784"/>
              <a:ext cx="960" cy="576"/>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3834" name="Group 69"/>
            <p:cNvGrpSpPr>
              <a:grpSpLocks/>
            </p:cNvGrpSpPr>
            <p:nvPr/>
          </p:nvGrpSpPr>
          <p:grpSpPr bwMode="auto">
            <a:xfrm>
              <a:off x="384" y="912"/>
              <a:ext cx="4896" cy="2976"/>
              <a:chOff x="384" y="912"/>
              <a:chExt cx="4896" cy="2976"/>
            </a:xfrm>
          </p:grpSpPr>
          <p:grpSp>
            <p:nvGrpSpPr>
              <p:cNvPr id="33835" name="Group 70"/>
              <p:cNvGrpSpPr>
                <a:grpSpLocks/>
              </p:cNvGrpSpPr>
              <p:nvPr/>
            </p:nvGrpSpPr>
            <p:grpSpPr bwMode="auto">
              <a:xfrm>
                <a:off x="384" y="912"/>
                <a:ext cx="4896" cy="2976"/>
                <a:chOff x="384" y="912"/>
                <a:chExt cx="4896" cy="2976"/>
              </a:xfrm>
            </p:grpSpPr>
            <p:grpSp>
              <p:nvGrpSpPr>
                <p:cNvPr id="33839" name="Group 71"/>
                <p:cNvGrpSpPr>
                  <a:grpSpLocks/>
                </p:cNvGrpSpPr>
                <p:nvPr/>
              </p:nvGrpSpPr>
              <p:grpSpPr bwMode="auto">
                <a:xfrm>
                  <a:off x="4080" y="3264"/>
                  <a:ext cx="1200" cy="624"/>
                  <a:chOff x="4080" y="3264"/>
                  <a:chExt cx="1200" cy="624"/>
                </a:xfrm>
              </p:grpSpPr>
              <p:sp>
                <p:nvSpPr>
                  <p:cNvPr id="33847" name="Oval 72"/>
                  <p:cNvSpPr>
                    <a:spLocks noChangeArrowheads="1"/>
                  </p:cNvSpPr>
                  <p:nvPr/>
                </p:nvSpPr>
                <p:spPr bwMode="auto">
                  <a:xfrm>
                    <a:off x="4080" y="3264"/>
                    <a:ext cx="1200" cy="624"/>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48" name="Text Box 73"/>
                  <p:cNvSpPr txBox="1">
                    <a:spLocks noChangeArrowheads="1"/>
                  </p:cNvSpPr>
                  <p:nvPr/>
                </p:nvSpPr>
                <p:spPr bwMode="auto">
                  <a:xfrm>
                    <a:off x="4176" y="3456"/>
                    <a:ext cx="10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2000" b="1">
                        <a:latin typeface="Garamond" panose="02020404030301010803" pitchFamily="18" charset="0"/>
                      </a:rPr>
                      <a:t>Prod</a:t>
                    </a:r>
                    <a:r>
                      <a:rPr lang="de-DE" altLang="fr-FR" sz="1800" b="1">
                        <a:latin typeface="Garamond" panose="02020404030301010803" pitchFamily="18" charset="0"/>
                      </a:rPr>
                      <a:t> Animale</a:t>
                    </a:r>
                    <a:endParaRPr lang="en-US" altLang="fr-FR" sz="1800" b="1">
                      <a:latin typeface="Garamond" panose="02020404030301010803" pitchFamily="18" charset="0"/>
                    </a:endParaRPr>
                  </a:p>
                </p:txBody>
              </p:sp>
            </p:grpSp>
            <p:grpSp>
              <p:nvGrpSpPr>
                <p:cNvPr id="33840" name="Group 74"/>
                <p:cNvGrpSpPr>
                  <a:grpSpLocks/>
                </p:cNvGrpSpPr>
                <p:nvPr/>
              </p:nvGrpSpPr>
              <p:grpSpPr bwMode="auto">
                <a:xfrm>
                  <a:off x="384" y="912"/>
                  <a:ext cx="3216" cy="2928"/>
                  <a:chOff x="384" y="912"/>
                  <a:chExt cx="3216" cy="2928"/>
                </a:xfrm>
              </p:grpSpPr>
              <p:grpSp>
                <p:nvGrpSpPr>
                  <p:cNvPr id="33841" name="Group 75"/>
                  <p:cNvGrpSpPr>
                    <a:grpSpLocks/>
                  </p:cNvGrpSpPr>
                  <p:nvPr/>
                </p:nvGrpSpPr>
                <p:grpSpPr bwMode="auto">
                  <a:xfrm>
                    <a:off x="384" y="3264"/>
                    <a:ext cx="1200" cy="576"/>
                    <a:chOff x="384" y="3264"/>
                    <a:chExt cx="1200" cy="576"/>
                  </a:xfrm>
                </p:grpSpPr>
                <p:sp>
                  <p:nvSpPr>
                    <p:cNvPr id="33845" name="Oval 76"/>
                    <p:cNvSpPr>
                      <a:spLocks noChangeArrowheads="1"/>
                    </p:cNvSpPr>
                    <p:nvPr/>
                  </p:nvSpPr>
                  <p:spPr bwMode="auto">
                    <a:xfrm>
                      <a:off x="384" y="3264"/>
                      <a:ext cx="1200" cy="576"/>
                    </a:xfrm>
                    <a:prstGeom prst="ellipse">
                      <a:avLst/>
                    </a:prstGeom>
                    <a:solidFill>
                      <a:schemeClr val="accent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46" name="Text Box 77"/>
                    <p:cNvSpPr txBox="1">
                      <a:spLocks noChangeArrowheads="1"/>
                    </p:cNvSpPr>
                    <p:nvPr/>
                  </p:nvSpPr>
                  <p:spPr bwMode="auto">
                    <a:xfrm>
                      <a:off x="528" y="3456"/>
                      <a:ext cx="8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Aquaculture</a:t>
                      </a:r>
                      <a:endParaRPr lang="en-US" altLang="fr-FR" sz="1800" b="1">
                        <a:latin typeface="Garamond" panose="02020404030301010803" pitchFamily="18" charset="0"/>
                      </a:endParaRPr>
                    </a:p>
                  </p:txBody>
                </p:sp>
              </p:grpSp>
              <p:grpSp>
                <p:nvGrpSpPr>
                  <p:cNvPr id="33842" name="Group 78"/>
                  <p:cNvGrpSpPr>
                    <a:grpSpLocks/>
                  </p:cNvGrpSpPr>
                  <p:nvPr/>
                </p:nvGrpSpPr>
                <p:grpSpPr bwMode="auto">
                  <a:xfrm>
                    <a:off x="2400" y="912"/>
                    <a:ext cx="1200" cy="624"/>
                    <a:chOff x="2400" y="912"/>
                    <a:chExt cx="1200" cy="624"/>
                  </a:xfrm>
                </p:grpSpPr>
                <p:sp>
                  <p:nvSpPr>
                    <p:cNvPr id="33843" name="Oval 79"/>
                    <p:cNvSpPr>
                      <a:spLocks noChangeArrowheads="1"/>
                    </p:cNvSpPr>
                    <p:nvPr/>
                  </p:nvSpPr>
                  <p:spPr bwMode="auto">
                    <a:xfrm>
                      <a:off x="2400" y="912"/>
                      <a:ext cx="1200" cy="624"/>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44" name="Text Box 80"/>
                    <p:cNvSpPr txBox="1">
                      <a:spLocks noChangeArrowheads="1"/>
                    </p:cNvSpPr>
                    <p:nvPr/>
                  </p:nvSpPr>
                  <p:spPr bwMode="auto">
                    <a:xfrm>
                      <a:off x="2496" y="1104"/>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fr-FR" altLang="fr-FR" sz="1800" b="1">
                          <a:latin typeface="Garamond" panose="02020404030301010803" pitchFamily="18" charset="0"/>
                        </a:rPr>
                        <a:t>Prod Végétale</a:t>
                      </a:r>
                      <a:r>
                        <a:rPr lang="de-DE" altLang="fr-FR" sz="1800" b="1">
                          <a:latin typeface="Garamond" panose="02020404030301010803" pitchFamily="18" charset="0"/>
                        </a:rPr>
                        <a:t> </a:t>
                      </a:r>
                      <a:endParaRPr lang="en-US" altLang="fr-FR" sz="1800" b="1">
                        <a:latin typeface="Garamond" panose="02020404030301010803" pitchFamily="18" charset="0"/>
                      </a:endParaRPr>
                    </a:p>
                  </p:txBody>
                </p:sp>
              </p:grpSp>
            </p:grpSp>
          </p:grpSp>
          <p:grpSp>
            <p:nvGrpSpPr>
              <p:cNvPr id="33836" name="Group 81"/>
              <p:cNvGrpSpPr>
                <a:grpSpLocks/>
              </p:cNvGrpSpPr>
              <p:nvPr/>
            </p:nvGrpSpPr>
            <p:grpSpPr bwMode="auto">
              <a:xfrm>
                <a:off x="2400" y="2208"/>
                <a:ext cx="912" cy="768"/>
                <a:chOff x="2400" y="2208"/>
                <a:chExt cx="912" cy="768"/>
              </a:xfrm>
            </p:grpSpPr>
            <p:sp>
              <p:nvSpPr>
                <p:cNvPr id="33837" name="Oval 82"/>
                <p:cNvSpPr>
                  <a:spLocks noChangeArrowheads="1"/>
                </p:cNvSpPr>
                <p:nvPr/>
              </p:nvSpPr>
              <p:spPr bwMode="auto">
                <a:xfrm>
                  <a:off x="2400" y="2208"/>
                  <a:ext cx="912" cy="768"/>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38" name="Text Box 83"/>
                <p:cNvSpPr txBox="1">
                  <a:spLocks noChangeArrowheads="1"/>
                </p:cNvSpPr>
                <p:nvPr/>
              </p:nvSpPr>
              <p:spPr bwMode="auto">
                <a:xfrm>
                  <a:off x="2544" y="2496"/>
                  <a:ext cx="6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2000" b="1">
                      <a:latin typeface="Garamond" panose="02020404030301010803" pitchFamily="18" charset="0"/>
                    </a:rPr>
                    <a:t>Biogaz</a:t>
                  </a:r>
                  <a:endParaRPr lang="en-US" altLang="fr-FR" sz="2000" b="1">
                    <a:latin typeface="Garamond" panose="02020404030301010803" pitchFamily="18" charset="0"/>
                  </a:endParaRPr>
                </a:p>
              </p:txBody>
            </p:sp>
          </p:grpSp>
        </p:grpSp>
      </p:grpSp>
      <p:sp>
        <p:nvSpPr>
          <p:cNvPr id="33817" name="Rectangle 27"/>
          <p:cNvSpPr>
            <a:spLocks noChangeArrowheads="1"/>
          </p:cNvSpPr>
          <p:nvPr/>
        </p:nvSpPr>
        <p:spPr bwMode="auto">
          <a:xfrm>
            <a:off x="3059323" y="1080897"/>
            <a:ext cx="8763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Garamond" panose="02020404030301010803" pitchFamily="18" charset="0"/>
            </a:endParaRPr>
          </a:p>
        </p:txBody>
      </p:sp>
      <p:sp>
        <p:nvSpPr>
          <p:cNvPr id="33818" name="Line 86"/>
          <p:cNvSpPr>
            <a:spLocks noChangeShapeType="1"/>
          </p:cNvSpPr>
          <p:nvPr/>
        </p:nvSpPr>
        <p:spPr bwMode="auto">
          <a:xfrm>
            <a:off x="5345323" y="5424297"/>
            <a:ext cx="3962400"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9" name="Line 87"/>
          <p:cNvSpPr>
            <a:spLocks noChangeShapeType="1"/>
          </p:cNvSpPr>
          <p:nvPr/>
        </p:nvSpPr>
        <p:spPr bwMode="auto">
          <a:xfrm flipH="1">
            <a:off x="4735723" y="1919097"/>
            <a:ext cx="1981200" cy="297180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20" name="Rectangle 30"/>
          <p:cNvSpPr>
            <a:spLocks noChangeArrowheads="1"/>
          </p:cNvSpPr>
          <p:nvPr/>
        </p:nvSpPr>
        <p:spPr bwMode="auto">
          <a:xfrm>
            <a:off x="3059323" y="1080897"/>
            <a:ext cx="8763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Garamond" panose="02020404030301010803" pitchFamily="18" charset="0"/>
            </a:endParaRPr>
          </a:p>
        </p:txBody>
      </p:sp>
      <p:sp>
        <p:nvSpPr>
          <p:cNvPr id="33821" name="Line 89"/>
          <p:cNvSpPr>
            <a:spLocks noChangeShapeType="1"/>
          </p:cNvSpPr>
          <p:nvPr/>
        </p:nvSpPr>
        <p:spPr bwMode="auto">
          <a:xfrm>
            <a:off x="5345323" y="5424297"/>
            <a:ext cx="3962400"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3822" name="Group 94"/>
          <p:cNvGrpSpPr>
            <a:grpSpLocks/>
          </p:cNvGrpSpPr>
          <p:nvPr/>
        </p:nvGrpSpPr>
        <p:grpSpPr bwMode="auto">
          <a:xfrm>
            <a:off x="3059323" y="1080897"/>
            <a:ext cx="8763000" cy="5257800"/>
            <a:chOff x="144" y="864"/>
            <a:chExt cx="5520" cy="3312"/>
          </a:xfrm>
        </p:grpSpPr>
        <p:sp>
          <p:nvSpPr>
            <p:cNvPr id="33829" name="Rectangle 39"/>
            <p:cNvSpPr>
              <a:spLocks noChangeArrowheads="1"/>
            </p:cNvSpPr>
            <p:nvPr/>
          </p:nvSpPr>
          <p:spPr bwMode="auto">
            <a:xfrm>
              <a:off x="144" y="864"/>
              <a:ext cx="5520" cy="3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Garamond" panose="02020404030301010803" pitchFamily="18" charset="0"/>
              </a:endParaRPr>
            </a:p>
          </p:txBody>
        </p:sp>
        <p:sp>
          <p:nvSpPr>
            <p:cNvPr id="33830" name="Line 91"/>
            <p:cNvSpPr>
              <a:spLocks noChangeShapeType="1"/>
            </p:cNvSpPr>
            <p:nvPr/>
          </p:nvSpPr>
          <p:spPr bwMode="auto">
            <a:xfrm flipH="1">
              <a:off x="1200" y="1392"/>
              <a:ext cx="1248" cy="1872"/>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31" name="Rectangle 41"/>
            <p:cNvSpPr>
              <a:spLocks noChangeArrowheads="1"/>
            </p:cNvSpPr>
            <p:nvPr/>
          </p:nvSpPr>
          <p:spPr bwMode="auto">
            <a:xfrm>
              <a:off x="144" y="864"/>
              <a:ext cx="5520" cy="3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Garamond" panose="02020404030301010803" pitchFamily="18" charset="0"/>
              </a:endParaRPr>
            </a:p>
          </p:txBody>
        </p:sp>
        <p:sp>
          <p:nvSpPr>
            <p:cNvPr id="33832" name="Line 93"/>
            <p:cNvSpPr>
              <a:spLocks noChangeShapeType="1"/>
            </p:cNvSpPr>
            <p:nvPr/>
          </p:nvSpPr>
          <p:spPr bwMode="auto">
            <a:xfrm>
              <a:off x="1584" y="3600"/>
              <a:ext cx="2496"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3823" name="AutoShape 95"/>
          <p:cNvSpPr>
            <a:spLocks/>
          </p:cNvSpPr>
          <p:nvPr/>
        </p:nvSpPr>
        <p:spPr bwMode="auto">
          <a:xfrm>
            <a:off x="9841123" y="2300097"/>
            <a:ext cx="76200" cy="2057400"/>
          </a:xfrm>
          <a:prstGeom prst="leftBrace">
            <a:avLst>
              <a:gd name="adj1" fmla="val 2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24" name="AutoShape 96"/>
          <p:cNvSpPr>
            <a:spLocks/>
          </p:cNvSpPr>
          <p:nvPr/>
        </p:nvSpPr>
        <p:spPr bwMode="auto">
          <a:xfrm>
            <a:off x="3440323" y="1157097"/>
            <a:ext cx="76200" cy="1600200"/>
          </a:xfrm>
          <a:prstGeom prst="leftBrace">
            <a:avLst>
              <a:gd name="adj1" fmla="val 1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25" name="Text Box 97"/>
          <p:cNvSpPr txBox="1">
            <a:spLocks noChangeArrowheads="1"/>
          </p:cNvSpPr>
          <p:nvPr/>
        </p:nvSpPr>
        <p:spPr bwMode="auto">
          <a:xfrm>
            <a:off x="3516523" y="1157097"/>
            <a:ext cx="19812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Char char="•"/>
            </a:pPr>
            <a:r>
              <a:rPr lang="de-DE" altLang="fr-FR" sz="1800" b="1">
                <a:latin typeface="Perpetua" panose="02020502060401020303" pitchFamily="18" charset="0"/>
              </a:rPr>
              <a:t>Maraichage</a:t>
            </a:r>
          </a:p>
          <a:p>
            <a:pPr>
              <a:lnSpc>
                <a:spcPct val="100000"/>
              </a:lnSpc>
              <a:spcBef>
                <a:spcPct val="50000"/>
              </a:spcBef>
              <a:buFontTx/>
              <a:buChar char="•"/>
            </a:pPr>
            <a:r>
              <a:rPr lang="de-DE" altLang="fr-FR" sz="1800" b="1">
                <a:latin typeface="Perpetua" panose="02020502060401020303" pitchFamily="18" charset="0"/>
              </a:rPr>
              <a:t>Cereales</a:t>
            </a:r>
          </a:p>
          <a:p>
            <a:pPr>
              <a:lnSpc>
                <a:spcPct val="100000"/>
              </a:lnSpc>
              <a:spcBef>
                <a:spcPct val="50000"/>
              </a:spcBef>
              <a:buFontTx/>
              <a:buChar char="•"/>
            </a:pPr>
            <a:r>
              <a:rPr lang="de-DE" altLang="fr-FR" sz="1800" b="1">
                <a:latin typeface="Perpetua" panose="02020502060401020303" pitchFamily="18" charset="0"/>
              </a:rPr>
              <a:t>Tubercule</a:t>
            </a:r>
          </a:p>
          <a:p>
            <a:pPr>
              <a:lnSpc>
                <a:spcPct val="100000"/>
              </a:lnSpc>
              <a:spcBef>
                <a:spcPct val="50000"/>
              </a:spcBef>
              <a:buFontTx/>
              <a:buChar char="•"/>
            </a:pPr>
            <a:r>
              <a:rPr lang="de-DE" altLang="fr-FR" sz="1800" b="1">
                <a:latin typeface="Perpetua" panose="02020502060401020303" pitchFamily="18" charset="0"/>
              </a:rPr>
              <a:t>pereniale</a:t>
            </a:r>
            <a:endParaRPr lang="en-US" altLang="fr-FR" sz="1800" b="1">
              <a:latin typeface="Perpetua" panose="02020502060401020303" pitchFamily="18" charset="0"/>
            </a:endParaRPr>
          </a:p>
        </p:txBody>
      </p:sp>
      <p:sp>
        <p:nvSpPr>
          <p:cNvPr id="33826" name="Line 98"/>
          <p:cNvSpPr>
            <a:spLocks noChangeShapeType="1"/>
          </p:cNvSpPr>
          <p:nvPr/>
        </p:nvSpPr>
        <p:spPr bwMode="auto">
          <a:xfrm flipV="1">
            <a:off x="4888123" y="1538097"/>
            <a:ext cx="1676400" cy="6858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27" name="Text Box 99"/>
          <p:cNvSpPr txBox="1">
            <a:spLocks noChangeArrowheads="1"/>
          </p:cNvSpPr>
          <p:nvPr/>
        </p:nvSpPr>
        <p:spPr bwMode="auto">
          <a:xfrm>
            <a:off x="9993523" y="2300097"/>
            <a:ext cx="1676400"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Char char="•"/>
            </a:pPr>
            <a:r>
              <a:rPr lang="de-DE" altLang="fr-FR" sz="1800" b="1">
                <a:latin typeface="Garamond" panose="02020404030301010803" pitchFamily="18" charset="0"/>
              </a:rPr>
              <a:t>Volaille </a:t>
            </a:r>
          </a:p>
          <a:p>
            <a:pPr>
              <a:lnSpc>
                <a:spcPct val="100000"/>
              </a:lnSpc>
              <a:spcBef>
                <a:spcPct val="50000"/>
              </a:spcBef>
              <a:buFontTx/>
              <a:buChar char="•"/>
            </a:pPr>
            <a:r>
              <a:rPr lang="de-DE" altLang="fr-FR" sz="1800" b="1">
                <a:latin typeface="Garamond" panose="02020404030301010803" pitchFamily="18" charset="0"/>
              </a:rPr>
              <a:t>Bovins, Ovins</a:t>
            </a:r>
          </a:p>
          <a:p>
            <a:pPr>
              <a:lnSpc>
                <a:spcPct val="100000"/>
              </a:lnSpc>
              <a:spcBef>
                <a:spcPct val="50000"/>
              </a:spcBef>
              <a:buFontTx/>
              <a:buChar char="•"/>
            </a:pPr>
            <a:r>
              <a:rPr lang="de-DE" altLang="fr-FR" sz="1800" b="1">
                <a:latin typeface="Garamond" panose="02020404030301010803" pitchFamily="18" charset="0"/>
              </a:rPr>
              <a:t>Autres Rumin </a:t>
            </a:r>
          </a:p>
          <a:p>
            <a:pPr>
              <a:lnSpc>
                <a:spcPct val="100000"/>
              </a:lnSpc>
              <a:spcBef>
                <a:spcPct val="50000"/>
              </a:spcBef>
              <a:buFontTx/>
              <a:buChar char="•"/>
            </a:pPr>
            <a:r>
              <a:rPr lang="de-DE" altLang="fr-FR" sz="1800" b="1">
                <a:latin typeface="Garamond" panose="02020404030301010803" pitchFamily="18" charset="0"/>
              </a:rPr>
              <a:t>Porcs</a:t>
            </a:r>
          </a:p>
          <a:p>
            <a:pPr>
              <a:lnSpc>
                <a:spcPct val="100000"/>
              </a:lnSpc>
              <a:spcBef>
                <a:spcPct val="50000"/>
              </a:spcBef>
              <a:buFontTx/>
              <a:buChar char="•"/>
            </a:pPr>
            <a:r>
              <a:rPr lang="de-DE" altLang="fr-FR" sz="1800" b="1">
                <a:latin typeface="Garamond" panose="02020404030301010803" pitchFamily="18" charset="0"/>
              </a:rPr>
              <a:t>Escargots</a:t>
            </a:r>
          </a:p>
          <a:p>
            <a:pPr>
              <a:lnSpc>
                <a:spcPct val="100000"/>
              </a:lnSpc>
              <a:spcBef>
                <a:spcPct val="50000"/>
              </a:spcBef>
              <a:buFontTx/>
              <a:buNone/>
            </a:pPr>
            <a:endParaRPr lang="en-US" altLang="fr-FR" sz="1800" b="1">
              <a:latin typeface="Garamond" panose="02020404030301010803" pitchFamily="18" charset="0"/>
            </a:endParaRPr>
          </a:p>
        </p:txBody>
      </p:sp>
      <p:sp>
        <p:nvSpPr>
          <p:cNvPr id="33828" name="Line 100"/>
          <p:cNvSpPr>
            <a:spLocks noChangeShapeType="1"/>
          </p:cNvSpPr>
          <p:nvPr/>
        </p:nvSpPr>
        <p:spPr bwMode="auto">
          <a:xfrm flipV="1">
            <a:off x="10450723" y="4281297"/>
            <a:ext cx="0" cy="533400"/>
          </a:xfrm>
          <a:prstGeom prst="line">
            <a:avLst/>
          </a:prstGeom>
          <a:noFill/>
          <a:ln w="38100">
            <a:solidFill>
              <a:srgbClr val="FFB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5" name="ZoneTexte 33"/>
          <p:cNvSpPr txBox="1">
            <a:spLocks noChangeArrowheads="1"/>
          </p:cNvSpPr>
          <p:nvPr/>
        </p:nvSpPr>
        <p:spPr bwMode="auto">
          <a:xfrm>
            <a:off x="5418789" y="6354572"/>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t>Système et vision intégrés de Songhaï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16" name="Rectangle 15"/>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5C336D57-01F7-4CD7-A954-F7E8593D829D}" type="slidenum">
              <a:rPr lang="fr-FR"/>
              <a:pPr>
                <a:defRPr/>
              </a:pPr>
              <a:t>19</a:t>
            </a:fld>
            <a:endParaRPr lang="fr-FR" dirty="0"/>
          </a:p>
        </p:txBody>
      </p:sp>
      <p:sp>
        <p:nvSpPr>
          <p:cNvPr id="35845" name="Oval 4"/>
          <p:cNvSpPr>
            <a:spLocks noChangeArrowheads="1"/>
          </p:cNvSpPr>
          <p:nvPr/>
        </p:nvSpPr>
        <p:spPr bwMode="auto">
          <a:xfrm>
            <a:off x="4533900" y="1042988"/>
            <a:ext cx="2590800" cy="12954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de-DE" altLang="fr-FR" sz="1800" b="1">
                <a:latin typeface="Garamond" panose="02020404030301010803" pitchFamily="18" charset="0"/>
              </a:rPr>
              <a:t>Production Primaire</a:t>
            </a:r>
            <a:endParaRPr lang="en-US" altLang="fr-FR" sz="1800" b="1">
              <a:latin typeface="Garamond" panose="02020404030301010803" pitchFamily="18" charset="0"/>
            </a:endParaRPr>
          </a:p>
        </p:txBody>
      </p:sp>
      <p:sp>
        <p:nvSpPr>
          <p:cNvPr id="35846" name="Text Box 5"/>
          <p:cNvSpPr txBox="1">
            <a:spLocks noChangeArrowheads="1"/>
          </p:cNvSpPr>
          <p:nvPr/>
        </p:nvSpPr>
        <p:spPr bwMode="auto">
          <a:xfrm>
            <a:off x="2171700" y="3252788"/>
            <a:ext cx="1828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endParaRPr lang="fr-FR" altLang="fr-FR" sz="1800">
              <a:latin typeface="Garamond" panose="02020404030301010803" pitchFamily="18" charset="0"/>
            </a:endParaRPr>
          </a:p>
        </p:txBody>
      </p:sp>
      <p:sp>
        <p:nvSpPr>
          <p:cNvPr id="35847" name="Oval 8"/>
          <p:cNvSpPr>
            <a:spLocks noChangeArrowheads="1"/>
          </p:cNvSpPr>
          <p:nvPr/>
        </p:nvSpPr>
        <p:spPr bwMode="auto">
          <a:xfrm>
            <a:off x="1104900" y="3481388"/>
            <a:ext cx="3429000" cy="12954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b="1">
                <a:latin typeface="Garamond" panose="02020404030301010803" pitchFamily="18" charset="0"/>
              </a:rPr>
              <a:t>Petites &amp; Moyennes Entreprises</a:t>
            </a:r>
          </a:p>
        </p:txBody>
      </p:sp>
      <p:sp>
        <p:nvSpPr>
          <p:cNvPr id="35848" name="Oval 11"/>
          <p:cNvSpPr>
            <a:spLocks noChangeArrowheads="1"/>
          </p:cNvSpPr>
          <p:nvPr/>
        </p:nvSpPr>
        <p:spPr bwMode="auto">
          <a:xfrm>
            <a:off x="7581900" y="3633788"/>
            <a:ext cx="2590800" cy="12954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de-DE" altLang="fr-FR" sz="1800" b="1">
                <a:latin typeface="Garamond" panose="02020404030301010803" pitchFamily="18" charset="0"/>
              </a:rPr>
              <a:t>Marketing &amp; Services</a:t>
            </a:r>
            <a:endParaRPr lang="en-US" altLang="fr-FR" sz="1800" b="1">
              <a:latin typeface="Garamond" panose="02020404030301010803" pitchFamily="18" charset="0"/>
            </a:endParaRPr>
          </a:p>
        </p:txBody>
      </p:sp>
      <p:sp>
        <p:nvSpPr>
          <p:cNvPr id="35849" name="Line 12"/>
          <p:cNvSpPr>
            <a:spLocks noChangeShapeType="1"/>
          </p:cNvSpPr>
          <p:nvPr/>
        </p:nvSpPr>
        <p:spPr bwMode="auto">
          <a:xfrm flipH="1">
            <a:off x="3619500" y="2185988"/>
            <a:ext cx="1219200" cy="12954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0" name="Line 13"/>
          <p:cNvSpPr>
            <a:spLocks noChangeShapeType="1"/>
          </p:cNvSpPr>
          <p:nvPr/>
        </p:nvSpPr>
        <p:spPr bwMode="auto">
          <a:xfrm>
            <a:off x="6667500" y="2185988"/>
            <a:ext cx="1447800" cy="15240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1" name="Line 14"/>
          <p:cNvSpPr>
            <a:spLocks noChangeShapeType="1"/>
          </p:cNvSpPr>
          <p:nvPr/>
        </p:nvSpPr>
        <p:spPr bwMode="auto">
          <a:xfrm>
            <a:off x="4533900" y="4167188"/>
            <a:ext cx="30480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2" name="Oval 15"/>
          <p:cNvSpPr>
            <a:spLocks noChangeArrowheads="1"/>
          </p:cNvSpPr>
          <p:nvPr/>
        </p:nvSpPr>
        <p:spPr bwMode="auto">
          <a:xfrm>
            <a:off x="4914900" y="2795588"/>
            <a:ext cx="1981200" cy="838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de-DE" altLang="fr-FR" sz="1800" b="1">
                <a:solidFill>
                  <a:schemeClr val="bg1"/>
                </a:solidFill>
                <a:latin typeface="Garamond" panose="02020404030301010803" pitchFamily="18" charset="0"/>
              </a:rPr>
              <a:t>Technologie</a:t>
            </a:r>
            <a:endParaRPr lang="en-US" altLang="fr-FR" sz="1800" b="1">
              <a:solidFill>
                <a:schemeClr val="bg1"/>
              </a:solidFill>
              <a:latin typeface="Garamond" panose="02020404030301010803" pitchFamily="18" charset="0"/>
            </a:endParaRPr>
          </a:p>
        </p:txBody>
      </p:sp>
      <p:sp>
        <p:nvSpPr>
          <p:cNvPr id="35853" name="AutoShape 17"/>
          <p:cNvSpPr>
            <a:spLocks/>
          </p:cNvSpPr>
          <p:nvPr/>
        </p:nvSpPr>
        <p:spPr bwMode="auto">
          <a:xfrm>
            <a:off x="7429500" y="966788"/>
            <a:ext cx="76200" cy="838200"/>
          </a:xfrm>
          <a:prstGeom prst="leftBrace">
            <a:avLst>
              <a:gd name="adj1" fmla="val 91667"/>
              <a:gd name="adj2" fmla="val 50000"/>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2400" b="1">
              <a:latin typeface="Perpetua" panose="02020502060401020303" pitchFamily="18" charset="0"/>
            </a:endParaRPr>
          </a:p>
        </p:txBody>
      </p:sp>
      <p:sp>
        <p:nvSpPr>
          <p:cNvPr id="14" name="Text Box 18"/>
          <p:cNvSpPr txBox="1">
            <a:spLocks noChangeArrowheads="1"/>
          </p:cNvSpPr>
          <p:nvPr/>
        </p:nvSpPr>
        <p:spPr bwMode="auto">
          <a:xfrm>
            <a:off x="7581900" y="966788"/>
            <a:ext cx="2362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buFontTx/>
              <a:buChar char="•"/>
              <a:defRPr/>
            </a:pPr>
            <a:r>
              <a:rPr lang="de-DE" altLang="fr-FR" b="1" dirty="0" err="1">
                <a:solidFill>
                  <a:schemeClr val="accent6">
                    <a:lumMod val="50000"/>
                  </a:schemeClr>
                </a:solidFill>
                <a:latin typeface="Perpetua" panose="02020502060401020303" pitchFamily="18" charset="0"/>
              </a:rPr>
              <a:t>Animale</a:t>
            </a:r>
            <a:endParaRPr lang="de-DE" altLang="fr-FR" b="1" dirty="0">
              <a:solidFill>
                <a:schemeClr val="accent6">
                  <a:lumMod val="50000"/>
                </a:schemeClr>
              </a:solidFill>
              <a:latin typeface="Perpetua" panose="02020502060401020303" pitchFamily="18" charset="0"/>
            </a:endParaRPr>
          </a:p>
          <a:p>
            <a:pPr>
              <a:buFontTx/>
              <a:buChar char="•"/>
              <a:defRPr/>
            </a:pPr>
            <a:r>
              <a:rPr lang="de-DE" altLang="fr-FR" b="1" dirty="0" err="1">
                <a:solidFill>
                  <a:schemeClr val="accent6">
                    <a:lumMod val="50000"/>
                  </a:schemeClr>
                </a:solidFill>
                <a:latin typeface="Perpetua" panose="02020502060401020303" pitchFamily="18" charset="0"/>
              </a:rPr>
              <a:t>Vegetale</a:t>
            </a:r>
            <a:endParaRPr lang="de-DE" altLang="fr-FR" b="1" dirty="0">
              <a:solidFill>
                <a:schemeClr val="accent6">
                  <a:lumMod val="50000"/>
                </a:schemeClr>
              </a:solidFill>
              <a:latin typeface="Perpetua" panose="02020502060401020303" pitchFamily="18" charset="0"/>
            </a:endParaRPr>
          </a:p>
          <a:p>
            <a:pPr>
              <a:buFontTx/>
              <a:buChar char="•"/>
              <a:defRPr/>
            </a:pPr>
            <a:r>
              <a:rPr lang="de-DE" altLang="fr-FR" b="1" dirty="0" err="1">
                <a:solidFill>
                  <a:schemeClr val="accent6">
                    <a:lumMod val="50000"/>
                  </a:schemeClr>
                </a:solidFill>
                <a:latin typeface="Perpetua" panose="02020502060401020303" pitchFamily="18" charset="0"/>
              </a:rPr>
              <a:t>Aquaculture</a:t>
            </a:r>
            <a:endParaRPr lang="de-DE" altLang="fr-FR" b="1" dirty="0">
              <a:solidFill>
                <a:schemeClr val="accent6">
                  <a:lumMod val="50000"/>
                </a:schemeClr>
              </a:solidFill>
              <a:latin typeface="Perpetua" panose="02020502060401020303" pitchFamily="18" charset="0"/>
            </a:endParaRPr>
          </a:p>
          <a:p>
            <a:pPr>
              <a:buFontTx/>
              <a:buChar char="•"/>
              <a:defRPr/>
            </a:pPr>
            <a:endParaRPr lang="en-US" altLang="fr-FR" dirty="0"/>
          </a:p>
        </p:txBody>
      </p:sp>
      <p:sp>
        <p:nvSpPr>
          <p:cNvPr id="35855" name="Line 20"/>
          <p:cNvSpPr>
            <a:spLocks noChangeShapeType="1"/>
          </p:cNvSpPr>
          <p:nvPr/>
        </p:nvSpPr>
        <p:spPr bwMode="auto">
          <a:xfrm>
            <a:off x="6896100" y="3405188"/>
            <a:ext cx="762000" cy="4572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6" name="Line 22"/>
          <p:cNvSpPr>
            <a:spLocks noChangeShapeType="1"/>
          </p:cNvSpPr>
          <p:nvPr/>
        </p:nvSpPr>
        <p:spPr bwMode="auto">
          <a:xfrm>
            <a:off x="5905500" y="2414588"/>
            <a:ext cx="0" cy="3048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7" name="Line 23"/>
          <p:cNvSpPr>
            <a:spLocks noChangeShapeType="1"/>
          </p:cNvSpPr>
          <p:nvPr/>
        </p:nvSpPr>
        <p:spPr bwMode="auto">
          <a:xfrm flipV="1">
            <a:off x="4533900" y="3481388"/>
            <a:ext cx="457200" cy="3048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8" name="AutoShape 24"/>
          <p:cNvSpPr>
            <a:spLocks/>
          </p:cNvSpPr>
          <p:nvPr/>
        </p:nvSpPr>
        <p:spPr bwMode="auto">
          <a:xfrm>
            <a:off x="6057900" y="4319588"/>
            <a:ext cx="76200" cy="685800"/>
          </a:xfrm>
          <a:prstGeom prst="leftBrace">
            <a:avLst>
              <a:gd name="adj1" fmla="val 75000"/>
              <a:gd name="adj2" fmla="val 50000"/>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22" name="Text Box 25"/>
          <p:cNvSpPr txBox="1">
            <a:spLocks noChangeArrowheads="1"/>
          </p:cNvSpPr>
          <p:nvPr/>
        </p:nvSpPr>
        <p:spPr bwMode="auto">
          <a:xfrm>
            <a:off x="6057900" y="4319588"/>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buFontTx/>
              <a:buChar char="•"/>
              <a:defRPr/>
            </a:pPr>
            <a:r>
              <a:rPr lang="de-DE" altLang="fr-FR" b="1" dirty="0">
                <a:solidFill>
                  <a:schemeClr val="accent6">
                    <a:lumMod val="50000"/>
                  </a:schemeClr>
                </a:solidFill>
              </a:rPr>
              <a:t>Restauration</a:t>
            </a:r>
          </a:p>
          <a:p>
            <a:pPr>
              <a:buFontTx/>
              <a:buChar char="•"/>
              <a:defRPr/>
            </a:pPr>
            <a:r>
              <a:rPr lang="de-DE" altLang="fr-FR" b="1" dirty="0">
                <a:solidFill>
                  <a:schemeClr val="accent6">
                    <a:lumMod val="50000"/>
                  </a:schemeClr>
                </a:solidFill>
              </a:rPr>
              <a:t>Petit Commerce</a:t>
            </a:r>
            <a:r>
              <a:rPr lang="de-DE" altLang="fr-FR" dirty="0">
                <a:solidFill>
                  <a:schemeClr val="accent6">
                    <a:lumMod val="50000"/>
                  </a:schemeClr>
                </a:solidFill>
              </a:rPr>
              <a:t> </a:t>
            </a:r>
            <a:endParaRPr lang="en-US" altLang="fr-FR" dirty="0">
              <a:solidFill>
                <a:schemeClr val="accent6">
                  <a:lumMod val="50000"/>
                </a:schemeClr>
              </a:solidFill>
            </a:endParaRPr>
          </a:p>
        </p:txBody>
      </p:sp>
      <p:sp>
        <p:nvSpPr>
          <p:cNvPr id="35860" name="AutoShape 27"/>
          <p:cNvSpPr>
            <a:spLocks/>
          </p:cNvSpPr>
          <p:nvPr/>
        </p:nvSpPr>
        <p:spPr bwMode="auto">
          <a:xfrm>
            <a:off x="1790700" y="2719388"/>
            <a:ext cx="76200" cy="685800"/>
          </a:xfrm>
          <a:prstGeom prst="leftBrace">
            <a:avLst>
              <a:gd name="adj1" fmla="val 75000"/>
              <a:gd name="adj2" fmla="val 50000"/>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24" name="Text Box 28"/>
          <p:cNvSpPr txBox="1">
            <a:spLocks noChangeArrowheads="1"/>
          </p:cNvSpPr>
          <p:nvPr/>
        </p:nvSpPr>
        <p:spPr bwMode="auto">
          <a:xfrm>
            <a:off x="1866900" y="2719388"/>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buFontTx/>
              <a:buChar char="•"/>
              <a:defRPr/>
            </a:pPr>
            <a:r>
              <a:rPr lang="de-DE" altLang="fr-FR" b="1" dirty="0">
                <a:solidFill>
                  <a:schemeClr val="accent6">
                    <a:lumMod val="50000"/>
                  </a:schemeClr>
                </a:solidFill>
              </a:rPr>
              <a:t>Transformation</a:t>
            </a:r>
          </a:p>
          <a:p>
            <a:pPr>
              <a:buFontTx/>
              <a:buChar char="•"/>
              <a:defRPr/>
            </a:pPr>
            <a:r>
              <a:rPr lang="de-DE" altLang="fr-FR" b="1" dirty="0" err="1">
                <a:solidFill>
                  <a:schemeClr val="accent6">
                    <a:lumMod val="50000"/>
                  </a:schemeClr>
                </a:solidFill>
              </a:rPr>
              <a:t>Manufacture</a:t>
            </a:r>
            <a:r>
              <a:rPr lang="de-DE" altLang="fr-FR" b="1" dirty="0">
                <a:solidFill>
                  <a:schemeClr val="accent6">
                    <a:lumMod val="50000"/>
                  </a:schemeClr>
                </a:solidFill>
              </a:rPr>
              <a:t> </a:t>
            </a:r>
            <a:r>
              <a:rPr lang="de-DE" altLang="fr-FR" dirty="0">
                <a:solidFill>
                  <a:schemeClr val="accent6">
                    <a:lumMod val="50000"/>
                  </a:schemeClr>
                </a:solidFill>
              </a:rPr>
              <a:t> </a:t>
            </a:r>
            <a:endParaRPr lang="en-US" altLang="fr-FR" dirty="0">
              <a:solidFill>
                <a:schemeClr val="accent6">
                  <a:lumMod val="50000"/>
                </a:schemeClr>
              </a:solidFill>
            </a:endParaRPr>
          </a:p>
        </p:txBody>
      </p:sp>
      <p:sp>
        <p:nvSpPr>
          <p:cNvPr id="35862" name="Line 29"/>
          <p:cNvSpPr>
            <a:spLocks noChangeShapeType="1"/>
          </p:cNvSpPr>
          <p:nvPr/>
        </p:nvSpPr>
        <p:spPr bwMode="auto">
          <a:xfrm>
            <a:off x="2628900" y="5538788"/>
            <a:ext cx="6705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3" name="Line 30"/>
          <p:cNvSpPr>
            <a:spLocks noChangeShapeType="1"/>
          </p:cNvSpPr>
          <p:nvPr/>
        </p:nvSpPr>
        <p:spPr bwMode="auto">
          <a:xfrm flipH="1" flipV="1">
            <a:off x="2476500" y="5081588"/>
            <a:ext cx="1524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4" name="Line 31"/>
          <p:cNvSpPr>
            <a:spLocks noChangeShapeType="1"/>
          </p:cNvSpPr>
          <p:nvPr/>
        </p:nvSpPr>
        <p:spPr bwMode="auto">
          <a:xfrm flipV="1">
            <a:off x="9334500" y="5081588"/>
            <a:ext cx="2286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Text Box 32"/>
          <p:cNvSpPr txBox="1">
            <a:spLocks noChangeArrowheads="1"/>
          </p:cNvSpPr>
          <p:nvPr/>
        </p:nvSpPr>
        <p:spPr bwMode="auto">
          <a:xfrm>
            <a:off x="2095500" y="5691188"/>
            <a:ext cx="7467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defRPr/>
            </a:pPr>
            <a:r>
              <a:rPr lang="fr-FR" altLang="fr-FR" sz="3200" b="1" dirty="0">
                <a:solidFill>
                  <a:schemeClr val="accent6">
                    <a:lumMod val="50000"/>
                  </a:schemeClr>
                </a:solidFill>
                <a:latin typeface="Perpetua" panose="02020502060401020303" pitchFamily="18" charset="0"/>
              </a:rPr>
              <a:t>Base du Modèle Songhaï de Formation</a:t>
            </a:r>
          </a:p>
        </p:txBody>
      </p:sp>
      <p:sp>
        <p:nvSpPr>
          <p:cNvPr id="2" name="ZoneTexte 1"/>
          <p:cNvSpPr txBox="1"/>
          <p:nvPr/>
        </p:nvSpPr>
        <p:spPr>
          <a:xfrm>
            <a:off x="9448800" y="782444"/>
            <a:ext cx="2545814" cy="2308324"/>
          </a:xfrm>
          <a:prstGeom prst="rect">
            <a:avLst/>
          </a:prstGeom>
          <a:noFill/>
          <a:ln>
            <a:solidFill>
              <a:schemeClr val="accent6">
                <a:lumMod val="50000"/>
              </a:schemeClr>
            </a:solidFill>
          </a:ln>
        </p:spPr>
        <p:txBody>
          <a:bodyPr wrap="square" rtlCol="0">
            <a:spAutoFit/>
          </a:bodyPr>
          <a:lstStyle/>
          <a:p>
            <a:pPr algn="just"/>
            <a:r>
              <a:rPr lang="fr-FR" dirty="0">
                <a:solidFill>
                  <a:schemeClr val="accent6">
                    <a:lumMod val="50000"/>
                  </a:schemeClr>
                </a:solidFill>
              </a:rPr>
              <a:t>Un des buts de Songhaï est de fournir de la nourriture en quantité suffisante pour une population qui est de plus en plus exigeante en termes de qualité et de diversité de productions.</a:t>
            </a:r>
          </a:p>
        </p:txBody>
      </p:sp>
      <p:sp>
        <p:nvSpPr>
          <p:cNvPr id="27" name="ZoneTexte 33"/>
          <p:cNvSpPr txBox="1">
            <a:spLocks noChangeArrowheads="1"/>
          </p:cNvSpPr>
          <p:nvPr/>
        </p:nvSpPr>
        <p:spPr bwMode="auto">
          <a:xfrm>
            <a:off x="4073966" y="6247504"/>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3206" y="365919"/>
            <a:ext cx="6922294" cy="6142457"/>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0. </a:t>
            </a:r>
            <a:r>
              <a:rPr lang="fr-FR" b="1" u="sng" dirty="0">
                <a:solidFill>
                  <a:schemeClr val="accent6">
                    <a:lumMod val="50000"/>
                  </a:schemeClr>
                </a:solidFill>
                <a:latin typeface="+mn-lt"/>
              </a:rPr>
              <a:t>Sommaire</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1. Historique</a:t>
            </a:r>
          </a:p>
          <a:p>
            <a:pPr eaLnBrk="1" fontAlgn="auto" hangingPunct="1">
              <a:spcBef>
                <a:spcPts val="0"/>
              </a:spcBef>
              <a:spcAft>
                <a:spcPts val="0"/>
              </a:spcAft>
              <a:defRPr/>
            </a:pPr>
            <a:r>
              <a:rPr lang="fr-FR" sz="1400" dirty="0">
                <a:solidFill>
                  <a:schemeClr val="accent6">
                    <a:lumMod val="50000"/>
                  </a:schemeClr>
                </a:solidFill>
                <a:latin typeface="+mn-lt"/>
              </a:rPr>
              <a:t>2. L’équipe de Songhaï</a:t>
            </a:r>
          </a:p>
          <a:p>
            <a:pPr eaLnBrk="1" fontAlgn="auto" hangingPunct="1">
              <a:spcBef>
                <a:spcPts val="0"/>
              </a:spcBef>
              <a:spcAft>
                <a:spcPts val="0"/>
              </a:spcAft>
              <a:defRPr/>
            </a:pPr>
            <a:r>
              <a:rPr lang="fr-FR" sz="1400" dirty="0">
                <a:solidFill>
                  <a:schemeClr val="accent6">
                    <a:lumMod val="50000"/>
                  </a:schemeClr>
                </a:solidFill>
                <a:latin typeface="+mn-lt"/>
              </a:rPr>
              <a:t>3. Motivations de Songhaï</a:t>
            </a:r>
          </a:p>
          <a:p>
            <a:pPr eaLnBrk="1" fontAlgn="auto" hangingPunct="1">
              <a:spcBef>
                <a:spcPts val="0"/>
              </a:spcBef>
              <a:spcAft>
                <a:spcPts val="0"/>
              </a:spcAft>
              <a:defRPr/>
            </a:pPr>
            <a:r>
              <a:rPr lang="fr-FR" sz="1400" dirty="0">
                <a:solidFill>
                  <a:schemeClr val="accent6">
                    <a:lumMod val="50000"/>
                  </a:schemeClr>
                </a:solidFill>
                <a:latin typeface="+mn-lt"/>
              </a:rPr>
              <a:t>3bis. Motivations du Père </a:t>
            </a:r>
            <a:r>
              <a:rPr lang="fr-FR" sz="1400" dirty="0" err="1">
                <a:solidFill>
                  <a:schemeClr val="accent6">
                    <a:lumMod val="50000"/>
                  </a:schemeClr>
                </a:solidFill>
                <a:latin typeface="+mn-lt"/>
              </a:rPr>
              <a:t>Nzamujo</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4. Buts de Songhaï</a:t>
            </a:r>
          </a:p>
          <a:p>
            <a:pPr eaLnBrk="1" fontAlgn="auto" hangingPunct="1">
              <a:spcBef>
                <a:spcPts val="0"/>
              </a:spcBef>
              <a:spcAft>
                <a:spcPts val="0"/>
              </a:spcAft>
              <a:defRPr/>
            </a:pPr>
            <a:r>
              <a:rPr lang="fr-FR" sz="1400" dirty="0">
                <a:solidFill>
                  <a:schemeClr val="accent6">
                    <a:lumMod val="50000"/>
                  </a:schemeClr>
                </a:solidFill>
                <a:latin typeface="+mn-lt"/>
              </a:rPr>
              <a:t>5. La vision et la mission de Songhaï</a:t>
            </a:r>
          </a:p>
          <a:p>
            <a:pPr eaLnBrk="1" fontAlgn="auto" hangingPunct="1">
              <a:spcBef>
                <a:spcPts val="0"/>
              </a:spcBef>
              <a:spcAft>
                <a:spcPts val="0"/>
              </a:spcAft>
              <a:defRPr/>
            </a:pPr>
            <a:r>
              <a:rPr lang="fr-FR" sz="1400" dirty="0">
                <a:solidFill>
                  <a:schemeClr val="accent6">
                    <a:lumMod val="50000"/>
                  </a:schemeClr>
                </a:solidFill>
                <a:latin typeface="+mn-lt"/>
              </a:rPr>
              <a:t>6. Philosophie de Songhaï</a:t>
            </a:r>
          </a:p>
          <a:p>
            <a:pPr eaLnBrk="1" fontAlgn="auto" hangingPunct="1">
              <a:spcBef>
                <a:spcPts val="0"/>
              </a:spcBef>
              <a:spcAft>
                <a:spcPts val="0"/>
              </a:spcAft>
              <a:defRPr/>
            </a:pPr>
            <a:r>
              <a:rPr lang="fr-FR" sz="1400" dirty="0">
                <a:solidFill>
                  <a:schemeClr val="accent6">
                    <a:lumMod val="50000"/>
                  </a:schemeClr>
                </a:solidFill>
                <a:latin typeface="+mn-lt"/>
              </a:rPr>
              <a:t>6bis. Philosophie de la formation à Songhaï</a:t>
            </a:r>
          </a:p>
          <a:p>
            <a:pPr eaLnBrk="1" fontAlgn="auto" hangingPunct="1">
              <a:spcBef>
                <a:spcPts val="0"/>
              </a:spcBef>
              <a:spcAft>
                <a:spcPts val="0"/>
              </a:spcAft>
              <a:defRPr/>
            </a:pPr>
            <a:r>
              <a:rPr lang="fr-FR" sz="1400" dirty="0">
                <a:solidFill>
                  <a:schemeClr val="accent6">
                    <a:lumMod val="50000"/>
                  </a:schemeClr>
                </a:solidFill>
                <a:latin typeface="+mn-lt"/>
              </a:rPr>
              <a:t>7. La production d’énergie</a:t>
            </a:r>
          </a:p>
          <a:p>
            <a:pPr eaLnBrk="1" fontAlgn="auto" hangingPunct="1">
              <a:spcBef>
                <a:spcPts val="0"/>
              </a:spcBef>
              <a:spcAft>
                <a:spcPts val="0"/>
              </a:spcAft>
              <a:defRPr/>
            </a:pPr>
            <a:r>
              <a:rPr lang="fr-FR" sz="1400" dirty="0">
                <a:solidFill>
                  <a:schemeClr val="accent6">
                    <a:lumMod val="50000"/>
                  </a:schemeClr>
                </a:solidFill>
                <a:latin typeface="+mn-lt"/>
              </a:rPr>
              <a:t>7.1. Utilisation de la jacinthe d'eau pour l'épuration verte et la production d'énergie (biogaz)</a:t>
            </a:r>
          </a:p>
          <a:p>
            <a:pPr eaLnBrk="1" fontAlgn="auto" hangingPunct="1">
              <a:spcBef>
                <a:spcPts val="0"/>
              </a:spcBef>
              <a:spcAft>
                <a:spcPts val="0"/>
              </a:spcAft>
              <a:defRPr/>
            </a:pPr>
            <a:r>
              <a:rPr lang="fr-FR" sz="1400" dirty="0">
                <a:solidFill>
                  <a:schemeClr val="accent6">
                    <a:lumMod val="50000"/>
                  </a:schemeClr>
                </a:solidFill>
                <a:latin typeface="+mn-lt"/>
              </a:rPr>
              <a:t>7.2. Production d’énergie distribuée, le Biogaz</a:t>
            </a:r>
          </a:p>
          <a:p>
            <a:pPr eaLnBrk="1" fontAlgn="auto" hangingPunct="1">
              <a:spcBef>
                <a:spcPts val="0"/>
              </a:spcBef>
              <a:spcAft>
                <a:spcPts val="0"/>
              </a:spcAft>
              <a:defRPr/>
            </a:pPr>
            <a:r>
              <a:rPr lang="fr-FR" sz="1400" dirty="0">
                <a:solidFill>
                  <a:schemeClr val="accent6">
                    <a:lumMod val="50000"/>
                  </a:schemeClr>
                </a:solidFill>
                <a:latin typeface="+mn-lt"/>
              </a:rPr>
              <a:t>8. La production végétale</a:t>
            </a:r>
          </a:p>
          <a:p>
            <a:pPr eaLnBrk="1" fontAlgn="auto" hangingPunct="1">
              <a:spcBef>
                <a:spcPts val="0"/>
              </a:spcBef>
              <a:spcAft>
                <a:spcPts val="0"/>
              </a:spcAft>
              <a:defRPr/>
            </a:pPr>
            <a:r>
              <a:rPr lang="fr-FR" sz="1400" dirty="0">
                <a:solidFill>
                  <a:schemeClr val="accent6">
                    <a:lumMod val="50000"/>
                  </a:schemeClr>
                </a:solidFill>
                <a:latin typeface="+mn-lt"/>
              </a:rPr>
              <a:t>8.1. La production agricole</a:t>
            </a:r>
          </a:p>
          <a:p>
            <a:pPr eaLnBrk="1" fontAlgn="auto" hangingPunct="1">
              <a:spcBef>
                <a:spcPts val="0"/>
              </a:spcBef>
              <a:spcAft>
                <a:spcPts val="0"/>
              </a:spcAft>
              <a:defRPr/>
            </a:pPr>
            <a:r>
              <a:rPr lang="fr-FR" sz="1400" dirty="0">
                <a:solidFill>
                  <a:schemeClr val="accent6">
                    <a:lumMod val="50000"/>
                  </a:schemeClr>
                </a:solidFill>
                <a:latin typeface="+mn-lt"/>
              </a:rPr>
              <a:t>8.2. Plantes médicinales, aromatiques ou insecticides cultivées à Songhaï</a:t>
            </a:r>
          </a:p>
          <a:p>
            <a:pPr eaLnBrk="1" fontAlgn="auto" hangingPunct="1">
              <a:spcBef>
                <a:spcPts val="0"/>
              </a:spcBef>
              <a:spcAft>
                <a:spcPts val="0"/>
              </a:spcAft>
              <a:defRPr/>
            </a:pPr>
            <a:r>
              <a:rPr lang="fr-FR" sz="1400" dirty="0">
                <a:solidFill>
                  <a:schemeClr val="accent6">
                    <a:lumMod val="50000"/>
                  </a:schemeClr>
                </a:solidFill>
                <a:latin typeface="+mn-lt"/>
              </a:rPr>
              <a:t>9. La production animale</a:t>
            </a:r>
          </a:p>
          <a:p>
            <a:pPr eaLnBrk="1" fontAlgn="auto" hangingPunct="1">
              <a:spcBef>
                <a:spcPts val="0"/>
              </a:spcBef>
              <a:spcAft>
                <a:spcPts val="0"/>
              </a:spcAft>
              <a:defRPr/>
            </a:pPr>
            <a:r>
              <a:rPr lang="fr-FR" sz="1400" dirty="0">
                <a:solidFill>
                  <a:schemeClr val="accent6">
                    <a:lumMod val="50000"/>
                  </a:schemeClr>
                </a:solidFill>
                <a:latin typeface="+mn-lt"/>
              </a:rPr>
              <a:t>9.1. volailles </a:t>
            </a:r>
          </a:p>
          <a:p>
            <a:pPr eaLnBrk="1" fontAlgn="auto" hangingPunct="1">
              <a:spcBef>
                <a:spcPts val="0"/>
              </a:spcBef>
              <a:spcAft>
                <a:spcPts val="0"/>
              </a:spcAft>
              <a:defRPr/>
            </a:pPr>
            <a:r>
              <a:rPr lang="fr-FR" sz="1400" dirty="0">
                <a:solidFill>
                  <a:schemeClr val="accent6">
                    <a:lumMod val="50000"/>
                  </a:schemeClr>
                </a:solidFill>
                <a:latin typeface="+mn-lt"/>
              </a:rPr>
              <a:t>9.2. porcs, </a:t>
            </a:r>
            <a:r>
              <a:rPr lang="fr-FR" sz="1400" dirty="0" err="1">
                <a:solidFill>
                  <a:schemeClr val="accent6">
                    <a:lumMod val="50000"/>
                  </a:schemeClr>
                </a:solidFill>
                <a:latin typeface="+mn-lt"/>
              </a:rPr>
              <a:t>aulacodes</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9.3. </a:t>
            </a:r>
            <a:r>
              <a:rPr lang="fr-FR" sz="1400" dirty="0" err="1">
                <a:solidFill>
                  <a:schemeClr val="accent6">
                    <a:lumMod val="50000"/>
                  </a:schemeClr>
                </a:solidFill>
                <a:latin typeface="+mn-lt"/>
              </a:rPr>
              <a:t>elevage</a:t>
            </a:r>
            <a:r>
              <a:rPr lang="fr-FR" sz="1400" dirty="0">
                <a:solidFill>
                  <a:schemeClr val="accent6">
                    <a:lumMod val="50000"/>
                  </a:schemeClr>
                </a:solidFill>
                <a:latin typeface="+mn-lt"/>
              </a:rPr>
              <a:t> de petits et grands ruminants</a:t>
            </a:r>
          </a:p>
          <a:p>
            <a:pPr eaLnBrk="1" fontAlgn="auto" hangingPunct="1">
              <a:spcBef>
                <a:spcPts val="0"/>
              </a:spcBef>
              <a:spcAft>
                <a:spcPts val="0"/>
              </a:spcAft>
              <a:defRPr/>
            </a:pPr>
            <a:r>
              <a:rPr lang="fr-FR" sz="1400" dirty="0">
                <a:solidFill>
                  <a:schemeClr val="accent6">
                    <a:lumMod val="50000"/>
                  </a:schemeClr>
                </a:solidFill>
                <a:latin typeface="+mn-lt"/>
              </a:rPr>
              <a:t>10. Pisciculture</a:t>
            </a:r>
          </a:p>
          <a:p>
            <a:pPr eaLnBrk="1" fontAlgn="auto" hangingPunct="1">
              <a:spcBef>
                <a:spcPts val="0"/>
              </a:spcBef>
              <a:spcAft>
                <a:spcPts val="0"/>
              </a:spcAft>
              <a:defRPr/>
            </a:pPr>
            <a:r>
              <a:rPr lang="fr-FR" sz="1400" dirty="0">
                <a:solidFill>
                  <a:schemeClr val="accent6">
                    <a:lumMod val="50000"/>
                  </a:schemeClr>
                </a:solidFill>
                <a:latin typeface="+mn-lt"/>
              </a:rPr>
              <a:t>11. Production secondaire</a:t>
            </a:r>
          </a:p>
          <a:p>
            <a:pPr eaLnBrk="1" fontAlgn="auto" hangingPunct="1">
              <a:spcBef>
                <a:spcPts val="0"/>
              </a:spcBef>
              <a:spcAft>
                <a:spcPts val="0"/>
              </a:spcAft>
              <a:defRPr/>
            </a:pPr>
            <a:r>
              <a:rPr lang="fr-FR" sz="1400" dirty="0">
                <a:solidFill>
                  <a:schemeClr val="accent6">
                    <a:lumMod val="50000"/>
                  </a:schemeClr>
                </a:solidFill>
                <a:latin typeface="+mn-lt"/>
              </a:rPr>
              <a:t>11.1. Fabrication de machines agricoles</a:t>
            </a:r>
          </a:p>
          <a:p>
            <a:pPr eaLnBrk="1" fontAlgn="auto" hangingPunct="1">
              <a:spcBef>
                <a:spcPts val="0"/>
              </a:spcBef>
              <a:spcAft>
                <a:spcPts val="0"/>
              </a:spcAft>
              <a:defRPr/>
            </a:pPr>
            <a:r>
              <a:rPr lang="fr-FR" sz="1400" dirty="0">
                <a:solidFill>
                  <a:schemeClr val="accent6">
                    <a:lumMod val="50000"/>
                  </a:schemeClr>
                </a:solidFill>
                <a:latin typeface="+mn-lt"/>
              </a:rPr>
              <a:t>11.2. Production de riz décortiqué et étuvé</a:t>
            </a:r>
          </a:p>
          <a:p>
            <a:pPr eaLnBrk="1" fontAlgn="auto" hangingPunct="1">
              <a:spcBef>
                <a:spcPts val="0"/>
              </a:spcBef>
              <a:spcAft>
                <a:spcPts val="0"/>
              </a:spcAft>
              <a:defRPr/>
            </a:pPr>
            <a:r>
              <a:rPr lang="fr-FR" sz="1400" dirty="0">
                <a:solidFill>
                  <a:schemeClr val="accent6">
                    <a:lumMod val="50000"/>
                  </a:schemeClr>
                </a:solidFill>
                <a:latin typeface="+mn-lt"/>
              </a:rPr>
              <a:t>11.3. Production d’huile et de tourteau de soja</a:t>
            </a:r>
          </a:p>
          <a:p>
            <a:pPr eaLnBrk="1" fontAlgn="auto" hangingPunct="1">
              <a:spcBef>
                <a:spcPts val="0"/>
              </a:spcBef>
              <a:spcAft>
                <a:spcPts val="0"/>
              </a:spcAft>
              <a:defRPr/>
            </a:pPr>
            <a:r>
              <a:rPr lang="fr-FR" sz="1400" dirty="0">
                <a:solidFill>
                  <a:schemeClr val="accent6">
                    <a:lumMod val="50000"/>
                  </a:schemeClr>
                </a:solidFill>
                <a:latin typeface="+mn-lt"/>
              </a:rPr>
              <a:t>11.4. Transformation des noix de cajou</a:t>
            </a:r>
          </a:p>
          <a:p>
            <a:pPr eaLnBrk="1" fontAlgn="auto" hangingPunct="1">
              <a:spcBef>
                <a:spcPts val="0"/>
              </a:spcBef>
              <a:spcAft>
                <a:spcPts val="0"/>
              </a:spcAft>
              <a:defRPr/>
            </a:pPr>
            <a:r>
              <a:rPr lang="fr-FR" sz="1400" dirty="0">
                <a:solidFill>
                  <a:schemeClr val="accent6">
                    <a:lumMod val="50000"/>
                  </a:schemeClr>
                </a:solidFill>
                <a:latin typeface="+mn-lt"/>
              </a:rPr>
              <a:t>11.5. Recyclage des plastiques</a:t>
            </a:r>
          </a:p>
          <a:p>
            <a:pPr eaLnBrk="1" fontAlgn="auto" hangingPunct="1">
              <a:spcBef>
                <a:spcPts val="0"/>
              </a:spcBef>
              <a:spcAft>
                <a:spcPts val="0"/>
              </a:spcAft>
              <a:defRPr/>
            </a:pPr>
            <a:r>
              <a:rPr lang="fr-FR" sz="1400" dirty="0">
                <a:solidFill>
                  <a:schemeClr val="accent6">
                    <a:lumMod val="50000"/>
                  </a:schemeClr>
                </a:solidFill>
                <a:latin typeface="+mn-lt"/>
              </a:rPr>
              <a:t>11.6. Production de bouteilles et de capsules</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60125" y="180975"/>
            <a:ext cx="777875" cy="354013"/>
          </a:xfrm>
        </p:spPr>
        <p:txBody>
          <a:bodyPr/>
          <a:lstStyle/>
          <a:p>
            <a:pPr>
              <a:defRPr/>
            </a:pPr>
            <a:fld id="{AF4D8533-C7D6-4DB0-8262-E3E46EB53BB9}" type="slidenum">
              <a:rPr lang="fr-FR"/>
              <a:pPr>
                <a:defRPr/>
              </a:pPr>
              <a:t>2</a:t>
            </a:fld>
            <a:endParaRPr lang="fr-FR" dirty="0"/>
          </a:p>
        </p:txBody>
      </p:sp>
      <p:pic>
        <p:nvPicPr>
          <p:cNvPr id="512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735807"/>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175500" y="5594967"/>
            <a:ext cx="4966609" cy="1015663"/>
          </a:xfrm>
          <a:prstGeom prst="rect">
            <a:avLst/>
          </a:prstGeom>
          <a:noFill/>
        </p:spPr>
        <p:txBody>
          <a:bodyPr wrap="square" rtlCol="0">
            <a:spAutoFit/>
          </a:bodyPr>
          <a:lstStyle/>
          <a:p>
            <a:pPr algn="ctr"/>
            <a:r>
              <a:rPr lang="fr-FR" sz="1200" dirty="0">
                <a:solidFill>
                  <a:schemeClr val="accent6">
                    <a:lumMod val="50000"/>
                  </a:schemeClr>
                </a:solidFill>
              </a:rPr>
              <a:t>1) En haut à gauche, l’atelier de fabrication de petits outils et de réparations, 2) en haut au milieu, la production d’œufs de cailles, 3) panneaux solaires, 4) en bas à gauche, le « </a:t>
            </a:r>
            <a:r>
              <a:rPr lang="fr-FR" sz="1200" dirty="0" err="1">
                <a:solidFill>
                  <a:schemeClr val="accent6">
                    <a:lumMod val="50000"/>
                  </a:schemeClr>
                </a:solidFill>
              </a:rPr>
              <a:t>télécentre</a:t>
            </a:r>
            <a:r>
              <a:rPr lang="fr-FR" sz="1200" dirty="0">
                <a:solidFill>
                  <a:schemeClr val="accent6">
                    <a:lumMod val="50000"/>
                  </a:schemeClr>
                </a:solidFill>
              </a:rPr>
              <a:t> » (le cybercafé), 5) en bas au centre, l’unité de biogaz, 6) en bas à droite, le décorticage des noix de cajou.</a:t>
            </a:r>
          </a:p>
          <a:p>
            <a:pPr algn="ctr"/>
            <a:r>
              <a:rPr lang="fr-FR" sz="1200" dirty="0">
                <a:solidFill>
                  <a:schemeClr val="accent6">
                    <a:lumMod val="50000"/>
                  </a:schemeClr>
                </a:solidFill>
              </a:rPr>
              <a:t>(images Songhaï).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1FBAC34D-F373-487C-8006-ED823C439E9D}" type="slidenum">
              <a:rPr lang="fr-FR"/>
              <a:pPr>
                <a:defRPr/>
              </a:pPr>
              <a:t>20</a:t>
            </a:fld>
            <a:endParaRPr lang="fr-FR" dirty="0"/>
          </a:p>
        </p:txBody>
      </p:sp>
      <p:sp>
        <p:nvSpPr>
          <p:cNvPr id="5" name="Rectangle 4"/>
          <p:cNvSpPr>
            <a:spLocks noChangeArrowheads="1"/>
          </p:cNvSpPr>
          <p:nvPr/>
        </p:nvSpPr>
        <p:spPr bwMode="auto">
          <a:xfrm>
            <a:off x="1714500" y="585788"/>
            <a:ext cx="8763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r-FR" altLang="fr-FR"/>
          </a:p>
        </p:txBody>
      </p:sp>
      <p:sp>
        <p:nvSpPr>
          <p:cNvPr id="31" name="Ellipse 30"/>
          <p:cNvSpPr/>
          <p:nvPr/>
        </p:nvSpPr>
        <p:spPr>
          <a:xfrm>
            <a:off x="545306" y="4527550"/>
            <a:ext cx="4872832" cy="1582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Production secondaire</a:t>
            </a:r>
          </a:p>
          <a:p>
            <a:pPr algn="ctr" fontAlgn="auto">
              <a:spcBef>
                <a:spcPts val="0"/>
              </a:spcBef>
              <a:spcAft>
                <a:spcPts val="0"/>
              </a:spcAft>
              <a:buFont typeface="Arial" pitchFamily="34" charset="0"/>
              <a:buChar char="•"/>
              <a:defRPr/>
            </a:pPr>
            <a:r>
              <a:rPr lang="fr-FR" dirty="0"/>
              <a:t> Industrie – fabrication mécanique</a:t>
            </a:r>
          </a:p>
          <a:p>
            <a:pPr algn="ctr" fontAlgn="auto">
              <a:spcBef>
                <a:spcPts val="0"/>
              </a:spcBef>
              <a:spcAft>
                <a:spcPts val="0"/>
              </a:spcAft>
              <a:buFont typeface="Arial" pitchFamily="34" charset="0"/>
              <a:buChar char="•"/>
              <a:defRPr/>
            </a:pPr>
            <a:r>
              <a:rPr lang="fr-FR" dirty="0"/>
              <a:t>Transformation, emballage</a:t>
            </a:r>
          </a:p>
          <a:p>
            <a:pPr algn="ctr" fontAlgn="auto">
              <a:spcBef>
                <a:spcPts val="0"/>
              </a:spcBef>
              <a:spcAft>
                <a:spcPts val="0"/>
              </a:spcAft>
              <a:buFont typeface="Arial" pitchFamily="34" charset="0"/>
              <a:buChar char="•"/>
              <a:defRPr/>
            </a:pPr>
            <a:r>
              <a:rPr lang="fr-FR" dirty="0"/>
              <a:t> Construction</a:t>
            </a:r>
          </a:p>
        </p:txBody>
      </p:sp>
      <p:sp>
        <p:nvSpPr>
          <p:cNvPr id="32" name="Ellipse 31"/>
          <p:cNvSpPr/>
          <p:nvPr/>
        </p:nvSpPr>
        <p:spPr>
          <a:xfrm>
            <a:off x="6354763" y="4527550"/>
            <a:ext cx="3879907" cy="1582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Production tertiaire</a:t>
            </a:r>
          </a:p>
          <a:p>
            <a:pPr algn="ctr" fontAlgn="auto">
              <a:spcBef>
                <a:spcPts val="0"/>
              </a:spcBef>
              <a:spcAft>
                <a:spcPts val="0"/>
              </a:spcAft>
              <a:buFont typeface="Arial" pitchFamily="34" charset="0"/>
              <a:buChar char="•"/>
              <a:defRPr/>
            </a:pPr>
            <a:r>
              <a:rPr lang="fr-FR" dirty="0"/>
              <a:t>Accueil, restaurant, hôtel</a:t>
            </a:r>
          </a:p>
          <a:p>
            <a:pPr algn="ctr" fontAlgn="auto">
              <a:spcBef>
                <a:spcPts val="0"/>
              </a:spcBef>
              <a:spcAft>
                <a:spcPts val="0"/>
              </a:spcAft>
              <a:buFont typeface="Arial" pitchFamily="34" charset="0"/>
              <a:buChar char="•"/>
              <a:defRPr/>
            </a:pPr>
            <a:r>
              <a:rPr lang="fr-FR" dirty="0"/>
              <a:t>Transport [distribution]</a:t>
            </a:r>
          </a:p>
          <a:p>
            <a:pPr algn="ctr" fontAlgn="auto">
              <a:spcBef>
                <a:spcPts val="0"/>
              </a:spcBef>
              <a:spcAft>
                <a:spcPts val="0"/>
              </a:spcAft>
              <a:buFont typeface="Arial" pitchFamily="34" charset="0"/>
              <a:buChar char="•"/>
              <a:defRPr/>
            </a:pPr>
            <a:r>
              <a:rPr lang="fr-FR" dirty="0"/>
              <a:t> Commercialisation</a:t>
            </a:r>
          </a:p>
        </p:txBody>
      </p:sp>
      <p:sp>
        <p:nvSpPr>
          <p:cNvPr id="33" name="Ellipse 32"/>
          <p:cNvSpPr/>
          <p:nvPr/>
        </p:nvSpPr>
        <p:spPr>
          <a:xfrm>
            <a:off x="3773487" y="925513"/>
            <a:ext cx="4345943" cy="158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Production primaire</a:t>
            </a:r>
          </a:p>
          <a:p>
            <a:pPr algn="ctr" fontAlgn="auto">
              <a:spcBef>
                <a:spcPts val="0"/>
              </a:spcBef>
              <a:spcAft>
                <a:spcPts val="0"/>
              </a:spcAft>
              <a:buFont typeface="Arial" pitchFamily="34" charset="0"/>
              <a:buChar char="•"/>
              <a:defRPr/>
            </a:pPr>
            <a:r>
              <a:rPr lang="fr-FR" dirty="0"/>
              <a:t> Agriculture (</a:t>
            </a:r>
            <a:r>
              <a:rPr lang="fr-FR" dirty="0" err="1"/>
              <a:t>prod</a:t>
            </a:r>
            <a:r>
              <a:rPr lang="fr-FR" dirty="0"/>
              <a:t>. Végétale), </a:t>
            </a:r>
          </a:p>
          <a:p>
            <a:pPr algn="ctr" fontAlgn="auto">
              <a:spcBef>
                <a:spcPts val="0"/>
              </a:spcBef>
              <a:spcAft>
                <a:spcPts val="0"/>
              </a:spcAft>
              <a:buFont typeface="Arial" pitchFamily="34" charset="0"/>
              <a:buChar char="•"/>
              <a:defRPr/>
            </a:pPr>
            <a:r>
              <a:rPr lang="fr-FR" dirty="0"/>
              <a:t> Elevage (</a:t>
            </a:r>
            <a:r>
              <a:rPr lang="fr-FR" dirty="0" err="1"/>
              <a:t>prod</a:t>
            </a:r>
            <a:r>
              <a:rPr lang="fr-FR" dirty="0"/>
              <a:t>. Animale), pisciculture</a:t>
            </a:r>
          </a:p>
        </p:txBody>
      </p:sp>
      <p:cxnSp>
        <p:nvCxnSpPr>
          <p:cNvPr id="34" name="Connecteur droit avec flèche 33"/>
          <p:cNvCxnSpPr>
            <a:stCxn id="31" idx="6"/>
            <a:endCxn id="32" idx="2"/>
          </p:cNvCxnSpPr>
          <p:nvPr/>
        </p:nvCxnSpPr>
        <p:spPr>
          <a:xfrm>
            <a:off x="5418138" y="5318919"/>
            <a:ext cx="936625"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endCxn id="33" idx="3"/>
          </p:cNvCxnSpPr>
          <p:nvPr/>
        </p:nvCxnSpPr>
        <p:spPr>
          <a:xfrm flipV="1">
            <a:off x="3473450" y="2277819"/>
            <a:ext cx="936486" cy="224973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4625975" y="3302000"/>
            <a:ext cx="2663825" cy="93662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Technologie</a:t>
            </a:r>
          </a:p>
          <a:p>
            <a:pPr algn="ctr" fontAlgn="auto">
              <a:spcBef>
                <a:spcPts val="0"/>
              </a:spcBef>
              <a:spcAft>
                <a:spcPts val="0"/>
              </a:spcAft>
              <a:buFont typeface="Arial" pitchFamily="34" charset="0"/>
              <a:buChar char="•"/>
              <a:defRPr/>
            </a:pPr>
            <a:r>
              <a:rPr lang="fr-FR" dirty="0"/>
              <a:t> Formation </a:t>
            </a:r>
          </a:p>
          <a:p>
            <a:pPr algn="ctr" fontAlgn="auto">
              <a:spcBef>
                <a:spcPts val="0"/>
              </a:spcBef>
              <a:spcAft>
                <a:spcPts val="0"/>
              </a:spcAft>
              <a:buFont typeface="Arial" pitchFamily="34" charset="0"/>
              <a:buChar char="•"/>
              <a:defRPr/>
            </a:pPr>
            <a:r>
              <a:rPr lang="fr-FR" dirty="0"/>
              <a:t> Communication</a:t>
            </a:r>
          </a:p>
        </p:txBody>
      </p:sp>
      <p:cxnSp>
        <p:nvCxnSpPr>
          <p:cNvPr id="37" name="Connecteur droit avec flèche 36"/>
          <p:cNvCxnSpPr/>
          <p:nvPr/>
        </p:nvCxnSpPr>
        <p:spPr>
          <a:xfrm flipH="1" flipV="1">
            <a:off x="7073900" y="2366963"/>
            <a:ext cx="1223963" cy="2087562"/>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4841875" y="4238625"/>
            <a:ext cx="431800" cy="43180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7002463" y="4167188"/>
            <a:ext cx="431800" cy="43180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36" idx="0"/>
          </p:cNvCxnSpPr>
          <p:nvPr/>
        </p:nvCxnSpPr>
        <p:spPr>
          <a:xfrm flipH="1">
            <a:off x="5957888" y="2582863"/>
            <a:ext cx="36512" cy="719137"/>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sp>
        <p:nvSpPr>
          <p:cNvPr id="37903" name="ZoneTexte 33"/>
          <p:cNvSpPr txBox="1">
            <a:spLocks noChangeArrowheads="1"/>
          </p:cNvSpPr>
          <p:nvPr/>
        </p:nvSpPr>
        <p:spPr bwMode="auto">
          <a:xfrm>
            <a:off x="4005166" y="6199337"/>
            <a:ext cx="3762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
        <p:nvSpPr>
          <p:cNvPr id="42" name="ZoneTexte 41"/>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43" name="ZoneTexte 6"/>
          <p:cNvSpPr txBox="1">
            <a:spLocks noChangeArrowheads="1"/>
          </p:cNvSpPr>
          <p:nvPr/>
        </p:nvSpPr>
        <p:spPr bwMode="auto">
          <a:xfrm>
            <a:off x="109538" y="1220788"/>
            <a:ext cx="3911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fr-FR" altLang="fr-FR" u="sng" dirty="0">
                <a:solidFill>
                  <a:schemeClr val="accent6">
                    <a:lumMod val="50000"/>
                  </a:schemeClr>
                </a:solidFill>
              </a:rPr>
              <a:t>Tous les déchets sont recyclés et transformés </a:t>
            </a:r>
            <a:r>
              <a:rPr lang="fr-FR" altLang="fr-FR" dirty="0">
                <a:solidFill>
                  <a:schemeClr val="accent6">
                    <a:lumMod val="50000"/>
                  </a:schemeClr>
                </a:solidFill>
              </a:rPr>
              <a:t>:</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 y compris les métaux huiles, moteurs en panne etc. </a:t>
            </a:r>
            <a:r>
              <a:rPr lang="fr-FR" altLang="fr-FR" b="1" dirty="0">
                <a:solidFill>
                  <a:schemeClr val="accent6">
                    <a:lumMod val="50000"/>
                  </a:schemeClr>
                </a:solidFill>
              </a:rPr>
              <a:t>Rien n’est perdu.</a:t>
            </a:r>
          </a:p>
          <a:p>
            <a:pPr eaLnBrk="1" hangingPunct="1">
              <a:defRPr/>
            </a:pPr>
            <a:r>
              <a:rPr lang="fr-FR" altLang="fr-FR" b="1" dirty="0">
                <a:solidFill>
                  <a:schemeClr val="accent6">
                    <a:lumMod val="50000"/>
                  </a:schemeClr>
                </a:solidFill>
              </a:rPr>
              <a:t>Songhaï est économe.</a:t>
            </a:r>
          </a:p>
        </p:txBody>
      </p:sp>
      <p:sp>
        <p:nvSpPr>
          <p:cNvPr id="2" name="Rectangle 1"/>
          <p:cNvSpPr/>
          <p:nvPr/>
        </p:nvSpPr>
        <p:spPr>
          <a:xfrm>
            <a:off x="8566150" y="925513"/>
            <a:ext cx="3316288" cy="2584450"/>
          </a:xfrm>
          <a:prstGeom prst="rect">
            <a:avLst/>
          </a:prstGeom>
        </p:spPr>
        <p:txBody>
          <a:bodyPr>
            <a:spAutoFit/>
          </a:bodyPr>
          <a:lstStyle/>
          <a:p>
            <a:pPr algn="just">
              <a:defRPr/>
            </a:pPr>
            <a:r>
              <a:rPr lang="fr-FR" u="sng" dirty="0">
                <a:solidFill>
                  <a:schemeClr val="accent6">
                    <a:lumMod val="50000"/>
                  </a:schemeClr>
                </a:solidFill>
              </a:rPr>
              <a:t>Songhaï est écologique (bio)</a:t>
            </a:r>
            <a:r>
              <a:rPr lang="fr-FR" dirty="0">
                <a:solidFill>
                  <a:schemeClr val="accent6">
                    <a:lumMod val="50000"/>
                  </a:schemeClr>
                </a:solidFill>
              </a:rPr>
              <a:t> : </a:t>
            </a:r>
            <a:endParaRPr lang="fr-FR" u="sng" dirty="0">
              <a:solidFill>
                <a:schemeClr val="accent6">
                  <a:lumMod val="50000"/>
                </a:schemeClr>
              </a:solidFill>
            </a:endParaRPr>
          </a:p>
          <a:p>
            <a:pPr algn="just">
              <a:defRPr/>
            </a:pPr>
            <a:endParaRPr lang="fr-FR" dirty="0">
              <a:solidFill>
                <a:schemeClr val="accent6">
                  <a:lumMod val="50000"/>
                </a:schemeClr>
              </a:solidFill>
            </a:endParaRPr>
          </a:p>
          <a:p>
            <a:pPr algn="just">
              <a:defRPr/>
            </a:pPr>
            <a:r>
              <a:rPr lang="fr-FR" dirty="0">
                <a:solidFill>
                  <a:schemeClr val="accent6">
                    <a:lumMod val="50000"/>
                  </a:schemeClr>
                </a:solidFill>
              </a:rPr>
              <a:t>Elle a un concept « production totale zéro déchet » (tout est recyclable et rien n’est perdu). Par ex., les sous produits végétaux et animaux (déjections animales, déchets de végétaux) serviront à produire du biogaz … </a:t>
            </a:r>
          </a:p>
        </p:txBody>
      </p:sp>
      <p:sp>
        <p:nvSpPr>
          <p:cNvPr id="3" name="ZoneTexte 2"/>
          <p:cNvSpPr txBox="1"/>
          <p:nvPr/>
        </p:nvSpPr>
        <p:spPr>
          <a:xfrm>
            <a:off x="176213" y="3074988"/>
            <a:ext cx="3297237" cy="1476375"/>
          </a:xfrm>
          <a:prstGeom prst="rect">
            <a:avLst/>
          </a:prstGeom>
          <a:noFill/>
        </p:spPr>
        <p:txBody>
          <a:bodyPr>
            <a:spAutoFit/>
          </a:bodyPr>
          <a:lstStyle/>
          <a:p>
            <a:pPr algn="just">
              <a:defRPr/>
            </a:pPr>
            <a:r>
              <a:rPr lang="fr-FR" dirty="0">
                <a:solidFill>
                  <a:schemeClr val="accent6">
                    <a:lumMod val="50000"/>
                  </a:schemeClr>
                </a:solidFill>
              </a:rPr>
              <a:t>Le centre imite la nature, valorise les «bonnes bactéries» présentes dans le sol pour maximiser la production sans avoir recours aux produits chimiques. </a:t>
            </a:r>
          </a:p>
        </p:txBody>
      </p:sp>
      <p:sp>
        <p:nvSpPr>
          <p:cNvPr id="20" name="Rectangle 19"/>
          <p:cNvSpPr/>
          <p:nvPr/>
        </p:nvSpPr>
        <p:spPr>
          <a:xfrm>
            <a:off x="8602399" y="3770312"/>
            <a:ext cx="3106363" cy="369332"/>
          </a:xfrm>
          <a:prstGeom prst="rect">
            <a:avLst/>
          </a:prstGeom>
          <a:ln>
            <a:solidFill>
              <a:schemeClr val="accent6">
                <a:lumMod val="50000"/>
              </a:schemeClr>
            </a:solidFill>
          </a:ln>
        </p:spPr>
        <p:txBody>
          <a:bodyPr wrap="none">
            <a:spAutoFit/>
          </a:bodyPr>
          <a:lstStyle/>
          <a:p>
            <a:r>
              <a:rPr lang="fr-FR" b="1" i="1" dirty="0">
                <a:solidFill>
                  <a:schemeClr val="accent6">
                    <a:lumMod val="50000"/>
                  </a:schemeClr>
                </a:solidFill>
              </a:rPr>
              <a:t>« produire PLUS avec MOINS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42888"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16" name="Rectangle 15"/>
          <p:cNvSpPr/>
          <p:nvPr/>
        </p:nvSpPr>
        <p:spPr>
          <a:xfrm>
            <a:off x="3290888" y="1809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E7BB4E81-99DC-41D9-A166-06BD46E32921}" type="slidenum">
              <a:rPr lang="fr-FR"/>
              <a:pPr>
                <a:defRPr/>
              </a:pPr>
              <a:t>21</a:t>
            </a:fld>
            <a:endParaRPr lang="fr-FR" dirty="0"/>
          </a:p>
        </p:txBody>
      </p:sp>
      <p:sp>
        <p:nvSpPr>
          <p:cNvPr id="5" name="Rectangle 4"/>
          <p:cNvSpPr>
            <a:spLocks noChangeArrowheads="1"/>
          </p:cNvSpPr>
          <p:nvPr/>
        </p:nvSpPr>
        <p:spPr bwMode="auto">
          <a:xfrm>
            <a:off x="1714500" y="585788"/>
            <a:ext cx="8763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r-FR" altLang="fr-FR"/>
          </a:p>
        </p:txBody>
      </p:sp>
      <p:cxnSp>
        <p:nvCxnSpPr>
          <p:cNvPr id="6" name="Connecteur droit avec flèche 5"/>
          <p:cNvCxnSpPr/>
          <p:nvPr/>
        </p:nvCxnSpPr>
        <p:spPr>
          <a:xfrm>
            <a:off x="2049463" y="5303838"/>
            <a:ext cx="2520950"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792163" y="2867025"/>
            <a:ext cx="1800225" cy="1873250"/>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4084638" y="2819400"/>
            <a:ext cx="1219200" cy="1811338"/>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1944688" y="4379913"/>
            <a:ext cx="720725" cy="360362"/>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802063" y="4332288"/>
            <a:ext cx="806450" cy="55245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3240088" y="2724150"/>
            <a:ext cx="0" cy="719138"/>
          </a:xfrm>
          <a:prstGeom prst="straightConnector1">
            <a:avLst/>
          </a:prstGeom>
          <a:ln w="254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39949" name="Rectangle 35"/>
          <p:cNvSpPr>
            <a:spLocks noChangeArrowheads="1"/>
          </p:cNvSpPr>
          <p:nvPr/>
        </p:nvSpPr>
        <p:spPr bwMode="auto">
          <a:xfrm>
            <a:off x="2160588" y="2292350"/>
            <a:ext cx="2017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a:t>Production animale</a:t>
            </a:r>
          </a:p>
        </p:txBody>
      </p:sp>
      <p:sp>
        <p:nvSpPr>
          <p:cNvPr id="39950" name="Rectangle 16"/>
          <p:cNvSpPr>
            <a:spLocks noChangeArrowheads="1"/>
          </p:cNvSpPr>
          <p:nvPr/>
        </p:nvSpPr>
        <p:spPr bwMode="auto">
          <a:xfrm rot="3331028">
            <a:off x="3852863" y="3228975"/>
            <a:ext cx="194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Déjections, fientes</a:t>
            </a:r>
          </a:p>
        </p:txBody>
      </p:sp>
      <p:sp>
        <p:nvSpPr>
          <p:cNvPr id="39951" name="Rectangle 17"/>
          <p:cNvSpPr>
            <a:spLocks noChangeArrowheads="1"/>
          </p:cNvSpPr>
          <p:nvPr/>
        </p:nvSpPr>
        <p:spPr bwMode="auto">
          <a:xfrm rot="-2671197">
            <a:off x="-96838" y="3186113"/>
            <a:ext cx="250825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Matière première (maïs, soja …)</a:t>
            </a:r>
          </a:p>
          <a:p>
            <a:pPr eaLnBrk="1" hangingPunct="1">
              <a:lnSpc>
                <a:spcPct val="100000"/>
              </a:lnSpc>
              <a:spcBef>
                <a:spcPct val="0"/>
              </a:spcBef>
              <a:buFontTx/>
              <a:buNone/>
            </a:pPr>
            <a:r>
              <a:rPr lang="fr-FR" altLang="fr-FR" sz="1400"/>
              <a:t>Et tourteaux. Fourrage - Feuilles</a:t>
            </a:r>
          </a:p>
        </p:txBody>
      </p:sp>
      <p:sp>
        <p:nvSpPr>
          <p:cNvPr id="39952" name="Rectangle 18"/>
          <p:cNvSpPr>
            <a:spLocks noChangeArrowheads="1"/>
          </p:cNvSpPr>
          <p:nvPr/>
        </p:nvSpPr>
        <p:spPr bwMode="auto">
          <a:xfrm rot="-2748885">
            <a:off x="1000919" y="3858419"/>
            <a:ext cx="1420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Compost, fientes</a:t>
            </a:r>
          </a:p>
        </p:txBody>
      </p:sp>
      <p:sp>
        <p:nvSpPr>
          <p:cNvPr id="39953" name="Rectangle 19"/>
          <p:cNvSpPr>
            <a:spLocks noChangeArrowheads="1"/>
          </p:cNvSpPr>
          <p:nvPr/>
        </p:nvSpPr>
        <p:spPr bwMode="auto">
          <a:xfrm rot="3371060">
            <a:off x="3194844" y="3504406"/>
            <a:ext cx="22796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Farine de poisson, asticots …</a:t>
            </a:r>
          </a:p>
        </p:txBody>
      </p:sp>
      <p:sp>
        <p:nvSpPr>
          <p:cNvPr id="39954" name="Rectangle 22"/>
          <p:cNvSpPr>
            <a:spLocks noChangeArrowheads="1"/>
          </p:cNvSpPr>
          <p:nvPr/>
        </p:nvSpPr>
        <p:spPr bwMode="auto">
          <a:xfrm>
            <a:off x="2293938" y="4430713"/>
            <a:ext cx="19192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00"/>
              <a:t>Manioc. Aliments drèche, azolla, jacinthe d’eau</a:t>
            </a:r>
          </a:p>
        </p:txBody>
      </p:sp>
      <p:sp>
        <p:nvSpPr>
          <p:cNvPr id="39955" name="Rectangle 23"/>
          <p:cNvSpPr>
            <a:spLocks noChangeArrowheads="1"/>
          </p:cNvSpPr>
          <p:nvPr/>
        </p:nvSpPr>
        <p:spPr bwMode="auto">
          <a:xfrm>
            <a:off x="2551113" y="5326063"/>
            <a:ext cx="171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Eaux usées, effluents</a:t>
            </a:r>
          </a:p>
        </p:txBody>
      </p:sp>
      <p:cxnSp>
        <p:nvCxnSpPr>
          <p:cNvPr id="26" name="Connecteur droit avec flèche 25"/>
          <p:cNvCxnSpPr/>
          <p:nvPr/>
        </p:nvCxnSpPr>
        <p:spPr>
          <a:xfrm>
            <a:off x="2246313" y="5094288"/>
            <a:ext cx="2089150" cy="0"/>
          </a:xfrm>
          <a:prstGeom prst="straightConnector1">
            <a:avLst/>
          </a:prstGeom>
          <a:ln w="25400">
            <a:solidFill>
              <a:srgbClr val="00B05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3455988" y="2867025"/>
            <a:ext cx="1296987" cy="187325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504825" y="2651125"/>
            <a:ext cx="1871663" cy="1944688"/>
          </a:xfrm>
          <a:prstGeom prst="straightConnector1">
            <a:avLst/>
          </a:prstGeom>
          <a:ln w="25400">
            <a:solidFill>
              <a:srgbClr val="00B050"/>
            </a:solidFill>
            <a:headEnd type="triangle"/>
            <a:tailEnd type="arrow"/>
          </a:ln>
        </p:spPr>
        <p:style>
          <a:lnRef idx="1">
            <a:schemeClr val="accent1"/>
          </a:lnRef>
          <a:fillRef idx="0">
            <a:schemeClr val="accent1"/>
          </a:fillRef>
          <a:effectRef idx="0">
            <a:schemeClr val="accent1"/>
          </a:effectRef>
          <a:fontRef idx="minor">
            <a:schemeClr val="tx1"/>
          </a:fontRef>
        </p:style>
      </p:cxnSp>
      <p:pic>
        <p:nvPicPr>
          <p:cNvPr id="39959" name="Picture 2" descr="C:\Users\LISAN\Pictures\agroforets\vegeta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5603875"/>
            <a:ext cx="8858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0" name="Picture 3" descr="C:\Users\LISAN\Pictures\agroforets\animau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1285875"/>
            <a:ext cx="1562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1" name="Picture 4" descr="C:\Users\LISAN\Pictures\agroforets\poiss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1938" y="4932363"/>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Connecteur droit avec flèche 31"/>
          <p:cNvCxnSpPr/>
          <p:nvPr/>
        </p:nvCxnSpPr>
        <p:spPr>
          <a:xfrm>
            <a:off x="2736850" y="6251575"/>
            <a:ext cx="1079500"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2808288" y="6540500"/>
            <a:ext cx="1008062" cy="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sp>
        <p:nvSpPr>
          <p:cNvPr id="39964" name="Rectangle 36"/>
          <p:cNvSpPr>
            <a:spLocks noChangeArrowheads="1"/>
          </p:cNvSpPr>
          <p:nvPr/>
        </p:nvSpPr>
        <p:spPr bwMode="auto">
          <a:xfrm>
            <a:off x="3816350" y="6035675"/>
            <a:ext cx="2143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t>Echanges importants</a:t>
            </a:r>
          </a:p>
          <a:p>
            <a:pPr eaLnBrk="1" hangingPunct="1">
              <a:lnSpc>
                <a:spcPct val="100000"/>
              </a:lnSpc>
              <a:spcBef>
                <a:spcPct val="0"/>
              </a:spcBef>
              <a:buFontTx/>
              <a:buNone/>
            </a:pPr>
            <a:r>
              <a:rPr lang="fr-FR" altLang="fr-FR" sz="1800"/>
              <a:t>Echanges limités</a:t>
            </a:r>
          </a:p>
        </p:txBody>
      </p:sp>
      <p:pic>
        <p:nvPicPr>
          <p:cNvPr id="39965"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1650" y="608013"/>
            <a:ext cx="66103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Ellipse 34"/>
          <p:cNvSpPr/>
          <p:nvPr/>
        </p:nvSpPr>
        <p:spPr>
          <a:xfrm>
            <a:off x="2163763" y="3454400"/>
            <a:ext cx="1868487" cy="97313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fr-FR" dirty="0"/>
              <a:t> </a:t>
            </a:r>
            <a:r>
              <a:rPr lang="fr-FR" u="sng" dirty="0"/>
              <a:t>Bioénergie</a:t>
            </a:r>
            <a:r>
              <a:rPr lang="fr-FR" dirty="0"/>
              <a:t> (biogaz …)</a:t>
            </a:r>
          </a:p>
        </p:txBody>
      </p:sp>
      <p:sp>
        <p:nvSpPr>
          <p:cNvPr id="36" name="Ellipse 35"/>
          <p:cNvSpPr/>
          <p:nvPr/>
        </p:nvSpPr>
        <p:spPr>
          <a:xfrm>
            <a:off x="4570413" y="4808538"/>
            <a:ext cx="1990725" cy="7953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fr-FR" dirty="0"/>
              <a:t> </a:t>
            </a:r>
            <a:r>
              <a:rPr lang="fr-FR" u="sng" dirty="0"/>
              <a:t>Pisciculture</a:t>
            </a:r>
          </a:p>
        </p:txBody>
      </p:sp>
      <p:sp>
        <p:nvSpPr>
          <p:cNvPr id="37" name="Ellipse 36"/>
          <p:cNvSpPr/>
          <p:nvPr/>
        </p:nvSpPr>
        <p:spPr>
          <a:xfrm>
            <a:off x="2232025" y="1257300"/>
            <a:ext cx="1868488" cy="9731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fr-FR" dirty="0"/>
              <a:t> </a:t>
            </a:r>
            <a:r>
              <a:rPr lang="fr-FR" u="sng" dirty="0"/>
              <a:t>Production animale</a:t>
            </a:r>
          </a:p>
        </p:txBody>
      </p:sp>
      <p:sp>
        <p:nvSpPr>
          <p:cNvPr id="38" name="Ellipse 37"/>
          <p:cNvSpPr/>
          <p:nvPr/>
        </p:nvSpPr>
        <p:spPr>
          <a:xfrm>
            <a:off x="68263" y="4808538"/>
            <a:ext cx="1990725" cy="7953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fr-FR" dirty="0"/>
              <a:t> </a:t>
            </a:r>
            <a:r>
              <a:rPr lang="fr-FR" u="sng" dirty="0"/>
              <a:t>Production végétale</a:t>
            </a:r>
          </a:p>
        </p:txBody>
      </p:sp>
      <p:sp>
        <p:nvSpPr>
          <p:cNvPr id="43" name="ZoneTexte 42"/>
          <p:cNvSpPr txBox="1"/>
          <p:nvPr/>
        </p:nvSpPr>
        <p:spPr>
          <a:xfrm>
            <a:off x="7443788" y="4672013"/>
            <a:ext cx="4624387" cy="1922462"/>
          </a:xfrm>
          <a:prstGeom prst="rect">
            <a:avLst/>
          </a:prstGeom>
          <a:noFill/>
        </p:spPr>
        <p:txBody>
          <a:bodyPr>
            <a:spAutoFit/>
          </a:bodyPr>
          <a:lstStyle/>
          <a:p>
            <a:pPr algn="just">
              <a:defRPr/>
            </a:pPr>
            <a:r>
              <a:rPr lang="fr-FR" sz="1700" dirty="0">
                <a:solidFill>
                  <a:schemeClr val="accent6">
                    <a:lumMod val="50000"/>
                  </a:schemeClr>
                </a:solidFill>
              </a:rPr>
              <a:t>Basé sur les principes de synergie, (</a:t>
            </a:r>
            <a:r>
              <a:rPr lang="fr-FR" sz="1700" b="1" dirty="0">
                <a:solidFill>
                  <a:schemeClr val="accent6">
                    <a:lumMod val="50000"/>
                  </a:schemeClr>
                </a:solidFill>
              </a:rPr>
              <a:t>interaction </a:t>
            </a:r>
            <a:r>
              <a:rPr lang="fr-FR" sz="1700" dirty="0">
                <a:solidFill>
                  <a:schemeClr val="accent6">
                    <a:lumMod val="50000"/>
                  </a:schemeClr>
                </a:solidFill>
              </a:rPr>
              <a:t>entre trois pôles : </a:t>
            </a:r>
            <a:r>
              <a:rPr lang="fr-FR" sz="1700" b="1" dirty="0">
                <a:solidFill>
                  <a:schemeClr val="accent6">
                    <a:lumMod val="50000"/>
                  </a:schemeClr>
                </a:solidFill>
              </a:rPr>
              <a:t>agriculture - élevage – pisciculture), </a:t>
            </a:r>
            <a:r>
              <a:rPr lang="fr-FR" sz="1700" dirty="0">
                <a:solidFill>
                  <a:schemeClr val="accent6">
                    <a:lumMod val="50000"/>
                  </a:schemeClr>
                </a:solidFill>
              </a:rPr>
              <a:t>le système intégré de production recycle et revalorise les </a:t>
            </a:r>
            <a:r>
              <a:rPr lang="fr-FR" sz="1700" b="1">
                <a:solidFill>
                  <a:schemeClr val="accent6">
                    <a:lumMod val="50000"/>
                  </a:schemeClr>
                </a:solidFill>
              </a:rPr>
              <a:t>sous produits/déchets </a:t>
            </a:r>
            <a:r>
              <a:rPr lang="fr-FR" sz="1700" dirty="0">
                <a:solidFill>
                  <a:schemeClr val="accent6">
                    <a:lumMod val="50000"/>
                  </a:schemeClr>
                </a:solidFill>
              </a:rPr>
              <a:t>des unités de production et de la ferme en général. Ce modèle apporte de nombreux avantages techniques, écologiques, économiques et sociaux.</a:t>
            </a:r>
          </a:p>
        </p:txBody>
      </p:sp>
      <p:sp>
        <p:nvSpPr>
          <p:cNvPr id="39" name="ZoneTexte 33"/>
          <p:cNvSpPr txBox="1">
            <a:spLocks noChangeArrowheads="1"/>
          </p:cNvSpPr>
          <p:nvPr/>
        </p:nvSpPr>
        <p:spPr bwMode="auto">
          <a:xfrm>
            <a:off x="4032250" y="941388"/>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4000" y="561975"/>
            <a:ext cx="11809413" cy="56324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altLang="fr-FR" dirty="0">
                <a:solidFill>
                  <a:schemeClr val="accent6">
                    <a:lumMod val="50000"/>
                  </a:schemeClr>
                </a:solidFill>
              </a:rPr>
              <a:t>Elle effectue une recherche appliquée en lien directe avec la production - résultats accessibles à tous les fermiers. Elle fait l’expérimentation, la promotion des technologies agricoles et la capitalisation des bonnes pratiques agricoles.</a:t>
            </a:r>
          </a:p>
          <a:p>
            <a:pPr eaLnBrk="1" fontAlgn="auto" hangingPunct="1">
              <a:spcBef>
                <a:spcPts val="0"/>
              </a:spcBef>
              <a:spcAft>
                <a:spcPts val="0"/>
              </a:spcAft>
              <a:defRPr/>
            </a:pPr>
            <a:r>
              <a:rPr lang="fr-FR" altLang="fr-FR" dirty="0">
                <a:solidFill>
                  <a:schemeClr val="accent6">
                    <a:lumMod val="50000"/>
                  </a:schemeClr>
                </a:solidFill>
              </a:rPr>
              <a:t>Grâce à la </a:t>
            </a:r>
            <a:r>
              <a:rPr lang="fr-FR" altLang="fr-FR" u="sng" dirty="0">
                <a:solidFill>
                  <a:schemeClr val="accent6">
                    <a:lumMod val="50000"/>
                  </a:schemeClr>
                </a:solidFill>
              </a:rPr>
              <a:t>recherche – développement </a:t>
            </a:r>
            <a:r>
              <a:rPr lang="fr-FR" altLang="fr-FR" dirty="0">
                <a:solidFill>
                  <a:schemeClr val="accent6">
                    <a:lumMod val="50000"/>
                  </a:schemeClr>
                </a:solidFill>
              </a:rPr>
              <a:t>et </a:t>
            </a:r>
            <a:r>
              <a:rPr lang="fr-FR" altLang="fr-FR" u="sng" dirty="0">
                <a:solidFill>
                  <a:schemeClr val="accent6">
                    <a:lumMod val="50000"/>
                  </a:schemeClr>
                </a:solidFill>
              </a:rPr>
              <a:t>l’appui des partenaires</a:t>
            </a:r>
            <a:r>
              <a:rPr lang="fr-FR" altLang="fr-FR" dirty="0">
                <a:solidFill>
                  <a:schemeClr val="accent6">
                    <a:lumMod val="50000"/>
                  </a:schemeClr>
                </a:solidFill>
              </a:rPr>
              <a:t>, elle possède la maîtrise confirmée de plus de huit (08) filières de fabrication complète à savoir : filière riz,  filière huile de palme,  filière jus de fruits, filière huile palmiste, filière gari (manioc), filière alimentation animale, séchoirs et bien d’autres. </a:t>
            </a:r>
          </a:p>
          <a:p>
            <a:pPr>
              <a:defRPr/>
            </a:pPr>
            <a:endParaRPr lang="fr-FR" b="1" i="1" dirty="0"/>
          </a:p>
          <a:p>
            <a:pPr>
              <a:defRPr/>
            </a:pPr>
            <a:r>
              <a:rPr lang="fr-FR" dirty="0">
                <a:solidFill>
                  <a:schemeClr val="accent6">
                    <a:lumMod val="50000"/>
                  </a:schemeClr>
                </a:solidFill>
              </a:rPr>
              <a:t>Songhaï facilite l’émergence des zones entrepreneuriales en étant lui-même :</a:t>
            </a:r>
          </a:p>
          <a:p>
            <a:pPr>
              <a:defRPr/>
            </a:pPr>
            <a:endParaRPr lang="fr-FR" dirty="0">
              <a:solidFill>
                <a:schemeClr val="accent6">
                  <a:lumMod val="50000"/>
                </a:schemeClr>
              </a:solidFill>
            </a:endParaRPr>
          </a:p>
          <a:p>
            <a:pPr marL="285750" indent="-285750">
              <a:buFont typeface="Arial" panose="020B0604020202020204" pitchFamily="34" charset="0"/>
              <a:buChar char="•"/>
              <a:defRPr/>
            </a:pPr>
            <a:r>
              <a:rPr lang="fr-FR" dirty="0">
                <a:solidFill>
                  <a:schemeClr val="accent6">
                    <a:lumMod val="50000"/>
                  </a:schemeClr>
                </a:solidFill>
              </a:rPr>
              <a:t>Un centre d’incubation</a:t>
            </a:r>
          </a:p>
          <a:p>
            <a:pPr marL="285750" indent="-285750">
              <a:buFont typeface="Arial" panose="020B0604020202020204" pitchFamily="34" charset="0"/>
              <a:buChar char="•"/>
              <a:defRPr/>
            </a:pPr>
            <a:r>
              <a:rPr lang="fr-FR" dirty="0">
                <a:solidFill>
                  <a:schemeClr val="accent6">
                    <a:lumMod val="50000"/>
                  </a:schemeClr>
                </a:solidFill>
              </a:rPr>
              <a:t>Un centre de ressources et de services</a:t>
            </a:r>
          </a:p>
          <a:p>
            <a:pPr marL="285750" indent="-285750">
              <a:buFont typeface="Arial" panose="020B0604020202020204" pitchFamily="34" charset="0"/>
              <a:buChar char="•"/>
              <a:defRPr/>
            </a:pPr>
            <a:r>
              <a:rPr lang="fr-FR" dirty="0">
                <a:solidFill>
                  <a:schemeClr val="accent6">
                    <a:lumMod val="50000"/>
                  </a:schemeClr>
                </a:solidFill>
              </a:rPr>
              <a:t>Un centre de production</a:t>
            </a:r>
          </a:p>
          <a:p>
            <a:pPr marL="285750" indent="-285750">
              <a:buFont typeface="Arial" panose="020B0604020202020204" pitchFamily="34" charset="0"/>
              <a:buChar char="•"/>
              <a:defRPr/>
            </a:pPr>
            <a:r>
              <a:rPr lang="fr-FR" dirty="0">
                <a:solidFill>
                  <a:schemeClr val="accent6">
                    <a:lumMod val="50000"/>
                  </a:schemeClr>
                </a:solidFill>
              </a:rPr>
              <a:t>Un centre de recherche</a:t>
            </a:r>
          </a:p>
          <a:p>
            <a:pPr marL="285750" indent="-285750">
              <a:buFont typeface="Arial" panose="020B0604020202020204" pitchFamily="34" charset="0"/>
              <a:buChar char="•"/>
              <a:defRPr/>
            </a:pPr>
            <a:r>
              <a:rPr lang="fr-FR" dirty="0">
                <a:solidFill>
                  <a:schemeClr val="accent6">
                    <a:lumMod val="50000"/>
                  </a:schemeClr>
                </a:solidFill>
              </a:rPr>
              <a:t>Un parc technologique</a:t>
            </a:r>
          </a:p>
          <a:p>
            <a:pPr marL="285750" indent="-285750">
              <a:buFont typeface="Arial" panose="020B0604020202020204" pitchFamily="34" charset="0"/>
              <a:buChar char="•"/>
              <a:defRPr/>
            </a:pPr>
            <a:r>
              <a:rPr lang="fr-FR" dirty="0">
                <a:solidFill>
                  <a:schemeClr val="accent6">
                    <a:lumMod val="50000"/>
                  </a:schemeClr>
                </a:solidFill>
              </a:rPr>
              <a:t>Un espace de formation</a:t>
            </a:r>
          </a:p>
          <a:p>
            <a:pPr marL="285750" indent="-285750">
              <a:buFont typeface="Arial" panose="020B0604020202020204" pitchFamily="34" charset="0"/>
              <a:buChar char="•"/>
              <a:defRPr/>
            </a:pPr>
            <a:r>
              <a:rPr lang="fr-FR" dirty="0">
                <a:solidFill>
                  <a:schemeClr val="accent6">
                    <a:lumMod val="50000"/>
                  </a:schemeClr>
                </a:solidFill>
              </a:rPr>
              <a:t>Un espace de vulgarisation</a:t>
            </a:r>
          </a:p>
          <a:p>
            <a:pPr marL="285750" indent="-285750">
              <a:buFont typeface="Arial" panose="020B0604020202020204" pitchFamily="34" charset="0"/>
              <a:buChar char="•"/>
              <a:defRPr/>
            </a:pPr>
            <a:r>
              <a:rPr lang="fr-FR" dirty="0">
                <a:solidFill>
                  <a:schemeClr val="accent6">
                    <a:lumMod val="50000"/>
                  </a:schemeClr>
                </a:solidFill>
              </a:rPr>
              <a:t>Une entreprise mère</a:t>
            </a:r>
            <a:endParaRPr lang="fr-FR" altLang="fr-FR" dirty="0">
              <a:solidFill>
                <a:schemeClr val="accent6">
                  <a:lumMod val="50000"/>
                </a:schemeClr>
              </a:solidFill>
            </a:endParaRP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Prospectus général Songhaï</a:t>
            </a:r>
          </a:p>
        </p:txBody>
      </p:sp>
      <p:sp>
        <p:nvSpPr>
          <p:cNvPr id="4" name="Rectangle 3"/>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1988" name="Espace réservé du numéro de diapositive 6"/>
          <p:cNvSpPr txBox="1">
            <a:spLocks/>
          </p:cNvSpPr>
          <p:nvPr/>
        </p:nvSpPr>
        <p:spPr bwMode="auto">
          <a:xfrm>
            <a:off x="11229975" y="180975"/>
            <a:ext cx="833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4C47FFFC-A78F-4376-9A8B-AD102C55C6AE}" type="slidenum">
              <a:rPr lang="fr-FR" altLang="fr-FR" sz="1200">
                <a:solidFill>
                  <a:srgbClr val="898989"/>
                </a:solidFill>
              </a:rPr>
              <a:pPr algn="r" eaLnBrk="1" hangingPunct="1">
                <a:lnSpc>
                  <a:spcPct val="100000"/>
                </a:lnSpc>
                <a:spcBef>
                  <a:spcPct val="0"/>
                </a:spcBef>
                <a:buFontTx/>
                <a:buNone/>
              </a:pPr>
              <a:t>22</a:t>
            </a:fld>
            <a:endParaRPr lang="fr-FR" altLang="fr-FR" sz="1200">
              <a:solidFill>
                <a:srgbClr val="898989"/>
              </a:solidFill>
            </a:endParaRPr>
          </a:p>
        </p:txBody>
      </p:sp>
      <p:pic>
        <p:nvPicPr>
          <p:cNvPr id="4198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1513" y="4902200"/>
            <a:ext cx="452278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319713" y="6283325"/>
            <a:ext cx="2844800" cy="276225"/>
          </a:xfrm>
          <a:prstGeom prst="rect">
            <a:avLst/>
          </a:prstGeom>
          <a:noFill/>
        </p:spPr>
        <p:txBody>
          <a:bodyPr wrap="none">
            <a:spAutoFit/>
          </a:bodyPr>
          <a:lstStyle/>
          <a:p>
            <a:pPr algn="ctr">
              <a:defRPr/>
            </a:pPr>
            <a:r>
              <a:rPr lang="fr-FR" sz="1200" dirty="0">
                <a:solidFill>
                  <a:schemeClr val="accent6">
                    <a:lumMod val="50000"/>
                  </a:schemeClr>
                </a:solidFill>
              </a:rPr>
              <a:t>Machines agricoles fabriquées par Songhaï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4000" y="561975"/>
            <a:ext cx="11809413" cy="56022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a:defRPr/>
            </a:pPr>
            <a:r>
              <a:rPr lang="fr-FR" sz="1600" dirty="0">
                <a:solidFill>
                  <a:schemeClr val="accent6">
                    <a:lumMod val="50000"/>
                  </a:schemeClr>
                </a:solidFill>
              </a:rPr>
              <a:t>Exemples d’expérimentations réussies ayant été mises en œuvre par Songhaï à Porto-Novo et ailleurs :</a:t>
            </a:r>
          </a:p>
          <a:p>
            <a:pPr>
              <a:defRPr/>
            </a:pPr>
            <a:r>
              <a:rPr lang="fr-FR" sz="1600" dirty="0">
                <a:solidFill>
                  <a:schemeClr val="accent6">
                    <a:lumMod val="50000"/>
                  </a:schemeClr>
                </a:solidFill>
              </a:rPr>
              <a:t> </a:t>
            </a:r>
          </a:p>
          <a:p>
            <a:pPr marL="342900" indent="-342900">
              <a:buFont typeface="+mj-lt"/>
              <a:buAutoNum type="arabicPeriod"/>
              <a:defRPr/>
            </a:pPr>
            <a:r>
              <a:rPr lang="fr-FR" sz="1600" dirty="0">
                <a:solidFill>
                  <a:schemeClr val="accent6">
                    <a:lumMod val="50000"/>
                  </a:schemeClr>
                </a:solidFill>
              </a:rPr>
              <a:t>Maraîchage (salades, carottes, tomates …), cultures vivrières (maïs, manioc, igname etc.) et cultures pérennes (banane, papayers (ayant des troncs de petite taille &lt; 1,5 m), manguier etc.).</a:t>
            </a:r>
          </a:p>
          <a:p>
            <a:pPr marL="342900" indent="-342900">
              <a:buFont typeface="+mj-lt"/>
              <a:buAutoNum type="arabicPeriod"/>
              <a:defRPr/>
            </a:pPr>
            <a:r>
              <a:rPr lang="fr-FR" sz="1600" dirty="0">
                <a:solidFill>
                  <a:schemeClr val="accent6">
                    <a:lumMod val="50000"/>
                  </a:schemeClr>
                </a:solidFill>
              </a:rPr>
              <a:t>fabrication de son compost avec des déchets végétaux et les déjections animales (fiente de poules …).</a:t>
            </a:r>
          </a:p>
          <a:p>
            <a:pPr marL="342900" indent="-342900">
              <a:buFont typeface="+mj-lt"/>
              <a:buAutoNum type="arabicPeriod"/>
              <a:defRPr/>
            </a:pPr>
            <a:r>
              <a:rPr lang="fr-FR" sz="1600" dirty="0">
                <a:solidFill>
                  <a:schemeClr val="accent6">
                    <a:lumMod val="50000"/>
                  </a:schemeClr>
                </a:solidFill>
              </a:rPr>
              <a:t>élevage de volaille (dindons, canards, pintades, cailles etc.) ainsi que des lapins, des ovins, des caprins des porcs, des escargots.</a:t>
            </a:r>
          </a:p>
          <a:p>
            <a:pPr marL="342900" indent="-342900">
              <a:buFont typeface="+mj-lt"/>
              <a:buAutoNum type="arabicPeriod"/>
              <a:defRPr/>
            </a:pPr>
            <a:r>
              <a:rPr lang="fr-FR" sz="1600" dirty="0">
                <a:solidFill>
                  <a:schemeClr val="accent6">
                    <a:lumMod val="50000"/>
                  </a:schemeClr>
                </a:solidFill>
              </a:rPr>
              <a:t>Concernant la pisciculture, le centre pratique trois types d’élevage : avec des cages flottantes sur le site de Parakou et dans des étangs et bassins sur les sites de </a:t>
            </a:r>
            <a:r>
              <a:rPr lang="fr-FR" sz="1600" dirty="0" err="1">
                <a:solidFill>
                  <a:schemeClr val="accent6">
                    <a:lumMod val="50000"/>
                  </a:schemeClr>
                </a:solidFill>
              </a:rPr>
              <a:t>Kinwedji</a:t>
            </a:r>
            <a:r>
              <a:rPr lang="fr-FR" sz="1600" dirty="0">
                <a:solidFill>
                  <a:schemeClr val="accent6">
                    <a:lumMod val="50000"/>
                  </a:schemeClr>
                </a:solidFill>
              </a:rPr>
              <a:t> et de Porto-Novo (tilapia, poissons chats).</a:t>
            </a:r>
          </a:p>
          <a:p>
            <a:pPr marL="342900" indent="-342900">
              <a:buFont typeface="+mj-lt"/>
              <a:buAutoNum type="arabicPeriod"/>
              <a:defRPr/>
            </a:pPr>
            <a:r>
              <a:rPr lang="fr-FR" sz="1600" dirty="0">
                <a:solidFill>
                  <a:schemeClr val="accent6">
                    <a:lumMod val="50000"/>
                  </a:schemeClr>
                </a:solidFill>
              </a:rPr>
              <a:t>Pour réduire les coûts, environ 4 à 6 tonnes d’asticots (larves de mouches) sont produits par mois à partir des intestins des animaux abattus pour la vente pour nourrir les poissons.</a:t>
            </a:r>
          </a:p>
          <a:p>
            <a:pPr marL="342900" indent="-342900">
              <a:buFont typeface="+mj-lt"/>
              <a:buAutoNum type="arabicPeriod"/>
              <a:defRPr/>
            </a:pPr>
            <a:r>
              <a:rPr lang="fr-FR" sz="1600" dirty="0">
                <a:solidFill>
                  <a:schemeClr val="accent6">
                    <a:lumMod val="50000"/>
                  </a:schemeClr>
                </a:solidFill>
              </a:rPr>
              <a:t>Production de feuilles de </a:t>
            </a:r>
            <a:r>
              <a:rPr lang="fr-FR" sz="1600" dirty="0" err="1">
                <a:solidFill>
                  <a:schemeClr val="accent6">
                    <a:lumMod val="50000"/>
                  </a:schemeClr>
                </a:solidFill>
              </a:rPr>
              <a:t>moringa</a:t>
            </a:r>
            <a:r>
              <a:rPr lang="fr-FR" sz="1600" dirty="0">
                <a:solidFill>
                  <a:schemeClr val="accent6">
                    <a:lumMod val="50000"/>
                  </a:schemeClr>
                </a:solidFill>
              </a:rPr>
              <a:t> broyées et séchées (pour l’alimentation et ses vertus médicinales). Note : Les graines de </a:t>
            </a:r>
            <a:r>
              <a:rPr lang="fr-FR" sz="1600" dirty="0" err="1">
                <a:solidFill>
                  <a:schemeClr val="accent6">
                    <a:lumMod val="50000"/>
                  </a:schemeClr>
                </a:solidFill>
              </a:rPr>
              <a:t>moringa</a:t>
            </a:r>
            <a:r>
              <a:rPr lang="fr-FR" sz="1600" dirty="0">
                <a:solidFill>
                  <a:schemeClr val="accent6">
                    <a:lumMod val="50000"/>
                  </a:schemeClr>
                </a:solidFill>
              </a:rPr>
              <a:t> pourraient servir en apéritif (si on enlève leur fine enveloppe).</a:t>
            </a:r>
          </a:p>
          <a:p>
            <a:pPr marL="342900" indent="-342900">
              <a:buFont typeface="+mj-lt"/>
              <a:buAutoNum type="arabicPeriod"/>
              <a:defRPr/>
            </a:pPr>
            <a:r>
              <a:rPr lang="fr-FR" sz="1600" dirty="0">
                <a:solidFill>
                  <a:schemeClr val="accent6">
                    <a:lumMod val="50000"/>
                  </a:schemeClr>
                </a:solidFill>
              </a:rPr>
              <a:t>Production de noix de cajou grillée.</a:t>
            </a:r>
          </a:p>
          <a:p>
            <a:pPr marL="342900" indent="-342900">
              <a:buFont typeface="+mj-lt"/>
              <a:buAutoNum type="arabicPeriod"/>
              <a:defRPr/>
            </a:pPr>
            <a:r>
              <a:rPr lang="fr-FR" sz="1600" dirty="0">
                <a:solidFill>
                  <a:schemeClr val="accent6">
                    <a:lumMod val="50000"/>
                  </a:schemeClr>
                </a:solidFill>
              </a:rPr>
              <a:t>La pisciculture bénéficie à la fois de la production agricole et de l’élevage : Les cossettes de manioc, le son de riz, la feuille de </a:t>
            </a:r>
            <a:r>
              <a:rPr lang="fr-FR" sz="1600" dirty="0" err="1">
                <a:solidFill>
                  <a:schemeClr val="accent6">
                    <a:lumMod val="50000"/>
                  </a:schemeClr>
                </a:solidFill>
              </a:rPr>
              <a:t>moringa</a:t>
            </a:r>
            <a:r>
              <a:rPr lang="fr-FR" sz="1600" dirty="0">
                <a:solidFill>
                  <a:schemeClr val="accent6">
                    <a:lumMod val="50000"/>
                  </a:schemeClr>
                </a:solidFill>
              </a:rPr>
              <a:t> entrent dans la composition de la provende et sont transformés en granulés.</a:t>
            </a:r>
          </a:p>
          <a:p>
            <a:pPr marL="342900" indent="-342900">
              <a:buFont typeface="+mj-lt"/>
              <a:buAutoNum type="arabicPeriod"/>
              <a:defRPr/>
            </a:pPr>
            <a:r>
              <a:rPr lang="fr-FR" sz="1600" dirty="0">
                <a:solidFill>
                  <a:schemeClr val="accent6">
                    <a:lumMod val="50000"/>
                  </a:schemeClr>
                </a:solidFill>
              </a:rPr>
              <a:t>La provende permet d’obtenir une eau riche pour l’arrosage des cultures maraîchères.</a:t>
            </a:r>
          </a:p>
          <a:p>
            <a:pPr marL="342900" indent="-342900">
              <a:buFont typeface="+mj-lt"/>
              <a:buAutoNum type="arabicPeriod"/>
              <a:defRPr/>
            </a:pPr>
            <a:r>
              <a:rPr lang="fr-FR" sz="1600" dirty="0">
                <a:solidFill>
                  <a:schemeClr val="accent6">
                    <a:lumMod val="50000"/>
                  </a:schemeClr>
                </a:solidFill>
              </a:rPr>
              <a:t>Le méthane, produit à partir des déjections animales et des déchets végétaux, est utilisé comme source d’énergie (via un digesteur/ </a:t>
            </a:r>
            <a:r>
              <a:rPr lang="fr-FR" sz="1600" dirty="0" err="1">
                <a:solidFill>
                  <a:schemeClr val="accent6">
                    <a:lumMod val="50000"/>
                  </a:schemeClr>
                </a:solidFill>
              </a:rPr>
              <a:t>méthaniseur</a:t>
            </a:r>
            <a:r>
              <a:rPr lang="fr-FR" sz="1600" dirty="0">
                <a:solidFill>
                  <a:schemeClr val="accent6">
                    <a:lumMod val="50000"/>
                  </a:schemeClr>
                </a:solidFill>
              </a:rPr>
              <a:t>). Il alimente aujourd’hui les cuisines de la cantine des élèves fermiers et du restaurant du centre.</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Le centre Songhaï, modèle d'une exploitation diversifiée</a:t>
            </a:r>
            <a:r>
              <a:rPr lang="fr-FR" sz="1200" dirty="0">
                <a:solidFill>
                  <a:schemeClr val="accent6">
                    <a:lumMod val="50000"/>
                  </a:schemeClr>
                </a:solidFill>
              </a:rPr>
              <a:t>, Léonce </a:t>
            </a:r>
            <a:r>
              <a:rPr lang="fr-FR" sz="1200" dirty="0" err="1">
                <a:solidFill>
                  <a:schemeClr val="accent6">
                    <a:lumMod val="50000"/>
                  </a:schemeClr>
                </a:solidFill>
              </a:rPr>
              <a:t>Sessou</a:t>
            </a:r>
            <a:r>
              <a:rPr lang="fr-FR" sz="1200" dirty="0">
                <a:solidFill>
                  <a:schemeClr val="accent6">
                    <a:lumMod val="50000"/>
                  </a:schemeClr>
                </a:solidFill>
              </a:rPr>
              <a:t>, </a:t>
            </a:r>
            <a:r>
              <a:rPr lang="fr-FR" sz="1200" dirty="0">
                <a:solidFill>
                  <a:schemeClr val="accent6">
                    <a:lumMod val="50000"/>
                  </a:schemeClr>
                </a:solidFill>
                <a:hlinkClick r:id="rId2"/>
              </a:rPr>
              <a:t>http://www.agriculturesnetwork.org/magazines/west-africa/cultiver-la-diversite/le-centre-songhai-modele-d2019une-exploitation/at_download/article_pdf</a:t>
            </a:r>
            <a:r>
              <a:rPr lang="fr-FR" sz="1200" dirty="0">
                <a:solidFill>
                  <a:schemeClr val="accent6">
                    <a:lumMod val="50000"/>
                  </a:schemeClr>
                </a:solidFill>
              </a:rPr>
              <a:t>  &amp; </a:t>
            </a:r>
            <a:r>
              <a:rPr lang="fr-FR" sz="1200" dirty="0">
                <a:solidFill>
                  <a:schemeClr val="accent6">
                    <a:lumMod val="50000"/>
                  </a:schemeClr>
                </a:solidFill>
                <a:hlinkClick r:id="rId3"/>
              </a:rPr>
              <a:t>http://storage.ugal.com/5048/article-centre-de-songhai.pdf</a:t>
            </a:r>
            <a:r>
              <a:rPr lang="fr-FR" sz="1200" dirty="0">
                <a:solidFill>
                  <a:schemeClr val="accent6">
                    <a:lumMod val="50000"/>
                  </a:schemeClr>
                </a:solidFill>
              </a:rPr>
              <a:t> </a:t>
            </a:r>
            <a:endParaRPr lang="fr-FR" sz="1200" dirty="0">
              <a:solidFill>
                <a:schemeClr val="accent6">
                  <a:lumMod val="50000"/>
                </a:schemeClr>
              </a:solidFill>
              <a:latin typeface="+mn-lt"/>
            </a:endParaRPr>
          </a:p>
        </p:txBody>
      </p:sp>
      <p:sp>
        <p:nvSpPr>
          <p:cNvPr id="4" name="Rectangle 3"/>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3012" name="Espace réservé du numéro de diapositive 6"/>
          <p:cNvSpPr txBox="1">
            <a:spLocks/>
          </p:cNvSpPr>
          <p:nvPr/>
        </p:nvSpPr>
        <p:spPr bwMode="auto">
          <a:xfrm>
            <a:off x="11229975" y="180975"/>
            <a:ext cx="833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741A47D4-FD43-4DCB-905D-DB32AC8F0000}" type="slidenum">
              <a:rPr lang="fr-FR" altLang="fr-FR" sz="1200">
                <a:solidFill>
                  <a:srgbClr val="898989"/>
                </a:solidFill>
              </a:rPr>
              <a:pPr algn="r" eaLnBrk="1" hangingPunct="1">
                <a:lnSpc>
                  <a:spcPct val="100000"/>
                </a:lnSpc>
                <a:spcBef>
                  <a:spcPct val="0"/>
                </a:spcBef>
                <a:buFontTx/>
                <a:buNone/>
              </a:pPr>
              <a:t>23</a:t>
            </a:fld>
            <a:endParaRPr lang="fr-FR" altLang="fr-FR" sz="120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4000" y="561975"/>
            <a:ext cx="11809413" cy="60325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et fin) </a:t>
            </a:r>
            <a:r>
              <a:rPr lang="fr-FR"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a:defRPr/>
            </a:pPr>
            <a:r>
              <a:rPr lang="fr-FR" sz="1400" dirty="0">
                <a:solidFill>
                  <a:schemeClr val="accent6">
                    <a:lumMod val="50000"/>
                  </a:schemeClr>
                </a:solidFill>
              </a:rPr>
              <a:t>Songhaï a adopté un certain nombre de pratiques dont les plus représentatives sont (ou seraient) :</a:t>
            </a:r>
          </a:p>
          <a:p>
            <a:pPr>
              <a:defRPr/>
            </a:pPr>
            <a:r>
              <a:rPr lang="fr-FR" sz="1400" dirty="0">
                <a:solidFill>
                  <a:schemeClr val="accent6">
                    <a:lumMod val="50000"/>
                  </a:schemeClr>
                </a:solidFill>
              </a:rPr>
              <a:t> </a:t>
            </a:r>
          </a:p>
          <a:p>
            <a:pPr marL="342900" indent="-342900">
              <a:buFont typeface="+mj-lt"/>
              <a:buAutoNum type="arabicPeriod"/>
              <a:defRPr/>
            </a:pPr>
            <a:r>
              <a:rPr lang="fr-FR" sz="1400" dirty="0">
                <a:solidFill>
                  <a:schemeClr val="accent6">
                    <a:lumMod val="50000"/>
                  </a:schemeClr>
                </a:solidFill>
              </a:rPr>
              <a:t>la valorisation des larves des mouches domestiques et des sous-produits de la brasserie pour la production des asticots à grande échelle et leur utilisation dans l’alimentation animale (poissons, cailleteaux, dindonneaux...),</a:t>
            </a:r>
          </a:p>
          <a:p>
            <a:pPr marL="342900" indent="-342900">
              <a:buFont typeface="+mj-lt"/>
              <a:buAutoNum type="arabicPeriod"/>
              <a:defRPr/>
            </a:pPr>
            <a:r>
              <a:rPr lang="fr-FR" sz="1400" dirty="0">
                <a:solidFill>
                  <a:schemeClr val="accent6">
                    <a:lumMod val="50000"/>
                  </a:schemeClr>
                </a:solidFill>
              </a:rPr>
              <a:t>la production et l’utilisation de l’</a:t>
            </a:r>
            <a:r>
              <a:rPr lang="fr-FR" sz="1400" dirty="0" err="1">
                <a:solidFill>
                  <a:schemeClr val="accent6">
                    <a:lumMod val="50000"/>
                  </a:schemeClr>
                </a:solidFill>
              </a:rPr>
              <a:t>azolla</a:t>
            </a:r>
            <a:r>
              <a:rPr lang="fr-FR" sz="1400" dirty="0">
                <a:solidFill>
                  <a:schemeClr val="accent6">
                    <a:lumMod val="50000"/>
                  </a:schemeClr>
                </a:solidFill>
              </a:rPr>
              <a:t> [une plante aquatique envahissante] dans l’alimentation animale (poissons, porcs, canards ...) et la fertilisation des sols pauvres,</a:t>
            </a:r>
          </a:p>
          <a:p>
            <a:pPr marL="342900" indent="-342900">
              <a:buFont typeface="+mj-lt"/>
              <a:buAutoNum type="arabicPeriod"/>
              <a:defRPr/>
            </a:pPr>
            <a:r>
              <a:rPr lang="fr-FR" sz="1400" dirty="0">
                <a:solidFill>
                  <a:schemeClr val="accent6">
                    <a:lumMod val="50000"/>
                  </a:schemeClr>
                </a:solidFill>
              </a:rPr>
              <a:t>la valorisation de la jacinthe d’eau [une autre plante aquatique envahissante] par son utilisation pour la fertilisation des sols pauvres et pour la production de biogaz,</a:t>
            </a:r>
          </a:p>
          <a:p>
            <a:pPr marL="342900" indent="-342900">
              <a:buFont typeface="+mj-lt"/>
              <a:buAutoNum type="arabicPeriod"/>
              <a:defRPr/>
            </a:pPr>
            <a:r>
              <a:rPr lang="fr-FR" sz="1400" dirty="0">
                <a:solidFill>
                  <a:schemeClr val="accent6">
                    <a:lumMod val="50000"/>
                  </a:schemeClr>
                </a:solidFill>
              </a:rPr>
              <a:t>la multiplication des poissons-chats par la reproduction artificielle en pratiquant une insémination artificielle,</a:t>
            </a:r>
          </a:p>
          <a:p>
            <a:pPr marL="342900" indent="-342900">
              <a:buFont typeface="+mj-lt"/>
              <a:buAutoNum type="arabicPeriod"/>
              <a:defRPr/>
            </a:pPr>
            <a:r>
              <a:rPr lang="fr-FR" sz="1400" dirty="0">
                <a:solidFill>
                  <a:schemeClr val="accent6">
                    <a:lumMod val="50000"/>
                  </a:schemeClr>
                </a:solidFill>
              </a:rPr>
              <a:t>l’utilisation de la verdure (</a:t>
            </a:r>
            <a:r>
              <a:rPr lang="fr-FR" sz="1400" dirty="0" err="1">
                <a:solidFill>
                  <a:schemeClr val="accent6">
                    <a:lumMod val="50000"/>
                  </a:schemeClr>
                </a:solidFill>
              </a:rPr>
              <a:t>amaranthe</a:t>
            </a:r>
            <a:r>
              <a:rPr lang="fr-FR" sz="1400" dirty="0">
                <a:solidFill>
                  <a:schemeClr val="accent6">
                    <a:lumMod val="50000"/>
                  </a:schemeClr>
                </a:solidFill>
              </a:rPr>
              <a:t> (+), </a:t>
            </a:r>
            <a:r>
              <a:rPr lang="fr-FR" sz="1400" dirty="0" err="1">
                <a:solidFill>
                  <a:schemeClr val="accent6">
                    <a:lumMod val="50000"/>
                  </a:schemeClr>
                </a:solidFill>
              </a:rPr>
              <a:t>moringa</a:t>
            </a:r>
            <a:r>
              <a:rPr lang="fr-FR" sz="1400" dirty="0">
                <a:solidFill>
                  <a:schemeClr val="accent6">
                    <a:lumMod val="50000"/>
                  </a:schemeClr>
                </a:solidFill>
              </a:rPr>
              <a:t>, feuilles de papayes, de manioc...) pour une meilleure coloration du jaune de l’œuf,</a:t>
            </a:r>
          </a:p>
          <a:p>
            <a:pPr marL="342900" indent="-342900">
              <a:buFont typeface="+mj-lt"/>
              <a:buAutoNum type="arabicPeriod"/>
              <a:defRPr/>
            </a:pPr>
            <a:r>
              <a:rPr lang="fr-FR" sz="1400" dirty="0">
                <a:solidFill>
                  <a:schemeClr val="accent6">
                    <a:lumMod val="50000"/>
                  </a:schemeClr>
                </a:solidFill>
              </a:rPr>
              <a:t>l’introduction de la lignée pure de la race porcine «Large White» à Songhaï,</a:t>
            </a:r>
          </a:p>
          <a:p>
            <a:pPr marL="342900" indent="-342900">
              <a:buFont typeface="+mj-lt"/>
              <a:buAutoNum type="arabicPeriod"/>
              <a:defRPr/>
            </a:pPr>
            <a:r>
              <a:rPr lang="fr-FR" sz="1400" dirty="0">
                <a:solidFill>
                  <a:schemeClr val="accent6">
                    <a:lumMod val="50000"/>
                  </a:schemeClr>
                </a:solidFill>
              </a:rPr>
              <a:t>l’introduction de nouvelles races de volailles inexistantes soit au Bénin, soit en Afrique de l’Ouest, comme les poulets des races SUSSEX, Rhode Island </a:t>
            </a:r>
            <a:r>
              <a:rPr lang="fr-FR" sz="1400" dirty="0" err="1">
                <a:solidFill>
                  <a:schemeClr val="accent6">
                    <a:lumMod val="50000"/>
                  </a:schemeClr>
                </a:solidFill>
              </a:rPr>
              <a:t>Red</a:t>
            </a:r>
            <a:r>
              <a:rPr lang="fr-FR" sz="1400" dirty="0">
                <a:solidFill>
                  <a:schemeClr val="accent6">
                    <a:lumMod val="50000"/>
                  </a:schemeClr>
                </a:solidFill>
              </a:rPr>
              <a:t> ,</a:t>
            </a:r>
          </a:p>
          <a:p>
            <a:pPr marL="342900" indent="-342900">
              <a:buFont typeface="+mj-lt"/>
              <a:buAutoNum type="arabicPeriod"/>
              <a:defRPr/>
            </a:pPr>
            <a:r>
              <a:rPr lang="fr-FR" sz="1400" dirty="0">
                <a:solidFill>
                  <a:schemeClr val="accent6">
                    <a:lumMod val="50000"/>
                  </a:schemeClr>
                </a:solidFill>
              </a:rPr>
              <a:t>l’introduction et la multiplication d’une variété de bananes plantain inexistante au Bénin,</a:t>
            </a:r>
          </a:p>
          <a:p>
            <a:pPr marL="342900" indent="-342900">
              <a:buFont typeface="+mj-lt"/>
              <a:buAutoNum type="arabicPeriod"/>
              <a:defRPr/>
            </a:pPr>
            <a:r>
              <a:rPr lang="fr-FR" sz="1400" dirty="0">
                <a:solidFill>
                  <a:schemeClr val="accent6">
                    <a:lumMod val="50000"/>
                  </a:schemeClr>
                </a:solidFill>
              </a:rPr>
              <a:t>la production de dindons locaux à grande échelle (1.200 à 1.600 par an),</a:t>
            </a:r>
          </a:p>
          <a:p>
            <a:pPr marL="342900" indent="-342900">
              <a:buFont typeface="+mj-lt"/>
              <a:buAutoNum type="arabicPeriod"/>
              <a:defRPr/>
            </a:pPr>
            <a:r>
              <a:rPr lang="fr-FR" sz="1400" dirty="0">
                <a:solidFill>
                  <a:schemeClr val="accent6">
                    <a:lumMod val="50000"/>
                  </a:schemeClr>
                </a:solidFill>
              </a:rPr>
              <a:t>l’utilisation de la technique de reproduction assistée lors du croisement entre les dindons locaux et les dindons de chair,</a:t>
            </a:r>
          </a:p>
          <a:p>
            <a:pPr marL="342900" indent="-342900">
              <a:buFont typeface="+mj-lt"/>
              <a:buAutoNum type="arabicPeriod"/>
              <a:defRPr/>
            </a:pPr>
            <a:r>
              <a:rPr lang="fr-FR" sz="1400" dirty="0">
                <a:solidFill>
                  <a:schemeClr val="accent6">
                    <a:lumMod val="50000"/>
                  </a:schemeClr>
                </a:solidFill>
              </a:rPr>
              <a:t>la production des semences performantes,</a:t>
            </a:r>
          </a:p>
          <a:p>
            <a:pPr marL="342900" indent="-342900">
              <a:buFont typeface="+mj-lt"/>
              <a:buAutoNum type="arabicPeriod"/>
              <a:defRPr/>
            </a:pPr>
            <a:r>
              <a:rPr lang="fr-FR" sz="1400" dirty="0">
                <a:solidFill>
                  <a:schemeClr val="accent6">
                    <a:lumMod val="50000"/>
                  </a:schemeClr>
                </a:solidFill>
              </a:rPr>
              <a:t>l’utilisation des techniques d’irrigation goutte à goutte et par aspersion, </a:t>
            </a:r>
          </a:p>
          <a:p>
            <a:pPr marL="342900" indent="-342900">
              <a:buFont typeface="+mj-lt"/>
              <a:buAutoNum type="arabicPeriod"/>
              <a:defRPr/>
            </a:pPr>
            <a:r>
              <a:rPr lang="fr-FR" sz="1400" dirty="0">
                <a:solidFill>
                  <a:schemeClr val="accent6">
                    <a:lumMod val="50000"/>
                  </a:schemeClr>
                </a:solidFill>
              </a:rPr>
              <a:t>la valorisation de l’énergie solaire pour l’éclairage, l’irrigation, la réfrigération (*).</a:t>
            </a:r>
          </a:p>
          <a:p>
            <a:pPr marL="342900" indent="-342900">
              <a:buFont typeface="+mj-lt"/>
              <a:buAutoNum type="arabicPeriod"/>
              <a:defRPr/>
            </a:pPr>
            <a:r>
              <a:rPr lang="fr-FR" sz="1400" dirty="0">
                <a:solidFill>
                  <a:schemeClr val="accent6">
                    <a:lumMod val="50000"/>
                  </a:schemeClr>
                </a:solidFill>
              </a:rPr>
              <a:t> Etc.</a:t>
            </a:r>
          </a:p>
          <a:p>
            <a:pPr>
              <a:defRPr/>
            </a:pPr>
            <a:r>
              <a:rPr lang="fr-FR" sz="1400" dirty="0">
                <a:solidFill>
                  <a:schemeClr val="accent6">
                    <a:lumMod val="50000"/>
                  </a:schemeClr>
                </a:solidFill>
              </a:rPr>
              <a:t> </a:t>
            </a:r>
          </a:p>
          <a:p>
            <a:pPr>
              <a:defRPr/>
            </a:pPr>
            <a:r>
              <a:rPr lang="fr-FR" sz="1200" dirty="0">
                <a:solidFill>
                  <a:schemeClr val="accent6">
                    <a:lumMod val="50000"/>
                  </a:schemeClr>
                </a:solidFill>
              </a:rPr>
              <a:t>(+) Les </a:t>
            </a:r>
            <a:r>
              <a:rPr lang="fr-FR" sz="1200" b="1" dirty="0">
                <a:solidFill>
                  <a:schemeClr val="accent6">
                    <a:lumMod val="50000"/>
                  </a:schemeClr>
                </a:solidFill>
              </a:rPr>
              <a:t>amarantes</a:t>
            </a:r>
            <a:r>
              <a:rPr lang="fr-FR" sz="1200" dirty="0">
                <a:solidFill>
                  <a:schemeClr val="accent6">
                    <a:lumMod val="50000"/>
                  </a:schemeClr>
                </a:solidFill>
              </a:rPr>
              <a:t> ou </a:t>
            </a:r>
            <a:r>
              <a:rPr lang="fr-FR" sz="1200" b="1" dirty="0" err="1">
                <a:solidFill>
                  <a:schemeClr val="accent6">
                    <a:lumMod val="50000"/>
                  </a:schemeClr>
                </a:solidFill>
              </a:rPr>
              <a:t>amaranthes</a:t>
            </a:r>
            <a:r>
              <a:rPr lang="fr-FR" sz="1200" dirty="0">
                <a:solidFill>
                  <a:schemeClr val="accent6">
                    <a:lumMod val="50000"/>
                  </a:schemeClr>
                </a:solidFill>
              </a:rPr>
              <a:t>  sont des plantes annuelles dont certaines espèces sont cultivées comme plantes potagères, pour leurs feuilles comestibles à la manière des épinards ou pour leurs graines [consommées grillées (comme le pop-corn) _ dont on peut tirer une bière _ ou sous forme de farine], et parfois comme plantes ornementales pour leur floraison en épis spectaculaires. L’</a:t>
            </a:r>
            <a:r>
              <a:rPr lang="fr-FR" sz="1200" dirty="0" err="1">
                <a:solidFill>
                  <a:schemeClr val="accent6">
                    <a:lumMod val="50000"/>
                  </a:schemeClr>
                </a:solidFill>
              </a:rPr>
              <a:t>amaranthe</a:t>
            </a:r>
            <a:r>
              <a:rPr lang="fr-FR" sz="1200" dirty="0">
                <a:solidFill>
                  <a:schemeClr val="accent6">
                    <a:lumMod val="50000"/>
                  </a:schemeClr>
                </a:solidFill>
              </a:rPr>
              <a:t> est vraiment une plante d’avenir pour l’Afrique (voir toute la documentation sur cette plante dans la base de donnée documentaire).</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Le centre Songhaï, modèle d'une exploitation diversifiée</a:t>
            </a:r>
            <a:r>
              <a:rPr lang="fr-FR" sz="1200" dirty="0">
                <a:solidFill>
                  <a:schemeClr val="accent6">
                    <a:lumMod val="50000"/>
                  </a:schemeClr>
                </a:solidFill>
              </a:rPr>
              <a:t>, Léonce </a:t>
            </a:r>
            <a:r>
              <a:rPr lang="fr-FR" sz="1200" dirty="0" err="1">
                <a:solidFill>
                  <a:schemeClr val="accent6">
                    <a:lumMod val="50000"/>
                  </a:schemeClr>
                </a:solidFill>
              </a:rPr>
              <a:t>Sessou</a:t>
            </a:r>
            <a:r>
              <a:rPr lang="fr-FR" sz="1200" dirty="0">
                <a:solidFill>
                  <a:schemeClr val="accent6">
                    <a:lumMod val="50000"/>
                  </a:schemeClr>
                </a:solidFill>
              </a:rPr>
              <a:t>, </a:t>
            </a:r>
            <a:r>
              <a:rPr lang="fr-FR" sz="1200">
                <a:solidFill>
                  <a:schemeClr val="accent6">
                    <a:lumMod val="50000"/>
                  </a:schemeClr>
                </a:solidFill>
                <a:hlinkClick r:id="rId2"/>
              </a:rPr>
              <a:t>http://www.agriculturesnetwork.org/magazines/west-africa/cultiver-la-diversite/le-centre-songhai-modele-d2019une-exploitation/at_download/article_pdf</a:t>
            </a:r>
            <a:r>
              <a:rPr lang="fr-FR" sz="1200">
                <a:solidFill>
                  <a:schemeClr val="accent6">
                    <a:lumMod val="50000"/>
                  </a:schemeClr>
                </a:solidFill>
              </a:rPr>
              <a:t>  </a:t>
            </a:r>
            <a:r>
              <a:rPr lang="fr-FR" sz="1200" dirty="0">
                <a:solidFill>
                  <a:schemeClr val="accent6">
                    <a:lumMod val="50000"/>
                  </a:schemeClr>
                </a:solidFill>
              </a:rPr>
              <a:t>&amp; </a:t>
            </a:r>
            <a:r>
              <a:rPr lang="fr-FR" sz="1200">
                <a:solidFill>
                  <a:schemeClr val="accent6">
                    <a:lumMod val="50000"/>
                  </a:schemeClr>
                </a:solidFill>
                <a:hlinkClick r:id="rId3"/>
              </a:rPr>
              <a:t>http://storage.ugal.com/5048/article-centre-de-songhai.pdf</a:t>
            </a:r>
            <a:r>
              <a:rPr lang="fr-FR" sz="1200">
                <a:solidFill>
                  <a:schemeClr val="accent6">
                    <a:lumMod val="50000"/>
                  </a:schemeClr>
                </a:solidFill>
              </a:rPr>
              <a:t> </a:t>
            </a:r>
            <a:endParaRPr lang="fr-FR" sz="1200" dirty="0">
              <a:solidFill>
                <a:schemeClr val="accent6">
                  <a:lumMod val="50000"/>
                </a:schemeClr>
              </a:solidFill>
              <a:latin typeface="+mn-lt"/>
            </a:endParaRPr>
          </a:p>
        </p:txBody>
      </p:sp>
      <p:sp>
        <p:nvSpPr>
          <p:cNvPr id="4" name="Rectangle 3"/>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4036" name="Espace réservé du numéro de diapositive 6"/>
          <p:cNvSpPr txBox="1">
            <a:spLocks/>
          </p:cNvSpPr>
          <p:nvPr/>
        </p:nvSpPr>
        <p:spPr bwMode="auto">
          <a:xfrm>
            <a:off x="11229975" y="180975"/>
            <a:ext cx="833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613E15B2-9E1E-49B6-A915-E7C86A3FA5AE}" type="slidenum">
              <a:rPr lang="fr-FR" altLang="fr-FR" sz="1200">
                <a:solidFill>
                  <a:srgbClr val="898989"/>
                </a:solidFill>
              </a:rPr>
              <a:pPr algn="r" eaLnBrk="1" hangingPunct="1">
                <a:lnSpc>
                  <a:spcPct val="100000"/>
                </a:lnSpc>
                <a:spcBef>
                  <a:spcPct val="0"/>
                </a:spcBef>
                <a:buFontTx/>
                <a:buNone/>
              </a:pPr>
              <a:t>24</a:t>
            </a:fld>
            <a:endParaRPr lang="fr-FR" altLang="fr-FR" sz="120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735763" y="19685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D8E08BD7-FE11-4F45-B1D7-EE089A1DEF01}" type="slidenum">
              <a:rPr lang="fr-FR"/>
              <a:pPr>
                <a:defRPr/>
              </a:pPr>
              <a:t>25</a:t>
            </a:fld>
            <a:endParaRPr lang="fr-FR" dirty="0"/>
          </a:p>
        </p:txBody>
      </p:sp>
      <p:sp>
        <p:nvSpPr>
          <p:cNvPr id="2" name="Rectangle 1"/>
          <p:cNvSpPr/>
          <p:nvPr/>
        </p:nvSpPr>
        <p:spPr>
          <a:xfrm>
            <a:off x="254000" y="836613"/>
            <a:ext cx="11938000" cy="1754187"/>
          </a:xfrm>
          <a:prstGeom prst="rect">
            <a:avLst/>
          </a:prstGeom>
        </p:spPr>
        <p:txBody>
          <a:bodyPr>
            <a:spAutoFit/>
          </a:bodyPr>
          <a:lstStyle/>
          <a:p>
            <a:pPr algn="just">
              <a:defRPr/>
            </a:pPr>
            <a:r>
              <a:rPr lang="fr-FR" dirty="0">
                <a:solidFill>
                  <a:schemeClr val="accent6">
                    <a:lumMod val="50000"/>
                  </a:schemeClr>
                </a:solidFill>
              </a:rPr>
              <a:t>La pédagogie de Songhaï trouve sa source dans une sagesse ancienne qui peut être le credo de la formation Songhaï :</a:t>
            </a:r>
          </a:p>
          <a:p>
            <a:pPr algn="just">
              <a:defRPr/>
            </a:pPr>
            <a:endParaRPr lang="fr-FR" dirty="0">
              <a:solidFill>
                <a:schemeClr val="accent6">
                  <a:lumMod val="50000"/>
                </a:schemeClr>
              </a:solidFill>
            </a:endParaRPr>
          </a:p>
          <a:p>
            <a:pPr algn="just">
              <a:defRPr/>
            </a:pPr>
            <a:r>
              <a:rPr lang="fr-FR" dirty="0">
                <a:solidFill>
                  <a:schemeClr val="accent6">
                    <a:lumMod val="50000"/>
                  </a:schemeClr>
                </a:solidFill>
              </a:rPr>
              <a:t>« </a:t>
            </a:r>
            <a:r>
              <a:rPr lang="fr-FR" i="1" dirty="0">
                <a:solidFill>
                  <a:schemeClr val="accent6">
                    <a:lumMod val="50000"/>
                  </a:schemeClr>
                </a:solidFill>
              </a:rPr>
              <a:t>Va vers les gens, vis avec eux. Apprends d’eux. Aime-les. Commence avec ce qu’ils connaissent. Planifie avec eux. Construis sur ce qu’ils ont. Enseigne en montrant. Apprends en pratiquant. Ne te conforme pas, mais transforme. Ne soulage pas mais libère. Et quand avec les meilleurs leaders, le travail est fait, la tâche accomplie, les gens diront nous l’avons fait nous-mêmes </a:t>
            </a:r>
            <a:r>
              <a:rPr lang="fr-FR" dirty="0">
                <a:solidFill>
                  <a:schemeClr val="accent6">
                    <a:lumMod val="50000"/>
                  </a:schemeClr>
                </a:solidFill>
              </a:rPr>
              <a:t>». Lao </a:t>
            </a:r>
            <a:r>
              <a:rPr lang="fr-FR" dirty="0" err="1">
                <a:solidFill>
                  <a:schemeClr val="accent6">
                    <a:lumMod val="50000"/>
                  </a:schemeClr>
                </a:solidFill>
              </a:rPr>
              <a:t>Tseu</a:t>
            </a:r>
            <a:r>
              <a:rPr lang="fr-FR" dirty="0">
                <a:solidFill>
                  <a:schemeClr val="accent6">
                    <a:lumMod val="50000"/>
                  </a:schemeClr>
                </a:solidFill>
              </a:rPr>
              <a:t>, Fondateur de la philosophie Tao, 600 av J.C.</a:t>
            </a:r>
          </a:p>
        </p:txBody>
      </p:sp>
      <p:sp>
        <p:nvSpPr>
          <p:cNvPr id="7" name="ZoneTexte 6"/>
          <p:cNvSpPr txBox="1"/>
          <p:nvPr/>
        </p:nvSpPr>
        <p:spPr>
          <a:xfrm>
            <a:off x="254000" y="328613"/>
            <a:ext cx="5430838"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6bis. </a:t>
            </a:r>
            <a:r>
              <a:rPr lang="fr-FR" b="1" u="sng" dirty="0">
                <a:solidFill>
                  <a:schemeClr val="accent6">
                    <a:lumMod val="50000"/>
                  </a:schemeClr>
                </a:solidFill>
                <a:latin typeface="+mn-lt"/>
              </a:rPr>
              <a:t>Philosophie de la formation à Songhaï</a:t>
            </a:r>
            <a:r>
              <a:rPr lang="fr-FR" dirty="0">
                <a:solidFill>
                  <a:schemeClr val="accent6">
                    <a:lumMod val="50000"/>
                  </a:schemeClr>
                </a:solidFill>
                <a:latin typeface="+mn-lt"/>
              </a:rPr>
              <a:t> :</a:t>
            </a:r>
          </a:p>
        </p:txBody>
      </p:sp>
      <p:pic>
        <p:nvPicPr>
          <p:cNvPr id="45062"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800350"/>
            <a:ext cx="490061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54000" y="2800350"/>
            <a:ext cx="6783388" cy="1200150"/>
          </a:xfrm>
          <a:prstGeom prst="rect">
            <a:avLst/>
          </a:prstGeom>
          <a:noFill/>
        </p:spPr>
        <p:txBody>
          <a:bodyPr>
            <a:spAutoFit/>
          </a:bodyPr>
          <a:lstStyle/>
          <a:p>
            <a:pPr algn="just">
              <a:defRPr/>
            </a:pPr>
            <a:r>
              <a:rPr lang="fr-FR" altLang="fr-FR" dirty="0">
                <a:solidFill>
                  <a:schemeClr val="accent6">
                    <a:lumMod val="50000"/>
                  </a:schemeClr>
                </a:solidFill>
              </a:rPr>
              <a:t>L’esprit : </a:t>
            </a:r>
          </a:p>
          <a:p>
            <a:pPr algn="just">
              <a:defRPr/>
            </a:pPr>
            <a:r>
              <a:rPr lang="fr-FR" altLang="fr-FR" dirty="0">
                <a:solidFill>
                  <a:schemeClr val="accent6">
                    <a:lumMod val="50000"/>
                  </a:schemeClr>
                </a:solidFill>
              </a:rPr>
              <a:t>Son approche est d’aider les africains à créer des entreprises et à développer, chez eux, l’esprit entrepreneurial. Elle accompagne les créateurs d’entreprises, dans la création de leurs entreprises.</a:t>
            </a:r>
          </a:p>
        </p:txBody>
      </p:sp>
      <p:sp>
        <p:nvSpPr>
          <p:cNvPr id="3" name="Rectangle 2"/>
          <p:cNvSpPr/>
          <p:nvPr/>
        </p:nvSpPr>
        <p:spPr>
          <a:xfrm>
            <a:off x="254000" y="4210050"/>
            <a:ext cx="6783388" cy="2586038"/>
          </a:xfrm>
          <a:prstGeom prst="rect">
            <a:avLst/>
          </a:prstGeom>
        </p:spPr>
        <p:txBody>
          <a:bodyPr>
            <a:spAutoFit/>
          </a:bodyPr>
          <a:lstStyle/>
          <a:p>
            <a:pPr algn="just">
              <a:defRPr/>
            </a:pPr>
            <a:r>
              <a:rPr lang="fr-FR" dirty="0">
                <a:solidFill>
                  <a:schemeClr val="accent6">
                    <a:lumMod val="50000"/>
                  </a:schemeClr>
                </a:solidFill>
              </a:rPr>
              <a:t>La mise en œuvre de l’initiative Songhaï, nécessite des professionnels ayant reçu une formation au-delà de leur domaine spécifique (domaine de compétence). C’est-à-dire </a:t>
            </a:r>
            <a:r>
              <a:rPr lang="fr-FR" b="1" dirty="0">
                <a:solidFill>
                  <a:schemeClr val="accent6">
                    <a:lumMod val="50000"/>
                  </a:schemeClr>
                </a:solidFill>
              </a:rPr>
              <a:t>le Savoir, le Savoir faire, le Savoir-être</a:t>
            </a:r>
            <a:r>
              <a:rPr lang="fr-FR" dirty="0">
                <a:solidFill>
                  <a:schemeClr val="accent6">
                    <a:lumMod val="50000"/>
                  </a:schemeClr>
                </a:solidFill>
              </a:rPr>
              <a:t> pour être capables de gérer un centre Songhaï. Le besoin de formation de leaders devient alors la clef de la consolidation du modèle Songhaï et de son expansion au service du développement intégré durable et des villes rurales vertes. La nécessité d’avoir une approche globale rend difficile ce type de formation dans le cadre universitaire. </a:t>
            </a:r>
            <a:r>
              <a:rPr lang="fr-FR" sz="1200" dirty="0">
                <a:solidFill>
                  <a:schemeClr val="accent6">
                    <a:lumMod val="50000"/>
                  </a:schemeClr>
                </a:solidFill>
              </a:rPr>
              <a:t> Source : </a:t>
            </a:r>
            <a:r>
              <a:rPr lang="fr-FR" sz="1200">
                <a:solidFill>
                  <a:schemeClr val="accent6">
                    <a:lumMod val="50000"/>
                  </a:schemeClr>
                </a:solidFill>
                <a:hlinkClick r:id="rId4"/>
              </a:rPr>
              <a:t>https://www.songhai.org/index.php/fr/songhai-leadership-academy</a:t>
            </a:r>
            <a:r>
              <a:rPr lang="fr-FR" sz="1200">
                <a:solidFill>
                  <a:schemeClr val="accent6">
                    <a:lumMod val="50000"/>
                  </a:schemeClr>
                </a:solidFill>
              </a:rPr>
              <a:t> </a:t>
            </a:r>
            <a:endParaRPr lang="fr-FR" dirty="0">
              <a:solidFill>
                <a:schemeClr val="accent6">
                  <a:lumMod val="50000"/>
                </a:schemeClr>
              </a:solidFill>
            </a:endParaRPr>
          </a:p>
        </p:txBody>
      </p:sp>
      <p:sp>
        <p:nvSpPr>
          <p:cNvPr id="9" name="ZoneTexte 33"/>
          <p:cNvSpPr txBox="1">
            <a:spLocks noChangeArrowheads="1"/>
          </p:cNvSpPr>
          <p:nvPr/>
        </p:nvSpPr>
        <p:spPr bwMode="auto">
          <a:xfrm>
            <a:off x="7553888" y="6426756"/>
            <a:ext cx="4423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esprit et vision intégrés de Songhaï</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735763" y="19685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542FD5D4-A71C-4524-B571-CA57FCD32147}" type="slidenum">
              <a:rPr lang="fr-FR"/>
              <a:pPr>
                <a:defRPr/>
              </a:pPr>
              <a:t>26</a:t>
            </a:fld>
            <a:endParaRPr lang="fr-FR" dirty="0"/>
          </a:p>
        </p:txBody>
      </p:sp>
      <p:sp>
        <p:nvSpPr>
          <p:cNvPr id="2" name="Rectangle 1"/>
          <p:cNvSpPr/>
          <p:nvPr/>
        </p:nvSpPr>
        <p:spPr>
          <a:xfrm>
            <a:off x="254000" y="858838"/>
            <a:ext cx="11479213" cy="1200150"/>
          </a:xfrm>
          <a:prstGeom prst="rect">
            <a:avLst/>
          </a:prstGeom>
        </p:spPr>
        <p:txBody>
          <a:bodyPr>
            <a:spAutoFit/>
          </a:bodyPr>
          <a:lstStyle/>
          <a:p>
            <a:pPr algn="just">
              <a:defRPr/>
            </a:pPr>
            <a:r>
              <a:rPr lang="fr-FR" dirty="0">
                <a:solidFill>
                  <a:schemeClr val="accent6">
                    <a:lumMod val="50000"/>
                  </a:schemeClr>
                </a:solidFill>
              </a:rPr>
              <a:t>Né d’une volonté de faire des Africains de véritables producteurs, Songhaï prône le </a:t>
            </a:r>
            <a:r>
              <a:rPr lang="fr-FR" b="1" dirty="0">
                <a:solidFill>
                  <a:schemeClr val="accent6">
                    <a:lumMod val="50000"/>
                  </a:schemeClr>
                </a:solidFill>
              </a:rPr>
              <a:t>réinvestissement des revenus dans le tissu social </a:t>
            </a:r>
            <a:r>
              <a:rPr lang="fr-FR" dirty="0">
                <a:solidFill>
                  <a:schemeClr val="accent6">
                    <a:lumMod val="50000"/>
                  </a:schemeClr>
                </a:solidFill>
              </a:rPr>
              <a:t>afin de créer des ressources humaines fortes et capables de générer la richesse de façon pérenne. Pour Songhaï, le développement durable s’inscrit dans un processus non-linéaire de création de richesses - « avoir plus » - et d’émergence de capacités humaines - « être plus ».</a:t>
            </a:r>
          </a:p>
        </p:txBody>
      </p:sp>
      <p:sp>
        <p:nvSpPr>
          <p:cNvPr id="7" name="ZoneTexte 6"/>
          <p:cNvSpPr txBox="1"/>
          <p:nvPr/>
        </p:nvSpPr>
        <p:spPr>
          <a:xfrm>
            <a:off x="254000" y="328613"/>
            <a:ext cx="5430838"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6bis. </a:t>
            </a:r>
            <a:r>
              <a:rPr lang="fr-FR" b="1" u="sng" dirty="0">
                <a:solidFill>
                  <a:schemeClr val="accent6">
                    <a:lumMod val="50000"/>
                  </a:schemeClr>
                </a:solidFill>
                <a:latin typeface="+mn-lt"/>
              </a:rPr>
              <a:t>Philosophie de la formation à Songhaï</a:t>
            </a:r>
            <a:r>
              <a:rPr lang="fr-FR" dirty="0">
                <a:solidFill>
                  <a:schemeClr val="accent6">
                    <a:lumMod val="50000"/>
                  </a:schemeClr>
                </a:solidFill>
                <a:latin typeface="+mn-lt"/>
              </a:rPr>
              <a:t> :</a:t>
            </a:r>
          </a:p>
        </p:txBody>
      </p:sp>
      <p:pic>
        <p:nvPicPr>
          <p:cNvPr id="47110"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220913"/>
            <a:ext cx="7056437"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7734300" y="2220913"/>
            <a:ext cx="4119563" cy="2586037"/>
          </a:xfrm>
          <a:prstGeom prst="rect">
            <a:avLst/>
          </a:prstGeom>
          <a:noFill/>
          <a:ln>
            <a:solidFill>
              <a:schemeClr val="accent6">
                <a:lumMod val="50000"/>
              </a:schemeClr>
            </a:solidFill>
          </a:ln>
        </p:spPr>
        <p:txBody>
          <a:bodyPr>
            <a:spAutoFit/>
          </a:bodyPr>
          <a:lstStyle/>
          <a:p>
            <a:pPr>
              <a:defRPr/>
            </a:pPr>
            <a:r>
              <a:rPr lang="fr-FR" b="1" i="1" dirty="0">
                <a:solidFill>
                  <a:schemeClr val="accent6">
                    <a:lumMod val="50000"/>
                  </a:schemeClr>
                </a:solidFill>
              </a:rPr>
              <a:t>L’Esprit Songhaï</a:t>
            </a:r>
          </a:p>
          <a:p>
            <a:pPr>
              <a:defRPr/>
            </a:pPr>
            <a:endParaRPr lang="fr-FR" i="1" dirty="0">
              <a:solidFill>
                <a:schemeClr val="accent6">
                  <a:lumMod val="50000"/>
                </a:schemeClr>
              </a:solidFill>
            </a:endParaRPr>
          </a:p>
          <a:p>
            <a:pPr>
              <a:defRPr/>
            </a:pPr>
            <a:r>
              <a:rPr lang="fr-FR" i="1" dirty="0">
                <a:solidFill>
                  <a:schemeClr val="accent6">
                    <a:lumMod val="50000"/>
                  </a:schemeClr>
                </a:solidFill>
              </a:rPr>
              <a:t>- Prise d’initiative</a:t>
            </a:r>
          </a:p>
          <a:p>
            <a:pPr>
              <a:defRPr/>
            </a:pPr>
            <a:r>
              <a:rPr lang="fr-FR" i="1" dirty="0">
                <a:solidFill>
                  <a:schemeClr val="accent6">
                    <a:lumMod val="50000"/>
                  </a:schemeClr>
                </a:solidFill>
              </a:rPr>
              <a:t>- Créativité</a:t>
            </a:r>
          </a:p>
          <a:p>
            <a:pPr>
              <a:defRPr/>
            </a:pPr>
            <a:r>
              <a:rPr lang="fr-FR" i="1" dirty="0">
                <a:solidFill>
                  <a:schemeClr val="accent6">
                    <a:lumMod val="50000"/>
                  </a:schemeClr>
                </a:solidFill>
              </a:rPr>
              <a:t>- Capacité d’organisation</a:t>
            </a:r>
          </a:p>
          <a:p>
            <a:pPr>
              <a:defRPr/>
            </a:pPr>
            <a:r>
              <a:rPr lang="fr-FR" i="1" dirty="0">
                <a:solidFill>
                  <a:schemeClr val="accent6">
                    <a:lumMod val="50000"/>
                  </a:schemeClr>
                </a:solidFill>
              </a:rPr>
              <a:t>- Prise en charge de soi</a:t>
            </a:r>
          </a:p>
          <a:p>
            <a:pPr>
              <a:defRPr/>
            </a:pPr>
            <a:r>
              <a:rPr lang="fr-FR" i="1" dirty="0">
                <a:solidFill>
                  <a:schemeClr val="accent6">
                    <a:lumMod val="50000"/>
                  </a:schemeClr>
                </a:solidFill>
              </a:rPr>
              <a:t>- Compétence technique</a:t>
            </a:r>
          </a:p>
          <a:p>
            <a:pPr>
              <a:defRPr/>
            </a:pPr>
            <a:r>
              <a:rPr lang="fr-FR" i="1" dirty="0">
                <a:solidFill>
                  <a:schemeClr val="accent6">
                    <a:lumMod val="50000"/>
                  </a:schemeClr>
                </a:solidFill>
              </a:rPr>
              <a:t>- Compétitivité</a:t>
            </a:r>
          </a:p>
          <a:p>
            <a:pPr>
              <a:defRPr/>
            </a:pPr>
            <a:r>
              <a:rPr lang="fr-FR" i="1" dirty="0">
                <a:solidFill>
                  <a:schemeClr val="accent6">
                    <a:lumMod val="50000"/>
                  </a:schemeClr>
                </a:solidFill>
              </a:rPr>
              <a:t>- Polyvalence</a:t>
            </a:r>
            <a:endParaRPr lang="fr-FR" dirty="0">
              <a:solidFill>
                <a:schemeClr val="accent6">
                  <a:lumMod val="50000"/>
                </a:schemeClr>
              </a:solidFill>
            </a:endParaRPr>
          </a:p>
        </p:txBody>
      </p:sp>
      <p:sp>
        <p:nvSpPr>
          <p:cNvPr id="8" name="Rectangle 7"/>
          <p:cNvSpPr/>
          <p:nvPr/>
        </p:nvSpPr>
        <p:spPr>
          <a:xfrm>
            <a:off x="2634801" y="6024563"/>
            <a:ext cx="1694182" cy="369332"/>
          </a:xfrm>
          <a:prstGeom prst="rect">
            <a:avLst/>
          </a:prstGeom>
        </p:spPr>
        <p:txBody>
          <a:bodyPr wrap="none">
            <a:spAutoFit/>
          </a:bodyPr>
          <a:lstStyle/>
          <a:p>
            <a:pPr>
              <a:defRPr/>
            </a:pPr>
            <a:r>
              <a:rPr lang="fr-FR" b="1" dirty="0">
                <a:solidFill>
                  <a:schemeClr val="accent6">
                    <a:lumMod val="50000"/>
                  </a:schemeClr>
                </a:solidFill>
              </a:rPr>
              <a:t>L’Esprit Songhaï</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919163"/>
            <a:ext cx="5429250"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6bis. </a:t>
            </a:r>
            <a:r>
              <a:rPr lang="fr-FR" b="1" u="sng" dirty="0">
                <a:solidFill>
                  <a:schemeClr val="accent6">
                    <a:lumMod val="50000"/>
                  </a:schemeClr>
                </a:solidFill>
                <a:latin typeface="+mn-lt"/>
              </a:rPr>
              <a:t>Philosophie de la formation à Songhaï</a:t>
            </a:r>
            <a:r>
              <a:rPr lang="fr-FR" dirty="0">
                <a:solidFill>
                  <a:schemeClr val="accent6">
                    <a:lumMod val="50000"/>
                  </a:schemeClr>
                </a:solidFill>
                <a:latin typeface="+mn-lt"/>
              </a:rPr>
              <a:t> :</a:t>
            </a:r>
          </a:p>
        </p:txBody>
      </p:sp>
      <p:sp>
        <p:nvSpPr>
          <p:cNvPr id="16" name="Rectangle 15"/>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27</a:t>
            </a:fld>
            <a:endParaRPr lang="fr-FR" dirty="0"/>
          </a:p>
        </p:txBody>
      </p:sp>
      <p:sp>
        <p:nvSpPr>
          <p:cNvPr id="5" name="Rectangle 4"/>
          <p:cNvSpPr>
            <a:spLocks noChangeArrowheads="1"/>
          </p:cNvSpPr>
          <p:nvPr/>
        </p:nvSpPr>
        <p:spPr bwMode="auto">
          <a:xfrm>
            <a:off x="1714500" y="585788"/>
            <a:ext cx="8763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r-FR" altLang="fr-FR"/>
          </a:p>
        </p:txBody>
      </p:sp>
      <p:sp>
        <p:nvSpPr>
          <p:cNvPr id="6" name="Rectangle 5"/>
          <p:cNvSpPr>
            <a:spLocks noGrp="1" noChangeArrowheads="1"/>
          </p:cNvSpPr>
          <p:nvPr/>
        </p:nvSpPr>
        <p:spPr bwMode="auto">
          <a:xfrm>
            <a:off x="155575" y="2271713"/>
            <a:ext cx="9528175"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defRPr/>
            </a:pPr>
            <a:r>
              <a:rPr lang="de-DE" altLang="fr-FR" sz="1800" dirty="0">
                <a:solidFill>
                  <a:schemeClr val="hlink"/>
                </a:solidFill>
                <a:effectLst/>
                <a:latin typeface="Arial" panose="020B0604020202020204" pitchFamily="34" charset="0"/>
                <a:cs typeface="Arial" panose="020B0604020202020204" pitchFamily="34" charset="0"/>
              </a:rPr>
              <a:t>Admission</a:t>
            </a:r>
            <a:r>
              <a:rPr lang="de-DE" altLang="fr-FR" sz="1800" dirty="0">
                <a:effectLst/>
                <a:latin typeface="Arial" panose="020B0604020202020204" pitchFamily="34" charset="0"/>
                <a:cs typeface="Arial" panose="020B0604020202020204" pitchFamily="34" charset="0"/>
              </a:rPr>
              <a:t>: </a:t>
            </a:r>
            <a:r>
              <a:rPr lang="fr-FR" altLang="fr-FR" sz="1800" dirty="0">
                <a:solidFill>
                  <a:schemeClr val="accent6">
                    <a:lumMod val="50000"/>
                  </a:schemeClr>
                </a:solidFill>
                <a:effectLst/>
                <a:latin typeface="Arial" panose="020B0604020202020204" pitchFamily="34" charset="0"/>
                <a:cs typeface="Arial" panose="020B0604020202020204" pitchFamily="34" charset="0"/>
              </a:rPr>
              <a:t>Niveau Primaire, Secondaire, Supérieur, </a:t>
            </a:r>
          </a:p>
          <a:p>
            <a:pPr>
              <a:lnSpc>
                <a:spcPct val="90000"/>
              </a:lnSpc>
              <a:buFontTx/>
              <a:buNone/>
              <a:defRPr/>
            </a:pPr>
            <a:r>
              <a:rPr lang="fr-FR" altLang="fr-FR" sz="1800" dirty="0">
                <a:solidFill>
                  <a:srgbClr val="C00000"/>
                </a:solidFill>
                <a:effectLst/>
                <a:latin typeface="Arial" panose="020B0604020202020204" pitchFamily="34" charset="0"/>
                <a:cs typeface="Arial" panose="020B0604020202020204" pitchFamily="34" charset="0"/>
              </a:rPr>
              <a:t>                        Avoir Une Volonté Manifeste Pour l’Agriculture</a:t>
            </a:r>
            <a:r>
              <a:rPr lang="fr-FR" altLang="fr-FR" sz="1800" dirty="0">
                <a:effectLst/>
                <a:latin typeface="Arial" panose="020B0604020202020204" pitchFamily="34" charset="0"/>
                <a:cs typeface="Arial" panose="020B0604020202020204" pitchFamily="34" charset="0"/>
              </a:rPr>
              <a:t>, </a:t>
            </a:r>
          </a:p>
          <a:p>
            <a:pPr>
              <a:lnSpc>
                <a:spcPct val="90000"/>
              </a:lnSpc>
              <a:buFontTx/>
              <a:buNone/>
              <a:defRPr/>
            </a:pPr>
            <a:r>
              <a:rPr lang="fr-FR" altLang="fr-FR" sz="1800" dirty="0">
                <a:effectLst/>
                <a:latin typeface="Arial" panose="020B0604020202020204" pitchFamily="34" charset="0"/>
                <a:cs typeface="Arial" panose="020B0604020202020204" pitchFamily="34" charset="0"/>
              </a:rPr>
              <a:t>                        </a:t>
            </a:r>
            <a:r>
              <a:rPr lang="fr-FR" altLang="fr-FR" sz="1800" dirty="0">
                <a:solidFill>
                  <a:schemeClr val="accent6">
                    <a:lumMod val="50000"/>
                  </a:schemeClr>
                </a:solidFill>
                <a:effectLst/>
                <a:latin typeface="Arial" panose="020B0604020202020204" pitchFamily="34" charset="0"/>
                <a:cs typeface="Arial" panose="020B0604020202020204" pitchFamily="34" charset="0"/>
              </a:rPr>
              <a:t>Posséder un Terrain  </a:t>
            </a:r>
          </a:p>
          <a:p>
            <a:pPr>
              <a:lnSpc>
                <a:spcPct val="90000"/>
              </a:lnSpc>
              <a:defRPr/>
            </a:pPr>
            <a:endParaRPr lang="fr-FR" altLang="fr-FR" sz="1800" dirty="0">
              <a:effectLst/>
              <a:latin typeface="Arial" panose="020B0604020202020204" pitchFamily="34" charset="0"/>
              <a:cs typeface="Arial" panose="020B0604020202020204" pitchFamily="34" charset="0"/>
            </a:endParaRPr>
          </a:p>
          <a:p>
            <a:pPr>
              <a:lnSpc>
                <a:spcPct val="90000"/>
              </a:lnSpc>
              <a:defRPr/>
            </a:pPr>
            <a:r>
              <a:rPr lang="fr-FR" altLang="fr-FR" sz="1800" dirty="0">
                <a:solidFill>
                  <a:schemeClr val="hlink"/>
                </a:solidFill>
                <a:effectLst/>
                <a:latin typeface="Arial" panose="020B0604020202020204" pitchFamily="34" charset="0"/>
                <a:cs typeface="Arial" panose="020B0604020202020204" pitchFamily="34" charset="0"/>
              </a:rPr>
              <a:t>Phases de formation</a:t>
            </a:r>
            <a:r>
              <a:rPr lang="fr-FR" altLang="fr-FR" sz="1800" dirty="0">
                <a:effectLst/>
                <a:latin typeface="Arial" panose="020B0604020202020204" pitchFamily="34" charset="0"/>
                <a:cs typeface="Arial" panose="020B0604020202020204" pitchFamily="34" charset="0"/>
              </a:rPr>
              <a:t>: </a:t>
            </a:r>
          </a:p>
          <a:p>
            <a:pPr marL="0" indent="0">
              <a:lnSpc>
                <a:spcPct val="90000"/>
              </a:lnSpc>
              <a:buFontTx/>
              <a:buNone/>
              <a:defRPr/>
            </a:pPr>
            <a:endParaRPr lang="fr-FR" altLang="fr-FR" sz="1800" dirty="0">
              <a:effectLst/>
              <a:latin typeface="Arial" panose="020B0604020202020204" pitchFamily="34" charset="0"/>
              <a:cs typeface="Arial" panose="020B0604020202020204" pitchFamily="34" charset="0"/>
            </a:endParaRPr>
          </a:p>
          <a:p>
            <a:pPr lvl="1">
              <a:lnSpc>
                <a:spcPct val="90000"/>
              </a:lnSpc>
              <a:defRPr/>
            </a:pPr>
            <a:r>
              <a:rPr lang="fr-FR" altLang="fr-FR" sz="1800" dirty="0">
                <a:solidFill>
                  <a:schemeClr val="accent6">
                    <a:lumMod val="50000"/>
                  </a:schemeClr>
                </a:solidFill>
                <a:effectLst/>
                <a:latin typeface="Arial" panose="020B0604020202020204" pitchFamily="34" charset="0"/>
                <a:cs typeface="Arial" panose="020B0604020202020204" pitchFamily="34" charset="0"/>
              </a:rPr>
              <a:t>Phase I: tronc commun (6 mois)</a:t>
            </a:r>
          </a:p>
          <a:p>
            <a:pPr lvl="1">
              <a:lnSpc>
                <a:spcPct val="90000"/>
              </a:lnSpc>
              <a:defRPr/>
            </a:pPr>
            <a:r>
              <a:rPr lang="fr-FR" altLang="fr-FR" sz="1800" dirty="0">
                <a:solidFill>
                  <a:schemeClr val="accent6">
                    <a:lumMod val="50000"/>
                  </a:schemeClr>
                </a:solidFill>
                <a:effectLst/>
                <a:latin typeface="Arial" panose="020B0604020202020204" pitchFamily="34" charset="0"/>
                <a:cs typeface="Arial" panose="020B0604020202020204" pitchFamily="34" charset="0"/>
              </a:rPr>
              <a:t>Phase II:  spécialisation ( 9 mois )</a:t>
            </a:r>
          </a:p>
          <a:p>
            <a:pPr lvl="1">
              <a:lnSpc>
                <a:spcPct val="90000"/>
              </a:lnSpc>
              <a:defRPr/>
            </a:pPr>
            <a:r>
              <a:rPr lang="fr-FR" altLang="fr-FR" sz="1800" dirty="0">
                <a:solidFill>
                  <a:schemeClr val="accent6">
                    <a:lumMod val="50000"/>
                  </a:schemeClr>
                </a:solidFill>
                <a:effectLst/>
                <a:latin typeface="Arial" panose="020B0604020202020204" pitchFamily="34" charset="0"/>
                <a:cs typeface="Arial" panose="020B0604020202020204" pitchFamily="34" charset="0"/>
              </a:rPr>
              <a:t>Conception de mini projet (3 mois)</a:t>
            </a:r>
          </a:p>
          <a:p>
            <a:pPr lvl="1">
              <a:lnSpc>
                <a:spcPct val="90000"/>
              </a:lnSpc>
              <a:defRPr/>
            </a:pPr>
            <a:r>
              <a:rPr lang="fr-FR" altLang="fr-FR" sz="1800" dirty="0">
                <a:solidFill>
                  <a:schemeClr val="accent6">
                    <a:lumMod val="50000"/>
                  </a:schemeClr>
                </a:solidFill>
                <a:effectLst/>
                <a:latin typeface="Arial" panose="020B0604020202020204" pitchFamily="34" charset="0"/>
                <a:cs typeface="Arial" panose="020B0604020202020204" pitchFamily="34" charset="0"/>
              </a:rPr>
              <a:t>Phase III: Application (12 mois</a:t>
            </a:r>
            <a:r>
              <a:rPr lang="de-DE" altLang="fr-FR" sz="1800" dirty="0">
                <a:solidFill>
                  <a:schemeClr val="accent6">
                    <a:lumMod val="50000"/>
                  </a:schemeClr>
                </a:solidFill>
                <a:effectLst/>
                <a:latin typeface="Arial" panose="020B0604020202020204" pitchFamily="34" charset="0"/>
                <a:cs typeface="Arial" panose="020B0604020202020204" pitchFamily="34" charset="0"/>
              </a:rPr>
              <a:t>)</a:t>
            </a:r>
            <a:endParaRPr lang="en-US" altLang="fr-FR" sz="1800" dirty="0">
              <a:solidFill>
                <a:schemeClr val="accent6">
                  <a:lumMod val="50000"/>
                </a:schemeClr>
              </a:solidFill>
              <a:effectLst/>
              <a:latin typeface="Arial" panose="020B0604020202020204" pitchFamily="34" charset="0"/>
              <a:cs typeface="Arial" panose="020B0604020202020204" pitchFamily="34" charset="0"/>
            </a:endParaRPr>
          </a:p>
        </p:txBody>
      </p:sp>
      <p:sp>
        <p:nvSpPr>
          <p:cNvPr id="2" name="ZoneTexte 1"/>
          <p:cNvSpPr txBox="1"/>
          <p:nvPr/>
        </p:nvSpPr>
        <p:spPr>
          <a:xfrm>
            <a:off x="155575" y="1579563"/>
            <a:ext cx="2752725" cy="371475"/>
          </a:xfrm>
          <a:prstGeom prst="rect">
            <a:avLst/>
          </a:prstGeom>
          <a:noFill/>
        </p:spPr>
        <p:txBody>
          <a:bodyPr>
            <a:spAutoFit/>
          </a:bodyPr>
          <a:lstStyle/>
          <a:p>
            <a:pPr>
              <a:defRPr/>
            </a:pPr>
            <a:r>
              <a:rPr lang="fr-FR" dirty="0">
                <a:solidFill>
                  <a:schemeClr val="accent6">
                    <a:lumMod val="50000"/>
                  </a:schemeClr>
                </a:solidFill>
              </a:rPr>
              <a:t>La formation à Songhaï : </a:t>
            </a:r>
          </a:p>
        </p:txBody>
      </p:sp>
      <p:pic>
        <p:nvPicPr>
          <p:cNvPr id="49160"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1657350"/>
            <a:ext cx="4808538"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33"/>
          <p:cNvSpPr txBox="1">
            <a:spLocks noChangeArrowheads="1"/>
          </p:cNvSpPr>
          <p:nvPr/>
        </p:nvSpPr>
        <p:spPr bwMode="auto">
          <a:xfrm>
            <a:off x="7414507" y="5610225"/>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6625366" y="1579647"/>
            <a:ext cx="2133600" cy="15240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4" name="Oval 3"/>
          <p:cNvSpPr>
            <a:spLocks noChangeArrowheads="1"/>
          </p:cNvSpPr>
          <p:nvPr/>
        </p:nvSpPr>
        <p:spPr bwMode="auto">
          <a:xfrm>
            <a:off x="3653566" y="5313447"/>
            <a:ext cx="2438400" cy="1376363"/>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Pisciculture </a:t>
            </a:r>
            <a:r>
              <a:rPr lang="en-US" sz="4000"/>
              <a:t> </a:t>
            </a:r>
          </a:p>
        </p:txBody>
      </p:sp>
      <p:sp>
        <p:nvSpPr>
          <p:cNvPr id="5" name="Oval 4"/>
          <p:cNvSpPr>
            <a:spLocks noChangeArrowheads="1"/>
          </p:cNvSpPr>
          <p:nvPr/>
        </p:nvSpPr>
        <p:spPr bwMode="auto">
          <a:xfrm>
            <a:off x="8987566" y="5313447"/>
            <a:ext cx="2284413" cy="13716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800"/>
          </a:p>
          <a:p>
            <a:endParaRPr lang="en-US" sz="2800"/>
          </a:p>
          <a:p>
            <a:endParaRPr lang="en-US" sz="2800"/>
          </a:p>
        </p:txBody>
      </p:sp>
      <p:sp>
        <p:nvSpPr>
          <p:cNvPr id="6" name="Oval 5"/>
          <p:cNvSpPr>
            <a:spLocks noChangeArrowheads="1"/>
          </p:cNvSpPr>
          <p:nvPr/>
        </p:nvSpPr>
        <p:spPr bwMode="auto">
          <a:xfrm>
            <a:off x="6320566" y="4156160"/>
            <a:ext cx="2438400" cy="1081087"/>
          </a:xfrm>
          <a:prstGeom prst="ellipse">
            <a:avLst/>
          </a:prstGeom>
          <a:solidFill>
            <a:srgbClr val="FFC000"/>
          </a:solid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Bio energie </a:t>
            </a:r>
            <a:endParaRPr lang="en-US" sz="3600"/>
          </a:p>
        </p:txBody>
      </p:sp>
      <p:sp>
        <p:nvSpPr>
          <p:cNvPr id="7" name="Line 6"/>
          <p:cNvSpPr>
            <a:spLocks noChangeShapeType="1"/>
          </p:cNvSpPr>
          <p:nvPr/>
        </p:nvSpPr>
        <p:spPr bwMode="auto">
          <a:xfrm rot="18000000" flipH="1">
            <a:off x="4339366" y="4018047"/>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8" name="Line 7"/>
          <p:cNvSpPr>
            <a:spLocks noChangeShapeType="1"/>
          </p:cNvSpPr>
          <p:nvPr/>
        </p:nvSpPr>
        <p:spPr bwMode="auto">
          <a:xfrm>
            <a:off x="7693754" y="3332247"/>
            <a:ext cx="0" cy="762000"/>
          </a:xfrm>
          <a:prstGeom prst="line">
            <a:avLst/>
          </a:prstGeom>
          <a:noFill/>
          <a:ln w="28575">
            <a:solidFill>
              <a:schemeClr val="accent2"/>
            </a:solidFill>
            <a:round/>
            <a:headEnd type="triangle"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9" name="Line 8"/>
          <p:cNvSpPr>
            <a:spLocks noChangeShapeType="1"/>
          </p:cNvSpPr>
          <p:nvPr/>
        </p:nvSpPr>
        <p:spPr bwMode="auto">
          <a:xfrm flipH="1">
            <a:off x="5939566" y="5008647"/>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0" name="Line 9"/>
          <p:cNvSpPr>
            <a:spLocks noChangeShapeType="1"/>
          </p:cNvSpPr>
          <p:nvPr/>
        </p:nvSpPr>
        <p:spPr bwMode="auto">
          <a:xfrm>
            <a:off x="8682766" y="5008647"/>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1" name="Line 10"/>
          <p:cNvSpPr>
            <a:spLocks noChangeShapeType="1"/>
          </p:cNvSpPr>
          <p:nvPr/>
        </p:nvSpPr>
        <p:spPr bwMode="auto">
          <a:xfrm rot="-18000000">
            <a:off x="8073166" y="3941847"/>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2" name="Line 11"/>
          <p:cNvSpPr>
            <a:spLocks noChangeShapeType="1"/>
          </p:cNvSpPr>
          <p:nvPr/>
        </p:nvSpPr>
        <p:spPr bwMode="auto">
          <a:xfrm>
            <a:off x="6472966" y="5999247"/>
            <a:ext cx="2057400" cy="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3" name="Rectangle 12"/>
          <p:cNvSpPr>
            <a:spLocks noGrp="1" noChangeArrowheads="1"/>
          </p:cNvSpPr>
          <p:nvPr/>
        </p:nvSpPr>
        <p:spPr bwMode="auto">
          <a:xfrm>
            <a:off x="3653566" y="707618"/>
            <a:ext cx="8305800" cy="842337"/>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sz="4000" b="1" dirty="0">
                <a:solidFill>
                  <a:schemeClr val="accent1"/>
                </a:solidFill>
                <a:effectLst/>
              </a:rPr>
              <a:t>SYSTEME INTEGRE SONGHAI </a:t>
            </a:r>
          </a:p>
        </p:txBody>
      </p:sp>
      <p:sp>
        <p:nvSpPr>
          <p:cNvPr id="14" name="Rectangle 13"/>
          <p:cNvSpPr>
            <a:spLocks noChangeArrowheads="1"/>
          </p:cNvSpPr>
          <p:nvPr/>
        </p:nvSpPr>
        <p:spPr bwMode="auto">
          <a:xfrm>
            <a:off x="9520966" y="5770647"/>
            <a:ext cx="1484313" cy="52387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Elevage</a:t>
            </a:r>
          </a:p>
        </p:txBody>
      </p:sp>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28</a:t>
            </a:fld>
            <a:endParaRPr lang="fr-FR" dirty="0"/>
          </a:p>
        </p:txBody>
      </p:sp>
      <p:sp>
        <p:nvSpPr>
          <p:cNvPr id="17" name="ZoneTexte 16"/>
          <p:cNvSpPr txBox="1"/>
          <p:nvPr/>
        </p:nvSpPr>
        <p:spPr>
          <a:xfrm>
            <a:off x="280259" y="460826"/>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sp>
        <p:nvSpPr>
          <p:cNvPr id="18" name="ZoneTexte 33"/>
          <p:cNvSpPr txBox="1">
            <a:spLocks noChangeArrowheads="1"/>
          </p:cNvSpPr>
          <p:nvPr/>
        </p:nvSpPr>
        <p:spPr bwMode="auto">
          <a:xfrm>
            <a:off x="5743598" y="6470734"/>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extLst>
      <p:ext uri="{BB962C8B-B14F-4D97-AF65-F5344CB8AC3E}">
        <p14:creationId xmlns:p14="http://schemas.microsoft.com/office/powerpoint/2010/main" val="2297466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29</a:t>
            </a:fld>
            <a:endParaRPr lang="fr-FR" dirty="0"/>
          </a:p>
        </p:txBody>
      </p:sp>
      <p:sp>
        <p:nvSpPr>
          <p:cNvPr id="17" name="ZoneTexte 16"/>
          <p:cNvSpPr txBox="1"/>
          <p:nvPr/>
        </p:nvSpPr>
        <p:spPr>
          <a:xfrm>
            <a:off x="280259" y="460826"/>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pic>
        <p:nvPicPr>
          <p:cNvPr id="18"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03790" y="1583609"/>
            <a:ext cx="186531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p:cNvSpPr txBox="1"/>
          <p:nvPr/>
        </p:nvSpPr>
        <p:spPr>
          <a:xfrm>
            <a:off x="8714342" y="4069634"/>
            <a:ext cx="2695516" cy="646331"/>
          </a:xfrm>
          <a:prstGeom prst="rect">
            <a:avLst/>
          </a:prstGeom>
          <a:noFill/>
        </p:spPr>
        <p:txBody>
          <a:bodyPr wrap="square">
            <a:spAutoFit/>
          </a:bodyPr>
          <a:lstStyle/>
          <a:p>
            <a:pPr algn="ctr">
              <a:defRPr/>
            </a:pPr>
            <a:r>
              <a:rPr lang="fr-FR" sz="1200" dirty="0">
                <a:solidFill>
                  <a:schemeClr val="accent6">
                    <a:lumMod val="50000"/>
                  </a:schemeClr>
                </a:solidFill>
              </a:rPr>
              <a:t>↑ Bassin de décantation contenant des jacinthes d'eau, pour le recyclage des eaux grises (eaux usées).</a:t>
            </a:r>
          </a:p>
        </p:txBody>
      </p:sp>
      <p:sp>
        <p:nvSpPr>
          <p:cNvPr id="20" name="Rectangle 19"/>
          <p:cNvSpPr/>
          <p:nvPr/>
        </p:nvSpPr>
        <p:spPr>
          <a:xfrm>
            <a:off x="132813" y="887576"/>
            <a:ext cx="9398461" cy="369332"/>
          </a:xfrm>
          <a:prstGeom prst="rect">
            <a:avLst/>
          </a:prstGeom>
        </p:spPr>
        <p:txBody>
          <a:bodyPr wrap="square">
            <a:spAutoFit/>
          </a:bodyPr>
          <a:lstStyle/>
          <a:p>
            <a:r>
              <a:rPr lang="fr-FR" u="sng" dirty="0">
                <a:solidFill>
                  <a:schemeClr val="accent6">
                    <a:lumMod val="50000"/>
                  </a:schemeClr>
                </a:solidFill>
              </a:rPr>
              <a:t>7.1. Utilisation de la jacinthe d'eau pour l'épuration verte et la production d'énergie (biogaz)</a:t>
            </a: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271" y="4168161"/>
            <a:ext cx="3422115" cy="2563725"/>
          </a:xfrm>
          <a:prstGeom prst="rect">
            <a:avLst/>
          </a:prstGeom>
        </p:spPr>
      </p:pic>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271" y="1435923"/>
            <a:ext cx="3422115" cy="2566587"/>
          </a:xfrm>
          <a:prstGeom prst="rect">
            <a:avLst/>
          </a:prstGeom>
        </p:spPr>
      </p:pic>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0" y="1459947"/>
            <a:ext cx="3370823" cy="2542563"/>
          </a:xfrm>
          <a:prstGeom prst="rect">
            <a:avLst/>
          </a:prstGeom>
        </p:spPr>
      </p:pic>
      <p:pic>
        <p:nvPicPr>
          <p:cNvPr id="24" name="Imag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376" y="4168162"/>
            <a:ext cx="3361298" cy="2520974"/>
          </a:xfrm>
          <a:prstGeom prst="rect">
            <a:avLst/>
          </a:prstGeom>
        </p:spPr>
      </p:pic>
      <p:sp>
        <p:nvSpPr>
          <p:cNvPr id="25" name="ZoneTexte 24"/>
          <p:cNvSpPr txBox="1"/>
          <p:nvPr/>
        </p:nvSpPr>
        <p:spPr>
          <a:xfrm>
            <a:off x="8135938" y="4919004"/>
            <a:ext cx="3673924" cy="1754326"/>
          </a:xfrm>
          <a:prstGeom prst="rect">
            <a:avLst/>
          </a:prstGeom>
          <a:noFill/>
          <a:ln>
            <a:solidFill>
              <a:schemeClr val="accent6">
                <a:lumMod val="50000"/>
              </a:schemeClr>
            </a:solidFill>
          </a:ln>
        </p:spPr>
        <p:txBody>
          <a:bodyPr wrap="square" rtlCol="0">
            <a:spAutoFit/>
          </a:bodyPr>
          <a:lstStyle/>
          <a:p>
            <a:pPr algn="just"/>
            <a:r>
              <a:rPr lang="fr-FR" dirty="0">
                <a:solidFill>
                  <a:schemeClr val="accent6">
                    <a:lumMod val="50000"/>
                  </a:schemeClr>
                </a:solidFill>
                <a:latin typeface="Arial" pitchFamily="34" charset="0"/>
                <a:cs typeface="Arial" pitchFamily="34" charset="0"/>
              </a:rPr>
              <a:t>Songhaï fournit de la matière première pour la production d'énergies renouvelables non seulement pour l’agriculture mais aussi pour les autres secteurs d’activités socio-économiques.</a:t>
            </a:r>
            <a:endParaRPr lang="fr-FR" dirty="0">
              <a:solidFill>
                <a:schemeClr val="accent6">
                  <a:lumMod val="50000"/>
                </a:schemeClr>
              </a:solidFill>
            </a:endParaRPr>
          </a:p>
        </p:txBody>
      </p:sp>
    </p:spTree>
    <p:extLst>
      <p:ext uri="{BB962C8B-B14F-4D97-AF65-F5344CB8AC3E}">
        <p14:creationId xmlns:p14="http://schemas.microsoft.com/office/powerpoint/2010/main" val="44210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468100" cy="4031873"/>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0. </a:t>
            </a:r>
            <a:r>
              <a:rPr lang="fr-FR" b="1" u="sng" dirty="0">
                <a:solidFill>
                  <a:schemeClr val="accent6">
                    <a:lumMod val="50000"/>
                  </a:schemeClr>
                </a:solidFill>
                <a:latin typeface="+mn-lt"/>
              </a:rPr>
              <a:t>Sommaire</a:t>
            </a:r>
            <a:r>
              <a:rPr lang="fr-FR" dirty="0">
                <a:solidFill>
                  <a:schemeClr val="accent6">
                    <a:lumMod val="50000"/>
                  </a:schemeClr>
                </a:solidFill>
                <a:latin typeface="+mn-lt"/>
              </a:rPr>
              <a:t>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11.6. Production de bouteilles et de capsules</a:t>
            </a:r>
          </a:p>
          <a:p>
            <a:pPr eaLnBrk="1" fontAlgn="auto" hangingPunct="1">
              <a:spcBef>
                <a:spcPts val="0"/>
              </a:spcBef>
              <a:spcAft>
                <a:spcPts val="0"/>
              </a:spcAft>
              <a:defRPr/>
            </a:pPr>
            <a:r>
              <a:rPr lang="fr-FR" sz="1400" dirty="0">
                <a:solidFill>
                  <a:schemeClr val="accent6">
                    <a:lumMod val="50000"/>
                  </a:schemeClr>
                </a:solidFill>
                <a:latin typeface="+mn-lt"/>
              </a:rPr>
              <a:t>11.7. Traitement et remplissage pour eau, jus, lait de soja</a:t>
            </a:r>
          </a:p>
          <a:p>
            <a:pPr eaLnBrk="1" fontAlgn="auto" hangingPunct="1">
              <a:spcBef>
                <a:spcPts val="0"/>
              </a:spcBef>
              <a:spcAft>
                <a:spcPts val="0"/>
              </a:spcAft>
              <a:defRPr/>
            </a:pPr>
            <a:r>
              <a:rPr lang="fr-FR" sz="1400" dirty="0">
                <a:solidFill>
                  <a:schemeClr val="accent6">
                    <a:lumMod val="50000"/>
                  </a:schemeClr>
                </a:solidFill>
                <a:latin typeface="+mn-lt"/>
              </a:rPr>
              <a:t>11.8. Exportations</a:t>
            </a:r>
          </a:p>
          <a:p>
            <a:pPr eaLnBrk="1" fontAlgn="auto" hangingPunct="1">
              <a:spcBef>
                <a:spcPts val="0"/>
              </a:spcBef>
              <a:spcAft>
                <a:spcPts val="0"/>
              </a:spcAft>
              <a:defRPr/>
            </a:pPr>
            <a:r>
              <a:rPr lang="fr-FR" sz="1400" dirty="0">
                <a:solidFill>
                  <a:schemeClr val="accent6">
                    <a:lumMod val="50000"/>
                  </a:schemeClr>
                </a:solidFill>
                <a:latin typeface="+mn-lt"/>
              </a:rPr>
              <a:t>11.9. Transformation de la viande</a:t>
            </a:r>
          </a:p>
          <a:p>
            <a:pPr eaLnBrk="1" fontAlgn="auto" hangingPunct="1">
              <a:spcBef>
                <a:spcPts val="0"/>
              </a:spcBef>
              <a:spcAft>
                <a:spcPts val="0"/>
              </a:spcAft>
              <a:defRPr/>
            </a:pPr>
            <a:r>
              <a:rPr lang="fr-FR" sz="1400" dirty="0">
                <a:solidFill>
                  <a:schemeClr val="accent6">
                    <a:lumMod val="50000"/>
                  </a:schemeClr>
                </a:solidFill>
                <a:latin typeface="+mn-lt"/>
              </a:rPr>
              <a:t>12. La commercialisation</a:t>
            </a:r>
          </a:p>
          <a:p>
            <a:pPr eaLnBrk="1" fontAlgn="auto" hangingPunct="1">
              <a:spcBef>
                <a:spcPts val="0"/>
              </a:spcBef>
              <a:spcAft>
                <a:spcPts val="0"/>
              </a:spcAft>
              <a:defRPr/>
            </a:pPr>
            <a:r>
              <a:rPr lang="fr-FR" sz="1400" dirty="0">
                <a:solidFill>
                  <a:schemeClr val="accent6">
                    <a:lumMod val="50000"/>
                  </a:schemeClr>
                </a:solidFill>
                <a:latin typeface="+mn-lt"/>
              </a:rPr>
              <a:t>12.1. Marketing et commercialisation</a:t>
            </a:r>
          </a:p>
          <a:p>
            <a:pPr eaLnBrk="1" fontAlgn="auto" hangingPunct="1">
              <a:spcBef>
                <a:spcPts val="0"/>
              </a:spcBef>
              <a:spcAft>
                <a:spcPts val="0"/>
              </a:spcAft>
              <a:defRPr/>
            </a:pPr>
            <a:r>
              <a:rPr lang="fr-FR" sz="1400" dirty="0">
                <a:solidFill>
                  <a:schemeClr val="accent6">
                    <a:lumMod val="50000"/>
                  </a:schemeClr>
                </a:solidFill>
                <a:latin typeface="+mn-lt"/>
              </a:rPr>
              <a:t>12.2. Produits commercialisés à la boutique du centre Songhaï de Porto-Novo</a:t>
            </a:r>
          </a:p>
          <a:p>
            <a:pPr eaLnBrk="1" fontAlgn="auto" hangingPunct="1">
              <a:spcBef>
                <a:spcPts val="0"/>
              </a:spcBef>
              <a:spcAft>
                <a:spcPts val="0"/>
              </a:spcAft>
              <a:defRPr/>
            </a:pPr>
            <a:r>
              <a:rPr lang="fr-FR" sz="1400" dirty="0">
                <a:solidFill>
                  <a:schemeClr val="accent6">
                    <a:lumMod val="50000"/>
                  </a:schemeClr>
                </a:solidFill>
                <a:latin typeface="+mn-lt"/>
              </a:rPr>
              <a:t>13. Accueil et écotourisme à Songhaï</a:t>
            </a:r>
          </a:p>
          <a:p>
            <a:pPr eaLnBrk="1" fontAlgn="auto" hangingPunct="1">
              <a:spcBef>
                <a:spcPts val="0"/>
              </a:spcBef>
              <a:spcAft>
                <a:spcPts val="0"/>
              </a:spcAft>
              <a:defRPr/>
            </a:pPr>
            <a:r>
              <a:rPr lang="fr-FR" sz="1400" dirty="0">
                <a:solidFill>
                  <a:schemeClr val="accent6">
                    <a:lumMod val="50000"/>
                  </a:schemeClr>
                </a:solidFill>
                <a:latin typeface="+mn-lt"/>
              </a:rPr>
              <a:t>13.1. Le logement (hôtel …)</a:t>
            </a:r>
          </a:p>
          <a:p>
            <a:pPr eaLnBrk="1" fontAlgn="auto" hangingPunct="1">
              <a:spcBef>
                <a:spcPts val="0"/>
              </a:spcBef>
              <a:spcAft>
                <a:spcPts val="0"/>
              </a:spcAft>
              <a:defRPr/>
            </a:pPr>
            <a:r>
              <a:rPr lang="fr-FR" sz="1400" dirty="0">
                <a:solidFill>
                  <a:schemeClr val="accent6">
                    <a:lumMod val="50000"/>
                  </a:schemeClr>
                </a:solidFill>
                <a:latin typeface="+mn-lt"/>
              </a:rPr>
              <a:t>13.2. Le restaurant</a:t>
            </a:r>
          </a:p>
          <a:p>
            <a:pPr eaLnBrk="1" fontAlgn="auto" hangingPunct="1">
              <a:spcBef>
                <a:spcPts val="0"/>
              </a:spcBef>
              <a:spcAft>
                <a:spcPts val="0"/>
              </a:spcAft>
              <a:defRPr/>
            </a:pPr>
            <a:r>
              <a:rPr lang="fr-FR" sz="1400" dirty="0">
                <a:solidFill>
                  <a:schemeClr val="accent6">
                    <a:lumMod val="50000"/>
                  </a:schemeClr>
                </a:solidFill>
                <a:latin typeface="+mn-lt"/>
              </a:rPr>
              <a:t>13.3. Les salles de conférence et de formation</a:t>
            </a:r>
          </a:p>
          <a:p>
            <a:pPr eaLnBrk="1" fontAlgn="auto" hangingPunct="1">
              <a:spcBef>
                <a:spcPts val="0"/>
              </a:spcBef>
              <a:spcAft>
                <a:spcPts val="0"/>
              </a:spcAft>
              <a:defRPr/>
            </a:pPr>
            <a:r>
              <a:rPr lang="fr-FR" sz="1400" dirty="0">
                <a:solidFill>
                  <a:schemeClr val="accent6">
                    <a:lumMod val="50000"/>
                  </a:schemeClr>
                </a:solidFill>
                <a:latin typeface="+mn-lt"/>
              </a:rPr>
              <a:t>14. Les télé-centres</a:t>
            </a:r>
          </a:p>
          <a:p>
            <a:pPr eaLnBrk="1" fontAlgn="auto" hangingPunct="1">
              <a:spcBef>
                <a:spcPts val="0"/>
              </a:spcBef>
              <a:spcAft>
                <a:spcPts val="0"/>
              </a:spcAft>
              <a:defRPr/>
            </a:pPr>
            <a:r>
              <a:rPr lang="fr-FR" sz="1400" dirty="0">
                <a:solidFill>
                  <a:schemeClr val="accent6">
                    <a:lumMod val="50000"/>
                  </a:schemeClr>
                </a:solidFill>
                <a:latin typeface="+mn-lt"/>
              </a:rPr>
              <a:t>15. L’amélioration des sols</a:t>
            </a:r>
          </a:p>
          <a:p>
            <a:pPr eaLnBrk="1" fontAlgn="auto" hangingPunct="1">
              <a:spcBef>
                <a:spcPts val="0"/>
              </a:spcBef>
              <a:spcAft>
                <a:spcPts val="0"/>
              </a:spcAft>
              <a:defRPr/>
            </a:pPr>
            <a:r>
              <a:rPr lang="fr-FR" sz="1400" dirty="0">
                <a:solidFill>
                  <a:schemeClr val="accent6">
                    <a:lumMod val="50000"/>
                  </a:schemeClr>
                </a:solidFill>
                <a:latin typeface="+mn-lt"/>
              </a:rPr>
              <a:t>15.1. Le Bois raméal fragmenté (BRF)</a:t>
            </a:r>
          </a:p>
          <a:p>
            <a:pPr eaLnBrk="1" fontAlgn="auto" hangingPunct="1">
              <a:spcBef>
                <a:spcPts val="0"/>
              </a:spcBef>
              <a:spcAft>
                <a:spcPts val="0"/>
              </a:spcAft>
              <a:defRPr/>
            </a:pPr>
            <a:r>
              <a:rPr lang="fr-FR" sz="1400" dirty="0">
                <a:solidFill>
                  <a:schemeClr val="accent6">
                    <a:lumMod val="50000"/>
                  </a:schemeClr>
                </a:solidFill>
                <a:latin typeface="+mn-lt"/>
              </a:rPr>
              <a:t>15.2. Fertilité des sols par les « super sols » et les E.M.</a:t>
            </a:r>
          </a:p>
          <a:p>
            <a:pPr eaLnBrk="1" fontAlgn="auto" hangingPunct="1">
              <a:spcBef>
                <a:spcPts val="0"/>
              </a:spcBef>
              <a:spcAft>
                <a:spcPts val="0"/>
              </a:spcAft>
              <a:defRPr/>
            </a:pPr>
            <a:r>
              <a:rPr lang="fr-FR" sz="1400" dirty="0">
                <a:solidFill>
                  <a:schemeClr val="accent6">
                    <a:lumMod val="50000"/>
                  </a:schemeClr>
                </a:solidFill>
                <a:latin typeface="+mn-lt"/>
              </a:rPr>
              <a:t>16. Chaîne de production intégrée</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664278" y="134938"/>
            <a:ext cx="384287" cy="354013"/>
          </a:xfrm>
        </p:spPr>
        <p:txBody>
          <a:bodyPr/>
          <a:lstStyle/>
          <a:p>
            <a:pPr>
              <a:defRPr/>
            </a:pPr>
            <a:fld id="{AF4D8533-C7D6-4DB0-8262-E3E46EB53BB9}" type="slidenum">
              <a:rPr lang="fr-FR"/>
              <a:pPr>
                <a:defRPr/>
              </a:pPr>
              <a:t>3</a:t>
            </a:fld>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207" y="684834"/>
            <a:ext cx="2619375" cy="1743075"/>
          </a:xfrm>
          <a:prstGeom prst="rect">
            <a:avLst/>
          </a:prstGeom>
        </p:spPr>
      </p:pic>
      <p:sp>
        <p:nvSpPr>
          <p:cNvPr id="5" name="ZoneTexte 4"/>
          <p:cNvSpPr txBox="1"/>
          <p:nvPr/>
        </p:nvSpPr>
        <p:spPr>
          <a:xfrm>
            <a:off x="7788536" y="2392364"/>
            <a:ext cx="4260029" cy="461665"/>
          </a:xfrm>
          <a:prstGeom prst="rect">
            <a:avLst/>
          </a:prstGeom>
          <a:noFill/>
        </p:spPr>
        <p:txBody>
          <a:bodyPr wrap="square" rtlCol="0">
            <a:spAutoFit/>
          </a:bodyPr>
          <a:lstStyle/>
          <a:p>
            <a:pPr algn="ctr"/>
            <a:r>
              <a:rPr lang="fr-FR" sz="1200" dirty="0">
                <a:solidFill>
                  <a:srgbClr val="003300"/>
                </a:solidFill>
              </a:rPr>
              <a:t>Source : </a:t>
            </a:r>
            <a:r>
              <a:rPr lang="fr-FR" sz="1200">
                <a:solidFill>
                  <a:srgbClr val="003300"/>
                </a:solidFill>
                <a:hlinkClick r:id="rId4"/>
              </a:rPr>
              <a:t>http://maintenantnosterres.com/blog/2014/08/9-lafrique-releve-la-tete-au-centre-songhai-de-porto-novo-benin/</a:t>
            </a:r>
            <a:r>
              <a:rPr lang="fr-FR" sz="1200">
                <a:solidFill>
                  <a:srgbClr val="003300"/>
                </a:solidFill>
              </a:rPr>
              <a:t> </a:t>
            </a:r>
            <a:endParaRPr lang="fr-FR" sz="1200" dirty="0">
              <a:solidFill>
                <a:srgbClr val="003300"/>
              </a:solidFill>
            </a:endParaRPr>
          </a:p>
        </p:txBody>
      </p:sp>
      <p:sp>
        <p:nvSpPr>
          <p:cNvPr id="6" name="ZoneTexte 5"/>
          <p:cNvSpPr txBox="1"/>
          <p:nvPr/>
        </p:nvSpPr>
        <p:spPr>
          <a:xfrm>
            <a:off x="9047181" y="5959737"/>
            <a:ext cx="2856202" cy="646331"/>
          </a:xfrm>
          <a:prstGeom prst="rect">
            <a:avLst/>
          </a:prstGeom>
          <a:noFill/>
        </p:spPr>
        <p:txBody>
          <a:bodyPr wrap="square" rtlCol="0">
            <a:spAutoFit/>
          </a:bodyPr>
          <a:lstStyle/>
          <a:p>
            <a:pPr algn="ctr"/>
            <a:r>
              <a:rPr lang="fr-FR" sz="1200" dirty="0">
                <a:solidFill>
                  <a:srgbClr val="003300"/>
                </a:solidFill>
              </a:rPr>
              <a:t>Haricots verts. Source : </a:t>
            </a:r>
            <a:r>
              <a:rPr lang="fr-FR" sz="1200">
                <a:solidFill>
                  <a:srgbClr val="003300"/>
                </a:solidFill>
                <a:hlinkClick r:id="rId5"/>
              </a:rPr>
              <a:t>http://www.sandotour.com/le-b%C3%A9nin/les-centres-songha%C3%AF/</a:t>
            </a:r>
            <a:r>
              <a:rPr lang="fr-FR" sz="1200">
                <a:solidFill>
                  <a:srgbClr val="003300"/>
                </a:solidFill>
              </a:rPr>
              <a:t> </a:t>
            </a:r>
            <a:endParaRPr lang="fr-FR" sz="1200" dirty="0">
              <a:solidFill>
                <a:srgbClr val="003300"/>
              </a:solidFill>
            </a:endParaRPr>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8982" y="3340362"/>
            <a:ext cx="1752600" cy="2619375"/>
          </a:xfrm>
          <a:prstGeom prst="rect">
            <a:avLst/>
          </a:prstGeom>
        </p:spPr>
      </p:pic>
    </p:spTree>
    <p:extLst>
      <p:ext uri="{BB962C8B-B14F-4D97-AF65-F5344CB8AC3E}">
        <p14:creationId xmlns:p14="http://schemas.microsoft.com/office/powerpoint/2010/main" val="3167903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30</a:t>
            </a:fld>
            <a:endParaRPr lang="fr-FR" dirty="0"/>
          </a:p>
        </p:txBody>
      </p:sp>
      <p:sp>
        <p:nvSpPr>
          <p:cNvPr id="17" name="ZoneTexte 16"/>
          <p:cNvSpPr txBox="1"/>
          <p:nvPr/>
        </p:nvSpPr>
        <p:spPr>
          <a:xfrm>
            <a:off x="280259" y="460826"/>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55574" y="846138"/>
            <a:ext cx="5771889"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7.2. Production d’énergie distribuée, le Biogaz</a:t>
            </a:r>
            <a:r>
              <a:rPr lang="fr-FR" dirty="0">
                <a:solidFill>
                  <a:schemeClr val="accent6">
                    <a:lumMod val="50000"/>
                  </a:schemeClr>
                </a:solidFill>
                <a:latin typeface="+mn-lt"/>
              </a:rPr>
              <a:t> :</a:t>
            </a: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2195" y="846138"/>
            <a:ext cx="2366552" cy="255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0138" y="4494213"/>
            <a:ext cx="33432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83805" y="2588801"/>
            <a:ext cx="27765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schema-installation-biodigesteur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116845"/>
            <a:ext cx="615156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57362" y="846138"/>
            <a:ext cx="2906051" cy="168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80259" y="1592132"/>
            <a:ext cx="5528870" cy="923330"/>
          </a:xfrm>
          <a:prstGeom prst="rect">
            <a:avLst/>
          </a:prstGeom>
          <a:noFill/>
        </p:spPr>
        <p:txBody>
          <a:bodyPr wrap="square" rtlCol="0">
            <a:spAutoFit/>
          </a:bodyPr>
          <a:lstStyle/>
          <a:p>
            <a:r>
              <a:rPr lang="fr-FR" dirty="0">
                <a:solidFill>
                  <a:schemeClr val="accent6">
                    <a:lumMod val="50000"/>
                  </a:schemeClr>
                </a:solidFill>
              </a:rPr>
              <a:t>L’unité de production du biogaz, à partir de déchets végétaux (fanes, jacinthes d’eau …), utilisant un modèle de </a:t>
            </a:r>
            <a:r>
              <a:rPr lang="fr-FR" dirty="0" err="1">
                <a:solidFill>
                  <a:schemeClr val="accent6">
                    <a:lumMod val="50000"/>
                  </a:schemeClr>
                </a:solidFill>
              </a:rPr>
              <a:t>biodigesteur</a:t>
            </a:r>
            <a:r>
              <a:rPr lang="fr-FR" dirty="0">
                <a:solidFill>
                  <a:schemeClr val="accent6">
                    <a:lumMod val="50000"/>
                  </a:schemeClr>
                </a:solidFill>
              </a:rPr>
              <a:t> chinois.</a:t>
            </a:r>
          </a:p>
        </p:txBody>
      </p:sp>
      <p:sp>
        <p:nvSpPr>
          <p:cNvPr id="12" name="Rectangle 11"/>
          <p:cNvSpPr/>
          <p:nvPr/>
        </p:nvSpPr>
        <p:spPr>
          <a:xfrm>
            <a:off x="7167763" y="3793495"/>
            <a:ext cx="2069253" cy="646331"/>
          </a:xfrm>
          <a:prstGeom prst="rect">
            <a:avLst/>
          </a:prstGeom>
        </p:spPr>
        <p:txBody>
          <a:bodyPr wrap="square">
            <a:spAutoFit/>
          </a:bodyPr>
          <a:lstStyle/>
          <a:p>
            <a:pPr algn="r"/>
            <a:r>
              <a:rPr lang="fr-FR" dirty="0">
                <a:solidFill>
                  <a:schemeClr val="accent6">
                    <a:lumMod val="50000"/>
                  </a:schemeClr>
                </a:solidFill>
              </a:rPr>
              <a:t>« Cuves » du </a:t>
            </a:r>
            <a:r>
              <a:rPr lang="fr-FR" dirty="0" err="1">
                <a:solidFill>
                  <a:schemeClr val="accent6">
                    <a:lumMod val="50000"/>
                  </a:schemeClr>
                </a:solidFill>
              </a:rPr>
              <a:t>biodigesteur</a:t>
            </a:r>
            <a:r>
              <a:rPr lang="fr-FR" dirty="0">
                <a:solidFill>
                  <a:schemeClr val="accent6">
                    <a:lumMod val="50000"/>
                  </a:schemeClr>
                </a:solidFill>
              </a:rPr>
              <a:t> </a:t>
            </a:r>
            <a:r>
              <a:rPr lang="fr-FR" dirty="0">
                <a:solidFill>
                  <a:schemeClr val="accent6">
                    <a:lumMod val="50000"/>
                  </a:schemeClr>
                </a:solidFill>
                <a:sym typeface="Wingdings" panose="05000000000000000000" pitchFamily="2" charset="2"/>
              </a:rPr>
              <a:t></a:t>
            </a:r>
            <a:r>
              <a:rPr lang="fr-FR" dirty="0">
                <a:solidFill>
                  <a:schemeClr val="accent6">
                    <a:lumMod val="50000"/>
                  </a:schemeClr>
                </a:solidFill>
              </a:rPr>
              <a:t> </a:t>
            </a:r>
            <a:r>
              <a:rPr lang="fr-FR" dirty="0">
                <a:solidFill>
                  <a:schemeClr val="accent6">
                    <a:lumMod val="50000"/>
                  </a:schemeClr>
                </a:solidFill>
                <a:sym typeface="Wingdings" panose="05000000000000000000" pitchFamily="2" charset="2"/>
              </a:rPr>
              <a:t></a:t>
            </a:r>
            <a:endParaRPr lang="fr-FR" dirty="0">
              <a:solidFill>
                <a:schemeClr val="accent6">
                  <a:lumMod val="50000"/>
                </a:schemeClr>
              </a:solidFill>
            </a:endParaRPr>
          </a:p>
        </p:txBody>
      </p:sp>
      <p:sp>
        <p:nvSpPr>
          <p:cNvPr id="13" name="Rectangle 12"/>
          <p:cNvSpPr/>
          <p:nvPr/>
        </p:nvSpPr>
        <p:spPr>
          <a:xfrm>
            <a:off x="6367925" y="5608638"/>
            <a:ext cx="1704122" cy="923330"/>
          </a:xfrm>
          <a:prstGeom prst="rect">
            <a:avLst/>
          </a:prstGeom>
        </p:spPr>
        <p:txBody>
          <a:bodyPr wrap="square">
            <a:spAutoFit/>
          </a:bodyPr>
          <a:lstStyle/>
          <a:p>
            <a:r>
              <a:rPr lang="fr-FR" dirty="0">
                <a:solidFill>
                  <a:schemeClr val="accent6">
                    <a:lumMod val="50000"/>
                  </a:schemeClr>
                </a:solidFill>
              </a:rPr>
              <a:t>← Plan du </a:t>
            </a:r>
            <a:r>
              <a:rPr lang="fr-FR" dirty="0" err="1">
                <a:solidFill>
                  <a:schemeClr val="accent6">
                    <a:lumMod val="50000"/>
                  </a:schemeClr>
                </a:solidFill>
              </a:rPr>
              <a:t>biodigesteur</a:t>
            </a:r>
            <a:r>
              <a:rPr lang="fr-FR" dirty="0">
                <a:solidFill>
                  <a:schemeClr val="accent6">
                    <a:lumMod val="50000"/>
                  </a:schemeClr>
                </a:solidFill>
              </a:rPr>
              <a:t> chinois.</a:t>
            </a:r>
            <a:endParaRPr lang="fr-FR" dirty="0"/>
          </a:p>
        </p:txBody>
      </p:sp>
    </p:spTree>
    <p:extLst>
      <p:ext uri="{BB962C8B-B14F-4D97-AF65-F5344CB8AC3E}">
        <p14:creationId xmlns:p14="http://schemas.microsoft.com/office/powerpoint/2010/main" val="319683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31</a:t>
            </a:fld>
            <a:endParaRPr lang="fr-FR" dirty="0"/>
          </a:p>
        </p:txBody>
      </p:sp>
      <p:sp>
        <p:nvSpPr>
          <p:cNvPr id="17" name="ZoneTexte 16"/>
          <p:cNvSpPr txBox="1"/>
          <p:nvPr/>
        </p:nvSpPr>
        <p:spPr>
          <a:xfrm>
            <a:off x="266583" y="285732"/>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123" y="1212967"/>
            <a:ext cx="4094973" cy="306733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855" y="1212966"/>
            <a:ext cx="3689445" cy="3125177"/>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83" y="1218889"/>
            <a:ext cx="3518780" cy="2975339"/>
          </a:xfrm>
          <a:prstGeom prst="rect">
            <a:avLst/>
          </a:prstGeom>
        </p:spPr>
      </p:pic>
      <p:pic>
        <p:nvPicPr>
          <p:cNvPr id="8"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1650" y="4450231"/>
            <a:ext cx="17716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9396" y="4561293"/>
            <a:ext cx="2662238"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545924" y="6556781"/>
            <a:ext cx="1124277" cy="276999"/>
          </a:xfrm>
          <a:prstGeom prst="rect">
            <a:avLst/>
          </a:prstGeom>
        </p:spPr>
        <p:txBody>
          <a:bodyPr wrap="square">
            <a:spAutoFit/>
          </a:bodyPr>
          <a:lstStyle/>
          <a:p>
            <a:pPr algn="ctr">
              <a:defRPr/>
            </a:pPr>
            <a:r>
              <a:rPr lang="fr-FR" sz="1200" dirty="0">
                <a:solidFill>
                  <a:schemeClr val="accent6">
                    <a:lumMod val="50000"/>
                  </a:schemeClr>
                </a:solidFill>
                <a:latin typeface="Helvetica Neue"/>
              </a:rPr>
              <a:t>↑ Filtres</a:t>
            </a:r>
            <a:endParaRPr lang="fr-FR" sz="1200" dirty="0">
              <a:solidFill>
                <a:schemeClr val="accent6">
                  <a:lumMod val="50000"/>
                </a:schemeClr>
              </a:solidFill>
            </a:endParaRPr>
          </a:p>
        </p:txBody>
      </p:sp>
      <p:sp>
        <p:nvSpPr>
          <p:cNvPr id="11" name="Rectangle 10"/>
          <p:cNvSpPr/>
          <p:nvPr/>
        </p:nvSpPr>
        <p:spPr>
          <a:xfrm>
            <a:off x="8271634" y="6449707"/>
            <a:ext cx="1878070" cy="276999"/>
          </a:xfrm>
          <a:prstGeom prst="rect">
            <a:avLst/>
          </a:prstGeom>
        </p:spPr>
        <p:txBody>
          <a:bodyPr wrap="square">
            <a:spAutoFit/>
          </a:bodyPr>
          <a:lstStyle/>
          <a:p>
            <a:pPr algn="ctr">
              <a:defRPr/>
            </a:pPr>
            <a:r>
              <a:rPr lang="fr-FR" sz="1200" dirty="0">
                <a:solidFill>
                  <a:schemeClr val="accent6">
                    <a:lumMod val="50000"/>
                  </a:schemeClr>
                </a:solidFill>
                <a:latin typeface="Helvetica Neue"/>
              </a:rPr>
              <a:t>Moteur – générateur </a:t>
            </a:r>
            <a:endParaRPr lang="fr-FR" sz="1200" dirty="0">
              <a:solidFill>
                <a:schemeClr val="accent6">
                  <a:lumMod val="50000"/>
                </a:schemeClr>
              </a:solidFill>
            </a:endParaRPr>
          </a:p>
        </p:txBody>
      </p:sp>
      <p:sp>
        <p:nvSpPr>
          <p:cNvPr id="12" name="ZoneTexte 11"/>
          <p:cNvSpPr txBox="1"/>
          <p:nvPr/>
        </p:nvSpPr>
        <p:spPr>
          <a:xfrm>
            <a:off x="166331" y="747600"/>
            <a:ext cx="5771889"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7.2. Production d’énergie distribuée, le Biogaz</a:t>
            </a:r>
            <a:r>
              <a:rPr lang="fr-FR" dirty="0">
                <a:solidFill>
                  <a:schemeClr val="accent6">
                    <a:lumMod val="50000"/>
                  </a:schemeClr>
                </a:solidFill>
                <a:latin typeface="+mn-lt"/>
              </a:rPr>
              <a:t> (suite) :</a:t>
            </a:r>
          </a:p>
        </p:txBody>
      </p:sp>
      <p:sp>
        <p:nvSpPr>
          <p:cNvPr id="13" name="Rectangle 12"/>
          <p:cNvSpPr/>
          <p:nvPr/>
        </p:nvSpPr>
        <p:spPr>
          <a:xfrm>
            <a:off x="342806" y="4338143"/>
            <a:ext cx="4846732" cy="646331"/>
          </a:xfrm>
          <a:prstGeom prst="rect">
            <a:avLst/>
          </a:prstGeom>
        </p:spPr>
        <p:txBody>
          <a:bodyPr wrap="square">
            <a:spAutoFit/>
          </a:bodyPr>
          <a:lstStyle/>
          <a:p>
            <a:pPr algn="ctr"/>
            <a:r>
              <a:rPr lang="fr-FR" dirty="0">
                <a:solidFill>
                  <a:schemeClr val="accent6">
                    <a:lumMod val="50000"/>
                  </a:schemeClr>
                </a:solidFill>
              </a:rPr>
              <a:t>Réservoirs de stockage du </a:t>
            </a:r>
            <a:r>
              <a:rPr lang="fr-FR" dirty="0" err="1">
                <a:solidFill>
                  <a:schemeClr val="accent6">
                    <a:lumMod val="50000"/>
                  </a:schemeClr>
                </a:solidFill>
              </a:rPr>
              <a:t>biométhane</a:t>
            </a:r>
            <a:r>
              <a:rPr lang="fr-FR" dirty="0">
                <a:solidFill>
                  <a:schemeClr val="accent6">
                    <a:lumMod val="50000"/>
                  </a:schemeClr>
                </a:solidFill>
              </a:rPr>
              <a:t> purifié, débarrassé de ses impuretés (eau …) ↑↗</a:t>
            </a:r>
            <a:r>
              <a:rPr lang="fr-FR" dirty="0">
                <a:solidFill>
                  <a:schemeClr val="accent6">
                    <a:lumMod val="50000"/>
                  </a:schemeClr>
                </a:solidFill>
                <a:sym typeface="Wingdings" panose="05000000000000000000" pitchFamily="2" charset="2"/>
              </a:rPr>
              <a:t></a:t>
            </a:r>
            <a:endParaRPr lang="fr-FR" dirty="0">
              <a:solidFill>
                <a:schemeClr val="accent6">
                  <a:lumMod val="50000"/>
                </a:schemeClr>
              </a:solidFill>
            </a:endParaRPr>
          </a:p>
        </p:txBody>
      </p:sp>
    </p:spTree>
    <p:extLst>
      <p:ext uri="{BB962C8B-B14F-4D97-AF65-F5344CB8AC3E}">
        <p14:creationId xmlns:p14="http://schemas.microsoft.com/office/powerpoint/2010/main" val="314068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98381" y="1809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32</a:t>
            </a:fld>
            <a:endParaRPr lang="fr-FR" dirty="0"/>
          </a:p>
        </p:txBody>
      </p:sp>
      <p:sp>
        <p:nvSpPr>
          <p:cNvPr id="17" name="ZoneTexte 16"/>
          <p:cNvSpPr txBox="1"/>
          <p:nvPr/>
        </p:nvSpPr>
        <p:spPr>
          <a:xfrm>
            <a:off x="280259" y="93243"/>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Rectangle 4"/>
          <p:cNvSpPr/>
          <p:nvPr/>
        </p:nvSpPr>
        <p:spPr>
          <a:xfrm>
            <a:off x="242888" y="833437"/>
            <a:ext cx="11710987" cy="2954337"/>
          </a:xfrm>
          <a:prstGeom prst="rect">
            <a:avLst/>
          </a:prstGeom>
        </p:spPr>
        <p:txBody>
          <a:bodyPr>
            <a:spAutoFit/>
          </a:bodyPr>
          <a:lstStyle/>
          <a:p>
            <a:pPr algn="just">
              <a:defRPr/>
            </a:pPr>
            <a:r>
              <a:rPr lang="fr-FR" dirty="0">
                <a:solidFill>
                  <a:schemeClr val="accent6">
                    <a:lumMod val="50000"/>
                  </a:schemeClr>
                </a:solidFill>
              </a:rPr>
              <a:t>Le purin [ou lisier] des porcs est stocké dans une grande fosse. Il servira dans le digesteur de l’unité de production de biogaz situé à côté. Le digesteur d’une dizaine de m3 est situé sous une dalle de béton. Tout comme le bac d’effluent. Le biogaz produit par le digesteur est stocké dans deux grands réservoirs, comme ceux servant à stocker le propane. Dans le même local où se trouvent ces deux réservoirs, une succession de filtres servent à purifier l’eau contenue dans le gaz. A droite, une série de quatre grands manomètres _ de fabrication maison _ sert à mesurer la pression du gaz. Sous les filtres, est placé un moteur (ressemblant à un compresseur). Selon le guide, ce serait un moteur à explosion fonctionnant au gaz, pour produire de l’électricité. Au moment de notre passage, il ne fonctionne pas. Selon le guide, cette unité de biogaz pourrait produire jusqu’à 22 KVA d’énergie. Et un m3 d’effluent équivaudrait à 10 Kg d’un engrais NPK. Les fertilisants employés par Songhaï sont le compost et les effluents. Songhaï produit aussi des « micro-organismes efficaces » (E.M.)  (°)</a:t>
            </a:r>
          </a:p>
          <a:p>
            <a:pPr algn="just">
              <a:defRPr/>
            </a:pPr>
            <a:r>
              <a:rPr lang="fr-FR" sz="1200" dirty="0">
                <a:solidFill>
                  <a:schemeClr val="accent6">
                    <a:lumMod val="50000"/>
                  </a:schemeClr>
                </a:solidFill>
              </a:rPr>
              <a:t>(°) Cf. notion de micro-organismes efficaces et de </a:t>
            </a:r>
            <a:r>
              <a:rPr lang="fr-FR" sz="1200" i="1" dirty="0" err="1">
                <a:solidFill>
                  <a:schemeClr val="accent6">
                    <a:lumMod val="50000"/>
                  </a:schemeClr>
                </a:solidFill>
              </a:rPr>
              <a:t>bokashi</a:t>
            </a:r>
            <a:r>
              <a:rPr lang="fr-FR" sz="1200" dirty="0">
                <a:solidFill>
                  <a:schemeClr val="accent6">
                    <a:lumMod val="50000"/>
                  </a:schemeClr>
                </a:solidFill>
              </a:rPr>
              <a:t>, un engrais organique, obtenu par la fermentation de matière organique, très nutritif (Cf. </a:t>
            </a:r>
            <a:r>
              <a:rPr lang="fr-FR" sz="1200" u="sng">
                <a:solidFill>
                  <a:schemeClr val="accent6">
                    <a:lumMod val="50000"/>
                  </a:schemeClr>
                </a:solidFill>
                <a:hlinkClick r:id="rId2"/>
              </a:rPr>
              <a:t>http://www.bokashi.fr/</a:t>
            </a:r>
            <a:r>
              <a:rPr lang="fr-FR" sz="1200">
                <a:solidFill>
                  <a:schemeClr val="accent6">
                    <a:lumMod val="50000"/>
                  </a:schemeClr>
                </a:solidFill>
              </a:rPr>
              <a:t>).</a:t>
            </a:r>
            <a:endParaRPr lang="fr-FR" sz="1200" dirty="0">
              <a:solidFill>
                <a:schemeClr val="accent6">
                  <a:lumMod val="50000"/>
                </a:schemeClr>
              </a:solidFill>
            </a:endParaRPr>
          </a:p>
          <a:p>
            <a:pPr>
              <a:defRPr/>
            </a:pPr>
            <a:r>
              <a:rPr lang="fr-FR" sz="1200" dirty="0">
                <a:solidFill>
                  <a:schemeClr val="accent6">
                    <a:lumMod val="50000"/>
                  </a:schemeClr>
                </a:solidFill>
                <a:latin typeface="Helvetica Neue"/>
              </a:rPr>
              <a:t>Source</a:t>
            </a:r>
            <a:endParaRPr lang="fr-FR" sz="1200" dirty="0">
              <a:solidFill>
                <a:schemeClr val="accent6">
                  <a:lumMod val="50000"/>
                </a:schemeClr>
              </a:solidFill>
            </a:endParaRPr>
          </a:p>
        </p:txBody>
      </p:sp>
      <p:pic>
        <p:nvPicPr>
          <p:cNvPr id="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8275" y="3587750"/>
            <a:ext cx="39433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52705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0575" y="3921265"/>
            <a:ext cx="3543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888" y="3840162"/>
            <a:ext cx="324802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06393" y="480157"/>
            <a:ext cx="5771889"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7.2. Production d’énergie distribuée, le Biogaz</a:t>
            </a:r>
            <a:r>
              <a:rPr lang="fr-FR" dirty="0">
                <a:solidFill>
                  <a:schemeClr val="accent6">
                    <a:lumMod val="50000"/>
                  </a:schemeClr>
                </a:solidFill>
                <a:latin typeface="+mn-lt"/>
              </a:rPr>
              <a:t> (suite et fin) :</a:t>
            </a:r>
          </a:p>
        </p:txBody>
      </p:sp>
    </p:spTree>
    <p:extLst>
      <p:ext uri="{BB962C8B-B14F-4D97-AF65-F5344CB8AC3E}">
        <p14:creationId xmlns:p14="http://schemas.microsoft.com/office/powerpoint/2010/main" val="2307405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846676" y="14922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33</a:t>
            </a:fld>
            <a:endParaRPr lang="fr-FR" dirty="0"/>
          </a:p>
        </p:txBody>
      </p:sp>
      <p:sp>
        <p:nvSpPr>
          <p:cNvPr id="17" name="ZoneTexte 16"/>
          <p:cNvSpPr txBox="1"/>
          <p:nvPr/>
        </p:nvSpPr>
        <p:spPr>
          <a:xfrm>
            <a:off x="155575" y="40212"/>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55574" y="347664"/>
            <a:ext cx="7691101"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7.3. </a:t>
            </a:r>
            <a:r>
              <a:rPr lang="fr-FR" u="sng" dirty="0">
                <a:solidFill>
                  <a:schemeClr val="accent6">
                    <a:lumMod val="50000"/>
                  </a:schemeClr>
                </a:solidFill>
              </a:rPr>
              <a:t>La production d’énergie électrique à partir de la biomasse</a:t>
            </a:r>
            <a:r>
              <a:rPr lang="fr-FR" dirty="0">
                <a:solidFill>
                  <a:schemeClr val="accent6">
                    <a:lumMod val="50000"/>
                  </a:schemeClr>
                </a:solidFill>
              </a:rPr>
              <a:t> (Unité pyrolyse) </a:t>
            </a:r>
            <a:r>
              <a:rPr lang="fr-FR" dirty="0">
                <a:solidFill>
                  <a:schemeClr val="accent6">
                    <a:lumMod val="50000"/>
                  </a:schemeClr>
                </a:solidFill>
                <a:latin typeface="+mn-lt"/>
              </a:rPr>
              <a:t>:</a:t>
            </a:r>
          </a:p>
        </p:txBody>
      </p:sp>
      <p:pic>
        <p:nvPicPr>
          <p:cNvPr id="6"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787400"/>
            <a:ext cx="47752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425825" y="3233738"/>
            <a:ext cx="3241675" cy="461962"/>
          </a:xfrm>
          <a:prstGeom prst="rect">
            <a:avLst/>
          </a:prstGeom>
          <a:noFill/>
        </p:spPr>
        <p:txBody>
          <a:bodyPr>
            <a:spAutoFit/>
          </a:bodyPr>
          <a:lstStyle/>
          <a:p>
            <a:pPr algn="ctr">
              <a:defRPr/>
            </a:pPr>
            <a:r>
              <a:rPr lang="fr-FR" sz="1200" dirty="0">
                <a:solidFill>
                  <a:schemeClr val="accent6">
                    <a:lumMod val="50000"/>
                  </a:schemeClr>
                </a:solidFill>
              </a:rPr>
              <a:t>Le plan de la plateforme de gazéification (basé sur un procédé de pyrolyse du bois). </a:t>
            </a:r>
          </a:p>
        </p:txBody>
      </p:sp>
      <p:pic>
        <p:nvPicPr>
          <p:cNvPr id="8"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363" y="787400"/>
            <a:ext cx="23241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3363" y="3897313"/>
            <a:ext cx="2324100" cy="830262"/>
          </a:xfrm>
          <a:prstGeom prst="rect">
            <a:avLst/>
          </a:prstGeom>
        </p:spPr>
        <p:txBody>
          <a:bodyPr>
            <a:spAutoFit/>
          </a:bodyPr>
          <a:lstStyle/>
          <a:p>
            <a:pPr algn="ctr">
              <a:defRPr/>
            </a:pPr>
            <a:r>
              <a:rPr lang="fr-FR" sz="1200" dirty="0">
                <a:solidFill>
                  <a:schemeClr val="accent6">
                    <a:lumMod val="50000"/>
                  </a:schemeClr>
                </a:solidFill>
              </a:rPr>
              <a:t>Le </a:t>
            </a:r>
            <a:r>
              <a:rPr lang="fr-FR" sz="1200" dirty="0" err="1">
                <a:solidFill>
                  <a:schemeClr val="accent6">
                    <a:lumMod val="50000"/>
                  </a:schemeClr>
                </a:solidFill>
              </a:rPr>
              <a:t>gazéifieur</a:t>
            </a:r>
            <a:r>
              <a:rPr lang="fr-FR" sz="1200" dirty="0">
                <a:solidFill>
                  <a:schemeClr val="accent6">
                    <a:lumMod val="50000"/>
                  </a:schemeClr>
                </a:solidFill>
              </a:rPr>
              <a:t>. </a:t>
            </a:r>
          </a:p>
          <a:p>
            <a:pPr algn="ctr">
              <a:defRPr/>
            </a:pPr>
            <a:r>
              <a:rPr lang="fr-FR" sz="1200" dirty="0">
                <a:solidFill>
                  <a:schemeClr val="accent6">
                    <a:lumMod val="50000"/>
                  </a:schemeClr>
                </a:solidFill>
              </a:rPr>
              <a:t>Plateforme de gazéification destinée à produire de l’électricité, en brûlant du bois</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717550"/>
            <a:ext cx="452755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8104188" y="3757613"/>
            <a:ext cx="3889375" cy="1200150"/>
          </a:xfrm>
          <a:prstGeom prst="rect">
            <a:avLst/>
          </a:prstGeom>
          <a:noFill/>
        </p:spPr>
        <p:txBody>
          <a:bodyPr>
            <a:spAutoFit/>
          </a:bodyPr>
          <a:lstStyle/>
          <a:p>
            <a:pPr algn="ctr">
              <a:defRPr/>
            </a:pPr>
            <a:r>
              <a:rPr lang="fr-FR" sz="1200" dirty="0">
                <a:solidFill>
                  <a:schemeClr val="accent6">
                    <a:lumMod val="50000"/>
                  </a:schemeClr>
                </a:solidFill>
              </a:rPr>
              <a:t>Abattage et pré-conditionnement du bois</a:t>
            </a:r>
          </a:p>
          <a:p>
            <a:pPr algn="ctr">
              <a:defRPr/>
            </a:pPr>
            <a:r>
              <a:rPr lang="fr-FR" sz="1200" dirty="0">
                <a:solidFill>
                  <a:schemeClr val="accent6">
                    <a:lumMod val="50000"/>
                  </a:schemeClr>
                </a:solidFill>
              </a:rPr>
              <a:t>Découpe du bois en morceaux adaptés pour obtenir du bois d'</a:t>
            </a:r>
            <a:r>
              <a:rPr lang="fr-FR" sz="1200" i="1" dirty="0">
                <a:solidFill>
                  <a:schemeClr val="accent6">
                    <a:lumMod val="50000"/>
                  </a:schemeClr>
                </a:solidFill>
              </a:rPr>
              <a:t>Acacia </a:t>
            </a:r>
            <a:r>
              <a:rPr lang="fr-FR" sz="1200" i="1" dirty="0" err="1">
                <a:solidFill>
                  <a:schemeClr val="accent6">
                    <a:lumMod val="50000"/>
                  </a:schemeClr>
                </a:solidFill>
              </a:rPr>
              <a:t>auriculiformis</a:t>
            </a:r>
            <a:r>
              <a:rPr lang="fr-FR" sz="1200" i="1" dirty="0">
                <a:solidFill>
                  <a:schemeClr val="accent6">
                    <a:lumMod val="50000"/>
                  </a:schemeClr>
                </a:solidFill>
              </a:rPr>
              <a:t> </a:t>
            </a:r>
            <a:r>
              <a:rPr lang="fr-FR" sz="1200" dirty="0">
                <a:solidFill>
                  <a:schemeClr val="accent6">
                    <a:lumMod val="50000"/>
                  </a:schemeClr>
                </a:solidFill>
              </a:rPr>
              <a:t>(°)</a:t>
            </a:r>
            <a:r>
              <a:rPr lang="fr-FR" sz="1200" i="1" dirty="0">
                <a:solidFill>
                  <a:schemeClr val="accent6">
                    <a:lumMod val="50000"/>
                  </a:schemeClr>
                </a:solidFill>
              </a:rPr>
              <a:t> </a:t>
            </a:r>
            <a:r>
              <a:rPr lang="fr-FR" sz="1200" dirty="0">
                <a:solidFill>
                  <a:schemeClr val="accent6">
                    <a:lumMod val="50000"/>
                  </a:schemeClr>
                </a:solidFill>
              </a:rPr>
              <a:t>découpé et séché. On peut aussi utiliser comme carburant des coques de noix de coco et coques de noix palmistes</a:t>
            </a:r>
          </a:p>
          <a:p>
            <a:pPr algn="ctr">
              <a:defRPr/>
            </a:pPr>
            <a:r>
              <a:rPr lang="fr-FR" sz="1200" dirty="0">
                <a:solidFill>
                  <a:schemeClr val="accent6">
                    <a:lumMod val="50000"/>
                  </a:schemeClr>
                </a:solidFill>
              </a:rPr>
              <a:t>(°) Un arbre à pousse très rapide.</a:t>
            </a: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938" y="4873625"/>
            <a:ext cx="2990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5250" y="6407150"/>
            <a:ext cx="3070225" cy="277813"/>
          </a:xfrm>
          <a:prstGeom prst="rect">
            <a:avLst/>
          </a:prstGeom>
        </p:spPr>
        <p:txBody>
          <a:bodyPr wrap="none">
            <a:spAutoFit/>
          </a:bodyPr>
          <a:lstStyle/>
          <a:p>
            <a:pPr algn="ctr">
              <a:defRPr/>
            </a:pPr>
            <a:r>
              <a:rPr lang="fr-FR" sz="1200" dirty="0">
                <a:solidFill>
                  <a:schemeClr val="accent6">
                    <a:lumMod val="50000"/>
                  </a:schemeClr>
                </a:solidFill>
              </a:rPr>
              <a:t>Bois d'</a:t>
            </a:r>
            <a:r>
              <a:rPr lang="fr-FR" sz="1200" i="1" dirty="0">
                <a:solidFill>
                  <a:schemeClr val="accent6">
                    <a:lumMod val="50000"/>
                  </a:schemeClr>
                </a:solidFill>
              </a:rPr>
              <a:t>Acacia </a:t>
            </a:r>
            <a:r>
              <a:rPr lang="fr-FR" sz="1200" i="1" dirty="0" err="1">
                <a:solidFill>
                  <a:schemeClr val="accent6">
                    <a:lumMod val="50000"/>
                  </a:schemeClr>
                </a:solidFill>
              </a:rPr>
              <a:t>auriculiformis</a:t>
            </a:r>
            <a:r>
              <a:rPr lang="fr-FR" sz="1200" i="1" dirty="0">
                <a:solidFill>
                  <a:schemeClr val="accent6">
                    <a:lumMod val="50000"/>
                  </a:schemeClr>
                </a:solidFill>
              </a:rPr>
              <a:t> </a:t>
            </a:r>
            <a:r>
              <a:rPr lang="fr-FR" sz="1200" dirty="0">
                <a:solidFill>
                  <a:schemeClr val="accent6">
                    <a:lumMod val="50000"/>
                  </a:schemeClr>
                </a:solidFill>
              </a:rPr>
              <a:t>découpé et séché</a:t>
            </a:r>
            <a:endParaRPr lang="fr-FR" sz="1200" dirty="0"/>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4113" y="3695700"/>
            <a:ext cx="32289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743825" y="5156200"/>
            <a:ext cx="4249738" cy="1365250"/>
          </a:xfrm>
          <a:prstGeom prst="rect">
            <a:avLst/>
          </a:prstGeom>
        </p:spPr>
        <p:txBody>
          <a:bodyPr>
            <a:spAutoFit/>
          </a:bodyPr>
          <a:lstStyle/>
          <a:p>
            <a:pPr algn="just">
              <a:lnSpc>
                <a:spcPct val="115000"/>
              </a:lnSpc>
              <a:spcAft>
                <a:spcPts val="0"/>
              </a:spcAft>
              <a:defRPr/>
            </a:pPr>
            <a:r>
              <a:rPr lang="fr-FR" sz="1200" dirty="0">
                <a:solidFill>
                  <a:schemeClr val="accent6">
                    <a:lumMod val="50000"/>
                  </a:schemeClr>
                </a:solidFill>
                <a:ea typeface="Calibri" panose="020F0502020204030204" pitchFamily="34" charset="0"/>
                <a:cs typeface="Times New Roman" panose="02020603050405020304" pitchFamily="18" charset="0"/>
              </a:rPr>
              <a:t>« </a:t>
            </a:r>
            <a:r>
              <a:rPr lang="fr-FR" sz="1200" i="1" dirty="0">
                <a:solidFill>
                  <a:schemeClr val="accent6">
                    <a:lumMod val="50000"/>
                  </a:schemeClr>
                </a:solidFill>
                <a:ea typeface="Calibri" panose="020F0502020204030204" pitchFamily="34" charset="0"/>
                <a:cs typeface="Times New Roman" panose="02020603050405020304" pitchFamily="18" charset="0"/>
              </a:rPr>
              <a:t>Production d'énergie modulaire, décentralisée. Gazogène. Raffinerie thermochimique à biomasse. Production de gaz de synthèse pour l'électricité. Génération. Projet de démonstration UNIDO-Songhaï de gazéification de la biomasse financé par le CENTRE UNIDO dans le cadre de la coopération industrielle indienne sud-sud </a:t>
            </a:r>
            <a:r>
              <a:rPr lang="fr-FR" sz="1200" dirty="0">
                <a:solidFill>
                  <a:schemeClr val="accent6">
                    <a:lumMod val="50000"/>
                  </a:schemeClr>
                </a:solidFill>
                <a:ea typeface="Calibri" panose="020F0502020204030204" pitchFamily="34" charset="0"/>
                <a:cs typeface="Times New Roman" panose="02020603050405020304" pitchFamily="18" charset="0"/>
              </a:rPr>
              <a:t>».</a:t>
            </a:r>
          </a:p>
        </p:txBody>
      </p:sp>
      <p:sp>
        <p:nvSpPr>
          <p:cNvPr id="19" name="ZoneTexte 18"/>
          <p:cNvSpPr txBox="1"/>
          <p:nvPr/>
        </p:nvSpPr>
        <p:spPr>
          <a:xfrm>
            <a:off x="3316288" y="5486400"/>
            <a:ext cx="4117975" cy="1200150"/>
          </a:xfrm>
          <a:prstGeom prst="rect">
            <a:avLst/>
          </a:prstGeom>
          <a:noFill/>
        </p:spPr>
        <p:txBody>
          <a:bodyPr>
            <a:spAutoFit/>
          </a:bodyPr>
          <a:lstStyle/>
          <a:p>
            <a:pPr algn="just">
              <a:defRPr/>
            </a:pPr>
            <a:r>
              <a:rPr lang="fr-FR" sz="1200" dirty="0">
                <a:solidFill>
                  <a:schemeClr val="accent6">
                    <a:lumMod val="50000"/>
                  </a:schemeClr>
                </a:solidFill>
              </a:rPr>
              <a:t>↑ Cette plaque [stèle] commémorative indique « </a:t>
            </a:r>
            <a:r>
              <a:rPr lang="fr-FR" sz="1200" i="1" dirty="0">
                <a:solidFill>
                  <a:schemeClr val="accent6">
                    <a:lumMod val="50000"/>
                  </a:schemeClr>
                </a:solidFill>
              </a:rPr>
              <a:t>Cette zone industrielle a été commandée par Son Excellence le Docteur Thomas Boni </a:t>
            </a:r>
            <a:r>
              <a:rPr lang="fr-FR" sz="1200" i="1" dirty="0" err="1">
                <a:solidFill>
                  <a:schemeClr val="accent6">
                    <a:lumMod val="50000"/>
                  </a:schemeClr>
                </a:solidFill>
              </a:rPr>
              <a:t>Yayi</a:t>
            </a:r>
            <a:r>
              <a:rPr lang="fr-FR" sz="1200" i="1" dirty="0">
                <a:solidFill>
                  <a:schemeClr val="accent6">
                    <a:lumMod val="50000"/>
                  </a:schemeClr>
                </a:solidFill>
              </a:rPr>
              <a:t>, Président de la République du Bénin et Mme Helen Clark, Administrateur du PNUD, le 11 septembre 2012. Il est entièrement financé par Songhaï avec l'appui technique du système des Nations Unies (ONUDI, FIDA, PNUD).</a:t>
            </a:r>
            <a:r>
              <a:rPr lang="fr-FR" sz="1200" dirty="0">
                <a:solidFill>
                  <a:schemeClr val="accent6">
                    <a:lumMod val="50000"/>
                  </a:schemeClr>
                </a:solidFill>
              </a:rPr>
              <a:t> ». </a:t>
            </a:r>
          </a:p>
        </p:txBody>
      </p:sp>
    </p:spTree>
    <p:extLst>
      <p:ext uri="{BB962C8B-B14F-4D97-AF65-F5344CB8AC3E}">
        <p14:creationId xmlns:p14="http://schemas.microsoft.com/office/powerpoint/2010/main" val="2743445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34</a:t>
            </a:fld>
            <a:endParaRPr lang="fr-FR" dirty="0"/>
          </a:p>
        </p:txBody>
      </p:sp>
      <p:sp>
        <p:nvSpPr>
          <p:cNvPr id="17" name="ZoneTexte 16"/>
          <p:cNvSpPr txBox="1"/>
          <p:nvPr/>
        </p:nvSpPr>
        <p:spPr>
          <a:xfrm>
            <a:off x="280259" y="266084"/>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0" y="4765826"/>
            <a:ext cx="3181226" cy="181595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652" y="3946218"/>
            <a:ext cx="3431916" cy="2287944"/>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652" y="902423"/>
            <a:ext cx="3373323" cy="2533127"/>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0072" y="1362074"/>
            <a:ext cx="4158858" cy="3112604"/>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734" y="1362074"/>
            <a:ext cx="2411431" cy="3215241"/>
          </a:xfrm>
          <a:prstGeom prst="rect">
            <a:avLst/>
          </a:prstGeom>
        </p:spPr>
      </p:pic>
      <p:sp>
        <p:nvSpPr>
          <p:cNvPr id="11" name="ZoneTexte 10"/>
          <p:cNvSpPr txBox="1"/>
          <p:nvPr/>
        </p:nvSpPr>
        <p:spPr>
          <a:xfrm>
            <a:off x="219103" y="780462"/>
            <a:ext cx="7278688"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7.3. </a:t>
            </a:r>
            <a:r>
              <a:rPr lang="fr-FR" u="sng" dirty="0">
                <a:solidFill>
                  <a:schemeClr val="accent6">
                    <a:lumMod val="50000"/>
                  </a:schemeClr>
                </a:solidFill>
              </a:rPr>
              <a:t>La production d’énergie électrique à partir de la biomasse</a:t>
            </a:r>
            <a:r>
              <a:rPr lang="fr-FR" dirty="0">
                <a:solidFill>
                  <a:schemeClr val="accent6">
                    <a:lumMod val="50000"/>
                  </a:schemeClr>
                </a:solidFill>
              </a:rPr>
              <a:t> </a:t>
            </a:r>
            <a:r>
              <a:rPr lang="fr-FR" dirty="0">
                <a:solidFill>
                  <a:schemeClr val="accent6">
                    <a:lumMod val="50000"/>
                  </a:schemeClr>
                </a:solidFill>
                <a:latin typeface="+mn-lt"/>
              </a:rPr>
              <a:t>(suite et fin) :</a:t>
            </a:r>
          </a:p>
        </p:txBody>
      </p:sp>
      <p:sp>
        <p:nvSpPr>
          <p:cNvPr id="12" name="Rectangle 11"/>
          <p:cNvSpPr/>
          <p:nvPr/>
        </p:nvSpPr>
        <p:spPr>
          <a:xfrm>
            <a:off x="3891753" y="4492929"/>
            <a:ext cx="2310697" cy="276999"/>
          </a:xfrm>
          <a:prstGeom prst="rect">
            <a:avLst/>
          </a:prstGeom>
        </p:spPr>
        <p:txBody>
          <a:bodyPr wrap="none">
            <a:spAutoFit/>
          </a:bodyPr>
          <a:lstStyle/>
          <a:p>
            <a:pPr algn="ctr">
              <a:defRPr/>
            </a:pPr>
            <a:r>
              <a:rPr lang="fr-FR" sz="1200" dirty="0">
                <a:solidFill>
                  <a:schemeClr val="accent6">
                    <a:lumMod val="50000"/>
                  </a:schemeClr>
                </a:solidFill>
              </a:rPr>
              <a:t>↖↑ Unité de gazéification (suite) </a:t>
            </a:r>
          </a:p>
        </p:txBody>
      </p:sp>
      <p:sp>
        <p:nvSpPr>
          <p:cNvPr id="13" name="ZoneTexte 12"/>
          <p:cNvSpPr txBox="1"/>
          <p:nvPr/>
        </p:nvSpPr>
        <p:spPr>
          <a:xfrm>
            <a:off x="7590201" y="6245293"/>
            <a:ext cx="4114119" cy="461665"/>
          </a:xfrm>
          <a:prstGeom prst="rect">
            <a:avLst/>
          </a:prstGeom>
          <a:noFill/>
        </p:spPr>
        <p:txBody>
          <a:bodyPr wrap="square" rtlCol="0">
            <a:spAutoFit/>
          </a:bodyPr>
          <a:lstStyle/>
          <a:p>
            <a:pPr algn="ctr"/>
            <a:r>
              <a:rPr lang="fr-FR" sz="1200" dirty="0">
                <a:solidFill>
                  <a:schemeClr val="accent6">
                    <a:lumMod val="50000"/>
                  </a:schemeClr>
                </a:solidFill>
              </a:rPr>
              <a:t>↑ Générateurs (groupes électrogènes fonctionnant au gaz, produit par l’unité de gazéification ou de pyrolyse)</a:t>
            </a:r>
          </a:p>
        </p:txBody>
      </p:sp>
    </p:spTree>
    <p:extLst>
      <p:ext uri="{BB962C8B-B14F-4D97-AF65-F5344CB8AC3E}">
        <p14:creationId xmlns:p14="http://schemas.microsoft.com/office/powerpoint/2010/main" val="3628131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35</a:t>
            </a:fld>
            <a:endParaRPr lang="fr-FR" dirty="0"/>
          </a:p>
        </p:txBody>
      </p:sp>
      <p:sp>
        <p:nvSpPr>
          <p:cNvPr id="17" name="ZoneTexte 16"/>
          <p:cNvSpPr txBox="1"/>
          <p:nvPr/>
        </p:nvSpPr>
        <p:spPr>
          <a:xfrm>
            <a:off x="269502" y="470479"/>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12" name="Oval 2"/>
          <p:cNvSpPr>
            <a:spLocks noChangeArrowheads="1"/>
          </p:cNvSpPr>
          <p:nvPr/>
        </p:nvSpPr>
        <p:spPr bwMode="auto">
          <a:xfrm>
            <a:off x="6273800" y="1568889"/>
            <a:ext cx="2133600" cy="1524000"/>
          </a:xfrm>
          <a:prstGeom prst="ellipse">
            <a:avLst/>
          </a:prstGeom>
          <a:solidFill>
            <a:srgbClr val="FFC000"/>
          </a:solid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13" name="Oval 3"/>
          <p:cNvSpPr>
            <a:spLocks noChangeArrowheads="1"/>
          </p:cNvSpPr>
          <p:nvPr/>
        </p:nvSpPr>
        <p:spPr bwMode="auto">
          <a:xfrm>
            <a:off x="3302000" y="5302689"/>
            <a:ext cx="2438400" cy="1376363"/>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Pisciculture </a:t>
            </a:r>
            <a:r>
              <a:rPr lang="en-US" sz="4000"/>
              <a:t> </a:t>
            </a:r>
          </a:p>
        </p:txBody>
      </p:sp>
      <p:sp>
        <p:nvSpPr>
          <p:cNvPr id="14" name="Oval 4"/>
          <p:cNvSpPr>
            <a:spLocks noChangeArrowheads="1"/>
          </p:cNvSpPr>
          <p:nvPr/>
        </p:nvSpPr>
        <p:spPr bwMode="auto">
          <a:xfrm>
            <a:off x="8636000" y="5302689"/>
            <a:ext cx="2284413" cy="13716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800"/>
          </a:p>
          <a:p>
            <a:endParaRPr lang="en-US" sz="2800"/>
          </a:p>
          <a:p>
            <a:endParaRPr lang="en-US" sz="2800"/>
          </a:p>
        </p:txBody>
      </p:sp>
      <p:sp>
        <p:nvSpPr>
          <p:cNvPr id="18" name="Oval 5"/>
          <p:cNvSpPr>
            <a:spLocks noChangeArrowheads="1"/>
          </p:cNvSpPr>
          <p:nvPr/>
        </p:nvSpPr>
        <p:spPr bwMode="auto">
          <a:xfrm>
            <a:off x="5969000" y="4145402"/>
            <a:ext cx="2438400" cy="1081087"/>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Bio energie </a:t>
            </a:r>
            <a:endParaRPr lang="en-US" sz="3600"/>
          </a:p>
        </p:txBody>
      </p:sp>
      <p:sp>
        <p:nvSpPr>
          <p:cNvPr id="19" name="Line 6"/>
          <p:cNvSpPr>
            <a:spLocks noChangeShapeType="1"/>
          </p:cNvSpPr>
          <p:nvPr/>
        </p:nvSpPr>
        <p:spPr bwMode="auto">
          <a:xfrm rot="18000000" flipH="1">
            <a:off x="3987800" y="4007289"/>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0" name="Line 7"/>
          <p:cNvSpPr>
            <a:spLocks noChangeShapeType="1"/>
          </p:cNvSpPr>
          <p:nvPr/>
        </p:nvSpPr>
        <p:spPr bwMode="auto">
          <a:xfrm>
            <a:off x="7342188" y="3321489"/>
            <a:ext cx="0" cy="762000"/>
          </a:xfrm>
          <a:prstGeom prst="line">
            <a:avLst/>
          </a:prstGeom>
          <a:noFill/>
          <a:ln w="28575">
            <a:solidFill>
              <a:schemeClr val="accent2"/>
            </a:solidFill>
            <a:round/>
            <a:headEnd type="triangle"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1" name="Line 8"/>
          <p:cNvSpPr>
            <a:spLocks noChangeShapeType="1"/>
          </p:cNvSpPr>
          <p:nvPr/>
        </p:nvSpPr>
        <p:spPr bwMode="auto">
          <a:xfrm flipH="1">
            <a:off x="5588000" y="4997889"/>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2" name="Line 9"/>
          <p:cNvSpPr>
            <a:spLocks noChangeShapeType="1"/>
          </p:cNvSpPr>
          <p:nvPr/>
        </p:nvSpPr>
        <p:spPr bwMode="auto">
          <a:xfrm>
            <a:off x="8331200" y="4997889"/>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3" name="Line 10"/>
          <p:cNvSpPr>
            <a:spLocks noChangeShapeType="1"/>
          </p:cNvSpPr>
          <p:nvPr/>
        </p:nvSpPr>
        <p:spPr bwMode="auto">
          <a:xfrm rot="-18000000">
            <a:off x="7721600" y="3931089"/>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4" name="Line 11"/>
          <p:cNvSpPr>
            <a:spLocks noChangeShapeType="1"/>
          </p:cNvSpPr>
          <p:nvPr/>
        </p:nvSpPr>
        <p:spPr bwMode="auto">
          <a:xfrm>
            <a:off x="6121400" y="5988489"/>
            <a:ext cx="2057400" cy="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5" name="Rectangle 24"/>
          <p:cNvSpPr>
            <a:spLocks noGrp="1" noChangeArrowheads="1"/>
          </p:cNvSpPr>
          <p:nvPr/>
        </p:nvSpPr>
        <p:spPr bwMode="auto">
          <a:xfrm>
            <a:off x="3349383" y="770479"/>
            <a:ext cx="8305800" cy="87864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sz="4000" dirty="0">
                <a:effectLst/>
              </a:rPr>
              <a:t>SYSTEME INTEGRE SONGHAI </a:t>
            </a:r>
            <a:endParaRPr lang="en-US" sz="4000" dirty="0">
              <a:solidFill>
                <a:srgbClr val="008000"/>
              </a:solidFill>
              <a:effectLst/>
            </a:endParaRPr>
          </a:p>
        </p:txBody>
      </p:sp>
      <p:sp>
        <p:nvSpPr>
          <p:cNvPr id="26" name="Rectangle 25"/>
          <p:cNvSpPr>
            <a:spLocks noChangeArrowheads="1"/>
          </p:cNvSpPr>
          <p:nvPr/>
        </p:nvSpPr>
        <p:spPr bwMode="auto">
          <a:xfrm>
            <a:off x="9169400" y="5759889"/>
            <a:ext cx="1484313" cy="52387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Elevage</a:t>
            </a:r>
          </a:p>
        </p:txBody>
      </p:sp>
      <p:sp>
        <p:nvSpPr>
          <p:cNvPr id="30" name="ZoneTexte 29"/>
          <p:cNvSpPr txBox="1"/>
          <p:nvPr/>
        </p:nvSpPr>
        <p:spPr>
          <a:xfrm>
            <a:off x="494852" y="3420932"/>
            <a:ext cx="3506993" cy="461665"/>
          </a:xfrm>
          <a:prstGeom prst="rect">
            <a:avLst/>
          </a:prstGeom>
          <a:noFill/>
        </p:spPr>
        <p:txBody>
          <a:bodyPr wrap="square" rtlCol="0">
            <a:spAutoFit/>
          </a:bodyPr>
          <a:lstStyle/>
          <a:p>
            <a:pPr algn="ctr"/>
            <a:r>
              <a:rPr lang="fr-FR" sz="1200" dirty="0">
                <a:solidFill>
                  <a:schemeClr val="accent6">
                    <a:lumMod val="50000"/>
                  </a:schemeClr>
                </a:solidFill>
              </a:rPr>
              <a:t>Papayer Nain (</a:t>
            </a:r>
            <a:r>
              <a:rPr lang="fr-FR" sz="1200" i="1" dirty="0" err="1">
                <a:solidFill>
                  <a:schemeClr val="accent6">
                    <a:lumMod val="50000"/>
                  </a:schemeClr>
                </a:solidFill>
              </a:rPr>
              <a:t>Carica</a:t>
            </a:r>
            <a:r>
              <a:rPr lang="fr-FR" sz="1200" i="1" dirty="0">
                <a:solidFill>
                  <a:schemeClr val="accent6">
                    <a:lumMod val="50000"/>
                  </a:schemeClr>
                </a:solidFill>
              </a:rPr>
              <a:t> </a:t>
            </a:r>
            <a:r>
              <a:rPr lang="fr-FR" sz="1200" i="1" dirty="0" err="1">
                <a:solidFill>
                  <a:schemeClr val="accent6">
                    <a:lumMod val="50000"/>
                  </a:schemeClr>
                </a:solidFill>
              </a:rPr>
              <a:t>Papaya</a:t>
            </a:r>
            <a:r>
              <a:rPr lang="fr-FR" sz="1200" i="1" dirty="0">
                <a:solidFill>
                  <a:schemeClr val="accent6">
                    <a:lumMod val="50000"/>
                  </a:schemeClr>
                </a:solidFill>
              </a:rPr>
              <a:t> </a:t>
            </a:r>
            <a:r>
              <a:rPr lang="fr-FR" sz="1200" dirty="0">
                <a:solidFill>
                  <a:schemeClr val="accent6">
                    <a:lumMod val="50000"/>
                  </a:schemeClr>
                </a:solidFill>
              </a:rPr>
              <a:t>var </a:t>
            </a:r>
            <a:r>
              <a:rPr lang="fr-FR" sz="1200" i="1" dirty="0" err="1">
                <a:solidFill>
                  <a:schemeClr val="accent6">
                    <a:lumMod val="50000"/>
                  </a:schemeClr>
                </a:solidFill>
              </a:rPr>
              <a:t>Pusa</a:t>
            </a:r>
            <a:r>
              <a:rPr lang="fr-FR" sz="1200" i="1" dirty="0">
                <a:solidFill>
                  <a:schemeClr val="accent6">
                    <a:lumMod val="50000"/>
                  </a:schemeClr>
                </a:solidFill>
              </a:rPr>
              <a:t> </a:t>
            </a:r>
            <a:r>
              <a:rPr lang="fr-FR" sz="1200" i="1" dirty="0" err="1">
                <a:solidFill>
                  <a:schemeClr val="accent6">
                    <a:lumMod val="50000"/>
                  </a:schemeClr>
                </a:solidFill>
              </a:rPr>
              <a:t>Nanha</a:t>
            </a:r>
            <a:r>
              <a:rPr lang="fr-FR" sz="1200" i="1" dirty="0">
                <a:solidFill>
                  <a:schemeClr val="accent6">
                    <a:lumMod val="50000"/>
                  </a:schemeClr>
                </a:solidFill>
              </a:rPr>
              <a:t> (?)</a:t>
            </a:r>
            <a:r>
              <a:rPr lang="fr-FR" sz="1200" dirty="0">
                <a:solidFill>
                  <a:schemeClr val="accent6">
                    <a:lumMod val="50000"/>
                  </a:schemeClr>
                </a:solidFill>
              </a:rPr>
              <a:t>).</a:t>
            </a:r>
          </a:p>
          <a:p>
            <a:pPr algn="ctr"/>
            <a:r>
              <a:rPr lang="fr-FR" sz="1200" dirty="0">
                <a:solidFill>
                  <a:schemeClr val="accent6">
                    <a:lumMod val="50000"/>
                  </a:schemeClr>
                </a:solidFill>
              </a:rPr>
              <a:t>Remarquez le paillage à leur pied.</a:t>
            </a:r>
          </a:p>
        </p:txBody>
      </p:sp>
      <p:pic>
        <p:nvPicPr>
          <p:cNvPr id="31" name="Imag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39" y="4330344"/>
            <a:ext cx="2286000" cy="1714500"/>
          </a:xfrm>
          <a:prstGeom prst="rect">
            <a:avLst/>
          </a:prstGeom>
        </p:spPr>
      </p:pic>
      <p:sp>
        <p:nvSpPr>
          <p:cNvPr id="32" name="ZoneTexte 31"/>
          <p:cNvSpPr txBox="1"/>
          <p:nvPr/>
        </p:nvSpPr>
        <p:spPr>
          <a:xfrm>
            <a:off x="172122" y="6174889"/>
            <a:ext cx="2592593" cy="276999"/>
          </a:xfrm>
          <a:prstGeom prst="rect">
            <a:avLst/>
          </a:prstGeom>
          <a:noFill/>
        </p:spPr>
        <p:txBody>
          <a:bodyPr wrap="square" rtlCol="0">
            <a:spAutoFit/>
          </a:bodyPr>
          <a:lstStyle/>
          <a:p>
            <a:pPr algn="ctr"/>
            <a:r>
              <a:rPr lang="fr-FR" sz="1200" dirty="0">
                <a:solidFill>
                  <a:schemeClr val="accent6">
                    <a:lumMod val="50000"/>
                  </a:schemeClr>
                </a:solidFill>
              </a:rPr>
              <a:t>Pamplemoussier (Pomelo)</a:t>
            </a:r>
          </a:p>
        </p:txBody>
      </p:sp>
      <p:pic>
        <p:nvPicPr>
          <p:cNvPr id="33" name="Imag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577" y="1662737"/>
            <a:ext cx="2286000" cy="1714500"/>
          </a:xfrm>
          <a:prstGeom prst="rect">
            <a:avLst/>
          </a:prstGeom>
        </p:spPr>
      </p:pic>
    </p:spTree>
    <p:extLst>
      <p:ext uri="{BB962C8B-B14F-4D97-AF65-F5344CB8AC3E}">
        <p14:creationId xmlns:p14="http://schemas.microsoft.com/office/powerpoint/2010/main" val="3209859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36</a:t>
            </a:fld>
            <a:endParaRPr lang="fr-FR" dirty="0"/>
          </a:p>
        </p:txBody>
      </p:sp>
      <p:sp>
        <p:nvSpPr>
          <p:cNvPr id="17" name="ZoneTexte 16"/>
          <p:cNvSpPr txBox="1"/>
          <p:nvPr/>
        </p:nvSpPr>
        <p:spPr>
          <a:xfrm>
            <a:off x="172684" y="162598"/>
            <a:ext cx="4216436"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28" name="Rectangle 27"/>
          <p:cNvSpPr/>
          <p:nvPr/>
        </p:nvSpPr>
        <p:spPr>
          <a:xfrm>
            <a:off x="118896" y="2270742"/>
            <a:ext cx="2525178"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Maïs à haut rendement sur super-sols</a:t>
            </a:r>
            <a:endParaRPr lang="fr-FR" sz="1200" dirty="0">
              <a:solidFill>
                <a:schemeClr val="accent6">
                  <a:lumMod val="50000"/>
                </a:schemeClr>
              </a:solidFill>
            </a:endParaRPr>
          </a:p>
        </p:txBody>
      </p:sp>
      <p:pic>
        <p:nvPicPr>
          <p:cNvPr id="29" name="Imag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52" y="1129798"/>
            <a:ext cx="1704975" cy="1133475"/>
          </a:xfrm>
          <a:prstGeom prst="rect">
            <a:avLst/>
          </a:prstGeom>
        </p:spPr>
      </p:pic>
      <p:sp>
        <p:nvSpPr>
          <p:cNvPr id="30" name="Rectangle 29"/>
          <p:cNvSpPr/>
          <p:nvPr/>
        </p:nvSpPr>
        <p:spPr>
          <a:xfrm>
            <a:off x="2572087" y="2124773"/>
            <a:ext cx="942887"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Laitue frisée</a:t>
            </a:r>
            <a:endParaRPr lang="fr-FR" sz="1200" dirty="0">
              <a:solidFill>
                <a:schemeClr val="accent6">
                  <a:lumMod val="50000"/>
                </a:schemeClr>
              </a:solidFill>
            </a:endParaRPr>
          </a:p>
        </p:txBody>
      </p:sp>
      <p:sp>
        <p:nvSpPr>
          <p:cNvPr id="31" name="Rectangle 30"/>
          <p:cNvSpPr/>
          <p:nvPr/>
        </p:nvSpPr>
        <p:spPr>
          <a:xfrm>
            <a:off x="4497827" y="2091823"/>
            <a:ext cx="500458"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Chou</a:t>
            </a:r>
            <a:endParaRPr lang="fr-FR" sz="1200" dirty="0">
              <a:solidFill>
                <a:schemeClr val="accent6">
                  <a:lumMod val="50000"/>
                </a:schemeClr>
              </a:solidFill>
            </a:endParaRPr>
          </a:p>
        </p:txBody>
      </p:sp>
      <p:pic>
        <p:nvPicPr>
          <p:cNvPr id="32" name="Imag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306" y="1122329"/>
            <a:ext cx="1333500" cy="962025"/>
          </a:xfrm>
          <a:prstGeom prst="rect">
            <a:avLst/>
          </a:prstGeom>
        </p:spPr>
      </p:pic>
      <p:pic>
        <p:nvPicPr>
          <p:cNvPr id="33" name="Imag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329" y="1129798"/>
            <a:ext cx="1285875" cy="962025"/>
          </a:xfrm>
          <a:prstGeom prst="rect">
            <a:avLst/>
          </a:prstGeom>
        </p:spPr>
      </p:pic>
      <p:sp>
        <p:nvSpPr>
          <p:cNvPr id="34" name="Rectangle 33"/>
          <p:cNvSpPr/>
          <p:nvPr/>
        </p:nvSpPr>
        <p:spPr>
          <a:xfrm>
            <a:off x="5956150" y="2132242"/>
            <a:ext cx="641522" cy="276999"/>
          </a:xfrm>
          <a:prstGeom prst="rect">
            <a:avLst/>
          </a:prstGeom>
        </p:spPr>
        <p:txBody>
          <a:bodyPr wrap="none">
            <a:spAutoFit/>
          </a:bodyPr>
          <a:lstStyle/>
          <a:p>
            <a:r>
              <a:rPr lang="fr-FR" sz="1200" i="1" dirty="0">
                <a:solidFill>
                  <a:schemeClr val="accent6">
                    <a:lumMod val="50000"/>
                  </a:schemeClr>
                </a:solidFill>
              </a:rPr>
              <a:t>papaye</a:t>
            </a:r>
          </a:p>
        </p:txBody>
      </p:sp>
      <p:sp>
        <p:nvSpPr>
          <p:cNvPr id="35" name="Rectangle 34"/>
          <p:cNvSpPr/>
          <p:nvPr/>
        </p:nvSpPr>
        <p:spPr>
          <a:xfrm>
            <a:off x="7281457" y="1960394"/>
            <a:ext cx="655949" cy="276999"/>
          </a:xfrm>
          <a:prstGeom prst="rect">
            <a:avLst/>
          </a:prstGeom>
        </p:spPr>
        <p:txBody>
          <a:bodyPr wrap="none">
            <a:spAutoFit/>
          </a:bodyPr>
          <a:lstStyle/>
          <a:p>
            <a:r>
              <a:rPr lang="fr-FR" sz="1200" i="1" dirty="0">
                <a:solidFill>
                  <a:schemeClr val="accent6">
                    <a:lumMod val="50000"/>
                  </a:schemeClr>
                </a:solidFill>
              </a:rPr>
              <a:t>poivron</a:t>
            </a:r>
          </a:p>
        </p:txBody>
      </p:sp>
      <p:pic>
        <p:nvPicPr>
          <p:cNvPr id="36" name="Imag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5468" y="982207"/>
            <a:ext cx="1419225" cy="942975"/>
          </a:xfrm>
          <a:prstGeom prst="rect">
            <a:avLst/>
          </a:prstGeom>
        </p:spPr>
      </p:pic>
      <p:pic>
        <p:nvPicPr>
          <p:cNvPr id="37" name="Imag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908" y="982207"/>
            <a:ext cx="828675" cy="1104900"/>
          </a:xfrm>
          <a:prstGeom prst="rect">
            <a:avLst/>
          </a:prstGeom>
        </p:spPr>
      </p:pic>
      <p:sp>
        <p:nvSpPr>
          <p:cNvPr id="38" name="Rectangle 37"/>
          <p:cNvSpPr/>
          <p:nvPr/>
        </p:nvSpPr>
        <p:spPr>
          <a:xfrm>
            <a:off x="8608538" y="1869510"/>
            <a:ext cx="904735" cy="276999"/>
          </a:xfrm>
          <a:prstGeom prst="rect">
            <a:avLst/>
          </a:prstGeom>
        </p:spPr>
        <p:txBody>
          <a:bodyPr wrap="none">
            <a:spAutoFit/>
          </a:bodyPr>
          <a:lstStyle/>
          <a:p>
            <a:r>
              <a:rPr lang="fr-FR" sz="1200" i="1" dirty="0">
                <a:solidFill>
                  <a:schemeClr val="accent6">
                    <a:lumMod val="50000"/>
                  </a:schemeClr>
                </a:solidFill>
              </a:rPr>
              <a:t>haricot vert</a:t>
            </a:r>
          </a:p>
        </p:txBody>
      </p:sp>
      <p:sp>
        <p:nvSpPr>
          <p:cNvPr id="39" name="Rectangle 38"/>
          <p:cNvSpPr/>
          <p:nvPr/>
        </p:nvSpPr>
        <p:spPr>
          <a:xfrm>
            <a:off x="10090199" y="1847774"/>
            <a:ext cx="620683" cy="276999"/>
          </a:xfrm>
          <a:prstGeom prst="rect">
            <a:avLst/>
          </a:prstGeom>
        </p:spPr>
        <p:txBody>
          <a:bodyPr wrap="none">
            <a:spAutoFit/>
          </a:bodyPr>
          <a:lstStyle/>
          <a:p>
            <a:r>
              <a:rPr lang="fr-FR" sz="1200" i="1" dirty="0">
                <a:solidFill>
                  <a:schemeClr val="accent6">
                    <a:lumMod val="50000"/>
                  </a:schemeClr>
                </a:solidFill>
              </a:rPr>
              <a:t>gombo</a:t>
            </a:r>
          </a:p>
        </p:txBody>
      </p:sp>
      <p:pic>
        <p:nvPicPr>
          <p:cNvPr id="40" name="Imag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5424" y="937663"/>
            <a:ext cx="1238250" cy="914400"/>
          </a:xfrm>
          <a:prstGeom prst="rect">
            <a:avLst/>
          </a:prstGeom>
        </p:spPr>
      </p:pic>
      <p:pic>
        <p:nvPicPr>
          <p:cNvPr id="41" name="Imag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6578" y="982207"/>
            <a:ext cx="1190625" cy="876300"/>
          </a:xfrm>
          <a:prstGeom prst="rect">
            <a:avLst/>
          </a:prstGeom>
        </p:spPr>
      </p:pic>
      <p:pic>
        <p:nvPicPr>
          <p:cNvPr id="42" name="Imag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5336" y="2310536"/>
            <a:ext cx="1400175" cy="1028700"/>
          </a:xfrm>
          <a:prstGeom prst="rect">
            <a:avLst/>
          </a:prstGeom>
        </p:spPr>
      </p:pic>
      <p:pic>
        <p:nvPicPr>
          <p:cNvPr id="43" name="Imag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77019" y="1986357"/>
            <a:ext cx="1050646" cy="1392991"/>
          </a:xfrm>
          <a:prstGeom prst="rect">
            <a:avLst/>
          </a:prstGeom>
        </p:spPr>
      </p:pic>
      <p:sp>
        <p:nvSpPr>
          <p:cNvPr id="44" name="Rectangle 43"/>
          <p:cNvSpPr/>
          <p:nvPr/>
        </p:nvSpPr>
        <p:spPr>
          <a:xfrm>
            <a:off x="11092000" y="3380122"/>
            <a:ext cx="651140" cy="276999"/>
          </a:xfrm>
          <a:prstGeom prst="rect">
            <a:avLst/>
          </a:prstGeom>
        </p:spPr>
        <p:txBody>
          <a:bodyPr wrap="none">
            <a:spAutoFit/>
          </a:bodyPr>
          <a:lstStyle/>
          <a:p>
            <a:r>
              <a:rPr lang="fr-FR" sz="1200" i="1" dirty="0">
                <a:solidFill>
                  <a:schemeClr val="accent6">
                    <a:lumMod val="50000"/>
                  </a:schemeClr>
                </a:solidFill>
              </a:rPr>
              <a:t>banane</a:t>
            </a:r>
          </a:p>
        </p:txBody>
      </p:sp>
      <p:sp>
        <p:nvSpPr>
          <p:cNvPr id="45" name="Rectangle 44"/>
          <p:cNvSpPr/>
          <p:nvPr/>
        </p:nvSpPr>
        <p:spPr>
          <a:xfrm>
            <a:off x="9535081" y="3339236"/>
            <a:ext cx="622414" cy="276999"/>
          </a:xfrm>
          <a:prstGeom prst="rect">
            <a:avLst/>
          </a:prstGeom>
        </p:spPr>
        <p:txBody>
          <a:bodyPr wrap="none">
            <a:spAutoFit/>
          </a:bodyPr>
          <a:lstStyle/>
          <a:p>
            <a:r>
              <a:rPr lang="fr-FR" sz="1200" i="1" dirty="0">
                <a:solidFill>
                  <a:schemeClr val="accent6">
                    <a:lumMod val="50000"/>
                  </a:schemeClr>
                </a:solidFill>
              </a:rPr>
              <a:t>piment</a:t>
            </a:r>
          </a:p>
        </p:txBody>
      </p:sp>
      <p:pic>
        <p:nvPicPr>
          <p:cNvPr id="46" name="Imag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64676" y="2522711"/>
            <a:ext cx="2190750" cy="847725"/>
          </a:xfrm>
          <a:prstGeom prst="rect">
            <a:avLst/>
          </a:prstGeom>
        </p:spPr>
      </p:pic>
      <p:pic>
        <p:nvPicPr>
          <p:cNvPr id="47" name="Imag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4806" y="2536935"/>
            <a:ext cx="1133475" cy="847725"/>
          </a:xfrm>
          <a:prstGeom prst="rect">
            <a:avLst/>
          </a:prstGeom>
        </p:spPr>
      </p:pic>
      <p:sp>
        <p:nvSpPr>
          <p:cNvPr id="48" name="Rectangle 47"/>
          <p:cNvSpPr/>
          <p:nvPr/>
        </p:nvSpPr>
        <p:spPr>
          <a:xfrm>
            <a:off x="6744268" y="3380121"/>
            <a:ext cx="647934" cy="276999"/>
          </a:xfrm>
          <a:prstGeom prst="rect">
            <a:avLst/>
          </a:prstGeom>
        </p:spPr>
        <p:txBody>
          <a:bodyPr wrap="none">
            <a:spAutoFit/>
          </a:bodyPr>
          <a:lstStyle/>
          <a:p>
            <a:r>
              <a:rPr lang="fr-FR" sz="1200" i="1" dirty="0">
                <a:solidFill>
                  <a:schemeClr val="accent6">
                    <a:lumMod val="50000"/>
                  </a:schemeClr>
                </a:solidFill>
              </a:rPr>
              <a:t>Ananas</a:t>
            </a:r>
          </a:p>
        </p:txBody>
      </p:sp>
      <p:pic>
        <p:nvPicPr>
          <p:cNvPr id="49" name="Imag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98928" y="2571553"/>
            <a:ext cx="1257300" cy="942975"/>
          </a:xfrm>
          <a:prstGeom prst="rect">
            <a:avLst/>
          </a:prstGeom>
        </p:spPr>
      </p:pic>
      <p:pic>
        <p:nvPicPr>
          <p:cNvPr id="50" name="Image 4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4221" y="2547741"/>
            <a:ext cx="1314450" cy="990600"/>
          </a:xfrm>
          <a:prstGeom prst="rect">
            <a:avLst/>
          </a:prstGeom>
        </p:spPr>
      </p:pic>
      <p:sp>
        <p:nvSpPr>
          <p:cNvPr id="51" name="Rectangle 50"/>
          <p:cNvSpPr/>
          <p:nvPr/>
        </p:nvSpPr>
        <p:spPr>
          <a:xfrm>
            <a:off x="3299520" y="3488991"/>
            <a:ext cx="694421" cy="276999"/>
          </a:xfrm>
          <a:prstGeom prst="rect">
            <a:avLst/>
          </a:prstGeom>
        </p:spPr>
        <p:txBody>
          <a:bodyPr wrap="none">
            <a:spAutoFit/>
          </a:bodyPr>
          <a:lstStyle/>
          <a:p>
            <a:r>
              <a:rPr lang="fr-FR" sz="1200" i="1" dirty="0">
                <a:solidFill>
                  <a:schemeClr val="accent6">
                    <a:lumMod val="50000"/>
                  </a:schemeClr>
                </a:solidFill>
              </a:rPr>
              <a:t>Oignons</a:t>
            </a:r>
          </a:p>
        </p:txBody>
      </p:sp>
      <p:pic>
        <p:nvPicPr>
          <p:cNvPr id="52" name="Image 5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82099" y="3926554"/>
            <a:ext cx="1304925" cy="981075"/>
          </a:xfrm>
          <a:prstGeom prst="rect">
            <a:avLst/>
          </a:prstGeom>
        </p:spPr>
      </p:pic>
      <p:pic>
        <p:nvPicPr>
          <p:cNvPr id="53" name="Image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97849" y="3856382"/>
            <a:ext cx="1771650" cy="1333500"/>
          </a:xfrm>
          <a:prstGeom prst="rect">
            <a:avLst/>
          </a:prstGeom>
        </p:spPr>
      </p:pic>
      <p:pic>
        <p:nvPicPr>
          <p:cNvPr id="54" name="Image 5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76532" y="3935592"/>
            <a:ext cx="1304925" cy="981075"/>
          </a:xfrm>
          <a:prstGeom prst="rect">
            <a:avLst/>
          </a:prstGeom>
        </p:spPr>
      </p:pic>
      <p:pic>
        <p:nvPicPr>
          <p:cNvPr id="55" name="Image 5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28636" y="3963185"/>
            <a:ext cx="1171575" cy="876300"/>
          </a:xfrm>
          <a:prstGeom prst="rect">
            <a:avLst/>
          </a:prstGeom>
        </p:spPr>
      </p:pic>
      <p:pic>
        <p:nvPicPr>
          <p:cNvPr id="56" name="Image 5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13758" y="3956754"/>
            <a:ext cx="1228725" cy="914400"/>
          </a:xfrm>
          <a:prstGeom prst="rect">
            <a:avLst/>
          </a:prstGeom>
        </p:spPr>
      </p:pic>
      <p:pic>
        <p:nvPicPr>
          <p:cNvPr id="57" name="Image 5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5822" y="3963185"/>
            <a:ext cx="1419225" cy="990600"/>
          </a:xfrm>
          <a:prstGeom prst="rect">
            <a:avLst/>
          </a:prstGeom>
        </p:spPr>
      </p:pic>
      <p:sp>
        <p:nvSpPr>
          <p:cNvPr id="58" name="Rectangle 57"/>
          <p:cNvSpPr/>
          <p:nvPr/>
        </p:nvSpPr>
        <p:spPr>
          <a:xfrm>
            <a:off x="3474287" y="4951469"/>
            <a:ext cx="649280" cy="276999"/>
          </a:xfrm>
          <a:prstGeom prst="rect">
            <a:avLst/>
          </a:prstGeom>
        </p:spPr>
        <p:txBody>
          <a:bodyPr wrap="none">
            <a:spAutoFit/>
          </a:bodyPr>
          <a:lstStyle/>
          <a:p>
            <a:r>
              <a:rPr lang="fr-FR" sz="1200" i="1" dirty="0">
                <a:solidFill>
                  <a:schemeClr val="accent6">
                    <a:lumMod val="50000"/>
                  </a:schemeClr>
                </a:solidFill>
              </a:rPr>
              <a:t>Tomate</a:t>
            </a:r>
          </a:p>
        </p:txBody>
      </p:sp>
      <p:pic>
        <p:nvPicPr>
          <p:cNvPr id="59" name="Image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34727" y="3935591"/>
            <a:ext cx="1304925" cy="981075"/>
          </a:xfrm>
          <a:prstGeom prst="rect">
            <a:avLst/>
          </a:prstGeom>
        </p:spPr>
      </p:pic>
      <p:pic>
        <p:nvPicPr>
          <p:cNvPr id="60" name="Image 5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855426" y="3963185"/>
            <a:ext cx="1276350" cy="962025"/>
          </a:xfrm>
          <a:prstGeom prst="rect">
            <a:avLst/>
          </a:prstGeom>
        </p:spPr>
      </p:pic>
      <p:pic>
        <p:nvPicPr>
          <p:cNvPr id="61" name="Image 6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5822" y="5189882"/>
            <a:ext cx="1257300" cy="981075"/>
          </a:xfrm>
          <a:prstGeom prst="rect">
            <a:avLst/>
          </a:prstGeom>
        </p:spPr>
      </p:pic>
      <p:pic>
        <p:nvPicPr>
          <p:cNvPr id="62" name="Image 6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5082" y="2651661"/>
            <a:ext cx="1409700" cy="923925"/>
          </a:xfrm>
          <a:prstGeom prst="rect">
            <a:avLst/>
          </a:prstGeom>
        </p:spPr>
      </p:pic>
      <p:sp>
        <p:nvSpPr>
          <p:cNvPr id="63" name="Rectangle 62"/>
          <p:cNvSpPr/>
          <p:nvPr/>
        </p:nvSpPr>
        <p:spPr>
          <a:xfrm>
            <a:off x="698934" y="3588467"/>
            <a:ext cx="648191"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Carotte</a:t>
            </a:r>
            <a:endParaRPr lang="fr-FR" sz="1200" dirty="0">
              <a:solidFill>
                <a:schemeClr val="accent6">
                  <a:lumMod val="50000"/>
                </a:schemeClr>
              </a:solidFill>
            </a:endParaRPr>
          </a:p>
        </p:txBody>
      </p:sp>
      <p:sp>
        <p:nvSpPr>
          <p:cNvPr id="64" name="Rectangle 63"/>
          <p:cNvSpPr/>
          <p:nvPr/>
        </p:nvSpPr>
        <p:spPr>
          <a:xfrm>
            <a:off x="474548" y="6268554"/>
            <a:ext cx="890308"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Concombre</a:t>
            </a:r>
            <a:endParaRPr lang="fr-FR" sz="1200" dirty="0">
              <a:solidFill>
                <a:schemeClr val="accent6">
                  <a:lumMod val="50000"/>
                </a:schemeClr>
              </a:solidFill>
            </a:endParaRPr>
          </a:p>
        </p:txBody>
      </p:sp>
      <p:pic>
        <p:nvPicPr>
          <p:cNvPr id="65" name="Image 6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08125" y="5372591"/>
            <a:ext cx="1266825" cy="952500"/>
          </a:xfrm>
          <a:prstGeom prst="rect">
            <a:avLst/>
          </a:prstGeom>
        </p:spPr>
      </p:pic>
      <p:pic>
        <p:nvPicPr>
          <p:cNvPr id="66" name="Image 6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279205" y="5382848"/>
            <a:ext cx="1285875" cy="971550"/>
          </a:xfrm>
          <a:prstGeom prst="rect">
            <a:avLst/>
          </a:prstGeom>
        </p:spPr>
      </p:pic>
      <p:pic>
        <p:nvPicPr>
          <p:cNvPr id="67" name="Image 66"/>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929445" y="5449523"/>
            <a:ext cx="1200150" cy="904875"/>
          </a:xfrm>
          <a:prstGeom prst="rect">
            <a:avLst/>
          </a:prstGeom>
        </p:spPr>
      </p:pic>
      <p:pic>
        <p:nvPicPr>
          <p:cNvPr id="68" name="Image 6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14974" y="5428752"/>
            <a:ext cx="1200150" cy="904875"/>
          </a:xfrm>
          <a:prstGeom prst="rect">
            <a:avLst/>
          </a:prstGeom>
        </p:spPr>
      </p:pic>
      <p:sp>
        <p:nvSpPr>
          <p:cNvPr id="69" name="Rectangle 68"/>
          <p:cNvSpPr/>
          <p:nvPr/>
        </p:nvSpPr>
        <p:spPr>
          <a:xfrm>
            <a:off x="3100176" y="6365396"/>
            <a:ext cx="3497496" cy="276999"/>
          </a:xfrm>
          <a:prstGeom prst="rect">
            <a:avLst/>
          </a:prstGeom>
        </p:spPr>
        <p:txBody>
          <a:bodyPr wrap="none">
            <a:spAutoFit/>
          </a:bodyPr>
          <a:lstStyle/>
          <a:p>
            <a:r>
              <a:rPr lang="fr-FR" altLang="en-US" sz="1200" b="1" dirty="0">
                <a:solidFill>
                  <a:schemeClr val="accent6">
                    <a:lumMod val="50000"/>
                  </a:schemeClr>
                </a:solidFill>
              </a:rPr>
              <a:t>RIZ A HAUT RENDEMENT– </a:t>
            </a:r>
            <a:r>
              <a:rPr lang="fr-FR" altLang="en-US" sz="1200" b="1">
                <a:solidFill>
                  <a:schemeClr val="accent6">
                    <a:lumMod val="50000"/>
                  </a:schemeClr>
                </a:solidFill>
              </a:rPr>
              <a:t>6 Tonnes/ha </a:t>
            </a:r>
            <a:r>
              <a:rPr lang="fr-FR" altLang="en-US" sz="1200" b="1" dirty="0">
                <a:solidFill>
                  <a:schemeClr val="accent6">
                    <a:lumMod val="50000"/>
                  </a:schemeClr>
                </a:solidFill>
              </a:rPr>
              <a:t>3 fois par an</a:t>
            </a:r>
            <a:endParaRPr lang="fr-FR" sz="1200" dirty="0">
              <a:solidFill>
                <a:schemeClr val="accent6">
                  <a:lumMod val="50000"/>
                </a:schemeClr>
              </a:solidFill>
            </a:endParaRPr>
          </a:p>
        </p:txBody>
      </p:sp>
      <p:sp>
        <p:nvSpPr>
          <p:cNvPr id="70" name="Rectangle 69"/>
          <p:cNvSpPr/>
          <p:nvPr/>
        </p:nvSpPr>
        <p:spPr>
          <a:xfrm>
            <a:off x="11002150" y="6290934"/>
            <a:ext cx="753540" cy="276999"/>
          </a:xfrm>
          <a:prstGeom prst="rect">
            <a:avLst/>
          </a:prstGeom>
        </p:spPr>
        <p:txBody>
          <a:bodyPr wrap="none">
            <a:spAutoFit/>
          </a:bodyPr>
          <a:lstStyle/>
          <a:p>
            <a:pPr algn="ctr"/>
            <a:r>
              <a:rPr lang="fr-FR" sz="1200" i="1" dirty="0">
                <a:solidFill>
                  <a:schemeClr val="accent6">
                    <a:lumMod val="50000"/>
                  </a:schemeClr>
                </a:solidFill>
              </a:rPr>
              <a:t>pastèque</a:t>
            </a:r>
          </a:p>
        </p:txBody>
      </p:sp>
      <p:sp>
        <p:nvSpPr>
          <p:cNvPr id="71" name="Rectangle 70"/>
          <p:cNvSpPr/>
          <p:nvPr/>
        </p:nvSpPr>
        <p:spPr>
          <a:xfrm>
            <a:off x="8818983" y="6485420"/>
            <a:ext cx="530915" cy="276999"/>
          </a:xfrm>
          <a:prstGeom prst="rect">
            <a:avLst/>
          </a:prstGeom>
        </p:spPr>
        <p:txBody>
          <a:bodyPr wrap="none">
            <a:spAutoFit/>
          </a:bodyPr>
          <a:lstStyle/>
          <a:p>
            <a:pPr algn="ctr"/>
            <a:r>
              <a:rPr lang="fr-FR" sz="1200" i="1" dirty="0">
                <a:solidFill>
                  <a:schemeClr val="accent6">
                    <a:lumMod val="50000"/>
                  </a:schemeClr>
                </a:solidFill>
              </a:rPr>
              <a:t>fraise</a:t>
            </a:r>
          </a:p>
        </p:txBody>
      </p:sp>
      <p:pic>
        <p:nvPicPr>
          <p:cNvPr id="72" name="Image 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146419" y="5410259"/>
            <a:ext cx="1352550" cy="1019175"/>
          </a:xfrm>
          <a:prstGeom prst="rect">
            <a:avLst/>
          </a:prstGeom>
        </p:spPr>
      </p:pic>
      <p:pic>
        <p:nvPicPr>
          <p:cNvPr id="73" name="Image 7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72601" y="5382848"/>
            <a:ext cx="1314450" cy="990600"/>
          </a:xfrm>
          <a:prstGeom prst="rect">
            <a:avLst/>
          </a:prstGeom>
        </p:spPr>
      </p:pic>
      <p:pic>
        <p:nvPicPr>
          <p:cNvPr id="74" name="Image 7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710975" y="5356521"/>
            <a:ext cx="1190625" cy="895350"/>
          </a:xfrm>
          <a:prstGeom prst="rect">
            <a:avLst/>
          </a:prstGeom>
        </p:spPr>
      </p:pic>
      <p:sp>
        <p:nvSpPr>
          <p:cNvPr id="75" name="ZoneTexte 74"/>
          <p:cNvSpPr txBox="1"/>
          <p:nvPr/>
        </p:nvSpPr>
        <p:spPr>
          <a:xfrm>
            <a:off x="155326" y="539399"/>
            <a:ext cx="4216436"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8.1. </a:t>
            </a:r>
            <a:r>
              <a:rPr lang="fr-FR" u="sng" dirty="0">
                <a:solidFill>
                  <a:schemeClr val="accent6">
                    <a:lumMod val="50000"/>
                  </a:schemeClr>
                </a:solidFill>
                <a:latin typeface="+mn-lt"/>
              </a:rPr>
              <a:t>La production agricole</a:t>
            </a:r>
            <a:r>
              <a:rPr lang="fr-FR" dirty="0">
                <a:solidFill>
                  <a:schemeClr val="accent6">
                    <a:lumMod val="50000"/>
                  </a:schemeClr>
                </a:solidFill>
                <a:latin typeface="+mn-lt"/>
              </a:rPr>
              <a:t> :</a:t>
            </a:r>
          </a:p>
        </p:txBody>
      </p:sp>
    </p:spTree>
    <p:extLst>
      <p:ext uri="{BB962C8B-B14F-4D97-AF65-F5344CB8AC3E}">
        <p14:creationId xmlns:p14="http://schemas.microsoft.com/office/powerpoint/2010/main" val="539850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10728" y="174587"/>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42284" y="123718"/>
            <a:ext cx="833438" cy="331788"/>
          </a:xfrm>
        </p:spPr>
        <p:txBody>
          <a:bodyPr/>
          <a:lstStyle/>
          <a:p>
            <a:pPr>
              <a:defRPr/>
            </a:pPr>
            <a:fld id="{EF9A0886-B9CE-4BF5-8644-70102C9D4DAF}" type="slidenum">
              <a:rPr lang="fr-FR"/>
              <a:pPr>
                <a:defRPr/>
              </a:pPr>
              <a:t>37</a:t>
            </a:fld>
            <a:endParaRPr lang="fr-FR" dirty="0"/>
          </a:p>
        </p:txBody>
      </p:sp>
      <p:sp>
        <p:nvSpPr>
          <p:cNvPr id="17" name="ZoneTexte 16"/>
          <p:cNvSpPr txBox="1"/>
          <p:nvPr/>
        </p:nvSpPr>
        <p:spPr>
          <a:xfrm>
            <a:off x="113890" y="139011"/>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05567" y="685803"/>
            <a:ext cx="8954885"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8.2. </a:t>
            </a:r>
            <a:r>
              <a:rPr lang="fr-FR" u="sng" dirty="0">
                <a:solidFill>
                  <a:schemeClr val="accent6">
                    <a:lumMod val="50000"/>
                  </a:schemeClr>
                </a:solidFill>
              </a:rPr>
              <a:t>Plantes médicinales, aromatiques ou insecticides cultivées ou utilisées à Songhaï</a:t>
            </a:r>
            <a:r>
              <a:rPr lang="fr-FR" dirty="0">
                <a:solidFill>
                  <a:schemeClr val="accent6">
                    <a:lumMod val="50000"/>
                  </a:schemeClr>
                </a:solidFill>
              </a:rPr>
              <a:t> </a:t>
            </a:r>
            <a:r>
              <a:rPr lang="fr-FR" dirty="0">
                <a:solidFill>
                  <a:schemeClr val="accent6">
                    <a:lumMod val="50000"/>
                  </a:schemeClr>
                </a:solidFill>
                <a:latin typeface="+mn-lt"/>
              </a:rPr>
              <a:t>:</a:t>
            </a:r>
          </a:p>
        </p:txBody>
      </p:sp>
      <p:sp>
        <p:nvSpPr>
          <p:cNvPr id="7" name="ZoneTexte 6"/>
          <p:cNvSpPr txBox="1">
            <a:spLocks noChangeArrowheads="1"/>
          </p:cNvSpPr>
          <p:nvPr/>
        </p:nvSpPr>
        <p:spPr bwMode="auto">
          <a:xfrm>
            <a:off x="105569" y="2569074"/>
            <a:ext cx="18845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rgbClr val="003300"/>
                </a:solidFill>
              </a:rPr>
              <a:t>Kalanchoe</a:t>
            </a:r>
            <a:r>
              <a:rPr lang="fr-FR" altLang="fr-FR" sz="1200" i="1" dirty="0">
                <a:solidFill>
                  <a:srgbClr val="003300"/>
                </a:solidFill>
              </a:rPr>
              <a:t> </a:t>
            </a:r>
            <a:r>
              <a:rPr lang="fr-FR" altLang="fr-FR" sz="1200" i="1" dirty="0" err="1">
                <a:solidFill>
                  <a:srgbClr val="003300"/>
                </a:solidFill>
              </a:rPr>
              <a:t>crenata</a:t>
            </a:r>
            <a:r>
              <a:rPr lang="fr-FR" altLang="fr-FR" sz="1200" dirty="0">
                <a:solidFill>
                  <a:srgbClr val="003300"/>
                </a:solidFill>
              </a:rPr>
              <a:t>. Fon : </a:t>
            </a:r>
            <a:r>
              <a:rPr lang="fr-FR" altLang="fr-FR" sz="1200" dirty="0" err="1">
                <a:solidFill>
                  <a:srgbClr val="003300"/>
                </a:solidFill>
              </a:rPr>
              <a:t>afama</a:t>
            </a:r>
            <a:r>
              <a:rPr lang="fr-FR" altLang="fr-FR" sz="1200" dirty="0">
                <a:solidFill>
                  <a:srgbClr val="003300"/>
                </a:solidFill>
              </a:rPr>
              <a:t>. Sert à soigner les abcès, la coccidiose aviaire, la fièvre éruptive etc. Activités antiinflammatoire, antimicrobienne.</a:t>
            </a:r>
          </a:p>
        </p:txBody>
      </p:sp>
      <p:sp>
        <p:nvSpPr>
          <p:cNvPr id="8" name="Rectangle 7"/>
          <p:cNvSpPr>
            <a:spLocks noChangeArrowheads="1"/>
          </p:cNvSpPr>
          <p:nvPr/>
        </p:nvSpPr>
        <p:spPr bwMode="auto">
          <a:xfrm>
            <a:off x="2135748" y="5005605"/>
            <a:ext cx="2371725" cy="11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rgbClr val="003300"/>
                </a:solidFill>
              </a:rPr>
              <a:t>Vernonie</a:t>
            </a:r>
            <a:r>
              <a:rPr lang="fr-FR" altLang="fr-FR" sz="1200" dirty="0">
                <a:solidFill>
                  <a:srgbClr val="003300"/>
                </a:solidFill>
              </a:rPr>
              <a:t> commune (</a:t>
            </a:r>
            <a:r>
              <a:rPr lang="fr-FR" altLang="fr-FR" sz="1200" i="1" dirty="0">
                <a:solidFill>
                  <a:srgbClr val="003300"/>
                </a:solidFill>
              </a:rPr>
              <a:t>Vernonia </a:t>
            </a:r>
            <a:r>
              <a:rPr lang="fr-FR" altLang="fr-FR" sz="1200" i="1" dirty="0" err="1">
                <a:solidFill>
                  <a:srgbClr val="003300"/>
                </a:solidFill>
              </a:rPr>
              <a:t>amygdalina</a:t>
            </a:r>
            <a:r>
              <a:rPr lang="fr-FR" altLang="fr-FR" sz="1200" dirty="0">
                <a:solidFill>
                  <a:srgbClr val="003300"/>
                </a:solidFill>
              </a:rPr>
              <a:t>) (pour traiter la fièvre, le paludisme, la diarrhée, la dysenterie, l’hépatite et la toux ainsi que comme laxatif et pour encourager la fécondité). </a:t>
            </a:r>
          </a:p>
        </p:txBody>
      </p:sp>
      <p:sp>
        <p:nvSpPr>
          <p:cNvPr id="10" name="Rectangle 10"/>
          <p:cNvSpPr>
            <a:spLocks noChangeArrowheads="1"/>
          </p:cNvSpPr>
          <p:nvPr/>
        </p:nvSpPr>
        <p:spPr bwMode="auto">
          <a:xfrm>
            <a:off x="4404366" y="2683163"/>
            <a:ext cx="2261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rgbClr val="003300"/>
                </a:solidFill>
              </a:rPr>
              <a:t>Crateva</a:t>
            </a:r>
            <a:r>
              <a:rPr lang="fr-FR" altLang="fr-FR" sz="1200" i="1" dirty="0">
                <a:solidFill>
                  <a:srgbClr val="003300"/>
                </a:solidFill>
              </a:rPr>
              <a:t> </a:t>
            </a:r>
            <a:r>
              <a:rPr lang="fr-FR" altLang="fr-FR" sz="1200" i="1" dirty="0" err="1">
                <a:solidFill>
                  <a:srgbClr val="003300"/>
                </a:solidFill>
              </a:rPr>
              <a:t>religiosa</a:t>
            </a:r>
            <a:r>
              <a:rPr lang="fr-FR" altLang="fr-FR" sz="1200" dirty="0">
                <a:solidFill>
                  <a:srgbClr val="003300"/>
                </a:solidFill>
              </a:rPr>
              <a:t>. </a:t>
            </a:r>
          </a:p>
          <a:p>
            <a:pPr algn="ctr" eaLnBrk="1" hangingPunct="1"/>
            <a:r>
              <a:rPr lang="fr-FR" altLang="fr-FR" sz="1200" dirty="0">
                <a:solidFill>
                  <a:srgbClr val="003300"/>
                </a:solidFill>
              </a:rPr>
              <a:t>Fon : </a:t>
            </a:r>
            <a:r>
              <a:rPr lang="fr-FR" altLang="fr-FR" sz="1200" dirty="0" err="1">
                <a:solidFill>
                  <a:srgbClr val="003300"/>
                </a:solidFill>
              </a:rPr>
              <a:t>wontonzonzwen</a:t>
            </a:r>
            <a:r>
              <a:rPr lang="fr-FR" altLang="fr-FR" sz="1200" dirty="0">
                <a:solidFill>
                  <a:srgbClr val="003300"/>
                </a:solidFill>
              </a:rPr>
              <a:t>. Sert à soigner les abcès, … Activités antiinflammatoire, antimicrobienne, anti-</a:t>
            </a:r>
            <a:r>
              <a:rPr lang="fr-FR" altLang="fr-FR" sz="1200" dirty="0" err="1">
                <a:solidFill>
                  <a:srgbClr val="003300"/>
                </a:solidFill>
              </a:rPr>
              <a:t>trypanosomienne</a:t>
            </a:r>
            <a:r>
              <a:rPr lang="fr-FR" altLang="fr-FR" sz="1200" dirty="0">
                <a:solidFill>
                  <a:srgbClr val="003300"/>
                </a:solidFill>
              </a:rPr>
              <a:t>.</a:t>
            </a:r>
          </a:p>
        </p:txBody>
      </p:sp>
      <p:sp>
        <p:nvSpPr>
          <p:cNvPr id="11" name="Rectangle 4"/>
          <p:cNvSpPr>
            <a:spLocks noChangeArrowheads="1"/>
          </p:cNvSpPr>
          <p:nvPr/>
        </p:nvSpPr>
        <p:spPr bwMode="auto">
          <a:xfrm>
            <a:off x="-38513" y="5680543"/>
            <a:ext cx="22398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chemeClr val="accent6">
                    <a:lumMod val="50000"/>
                  </a:schemeClr>
                </a:solidFill>
              </a:rPr>
              <a:t>Euphorbia</a:t>
            </a:r>
            <a:r>
              <a:rPr lang="fr-FR" altLang="fr-FR" sz="1200" i="1" dirty="0">
                <a:solidFill>
                  <a:schemeClr val="accent6">
                    <a:lumMod val="50000"/>
                  </a:schemeClr>
                </a:solidFill>
              </a:rPr>
              <a:t> </a:t>
            </a:r>
            <a:r>
              <a:rPr lang="fr-FR" altLang="fr-FR" sz="1200" i="1" dirty="0" err="1">
                <a:solidFill>
                  <a:schemeClr val="accent6">
                    <a:lumMod val="50000"/>
                  </a:schemeClr>
                </a:solidFill>
              </a:rPr>
              <a:t>hirta</a:t>
            </a:r>
            <a:r>
              <a:rPr lang="fr-FR" altLang="fr-FR" sz="1200" dirty="0">
                <a:solidFill>
                  <a:schemeClr val="accent6">
                    <a:lumMod val="50000"/>
                  </a:schemeClr>
                </a:solidFill>
              </a:rPr>
              <a:t>. Fon : </a:t>
            </a:r>
            <a:r>
              <a:rPr lang="fr-FR" altLang="fr-FR" sz="1200" dirty="0" err="1">
                <a:solidFill>
                  <a:schemeClr val="accent6">
                    <a:lumMod val="50000"/>
                  </a:schemeClr>
                </a:solidFill>
              </a:rPr>
              <a:t>Akponyon</a:t>
            </a:r>
            <a:r>
              <a:rPr lang="fr-FR" altLang="fr-FR" sz="1200" dirty="0">
                <a:solidFill>
                  <a:schemeClr val="accent6">
                    <a:lumMod val="50000"/>
                  </a:schemeClr>
                </a:solidFill>
              </a:rPr>
              <a:t>. Elle est connue comme antiasthmatique, </a:t>
            </a:r>
            <a:r>
              <a:rPr lang="fr-FR" altLang="fr-FR" sz="1200" dirty="0" err="1">
                <a:solidFill>
                  <a:schemeClr val="accent6">
                    <a:lumMod val="50000"/>
                  </a:schemeClr>
                </a:solidFill>
              </a:rPr>
              <a:t>galactologue</a:t>
            </a:r>
            <a:r>
              <a:rPr lang="fr-FR" altLang="fr-FR" sz="1200" dirty="0">
                <a:solidFill>
                  <a:schemeClr val="accent6">
                    <a:lumMod val="50000"/>
                  </a:schemeClr>
                </a:solidFill>
              </a:rPr>
              <a:t>, anti-dysentérique, antiamibiennes et anti-diarrhéiques ... </a:t>
            </a:r>
          </a:p>
        </p:txBody>
      </p:sp>
      <p:sp>
        <p:nvSpPr>
          <p:cNvPr id="21" name="Rectangle 13"/>
          <p:cNvSpPr>
            <a:spLocks noChangeArrowheads="1"/>
          </p:cNvSpPr>
          <p:nvPr/>
        </p:nvSpPr>
        <p:spPr bwMode="auto">
          <a:xfrm>
            <a:off x="4097378" y="5886026"/>
            <a:ext cx="315593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Neverdier</a:t>
            </a:r>
            <a:r>
              <a:rPr lang="fr-FR" altLang="fr-FR" sz="1200" dirty="0">
                <a:solidFill>
                  <a:schemeClr val="accent6">
                    <a:lumMod val="50000"/>
                  </a:schemeClr>
                </a:solidFill>
              </a:rPr>
              <a:t> (</a:t>
            </a:r>
            <a:r>
              <a:rPr lang="fr-FR" altLang="fr-FR" sz="1200" i="1" dirty="0" err="1">
                <a:solidFill>
                  <a:schemeClr val="accent6">
                    <a:lumMod val="50000"/>
                  </a:schemeClr>
                </a:solidFill>
              </a:rPr>
              <a:t>Moringa</a:t>
            </a:r>
            <a:r>
              <a:rPr lang="fr-FR" altLang="fr-FR" sz="1200" i="1" dirty="0">
                <a:solidFill>
                  <a:schemeClr val="accent6">
                    <a:lumMod val="50000"/>
                  </a:schemeClr>
                </a:solidFill>
              </a:rPr>
              <a:t> </a:t>
            </a:r>
            <a:r>
              <a:rPr lang="fr-FR" altLang="fr-FR" sz="1200" i="1" dirty="0" err="1">
                <a:solidFill>
                  <a:schemeClr val="accent6">
                    <a:lumMod val="50000"/>
                  </a:schemeClr>
                </a:solidFill>
              </a:rPr>
              <a:t>oleifera</a:t>
            </a:r>
            <a:r>
              <a:rPr lang="fr-FR" altLang="fr-FR" sz="1200" dirty="0">
                <a:solidFill>
                  <a:schemeClr val="accent6">
                    <a:lumMod val="50000"/>
                  </a:schemeClr>
                </a:solidFill>
              </a:rPr>
              <a:t>). Ses usages médico-traditionnels sont très vastes. Utilisé pour renforcer la santé. Fon: </a:t>
            </a:r>
            <a:r>
              <a:rPr lang="fr-FR" altLang="fr-FR" sz="1200" dirty="0" err="1">
                <a:solidFill>
                  <a:schemeClr val="accent6">
                    <a:lumMod val="50000"/>
                  </a:schemeClr>
                </a:solidFill>
              </a:rPr>
              <a:t>Kpadjima</a:t>
            </a:r>
            <a:r>
              <a:rPr lang="fr-FR" altLang="fr-FR" sz="1200" dirty="0">
                <a:solidFill>
                  <a:schemeClr val="accent6">
                    <a:lumMod val="50000"/>
                  </a:schemeClr>
                </a:solidFill>
              </a:rPr>
              <a:t>. Source : </a:t>
            </a:r>
            <a:r>
              <a:rPr lang="fr-FR" altLang="fr-FR" sz="1000" dirty="0">
                <a:solidFill>
                  <a:schemeClr val="accent6">
                    <a:lumMod val="50000"/>
                  </a:schemeClr>
                </a:solidFill>
                <a:hlinkClick r:id="rId2"/>
              </a:rPr>
              <a:t>http://fr.wikipedia.org/wiki/Moringa_oleifera</a:t>
            </a:r>
            <a:r>
              <a:rPr lang="fr-FR" altLang="fr-FR" sz="1000" dirty="0">
                <a:solidFill>
                  <a:schemeClr val="accent6">
                    <a:lumMod val="50000"/>
                  </a:schemeClr>
                </a:solidFill>
              </a:rPr>
              <a:t> </a:t>
            </a:r>
          </a:p>
        </p:txBody>
      </p:sp>
      <p:sp>
        <p:nvSpPr>
          <p:cNvPr id="23" name="Rectangle 11"/>
          <p:cNvSpPr>
            <a:spLocks noChangeArrowheads="1"/>
          </p:cNvSpPr>
          <p:nvPr/>
        </p:nvSpPr>
        <p:spPr bwMode="auto">
          <a:xfrm>
            <a:off x="6522970" y="2504680"/>
            <a:ext cx="24833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Prunier mombin (</a:t>
            </a:r>
            <a:r>
              <a:rPr lang="fr-FR" altLang="fr-FR" sz="1200" i="1" dirty="0">
                <a:solidFill>
                  <a:srgbClr val="003300"/>
                </a:solidFill>
              </a:rPr>
              <a:t>Spondias mombin</a:t>
            </a:r>
            <a:r>
              <a:rPr lang="fr-FR" altLang="fr-FR" sz="1200" dirty="0">
                <a:solidFill>
                  <a:srgbClr val="003300"/>
                </a:solidFill>
              </a:rPr>
              <a:t>).</a:t>
            </a:r>
          </a:p>
          <a:p>
            <a:pPr algn="ctr" eaLnBrk="1" hangingPunct="1"/>
            <a:r>
              <a:rPr lang="fr-FR" altLang="fr-FR" sz="1200" dirty="0">
                <a:solidFill>
                  <a:srgbClr val="003300"/>
                </a:solidFill>
              </a:rPr>
              <a:t>Prunes comestibles. Sert à soigner </a:t>
            </a:r>
            <a:r>
              <a:rPr lang="fr-FR" altLang="fr-FR" sz="1200">
                <a:solidFill>
                  <a:srgbClr val="003300"/>
                </a:solidFill>
              </a:rPr>
              <a:t>affections rénales/diurétique</a:t>
            </a:r>
            <a:r>
              <a:rPr lang="fr-FR" altLang="fr-FR" sz="1200" dirty="0">
                <a:solidFill>
                  <a:srgbClr val="003300"/>
                </a:solidFill>
              </a:rPr>
              <a:t>, troubles digestifs. </a:t>
            </a:r>
          </a:p>
          <a:p>
            <a:pPr algn="ctr" eaLnBrk="1" hangingPunct="1"/>
            <a:r>
              <a:rPr lang="fr-FR" altLang="fr-FR" sz="1200" dirty="0">
                <a:solidFill>
                  <a:srgbClr val="003300"/>
                </a:solidFill>
              </a:rPr>
              <a:t>Effets diurétique, fébrifuge, antiinflammatoire, </a:t>
            </a:r>
            <a:r>
              <a:rPr lang="fr-FR" altLang="fr-FR" sz="1200" dirty="0" err="1">
                <a:solidFill>
                  <a:srgbClr val="003300"/>
                </a:solidFill>
              </a:rPr>
              <a:t>hématinique</a:t>
            </a:r>
            <a:r>
              <a:rPr lang="fr-FR" altLang="fr-FR" sz="1200" dirty="0">
                <a:solidFill>
                  <a:srgbClr val="003300"/>
                </a:solidFill>
              </a:rPr>
              <a:t> (°), anxiolytique ...</a:t>
            </a:r>
          </a:p>
        </p:txBody>
      </p:sp>
      <p:sp>
        <p:nvSpPr>
          <p:cNvPr id="25" name="Rectangle 15"/>
          <p:cNvSpPr>
            <a:spLocks noChangeArrowheads="1"/>
          </p:cNvSpPr>
          <p:nvPr/>
        </p:nvSpPr>
        <p:spPr bwMode="auto">
          <a:xfrm>
            <a:off x="9006297" y="5161052"/>
            <a:ext cx="30694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Annone sénégalais (</a:t>
            </a:r>
            <a:r>
              <a:rPr lang="fr-FR" altLang="fr-FR" sz="1200" i="1" dirty="0" err="1">
                <a:solidFill>
                  <a:srgbClr val="003300"/>
                </a:solidFill>
              </a:rPr>
              <a:t>Annona</a:t>
            </a:r>
            <a:r>
              <a:rPr lang="fr-FR" altLang="fr-FR" sz="1200" i="1" dirty="0">
                <a:solidFill>
                  <a:srgbClr val="003300"/>
                </a:solidFill>
              </a:rPr>
              <a:t> </a:t>
            </a:r>
            <a:r>
              <a:rPr lang="fr-FR" altLang="fr-FR" sz="1200" i="1" dirty="0" err="1">
                <a:solidFill>
                  <a:srgbClr val="003300"/>
                </a:solidFill>
              </a:rPr>
              <a:t>senegalensis</a:t>
            </a:r>
            <a:r>
              <a:rPr lang="fr-FR" altLang="fr-FR" sz="1200" dirty="0">
                <a:solidFill>
                  <a:srgbClr val="003300"/>
                </a:solidFill>
              </a:rPr>
              <a:t>). Fon: </a:t>
            </a:r>
            <a:r>
              <a:rPr lang="fr-FR" altLang="fr-FR" sz="1200" dirty="0" err="1">
                <a:solidFill>
                  <a:srgbClr val="003300"/>
                </a:solidFill>
              </a:rPr>
              <a:t>nuiglwe</a:t>
            </a:r>
            <a:r>
              <a:rPr lang="fr-FR" altLang="fr-FR" sz="1200" dirty="0">
                <a:solidFill>
                  <a:srgbClr val="003300"/>
                </a:solidFill>
              </a:rPr>
              <a:t>. Insecticide. </a:t>
            </a:r>
            <a:r>
              <a:rPr lang="fr-FR" sz="1200" dirty="0">
                <a:solidFill>
                  <a:srgbClr val="003300"/>
                </a:solidFill>
              </a:rPr>
              <a:t>Traite un large éventail de maladies, y compris </a:t>
            </a:r>
            <a:r>
              <a:rPr lang="fr-FR" sz="1200" dirty="0">
                <a:solidFill>
                  <a:srgbClr val="003300"/>
                </a:solidFill>
                <a:hlinkClick r:id="rId3" tooltip="Ver"/>
              </a:rPr>
              <a:t>les vers</a:t>
            </a:r>
            <a:r>
              <a:rPr lang="fr-FR" sz="1200" dirty="0">
                <a:solidFill>
                  <a:srgbClr val="003300"/>
                </a:solidFill>
              </a:rPr>
              <a:t> </a:t>
            </a:r>
            <a:r>
              <a:rPr lang="fr-FR" sz="1200" dirty="0">
                <a:solidFill>
                  <a:srgbClr val="003300"/>
                </a:solidFill>
                <a:hlinkClick r:id="rId4" tooltip="Parasitisme"/>
              </a:rPr>
              <a:t>parasites</a:t>
            </a:r>
            <a:r>
              <a:rPr lang="fr-FR" sz="1200" dirty="0">
                <a:solidFill>
                  <a:srgbClr val="003300"/>
                </a:solidFill>
              </a:rPr>
              <a:t> des </a:t>
            </a:r>
            <a:r>
              <a:rPr lang="fr-FR" sz="1200" dirty="0">
                <a:solidFill>
                  <a:srgbClr val="003300"/>
                </a:solidFill>
                <a:hlinkClick r:id="rId5" tooltip="Intestins"/>
              </a:rPr>
              <a:t>intestins</a:t>
            </a:r>
            <a:r>
              <a:rPr lang="fr-FR" sz="1200" dirty="0">
                <a:solidFill>
                  <a:srgbClr val="003300"/>
                </a:solidFill>
              </a:rPr>
              <a:t> ou dans la chair (notamment le </a:t>
            </a:r>
            <a:r>
              <a:rPr lang="fr-FR" sz="1200" dirty="0">
                <a:solidFill>
                  <a:srgbClr val="003300"/>
                </a:solidFill>
                <a:hlinkClick r:id="rId6" tooltip="Dracunculose"/>
              </a:rPr>
              <a:t>ver de Guinée</a:t>
            </a:r>
            <a:r>
              <a:rPr lang="fr-FR" sz="1200" dirty="0">
                <a:solidFill>
                  <a:srgbClr val="003300"/>
                </a:solidFill>
              </a:rPr>
              <a:t>), </a:t>
            </a:r>
            <a:r>
              <a:rPr lang="fr-FR" sz="1200" dirty="0">
                <a:solidFill>
                  <a:srgbClr val="003300"/>
                </a:solidFill>
                <a:hlinkClick r:id="rId7" tooltip="Diarrhée"/>
              </a:rPr>
              <a:t>la diarrhée</a:t>
            </a:r>
            <a:r>
              <a:rPr lang="fr-FR" sz="1200" dirty="0">
                <a:solidFill>
                  <a:srgbClr val="003300"/>
                </a:solidFill>
              </a:rPr>
              <a:t>, la </a:t>
            </a:r>
            <a:r>
              <a:rPr lang="fr-FR" sz="1200" dirty="0">
                <a:solidFill>
                  <a:srgbClr val="003300"/>
                </a:solidFill>
                <a:hlinkClick r:id="rId8" tooltip="Gastro-entérite"/>
              </a:rPr>
              <a:t>gastro-entérite</a:t>
            </a:r>
            <a:r>
              <a:rPr lang="fr-FR" sz="1200" dirty="0">
                <a:solidFill>
                  <a:srgbClr val="003300"/>
                </a:solidFill>
              </a:rPr>
              <a:t>, </a:t>
            </a:r>
            <a:r>
              <a:rPr lang="fr-FR" sz="1200" dirty="0">
                <a:solidFill>
                  <a:srgbClr val="003300"/>
                </a:solidFill>
                <a:hlinkClick r:id="rId9" tooltip="Infection des voies respiratoires"/>
              </a:rPr>
              <a:t>les infections pulmonaires</a:t>
            </a:r>
            <a:r>
              <a:rPr lang="fr-FR" sz="1200" dirty="0">
                <a:solidFill>
                  <a:srgbClr val="003300"/>
                </a:solidFill>
              </a:rPr>
              <a:t>, </a:t>
            </a:r>
            <a:r>
              <a:rPr lang="fr-FR" sz="1200" dirty="0">
                <a:solidFill>
                  <a:srgbClr val="003300"/>
                </a:solidFill>
                <a:hlinkClick r:id="rId10" tooltip="Mal aux dents"/>
              </a:rPr>
              <a:t>les maux de dents</a:t>
            </a:r>
            <a:r>
              <a:rPr lang="fr-FR" sz="1200" dirty="0">
                <a:solidFill>
                  <a:srgbClr val="003300"/>
                </a:solidFill>
              </a:rPr>
              <a:t> et même les </a:t>
            </a:r>
            <a:r>
              <a:rPr lang="fr-FR" sz="1200" dirty="0">
                <a:solidFill>
                  <a:srgbClr val="003300"/>
                </a:solidFill>
                <a:hlinkClick r:id="rId11" tooltip="Snakebite"/>
              </a:rPr>
              <a:t>morsures de serpent</a:t>
            </a:r>
            <a:r>
              <a:rPr lang="fr-FR" sz="1200" dirty="0">
                <a:solidFill>
                  <a:srgbClr val="003300"/>
                </a:solidFill>
              </a:rPr>
              <a:t> (?).</a:t>
            </a:r>
            <a:endParaRPr lang="fr-FR" altLang="fr-FR" sz="1200" dirty="0">
              <a:solidFill>
                <a:srgbClr val="003300"/>
              </a:solidFill>
            </a:endParaRPr>
          </a:p>
        </p:txBody>
      </p:sp>
      <p:pic>
        <p:nvPicPr>
          <p:cNvPr id="3" name="Imag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684" y="1052326"/>
            <a:ext cx="1817481" cy="1516747"/>
          </a:xfrm>
          <a:prstGeom prst="rect">
            <a:avLst/>
          </a:prstGeom>
        </p:spPr>
      </p:pic>
      <p:pic>
        <p:nvPicPr>
          <p:cNvPr id="30" name="Image 29" descr="Vernonia amygdalina.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135748" y="1066805"/>
            <a:ext cx="2324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05431" y="1052326"/>
            <a:ext cx="1816100" cy="1638300"/>
          </a:xfrm>
          <a:prstGeom prst="rect">
            <a:avLst/>
          </a:prstGeom>
        </p:spPr>
      </p:pic>
      <p:pic>
        <p:nvPicPr>
          <p:cNvPr id="32" name="Image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35748" y="3050151"/>
            <a:ext cx="2371725" cy="1933575"/>
          </a:xfrm>
          <a:prstGeom prst="rect">
            <a:avLst/>
          </a:prstGeom>
        </p:spPr>
      </p:pic>
      <p:pic>
        <p:nvPicPr>
          <p:cNvPr id="33" name="Imag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65795" y="1102879"/>
            <a:ext cx="2107729" cy="1415639"/>
          </a:xfrm>
          <a:prstGeom prst="rect">
            <a:avLst/>
          </a:prstGeom>
        </p:spPr>
      </p:pic>
      <p:pic>
        <p:nvPicPr>
          <p:cNvPr id="34" name="Image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34600" y="624218"/>
            <a:ext cx="2466975" cy="1857375"/>
          </a:xfrm>
          <a:prstGeom prst="rect">
            <a:avLst/>
          </a:prstGeom>
        </p:spPr>
      </p:pic>
      <p:sp>
        <p:nvSpPr>
          <p:cNvPr id="35" name="ZoneTexte 34"/>
          <p:cNvSpPr txBox="1"/>
          <p:nvPr/>
        </p:nvSpPr>
        <p:spPr>
          <a:xfrm>
            <a:off x="9017751" y="2487229"/>
            <a:ext cx="3057971" cy="1384995"/>
          </a:xfrm>
          <a:prstGeom prst="rect">
            <a:avLst/>
          </a:prstGeom>
          <a:noFill/>
        </p:spPr>
        <p:txBody>
          <a:bodyPr wrap="square" rtlCol="0">
            <a:spAutoFit/>
          </a:bodyPr>
          <a:lstStyle/>
          <a:p>
            <a:pPr algn="ctr"/>
            <a:r>
              <a:rPr lang="fr-FR" sz="1200" dirty="0" err="1">
                <a:solidFill>
                  <a:srgbClr val="003300"/>
                </a:solidFill>
              </a:rPr>
              <a:t>Quinquéliba</a:t>
            </a:r>
            <a:r>
              <a:rPr lang="fr-FR" sz="1200" dirty="0">
                <a:solidFill>
                  <a:srgbClr val="003300"/>
                </a:solidFill>
              </a:rPr>
              <a:t> ou </a:t>
            </a:r>
            <a:r>
              <a:rPr lang="fr-FR" sz="1200" dirty="0" err="1">
                <a:solidFill>
                  <a:srgbClr val="003300"/>
                </a:solidFill>
              </a:rPr>
              <a:t>kinkéliba</a:t>
            </a:r>
            <a:r>
              <a:rPr lang="fr-FR" sz="1200" dirty="0">
                <a:solidFill>
                  <a:srgbClr val="003300"/>
                </a:solidFill>
              </a:rPr>
              <a:t> (</a:t>
            </a:r>
            <a:r>
              <a:rPr lang="fr-FR" sz="1200" i="1" dirty="0" err="1">
                <a:solidFill>
                  <a:srgbClr val="003300"/>
                </a:solidFill>
              </a:rPr>
              <a:t>Combretum</a:t>
            </a:r>
            <a:r>
              <a:rPr lang="fr-FR" sz="1200" i="1" dirty="0">
                <a:solidFill>
                  <a:srgbClr val="003300"/>
                </a:solidFill>
              </a:rPr>
              <a:t> </a:t>
            </a:r>
            <a:r>
              <a:rPr lang="fr-FR" sz="1200" i="1" dirty="0" err="1">
                <a:solidFill>
                  <a:srgbClr val="003300"/>
                </a:solidFill>
              </a:rPr>
              <a:t>micranthum</a:t>
            </a:r>
            <a:r>
              <a:rPr lang="fr-FR" sz="1200" dirty="0">
                <a:solidFill>
                  <a:srgbClr val="003300"/>
                </a:solidFill>
              </a:rPr>
              <a:t>). propriétés diurétiques, dépuratives et digestives. Utilisée contre la fièvre bilieuse accompagnée de vomissement et contre les troubles de foie. La décoction froide de ses racines sert de vermifuge et de lotion pour les plaies (FAO).</a:t>
            </a:r>
          </a:p>
        </p:txBody>
      </p:sp>
      <p:pic>
        <p:nvPicPr>
          <p:cNvPr id="36" name="Image 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06298" y="3988245"/>
            <a:ext cx="1567079" cy="1178443"/>
          </a:xfrm>
          <a:prstGeom prst="rect">
            <a:avLst/>
          </a:prstGeom>
        </p:spPr>
      </p:pic>
      <p:pic>
        <p:nvPicPr>
          <p:cNvPr id="37" name="Image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68088" y="3988245"/>
            <a:ext cx="1559712" cy="1172807"/>
          </a:xfrm>
          <a:prstGeom prst="rect">
            <a:avLst/>
          </a:prstGeom>
        </p:spPr>
      </p:pic>
      <p:pic>
        <p:nvPicPr>
          <p:cNvPr id="38" name="Image 3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04753" y="4048137"/>
            <a:ext cx="2466975" cy="1847850"/>
          </a:xfrm>
          <a:prstGeom prst="rect">
            <a:avLst/>
          </a:prstGeom>
        </p:spPr>
      </p:pic>
      <p:pic>
        <p:nvPicPr>
          <p:cNvPr id="39" name="Image 3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8317" y="4490255"/>
            <a:ext cx="1798657" cy="1190288"/>
          </a:xfrm>
          <a:prstGeom prst="rect">
            <a:avLst/>
          </a:prstGeom>
        </p:spPr>
      </p:pic>
      <p:sp>
        <p:nvSpPr>
          <p:cNvPr id="40" name="ZoneTexte 39"/>
          <p:cNvSpPr txBox="1"/>
          <p:nvPr/>
        </p:nvSpPr>
        <p:spPr>
          <a:xfrm>
            <a:off x="7101185" y="5118724"/>
            <a:ext cx="1882617" cy="1754326"/>
          </a:xfrm>
          <a:prstGeom prst="rect">
            <a:avLst/>
          </a:prstGeom>
          <a:noFill/>
        </p:spPr>
        <p:txBody>
          <a:bodyPr wrap="square" rtlCol="0">
            <a:spAutoFit/>
          </a:bodyPr>
          <a:lstStyle/>
          <a:p>
            <a:pPr algn="ctr"/>
            <a:r>
              <a:rPr lang="fr-FR" sz="1200" dirty="0">
                <a:solidFill>
                  <a:schemeClr val="accent6">
                    <a:lumMod val="50000"/>
                  </a:schemeClr>
                </a:solidFill>
              </a:rPr>
              <a:t>Chou de Shona ou </a:t>
            </a:r>
            <a:r>
              <a:rPr lang="fr-FR" sz="1200" dirty="0" err="1">
                <a:solidFill>
                  <a:schemeClr val="accent6">
                    <a:lumMod val="50000"/>
                  </a:schemeClr>
                </a:solidFill>
              </a:rPr>
              <a:t>Cléome</a:t>
            </a:r>
            <a:r>
              <a:rPr lang="fr-FR" sz="1200" dirty="0">
                <a:solidFill>
                  <a:schemeClr val="accent6">
                    <a:lumMod val="50000"/>
                  </a:schemeClr>
                </a:solidFill>
              </a:rPr>
              <a:t> (</a:t>
            </a:r>
            <a:r>
              <a:rPr lang="fr-FR" sz="1200" i="1" dirty="0" err="1">
                <a:solidFill>
                  <a:schemeClr val="accent6">
                    <a:lumMod val="50000"/>
                  </a:schemeClr>
                </a:solidFill>
              </a:rPr>
              <a:t>Cleome</a:t>
            </a:r>
            <a:r>
              <a:rPr lang="fr-FR" sz="1200" i="1" dirty="0">
                <a:solidFill>
                  <a:schemeClr val="accent6">
                    <a:lumMod val="50000"/>
                  </a:schemeClr>
                </a:solidFill>
              </a:rPr>
              <a:t> </a:t>
            </a:r>
            <a:r>
              <a:rPr lang="fr-FR" sz="1200" i="1" dirty="0" err="1">
                <a:solidFill>
                  <a:schemeClr val="accent6">
                    <a:lumMod val="50000"/>
                  </a:schemeClr>
                </a:solidFill>
              </a:rPr>
              <a:t>gynandra</a:t>
            </a:r>
            <a:r>
              <a:rPr lang="fr-FR" sz="1200" dirty="0">
                <a:solidFill>
                  <a:schemeClr val="accent6">
                    <a:lumMod val="50000"/>
                  </a:schemeClr>
                </a:solidFill>
              </a:rPr>
              <a:t> ou </a:t>
            </a:r>
            <a:r>
              <a:rPr lang="fr-FR" sz="1200" i="1" dirty="0" err="1">
                <a:solidFill>
                  <a:schemeClr val="accent6">
                    <a:lumMod val="50000"/>
                  </a:schemeClr>
                </a:solidFill>
              </a:rPr>
              <a:t>Gynandropsis</a:t>
            </a:r>
            <a:r>
              <a:rPr lang="fr-FR" sz="1200" i="1" dirty="0">
                <a:solidFill>
                  <a:schemeClr val="accent6">
                    <a:lumMod val="50000"/>
                  </a:schemeClr>
                </a:solidFill>
              </a:rPr>
              <a:t> </a:t>
            </a:r>
            <a:r>
              <a:rPr lang="fr-FR" sz="1200" i="1" dirty="0" err="1">
                <a:solidFill>
                  <a:schemeClr val="accent6">
                    <a:lumMod val="50000"/>
                  </a:schemeClr>
                </a:solidFill>
              </a:rPr>
              <a:t>gynandra</a:t>
            </a:r>
            <a:r>
              <a:rPr lang="fr-FR" sz="1200" dirty="0">
                <a:solidFill>
                  <a:schemeClr val="accent6">
                    <a:lumMod val="50000"/>
                  </a:schemeClr>
                </a:solidFill>
              </a:rPr>
              <a:t>). Traite les problèmes gastro-intestinaux, respiratoires, gynécologiques. Anti-inflammatoire, analgésique (invasif).</a:t>
            </a:r>
          </a:p>
        </p:txBody>
      </p:sp>
      <p:pic>
        <p:nvPicPr>
          <p:cNvPr id="41" name="Image 4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484624" y="3883492"/>
            <a:ext cx="1115741" cy="1283702"/>
          </a:xfrm>
          <a:prstGeom prst="rect">
            <a:avLst/>
          </a:prstGeom>
        </p:spPr>
      </p:pic>
      <p:sp>
        <p:nvSpPr>
          <p:cNvPr id="42" name="ZoneTexte 41"/>
          <p:cNvSpPr txBox="1"/>
          <p:nvPr/>
        </p:nvSpPr>
        <p:spPr>
          <a:xfrm>
            <a:off x="2169249" y="6296096"/>
            <a:ext cx="1898192" cy="461665"/>
          </a:xfrm>
          <a:prstGeom prst="rect">
            <a:avLst/>
          </a:prstGeom>
          <a:noFill/>
        </p:spPr>
        <p:txBody>
          <a:bodyPr wrap="square" rtlCol="0">
            <a:spAutoFit/>
          </a:bodyPr>
          <a:lstStyle/>
          <a:p>
            <a:pPr algn="ctr"/>
            <a:r>
              <a:rPr lang="fr-FR" sz="1200" dirty="0">
                <a:solidFill>
                  <a:schemeClr val="accent6">
                    <a:lumMod val="50000"/>
                  </a:schemeClr>
                </a:solidFill>
              </a:rPr>
              <a:t>(°) aide à la formation des globules rouges.</a:t>
            </a:r>
          </a:p>
        </p:txBody>
      </p:sp>
      <p:sp>
        <p:nvSpPr>
          <p:cNvPr id="43" name="ZoneTexte 42"/>
          <p:cNvSpPr txBox="1"/>
          <p:nvPr/>
        </p:nvSpPr>
        <p:spPr>
          <a:xfrm>
            <a:off x="3033564" y="77520"/>
            <a:ext cx="3140004" cy="646331"/>
          </a:xfrm>
          <a:prstGeom prst="rect">
            <a:avLst/>
          </a:prstGeom>
          <a:noFill/>
        </p:spPr>
        <p:txBody>
          <a:bodyPr wrap="square" rtlCol="0">
            <a:spAutoFit/>
          </a:bodyPr>
          <a:lstStyle/>
          <a:p>
            <a:pPr algn="ctr"/>
            <a:r>
              <a:rPr lang="fr-FR" dirty="0">
                <a:solidFill>
                  <a:srgbClr val="FF0000"/>
                </a:solidFill>
              </a:rPr>
              <a:t>Attention, vérifiez que ces plantes ne sont pas toxiques (!).</a:t>
            </a:r>
          </a:p>
        </p:txBody>
      </p:sp>
      <p:pic>
        <p:nvPicPr>
          <p:cNvPr id="44" name="Picture 2" descr="toxic-2ss"/>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30901" y="8729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591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10728" y="174587"/>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42284" y="123718"/>
            <a:ext cx="833438" cy="331788"/>
          </a:xfrm>
        </p:spPr>
        <p:txBody>
          <a:bodyPr/>
          <a:lstStyle/>
          <a:p>
            <a:pPr>
              <a:defRPr/>
            </a:pPr>
            <a:fld id="{EF9A0886-B9CE-4BF5-8644-70102C9D4DAF}" type="slidenum">
              <a:rPr lang="fr-FR"/>
              <a:pPr>
                <a:defRPr/>
              </a:pPr>
              <a:t>38</a:t>
            </a:fld>
            <a:endParaRPr lang="fr-FR" dirty="0"/>
          </a:p>
        </p:txBody>
      </p:sp>
      <p:sp>
        <p:nvSpPr>
          <p:cNvPr id="17" name="ZoneTexte 16"/>
          <p:cNvSpPr txBox="1"/>
          <p:nvPr/>
        </p:nvSpPr>
        <p:spPr>
          <a:xfrm>
            <a:off x="48907" y="129381"/>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05567" y="685802"/>
            <a:ext cx="9016971"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8.2. </a:t>
            </a:r>
            <a:r>
              <a:rPr lang="fr-FR" u="sng" dirty="0">
                <a:solidFill>
                  <a:schemeClr val="accent6">
                    <a:lumMod val="50000"/>
                  </a:schemeClr>
                </a:solidFill>
              </a:rPr>
              <a:t>Plantes médicinales, aromatiques ou insecticides cultivées ou utilisées à Songhaï</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7" name="ZoneTexte 6"/>
          <p:cNvSpPr txBox="1">
            <a:spLocks noChangeArrowheads="1"/>
          </p:cNvSpPr>
          <p:nvPr/>
        </p:nvSpPr>
        <p:spPr bwMode="auto">
          <a:xfrm>
            <a:off x="105568" y="2960135"/>
            <a:ext cx="2095792" cy="142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3300"/>
                </a:solidFill>
              </a:rPr>
              <a:t>Margousier/margosier </a:t>
            </a:r>
            <a:r>
              <a:rPr lang="fr-FR" altLang="fr-FR" sz="1200" dirty="0">
                <a:solidFill>
                  <a:srgbClr val="003300"/>
                </a:solidFill>
              </a:rPr>
              <a:t>ou </a:t>
            </a:r>
            <a:r>
              <a:rPr lang="fr-FR" altLang="fr-FR" sz="1200" dirty="0" err="1">
                <a:solidFill>
                  <a:srgbClr val="003300"/>
                </a:solidFill>
              </a:rPr>
              <a:t>neem</a:t>
            </a:r>
            <a:r>
              <a:rPr lang="fr-FR" altLang="fr-FR" sz="1200" dirty="0">
                <a:solidFill>
                  <a:srgbClr val="003300"/>
                </a:solidFill>
              </a:rPr>
              <a:t> (</a:t>
            </a:r>
            <a:r>
              <a:rPr lang="fr-FR" altLang="fr-FR" sz="1200" i="1" dirty="0" err="1">
                <a:solidFill>
                  <a:srgbClr val="003300"/>
                </a:solidFill>
              </a:rPr>
              <a:t>Azadirachta</a:t>
            </a:r>
            <a:r>
              <a:rPr lang="fr-FR" altLang="fr-FR" sz="1200" i="1" dirty="0">
                <a:solidFill>
                  <a:srgbClr val="003300"/>
                </a:solidFill>
              </a:rPr>
              <a:t> </a:t>
            </a:r>
            <a:r>
              <a:rPr lang="fr-FR" altLang="fr-FR" sz="1200" i="1" dirty="0" err="1">
                <a:solidFill>
                  <a:srgbClr val="003300"/>
                </a:solidFill>
              </a:rPr>
              <a:t>indica</a:t>
            </a:r>
            <a:r>
              <a:rPr lang="fr-FR" altLang="fr-FR" sz="1200" dirty="0">
                <a:solidFill>
                  <a:srgbClr val="003300"/>
                </a:solidFill>
              </a:rPr>
              <a:t>). Utilisé pour traiter le paludisme, les </a:t>
            </a:r>
            <a:r>
              <a:rPr lang="fr-FR" altLang="fr-FR" sz="1200" dirty="0" err="1">
                <a:solidFill>
                  <a:srgbClr val="003300"/>
                </a:solidFill>
              </a:rPr>
              <a:t>oedèmes</a:t>
            </a:r>
            <a:r>
              <a:rPr lang="fr-FR" altLang="fr-FR" sz="1200" dirty="0">
                <a:solidFill>
                  <a:srgbClr val="003300"/>
                </a:solidFill>
              </a:rPr>
              <a:t>, les ulcères, les maladies de peau, la lèpre. Anthelminthique (invasif).</a:t>
            </a:r>
          </a:p>
        </p:txBody>
      </p:sp>
      <p:sp>
        <p:nvSpPr>
          <p:cNvPr id="10" name="Rectangle 10"/>
          <p:cNvSpPr>
            <a:spLocks noChangeArrowheads="1"/>
          </p:cNvSpPr>
          <p:nvPr/>
        </p:nvSpPr>
        <p:spPr bwMode="auto">
          <a:xfrm>
            <a:off x="2033610" y="2632535"/>
            <a:ext cx="30265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Fromager ou kapokier (</a:t>
            </a:r>
            <a:r>
              <a:rPr lang="fr-FR" altLang="fr-FR" sz="1200" i="1" dirty="0" err="1">
                <a:solidFill>
                  <a:srgbClr val="003300"/>
                </a:solidFill>
              </a:rPr>
              <a:t>Ceiba</a:t>
            </a:r>
            <a:r>
              <a:rPr lang="fr-FR" altLang="fr-FR" sz="1200" i="1" dirty="0">
                <a:solidFill>
                  <a:srgbClr val="003300"/>
                </a:solidFill>
              </a:rPr>
              <a:t> </a:t>
            </a:r>
            <a:r>
              <a:rPr lang="fr-FR" altLang="fr-FR" sz="1200" i="1" dirty="0" err="1">
                <a:solidFill>
                  <a:srgbClr val="003300"/>
                </a:solidFill>
              </a:rPr>
              <a:t>pentandra</a:t>
            </a:r>
            <a:r>
              <a:rPr lang="fr-FR" altLang="fr-FR" sz="1200" dirty="0">
                <a:solidFill>
                  <a:srgbClr val="003300"/>
                </a:solidFill>
              </a:rPr>
              <a:t>). En usages médico-traditionnels, il traiterait l'asthme, les diarrhées </a:t>
            </a:r>
            <a:r>
              <a:rPr lang="fr-FR" altLang="fr-FR" sz="1200" dirty="0" err="1">
                <a:solidFill>
                  <a:srgbClr val="003300"/>
                </a:solidFill>
              </a:rPr>
              <a:t>dysentéiformes</a:t>
            </a:r>
            <a:r>
              <a:rPr lang="fr-FR" altLang="fr-FR" sz="1200" dirty="0">
                <a:solidFill>
                  <a:srgbClr val="003300"/>
                </a:solidFill>
              </a:rPr>
              <a:t>, les douleurs abdominales, les brulures de l'estomac, les abcès, les </a:t>
            </a:r>
            <a:r>
              <a:rPr lang="fr-FR" altLang="fr-FR" sz="1200" dirty="0" err="1">
                <a:solidFill>
                  <a:srgbClr val="003300"/>
                </a:solidFill>
              </a:rPr>
              <a:t>oedèmes</a:t>
            </a:r>
            <a:r>
              <a:rPr lang="fr-FR" altLang="fr-FR" sz="1200" dirty="0">
                <a:solidFill>
                  <a:srgbClr val="003300"/>
                </a:solidFill>
              </a:rPr>
              <a:t>, les plaies, le diabète (?) ...</a:t>
            </a:r>
          </a:p>
        </p:txBody>
      </p:sp>
      <p:sp>
        <p:nvSpPr>
          <p:cNvPr id="11" name="Rectangle 4"/>
          <p:cNvSpPr>
            <a:spLocks noChangeArrowheads="1"/>
          </p:cNvSpPr>
          <p:nvPr/>
        </p:nvSpPr>
        <p:spPr bwMode="auto">
          <a:xfrm>
            <a:off x="-38513" y="5680543"/>
            <a:ext cx="41448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chemeClr val="accent6">
                    <a:lumMod val="50000"/>
                  </a:schemeClr>
                </a:solidFill>
              </a:rPr>
              <a:t>Piliostigma</a:t>
            </a:r>
            <a:r>
              <a:rPr lang="fr-FR" altLang="fr-FR" sz="1200" i="1" dirty="0">
                <a:solidFill>
                  <a:schemeClr val="accent6">
                    <a:lumMod val="50000"/>
                  </a:schemeClr>
                </a:solidFill>
              </a:rPr>
              <a:t> </a:t>
            </a:r>
            <a:r>
              <a:rPr lang="fr-FR" altLang="fr-FR" sz="1200" i="1" dirty="0" err="1">
                <a:solidFill>
                  <a:schemeClr val="accent6">
                    <a:lumMod val="50000"/>
                  </a:schemeClr>
                </a:solidFill>
              </a:rPr>
              <a:t>thonningii</a:t>
            </a:r>
            <a:r>
              <a:rPr lang="fr-FR" altLang="fr-FR" sz="1200" i="1" dirty="0">
                <a:solidFill>
                  <a:schemeClr val="accent6">
                    <a:lumMod val="50000"/>
                  </a:schemeClr>
                </a:solidFill>
              </a:rPr>
              <a:t>. </a:t>
            </a:r>
            <a:r>
              <a:rPr lang="fr-FR" altLang="fr-FR" sz="1200" dirty="0">
                <a:solidFill>
                  <a:schemeClr val="accent6">
                    <a:lumMod val="50000"/>
                  </a:schemeClr>
                </a:solidFill>
              </a:rPr>
              <a:t>Traite maladies de la </a:t>
            </a:r>
            <a:r>
              <a:rPr lang="fr-FR" altLang="fr-FR" sz="1200">
                <a:solidFill>
                  <a:schemeClr val="accent6">
                    <a:lumMod val="50000"/>
                  </a:schemeClr>
                </a:solidFill>
              </a:rPr>
              <a:t>peau / </a:t>
            </a:r>
            <a:r>
              <a:rPr lang="fr-FR" altLang="fr-FR" sz="1200" dirty="0">
                <a:solidFill>
                  <a:schemeClr val="accent6">
                    <a:lumMod val="50000"/>
                  </a:schemeClr>
                </a:solidFill>
              </a:rPr>
              <a:t>plaies,  ulcères et les infections cutanées, diarrhée, dysenterie, vers et autres problèmes intestinaux, toux  ... L'écorce est aussi créditée d'une activité antidouleur. </a:t>
            </a:r>
            <a:r>
              <a:rPr lang="fr-FR" altLang="fr-FR" sz="1200">
                <a:solidFill>
                  <a:schemeClr val="accent6">
                    <a:lumMod val="50000"/>
                  </a:schemeClr>
                </a:solidFill>
                <a:hlinkClick r:id="rId2"/>
              </a:rPr>
              <a:t>http://database.prota.org/PROTAhtml/Piliostigma%20thonningii_Fr.htm</a:t>
            </a:r>
            <a:r>
              <a:rPr lang="fr-FR" altLang="fr-FR" sz="1200">
                <a:solidFill>
                  <a:schemeClr val="accent6">
                    <a:lumMod val="50000"/>
                  </a:schemeClr>
                </a:solidFill>
              </a:rPr>
              <a:t> </a:t>
            </a:r>
            <a:endParaRPr lang="fr-FR" altLang="fr-FR" sz="1200" dirty="0">
              <a:solidFill>
                <a:schemeClr val="accent6">
                  <a:lumMod val="50000"/>
                </a:schemeClr>
              </a:solidFill>
            </a:endParaRPr>
          </a:p>
        </p:txBody>
      </p:sp>
      <p:sp>
        <p:nvSpPr>
          <p:cNvPr id="21" name="Rectangle 13"/>
          <p:cNvSpPr>
            <a:spLocks noChangeArrowheads="1"/>
          </p:cNvSpPr>
          <p:nvPr/>
        </p:nvSpPr>
        <p:spPr bwMode="auto">
          <a:xfrm>
            <a:off x="4494909" y="5829964"/>
            <a:ext cx="39168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chemeClr val="accent6">
                    <a:lumMod val="50000"/>
                  </a:schemeClr>
                </a:solidFill>
              </a:rPr>
              <a:t>Poivre de Guinée ou Kili (</a:t>
            </a:r>
            <a:r>
              <a:rPr lang="fr-FR" altLang="fr-FR" sz="1200" i="1" dirty="0" err="1">
                <a:solidFill>
                  <a:schemeClr val="accent6">
                    <a:lumMod val="50000"/>
                  </a:schemeClr>
                </a:solidFill>
              </a:rPr>
              <a:t>Xylopia</a:t>
            </a:r>
            <a:r>
              <a:rPr lang="fr-FR" altLang="fr-FR" sz="1200" i="1" dirty="0">
                <a:solidFill>
                  <a:schemeClr val="accent6">
                    <a:lumMod val="50000"/>
                  </a:schemeClr>
                </a:solidFill>
              </a:rPr>
              <a:t> </a:t>
            </a:r>
            <a:r>
              <a:rPr lang="fr-FR" altLang="fr-FR" sz="1200" i="1" dirty="0" err="1">
                <a:solidFill>
                  <a:schemeClr val="accent6">
                    <a:lumMod val="50000"/>
                  </a:schemeClr>
                </a:solidFill>
              </a:rPr>
              <a:t>aethiopica</a:t>
            </a:r>
            <a:r>
              <a:rPr lang="fr-FR" altLang="fr-FR" sz="1200" dirty="0">
                <a:solidFill>
                  <a:schemeClr val="accent6">
                    <a:lumMod val="50000"/>
                  </a:schemeClr>
                </a:solidFill>
              </a:rPr>
              <a:t>). Son fruit séché est utilisé comme épice et pour ses vertus médicinales, en particulier contre la grippe, les bronchites et la dysenterie. Traite plaies, œdème. Il serait antibiotique, anti-inflammatoire, antifongique (?) et anti-dermite (?).</a:t>
            </a:r>
            <a:endParaRPr lang="fr-FR" altLang="fr-FR" sz="1000" dirty="0">
              <a:solidFill>
                <a:schemeClr val="accent6">
                  <a:lumMod val="50000"/>
                </a:schemeClr>
              </a:solidFill>
            </a:endParaRPr>
          </a:p>
        </p:txBody>
      </p:sp>
      <p:sp>
        <p:nvSpPr>
          <p:cNvPr id="23" name="Rectangle 11"/>
          <p:cNvSpPr>
            <a:spLocks noChangeArrowheads="1"/>
          </p:cNvSpPr>
          <p:nvPr/>
        </p:nvSpPr>
        <p:spPr bwMode="auto">
          <a:xfrm>
            <a:off x="4851234" y="2537037"/>
            <a:ext cx="258682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 Tomate sauvage », Mullaca, topatop, wapotok (</a:t>
            </a:r>
            <a:r>
              <a:rPr lang="fr-FR" altLang="fr-FR" sz="1200" i="1" dirty="0">
                <a:solidFill>
                  <a:srgbClr val="003300"/>
                </a:solidFill>
              </a:rPr>
              <a:t>Physalis angulata</a:t>
            </a:r>
            <a:r>
              <a:rPr lang="fr-FR" altLang="fr-FR" sz="1200" dirty="0">
                <a:solidFill>
                  <a:srgbClr val="003300"/>
                </a:solidFill>
              </a:rPr>
              <a:t>). Bactéricide, anti-cancéreux, anti-inflammatoire ... Tue les mycobactéries, traite les ulcères, la gale , les infections à Mycoplasme, les maladies de peau (dermites, le psoriasis, les infections cutanées, rosacées, la sclérodermie, etc.) ...  </a:t>
            </a:r>
            <a:r>
              <a:rPr lang="fr-FR" altLang="fr-FR" sz="1200">
                <a:solidFill>
                  <a:srgbClr val="003300"/>
                </a:solidFill>
                <a:hlinkClick r:id="rId3"/>
              </a:rPr>
              <a:t>http://www.rain-tree.com/mullaca.htm</a:t>
            </a:r>
            <a:r>
              <a:rPr lang="fr-FR" altLang="fr-FR" sz="1200">
                <a:solidFill>
                  <a:srgbClr val="003300"/>
                </a:solidFill>
              </a:rPr>
              <a:t>  </a:t>
            </a:r>
            <a:r>
              <a:rPr lang="fr-FR" altLang="fr-FR" sz="1200" dirty="0">
                <a:solidFill>
                  <a:srgbClr val="003300"/>
                </a:solidFill>
              </a:rPr>
              <a:t>(adventice).</a:t>
            </a:r>
          </a:p>
        </p:txBody>
      </p:sp>
      <p:sp>
        <p:nvSpPr>
          <p:cNvPr id="25" name="Rectangle 15"/>
          <p:cNvSpPr>
            <a:spLocks noChangeArrowheads="1"/>
          </p:cNvSpPr>
          <p:nvPr/>
        </p:nvSpPr>
        <p:spPr bwMode="auto">
          <a:xfrm>
            <a:off x="8800333" y="5996939"/>
            <a:ext cx="3391668"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rgbClr val="003300"/>
                </a:solidFill>
              </a:rPr>
              <a:t>Jatropha</a:t>
            </a:r>
            <a:r>
              <a:rPr lang="fr-FR" altLang="fr-FR" sz="1200" i="1" dirty="0">
                <a:solidFill>
                  <a:srgbClr val="003300"/>
                </a:solidFill>
              </a:rPr>
              <a:t> </a:t>
            </a:r>
            <a:r>
              <a:rPr lang="fr-FR" altLang="fr-FR" sz="1200" i="1" dirty="0" err="1">
                <a:solidFill>
                  <a:srgbClr val="003300"/>
                </a:solidFill>
              </a:rPr>
              <a:t>curcas</a:t>
            </a:r>
            <a:r>
              <a:rPr lang="fr-FR" altLang="fr-FR" sz="1200" dirty="0">
                <a:solidFill>
                  <a:srgbClr val="003300"/>
                </a:solidFill>
              </a:rPr>
              <a:t> (« pignon d’Inde ») Traite paludisme, (par son latex) dermatose, psoriasis, ulcère, ulcère phagédénique, plaie, blessure, gingivites, stomatites ... Molluscide ... (invasif)</a:t>
            </a:r>
          </a:p>
        </p:txBody>
      </p:sp>
      <p:sp>
        <p:nvSpPr>
          <p:cNvPr id="35" name="ZoneTexte 34"/>
          <p:cNvSpPr txBox="1"/>
          <p:nvPr/>
        </p:nvSpPr>
        <p:spPr>
          <a:xfrm>
            <a:off x="9587430" y="2468981"/>
            <a:ext cx="2537900" cy="1384995"/>
          </a:xfrm>
          <a:prstGeom prst="rect">
            <a:avLst/>
          </a:prstGeom>
          <a:noFill/>
        </p:spPr>
        <p:txBody>
          <a:bodyPr wrap="square" rtlCol="0">
            <a:spAutoFit/>
          </a:bodyPr>
          <a:lstStyle/>
          <a:p>
            <a:pPr algn="ctr"/>
            <a:r>
              <a:rPr lang="fr-FR" sz="1200" dirty="0">
                <a:solidFill>
                  <a:srgbClr val="003300"/>
                </a:solidFill>
              </a:rPr>
              <a:t>Faux kinkéliba ou café-nègre (</a:t>
            </a:r>
            <a:r>
              <a:rPr lang="fr-FR" sz="1200" i="1" dirty="0">
                <a:solidFill>
                  <a:srgbClr val="003300"/>
                </a:solidFill>
              </a:rPr>
              <a:t>Senna occidentalis </a:t>
            </a:r>
            <a:r>
              <a:rPr lang="fr-FR" sz="1200" dirty="0">
                <a:solidFill>
                  <a:srgbClr val="003300"/>
                </a:solidFill>
              </a:rPr>
              <a:t>ou</a:t>
            </a:r>
            <a:r>
              <a:rPr lang="fr-FR" sz="1200" i="1" dirty="0">
                <a:solidFill>
                  <a:srgbClr val="003300"/>
                </a:solidFill>
              </a:rPr>
              <a:t> Cassia occidentalis</a:t>
            </a:r>
            <a:r>
              <a:rPr lang="fr-FR" sz="1200" dirty="0">
                <a:solidFill>
                  <a:srgbClr val="003300"/>
                </a:solidFill>
              </a:rPr>
              <a:t>). Fon : Ayahwenouman. Traiterait lombalgies, diabète, abcès, éruptions cutanées diverses, vermifuge, blennorragie, maladies </a:t>
            </a:r>
            <a:r>
              <a:rPr lang="fr-FR" sz="1200">
                <a:solidFill>
                  <a:srgbClr val="003300"/>
                </a:solidFill>
              </a:rPr>
              <a:t>du foie/ictère </a:t>
            </a:r>
            <a:r>
              <a:rPr lang="fr-FR" sz="1200" dirty="0">
                <a:solidFill>
                  <a:srgbClr val="003300"/>
                </a:solidFill>
              </a:rPr>
              <a:t>... Purgatif, laxatif (adventice) ...</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84" y="1055134"/>
            <a:ext cx="1905000" cy="1905000"/>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9551" y="1523827"/>
            <a:ext cx="800100" cy="1066800"/>
          </a:xfrm>
          <a:prstGeom prst="rect">
            <a:avLst/>
          </a:prstGeom>
        </p:spPr>
      </p:pic>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360" y="1071394"/>
            <a:ext cx="1905000" cy="1524000"/>
          </a:xfrm>
          <a:prstGeom prst="rect">
            <a:avLst/>
          </a:prstGeom>
        </p:spPr>
      </p:pic>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6141" y="1110200"/>
            <a:ext cx="1905000" cy="1428750"/>
          </a:xfrm>
          <a:prstGeom prst="rect">
            <a:avLst/>
          </a:prstGeom>
        </p:spPr>
      </p:pic>
      <p:pic>
        <p:nvPicPr>
          <p:cNvPr id="20" name="Imag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9419" y="5206364"/>
            <a:ext cx="1066800" cy="790575"/>
          </a:xfrm>
          <a:prstGeom prst="rect">
            <a:avLst/>
          </a:prstGeom>
        </p:spPr>
      </p:pic>
      <p:pic>
        <p:nvPicPr>
          <p:cNvPr id="22" name="Imag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1610" y="4591692"/>
            <a:ext cx="1905000" cy="1428750"/>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7771" y="613873"/>
            <a:ext cx="2466975" cy="1847850"/>
          </a:xfrm>
          <a:prstGeom prst="rect">
            <a:avLst/>
          </a:prstGeom>
        </p:spPr>
      </p:pic>
      <p:pic>
        <p:nvPicPr>
          <p:cNvPr id="26" name="Imag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4418" y="4381502"/>
            <a:ext cx="1736614" cy="1299042"/>
          </a:xfrm>
          <a:prstGeom prst="rect">
            <a:avLst/>
          </a:prstGeom>
        </p:spPr>
      </p:pic>
      <p:pic>
        <p:nvPicPr>
          <p:cNvPr id="27" name="Imag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836" y="4381501"/>
            <a:ext cx="1818848" cy="1293087"/>
          </a:xfrm>
          <a:prstGeom prst="rect">
            <a:avLst/>
          </a:prstGeom>
        </p:spPr>
      </p:pic>
      <p:pic>
        <p:nvPicPr>
          <p:cNvPr id="28" name="Imag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6360" y="4885949"/>
            <a:ext cx="1447800" cy="990600"/>
          </a:xfrm>
          <a:prstGeom prst="rect">
            <a:avLst/>
          </a:prstGeom>
        </p:spPr>
      </p:pic>
      <p:pic>
        <p:nvPicPr>
          <p:cNvPr id="30" name="Imag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34973" y="4885949"/>
            <a:ext cx="1169053" cy="979778"/>
          </a:xfrm>
          <a:prstGeom prst="rect">
            <a:avLst/>
          </a:prstGeom>
        </p:spPr>
      </p:pic>
      <p:pic>
        <p:nvPicPr>
          <p:cNvPr id="31" name="Imag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84839" y="4762612"/>
            <a:ext cx="1424969" cy="1067351"/>
          </a:xfrm>
          <a:prstGeom prst="rect">
            <a:avLst/>
          </a:prstGeom>
        </p:spPr>
      </p:pic>
      <p:sp>
        <p:nvSpPr>
          <p:cNvPr id="32" name="ZoneTexte 31"/>
          <p:cNvSpPr txBox="1"/>
          <p:nvPr/>
        </p:nvSpPr>
        <p:spPr>
          <a:xfrm>
            <a:off x="7347523" y="2461723"/>
            <a:ext cx="2230248" cy="2308324"/>
          </a:xfrm>
          <a:prstGeom prst="rect">
            <a:avLst/>
          </a:prstGeom>
          <a:noFill/>
        </p:spPr>
        <p:txBody>
          <a:bodyPr wrap="square" rtlCol="0">
            <a:spAutoFit/>
          </a:bodyPr>
          <a:lstStyle/>
          <a:p>
            <a:pPr algn="ctr"/>
            <a:r>
              <a:rPr lang="fr-FR" sz="1200" dirty="0">
                <a:solidFill>
                  <a:srgbClr val="003300"/>
                </a:solidFill>
              </a:rPr>
              <a:t>Pommier de Sodome (</a:t>
            </a:r>
            <a:r>
              <a:rPr lang="fr-FR" sz="1200" i="1" dirty="0" err="1">
                <a:solidFill>
                  <a:srgbClr val="003300"/>
                </a:solidFill>
              </a:rPr>
              <a:t>Calotropis</a:t>
            </a:r>
            <a:r>
              <a:rPr lang="fr-FR" sz="1200" i="1" dirty="0">
                <a:solidFill>
                  <a:srgbClr val="003300"/>
                </a:solidFill>
              </a:rPr>
              <a:t> </a:t>
            </a:r>
            <a:r>
              <a:rPr lang="fr-FR" sz="1200" i="1" dirty="0" err="1">
                <a:solidFill>
                  <a:srgbClr val="003300"/>
                </a:solidFill>
              </a:rPr>
              <a:t>procera</a:t>
            </a:r>
            <a:r>
              <a:rPr lang="fr-FR" sz="1200" dirty="0">
                <a:solidFill>
                  <a:srgbClr val="003300"/>
                </a:solidFill>
              </a:rPr>
              <a:t>). </a:t>
            </a:r>
            <a:r>
              <a:rPr lang="fr-FR" sz="1200" dirty="0">
                <a:solidFill>
                  <a:srgbClr val="FF0000"/>
                </a:solidFill>
              </a:rPr>
              <a:t>Le latex est un dangereux </a:t>
            </a:r>
            <a:r>
              <a:rPr lang="fr-FR" sz="1200" dirty="0" err="1">
                <a:solidFill>
                  <a:srgbClr val="FF0000"/>
                </a:solidFill>
              </a:rPr>
              <a:t>cardiotoxique</a:t>
            </a:r>
            <a:r>
              <a:rPr lang="fr-FR" sz="1200" dirty="0">
                <a:solidFill>
                  <a:srgbClr val="FF0000"/>
                </a:solidFill>
              </a:rPr>
              <a:t>, utilisé pour la confection de flèches empoisonnées. </a:t>
            </a:r>
            <a:r>
              <a:rPr lang="fr-FR" sz="1200" dirty="0">
                <a:solidFill>
                  <a:srgbClr val="003300"/>
                </a:solidFill>
              </a:rPr>
              <a:t>Il soigne aussi les, débarrasse les animaux de leurs tiques. Anti-vomitif, antitussif. Ses propriétés médicinales, sont nombreuses, pas forcément vérifiées. </a:t>
            </a:r>
            <a:r>
              <a:rPr lang="fr-FR" sz="1200" dirty="0">
                <a:solidFill>
                  <a:srgbClr val="003300"/>
                </a:solidFill>
                <a:hlinkClick r:id="rId16"/>
              </a:rPr>
              <a:t>http://www.mampuya.org/plantes/arbre_soie.html</a:t>
            </a:r>
            <a:r>
              <a:rPr lang="fr-FR" sz="1200" dirty="0">
                <a:solidFill>
                  <a:srgbClr val="003300"/>
                </a:solidFill>
              </a:rPr>
              <a:t> </a:t>
            </a:r>
          </a:p>
        </p:txBody>
      </p:sp>
      <p:pic>
        <p:nvPicPr>
          <p:cNvPr id="33" name="Image 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2905" y="1035665"/>
            <a:ext cx="1677758" cy="1453407"/>
          </a:xfrm>
          <a:prstGeom prst="rect">
            <a:avLst/>
          </a:prstGeom>
        </p:spPr>
      </p:pic>
      <p:sp>
        <p:nvSpPr>
          <p:cNvPr id="34" name="ZoneTexte 33"/>
          <p:cNvSpPr txBox="1"/>
          <p:nvPr/>
        </p:nvSpPr>
        <p:spPr>
          <a:xfrm>
            <a:off x="9587430" y="3937299"/>
            <a:ext cx="2457316" cy="461665"/>
          </a:xfrm>
          <a:prstGeom prst="rect">
            <a:avLst/>
          </a:prstGeom>
          <a:noFill/>
        </p:spPr>
        <p:txBody>
          <a:bodyPr wrap="square" rtlCol="0">
            <a:spAutoFit/>
          </a:bodyPr>
          <a:lstStyle/>
          <a:p>
            <a:r>
              <a:rPr lang="fr-FR" sz="1200" dirty="0">
                <a:solidFill>
                  <a:srgbClr val="003300"/>
                </a:solidFill>
              </a:rPr>
              <a:t>Source : </a:t>
            </a:r>
            <a:r>
              <a:rPr lang="fr-FR" sz="1200" i="1" dirty="0">
                <a:solidFill>
                  <a:srgbClr val="003300"/>
                </a:solidFill>
              </a:rPr>
              <a:t>Pharmacopée vétérinaire</a:t>
            </a:r>
            <a:r>
              <a:rPr lang="fr-FR" sz="1200" dirty="0">
                <a:solidFill>
                  <a:srgbClr val="003300"/>
                </a:solidFill>
              </a:rPr>
              <a:t>, Centre Songhaï &amp; </a:t>
            </a:r>
            <a:r>
              <a:rPr lang="fr-FR" sz="1200" dirty="0" err="1">
                <a:solidFill>
                  <a:srgbClr val="003300"/>
                </a:solidFill>
              </a:rPr>
              <a:t>Danida</a:t>
            </a:r>
            <a:r>
              <a:rPr lang="fr-FR" sz="1200" dirty="0">
                <a:solidFill>
                  <a:srgbClr val="003300"/>
                </a:solidFill>
              </a:rPr>
              <a:t>, 2008.</a:t>
            </a:r>
          </a:p>
        </p:txBody>
      </p:sp>
      <p:pic>
        <p:nvPicPr>
          <p:cNvPr id="2050" name="Picture 2" descr="poison_1s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09616" y="2145095"/>
            <a:ext cx="247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3033564" y="77520"/>
            <a:ext cx="3140004" cy="646331"/>
          </a:xfrm>
          <a:prstGeom prst="rect">
            <a:avLst/>
          </a:prstGeom>
          <a:noFill/>
        </p:spPr>
        <p:txBody>
          <a:bodyPr wrap="square" rtlCol="0">
            <a:spAutoFit/>
          </a:bodyPr>
          <a:lstStyle/>
          <a:p>
            <a:pPr algn="ctr"/>
            <a:r>
              <a:rPr lang="fr-FR" dirty="0">
                <a:solidFill>
                  <a:srgbClr val="FF0000"/>
                </a:solidFill>
              </a:rPr>
              <a:t>Attention, vérifiez que ces plantes ne sont pas toxiques (!).</a:t>
            </a:r>
          </a:p>
        </p:txBody>
      </p:sp>
      <p:pic>
        <p:nvPicPr>
          <p:cNvPr id="37" name="Picture 2" descr="toxic-2s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30901" y="8729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870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10728" y="174587"/>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42284" y="123718"/>
            <a:ext cx="833438" cy="331788"/>
          </a:xfrm>
        </p:spPr>
        <p:txBody>
          <a:bodyPr/>
          <a:lstStyle/>
          <a:p>
            <a:pPr>
              <a:defRPr/>
            </a:pPr>
            <a:fld id="{EF9A0886-B9CE-4BF5-8644-70102C9D4DAF}" type="slidenum">
              <a:rPr lang="fr-FR"/>
              <a:pPr>
                <a:defRPr/>
              </a:pPr>
              <a:t>39</a:t>
            </a:fld>
            <a:endParaRPr lang="fr-FR" dirty="0"/>
          </a:p>
        </p:txBody>
      </p:sp>
      <p:sp>
        <p:nvSpPr>
          <p:cNvPr id="17" name="ZoneTexte 16"/>
          <p:cNvSpPr txBox="1"/>
          <p:nvPr/>
        </p:nvSpPr>
        <p:spPr>
          <a:xfrm>
            <a:off x="69045" y="139618"/>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05567" y="685802"/>
            <a:ext cx="990980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8.2. </a:t>
            </a:r>
            <a:r>
              <a:rPr lang="fr-FR" u="sng" dirty="0">
                <a:solidFill>
                  <a:schemeClr val="accent6">
                    <a:lumMod val="50000"/>
                  </a:schemeClr>
                </a:solidFill>
              </a:rPr>
              <a:t>Plantes médicinales, aromatiques ou insecticides cultivées ou utilisées à Songhaï</a:t>
            </a:r>
            <a:r>
              <a:rPr lang="fr-FR" dirty="0">
                <a:solidFill>
                  <a:schemeClr val="accent6">
                    <a:lumMod val="50000"/>
                  </a:schemeClr>
                </a:solidFill>
              </a:rPr>
              <a:t> (suite et fin) </a:t>
            </a:r>
            <a:r>
              <a:rPr lang="fr-FR" dirty="0">
                <a:solidFill>
                  <a:schemeClr val="accent6">
                    <a:lumMod val="50000"/>
                  </a:schemeClr>
                </a:solidFill>
                <a:latin typeface="+mn-lt"/>
              </a:rPr>
              <a:t>:</a:t>
            </a:r>
          </a:p>
        </p:txBody>
      </p:sp>
      <p:sp>
        <p:nvSpPr>
          <p:cNvPr id="10" name="Rectangle 10"/>
          <p:cNvSpPr>
            <a:spLocks noChangeArrowheads="1"/>
          </p:cNvSpPr>
          <p:nvPr/>
        </p:nvSpPr>
        <p:spPr bwMode="auto">
          <a:xfrm>
            <a:off x="105566" y="2374847"/>
            <a:ext cx="3738357" cy="181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rgbClr val="003300"/>
                </a:solidFill>
              </a:rPr>
              <a:t>Doundaké</a:t>
            </a:r>
            <a:r>
              <a:rPr lang="fr-FR" altLang="fr-FR" sz="1200" dirty="0">
                <a:solidFill>
                  <a:srgbClr val="003300"/>
                </a:solidFill>
              </a:rPr>
              <a:t>, </a:t>
            </a:r>
            <a:r>
              <a:rPr lang="fr-FR" altLang="fr-FR" sz="1200" dirty="0" err="1">
                <a:solidFill>
                  <a:srgbClr val="003300"/>
                </a:solidFill>
              </a:rPr>
              <a:t>Nandokml</a:t>
            </a:r>
            <a:r>
              <a:rPr lang="fr-FR" altLang="fr-FR" sz="1200" dirty="0">
                <a:solidFill>
                  <a:srgbClr val="003300"/>
                </a:solidFill>
              </a:rPr>
              <a:t> ("Pêcher africain") (</a:t>
            </a:r>
            <a:r>
              <a:rPr lang="fr-FR" altLang="fr-FR" sz="1200" i="1" dirty="0">
                <a:solidFill>
                  <a:srgbClr val="003300"/>
                </a:solidFill>
              </a:rPr>
              <a:t>Nauclea </a:t>
            </a:r>
            <a:r>
              <a:rPr lang="fr-FR" altLang="fr-FR" sz="1200" i="1" dirty="0" err="1">
                <a:solidFill>
                  <a:srgbClr val="003300"/>
                </a:solidFill>
              </a:rPr>
              <a:t>latifolia</a:t>
            </a:r>
            <a:r>
              <a:rPr lang="fr-FR" altLang="fr-FR" sz="1200" dirty="0">
                <a:solidFill>
                  <a:srgbClr val="003300"/>
                </a:solidFill>
              </a:rPr>
              <a:t> ou </a:t>
            </a:r>
            <a:r>
              <a:rPr lang="fr-FR" altLang="fr-FR" sz="1200" i="1" dirty="0" err="1">
                <a:solidFill>
                  <a:srgbClr val="003300"/>
                </a:solidFill>
              </a:rPr>
              <a:t>Sarcocephalus</a:t>
            </a:r>
            <a:r>
              <a:rPr lang="fr-FR" altLang="fr-FR" sz="1200" i="1" dirty="0">
                <a:solidFill>
                  <a:srgbClr val="003300"/>
                </a:solidFill>
              </a:rPr>
              <a:t> </a:t>
            </a:r>
            <a:r>
              <a:rPr lang="fr-FR" altLang="fr-FR" sz="1200" i="1" dirty="0" err="1">
                <a:solidFill>
                  <a:srgbClr val="003300"/>
                </a:solidFill>
              </a:rPr>
              <a:t>latifolius</a:t>
            </a:r>
            <a:r>
              <a:rPr lang="fr-FR" altLang="fr-FR" sz="1200" dirty="0">
                <a:solidFill>
                  <a:srgbClr val="003300"/>
                </a:solidFill>
              </a:rPr>
              <a:t>). Fon : Ko. Feuilles fébrifuges (paludisme), laxatives, purgatives, antiparasitaires, en usage externe comme désinfectant : Abcès, furoncles, plaies. propriétés antibactériennes sur des souches </a:t>
            </a:r>
            <a:r>
              <a:rPr lang="fr-FR" altLang="fr-FR" sz="1200" dirty="0" err="1">
                <a:solidFill>
                  <a:srgbClr val="003300"/>
                </a:solidFill>
              </a:rPr>
              <a:t>enteropathogènes</a:t>
            </a:r>
            <a:r>
              <a:rPr lang="fr-FR" altLang="fr-FR" sz="1200" dirty="0">
                <a:solidFill>
                  <a:srgbClr val="003300"/>
                </a:solidFill>
              </a:rPr>
              <a:t> (Escherichia Coli). Feuilles et écorce contre filariose. On a découvert dans cette plante le </a:t>
            </a:r>
            <a:r>
              <a:rPr lang="fr-FR" altLang="fr-FR" sz="1200" i="1" dirty="0" err="1">
                <a:solidFill>
                  <a:srgbClr val="003300"/>
                </a:solidFill>
              </a:rPr>
              <a:t>Tramadol</a:t>
            </a:r>
            <a:r>
              <a:rPr lang="fr-FR" altLang="fr-FR" sz="1200" dirty="0">
                <a:solidFill>
                  <a:srgbClr val="003300"/>
                </a:solidFill>
              </a:rPr>
              <a:t>, un antidouleur proche de la morphine.</a:t>
            </a:r>
          </a:p>
        </p:txBody>
      </p:sp>
      <p:sp>
        <p:nvSpPr>
          <p:cNvPr id="11" name="Rectangle 4"/>
          <p:cNvSpPr>
            <a:spLocks noChangeArrowheads="1"/>
          </p:cNvSpPr>
          <p:nvPr/>
        </p:nvSpPr>
        <p:spPr bwMode="auto">
          <a:xfrm>
            <a:off x="3872917" y="2875945"/>
            <a:ext cx="34479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Gros basilic ou basilic africain (</a:t>
            </a:r>
            <a:r>
              <a:rPr lang="fr-FR" altLang="fr-FR" sz="1200" i="1" dirty="0" err="1">
                <a:solidFill>
                  <a:srgbClr val="003300"/>
                </a:solidFill>
              </a:rPr>
              <a:t>Ocimum</a:t>
            </a:r>
            <a:r>
              <a:rPr lang="fr-FR" altLang="fr-FR" sz="1200" i="1" dirty="0">
                <a:solidFill>
                  <a:srgbClr val="003300"/>
                </a:solidFill>
              </a:rPr>
              <a:t> </a:t>
            </a:r>
            <a:r>
              <a:rPr lang="fr-FR" altLang="fr-FR" sz="1200" i="1" dirty="0" err="1">
                <a:solidFill>
                  <a:srgbClr val="003300"/>
                </a:solidFill>
              </a:rPr>
              <a:t>gratissimum</a:t>
            </a:r>
            <a:r>
              <a:rPr lang="fr-FR" altLang="fr-FR" sz="1200" dirty="0">
                <a:solidFill>
                  <a:srgbClr val="003300"/>
                </a:solidFill>
              </a:rPr>
              <a:t>). Son huile essentielle serait Antibactérienne, Antivirale, Antalgique, Anti-inflammatoire, Antispasmodique, Digestive, Euphorisante, </a:t>
            </a:r>
            <a:r>
              <a:rPr lang="fr-FR" altLang="fr-FR" sz="1200" dirty="0" err="1">
                <a:solidFill>
                  <a:srgbClr val="003300"/>
                </a:solidFill>
              </a:rPr>
              <a:t>Anti-dépressive</a:t>
            </a:r>
            <a:r>
              <a:rPr lang="fr-FR" altLang="fr-FR" sz="1200" dirty="0">
                <a:solidFill>
                  <a:srgbClr val="003300"/>
                </a:solidFill>
              </a:rPr>
              <a:t>, Fébrifuge. Il aide à lutter contre le coryza …</a:t>
            </a:r>
          </a:p>
        </p:txBody>
      </p:sp>
      <p:sp>
        <p:nvSpPr>
          <p:cNvPr id="34" name="ZoneTexte 33"/>
          <p:cNvSpPr txBox="1"/>
          <p:nvPr/>
        </p:nvSpPr>
        <p:spPr>
          <a:xfrm>
            <a:off x="7596432" y="1093862"/>
            <a:ext cx="4333800" cy="4708981"/>
          </a:xfrm>
          <a:prstGeom prst="rect">
            <a:avLst/>
          </a:prstGeom>
          <a:noFill/>
        </p:spPr>
        <p:txBody>
          <a:bodyPr wrap="square" rtlCol="0">
            <a:spAutoFit/>
          </a:bodyPr>
          <a:lstStyle/>
          <a:p>
            <a:pPr lvl="0"/>
            <a:r>
              <a:rPr lang="fr-FR" sz="1200" b="1" dirty="0">
                <a:solidFill>
                  <a:srgbClr val="003300"/>
                </a:solidFill>
              </a:rPr>
              <a:t>Quelques plantes médicinales de la pharmacopée vétérinaire utilisées par Songhaï :</a:t>
            </a:r>
            <a:endParaRPr lang="fr-FR" sz="1200" dirty="0">
              <a:solidFill>
                <a:srgbClr val="003300"/>
              </a:solidFill>
            </a:endParaRPr>
          </a:p>
          <a:p>
            <a:pPr lvl="0"/>
            <a:endParaRPr lang="fr-FR" sz="1200" dirty="0">
              <a:solidFill>
                <a:srgbClr val="003300"/>
              </a:solidFill>
            </a:endParaRPr>
          </a:p>
          <a:p>
            <a:pPr marL="228600" lvl="0" indent="-228600">
              <a:buFont typeface="+mj-lt"/>
              <a:buAutoNum type="arabicPeriod"/>
            </a:pPr>
            <a:r>
              <a:rPr lang="fr-FR" sz="1200" i="1" dirty="0" err="1">
                <a:solidFill>
                  <a:srgbClr val="003300"/>
                </a:solidFill>
              </a:rPr>
              <a:t>Annona</a:t>
            </a:r>
            <a:r>
              <a:rPr lang="fr-FR" sz="1200" i="1" dirty="0">
                <a:solidFill>
                  <a:srgbClr val="003300"/>
                </a:solidFill>
              </a:rPr>
              <a:t> </a:t>
            </a:r>
            <a:r>
              <a:rPr lang="fr-FR" sz="1200" i="1" dirty="0" err="1">
                <a:solidFill>
                  <a:srgbClr val="003300"/>
                </a:solidFill>
              </a:rPr>
              <a:t>senegalensis</a:t>
            </a:r>
            <a:r>
              <a:rPr lang="fr-FR" sz="1200" i="1" dirty="0">
                <a:solidFill>
                  <a:srgbClr val="003300"/>
                </a:solidFill>
              </a:rPr>
              <a:t> </a:t>
            </a:r>
            <a:r>
              <a:rPr lang="fr-FR" sz="1200" dirty="0">
                <a:solidFill>
                  <a:srgbClr val="003300"/>
                </a:solidFill>
              </a:rPr>
              <a:t>/ annone sénégalaise</a:t>
            </a:r>
          </a:p>
          <a:p>
            <a:pPr marL="228600" lvl="0" indent="-228600">
              <a:buFont typeface="+mj-lt"/>
              <a:buAutoNum type="arabicPeriod"/>
            </a:pPr>
            <a:r>
              <a:rPr lang="fr-FR" sz="1200" i="1" dirty="0" err="1">
                <a:solidFill>
                  <a:srgbClr val="003300"/>
                </a:solidFill>
              </a:rPr>
              <a:t>Annona</a:t>
            </a:r>
            <a:r>
              <a:rPr lang="fr-FR" sz="1200" i="1" dirty="0">
                <a:solidFill>
                  <a:srgbClr val="003300"/>
                </a:solidFill>
              </a:rPr>
              <a:t> </a:t>
            </a:r>
            <a:r>
              <a:rPr lang="fr-FR" sz="1200" i="1" dirty="0" err="1">
                <a:solidFill>
                  <a:srgbClr val="003300"/>
                </a:solidFill>
              </a:rPr>
              <a:t>muricata</a:t>
            </a:r>
            <a:r>
              <a:rPr lang="fr-FR" sz="1200" i="1" dirty="0">
                <a:solidFill>
                  <a:srgbClr val="003300"/>
                </a:solidFill>
              </a:rPr>
              <a:t> </a:t>
            </a:r>
            <a:r>
              <a:rPr lang="fr-FR" sz="1200" dirty="0">
                <a:solidFill>
                  <a:srgbClr val="003300"/>
                </a:solidFill>
              </a:rPr>
              <a:t>/ </a:t>
            </a:r>
            <a:r>
              <a:rPr lang="fr-FR" sz="1200" dirty="0" err="1">
                <a:solidFill>
                  <a:srgbClr val="003300"/>
                </a:solidFill>
              </a:rPr>
              <a:t>corrosolier</a:t>
            </a:r>
            <a:endParaRPr lang="fr-FR" sz="1200" dirty="0">
              <a:solidFill>
                <a:srgbClr val="003300"/>
              </a:solidFill>
            </a:endParaRPr>
          </a:p>
          <a:p>
            <a:pPr marL="228600" lvl="0" indent="-228600">
              <a:buFont typeface="+mj-lt"/>
              <a:buAutoNum type="arabicPeriod"/>
            </a:pPr>
            <a:r>
              <a:rPr lang="fr-FR" sz="1200" i="1" dirty="0" err="1">
                <a:solidFill>
                  <a:srgbClr val="003300"/>
                </a:solidFill>
              </a:rPr>
              <a:t>Azadirachta</a:t>
            </a:r>
            <a:r>
              <a:rPr lang="fr-FR" sz="1200" i="1" dirty="0">
                <a:solidFill>
                  <a:srgbClr val="003300"/>
                </a:solidFill>
              </a:rPr>
              <a:t> </a:t>
            </a:r>
            <a:r>
              <a:rPr lang="fr-FR" sz="1200" i="1" dirty="0" err="1">
                <a:solidFill>
                  <a:srgbClr val="003300"/>
                </a:solidFill>
              </a:rPr>
              <a:t>indica</a:t>
            </a:r>
            <a:r>
              <a:rPr lang="fr-FR" sz="1200" i="1" dirty="0">
                <a:solidFill>
                  <a:srgbClr val="003300"/>
                </a:solidFill>
              </a:rPr>
              <a:t> </a:t>
            </a:r>
            <a:r>
              <a:rPr lang="fr-FR" sz="1200" dirty="0">
                <a:solidFill>
                  <a:srgbClr val="003300"/>
                </a:solidFill>
              </a:rPr>
              <a:t>/ </a:t>
            </a:r>
            <a:r>
              <a:rPr lang="fr-FR" sz="1200" dirty="0" err="1">
                <a:solidFill>
                  <a:srgbClr val="003300"/>
                </a:solidFill>
              </a:rPr>
              <a:t>neem</a:t>
            </a:r>
            <a:endParaRPr lang="fr-FR" sz="1200" dirty="0">
              <a:solidFill>
                <a:srgbClr val="003300"/>
              </a:solidFill>
            </a:endParaRPr>
          </a:p>
          <a:p>
            <a:pPr marL="228600" lvl="0" indent="-228600">
              <a:buFont typeface="+mj-lt"/>
              <a:buAutoNum type="arabicPeriod"/>
            </a:pPr>
            <a:r>
              <a:rPr lang="fr-FR" sz="1200" i="1" dirty="0" err="1">
                <a:solidFill>
                  <a:srgbClr val="003300"/>
                </a:solidFill>
              </a:rPr>
              <a:t>Calotropis</a:t>
            </a:r>
            <a:r>
              <a:rPr lang="fr-FR" sz="1200" i="1" dirty="0">
                <a:solidFill>
                  <a:srgbClr val="003300"/>
                </a:solidFill>
              </a:rPr>
              <a:t> </a:t>
            </a:r>
            <a:r>
              <a:rPr lang="fr-FR" sz="1200" i="1" dirty="0" err="1">
                <a:solidFill>
                  <a:srgbClr val="003300"/>
                </a:solidFill>
              </a:rPr>
              <a:t>procera</a:t>
            </a:r>
            <a:r>
              <a:rPr lang="fr-FR" sz="1200" i="1" dirty="0">
                <a:solidFill>
                  <a:srgbClr val="003300"/>
                </a:solidFill>
              </a:rPr>
              <a:t> </a:t>
            </a:r>
            <a:r>
              <a:rPr lang="fr-FR" sz="1200" dirty="0">
                <a:solidFill>
                  <a:srgbClr val="003300"/>
                </a:solidFill>
              </a:rPr>
              <a:t>/ pomme de </a:t>
            </a:r>
            <a:r>
              <a:rPr lang="fr-FR" sz="1200" dirty="0" err="1">
                <a:solidFill>
                  <a:srgbClr val="003300"/>
                </a:solidFill>
              </a:rPr>
              <a:t>sodome</a:t>
            </a:r>
            <a:endParaRPr lang="fr-FR" sz="1200" dirty="0">
              <a:solidFill>
                <a:srgbClr val="003300"/>
              </a:solidFill>
            </a:endParaRPr>
          </a:p>
          <a:p>
            <a:pPr marL="228600" lvl="0" indent="-228600">
              <a:buFont typeface="+mj-lt"/>
              <a:buAutoNum type="arabicPeriod"/>
            </a:pPr>
            <a:r>
              <a:rPr lang="fr-FR" sz="1200" i="1" dirty="0" err="1">
                <a:solidFill>
                  <a:srgbClr val="003300"/>
                </a:solidFill>
              </a:rPr>
              <a:t>Capsicum</a:t>
            </a:r>
            <a:r>
              <a:rPr lang="fr-FR" sz="1200" dirty="0">
                <a:solidFill>
                  <a:srgbClr val="003300"/>
                </a:solidFill>
              </a:rPr>
              <a:t> / piment </a:t>
            </a:r>
            <a:r>
              <a:rPr lang="fr-FR" sz="1200" dirty="0" err="1">
                <a:solidFill>
                  <a:srgbClr val="003300"/>
                </a:solidFill>
              </a:rPr>
              <a:t>pili</a:t>
            </a:r>
            <a:r>
              <a:rPr lang="fr-FR" sz="1200" dirty="0">
                <a:solidFill>
                  <a:srgbClr val="003300"/>
                </a:solidFill>
              </a:rPr>
              <a:t> </a:t>
            </a:r>
            <a:r>
              <a:rPr lang="fr-FR" sz="1200" dirty="0" err="1">
                <a:solidFill>
                  <a:srgbClr val="003300"/>
                </a:solidFill>
              </a:rPr>
              <a:t>pili</a:t>
            </a:r>
            <a:endParaRPr lang="fr-FR" sz="1200" dirty="0">
              <a:solidFill>
                <a:srgbClr val="003300"/>
              </a:solidFill>
            </a:endParaRPr>
          </a:p>
          <a:p>
            <a:pPr marL="228600" lvl="0" indent="-228600">
              <a:buFont typeface="+mj-lt"/>
              <a:buAutoNum type="arabicPeriod"/>
            </a:pPr>
            <a:r>
              <a:rPr lang="fr-FR" sz="1200" i="1" dirty="0">
                <a:solidFill>
                  <a:srgbClr val="003300"/>
                </a:solidFill>
              </a:rPr>
              <a:t>Cassia occidentalis </a:t>
            </a:r>
            <a:r>
              <a:rPr lang="fr-FR" sz="1200" dirty="0">
                <a:solidFill>
                  <a:srgbClr val="003300"/>
                </a:solidFill>
              </a:rPr>
              <a:t>/ faux </a:t>
            </a:r>
            <a:r>
              <a:rPr lang="fr-FR" sz="1200" dirty="0" err="1">
                <a:solidFill>
                  <a:srgbClr val="003300"/>
                </a:solidFill>
              </a:rPr>
              <a:t>quinqueliba</a:t>
            </a:r>
            <a:endParaRPr lang="fr-FR" sz="1200" dirty="0">
              <a:solidFill>
                <a:srgbClr val="003300"/>
              </a:solidFill>
            </a:endParaRPr>
          </a:p>
          <a:p>
            <a:pPr marL="228600" lvl="0" indent="-228600">
              <a:buFont typeface="+mj-lt"/>
              <a:buAutoNum type="arabicPeriod"/>
            </a:pPr>
            <a:r>
              <a:rPr lang="fr-FR" sz="1200" i="1" dirty="0" err="1">
                <a:solidFill>
                  <a:srgbClr val="003300"/>
                </a:solidFill>
              </a:rPr>
              <a:t>Ceiba</a:t>
            </a:r>
            <a:r>
              <a:rPr lang="fr-FR" sz="1200" i="1" dirty="0">
                <a:solidFill>
                  <a:srgbClr val="003300"/>
                </a:solidFill>
              </a:rPr>
              <a:t> </a:t>
            </a:r>
            <a:r>
              <a:rPr lang="fr-FR" sz="1200" i="1" dirty="0" err="1">
                <a:solidFill>
                  <a:srgbClr val="003300"/>
                </a:solidFill>
              </a:rPr>
              <a:t>pentrada</a:t>
            </a:r>
            <a:r>
              <a:rPr lang="fr-FR" sz="1200" i="1" dirty="0">
                <a:solidFill>
                  <a:srgbClr val="003300"/>
                </a:solidFill>
              </a:rPr>
              <a:t> </a:t>
            </a:r>
            <a:r>
              <a:rPr lang="fr-FR" sz="1200" dirty="0">
                <a:solidFill>
                  <a:srgbClr val="003300"/>
                </a:solidFill>
              </a:rPr>
              <a:t>/ fromager kapokier</a:t>
            </a:r>
          </a:p>
          <a:p>
            <a:pPr marL="228600" lvl="0" indent="-228600">
              <a:buFont typeface="+mj-lt"/>
              <a:buAutoNum type="arabicPeriod"/>
            </a:pPr>
            <a:r>
              <a:rPr lang="fr-FR" sz="1200" i="1" dirty="0" err="1">
                <a:solidFill>
                  <a:srgbClr val="003300"/>
                </a:solidFill>
              </a:rPr>
              <a:t>Cratava</a:t>
            </a:r>
            <a:r>
              <a:rPr lang="fr-FR" sz="1200" i="1" dirty="0">
                <a:solidFill>
                  <a:srgbClr val="003300"/>
                </a:solidFill>
              </a:rPr>
              <a:t> </a:t>
            </a:r>
            <a:r>
              <a:rPr lang="fr-FR" sz="1200" i="1" dirty="0" err="1">
                <a:solidFill>
                  <a:srgbClr val="003300"/>
                </a:solidFill>
              </a:rPr>
              <a:t>religiosa</a:t>
            </a:r>
            <a:endParaRPr lang="fr-FR" sz="1200" i="1" dirty="0">
              <a:solidFill>
                <a:srgbClr val="003300"/>
              </a:solidFill>
            </a:endParaRPr>
          </a:p>
          <a:p>
            <a:pPr marL="228600" lvl="0" indent="-228600">
              <a:buFont typeface="+mj-lt"/>
              <a:buAutoNum type="arabicPeriod"/>
            </a:pPr>
            <a:r>
              <a:rPr lang="fr-FR" sz="1200" i="1" dirty="0" err="1">
                <a:solidFill>
                  <a:srgbClr val="003300"/>
                </a:solidFill>
              </a:rPr>
              <a:t>Euphorbia</a:t>
            </a:r>
            <a:r>
              <a:rPr lang="fr-FR" sz="1200" i="1" dirty="0">
                <a:solidFill>
                  <a:srgbClr val="003300"/>
                </a:solidFill>
              </a:rPr>
              <a:t> </a:t>
            </a:r>
            <a:r>
              <a:rPr lang="fr-FR" sz="1200" i="1" dirty="0" err="1">
                <a:solidFill>
                  <a:srgbClr val="003300"/>
                </a:solidFill>
              </a:rPr>
              <a:t>hirta</a:t>
            </a:r>
            <a:r>
              <a:rPr lang="fr-FR" sz="1200" i="1" dirty="0">
                <a:solidFill>
                  <a:srgbClr val="003300"/>
                </a:solidFill>
              </a:rPr>
              <a:t> </a:t>
            </a:r>
            <a:r>
              <a:rPr lang="fr-FR" sz="1200" dirty="0">
                <a:solidFill>
                  <a:srgbClr val="003300"/>
                </a:solidFill>
              </a:rPr>
              <a:t>/ euphorbe</a:t>
            </a:r>
          </a:p>
          <a:p>
            <a:pPr marL="228600" lvl="0" indent="-228600">
              <a:buFont typeface="+mj-lt"/>
              <a:buAutoNum type="arabicPeriod"/>
            </a:pPr>
            <a:r>
              <a:rPr lang="fr-FR" sz="1200" i="1" dirty="0" err="1">
                <a:solidFill>
                  <a:srgbClr val="003300"/>
                </a:solidFill>
              </a:rPr>
              <a:t>Cleome</a:t>
            </a:r>
            <a:r>
              <a:rPr lang="fr-FR" sz="1200" i="1" dirty="0">
                <a:solidFill>
                  <a:srgbClr val="003300"/>
                </a:solidFill>
              </a:rPr>
              <a:t> </a:t>
            </a:r>
            <a:r>
              <a:rPr lang="fr-FR" sz="1200" i="1" dirty="0" err="1">
                <a:solidFill>
                  <a:srgbClr val="003300"/>
                </a:solidFill>
              </a:rPr>
              <a:t>gynandra</a:t>
            </a:r>
            <a:r>
              <a:rPr lang="fr-FR" sz="1200" dirty="0">
                <a:solidFill>
                  <a:srgbClr val="003300"/>
                </a:solidFill>
              </a:rPr>
              <a:t> ou </a:t>
            </a:r>
            <a:r>
              <a:rPr lang="fr-FR" sz="1200" i="1" dirty="0" err="1">
                <a:solidFill>
                  <a:srgbClr val="003300"/>
                </a:solidFill>
              </a:rPr>
              <a:t>Gynandropsis</a:t>
            </a:r>
            <a:r>
              <a:rPr lang="fr-FR" sz="1200" i="1" dirty="0">
                <a:solidFill>
                  <a:srgbClr val="003300"/>
                </a:solidFill>
              </a:rPr>
              <a:t> </a:t>
            </a:r>
            <a:r>
              <a:rPr lang="fr-FR" sz="1200" i="1" dirty="0" err="1">
                <a:solidFill>
                  <a:srgbClr val="003300"/>
                </a:solidFill>
              </a:rPr>
              <a:t>gynandra</a:t>
            </a:r>
            <a:r>
              <a:rPr lang="fr-FR" sz="1200" i="1" dirty="0">
                <a:solidFill>
                  <a:srgbClr val="003300"/>
                </a:solidFill>
              </a:rPr>
              <a:t> </a:t>
            </a:r>
            <a:r>
              <a:rPr lang="fr-FR" sz="1200" dirty="0">
                <a:solidFill>
                  <a:srgbClr val="003300"/>
                </a:solidFill>
              </a:rPr>
              <a:t>/ </a:t>
            </a:r>
            <a:r>
              <a:rPr lang="fr-FR" sz="1200" dirty="0" err="1">
                <a:solidFill>
                  <a:srgbClr val="003300"/>
                </a:solidFill>
              </a:rPr>
              <a:t>cléome</a:t>
            </a:r>
            <a:endParaRPr lang="fr-FR" sz="1200" dirty="0">
              <a:solidFill>
                <a:srgbClr val="003300"/>
              </a:solidFill>
            </a:endParaRPr>
          </a:p>
          <a:p>
            <a:pPr marL="228600" lvl="0" indent="-228600">
              <a:buFont typeface="+mj-lt"/>
              <a:buAutoNum type="arabicPeriod"/>
            </a:pPr>
            <a:r>
              <a:rPr lang="fr-FR" sz="1200" i="1" dirty="0" err="1">
                <a:solidFill>
                  <a:srgbClr val="003300"/>
                </a:solidFill>
              </a:rPr>
              <a:t>Jatropha</a:t>
            </a:r>
            <a:r>
              <a:rPr lang="fr-FR" sz="1200" i="1" dirty="0">
                <a:solidFill>
                  <a:srgbClr val="003300"/>
                </a:solidFill>
              </a:rPr>
              <a:t> </a:t>
            </a:r>
            <a:r>
              <a:rPr lang="fr-FR" sz="1200" i="1" dirty="0" err="1">
                <a:solidFill>
                  <a:srgbClr val="003300"/>
                </a:solidFill>
              </a:rPr>
              <a:t>curcas</a:t>
            </a:r>
            <a:r>
              <a:rPr lang="fr-FR" sz="1200" i="1" dirty="0">
                <a:solidFill>
                  <a:srgbClr val="003300"/>
                </a:solidFill>
              </a:rPr>
              <a:t> </a:t>
            </a:r>
            <a:r>
              <a:rPr lang="fr-FR" sz="1200" dirty="0">
                <a:solidFill>
                  <a:srgbClr val="003300"/>
                </a:solidFill>
              </a:rPr>
              <a:t>/ pignon d'Inde</a:t>
            </a:r>
          </a:p>
          <a:p>
            <a:pPr marL="228600" lvl="0" indent="-228600">
              <a:buFont typeface="+mj-lt"/>
              <a:buAutoNum type="arabicPeriod"/>
            </a:pPr>
            <a:r>
              <a:rPr lang="fr-FR" sz="1200" i="1" dirty="0" err="1">
                <a:solidFill>
                  <a:srgbClr val="003300"/>
                </a:solidFill>
              </a:rPr>
              <a:t>Kalanchoe</a:t>
            </a:r>
            <a:r>
              <a:rPr lang="fr-FR" sz="1200" i="1" dirty="0">
                <a:solidFill>
                  <a:srgbClr val="003300"/>
                </a:solidFill>
              </a:rPr>
              <a:t> </a:t>
            </a:r>
            <a:r>
              <a:rPr lang="fr-FR" sz="1200" i="1" dirty="0" err="1">
                <a:solidFill>
                  <a:srgbClr val="003300"/>
                </a:solidFill>
              </a:rPr>
              <a:t>crenata</a:t>
            </a:r>
            <a:r>
              <a:rPr lang="fr-FR" sz="1200" i="1" dirty="0">
                <a:solidFill>
                  <a:srgbClr val="003300"/>
                </a:solidFill>
              </a:rPr>
              <a:t> </a:t>
            </a:r>
            <a:r>
              <a:rPr lang="fr-FR" sz="1200" dirty="0">
                <a:solidFill>
                  <a:srgbClr val="003300"/>
                </a:solidFill>
              </a:rPr>
              <a:t>/ </a:t>
            </a:r>
            <a:r>
              <a:rPr lang="fr-FR" sz="1200" dirty="0" err="1">
                <a:solidFill>
                  <a:srgbClr val="003300"/>
                </a:solidFill>
              </a:rPr>
              <a:t>kalanchoé</a:t>
            </a:r>
            <a:endParaRPr lang="fr-FR" sz="1200" dirty="0">
              <a:solidFill>
                <a:srgbClr val="003300"/>
              </a:solidFill>
            </a:endParaRPr>
          </a:p>
          <a:p>
            <a:pPr marL="228600" lvl="0" indent="-228600">
              <a:buFont typeface="+mj-lt"/>
              <a:buAutoNum type="arabicPeriod"/>
            </a:pPr>
            <a:r>
              <a:rPr lang="fr-FR" sz="1200" i="1" dirty="0" err="1">
                <a:solidFill>
                  <a:srgbClr val="003300"/>
                </a:solidFill>
              </a:rPr>
              <a:t>Moringa</a:t>
            </a:r>
            <a:r>
              <a:rPr lang="fr-FR" sz="1200" i="1" dirty="0">
                <a:solidFill>
                  <a:srgbClr val="003300"/>
                </a:solidFill>
              </a:rPr>
              <a:t> </a:t>
            </a:r>
            <a:r>
              <a:rPr lang="fr-FR" sz="1200" i="1" dirty="0" err="1">
                <a:solidFill>
                  <a:srgbClr val="003300"/>
                </a:solidFill>
              </a:rPr>
              <a:t>oleifera</a:t>
            </a:r>
            <a:r>
              <a:rPr lang="fr-FR" sz="1200" i="1" dirty="0">
                <a:solidFill>
                  <a:srgbClr val="003300"/>
                </a:solidFill>
              </a:rPr>
              <a:t> </a:t>
            </a:r>
            <a:r>
              <a:rPr lang="fr-FR" sz="1200" dirty="0">
                <a:solidFill>
                  <a:srgbClr val="003300"/>
                </a:solidFill>
              </a:rPr>
              <a:t>/ </a:t>
            </a:r>
            <a:r>
              <a:rPr lang="fr-FR" sz="1200" dirty="0" err="1">
                <a:solidFill>
                  <a:srgbClr val="003300"/>
                </a:solidFill>
              </a:rPr>
              <a:t>neverdié</a:t>
            </a:r>
            <a:endParaRPr lang="fr-FR" sz="1200" dirty="0">
              <a:solidFill>
                <a:srgbClr val="003300"/>
              </a:solidFill>
            </a:endParaRPr>
          </a:p>
          <a:p>
            <a:pPr marL="228600" lvl="0" indent="-228600">
              <a:buFont typeface="+mj-lt"/>
              <a:buAutoNum type="arabicPeriod"/>
            </a:pPr>
            <a:r>
              <a:rPr lang="fr-FR" sz="1200" i="1" dirty="0">
                <a:solidFill>
                  <a:srgbClr val="003300"/>
                </a:solidFill>
              </a:rPr>
              <a:t>Nauclea </a:t>
            </a:r>
            <a:r>
              <a:rPr lang="fr-FR" sz="1200" i="1" dirty="0" err="1">
                <a:solidFill>
                  <a:srgbClr val="003300"/>
                </a:solidFill>
              </a:rPr>
              <a:t>latifolia</a:t>
            </a:r>
            <a:endParaRPr lang="fr-FR" sz="1200" i="1" dirty="0">
              <a:solidFill>
                <a:srgbClr val="003300"/>
              </a:solidFill>
            </a:endParaRPr>
          </a:p>
          <a:p>
            <a:pPr marL="228600" lvl="0" indent="-228600">
              <a:buFont typeface="+mj-lt"/>
              <a:buAutoNum type="arabicPeriod"/>
            </a:pPr>
            <a:r>
              <a:rPr lang="fr-FR" sz="1200" i="1" dirty="0" err="1">
                <a:solidFill>
                  <a:srgbClr val="003300"/>
                </a:solidFill>
              </a:rPr>
              <a:t>Ocinum</a:t>
            </a:r>
            <a:r>
              <a:rPr lang="fr-FR" sz="1200" i="1" dirty="0">
                <a:solidFill>
                  <a:srgbClr val="003300"/>
                </a:solidFill>
              </a:rPr>
              <a:t> </a:t>
            </a:r>
            <a:r>
              <a:rPr lang="fr-FR" sz="1200" i="1" dirty="0" err="1">
                <a:solidFill>
                  <a:srgbClr val="003300"/>
                </a:solidFill>
              </a:rPr>
              <a:t>gratissimum</a:t>
            </a:r>
            <a:r>
              <a:rPr lang="fr-FR" sz="1200" i="1" dirty="0">
                <a:solidFill>
                  <a:srgbClr val="003300"/>
                </a:solidFill>
              </a:rPr>
              <a:t> </a:t>
            </a:r>
            <a:r>
              <a:rPr lang="fr-FR" sz="1200" dirty="0">
                <a:solidFill>
                  <a:srgbClr val="003300"/>
                </a:solidFill>
              </a:rPr>
              <a:t>/ gros basilic</a:t>
            </a:r>
          </a:p>
          <a:p>
            <a:pPr marL="228600" lvl="0" indent="-228600">
              <a:buFont typeface="+mj-lt"/>
              <a:buAutoNum type="arabicPeriod"/>
            </a:pPr>
            <a:r>
              <a:rPr lang="fr-FR" sz="1200" i="1" dirty="0" err="1">
                <a:solidFill>
                  <a:srgbClr val="003300"/>
                </a:solidFill>
              </a:rPr>
              <a:t>Piliostigma</a:t>
            </a:r>
            <a:r>
              <a:rPr lang="fr-FR" sz="1200" i="1" dirty="0">
                <a:solidFill>
                  <a:srgbClr val="003300"/>
                </a:solidFill>
              </a:rPr>
              <a:t> </a:t>
            </a:r>
            <a:r>
              <a:rPr lang="fr-FR" sz="1200" i="1" dirty="0" err="1">
                <a:solidFill>
                  <a:srgbClr val="003300"/>
                </a:solidFill>
              </a:rPr>
              <a:t>thonningii</a:t>
            </a:r>
            <a:endParaRPr lang="fr-FR" sz="1200" i="1" dirty="0">
              <a:solidFill>
                <a:srgbClr val="003300"/>
              </a:solidFill>
            </a:endParaRPr>
          </a:p>
          <a:p>
            <a:pPr marL="228600" lvl="0" indent="-228600">
              <a:buFont typeface="+mj-lt"/>
              <a:buAutoNum type="arabicPeriod"/>
            </a:pPr>
            <a:r>
              <a:rPr lang="fr-FR" sz="1200" i="1" dirty="0">
                <a:solidFill>
                  <a:srgbClr val="003300"/>
                </a:solidFill>
              </a:rPr>
              <a:t>Physalis </a:t>
            </a:r>
            <a:r>
              <a:rPr lang="fr-FR" sz="1200" i="1" dirty="0" err="1">
                <a:solidFill>
                  <a:srgbClr val="003300"/>
                </a:solidFill>
              </a:rPr>
              <a:t>angualata</a:t>
            </a:r>
            <a:r>
              <a:rPr lang="fr-FR" sz="1200" i="1" dirty="0">
                <a:solidFill>
                  <a:srgbClr val="003300"/>
                </a:solidFill>
              </a:rPr>
              <a:t> </a:t>
            </a:r>
            <a:r>
              <a:rPr lang="fr-FR" sz="1200" dirty="0">
                <a:solidFill>
                  <a:srgbClr val="003300"/>
                </a:solidFill>
              </a:rPr>
              <a:t>/ tomate sauvage</a:t>
            </a:r>
          </a:p>
          <a:p>
            <a:pPr marL="228600" lvl="0" indent="-228600">
              <a:buFont typeface="+mj-lt"/>
              <a:buAutoNum type="arabicPeriod"/>
            </a:pPr>
            <a:r>
              <a:rPr lang="fr-FR" sz="1200" i="1" dirty="0">
                <a:solidFill>
                  <a:srgbClr val="003300"/>
                </a:solidFill>
              </a:rPr>
              <a:t>Spondias mombin </a:t>
            </a:r>
            <a:r>
              <a:rPr lang="fr-FR" sz="1200" dirty="0">
                <a:solidFill>
                  <a:srgbClr val="003300"/>
                </a:solidFill>
              </a:rPr>
              <a:t>/ prunier mombin</a:t>
            </a:r>
          </a:p>
          <a:p>
            <a:pPr marL="228600" lvl="0" indent="-228600">
              <a:buFont typeface="+mj-lt"/>
              <a:buAutoNum type="arabicPeriod"/>
            </a:pPr>
            <a:r>
              <a:rPr lang="fr-FR" sz="1200" i="1" dirty="0" err="1">
                <a:solidFill>
                  <a:srgbClr val="003300"/>
                </a:solidFill>
              </a:rPr>
              <a:t>Xylopia</a:t>
            </a:r>
            <a:r>
              <a:rPr lang="fr-FR" sz="1200" i="1" dirty="0">
                <a:solidFill>
                  <a:srgbClr val="003300"/>
                </a:solidFill>
              </a:rPr>
              <a:t> </a:t>
            </a:r>
            <a:r>
              <a:rPr lang="fr-FR" sz="1200" i="1" dirty="0" err="1">
                <a:solidFill>
                  <a:srgbClr val="003300"/>
                </a:solidFill>
              </a:rPr>
              <a:t>aethiopica</a:t>
            </a:r>
            <a:r>
              <a:rPr lang="fr-FR" sz="1200" i="1" dirty="0">
                <a:solidFill>
                  <a:srgbClr val="003300"/>
                </a:solidFill>
              </a:rPr>
              <a:t> </a:t>
            </a:r>
            <a:r>
              <a:rPr lang="fr-FR" sz="1200" dirty="0">
                <a:solidFill>
                  <a:srgbClr val="003300"/>
                </a:solidFill>
              </a:rPr>
              <a:t>/ poivrier de Guinée</a:t>
            </a:r>
          </a:p>
          <a:p>
            <a:pPr marL="228600" lvl="0" indent="-228600">
              <a:buFont typeface="+mj-lt"/>
              <a:buAutoNum type="arabicPeriod"/>
            </a:pPr>
            <a:r>
              <a:rPr lang="fr-FR" sz="1200" i="1" dirty="0">
                <a:solidFill>
                  <a:srgbClr val="003300"/>
                </a:solidFill>
              </a:rPr>
              <a:t>Vernonia</a:t>
            </a:r>
            <a:r>
              <a:rPr lang="fr-FR" sz="1200" dirty="0">
                <a:solidFill>
                  <a:srgbClr val="003300"/>
                </a:solidFill>
              </a:rPr>
              <a:t> / </a:t>
            </a:r>
            <a:r>
              <a:rPr lang="fr-FR" sz="1200" dirty="0" err="1">
                <a:solidFill>
                  <a:srgbClr val="003300"/>
                </a:solidFill>
              </a:rPr>
              <a:t>Vernonie</a:t>
            </a:r>
            <a:r>
              <a:rPr lang="fr-FR" sz="1200" dirty="0">
                <a:solidFill>
                  <a:srgbClr val="003300"/>
                </a:solidFill>
              </a:rPr>
              <a:t> commune</a:t>
            </a:r>
          </a:p>
          <a:p>
            <a:endParaRPr lang="fr-FR" sz="1200" dirty="0">
              <a:solidFill>
                <a:srgbClr val="003300"/>
              </a:solidFill>
            </a:endParaRPr>
          </a:p>
          <a:p>
            <a:r>
              <a:rPr lang="fr-FR" sz="1200" dirty="0">
                <a:solidFill>
                  <a:srgbClr val="003300"/>
                </a:solidFill>
              </a:rPr>
              <a:t>Source : </a:t>
            </a:r>
            <a:r>
              <a:rPr lang="fr-FR" sz="1200" i="1" dirty="0">
                <a:solidFill>
                  <a:srgbClr val="003300"/>
                </a:solidFill>
              </a:rPr>
              <a:t>Pharmacopée vétérinaire</a:t>
            </a:r>
            <a:r>
              <a:rPr lang="fr-FR" sz="1200" dirty="0">
                <a:solidFill>
                  <a:srgbClr val="003300"/>
                </a:solidFill>
              </a:rPr>
              <a:t>, Centre Songhaï &amp; </a:t>
            </a:r>
            <a:r>
              <a:rPr lang="fr-FR" sz="1200" dirty="0" err="1">
                <a:solidFill>
                  <a:srgbClr val="003300"/>
                </a:solidFill>
              </a:rPr>
              <a:t>Danida</a:t>
            </a:r>
            <a:r>
              <a:rPr lang="fr-FR" sz="1200" dirty="0">
                <a:solidFill>
                  <a:srgbClr val="003300"/>
                </a:solidFill>
              </a:rPr>
              <a:t>, 2008.</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105" y="1093862"/>
            <a:ext cx="1921478" cy="128098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6" y="1093863"/>
            <a:ext cx="1712475" cy="128098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902" y="1093862"/>
            <a:ext cx="1323975" cy="177165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322" y="4296630"/>
            <a:ext cx="1884453" cy="1411521"/>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684" y="4296631"/>
            <a:ext cx="1882027" cy="1411521"/>
          </a:xfrm>
          <a:prstGeom prst="rect">
            <a:avLst/>
          </a:prstGeom>
        </p:spPr>
      </p:pic>
      <p:sp>
        <p:nvSpPr>
          <p:cNvPr id="36" name="Rectangle 4"/>
          <p:cNvSpPr>
            <a:spLocks noChangeArrowheads="1"/>
          </p:cNvSpPr>
          <p:nvPr/>
        </p:nvSpPr>
        <p:spPr bwMode="auto">
          <a:xfrm>
            <a:off x="265565" y="5708152"/>
            <a:ext cx="37462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Papayer (</a:t>
            </a:r>
            <a:r>
              <a:rPr lang="fr-FR" altLang="fr-FR" sz="1200" i="1" dirty="0" err="1">
                <a:solidFill>
                  <a:srgbClr val="003300"/>
                </a:solidFill>
              </a:rPr>
              <a:t>Carica</a:t>
            </a:r>
            <a:r>
              <a:rPr lang="fr-FR" altLang="fr-FR" sz="1200" i="1" dirty="0">
                <a:solidFill>
                  <a:srgbClr val="003300"/>
                </a:solidFill>
              </a:rPr>
              <a:t> </a:t>
            </a:r>
            <a:r>
              <a:rPr lang="fr-FR" altLang="fr-FR" sz="1200" i="1" dirty="0" err="1">
                <a:solidFill>
                  <a:srgbClr val="003300"/>
                </a:solidFill>
              </a:rPr>
              <a:t>papaya</a:t>
            </a:r>
            <a:r>
              <a:rPr lang="fr-FR" altLang="fr-FR" sz="1200" dirty="0">
                <a:solidFill>
                  <a:srgbClr val="003300"/>
                </a:solidFill>
              </a:rPr>
              <a:t>). Il traiterait troubles gastro-intestinaux (coliques ...), troubles cutanés superficiels, Œdèmes ... Graines et latex vermifuges etc. En </a:t>
            </a:r>
            <a:r>
              <a:rPr lang="fr-FR" sz="1200" dirty="0">
                <a:solidFill>
                  <a:srgbClr val="003300"/>
                </a:solidFill>
              </a:rPr>
              <a:t>usages médico-traditionnels, il traiterait beaucoup de maladies.</a:t>
            </a:r>
          </a:p>
          <a:p>
            <a:pPr algn="ctr" eaLnBrk="1" hangingPunct="1"/>
            <a:r>
              <a:rPr lang="fr-FR" altLang="fr-FR" sz="1200" dirty="0">
                <a:solidFill>
                  <a:srgbClr val="003300"/>
                </a:solidFill>
              </a:rPr>
              <a:t>Anti-inflammatoire. Source : </a:t>
            </a:r>
            <a:r>
              <a:rPr lang="fr-FR" altLang="fr-FR" sz="1200" dirty="0">
                <a:solidFill>
                  <a:srgbClr val="003300"/>
                </a:solidFill>
                <a:hlinkClick r:id="rId7"/>
              </a:rPr>
              <a:t>http://fr.wikipedia.org/wiki/Papayer</a:t>
            </a:r>
            <a:r>
              <a:rPr lang="fr-FR" altLang="fr-FR" sz="1200" dirty="0">
                <a:solidFill>
                  <a:srgbClr val="003300"/>
                </a:solidFill>
              </a:rPr>
              <a:t> </a:t>
            </a:r>
          </a:p>
        </p:txBody>
      </p:sp>
      <p:sp>
        <p:nvSpPr>
          <p:cNvPr id="37" name="Rectangle 4"/>
          <p:cNvSpPr>
            <a:spLocks noChangeArrowheads="1"/>
          </p:cNvSpPr>
          <p:nvPr/>
        </p:nvSpPr>
        <p:spPr bwMode="auto">
          <a:xfrm>
            <a:off x="3943384" y="5597816"/>
            <a:ext cx="37462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Corossolier (</a:t>
            </a:r>
            <a:r>
              <a:rPr lang="fr-FR" altLang="fr-FR" sz="1200" i="1" dirty="0" err="1">
                <a:solidFill>
                  <a:srgbClr val="003300"/>
                </a:solidFill>
              </a:rPr>
              <a:t>Annona</a:t>
            </a:r>
            <a:r>
              <a:rPr lang="fr-FR" altLang="fr-FR" sz="1200" i="1" dirty="0">
                <a:solidFill>
                  <a:srgbClr val="003300"/>
                </a:solidFill>
              </a:rPr>
              <a:t> </a:t>
            </a:r>
            <a:r>
              <a:rPr lang="fr-FR" altLang="fr-FR" sz="1200" i="1" dirty="0" err="1">
                <a:solidFill>
                  <a:srgbClr val="003300"/>
                </a:solidFill>
              </a:rPr>
              <a:t>muricata</a:t>
            </a:r>
            <a:r>
              <a:rPr lang="fr-FR" altLang="fr-FR" sz="1200" dirty="0">
                <a:solidFill>
                  <a:srgbClr val="003300"/>
                </a:solidFill>
              </a:rPr>
              <a:t>). Somnifère, sédatif, stomachique, antispasmodique. Le cataplasmes de ses feuilles soignerait les coups de soleil. </a:t>
            </a:r>
            <a:r>
              <a:rPr lang="fr-FR" altLang="fr-FR" sz="1200" dirty="0">
                <a:solidFill>
                  <a:srgbClr val="FF0000"/>
                </a:solidFill>
              </a:rPr>
              <a:t>Attention ! Ses graines ou l'infusions répétée de ses feuilles, à cause d'une neurotoxine, provoquerait des syndromes parkinsoniens atypiques.</a:t>
            </a:r>
          </a:p>
        </p:txBody>
      </p:sp>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1155" y="4460027"/>
            <a:ext cx="938831" cy="1137789"/>
          </a:xfrm>
          <a:prstGeom prst="rect">
            <a:avLst/>
          </a:prstGeom>
        </p:spPr>
      </p:pic>
      <p:pic>
        <p:nvPicPr>
          <p:cNvPr id="39" name="Imag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6636" y="4569116"/>
            <a:ext cx="1371600" cy="1028700"/>
          </a:xfrm>
          <a:prstGeom prst="rect">
            <a:avLst/>
          </a:prstGeom>
        </p:spPr>
      </p:pic>
      <p:pic>
        <p:nvPicPr>
          <p:cNvPr id="40" name="Imag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7417" y="4426241"/>
            <a:ext cx="876300" cy="1171575"/>
          </a:xfrm>
          <a:prstGeom prst="rect">
            <a:avLst/>
          </a:prstGeom>
        </p:spPr>
      </p:pic>
      <p:pic>
        <p:nvPicPr>
          <p:cNvPr id="42" name="Picture 2" descr="toxic-2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2484" y="641175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p:cNvSpPr txBox="1"/>
          <p:nvPr/>
        </p:nvSpPr>
        <p:spPr>
          <a:xfrm>
            <a:off x="3033564" y="77520"/>
            <a:ext cx="3140004" cy="646331"/>
          </a:xfrm>
          <a:prstGeom prst="rect">
            <a:avLst/>
          </a:prstGeom>
          <a:noFill/>
        </p:spPr>
        <p:txBody>
          <a:bodyPr wrap="square" rtlCol="0">
            <a:spAutoFit/>
          </a:bodyPr>
          <a:lstStyle/>
          <a:p>
            <a:pPr algn="ctr"/>
            <a:r>
              <a:rPr lang="fr-FR" dirty="0">
                <a:solidFill>
                  <a:srgbClr val="FF0000"/>
                </a:solidFill>
              </a:rPr>
              <a:t>Attention, vérifiez que ces plantes ne sont pas toxiques (!).</a:t>
            </a:r>
          </a:p>
        </p:txBody>
      </p:sp>
      <p:pic>
        <p:nvPicPr>
          <p:cNvPr id="23" name="Picture 2" descr="toxic-2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0901" y="8729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38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468100" cy="5109091"/>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0. </a:t>
            </a:r>
            <a:r>
              <a:rPr lang="fr-FR" b="1" u="sng" dirty="0">
                <a:solidFill>
                  <a:schemeClr val="accent6">
                    <a:lumMod val="50000"/>
                  </a:schemeClr>
                </a:solidFill>
                <a:latin typeface="+mn-lt"/>
              </a:rPr>
              <a:t>Sommaire</a:t>
            </a:r>
            <a:r>
              <a:rPr lang="fr-FR" dirty="0">
                <a:solidFill>
                  <a:schemeClr val="accent6">
                    <a:lumMod val="50000"/>
                  </a:schemeClr>
                </a:solidFill>
                <a:latin typeface="+mn-lt"/>
              </a:rPr>
              <a:t> (suite) :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A1. Annexe : Ressources financières de Songhaï</a:t>
            </a:r>
          </a:p>
          <a:p>
            <a:pPr eaLnBrk="1" fontAlgn="auto" hangingPunct="1">
              <a:spcBef>
                <a:spcPts val="0"/>
              </a:spcBef>
              <a:spcAft>
                <a:spcPts val="0"/>
              </a:spcAft>
              <a:defRPr/>
            </a:pPr>
            <a:r>
              <a:rPr lang="fr-FR" sz="1400" dirty="0">
                <a:solidFill>
                  <a:schemeClr val="accent6">
                    <a:lumMod val="50000"/>
                  </a:schemeClr>
                </a:solidFill>
                <a:latin typeface="+mn-lt"/>
              </a:rPr>
              <a:t>A2. Annexe : Songhaï en Chiffres</a:t>
            </a:r>
          </a:p>
          <a:p>
            <a:pPr eaLnBrk="1" fontAlgn="auto" hangingPunct="1">
              <a:spcBef>
                <a:spcPts val="0"/>
              </a:spcBef>
              <a:spcAft>
                <a:spcPts val="0"/>
              </a:spcAft>
              <a:defRPr/>
            </a:pPr>
            <a:r>
              <a:rPr lang="fr-FR" sz="1400" dirty="0">
                <a:solidFill>
                  <a:schemeClr val="accent6">
                    <a:lumMod val="50000"/>
                  </a:schemeClr>
                </a:solidFill>
                <a:latin typeface="+mn-lt"/>
              </a:rPr>
              <a:t>A2bis. Annexe : Statistiques sur la nationalité des élèves</a:t>
            </a:r>
          </a:p>
          <a:p>
            <a:pPr eaLnBrk="1" fontAlgn="auto" hangingPunct="1">
              <a:spcBef>
                <a:spcPts val="0"/>
              </a:spcBef>
              <a:spcAft>
                <a:spcPts val="0"/>
              </a:spcAft>
              <a:defRPr/>
            </a:pPr>
            <a:r>
              <a:rPr lang="fr-FR" sz="1400" dirty="0">
                <a:solidFill>
                  <a:schemeClr val="accent6">
                    <a:lumMod val="50000"/>
                  </a:schemeClr>
                </a:solidFill>
                <a:latin typeface="+mn-lt"/>
              </a:rPr>
              <a:t>A3. Annexe : Les sites ou implantions de Songhaï en Afrique</a:t>
            </a:r>
          </a:p>
          <a:p>
            <a:pPr eaLnBrk="1" fontAlgn="auto" hangingPunct="1">
              <a:spcBef>
                <a:spcPts val="0"/>
              </a:spcBef>
              <a:spcAft>
                <a:spcPts val="0"/>
              </a:spcAft>
              <a:defRPr/>
            </a:pPr>
            <a:r>
              <a:rPr lang="fr-FR" sz="1400" dirty="0">
                <a:solidFill>
                  <a:schemeClr val="accent6">
                    <a:lumMod val="50000"/>
                  </a:schemeClr>
                </a:solidFill>
                <a:latin typeface="+mn-lt"/>
              </a:rPr>
              <a:t>A4. Annexe : Services et activités de Songhaï en Afrique</a:t>
            </a:r>
          </a:p>
          <a:p>
            <a:pPr eaLnBrk="1" fontAlgn="auto" hangingPunct="1">
              <a:spcBef>
                <a:spcPts val="0"/>
              </a:spcBef>
              <a:spcAft>
                <a:spcPts val="0"/>
              </a:spcAft>
              <a:defRPr/>
            </a:pPr>
            <a:r>
              <a:rPr lang="fr-FR" sz="1400" dirty="0">
                <a:solidFill>
                  <a:schemeClr val="accent6">
                    <a:lumMod val="50000"/>
                  </a:schemeClr>
                </a:solidFill>
                <a:latin typeface="+mn-lt"/>
              </a:rPr>
              <a:t>A5. Annexe : Les réalisations de Songhaï</a:t>
            </a:r>
          </a:p>
          <a:p>
            <a:pPr eaLnBrk="1" fontAlgn="auto" hangingPunct="1">
              <a:spcBef>
                <a:spcPts val="0"/>
              </a:spcBef>
              <a:spcAft>
                <a:spcPts val="0"/>
              </a:spcAft>
              <a:defRPr/>
            </a:pPr>
            <a:r>
              <a:rPr lang="fr-FR" sz="1400" dirty="0">
                <a:solidFill>
                  <a:schemeClr val="accent6">
                    <a:lumMod val="50000"/>
                  </a:schemeClr>
                </a:solidFill>
                <a:latin typeface="+mn-lt"/>
              </a:rPr>
              <a:t>A6. Annexe : Projets futurs de Songhaï </a:t>
            </a:r>
          </a:p>
          <a:p>
            <a:pPr eaLnBrk="1" fontAlgn="auto" hangingPunct="1">
              <a:spcBef>
                <a:spcPts val="0"/>
              </a:spcBef>
              <a:spcAft>
                <a:spcPts val="0"/>
              </a:spcAft>
              <a:defRPr/>
            </a:pPr>
            <a:r>
              <a:rPr lang="fr-FR" sz="1400" dirty="0">
                <a:solidFill>
                  <a:schemeClr val="accent6">
                    <a:lumMod val="50000"/>
                  </a:schemeClr>
                </a:solidFill>
                <a:latin typeface="+mn-lt"/>
              </a:rPr>
              <a:t>A7. Annexe : Le contenu et le prix des formations</a:t>
            </a:r>
          </a:p>
          <a:p>
            <a:pPr eaLnBrk="1" fontAlgn="auto" hangingPunct="1">
              <a:spcBef>
                <a:spcPts val="0"/>
              </a:spcBef>
              <a:spcAft>
                <a:spcPts val="0"/>
              </a:spcAft>
              <a:defRPr/>
            </a:pPr>
            <a:r>
              <a:rPr lang="fr-FR" sz="1400" dirty="0">
                <a:solidFill>
                  <a:schemeClr val="accent6">
                    <a:lumMod val="50000"/>
                  </a:schemeClr>
                </a:solidFill>
                <a:latin typeface="+mn-lt"/>
              </a:rPr>
              <a:t>A8. Annexe : Diplômes du Père </a:t>
            </a:r>
            <a:r>
              <a:rPr lang="fr-FR" sz="1400" dirty="0" err="1">
                <a:solidFill>
                  <a:schemeClr val="accent6">
                    <a:lumMod val="50000"/>
                  </a:schemeClr>
                </a:solidFill>
                <a:latin typeface="+mn-lt"/>
              </a:rPr>
              <a:t>Nzamujo</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A9. Annexe : Distinctions et récompenses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A10. Annexe : Distinctions et récompenses du centre Songhaï</a:t>
            </a:r>
          </a:p>
          <a:p>
            <a:pPr eaLnBrk="1" fontAlgn="auto" hangingPunct="1">
              <a:spcBef>
                <a:spcPts val="0"/>
              </a:spcBef>
              <a:spcAft>
                <a:spcPts val="0"/>
              </a:spcAft>
              <a:defRPr/>
            </a:pPr>
            <a:r>
              <a:rPr lang="fr-FR" sz="1400" dirty="0">
                <a:solidFill>
                  <a:schemeClr val="accent6">
                    <a:lumMod val="50000"/>
                  </a:schemeClr>
                </a:solidFill>
                <a:latin typeface="+mn-lt"/>
              </a:rPr>
              <a:t>A11. Annexe : Prévisions et planification financières 2014</a:t>
            </a:r>
          </a:p>
          <a:p>
            <a:pPr eaLnBrk="1" fontAlgn="auto" hangingPunct="1">
              <a:spcBef>
                <a:spcPts val="0"/>
              </a:spcBef>
              <a:spcAft>
                <a:spcPts val="0"/>
              </a:spcAft>
              <a:defRPr/>
            </a:pPr>
            <a:r>
              <a:rPr lang="fr-FR" sz="1400" dirty="0">
                <a:solidFill>
                  <a:schemeClr val="accent6">
                    <a:lumMod val="50000"/>
                  </a:schemeClr>
                </a:solidFill>
                <a:latin typeface="+mn-lt"/>
              </a:rPr>
              <a:t>A12. Annexe : Compétences professionnelles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A13. Annexe : Citations du Père </a:t>
            </a:r>
            <a:r>
              <a:rPr lang="fr-FR" sz="1400" dirty="0" err="1">
                <a:solidFill>
                  <a:schemeClr val="accent6">
                    <a:lumMod val="50000"/>
                  </a:schemeClr>
                </a:solidFill>
                <a:latin typeface="+mn-lt"/>
              </a:rPr>
              <a:t>Nzamujo</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A13bis. Annexe : Ecrits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A14. Annexe : Livre d’Or </a:t>
            </a:r>
          </a:p>
          <a:p>
            <a:pPr eaLnBrk="1" fontAlgn="auto" hangingPunct="1">
              <a:spcBef>
                <a:spcPts val="0"/>
              </a:spcBef>
              <a:spcAft>
                <a:spcPts val="0"/>
              </a:spcAft>
              <a:defRPr/>
            </a:pPr>
            <a:r>
              <a:rPr lang="fr-FR" sz="1400" dirty="0">
                <a:solidFill>
                  <a:schemeClr val="accent6">
                    <a:lumMod val="50000"/>
                  </a:schemeClr>
                </a:solidFill>
                <a:latin typeface="+mn-lt"/>
              </a:rPr>
              <a:t>A15. Annexe : La charte de Songhaï </a:t>
            </a:r>
          </a:p>
          <a:p>
            <a:pPr eaLnBrk="1" fontAlgn="auto" hangingPunct="1">
              <a:spcBef>
                <a:spcPts val="0"/>
              </a:spcBef>
              <a:spcAft>
                <a:spcPts val="0"/>
              </a:spcAft>
              <a:defRPr/>
            </a:pPr>
            <a:r>
              <a:rPr lang="fr-FR" sz="1400" dirty="0">
                <a:solidFill>
                  <a:schemeClr val="accent6">
                    <a:lumMod val="50000"/>
                  </a:schemeClr>
                </a:solidFill>
                <a:latin typeface="+mn-lt"/>
              </a:rPr>
              <a:t>A16. Annexe : Bibliographie </a:t>
            </a:r>
          </a:p>
          <a:p>
            <a:pPr eaLnBrk="1" fontAlgn="auto" hangingPunct="1">
              <a:spcBef>
                <a:spcPts val="0"/>
              </a:spcBef>
              <a:spcAft>
                <a:spcPts val="0"/>
              </a:spcAft>
              <a:defRPr/>
            </a:pPr>
            <a:r>
              <a:rPr lang="fr-FR" sz="1400" dirty="0">
                <a:solidFill>
                  <a:schemeClr val="accent6">
                    <a:lumMod val="50000"/>
                  </a:schemeClr>
                </a:solidFill>
                <a:latin typeface="+mn-lt"/>
              </a:rPr>
              <a:t>A17. Annexe : Coordonnées de l’ONG SONGHAI </a:t>
            </a:r>
          </a:p>
          <a:p>
            <a:pPr eaLnBrk="1" fontAlgn="auto" hangingPunct="1">
              <a:spcBef>
                <a:spcPts val="0"/>
              </a:spcBef>
              <a:spcAft>
                <a:spcPts val="0"/>
              </a:spcAft>
              <a:defRPr/>
            </a:pPr>
            <a:r>
              <a:rPr lang="fr-FR" sz="1400" dirty="0">
                <a:solidFill>
                  <a:schemeClr val="accent6">
                    <a:lumMod val="50000"/>
                  </a:schemeClr>
                </a:solidFill>
                <a:latin typeface="+mn-lt"/>
              </a:rPr>
              <a:t>A17bis. Annexe : Plan du centre SONGHAI de Porto-Novo au Bénin </a:t>
            </a:r>
          </a:p>
          <a:p>
            <a:pPr eaLnBrk="1" fontAlgn="auto" hangingPunct="1">
              <a:spcBef>
                <a:spcPts val="0"/>
              </a:spcBef>
              <a:spcAft>
                <a:spcPts val="0"/>
              </a:spcAft>
              <a:defRPr/>
            </a:pPr>
            <a:r>
              <a:rPr lang="fr-FR" sz="1400" dirty="0">
                <a:solidFill>
                  <a:schemeClr val="accent6">
                    <a:lumMod val="50000"/>
                  </a:schemeClr>
                </a:solidFill>
                <a:latin typeface="+mn-lt"/>
              </a:rPr>
              <a:t>A18. Annexe : Niveaux de productivité annoncés chez Songhaï</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60125" y="6334125"/>
            <a:ext cx="777875" cy="354013"/>
          </a:xfrm>
        </p:spPr>
        <p:txBody>
          <a:bodyPr/>
          <a:lstStyle/>
          <a:p>
            <a:pPr>
              <a:defRPr/>
            </a:pPr>
            <a:fld id="{AF4D8533-C7D6-4DB0-8262-E3E46EB53BB9}" type="slidenum">
              <a:rPr lang="fr-FR"/>
              <a:pPr>
                <a:defRPr/>
              </a:pPr>
              <a:t>4</a:t>
            </a:fld>
            <a:endParaRPr lang="fr-FR" dirty="0"/>
          </a:p>
        </p:txBody>
      </p:sp>
      <p:pic>
        <p:nvPicPr>
          <p:cNvPr id="6" name="Image 5" descr="101_1337.JPG"/>
          <p:cNvPicPr>
            <a:picLocks noGrp="1" noChangeAspect="1"/>
          </p:cNvPicPr>
          <p:nvPr/>
        </p:nvPicPr>
        <p:blipFill>
          <a:blip r:embed="rId3"/>
          <a:srcRect/>
          <a:stretch>
            <a:fillRect/>
          </a:stretch>
        </p:blipFill>
        <p:spPr bwMode="auto">
          <a:xfrm>
            <a:off x="8339453" y="550863"/>
            <a:ext cx="2938462" cy="3429000"/>
          </a:xfrm>
          <a:prstGeom prst="rect">
            <a:avLst/>
          </a:prstGeom>
          <a:noFill/>
          <a:ln w="9525">
            <a:noFill/>
            <a:miter lim="800000"/>
            <a:headEnd/>
            <a:tailEnd/>
          </a:ln>
        </p:spPr>
      </p:pic>
      <p:sp>
        <p:nvSpPr>
          <p:cNvPr id="4" name="ZoneTexte 3"/>
          <p:cNvSpPr txBox="1"/>
          <p:nvPr/>
        </p:nvSpPr>
        <p:spPr>
          <a:xfrm>
            <a:off x="7846258" y="4075490"/>
            <a:ext cx="3924857" cy="461665"/>
          </a:xfrm>
          <a:prstGeom prst="rect">
            <a:avLst/>
          </a:prstGeom>
          <a:noFill/>
        </p:spPr>
        <p:txBody>
          <a:bodyPr wrap="none" rtlCol="0">
            <a:spAutoFit/>
          </a:bodyPr>
          <a:lstStyle/>
          <a:p>
            <a:pPr algn="ctr"/>
            <a:r>
              <a:rPr lang="fr-FR" sz="1200" dirty="0">
                <a:solidFill>
                  <a:schemeClr val="accent6">
                    <a:lumMod val="50000"/>
                  </a:schemeClr>
                </a:solidFill>
              </a:rPr>
              <a:t>Maïs à haut rendement sur </a:t>
            </a:r>
            <a:r>
              <a:rPr lang="fr-FR" sz="1200" i="1" dirty="0">
                <a:solidFill>
                  <a:schemeClr val="accent6">
                    <a:lumMod val="50000"/>
                  </a:schemeClr>
                </a:solidFill>
              </a:rPr>
              <a:t>super-sols</a:t>
            </a:r>
          </a:p>
          <a:p>
            <a:pPr algn="ctr"/>
            <a:r>
              <a:rPr lang="fr-FR" sz="1200" dirty="0">
                <a:solidFill>
                  <a:schemeClr val="accent6">
                    <a:lumMod val="50000"/>
                  </a:schemeClr>
                </a:solidFill>
              </a:rPr>
              <a:t>(voir plus loin dans ce document sur la notion de </a:t>
            </a:r>
            <a:r>
              <a:rPr lang="fr-FR" sz="1200" i="1" dirty="0">
                <a:solidFill>
                  <a:schemeClr val="accent6">
                    <a:lumMod val="50000"/>
                  </a:schemeClr>
                </a:solidFill>
              </a:rPr>
              <a:t>super-sols</a:t>
            </a:r>
            <a:r>
              <a:rPr lang="fr-FR" sz="1200" dirty="0">
                <a:solidFill>
                  <a:schemeClr val="accent6">
                    <a:lumMod val="50000"/>
                  </a:schemeClr>
                </a:solidFill>
              </a:rPr>
              <a:t>)</a:t>
            </a:r>
          </a:p>
        </p:txBody>
      </p:sp>
    </p:spTree>
    <p:extLst>
      <p:ext uri="{BB962C8B-B14F-4D97-AF65-F5344CB8AC3E}">
        <p14:creationId xmlns:p14="http://schemas.microsoft.com/office/powerpoint/2010/main" val="635087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295558" y="171151"/>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48213" y="120611"/>
            <a:ext cx="833438" cy="331788"/>
          </a:xfrm>
        </p:spPr>
        <p:txBody>
          <a:bodyPr/>
          <a:lstStyle/>
          <a:p>
            <a:pPr>
              <a:defRPr/>
            </a:pPr>
            <a:fld id="{EF9A0886-B9CE-4BF5-8644-70102C9D4DAF}" type="slidenum">
              <a:rPr lang="fr-FR"/>
              <a:pPr>
                <a:defRPr/>
              </a:pPr>
              <a:t>40</a:t>
            </a:fld>
            <a:endParaRPr lang="fr-FR" dirty="0"/>
          </a:p>
        </p:txBody>
      </p:sp>
      <p:sp>
        <p:nvSpPr>
          <p:cNvPr id="17" name="ZoneTexte 16"/>
          <p:cNvSpPr txBox="1"/>
          <p:nvPr/>
        </p:nvSpPr>
        <p:spPr>
          <a:xfrm>
            <a:off x="-4409" y="99780"/>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4409" y="685731"/>
            <a:ext cx="7723188"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8.2. </a:t>
            </a:r>
            <a:r>
              <a:rPr lang="fr-FR" u="sng" dirty="0">
                <a:solidFill>
                  <a:schemeClr val="accent6">
                    <a:lumMod val="50000"/>
                  </a:schemeClr>
                </a:solidFill>
              </a:rPr>
              <a:t>Plantes médicinales, aromatiques ou insecticides proposées à Songhaï </a:t>
            </a:r>
            <a:r>
              <a:rPr lang="fr-FR" dirty="0">
                <a:solidFill>
                  <a:schemeClr val="accent6">
                    <a:lumMod val="50000"/>
                  </a:schemeClr>
                </a:solidFill>
                <a:latin typeface="+mn-lt"/>
              </a:rPr>
              <a:t>:</a:t>
            </a:r>
          </a:p>
        </p:txBody>
      </p:sp>
      <p:pic>
        <p:nvPicPr>
          <p:cNvPr id="6" name="Image 5" descr="Plectranthus amboinic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68" y="1177373"/>
            <a:ext cx="1838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a:spLocks noChangeArrowheads="1"/>
          </p:cNvSpPr>
          <p:nvPr/>
        </p:nvSpPr>
        <p:spPr bwMode="auto">
          <a:xfrm>
            <a:off x="105568" y="2964545"/>
            <a:ext cx="1838325" cy="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chemeClr val="accent6">
                    <a:lumMod val="50000"/>
                  </a:schemeClr>
                </a:solidFill>
              </a:rPr>
              <a:t>Gros thym (</a:t>
            </a:r>
            <a:r>
              <a:rPr lang="fr-FR" altLang="fr-FR" sz="1200" i="1" dirty="0" err="1">
                <a:solidFill>
                  <a:schemeClr val="accent6">
                    <a:lumMod val="50000"/>
                  </a:schemeClr>
                </a:solidFill>
              </a:rPr>
              <a:t>Plectranthus</a:t>
            </a:r>
            <a:r>
              <a:rPr lang="fr-FR" altLang="fr-FR" sz="1200" i="1" dirty="0">
                <a:solidFill>
                  <a:schemeClr val="accent6">
                    <a:lumMod val="50000"/>
                  </a:schemeClr>
                </a:solidFill>
              </a:rPr>
              <a:t> </a:t>
            </a:r>
            <a:r>
              <a:rPr lang="fr-FR" altLang="fr-FR" sz="1200" i="1" dirty="0" err="1">
                <a:solidFill>
                  <a:schemeClr val="accent6">
                    <a:lumMod val="50000"/>
                  </a:schemeClr>
                </a:solidFill>
              </a:rPr>
              <a:t>amboinicus</a:t>
            </a:r>
            <a:r>
              <a:rPr lang="fr-FR" altLang="fr-FR" sz="1200" dirty="0">
                <a:solidFill>
                  <a:schemeClr val="accent6">
                    <a:lumMod val="50000"/>
                  </a:schemeClr>
                </a:solidFill>
              </a:rPr>
              <a:t>) (ingrédient dans les farces de viande et de volaille).</a:t>
            </a:r>
          </a:p>
        </p:txBody>
      </p:sp>
      <p:sp>
        <p:nvSpPr>
          <p:cNvPr id="10" name="Rectangle 10"/>
          <p:cNvSpPr>
            <a:spLocks noChangeArrowheads="1"/>
          </p:cNvSpPr>
          <p:nvPr/>
        </p:nvSpPr>
        <p:spPr bwMode="auto">
          <a:xfrm>
            <a:off x="4031610" y="2959977"/>
            <a:ext cx="1700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fr-FR" sz="1200" dirty="0" err="1">
                <a:solidFill>
                  <a:schemeClr val="accent6">
                    <a:lumMod val="50000"/>
                  </a:schemeClr>
                </a:solidFill>
              </a:rPr>
              <a:t>Sisho</a:t>
            </a:r>
            <a:r>
              <a:rPr lang="fr-FR" altLang="fr-FR" sz="1200" dirty="0">
                <a:solidFill>
                  <a:schemeClr val="accent6">
                    <a:lumMod val="50000"/>
                  </a:schemeClr>
                </a:solidFill>
              </a:rPr>
              <a:t> (</a:t>
            </a:r>
            <a:r>
              <a:rPr lang="fr-FR" altLang="fr-FR" sz="1200" i="1" dirty="0" err="1">
                <a:solidFill>
                  <a:schemeClr val="accent6">
                    <a:lumMod val="50000"/>
                  </a:schemeClr>
                </a:solidFill>
              </a:rPr>
              <a:t>Perilla</a:t>
            </a:r>
            <a:r>
              <a:rPr lang="fr-FR" altLang="fr-FR" sz="1200" i="1" dirty="0">
                <a:solidFill>
                  <a:schemeClr val="accent6">
                    <a:lumMod val="50000"/>
                  </a:schemeClr>
                </a:solidFill>
              </a:rPr>
              <a:t> </a:t>
            </a:r>
            <a:r>
              <a:rPr lang="fr-FR" altLang="fr-FR" sz="1200" i="1" dirty="0" err="1">
                <a:solidFill>
                  <a:schemeClr val="accent6">
                    <a:lumMod val="50000"/>
                  </a:schemeClr>
                </a:solidFill>
              </a:rPr>
              <a:t>frutescens</a:t>
            </a:r>
            <a:r>
              <a:rPr lang="fr-FR" altLang="fr-FR" sz="1200" dirty="0">
                <a:solidFill>
                  <a:schemeClr val="accent6">
                    <a:lumMod val="50000"/>
                  </a:schemeClr>
                </a:solidFill>
              </a:rPr>
              <a:t>)</a:t>
            </a:r>
          </a:p>
          <a:p>
            <a:pPr eaLnBrk="1" hangingPunct="1"/>
            <a:r>
              <a:rPr lang="fr-FR" altLang="fr-FR" sz="1200" dirty="0">
                <a:solidFill>
                  <a:schemeClr val="accent6">
                    <a:lumMod val="50000"/>
                  </a:schemeClr>
                </a:solidFill>
              </a:rPr>
              <a:t>(</a:t>
            </a:r>
            <a:r>
              <a:rPr lang="fr-FR" altLang="fr-FR" sz="1200" u="sng" dirty="0">
                <a:solidFill>
                  <a:schemeClr val="accent6">
                    <a:lumMod val="50000"/>
                  </a:schemeClr>
                </a:solidFill>
                <a:hlinkClick r:id="rId3" tooltip="Condiment"/>
              </a:rPr>
              <a:t>condiment</a:t>
            </a:r>
            <a:r>
              <a:rPr lang="fr-FR" altLang="fr-FR" sz="1200" dirty="0">
                <a:solidFill>
                  <a:schemeClr val="accent6">
                    <a:lumMod val="50000"/>
                  </a:schemeClr>
                </a:solidFill>
              </a:rPr>
              <a:t> et </a:t>
            </a:r>
            <a:r>
              <a:rPr lang="fr-FR" altLang="fr-FR" sz="1200" u="sng" dirty="0">
                <a:solidFill>
                  <a:schemeClr val="accent6">
                    <a:lumMod val="50000"/>
                  </a:schemeClr>
                </a:solidFill>
                <a:hlinkClick r:id="rId4" tooltip="Aromate"/>
              </a:rPr>
              <a:t>aromate</a:t>
            </a:r>
            <a:r>
              <a:rPr lang="fr-FR" altLang="fr-FR" sz="1200" dirty="0">
                <a:solidFill>
                  <a:schemeClr val="accent6">
                    <a:lumMod val="50000"/>
                  </a:schemeClr>
                </a:solidFill>
              </a:rPr>
              <a:t>).</a:t>
            </a:r>
          </a:p>
        </p:txBody>
      </p:sp>
      <p:sp>
        <p:nvSpPr>
          <p:cNvPr id="11" name="Rectangle 4"/>
          <p:cNvSpPr>
            <a:spLocks noChangeArrowheads="1"/>
          </p:cNvSpPr>
          <p:nvPr/>
        </p:nvSpPr>
        <p:spPr bwMode="auto">
          <a:xfrm>
            <a:off x="492479" y="6269047"/>
            <a:ext cx="219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Mitsuba</a:t>
            </a:r>
            <a:r>
              <a:rPr lang="fr-FR" altLang="fr-FR" sz="1200" dirty="0">
                <a:solidFill>
                  <a:schemeClr val="accent6">
                    <a:lumMod val="50000"/>
                  </a:schemeClr>
                </a:solidFill>
              </a:rPr>
              <a:t> (</a:t>
            </a:r>
            <a:r>
              <a:rPr lang="fr-FR" altLang="fr-FR" sz="1200" i="1" dirty="0" err="1">
                <a:solidFill>
                  <a:schemeClr val="accent6">
                    <a:lumMod val="50000"/>
                  </a:schemeClr>
                </a:solidFill>
              </a:rPr>
              <a:t>Cryptotaenia</a:t>
            </a:r>
            <a:r>
              <a:rPr lang="fr-FR" altLang="fr-FR" sz="1200" i="1" dirty="0">
                <a:solidFill>
                  <a:schemeClr val="accent6">
                    <a:lumMod val="50000"/>
                  </a:schemeClr>
                </a:solidFill>
              </a:rPr>
              <a:t> </a:t>
            </a:r>
            <a:r>
              <a:rPr lang="fr-FR" altLang="fr-FR" sz="1200" i="1" dirty="0" err="1">
                <a:solidFill>
                  <a:schemeClr val="accent6">
                    <a:lumMod val="50000"/>
                  </a:schemeClr>
                </a:solidFill>
              </a:rPr>
              <a:t>japonica</a:t>
            </a:r>
            <a:r>
              <a:rPr lang="fr-FR" altLang="fr-FR" sz="1200" dirty="0">
                <a:solidFill>
                  <a:schemeClr val="accent6">
                    <a:lumMod val="50000"/>
                  </a:schemeClr>
                </a:solidFill>
              </a:rPr>
              <a:t>)</a:t>
            </a:r>
          </a:p>
          <a:p>
            <a:pPr algn="ctr" eaLnBrk="1" hangingPunct="1"/>
            <a:r>
              <a:rPr lang="fr-FR" altLang="fr-FR" sz="1200" dirty="0">
                <a:solidFill>
                  <a:schemeClr val="accent6">
                    <a:lumMod val="50000"/>
                  </a:schemeClr>
                </a:solidFill>
              </a:rPr>
              <a:t>(condiment utilisé en cuisine)</a:t>
            </a:r>
          </a:p>
        </p:txBody>
      </p:sp>
      <p:pic>
        <p:nvPicPr>
          <p:cNvPr id="12" name="Image 5" descr="Mitsuba_Cryptotaenia japonic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648" y="4211647"/>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6" descr="Nepeta catari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90448" y="4251727"/>
            <a:ext cx="13049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8" descr="Melittis melissophyllu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87498" y="4284672"/>
            <a:ext cx="14954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
          <p:cNvSpPr>
            <a:spLocks noChangeArrowheads="1"/>
          </p:cNvSpPr>
          <p:nvPr/>
        </p:nvSpPr>
        <p:spPr bwMode="auto">
          <a:xfrm>
            <a:off x="4871598" y="6084897"/>
            <a:ext cx="1944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chemeClr val="accent6">
                    <a:lumMod val="50000"/>
                  </a:schemeClr>
                </a:solidFill>
              </a:rPr>
              <a:t>Mélitte à feuilles de mélisse </a:t>
            </a:r>
          </a:p>
          <a:p>
            <a:pPr algn="ctr" eaLnBrk="1" hangingPunct="1"/>
            <a:r>
              <a:rPr lang="fr-FR" altLang="fr-FR" sz="1200" dirty="0">
                <a:solidFill>
                  <a:schemeClr val="accent6">
                    <a:lumMod val="50000"/>
                  </a:schemeClr>
                </a:solidFill>
              </a:rPr>
              <a:t>(</a:t>
            </a:r>
            <a:r>
              <a:rPr lang="fr-FR" altLang="fr-FR" sz="1200" i="1" dirty="0" err="1">
                <a:solidFill>
                  <a:schemeClr val="accent6">
                    <a:lumMod val="50000"/>
                  </a:schemeClr>
                </a:solidFill>
              </a:rPr>
              <a:t>Melittis</a:t>
            </a:r>
            <a:r>
              <a:rPr lang="fr-FR" altLang="fr-FR" sz="1200" i="1" dirty="0">
                <a:solidFill>
                  <a:schemeClr val="accent6">
                    <a:lumMod val="50000"/>
                  </a:schemeClr>
                </a:solidFill>
              </a:rPr>
              <a:t> </a:t>
            </a:r>
            <a:r>
              <a:rPr lang="fr-FR" altLang="fr-FR" sz="1200" i="1" dirty="0" err="1">
                <a:solidFill>
                  <a:schemeClr val="accent6">
                    <a:lumMod val="50000"/>
                  </a:schemeClr>
                </a:solidFill>
              </a:rPr>
              <a:t>melissophyllum</a:t>
            </a:r>
            <a:r>
              <a:rPr lang="fr-FR" altLang="fr-FR" sz="1200" dirty="0">
                <a:solidFill>
                  <a:schemeClr val="accent6">
                    <a:lumMod val="50000"/>
                  </a:schemeClr>
                </a:solidFill>
              </a:rPr>
              <a:t>)</a:t>
            </a:r>
          </a:p>
          <a:p>
            <a:pPr algn="ctr" eaLnBrk="1" hangingPunct="1"/>
            <a:r>
              <a:rPr lang="fr-FR" altLang="fr-FR" sz="1200" dirty="0">
                <a:solidFill>
                  <a:schemeClr val="accent6">
                    <a:lumMod val="50000"/>
                  </a:schemeClr>
                </a:solidFill>
              </a:rPr>
              <a:t>(aromatique).</a:t>
            </a:r>
          </a:p>
        </p:txBody>
      </p:sp>
      <p:pic>
        <p:nvPicPr>
          <p:cNvPr id="20" name="Image 12" descr="Plectranthus montanu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723" y="4284672"/>
            <a:ext cx="1924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
          <p:cNvSpPr>
            <a:spLocks noChangeArrowheads="1"/>
          </p:cNvSpPr>
          <p:nvPr/>
        </p:nvSpPr>
        <p:spPr bwMode="auto">
          <a:xfrm>
            <a:off x="6887722" y="6011872"/>
            <a:ext cx="21461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Plectranthe</a:t>
            </a:r>
            <a:r>
              <a:rPr lang="fr-FR" altLang="fr-FR" sz="1200" dirty="0">
                <a:solidFill>
                  <a:schemeClr val="accent6">
                    <a:lumMod val="50000"/>
                  </a:schemeClr>
                </a:solidFill>
              </a:rPr>
              <a:t> </a:t>
            </a:r>
          </a:p>
          <a:p>
            <a:pPr algn="ctr" eaLnBrk="1" hangingPunct="1"/>
            <a:r>
              <a:rPr lang="fr-FR" altLang="fr-FR" sz="1200" dirty="0">
                <a:solidFill>
                  <a:schemeClr val="accent6">
                    <a:lumMod val="50000"/>
                  </a:schemeClr>
                </a:solidFill>
              </a:rPr>
              <a:t>(</a:t>
            </a:r>
            <a:r>
              <a:rPr lang="fr-FR" altLang="fr-FR" sz="1200" i="1" dirty="0" err="1">
                <a:solidFill>
                  <a:schemeClr val="accent6">
                    <a:lumMod val="50000"/>
                  </a:schemeClr>
                </a:solidFill>
              </a:rPr>
              <a:t>Plectranthus</a:t>
            </a:r>
            <a:r>
              <a:rPr lang="fr-FR" altLang="fr-FR" sz="1200" i="1" dirty="0">
                <a:solidFill>
                  <a:schemeClr val="accent6">
                    <a:lumMod val="50000"/>
                  </a:schemeClr>
                </a:solidFill>
              </a:rPr>
              <a:t> </a:t>
            </a:r>
            <a:r>
              <a:rPr lang="fr-FR" altLang="fr-FR" sz="1200" i="1" dirty="0" err="1">
                <a:solidFill>
                  <a:schemeClr val="accent6">
                    <a:lumMod val="50000"/>
                  </a:schemeClr>
                </a:solidFill>
              </a:rPr>
              <a:t>montanus</a:t>
            </a:r>
            <a:r>
              <a:rPr lang="fr-FR" altLang="fr-FR" sz="1200" dirty="0">
                <a:solidFill>
                  <a:schemeClr val="accent6">
                    <a:lumMod val="50000"/>
                  </a:schemeClr>
                </a:solidFill>
              </a:rPr>
              <a:t>)</a:t>
            </a:r>
          </a:p>
          <a:p>
            <a:pPr algn="ctr" eaLnBrk="1" hangingPunct="1"/>
            <a:r>
              <a:rPr lang="fr-FR" altLang="fr-FR" sz="1200" dirty="0">
                <a:solidFill>
                  <a:schemeClr val="accent6">
                    <a:lumMod val="50000"/>
                  </a:schemeClr>
                </a:solidFill>
              </a:rPr>
              <a:t>(feuilles à odeur de camphre et de menthol).</a:t>
            </a:r>
          </a:p>
        </p:txBody>
      </p:sp>
      <p:pic>
        <p:nvPicPr>
          <p:cNvPr id="22" name="Image 10" descr="Persicaria odorat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01723" y="1200716"/>
            <a:ext cx="1838977" cy="123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1"/>
          <p:cNvSpPr>
            <a:spLocks noChangeArrowheads="1"/>
          </p:cNvSpPr>
          <p:nvPr/>
        </p:nvSpPr>
        <p:spPr bwMode="auto">
          <a:xfrm>
            <a:off x="8916144" y="2426580"/>
            <a:ext cx="3300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chemeClr val="accent6">
                    <a:lumMod val="50000"/>
                  </a:schemeClr>
                </a:solidFill>
              </a:rPr>
              <a:t>Renouée odorante, coriandre ou menthe vietnamienne (</a:t>
            </a:r>
            <a:r>
              <a:rPr lang="fr-FR" sz="1200" i="1" dirty="0" err="1">
                <a:solidFill>
                  <a:schemeClr val="accent6">
                    <a:lumMod val="50000"/>
                  </a:schemeClr>
                </a:solidFill>
              </a:rPr>
              <a:t>Persicaria</a:t>
            </a:r>
            <a:r>
              <a:rPr lang="fr-FR" sz="1200" i="1" dirty="0">
                <a:solidFill>
                  <a:schemeClr val="accent6">
                    <a:lumMod val="50000"/>
                  </a:schemeClr>
                </a:solidFill>
              </a:rPr>
              <a:t> </a:t>
            </a:r>
            <a:r>
              <a:rPr lang="fr-FR" sz="1200" i="1" dirty="0" err="1">
                <a:solidFill>
                  <a:schemeClr val="accent6">
                    <a:lumMod val="50000"/>
                  </a:schemeClr>
                </a:solidFill>
              </a:rPr>
              <a:t>odorata</a:t>
            </a:r>
            <a:r>
              <a:rPr lang="fr-FR" altLang="fr-FR" sz="1200" dirty="0">
                <a:solidFill>
                  <a:schemeClr val="accent6">
                    <a:lumMod val="50000"/>
                  </a:schemeClr>
                </a:solidFill>
              </a:rPr>
              <a:t>) (feuilles terminales utilisées en cuisine _ accompagnant les viandes etc. _ et en médecine asiatique).</a:t>
            </a:r>
          </a:p>
        </p:txBody>
      </p:sp>
      <p:pic>
        <p:nvPicPr>
          <p:cNvPr id="24" name="Image 14" descr="Monarda didym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772036" y="3258077"/>
            <a:ext cx="1905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5"/>
          <p:cNvSpPr>
            <a:spLocks noChangeArrowheads="1"/>
          </p:cNvSpPr>
          <p:nvPr/>
        </p:nvSpPr>
        <p:spPr bwMode="auto">
          <a:xfrm>
            <a:off x="9269155" y="4456984"/>
            <a:ext cx="2965078" cy="83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Monarde</a:t>
            </a:r>
            <a:r>
              <a:rPr lang="fr-FR" altLang="fr-FR" sz="1200" dirty="0">
                <a:solidFill>
                  <a:schemeClr val="accent6">
                    <a:lumMod val="50000"/>
                  </a:schemeClr>
                </a:solidFill>
              </a:rPr>
              <a:t> (</a:t>
            </a:r>
            <a:r>
              <a:rPr lang="fr-FR" altLang="fr-FR" sz="1200" i="1" dirty="0" err="1">
                <a:solidFill>
                  <a:schemeClr val="accent6">
                    <a:lumMod val="50000"/>
                  </a:schemeClr>
                </a:solidFill>
              </a:rPr>
              <a:t>Monarda</a:t>
            </a:r>
            <a:r>
              <a:rPr lang="fr-FR" altLang="fr-FR" sz="1200" i="1" dirty="0">
                <a:solidFill>
                  <a:schemeClr val="accent6">
                    <a:lumMod val="50000"/>
                  </a:schemeClr>
                </a:solidFill>
              </a:rPr>
              <a:t> </a:t>
            </a:r>
            <a:r>
              <a:rPr lang="fr-FR" altLang="fr-FR" sz="1200" i="1" dirty="0" err="1">
                <a:solidFill>
                  <a:schemeClr val="accent6">
                    <a:lumMod val="50000"/>
                  </a:schemeClr>
                </a:solidFill>
              </a:rPr>
              <a:t>didyma</a:t>
            </a:r>
            <a:r>
              <a:rPr lang="fr-FR" altLang="fr-FR" sz="1200" dirty="0">
                <a:solidFill>
                  <a:schemeClr val="accent6">
                    <a:lumMod val="50000"/>
                  </a:schemeClr>
                </a:solidFill>
              </a:rPr>
              <a:t>)</a:t>
            </a:r>
          </a:p>
          <a:p>
            <a:pPr algn="ctr" eaLnBrk="1" hangingPunct="1"/>
            <a:r>
              <a:rPr lang="fr-FR" altLang="fr-FR" sz="1200" dirty="0">
                <a:solidFill>
                  <a:schemeClr val="accent6">
                    <a:lumMod val="50000"/>
                  </a:schemeClr>
                </a:solidFill>
              </a:rPr>
              <a:t>(plante condimentaire pour ses </a:t>
            </a:r>
            <a:r>
              <a:rPr lang="fr-FR" altLang="fr-FR" sz="1200" dirty="0">
                <a:solidFill>
                  <a:schemeClr val="accent6">
                    <a:lumMod val="50000"/>
                  </a:schemeClr>
                </a:solidFill>
                <a:hlinkClick r:id="rId11" tooltip="Feuille"/>
              </a:rPr>
              <a:t>feuilles</a:t>
            </a:r>
            <a:r>
              <a:rPr lang="fr-FR" altLang="fr-FR" sz="1200" dirty="0">
                <a:solidFill>
                  <a:schemeClr val="accent6">
                    <a:lumMod val="50000"/>
                  </a:schemeClr>
                </a:solidFill>
              </a:rPr>
              <a:t> et ses </a:t>
            </a:r>
            <a:r>
              <a:rPr lang="fr-FR" altLang="fr-FR" sz="1200" u="sng" dirty="0">
                <a:solidFill>
                  <a:schemeClr val="accent6">
                    <a:lumMod val="50000"/>
                  </a:schemeClr>
                </a:solidFill>
                <a:hlinkClick r:id="rId12" tooltip="Fleur"/>
              </a:rPr>
              <a:t>fleurs</a:t>
            </a:r>
            <a:r>
              <a:rPr lang="fr-FR" altLang="fr-FR" sz="1200" dirty="0">
                <a:solidFill>
                  <a:schemeClr val="accent6">
                    <a:lumMod val="50000"/>
                  </a:schemeClr>
                </a:solidFill>
              </a:rPr>
              <a:t>, antiseptique pour les infections de la peau et des blessures mineures).</a:t>
            </a:r>
          </a:p>
        </p:txBody>
      </p:sp>
      <p:sp>
        <p:nvSpPr>
          <p:cNvPr id="26" name="Rectangle 16"/>
          <p:cNvSpPr>
            <a:spLocks noChangeArrowheads="1"/>
          </p:cNvSpPr>
          <p:nvPr/>
        </p:nvSpPr>
        <p:spPr bwMode="auto">
          <a:xfrm>
            <a:off x="10113950" y="6510352"/>
            <a:ext cx="1403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fr-FR" sz="1200" i="1">
                <a:hlinkClick r:id="rId13" tooltip="Monarda citriodora"/>
              </a:rPr>
              <a:t>Monarda citriodora</a:t>
            </a:r>
            <a:endParaRPr lang="fr-FR" altLang="fr-FR" sz="1200" i="1"/>
          </a:p>
        </p:txBody>
      </p:sp>
      <p:pic>
        <p:nvPicPr>
          <p:cNvPr id="27" name="Image 18" descr="monarda citriodora5.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91892" y="5314105"/>
            <a:ext cx="16652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9" descr="Perilla frutescens.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078" y="1110112"/>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ZoneTexte 28"/>
          <p:cNvSpPr txBox="1"/>
          <p:nvPr/>
        </p:nvSpPr>
        <p:spPr>
          <a:xfrm>
            <a:off x="73140" y="3873456"/>
            <a:ext cx="9531392" cy="369332"/>
          </a:xfrm>
          <a:prstGeom prst="rect">
            <a:avLst/>
          </a:prstGeom>
          <a:noFill/>
        </p:spPr>
        <p:txBody>
          <a:bodyPr wrap="none" rtlCol="0">
            <a:spAutoFit/>
          </a:bodyPr>
          <a:lstStyle/>
          <a:p>
            <a:r>
              <a:rPr lang="fr-FR" b="1" dirty="0">
                <a:solidFill>
                  <a:srgbClr val="FF0000"/>
                </a:solidFill>
              </a:rPr>
              <a:t>↑ ↓ Plantes proposées à Songhaï. Mais on ne sait pas si elles n’y sont pas déjà utilisées. A vérifier.</a:t>
            </a:r>
          </a:p>
        </p:txBody>
      </p:sp>
      <p:sp>
        <p:nvSpPr>
          <p:cNvPr id="31" name="Rectangle 22"/>
          <p:cNvSpPr>
            <a:spLocks noChangeArrowheads="1"/>
          </p:cNvSpPr>
          <p:nvPr/>
        </p:nvSpPr>
        <p:spPr bwMode="auto">
          <a:xfrm>
            <a:off x="2114110" y="2964544"/>
            <a:ext cx="1743075" cy="8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fr-FR" sz="1200" dirty="0">
                <a:solidFill>
                  <a:schemeClr val="accent6">
                    <a:lumMod val="50000"/>
                  </a:schemeClr>
                </a:solidFill>
              </a:rPr>
              <a:t>Le chan ou Guarijio Conivari (</a:t>
            </a:r>
            <a:r>
              <a:rPr lang="it-IT" altLang="fr-FR" sz="1200" i="1" dirty="0">
                <a:solidFill>
                  <a:schemeClr val="accent6">
                    <a:lumMod val="50000"/>
                  </a:schemeClr>
                </a:solidFill>
              </a:rPr>
              <a:t>Hyptis suaveolens</a:t>
            </a:r>
            <a:r>
              <a:rPr lang="it-IT" altLang="fr-FR" sz="1200" dirty="0">
                <a:solidFill>
                  <a:schemeClr val="accent6">
                    <a:lumMod val="50000"/>
                  </a:schemeClr>
                </a:solidFill>
              </a:rPr>
              <a:t>), (pour traiter les diarrhées). </a:t>
            </a:r>
            <a:r>
              <a:rPr lang="it-IT" altLang="fr-FR" sz="1200" dirty="0">
                <a:solidFill>
                  <a:srgbClr val="FF0000"/>
                </a:solidFill>
              </a:rPr>
              <a:t>A vérifier.</a:t>
            </a:r>
            <a:endParaRPr lang="fr-FR" altLang="fr-FR" sz="1200" dirty="0">
              <a:solidFill>
                <a:srgbClr val="FF0000"/>
              </a:solidFill>
            </a:endParaRPr>
          </a:p>
        </p:txBody>
      </p:sp>
      <p:pic>
        <p:nvPicPr>
          <p:cNvPr id="32" name="Picture 3" descr="C:\Users\LISAN\Pictures\agroforets\Hyptis suaveolens_bi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4110" y="1116694"/>
            <a:ext cx="17430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 19" descr="Agastache foeniculum.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139117" y="693332"/>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0"/>
          <p:cNvSpPr>
            <a:spLocks noChangeArrowheads="1"/>
          </p:cNvSpPr>
          <p:nvPr/>
        </p:nvSpPr>
        <p:spPr bwMode="auto">
          <a:xfrm>
            <a:off x="5769351" y="3147299"/>
            <a:ext cx="4009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Agastache</a:t>
            </a:r>
            <a:r>
              <a:rPr lang="fr-FR" altLang="fr-FR" sz="1200" dirty="0">
                <a:solidFill>
                  <a:schemeClr val="accent6">
                    <a:lumMod val="50000"/>
                  </a:schemeClr>
                </a:solidFill>
              </a:rPr>
              <a:t> fenouil, anis hysope (</a:t>
            </a:r>
            <a:r>
              <a:rPr lang="fr-FR" altLang="fr-FR" sz="1200" i="1" dirty="0" err="1">
                <a:solidFill>
                  <a:schemeClr val="accent6">
                    <a:lumMod val="50000"/>
                  </a:schemeClr>
                </a:solidFill>
              </a:rPr>
              <a:t>Agastache</a:t>
            </a:r>
            <a:r>
              <a:rPr lang="fr-FR" altLang="fr-FR" sz="1200" i="1" dirty="0">
                <a:solidFill>
                  <a:schemeClr val="accent6">
                    <a:lumMod val="50000"/>
                  </a:schemeClr>
                </a:solidFill>
              </a:rPr>
              <a:t> </a:t>
            </a:r>
            <a:r>
              <a:rPr lang="fr-FR" altLang="fr-FR" sz="1200" i="1" dirty="0" err="1">
                <a:solidFill>
                  <a:schemeClr val="accent6">
                    <a:lumMod val="50000"/>
                  </a:schemeClr>
                </a:solidFill>
              </a:rPr>
              <a:t>foeniculum</a:t>
            </a:r>
            <a:r>
              <a:rPr lang="fr-FR" altLang="fr-FR" sz="1200" dirty="0">
                <a:solidFill>
                  <a:schemeClr val="accent6">
                    <a:lumMod val="50000"/>
                  </a:schemeClr>
                </a:solidFill>
              </a:rPr>
              <a:t>) (ornementale, aromatique, condimentaire (salades …), plante mellifère (goût d'anis). Thé pour la toux, la fièvre, les blessures, la diarrhée).</a:t>
            </a:r>
          </a:p>
        </p:txBody>
      </p:sp>
      <p:pic>
        <p:nvPicPr>
          <p:cNvPr id="2" name="Imag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02562" y="78627"/>
            <a:ext cx="1666644" cy="1109180"/>
          </a:xfrm>
          <a:prstGeom prst="rect">
            <a:avLst/>
          </a:prstGeom>
        </p:spPr>
      </p:pic>
      <p:sp>
        <p:nvSpPr>
          <p:cNvPr id="3" name="Rectangle 2"/>
          <p:cNvSpPr/>
          <p:nvPr/>
        </p:nvSpPr>
        <p:spPr>
          <a:xfrm rot="16200000">
            <a:off x="8713555" y="1134026"/>
            <a:ext cx="2282291" cy="276999"/>
          </a:xfrm>
          <a:prstGeom prst="rect">
            <a:avLst/>
          </a:prstGeom>
        </p:spPr>
        <p:txBody>
          <a:bodyPr wrap="none">
            <a:spAutoFit/>
          </a:bodyPr>
          <a:lstStyle/>
          <a:p>
            <a:pPr algn="ctr"/>
            <a:r>
              <a:rPr lang="fr-FR" sz="1200" dirty="0">
                <a:solidFill>
                  <a:schemeClr val="accent6">
                    <a:lumMod val="50000"/>
                  </a:schemeClr>
                </a:solidFill>
              </a:rPr>
              <a:t>synonyme : </a:t>
            </a:r>
            <a:r>
              <a:rPr lang="fr-FR" sz="1200" i="1" dirty="0" err="1">
                <a:solidFill>
                  <a:schemeClr val="accent6">
                    <a:lumMod val="50000"/>
                  </a:schemeClr>
                </a:solidFill>
              </a:rPr>
              <a:t>Polygonum</a:t>
            </a:r>
            <a:r>
              <a:rPr lang="fr-FR" sz="1200" i="1" dirty="0">
                <a:solidFill>
                  <a:schemeClr val="accent6">
                    <a:lumMod val="50000"/>
                  </a:schemeClr>
                </a:solidFill>
              </a:rPr>
              <a:t> </a:t>
            </a:r>
            <a:r>
              <a:rPr lang="fr-FR" sz="1200" i="1" dirty="0" err="1">
                <a:solidFill>
                  <a:schemeClr val="accent6">
                    <a:lumMod val="50000"/>
                  </a:schemeClr>
                </a:solidFill>
              </a:rPr>
              <a:t>odoratum</a:t>
            </a:r>
            <a:endParaRPr lang="fr-FR" sz="1200" i="1" dirty="0">
              <a:solidFill>
                <a:schemeClr val="accent6">
                  <a:lumMod val="50000"/>
                </a:schemeClr>
              </a:solidFill>
            </a:endParaRPr>
          </a:p>
        </p:txBody>
      </p:sp>
      <p:sp>
        <p:nvSpPr>
          <p:cNvPr id="4" name="ZoneTexte 3"/>
          <p:cNvSpPr txBox="1"/>
          <p:nvPr/>
        </p:nvSpPr>
        <p:spPr>
          <a:xfrm>
            <a:off x="3005231" y="5992563"/>
            <a:ext cx="2062683" cy="830997"/>
          </a:xfrm>
          <a:prstGeom prst="rect">
            <a:avLst/>
          </a:prstGeom>
          <a:noFill/>
        </p:spPr>
        <p:txBody>
          <a:bodyPr wrap="square" rtlCol="0">
            <a:spAutoFit/>
          </a:bodyPr>
          <a:lstStyle/>
          <a:p>
            <a:pPr algn="ctr"/>
            <a:r>
              <a:rPr lang="fr-FR" sz="1200" dirty="0">
                <a:solidFill>
                  <a:schemeClr val="accent6">
                    <a:lumMod val="50000"/>
                  </a:schemeClr>
                </a:solidFill>
              </a:rPr>
              <a:t>Cataire (</a:t>
            </a:r>
            <a:r>
              <a:rPr lang="fr-FR" sz="1200" i="1" dirty="0">
                <a:solidFill>
                  <a:schemeClr val="accent6">
                    <a:lumMod val="50000"/>
                  </a:schemeClr>
                </a:solidFill>
              </a:rPr>
              <a:t>Nepeta </a:t>
            </a:r>
            <a:r>
              <a:rPr lang="fr-FR" sz="1200" i="1" dirty="0" err="1">
                <a:solidFill>
                  <a:schemeClr val="accent6">
                    <a:lumMod val="50000"/>
                  </a:schemeClr>
                </a:solidFill>
              </a:rPr>
              <a:t>cataria</a:t>
            </a:r>
            <a:r>
              <a:rPr lang="fr-FR" sz="1200" dirty="0">
                <a:solidFill>
                  <a:schemeClr val="accent6">
                    <a:lumMod val="50000"/>
                  </a:schemeClr>
                </a:solidFill>
              </a:rPr>
              <a:t>) (Insecticide,  antispasmodique </a:t>
            </a:r>
          </a:p>
          <a:p>
            <a:pPr algn="ctr"/>
            <a:r>
              <a:rPr lang="fr-FR" sz="1200" dirty="0">
                <a:solidFill>
                  <a:schemeClr val="accent6">
                    <a:lumMod val="50000"/>
                  </a:schemeClr>
                </a:solidFill>
              </a:rPr>
              <a:t>et anti-hystérique).</a:t>
            </a:r>
          </a:p>
        </p:txBody>
      </p:sp>
      <p:sp>
        <p:nvSpPr>
          <p:cNvPr id="36" name="ZoneTexte 35"/>
          <p:cNvSpPr txBox="1"/>
          <p:nvPr/>
        </p:nvSpPr>
        <p:spPr>
          <a:xfrm>
            <a:off x="3033564" y="77520"/>
            <a:ext cx="3140004" cy="646331"/>
          </a:xfrm>
          <a:prstGeom prst="rect">
            <a:avLst/>
          </a:prstGeom>
          <a:noFill/>
        </p:spPr>
        <p:txBody>
          <a:bodyPr wrap="square" rtlCol="0">
            <a:spAutoFit/>
          </a:bodyPr>
          <a:lstStyle/>
          <a:p>
            <a:pPr algn="ctr"/>
            <a:r>
              <a:rPr lang="fr-FR" dirty="0">
                <a:solidFill>
                  <a:srgbClr val="FF0000"/>
                </a:solidFill>
              </a:rPr>
              <a:t>Attention, vérifiez que ces plantes ne sont pas toxiques (!).</a:t>
            </a:r>
          </a:p>
        </p:txBody>
      </p:sp>
      <p:pic>
        <p:nvPicPr>
          <p:cNvPr id="37" name="Picture 2" descr="toxic-2s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30901" y="8729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051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41</a:t>
            </a:fld>
            <a:endParaRPr lang="fr-FR" dirty="0"/>
          </a:p>
        </p:txBody>
      </p:sp>
      <p:sp>
        <p:nvSpPr>
          <p:cNvPr id="17" name="ZoneTexte 16"/>
          <p:cNvSpPr txBox="1"/>
          <p:nvPr/>
        </p:nvSpPr>
        <p:spPr>
          <a:xfrm>
            <a:off x="172684" y="409697"/>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 </a:t>
            </a:r>
            <a:r>
              <a:rPr lang="fr-FR" b="1" u="sng" dirty="0">
                <a:solidFill>
                  <a:schemeClr val="accent6">
                    <a:lumMod val="50000"/>
                  </a:schemeClr>
                </a:solidFill>
                <a:latin typeface="+mn-lt"/>
              </a:rPr>
              <a:t>La production animale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Oval 2"/>
          <p:cNvSpPr>
            <a:spLocks noChangeArrowheads="1"/>
          </p:cNvSpPr>
          <p:nvPr/>
        </p:nvSpPr>
        <p:spPr bwMode="auto">
          <a:xfrm>
            <a:off x="6858000" y="1547374"/>
            <a:ext cx="2133600" cy="15240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6" name="Oval 3"/>
          <p:cNvSpPr>
            <a:spLocks noChangeArrowheads="1"/>
          </p:cNvSpPr>
          <p:nvPr/>
        </p:nvSpPr>
        <p:spPr bwMode="auto">
          <a:xfrm>
            <a:off x="3886200" y="5281174"/>
            <a:ext cx="2438400" cy="1376363"/>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Pisciculture </a:t>
            </a:r>
            <a:r>
              <a:rPr lang="en-US" sz="4000"/>
              <a:t> </a:t>
            </a:r>
          </a:p>
        </p:txBody>
      </p:sp>
      <p:sp>
        <p:nvSpPr>
          <p:cNvPr id="7" name="Oval 4"/>
          <p:cNvSpPr>
            <a:spLocks noChangeArrowheads="1"/>
          </p:cNvSpPr>
          <p:nvPr/>
        </p:nvSpPr>
        <p:spPr bwMode="auto">
          <a:xfrm>
            <a:off x="9220200" y="5281174"/>
            <a:ext cx="2284413" cy="1371600"/>
          </a:xfrm>
          <a:prstGeom prst="ellipse">
            <a:avLst/>
          </a:prstGeom>
          <a:solidFill>
            <a:srgbClr val="FFC000"/>
          </a:solid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800" b="1"/>
          </a:p>
          <a:p>
            <a:endParaRPr lang="en-US" sz="2800" b="1"/>
          </a:p>
          <a:p>
            <a:endParaRPr lang="en-US" sz="2800" b="1"/>
          </a:p>
        </p:txBody>
      </p:sp>
      <p:sp>
        <p:nvSpPr>
          <p:cNvPr id="8" name="Oval 5"/>
          <p:cNvSpPr>
            <a:spLocks noChangeArrowheads="1"/>
          </p:cNvSpPr>
          <p:nvPr/>
        </p:nvSpPr>
        <p:spPr bwMode="auto">
          <a:xfrm>
            <a:off x="6553200" y="4123887"/>
            <a:ext cx="2438400" cy="1081087"/>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Bio energie </a:t>
            </a:r>
            <a:endParaRPr lang="en-US" sz="3600"/>
          </a:p>
        </p:txBody>
      </p:sp>
      <p:sp>
        <p:nvSpPr>
          <p:cNvPr id="9" name="Line 6"/>
          <p:cNvSpPr>
            <a:spLocks noChangeShapeType="1"/>
          </p:cNvSpPr>
          <p:nvPr/>
        </p:nvSpPr>
        <p:spPr bwMode="auto">
          <a:xfrm rot="18000000" flipH="1">
            <a:off x="4572000" y="3985774"/>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0" name="Line 7"/>
          <p:cNvSpPr>
            <a:spLocks noChangeShapeType="1"/>
          </p:cNvSpPr>
          <p:nvPr/>
        </p:nvSpPr>
        <p:spPr bwMode="auto">
          <a:xfrm>
            <a:off x="7926388" y="3299974"/>
            <a:ext cx="0" cy="762000"/>
          </a:xfrm>
          <a:prstGeom prst="line">
            <a:avLst/>
          </a:prstGeom>
          <a:noFill/>
          <a:ln w="28575">
            <a:solidFill>
              <a:schemeClr val="accent2"/>
            </a:solidFill>
            <a:round/>
            <a:headEnd type="triangle"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1" name="Line 8"/>
          <p:cNvSpPr>
            <a:spLocks noChangeShapeType="1"/>
          </p:cNvSpPr>
          <p:nvPr/>
        </p:nvSpPr>
        <p:spPr bwMode="auto">
          <a:xfrm flipH="1">
            <a:off x="6172200" y="4976374"/>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2" name="Line 9"/>
          <p:cNvSpPr>
            <a:spLocks noChangeShapeType="1"/>
          </p:cNvSpPr>
          <p:nvPr/>
        </p:nvSpPr>
        <p:spPr bwMode="auto">
          <a:xfrm>
            <a:off x="8915400" y="4976374"/>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3" name="Line 10"/>
          <p:cNvSpPr>
            <a:spLocks noChangeShapeType="1"/>
          </p:cNvSpPr>
          <p:nvPr/>
        </p:nvSpPr>
        <p:spPr bwMode="auto">
          <a:xfrm rot="-18000000">
            <a:off x="8305800" y="3909574"/>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4" name="Line 11"/>
          <p:cNvSpPr>
            <a:spLocks noChangeShapeType="1"/>
          </p:cNvSpPr>
          <p:nvPr/>
        </p:nvSpPr>
        <p:spPr bwMode="auto">
          <a:xfrm>
            <a:off x="6705600" y="5966974"/>
            <a:ext cx="2057400" cy="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8" name="Rectangle 17"/>
          <p:cNvSpPr>
            <a:spLocks noGrp="1" noChangeArrowheads="1"/>
          </p:cNvSpPr>
          <p:nvPr/>
        </p:nvSpPr>
        <p:spPr bwMode="auto">
          <a:xfrm>
            <a:off x="3886200" y="818216"/>
            <a:ext cx="8305800" cy="75678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sz="4000" dirty="0">
                <a:solidFill>
                  <a:schemeClr val="accent1"/>
                </a:solidFill>
                <a:effectLst/>
              </a:rPr>
              <a:t>SYSTEME INTEGRE SONGHAI </a:t>
            </a:r>
          </a:p>
        </p:txBody>
      </p:sp>
      <p:sp>
        <p:nvSpPr>
          <p:cNvPr id="19" name="Rectangle 18"/>
          <p:cNvSpPr>
            <a:spLocks noChangeArrowheads="1"/>
          </p:cNvSpPr>
          <p:nvPr/>
        </p:nvSpPr>
        <p:spPr bwMode="auto">
          <a:xfrm>
            <a:off x="9753600" y="5738374"/>
            <a:ext cx="1484313" cy="52387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Elevage</a:t>
            </a:r>
          </a:p>
        </p:txBody>
      </p:sp>
    </p:spTree>
    <p:extLst>
      <p:ext uri="{BB962C8B-B14F-4D97-AF65-F5344CB8AC3E}">
        <p14:creationId xmlns:p14="http://schemas.microsoft.com/office/powerpoint/2010/main" val="1439423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42</a:t>
            </a:fld>
            <a:endParaRPr lang="fr-FR" dirty="0"/>
          </a:p>
        </p:txBody>
      </p:sp>
      <p:sp>
        <p:nvSpPr>
          <p:cNvPr id="5" name="ZoneTexte 4"/>
          <p:cNvSpPr txBox="1"/>
          <p:nvPr/>
        </p:nvSpPr>
        <p:spPr>
          <a:xfrm>
            <a:off x="173198" y="104345"/>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 </a:t>
            </a:r>
            <a:r>
              <a:rPr lang="fr-FR" b="1" u="sng" dirty="0">
                <a:solidFill>
                  <a:schemeClr val="accent6">
                    <a:lumMod val="50000"/>
                  </a:schemeClr>
                </a:solidFill>
                <a:latin typeface="+mn-lt"/>
              </a:rPr>
              <a:t>La production animale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6" name="ZoneTexte 5"/>
          <p:cNvSpPr txBox="1"/>
          <p:nvPr/>
        </p:nvSpPr>
        <p:spPr>
          <a:xfrm>
            <a:off x="266025" y="487646"/>
            <a:ext cx="1799443"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9.1. </a:t>
            </a:r>
            <a:r>
              <a:rPr lang="fr-FR" u="sng" dirty="0">
                <a:solidFill>
                  <a:schemeClr val="accent6">
                    <a:lumMod val="50000"/>
                  </a:schemeClr>
                </a:solidFill>
                <a:latin typeface="+mn-lt"/>
              </a:rPr>
              <a:t>volailles</a:t>
            </a:r>
            <a:r>
              <a:rPr lang="fr-FR" dirty="0">
                <a:solidFill>
                  <a:schemeClr val="accent6">
                    <a:lumMod val="50000"/>
                  </a:schemeClr>
                </a:solidFill>
                <a:latin typeface="+mn-lt"/>
              </a:rPr>
              <a:t> :</a:t>
            </a:r>
          </a:p>
        </p:txBody>
      </p:sp>
      <p:pic>
        <p:nvPicPr>
          <p:cNvPr id="7"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0820" y="790258"/>
            <a:ext cx="33432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80036" y="3019108"/>
            <a:ext cx="1887537" cy="276225"/>
          </a:xfrm>
          <a:prstGeom prst="rect">
            <a:avLst/>
          </a:prstGeom>
        </p:spPr>
        <p:txBody>
          <a:bodyPr wrap="none">
            <a:spAutoFit/>
          </a:bodyPr>
          <a:lstStyle/>
          <a:p>
            <a:pPr algn="ctr">
              <a:defRPr/>
            </a:pPr>
            <a:r>
              <a:rPr lang="fr-FR" sz="1200" dirty="0">
                <a:solidFill>
                  <a:schemeClr val="accent6">
                    <a:lumMod val="50000"/>
                  </a:schemeClr>
                </a:solidFill>
              </a:rPr>
              <a:t>Elevage de poulets de chair</a:t>
            </a:r>
          </a:p>
        </p:txBody>
      </p:sp>
      <p:pic>
        <p:nvPicPr>
          <p:cNvPr id="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44767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30250"/>
            <a:ext cx="201136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9299575" y="6219825"/>
            <a:ext cx="2763838" cy="461963"/>
          </a:xfrm>
          <a:prstGeom prst="rect">
            <a:avLst/>
          </a:prstGeom>
        </p:spPr>
        <p:txBody>
          <a:bodyPr>
            <a:spAutoFit/>
          </a:bodyPr>
          <a:lstStyle/>
          <a:p>
            <a:pPr algn="ctr">
              <a:defRPr/>
            </a:pPr>
            <a:r>
              <a:rPr lang="fr-FR" sz="1200" dirty="0">
                <a:solidFill>
                  <a:schemeClr val="accent6">
                    <a:lumMod val="50000"/>
                  </a:schemeClr>
                </a:solidFill>
              </a:rPr>
              <a:t>Ban </a:t>
            </a:r>
            <a:r>
              <a:rPr lang="fr-FR" sz="1200" dirty="0" err="1">
                <a:solidFill>
                  <a:schemeClr val="accent6">
                    <a:lumMod val="50000"/>
                  </a:schemeClr>
                </a:solidFill>
              </a:rPr>
              <a:t>Kimoon</a:t>
            </a:r>
            <a:r>
              <a:rPr lang="fr-FR" sz="1200" dirty="0">
                <a:solidFill>
                  <a:schemeClr val="accent6">
                    <a:lumMod val="50000"/>
                  </a:schemeClr>
                </a:solidFill>
              </a:rPr>
              <a:t> avec Père Godfrey </a:t>
            </a:r>
            <a:r>
              <a:rPr lang="fr-FR" sz="1200" dirty="0" err="1">
                <a:solidFill>
                  <a:schemeClr val="accent6">
                    <a:lumMod val="50000"/>
                  </a:schemeClr>
                </a:solidFill>
              </a:rPr>
              <a:t>Nzamujo</a:t>
            </a:r>
            <a:r>
              <a:rPr lang="fr-FR" sz="1200" dirty="0">
                <a:solidFill>
                  <a:schemeClr val="accent6">
                    <a:lumMod val="50000"/>
                  </a:schemeClr>
                </a:solidFill>
              </a:rPr>
              <a:t> devant le conditionnement des œufs </a:t>
            </a:r>
          </a:p>
        </p:txBody>
      </p:sp>
      <p:sp>
        <p:nvSpPr>
          <p:cNvPr id="12" name="Rectangle 11"/>
          <p:cNvSpPr/>
          <p:nvPr/>
        </p:nvSpPr>
        <p:spPr>
          <a:xfrm>
            <a:off x="10350500" y="2125663"/>
            <a:ext cx="1427163" cy="276225"/>
          </a:xfrm>
          <a:prstGeom prst="rect">
            <a:avLst/>
          </a:prstGeom>
        </p:spPr>
        <p:txBody>
          <a:bodyPr wrap="none">
            <a:spAutoFit/>
          </a:bodyPr>
          <a:lstStyle/>
          <a:p>
            <a:pPr algn="ctr">
              <a:defRPr/>
            </a:pPr>
            <a:r>
              <a:rPr lang="fr-FR" sz="1200" dirty="0">
                <a:solidFill>
                  <a:schemeClr val="accent6">
                    <a:lumMod val="50000"/>
                  </a:schemeClr>
                </a:solidFill>
              </a:rPr>
              <a:t>Elevage de poussins</a:t>
            </a: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9175" y="2513013"/>
            <a:ext cx="21431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0304463" y="4076700"/>
            <a:ext cx="1352550" cy="276225"/>
          </a:xfrm>
          <a:prstGeom prst="rect">
            <a:avLst/>
          </a:prstGeom>
        </p:spPr>
        <p:txBody>
          <a:bodyPr wrap="none">
            <a:spAutoFit/>
          </a:bodyPr>
          <a:lstStyle/>
          <a:p>
            <a:pPr algn="ctr">
              <a:defRPr/>
            </a:pPr>
            <a:r>
              <a:rPr lang="fr-FR" sz="1200" dirty="0">
                <a:solidFill>
                  <a:schemeClr val="accent6">
                    <a:lumMod val="50000"/>
                  </a:schemeClr>
                </a:solidFill>
              </a:rPr>
              <a:t>Elevage de poulets</a:t>
            </a:r>
          </a:p>
        </p:txBody>
      </p:sp>
      <p:pic>
        <p:nvPicPr>
          <p:cNvPr id="20" name="Imag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2779" y="5428828"/>
            <a:ext cx="1495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657178" y="6426165"/>
            <a:ext cx="1270000" cy="276225"/>
          </a:xfrm>
          <a:prstGeom prst="rect">
            <a:avLst/>
          </a:prstGeom>
        </p:spPr>
        <p:txBody>
          <a:bodyPr wrap="none">
            <a:spAutoFit/>
          </a:bodyPr>
          <a:lstStyle/>
          <a:p>
            <a:pPr algn="ctr">
              <a:defRPr/>
            </a:pPr>
            <a:r>
              <a:rPr lang="fr-FR" sz="1200" dirty="0">
                <a:solidFill>
                  <a:schemeClr val="accent6">
                    <a:lumMod val="50000"/>
                  </a:schemeClr>
                </a:solidFill>
              </a:rPr>
              <a:t>Elevage de cailles</a:t>
            </a:r>
          </a:p>
        </p:txBody>
      </p:sp>
      <p:pic>
        <p:nvPicPr>
          <p:cNvPr id="22"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7743" y="71199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p:cNvSpPr txBox="1"/>
          <p:nvPr/>
        </p:nvSpPr>
        <p:spPr>
          <a:xfrm>
            <a:off x="966665" y="2484437"/>
            <a:ext cx="4456126" cy="606108"/>
          </a:xfrm>
          <a:prstGeom prst="rect">
            <a:avLst/>
          </a:prstGeom>
          <a:noFill/>
        </p:spPr>
        <p:txBody>
          <a:bodyPr wrap="square">
            <a:spAutoFit/>
          </a:bodyPr>
          <a:lstStyle/>
          <a:p>
            <a:pPr algn="ctr">
              <a:defRPr/>
            </a:pPr>
            <a:r>
              <a:rPr lang="fr-FR" sz="1100" dirty="0">
                <a:solidFill>
                  <a:schemeClr val="accent6">
                    <a:lumMod val="50000"/>
                  </a:schemeClr>
                </a:solidFill>
              </a:rPr>
              <a:t>↑ Poulailler sur pilotis. Le plancher est à claire-voie [ajouré]. L’espace, sous le poulailler, sert aux employés à ramasser les fientes de poules, qui s’accumulent dessous et qui serviront à fertiliser les zones agricoles. </a:t>
            </a:r>
          </a:p>
        </p:txBody>
      </p:sp>
      <p:pic>
        <p:nvPicPr>
          <p:cNvPr id="24" name="Image 3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593" y="4917516"/>
            <a:ext cx="2488916" cy="165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24"/>
          <p:cNvSpPr txBox="1"/>
          <p:nvPr/>
        </p:nvSpPr>
        <p:spPr>
          <a:xfrm>
            <a:off x="999297" y="6581775"/>
            <a:ext cx="1385888" cy="276225"/>
          </a:xfrm>
          <a:prstGeom prst="rect">
            <a:avLst/>
          </a:prstGeom>
          <a:noFill/>
        </p:spPr>
        <p:txBody>
          <a:bodyPr wrap="none">
            <a:spAutoFit/>
          </a:bodyPr>
          <a:lstStyle/>
          <a:p>
            <a:pPr algn="ctr">
              <a:defRPr/>
            </a:pPr>
            <a:r>
              <a:rPr lang="fr-FR" sz="1200" dirty="0">
                <a:solidFill>
                  <a:schemeClr val="accent6">
                    <a:lumMod val="50000"/>
                  </a:schemeClr>
                </a:solidFill>
              </a:rPr>
              <a:t>Elevage de dindons</a:t>
            </a:r>
          </a:p>
        </p:txBody>
      </p:sp>
      <p:pic>
        <p:nvPicPr>
          <p:cNvPr id="26" name="Imag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50740" y="777874"/>
            <a:ext cx="15335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3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62233" y="5332681"/>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7847202" y="6475495"/>
            <a:ext cx="944562" cy="277813"/>
          </a:xfrm>
          <a:prstGeom prst="rect">
            <a:avLst/>
          </a:prstGeom>
        </p:spPr>
        <p:txBody>
          <a:bodyPr wrap="none">
            <a:spAutoFit/>
          </a:bodyPr>
          <a:lstStyle/>
          <a:p>
            <a:pPr algn="r">
              <a:defRPr/>
            </a:pPr>
            <a:r>
              <a:rPr lang="fr-FR" sz="1200" dirty="0">
                <a:solidFill>
                  <a:schemeClr val="accent6">
                    <a:lumMod val="50000"/>
                  </a:schemeClr>
                </a:solidFill>
              </a:rPr>
              <a:t>Incubatrices</a:t>
            </a:r>
          </a:p>
        </p:txBody>
      </p:sp>
      <p:pic>
        <p:nvPicPr>
          <p:cNvPr id="2"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590" y="1197768"/>
            <a:ext cx="1666875" cy="1257300"/>
          </a:xfrm>
          <a:prstGeom prst="rect">
            <a:avLst/>
          </a:prstGeom>
        </p:spPr>
      </p:pic>
      <p:pic>
        <p:nvPicPr>
          <p:cNvPr id="3" name="Imag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12147" y="3373895"/>
            <a:ext cx="1647825" cy="1238250"/>
          </a:xfrm>
          <a:prstGeom prst="rect">
            <a:avLst/>
          </a:prstGeom>
        </p:spPr>
      </p:pic>
      <p:sp>
        <p:nvSpPr>
          <p:cNvPr id="29" name="Rectangle 28"/>
          <p:cNvSpPr/>
          <p:nvPr/>
        </p:nvSpPr>
        <p:spPr>
          <a:xfrm>
            <a:off x="5905868" y="4653664"/>
            <a:ext cx="460382" cy="276999"/>
          </a:xfrm>
          <a:prstGeom prst="rect">
            <a:avLst/>
          </a:prstGeom>
        </p:spPr>
        <p:txBody>
          <a:bodyPr wrap="none">
            <a:spAutoFit/>
          </a:bodyPr>
          <a:lstStyle/>
          <a:p>
            <a:pPr algn="r">
              <a:defRPr/>
            </a:pPr>
            <a:r>
              <a:rPr lang="fr-FR" sz="1200" dirty="0">
                <a:solidFill>
                  <a:schemeClr val="accent6">
                    <a:lumMod val="50000"/>
                  </a:schemeClr>
                </a:solidFill>
              </a:rPr>
              <a:t>Oies</a:t>
            </a:r>
          </a:p>
        </p:txBody>
      </p:sp>
      <p:pic>
        <p:nvPicPr>
          <p:cNvPr id="4" name="Imag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58840" y="3380557"/>
            <a:ext cx="1752600" cy="1314450"/>
          </a:xfrm>
          <a:prstGeom prst="rect">
            <a:avLst/>
          </a:prstGeom>
        </p:spPr>
      </p:pic>
      <p:sp>
        <p:nvSpPr>
          <p:cNvPr id="30" name="Rectangle 29"/>
          <p:cNvSpPr/>
          <p:nvPr/>
        </p:nvSpPr>
        <p:spPr>
          <a:xfrm>
            <a:off x="7229138" y="4695007"/>
            <a:ext cx="2018781" cy="461665"/>
          </a:xfrm>
          <a:prstGeom prst="rect">
            <a:avLst/>
          </a:prstGeom>
        </p:spPr>
        <p:txBody>
          <a:bodyPr wrap="square">
            <a:spAutoFit/>
          </a:bodyPr>
          <a:lstStyle/>
          <a:p>
            <a:pPr algn="ctr"/>
            <a:r>
              <a:rPr lang="fr-FR" sz="1200" dirty="0">
                <a:solidFill>
                  <a:schemeClr val="accent6">
                    <a:lumMod val="50000"/>
                  </a:schemeClr>
                </a:solidFill>
              </a:rPr>
              <a:t>Poules polyvalentes : Production d’œufs et de chair</a:t>
            </a:r>
          </a:p>
        </p:txBody>
      </p:sp>
      <p:pic>
        <p:nvPicPr>
          <p:cNvPr id="31" name="Imag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33540" y="5393897"/>
            <a:ext cx="1657350" cy="1104900"/>
          </a:xfrm>
          <a:prstGeom prst="rect">
            <a:avLst/>
          </a:prstGeom>
        </p:spPr>
      </p:pic>
      <p:sp>
        <p:nvSpPr>
          <p:cNvPr id="32" name="Rectangle 31"/>
          <p:cNvSpPr/>
          <p:nvPr/>
        </p:nvSpPr>
        <p:spPr>
          <a:xfrm>
            <a:off x="4276519" y="6462676"/>
            <a:ext cx="697628" cy="276999"/>
          </a:xfrm>
          <a:prstGeom prst="rect">
            <a:avLst/>
          </a:prstGeom>
        </p:spPr>
        <p:txBody>
          <a:bodyPr wrap="none">
            <a:spAutoFit/>
          </a:bodyPr>
          <a:lstStyle/>
          <a:p>
            <a:pPr algn="r">
              <a:defRPr/>
            </a:pPr>
            <a:r>
              <a:rPr lang="fr-FR" sz="1200" dirty="0">
                <a:solidFill>
                  <a:schemeClr val="accent6">
                    <a:lumMod val="50000"/>
                  </a:schemeClr>
                </a:solidFill>
              </a:rPr>
              <a:t>Dindons</a:t>
            </a:r>
          </a:p>
        </p:txBody>
      </p:sp>
      <p:pic>
        <p:nvPicPr>
          <p:cNvPr id="33" name="Image 3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8946" y="3122563"/>
            <a:ext cx="3962400" cy="1504950"/>
          </a:xfrm>
          <a:prstGeom prst="rect">
            <a:avLst/>
          </a:prstGeom>
        </p:spPr>
      </p:pic>
      <p:sp>
        <p:nvSpPr>
          <p:cNvPr id="34" name="Rectangle 33"/>
          <p:cNvSpPr/>
          <p:nvPr/>
        </p:nvSpPr>
        <p:spPr>
          <a:xfrm>
            <a:off x="2067734" y="4612145"/>
            <a:ext cx="1422634" cy="276999"/>
          </a:xfrm>
          <a:prstGeom prst="rect">
            <a:avLst/>
          </a:prstGeom>
        </p:spPr>
        <p:txBody>
          <a:bodyPr wrap="none">
            <a:spAutoFit/>
          </a:bodyPr>
          <a:lstStyle/>
          <a:p>
            <a:pPr algn="ctr">
              <a:defRPr/>
            </a:pPr>
            <a:r>
              <a:rPr lang="fr-FR" sz="1200" dirty="0">
                <a:solidFill>
                  <a:schemeClr val="accent6">
                    <a:lumMod val="50000"/>
                  </a:schemeClr>
                </a:solidFill>
              </a:rPr>
              <a:t>Elevage de pintades</a:t>
            </a:r>
          </a:p>
        </p:txBody>
      </p:sp>
    </p:spTree>
    <p:extLst>
      <p:ext uri="{BB962C8B-B14F-4D97-AF65-F5344CB8AC3E}">
        <p14:creationId xmlns:p14="http://schemas.microsoft.com/office/powerpoint/2010/main" val="454509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026105"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43</a:t>
            </a:fld>
            <a:endParaRPr lang="fr-FR" dirty="0"/>
          </a:p>
        </p:txBody>
      </p:sp>
      <p:sp>
        <p:nvSpPr>
          <p:cNvPr id="5" name="ZoneTexte 4"/>
          <p:cNvSpPr txBox="1"/>
          <p:nvPr/>
        </p:nvSpPr>
        <p:spPr>
          <a:xfrm>
            <a:off x="280259" y="21403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 </a:t>
            </a:r>
            <a:r>
              <a:rPr lang="fr-FR" b="1" u="sng" dirty="0">
                <a:solidFill>
                  <a:schemeClr val="accent6">
                    <a:lumMod val="50000"/>
                  </a:schemeClr>
                </a:solidFill>
                <a:latin typeface="+mn-lt"/>
              </a:rPr>
              <a:t>La production animale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2" name="Rectangle 1"/>
          <p:cNvSpPr/>
          <p:nvPr/>
        </p:nvSpPr>
        <p:spPr>
          <a:xfrm>
            <a:off x="856328" y="6459418"/>
            <a:ext cx="523861" cy="276999"/>
          </a:xfrm>
          <a:prstGeom prst="rect">
            <a:avLst/>
          </a:prstGeom>
        </p:spPr>
        <p:txBody>
          <a:bodyPr wrap="none">
            <a:spAutoFit/>
          </a:bodyPr>
          <a:lstStyle/>
          <a:p>
            <a:pPr algn="ctr"/>
            <a:r>
              <a:rPr lang="fr-FR" sz="1200" dirty="0">
                <a:solidFill>
                  <a:schemeClr val="accent6">
                    <a:lumMod val="50000"/>
                  </a:schemeClr>
                </a:solidFill>
              </a:rPr>
              <a:t>porcs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90" y="5143805"/>
            <a:ext cx="1895475" cy="1314450"/>
          </a:xfrm>
          <a:prstGeom prst="rect">
            <a:avLst/>
          </a:prstGeom>
        </p:spPr>
      </p:pic>
      <p:pic>
        <p:nvPicPr>
          <p:cNvPr id="8"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0302" y="5143805"/>
            <a:ext cx="16637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412064" y="6224892"/>
            <a:ext cx="1401763" cy="276225"/>
          </a:xfrm>
          <a:prstGeom prst="rect">
            <a:avLst/>
          </a:prstGeom>
        </p:spPr>
        <p:txBody>
          <a:bodyPr wrap="none">
            <a:spAutoFit/>
          </a:bodyPr>
          <a:lstStyle/>
          <a:p>
            <a:pPr algn="ctr">
              <a:defRPr/>
            </a:pPr>
            <a:r>
              <a:rPr lang="fr-FR" sz="1200" dirty="0">
                <a:solidFill>
                  <a:schemeClr val="accent6">
                    <a:lumMod val="50000"/>
                  </a:schemeClr>
                </a:solidFill>
              </a:rPr>
              <a:t>Elevage de cochons</a:t>
            </a:r>
          </a:p>
        </p:txBody>
      </p:sp>
      <p:sp>
        <p:nvSpPr>
          <p:cNvPr id="10" name="ZoneTexte 9"/>
          <p:cNvSpPr txBox="1"/>
          <p:nvPr/>
        </p:nvSpPr>
        <p:spPr>
          <a:xfrm>
            <a:off x="280258" y="588412"/>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9.1. </a:t>
            </a:r>
            <a:r>
              <a:rPr lang="fr-FR" u="sng" dirty="0">
                <a:solidFill>
                  <a:schemeClr val="accent6">
                    <a:lumMod val="50000"/>
                  </a:schemeClr>
                </a:solidFill>
                <a:latin typeface="+mn-lt"/>
              </a:rPr>
              <a:t>volailles</a:t>
            </a:r>
            <a:r>
              <a:rPr lang="fr-FR" dirty="0">
                <a:solidFill>
                  <a:schemeClr val="accent6">
                    <a:lumMod val="50000"/>
                  </a:schemeClr>
                </a:solidFill>
                <a:latin typeface="+mn-lt"/>
              </a:rPr>
              <a:t> (suite et fin) :</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05936" y="779192"/>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8505936" y="2364311"/>
            <a:ext cx="2073275" cy="277813"/>
          </a:xfrm>
          <a:prstGeom prst="rect">
            <a:avLst/>
          </a:prstGeom>
        </p:spPr>
        <p:txBody>
          <a:bodyPr wrap="none">
            <a:spAutoFit/>
          </a:bodyPr>
          <a:lstStyle/>
          <a:p>
            <a:pPr algn="ctr">
              <a:defRPr/>
            </a:pPr>
            <a:r>
              <a:rPr lang="fr-FR" sz="1200" dirty="0">
                <a:solidFill>
                  <a:schemeClr val="accent6">
                    <a:lumMod val="50000"/>
                  </a:schemeClr>
                </a:solidFill>
              </a:rPr>
              <a:t>Elevage de poulets en batterie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7050" y="1117276"/>
            <a:ext cx="1704975" cy="131445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2970" y="1103042"/>
            <a:ext cx="1895475" cy="1266825"/>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8280" y="1141142"/>
            <a:ext cx="1647825" cy="1238250"/>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258" y="1150667"/>
            <a:ext cx="1828800" cy="1219200"/>
          </a:xfrm>
          <a:prstGeom prst="rect">
            <a:avLst/>
          </a:prstGeom>
        </p:spPr>
      </p:pic>
      <p:sp>
        <p:nvSpPr>
          <p:cNvPr id="14" name="Rectangle 13"/>
          <p:cNvSpPr/>
          <p:nvPr/>
        </p:nvSpPr>
        <p:spPr>
          <a:xfrm>
            <a:off x="3115016" y="2421867"/>
            <a:ext cx="2444067" cy="276999"/>
          </a:xfrm>
          <a:prstGeom prst="rect">
            <a:avLst/>
          </a:prstGeom>
        </p:spPr>
        <p:txBody>
          <a:bodyPr wrap="none">
            <a:spAutoFit/>
          </a:bodyPr>
          <a:lstStyle/>
          <a:p>
            <a:pPr algn="ctr"/>
            <a:r>
              <a:rPr lang="fr-FR" sz="1200" dirty="0">
                <a:solidFill>
                  <a:schemeClr val="accent6">
                    <a:lumMod val="50000"/>
                  </a:schemeClr>
                </a:solidFill>
              </a:rPr>
              <a:t>poulets de </a:t>
            </a:r>
            <a:r>
              <a:rPr lang="fr-FR" sz="1200">
                <a:solidFill>
                  <a:schemeClr val="accent6">
                    <a:lumMod val="50000"/>
                  </a:schemeClr>
                </a:solidFill>
              </a:rPr>
              <a:t>chair / </a:t>
            </a:r>
            <a:r>
              <a:rPr lang="fr-FR" sz="1200" dirty="0">
                <a:solidFill>
                  <a:schemeClr val="accent6">
                    <a:lumMod val="50000"/>
                  </a:schemeClr>
                </a:solidFill>
              </a:rPr>
              <a:t>poules pondeuses</a:t>
            </a:r>
          </a:p>
        </p:txBody>
      </p:sp>
      <p:sp>
        <p:nvSpPr>
          <p:cNvPr id="19" name="ZoneTexte 18"/>
          <p:cNvSpPr txBox="1"/>
          <p:nvPr/>
        </p:nvSpPr>
        <p:spPr>
          <a:xfrm>
            <a:off x="280258" y="2891571"/>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9.2. </a:t>
            </a:r>
            <a:r>
              <a:rPr lang="fr-FR" u="sng" dirty="0">
                <a:solidFill>
                  <a:schemeClr val="accent6">
                    <a:lumMod val="50000"/>
                  </a:schemeClr>
                </a:solidFill>
                <a:latin typeface="+mn-lt"/>
              </a:rPr>
              <a:t>porcs, </a:t>
            </a:r>
            <a:r>
              <a:rPr lang="fr-FR" u="sng" dirty="0" err="1">
                <a:solidFill>
                  <a:schemeClr val="accent6">
                    <a:lumMod val="50000"/>
                  </a:schemeClr>
                </a:solidFill>
                <a:latin typeface="+mn-lt"/>
              </a:rPr>
              <a:t>aulacodes</a:t>
            </a:r>
            <a:r>
              <a:rPr lang="fr-FR" dirty="0">
                <a:solidFill>
                  <a:schemeClr val="accent6">
                    <a:lumMod val="50000"/>
                  </a:schemeClr>
                </a:solidFill>
                <a:latin typeface="+mn-lt"/>
              </a:rPr>
              <a:t> (suite et fin) :</a:t>
            </a:r>
          </a:p>
        </p:txBody>
      </p:sp>
      <p:pic>
        <p:nvPicPr>
          <p:cNvPr id="20" name="Imag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390" y="3334587"/>
            <a:ext cx="1628775" cy="952500"/>
          </a:xfrm>
          <a:prstGeom prst="rect">
            <a:avLst/>
          </a:prstGeom>
        </p:spPr>
      </p:pic>
      <p:pic>
        <p:nvPicPr>
          <p:cNvPr id="21" name="Imag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25202" y="4719736"/>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7071289" y="6444608"/>
            <a:ext cx="1393825" cy="277812"/>
          </a:xfrm>
          <a:prstGeom prst="rect">
            <a:avLst/>
          </a:prstGeom>
        </p:spPr>
        <p:txBody>
          <a:bodyPr wrap="none">
            <a:spAutoFit/>
          </a:bodyPr>
          <a:lstStyle/>
          <a:p>
            <a:pPr algn="ctr">
              <a:defRPr/>
            </a:pPr>
            <a:r>
              <a:rPr lang="fr-FR" sz="1200" dirty="0">
                <a:solidFill>
                  <a:schemeClr val="accent6">
                    <a:lumMod val="50000"/>
                  </a:schemeClr>
                </a:solidFill>
              </a:rPr>
              <a:t>Elevage d’escargots</a:t>
            </a:r>
          </a:p>
        </p:txBody>
      </p:sp>
      <p:pic>
        <p:nvPicPr>
          <p:cNvPr id="23" name="Image 2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992051" y="412939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9942623" y="6458255"/>
            <a:ext cx="1393825" cy="277812"/>
          </a:xfrm>
          <a:prstGeom prst="rect">
            <a:avLst/>
          </a:prstGeom>
        </p:spPr>
        <p:txBody>
          <a:bodyPr wrap="none">
            <a:spAutoFit/>
          </a:bodyPr>
          <a:lstStyle/>
          <a:p>
            <a:pPr algn="ctr">
              <a:defRPr/>
            </a:pPr>
            <a:r>
              <a:rPr lang="fr-FR" sz="1200" dirty="0">
                <a:solidFill>
                  <a:schemeClr val="accent6">
                    <a:lumMod val="50000"/>
                  </a:schemeClr>
                </a:solidFill>
              </a:rPr>
              <a:t>Elevage d’escargots</a:t>
            </a:r>
          </a:p>
        </p:txBody>
      </p:sp>
      <p:pic>
        <p:nvPicPr>
          <p:cNvPr id="25" name="Image 4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42053" y="3334587"/>
            <a:ext cx="34147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4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29403" y="3052005"/>
            <a:ext cx="1877595" cy="140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4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472654" y="3120411"/>
            <a:ext cx="12668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2378280" y="4492157"/>
            <a:ext cx="2341562" cy="276225"/>
          </a:xfrm>
          <a:prstGeom prst="rect">
            <a:avLst/>
          </a:prstGeom>
        </p:spPr>
        <p:txBody>
          <a:bodyPr wrap="none">
            <a:spAutoFit/>
          </a:bodyPr>
          <a:lstStyle/>
          <a:p>
            <a:pPr algn="ctr">
              <a:defRPr/>
            </a:pPr>
            <a:r>
              <a:rPr lang="fr-FR" sz="1200" dirty="0">
                <a:solidFill>
                  <a:schemeClr val="accent6">
                    <a:lumMod val="50000"/>
                  </a:schemeClr>
                </a:solidFill>
              </a:rPr>
              <a:t>Elevage d’</a:t>
            </a:r>
            <a:r>
              <a:rPr lang="fr-FR" sz="1200" dirty="0" err="1">
                <a:solidFill>
                  <a:schemeClr val="accent6">
                    <a:lumMod val="50000"/>
                  </a:schemeClr>
                </a:solidFill>
              </a:rPr>
              <a:t>aulacodes</a:t>
            </a:r>
            <a:r>
              <a:rPr lang="fr-FR" sz="1200" dirty="0">
                <a:solidFill>
                  <a:schemeClr val="accent6">
                    <a:lumMod val="50000"/>
                  </a:schemeClr>
                </a:solidFill>
              </a:rPr>
              <a:t> (</a:t>
            </a:r>
            <a:r>
              <a:rPr lang="fr-FR" sz="1200" dirty="0" err="1">
                <a:solidFill>
                  <a:schemeClr val="accent6">
                    <a:lumMod val="50000"/>
                  </a:schemeClr>
                </a:solidFill>
              </a:rPr>
              <a:t>thryonomys</a:t>
            </a:r>
            <a:r>
              <a:rPr lang="fr-FR" sz="1200" dirty="0">
                <a:solidFill>
                  <a:schemeClr val="accent6">
                    <a:lumMod val="50000"/>
                  </a:schemeClr>
                </a:solidFill>
              </a:rPr>
              <a:t>).</a:t>
            </a:r>
          </a:p>
        </p:txBody>
      </p:sp>
    </p:spTree>
    <p:extLst>
      <p:ext uri="{BB962C8B-B14F-4D97-AF65-F5344CB8AC3E}">
        <p14:creationId xmlns:p14="http://schemas.microsoft.com/office/powerpoint/2010/main" val="3321555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44</a:t>
            </a:fld>
            <a:endParaRPr lang="fr-FR" dirty="0"/>
          </a:p>
        </p:txBody>
      </p:sp>
      <p:sp>
        <p:nvSpPr>
          <p:cNvPr id="5" name="ZoneTexte 4"/>
          <p:cNvSpPr txBox="1"/>
          <p:nvPr/>
        </p:nvSpPr>
        <p:spPr>
          <a:xfrm>
            <a:off x="280259" y="21403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 </a:t>
            </a:r>
            <a:r>
              <a:rPr lang="fr-FR" b="1" u="sng" dirty="0">
                <a:solidFill>
                  <a:schemeClr val="accent6">
                    <a:lumMod val="50000"/>
                  </a:schemeClr>
                </a:solidFill>
                <a:latin typeface="+mn-lt"/>
              </a:rPr>
              <a:t>La production animale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2" name="Rectangle 1"/>
          <p:cNvSpPr/>
          <p:nvPr/>
        </p:nvSpPr>
        <p:spPr>
          <a:xfrm>
            <a:off x="280259" y="673257"/>
            <a:ext cx="4394408" cy="369332"/>
          </a:xfrm>
          <a:prstGeom prst="rect">
            <a:avLst/>
          </a:prstGeom>
        </p:spPr>
        <p:txBody>
          <a:bodyPr wrap="none">
            <a:spAutoFit/>
          </a:bodyPr>
          <a:lstStyle/>
          <a:p>
            <a:r>
              <a:rPr lang="fr-FR" dirty="0">
                <a:solidFill>
                  <a:schemeClr val="accent6">
                    <a:lumMod val="50000"/>
                  </a:schemeClr>
                </a:solidFill>
              </a:rPr>
              <a:t>9.3. </a:t>
            </a:r>
            <a:r>
              <a:rPr lang="fr-FR" u="sng" dirty="0">
                <a:solidFill>
                  <a:schemeClr val="accent6">
                    <a:lumMod val="50000"/>
                  </a:schemeClr>
                </a:solidFill>
              </a:rPr>
              <a:t>élevage de petits et grands ruminants</a:t>
            </a:r>
            <a:r>
              <a:rPr lang="fr-FR" dirty="0">
                <a:solidFill>
                  <a:schemeClr val="accent6">
                    <a:lumMod val="50000"/>
                  </a:schemeClr>
                </a:solidFill>
              </a:rPr>
              <a: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180" y="857923"/>
            <a:ext cx="4076700" cy="92392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59" y="1157959"/>
            <a:ext cx="3143250" cy="117157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705" y="1157959"/>
            <a:ext cx="1800225" cy="1009650"/>
          </a:xfrm>
          <a:prstGeom prst="rect">
            <a:avLst/>
          </a:prstGeom>
        </p:spPr>
      </p:pic>
      <p:sp>
        <p:nvSpPr>
          <p:cNvPr id="7" name="ZoneTexte 6"/>
          <p:cNvSpPr txBox="1"/>
          <p:nvPr/>
        </p:nvSpPr>
        <p:spPr>
          <a:xfrm>
            <a:off x="851628" y="2353967"/>
            <a:ext cx="3924857" cy="276999"/>
          </a:xfrm>
          <a:prstGeom prst="rect">
            <a:avLst/>
          </a:prstGeom>
          <a:noFill/>
        </p:spPr>
        <p:txBody>
          <a:bodyPr wrap="none" rtlCol="0">
            <a:spAutoFit/>
          </a:bodyPr>
          <a:lstStyle/>
          <a:p>
            <a:pPr algn="ctr"/>
            <a:r>
              <a:rPr lang="fr-FR" sz="1200" dirty="0">
                <a:solidFill>
                  <a:schemeClr val="accent6">
                    <a:lumMod val="50000"/>
                  </a:schemeClr>
                </a:solidFill>
              </a:rPr>
              <a:t>Elevage de zébus (centre de Parakou, Centre Nord du Bénin)</a:t>
            </a:r>
          </a:p>
        </p:txBody>
      </p:sp>
      <p:sp>
        <p:nvSpPr>
          <p:cNvPr id="8" name="ZoneTexte 7"/>
          <p:cNvSpPr txBox="1"/>
          <p:nvPr/>
        </p:nvSpPr>
        <p:spPr>
          <a:xfrm>
            <a:off x="8067210" y="1813393"/>
            <a:ext cx="680379" cy="276999"/>
          </a:xfrm>
          <a:prstGeom prst="rect">
            <a:avLst/>
          </a:prstGeom>
          <a:noFill/>
        </p:spPr>
        <p:txBody>
          <a:bodyPr wrap="none" rtlCol="0">
            <a:spAutoFit/>
          </a:bodyPr>
          <a:lstStyle/>
          <a:p>
            <a:pPr algn="ctr"/>
            <a:r>
              <a:rPr lang="fr-FR" sz="1200" dirty="0">
                <a:solidFill>
                  <a:schemeClr val="accent6">
                    <a:lumMod val="50000"/>
                  </a:schemeClr>
                </a:solidFill>
              </a:rPr>
              <a:t>Chèvres</a:t>
            </a:r>
          </a:p>
        </p:txBody>
      </p:sp>
    </p:spTree>
    <p:extLst>
      <p:ext uri="{BB962C8B-B14F-4D97-AF65-F5344CB8AC3E}">
        <p14:creationId xmlns:p14="http://schemas.microsoft.com/office/powerpoint/2010/main" val="2704929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45</a:t>
            </a:fld>
            <a:endParaRPr lang="fr-FR" dirty="0"/>
          </a:p>
        </p:txBody>
      </p:sp>
      <p:sp>
        <p:nvSpPr>
          <p:cNvPr id="5" name="ZoneTexte 4"/>
          <p:cNvSpPr txBox="1"/>
          <p:nvPr/>
        </p:nvSpPr>
        <p:spPr>
          <a:xfrm>
            <a:off x="291016" y="819896"/>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10. </a:t>
            </a:r>
            <a:r>
              <a:rPr lang="fr-FR" b="1" u="sng" dirty="0">
                <a:solidFill>
                  <a:schemeClr val="accent6">
                    <a:lumMod val="50000"/>
                  </a:schemeClr>
                </a:solidFill>
                <a:latin typeface="+mn-lt"/>
              </a:rPr>
              <a:t>Pisciculture</a:t>
            </a:r>
            <a:r>
              <a:rPr lang="fr-FR" dirty="0">
                <a:solidFill>
                  <a:schemeClr val="accent6">
                    <a:lumMod val="50000"/>
                  </a:schemeClr>
                </a:solidFill>
                <a:latin typeface="+mn-lt"/>
              </a:rPr>
              <a:t> :</a:t>
            </a:r>
          </a:p>
        </p:txBody>
      </p:sp>
      <p:sp>
        <p:nvSpPr>
          <p:cNvPr id="11" name="Oval 2"/>
          <p:cNvSpPr>
            <a:spLocks noChangeArrowheads="1"/>
          </p:cNvSpPr>
          <p:nvPr/>
        </p:nvSpPr>
        <p:spPr bwMode="auto">
          <a:xfrm>
            <a:off x="6760807" y="1626123"/>
            <a:ext cx="2133600" cy="15240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12" name="Oval 3"/>
          <p:cNvSpPr>
            <a:spLocks noChangeArrowheads="1"/>
          </p:cNvSpPr>
          <p:nvPr/>
        </p:nvSpPr>
        <p:spPr bwMode="auto">
          <a:xfrm>
            <a:off x="3789007" y="5359923"/>
            <a:ext cx="2590792" cy="1376363"/>
          </a:xfrm>
          <a:prstGeom prst="ellipse">
            <a:avLst/>
          </a:prstGeom>
          <a:solidFill>
            <a:srgbClr val="FFC000"/>
          </a:solid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b="1" dirty="0" err="1"/>
              <a:t>Pisciculture</a:t>
            </a:r>
            <a:r>
              <a:rPr lang="en-US" sz="2800" b="1" dirty="0"/>
              <a:t> </a:t>
            </a:r>
            <a:r>
              <a:rPr lang="en-US" sz="4000" b="1" dirty="0"/>
              <a:t> </a:t>
            </a:r>
          </a:p>
        </p:txBody>
      </p:sp>
      <p:sp>
        <p:nvSpPr>
          <p:cNvPr id="13" name="Oval 4"/>
          <p:cNvSpPr>
            <a:spLocks noChangeArrowheads="1"/>
          </p:cNvSpPr>
          <p:nvPr/>
        </p:nvSpPr>
        <p:spPr bwMode="auto">
          <a:xfrm>
            <a:off x="9123007" y="5359923"/>
            <a:ext cx="2284413" cy="13716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800"/>
          </a:p>
          <a:p>
            <a:endParaRPr lang="en-US" sz="2800"/>
          </a:p>
          <a:p>
            <a:endParaRPr lang="en-US" sz="2800"/>
          </a:p>
        </p:txBody>
      </p:sp>
      <p:sp>
        <p:nvSpPr>
          <p:cNvPr id="14" name="Oval 5"/>
          <p:cNvSpPr>
            <a:spLocks noChangeArrowheads="1"/>
          </p:cNvSpPr>
          <p:nvPr/>
        </p:nvSpPr>
        <p:spPr bwMode="auto">
          <a:xfrm>
            <a:off x="6456007" y="4202636"/>
            <a:ext cx="2438400" cy="1081087"/>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Bio energie </a:t>
            </a:r>
            <a:endParaRPr lang="en-US" sz="3600"/>
          </a:p>
        </p:txBody>
      </p:sp>
      <p:sp>
        <p:nvSpPr>
          <p:cNvPr id="17" name="Line 6"/>
          <p:cNvSpPr>
            <a:spLocks noChangeShapeType="1"/>
          </p:cNvSpPr>
          <p:nvPr/>
        </p:nvSpPr>
        <p:spPr bwMode="auto">
          <a:xfrm rot="18000000" flipH="1">
            <a:off x="4474807" y="4064523"/>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8" name="Line 7"/>
          <p:cNvSpPr>
            <a:spLocks noChangeShapeType="1"/>
          </p:cNvSpPr>
          <p:nvPr/>
        </p:nvSpPr>
        <p:spPr bwMode="auto">
          <a:xfrm>
            <a:off x="7829195" y="3378723"/>
            <a:ext cx="0" cy="762000"/>
          </a:xfrm>
          <a:prstGeom prst="line">
            <a:avLst/>
          </a:prstGeom>
          <a:noFill/>
          <a:ln w="28575">
            <a:solidFill>
              <a:schemeClr val="accent2"/>
            </a:solidFill>
            <a:round/>
            <a:headEnd type="triangle"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9" name="Line 8"/>
          <p:cNvSpPr>
            <a:spLocks noChangeShapeType="1"/>
          </p:cNvSpPr>
          <p:nvPr/>
        </p:nvSpPr>
        <p:spPr bwMode="auto">
          <a:xfrm flipH="1">
            <a:off x="6075007" y="5055123"/>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0" name="Line 9"/>
          <p:cNvSpPr>
            <a:spLocks noChangeShapeType="1"/>
          </p:cNvSpPr>
          <p:nvPr/>
        </p:nvSpPr>
        <p:spPr bwMode="auto">
          <a:xfrm>
            <a:off x="8818207" y="5055123"/>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1" name="Line 10"/>
          <p:cNvSpPr>
            <a:spLocks noChangeShapeType="1"/>
          </p:cNvSpPr>
          <p:nvPr/>
        </p:nvSpPr>
        <p:spPr bwMode="auto">
          <a:xfrm rot="-18000000">
            <a:off x="8208607" y="3988323"/>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2" name="Line 11"/>
          <p:cNvSpPr>
            <a:spLocks noChangeShapeType="1"/>
          </p:cNvSpPr>
          <p:nvPr/>
        </p:nvSpPr>
        <p:spPr bwMode="auto">
          <a:xfrm>
            <a:off x="6608407" y="6045723"/>
            <a:ext cx="2057400" cy="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3" name="Rectangle 22"/>
          <p:cNvSpPr>
            <a:spLocks noGrp="1" noChangeArrowheads="1"/>
          </p:cNvSpPr>
          <p:nvPr/>
        </p:nvSpPr>
        <p:spPr bwMode="auto">
          <a:xfrm>
            <a:off x="3789007" y="840964"/>
            <a:ext cx="8305800" cy="764091"/>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sz="4000" dirty="0">
                <a:solidFill>
                  <a:schemeClr val="accent1"/>
                </a:solidFill>
                <a:effectLst/>
              </a:rPr>
              <a:t>SYSTEME INTEGRE SONGHAI </a:t>
            </a:r>
          </a:p>
        </p:txBody>
      </p:sp>
      <p:sp>
        <p:nvSpPr>
          <p:cNvPr id="24" name="Rectangle 23"/>
          <p:cNvSpPr>
            <a:spLocks noChangeArrowheads="1"/>
          </p:cNvSpPr>
          <p:nvPr/>
        </p:nvSpPr>
        <p:spPr bwMode="auto">
          <a:xfrm>
            <a:off x="9656407" y="5817123"/>
            <a:ext cx="1484313" cy="52387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Elevage</a:t>
            </a:r>
          </a:p>
        </p:txBody>
      </p:sp>
    </p:spTree>
    <p:extLst>
      <p:ext uri="{BB962C8B-B14F-4D97-AF65-F5344CB8AC3E}">
        <p14:creationId xmlns:p14="http://schemas.microsoft.com/office/powerpoint/2010/main" val="2151901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46</a:t>
            </a:fld>
            <a:endParaRPr lang="fr-FR" dirty="0"/>
          </a:p>
        </p:txBody>
      </p:sp>
      <p:sp>
        <p:nvSpPr>
          <p:cNvPr id="5" name="ZoneTexte 4"/>
          <p:cNvSpPr txBox="1"/>
          <p:nvPr/>
        </p:nvSpPr>
        <p:spPr>
          <a:xfrm>
            <a:off x="280259" y="394961"/>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10. </a:t>
            </a:r>
            <a:r>
              <a:rPr lang="fr-FR" b="1" u="sng" dirty="0">
                <a:solidFill>
                  <a:schemeClr val="accent6">
                    <a:lumMod val="50000"/>
                  </a:schemeClr>
                </a:solidFill>
                <a:latin typeface="+mn-lt"/>
              </a:rPr>
              <a:t>Pisciculture</a:t>
            </a:r>
            <a:r>
              <a:rPr lang="fr-FR" dirty="0">
                <a:solidFill>
                  <a:schemeClr val="accent6">
                    <a:lumMod val="50000"/>
                  </a:schemeClr>
                </a:solidFill>
                <a:latin typeface="+mn-lt"/>
              </a:rPr>
              <a:t> :</a:t>
            </a:r>
          </a:p>
        </p:txBody>
      </p:sp>
      <p:sp>
        <p:nvSpPr>
          <p:cNvPr id="2" name="Rectangle 1"/>
          <p:cNvSpPr/>
          <p:nvPr/>
        </p:nvSpPr>
        <p:spPr>
          <a:xfrm>
            <a:off x="479312" y="2081976"/>
            <a:ext cx="1268617" cy="276999"/>
          </a:xfrm>
          <a:prstGeom prst="rect">
            <a:avLst/>
          </a:prstGeom>
        </p:spPr>
        <p:txBody>
          <a:bodyPr wrap="none">
            <a:spAutoFit/>
          </a:bodyPr>
          <a:lstStyle/>
          <a:p>
            <a:pPr algn="ctr"/>
            <a:r>
              <a:rPr lang="fr-FR" sz="1200" dirty="0">
                <a:solidFill>
                  <a:schemeClr val="accent6">
                    <a:lumMod val="50000"/>
                  </a:schemeClr>
                </a:solidFill>
              </a:rPr>
              <a:t>bassins piscicoles</a:t>
            </a:r>
          </a:p>
        </p:txBody>
      </p:sp>
      <p:sp>
        <p:nvSpPr>
          <p:cNvPr id="3" name="Rectangle 2"/>
          <p:cNvSpPr/>
          <p:nvPr/>
        </p:nvSpPr>
        <p:spPr>
          <a:xfrm>
            <a:off x="2477213" y="2072515"/>
            <a:ext cx="1107226" cy="276999"/>
          </a:xfrm>
          <a:prstGeom prst="rect">
            <a:avLst/>
          </a:prstGeom>
        </p:spPr>
        <p:txBody>
          <a:bodyPr wrap="none">
            <a:spAutoFit/>
          </a:bodyPr>
          <a:lstStyle/>
          <a:p>
            <a:pPr algn="ctr"/>
            <a:r>
              <a:rPr lang="fr-FR" sz="1200" dirty="0">
                <a:solidFill>
                  <a:schemeClr val="accent6">
                    <a:lumMod val="50000"/>
                  </a:schemeClr>
                </a:solidFill>
              </a:rPr>
              <a:t>étang piscicole</a:t>
            </a:r>
          </a:p>
        </p:txBody>
      </p:sp>
      <p:sp>
        <p:nvSpPr>
          <p:cNvPr id="4" name="Rectangle 3"/>
          <p:cNvSpPr/>
          <p:nvPr/>
        </p:nvSpPr>
        <p:spPr>
          <a:xfrm>
            <a:off x="5087008" y="2081976"/>
            <a:ext cx="747320" cy="276999"/>
          </a:xfrm>
          <a:prstGeom prst="rect">
            <a:avLst/>
          </a:prstGeom>
        </p:spPr>
        <p:txBody>
          <a:bodyPr wrap="none">
            <a:spAutoFit/>
          </a:bodyPr>
          <a:lstStyle/>
          <a:p>
            <a:pPr algn="ctr"/>
            <a:r>
              <a:rPr lang="fr-FR" sz="1200" dirty="0">
                <a:solidFill>
                  <a:schemeClr val="accent6">
                    <a:lumMod val="50000"/>
                  </a:schemeClr>
                </a:solidFill>
              </a:rPr>
              <a:t>écloserie</a:t>
            </a:r>
          </a:p>
        </p:txBody>
      </p:sp>
      <p:sp>
        <p:nvSpPr>
          <p:cNvPr id="6" name="Rectangle 5"/>
          <p:cNvSpPr/>
          <p:nvPr/>
        </p:nvSpPr>
        <p:spPr>
          <a:xfrm>
            <a:off x="9255239" y="1580669"/>
            <a:ext cx="1168846" cy="276999"/>
          </a:xfrm>
          <a:prstGeom prst="rect">
            <a:avLst/>
          </a:prstGeom>
        </p:spPr>
        <p:txBody>
          <a:bodyPr wrap="none">
            <a:spAutoFit/>
          </a:bodyPr>
          <a:lstStyle/>
          <a:p>
            <a:pPr algn="ctr"/>
            <a:r>
              <a:rPr lang="fr-FR" sz="1200" dirty="0">
                <a:solidFill>
                  <a:schemeClr val="accent6">
                    <a:lumMod val="50000"/>
                  </a:schemeClr>
                </a:solidFill>
              </a:rPr>
              <a:t>cages flottantes</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112" y="821801"/>
            <a:ext cx="1676400" cy="12573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59" y="821801"/>
            <a:ext cx="1676400" cy="12573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330" y="766716"/>
            <a:ext cx="4391025" cy="771525"/>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5149" y="809487"/>
            <a:ext cx="2171039" cy="1269614"/>
          </a:xfrm>
          <a:prstGeom prst="rect">
            <a:avLst/>
          </a:prstGeom>
        </p:spPr>
      </p:pic>
      <p:sp>
        <p:nvSpPr>
          <p:cNvPr id="11" name="Rectangle 10"/>
          <p:cNvSpPr/>
          <p:nvPr/>
        </p:nvSpPr>
        <p:spPr>
          <a:xfrm>
            <a:off x="454536" y="3780651"/>
            <a:ext cx="1487780" cy="276999"/>
          </a:xfrm>
          <a:prstGeom prst="rect">
            <a:avLst/>
          </a:prstGeom>
        </p:spPr>
        <p:txBody>
          <a:bodyPr wrap="none">
            <a:spAutoFit/>
          </a:bodyPr>
          <a:lstStyle/>
          <a:p>
            <a:pPr algn="ctr"/>
            <a:r>
              <a:rPr lang="fr-FR" sz="1200" dirty="0">
                <a:solidFill>
                  <a:schemeClr val="accent6">
                    <a:lumMod val="50000"/>
                  </a:schemeClr>
                </a:solidFill>
              </a:rPr>
              <a:t>Mangeoire à poisson</a:t>
            </a:r>
          </a:p>
        </p:txBody>
      </p:sp>
      <p:sp>
        <p:nvSpPr>
          <p:cNvPr id="12" name="Rectangle 11"/>
          <p:cNvSpPr/>
          <p:nvPr/>
        </p:nvSpPr>
        <p:spPr>
          <a:xfrm>
            <a:off x="8982207" y="3557834"/>
            <a:ext cx="2176558" cy="276999"/>
          </a:xfrm>
          <a:prstGeom prst="rect">
            <a:avLst/>
          </a:prstGeom>
        </p:spPr>
        <p:txBody>
          <a:bodyPr wrap="none">
            <a:spAutoFit/>
          </a:bodyPr>
          <a:lstStyle/>
          <a:p>
            <a:pPr algn="ctr"/>
            <a:r>
              <a:rPr lang="fr-FR" sz="1200" dirty="0">
                <a:solidFill>
                  <a:schemeClr val="accent6">
                    <a:lumMod val="50000"/>
                  </a:schemeClr>
                </a:solidFill>
              </a:rPr>
              <a:t>Production intensive de poisson</a:t>
            </a:r>
          </a:p>
        </p:txBody>
      </p:sp>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151" y="2441817"/>
            <a:ext cx="1657350" cy="1104900"/>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757" y="2079101"/>
            <a:ext cx="1866900" cy="1390650"/>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2192" y="2079101"/>
            <a:ext cx="1666875" cy="1257300"/>
          </a:xfrm>
          <a:prstGeom prst="rect">
            <a:avLst/>
          </a:prstGeom>
        </p:spPr>
      </p:pic>
      <p:pic>
        <p:nvPicPr>
          <p:cNvPr id="18" name="Imag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984" y="2441817"/>
            <a:ext cx="1714500" cy="1285875"/>
          </a:xfrm>
          <a:prstGeom prst="rect">
            <a:avLst/>
          </a:prstGeom>
        </p:spPr>
      </p:pic>
      <p:pic>
        <p:nvPicPr>
          <p:cNvPr id="19" name="Imag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3262" y="2460101"/>
            <a:ext cx="1828800" cy="1009650"/>
          </a:xfrm>
          <a:prstGeom prst="rect">
            <a:avLst/>
          </a:prstGeom>
        </p:spPr>
      </p:pic>
      <p:pic>
        <p:nvPicPr>
          <p:cNvPr id="20" name="Imag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3840" y="2444822"/>
            <a:ext cx="1676400" cy="1257300"/>
          </a:xfrm>
          <a:prstGeom prst="rect">
            <a:avLst/>
          </a:prstGeom>
        </p:spPr>
      </p:pic>
      <p:pic>
        <p:nvPicPr>
          <p:cNvPr id="21" name="Imag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96266" y="4349618"/>
            <a:ext cx="1676400" cy="1343025"/>
          </a:xfrm>
          <a:prstGeom prst="rect">
            <a:avLst/>
          </a:prstGeom>
        </p:spPr>
      </p:pic>
      <p:pic>
        <p:nvPicPr>
          <p:cNvPr id="22" name="Imag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2884" y="4349619"/>
            <a:ext cx="1790700" cy="1343025"/>
          </a:xfrm>
          <a:prstGeom prst="rect">
            <a:avLst/>
          </a:prstGeom>
        </p:spPr>
      </p:pic>
      <p:sp>
        <p:nvSpPr>
          <p:cNvPr id="23" name="Rectangle 22"/>
          <p:cNvSpPr/>
          <p:nvPr/>
        </p:nvSpPr>
        <p:spPr>
          <a:xfrm>
            <a:off x="3831729" y="3446838"/>
            <a:ext cx="2220480" cy="276999"/>
          </a:xfrm>
          <a:prstGeom prst="rect">
            <a:avLst/>
          </a:prstGeom>
        </p:spPr>
        <p:txBody>
          <a:bodyPr wrap="none">
            <a:spAutoFit/>
          </a:bodyPr>
          <a:lstStyle/>
          <a:p>
            <a:pPr algn="ctr"/>
            <a:r>
              <a:rPr lang="fr-FR" sz="1200" dirty="0">
                <a:solidFill>
                  <a:schemeClr val="accent6">
                    <a:lumMod val="50000"/>
                  </a:schemeClr>
                </a:solidFill>
              </a:rPr>
              <a:t>Tilapia Songhaï : 800 g en 6 mois</a:t>
            </a:r>
          </a:p>
        </p:txBody>
      </p:sp>
      <p:sp>
        <p:nvSpPr>
          <p:cNvPr id="24" name="Rectangle 23"/>
          <p:cNvSpPr/>
          <p:nvPr/>
        </p:nvSpPr>
        <p:spPr>
          <a:xfrm>
            <a:off x="360984" y="5670868"/>
            <a:ext cx="1757212" cy="276999"/>
          </a:xfrm>
          <a:prstGeom prst="rect">
            <a:avLst/>
          </a:prstGeom>
        </p:spPr>
        <p:txBody>
          <a:bodyPr wrap="none">
            <a:spAutoFit/>
          </a:bodyPr>
          <a:lstStyle/>
          <a:p>
            <a:pPr algn="ctr"/>
            <a:r>
              <a:rPr lang="fr-FR" sz="1200" dirty="0">
                <a:solidFill>
                  <a:schemeClr val="accent6">
                    <a:lumMod val="50000"/>
                  </a:schemeClr>
                </a:solidFill>
              </a:rPr>
              <a:t>Carpe : 1,5 kg en 12 mois</a:t>
            </a:r>
          </a:p>
        </p:txBody>
      </p:sp>
      <p:sp>
        <p:nvSpPr>
          <p:cNvPr id="25" name="Rectangle 24"/>
          <p:cNvSpPr/>
          <p:nvPr/>
        </p:nvSpPr>
        <p:spPr>
          <a:xfrm>
            <a:off x="2268706" y="5692643"/>
            <a:ext cx="1757212" cy="276999"/>
          </a:xfrm>
          <a:prstGeom prst="rect">
            <a:avLst/>
          </a:prstGeom>
        </p:spPr>
        <p:txBody>
          <a:bodyPr wrap="none">
            <a:spAutoFit/>
          </a:bodyPr>
          <a:lstStyle/>
          <a:p>
            <a:pPr algn="ctr"/>
            <a:r>
              <a:rPr lang="fr-FR" sz="1200" dirty="0">
                <a:solidFill>
                  <a:schemeClr val="accent6">
                    <a:lumMod val="50000"/>
                  </a:schemeClr>
                </a:solidFill>
              </a:rPr>
              <a:t>Carpe : 1,5 kg en 12 mois</a:t>
            </a:r>
          </a:p>
        </p:txBody>
      </p:sp>
      <p:sp>
        <p:nvSpPr>
          <p:cNvPr id="26" name="Rectangle 25"/>
          <p:cNvSpPr/>
          <p:nvPr/>
        </p:nvSpPr>
        <p:spPr>
          <a:xfrm>
            <a:off x="6232659" y="3723837"/>
            <a:ext cx="1425710" cy="276999"/>
          </a:xfrm>
          <a:prstGeom prst="rect">
            <a:avLst/>
          </a:prstGeom>
        </p:spPr>
        <p:txBody>
          <a:bodyPr wrap="none">
            <a:spAutoFit/>
          </a:bodyPr>
          <a:lstStyle/>
          <a:p>
            <a:pPr algn="ctr"/>
            <a:r>
              <a:rPr lang="fr-FR" sz="1200" dirty="0">
                <a:solidFill>
                  <a:schemeClr val="accent6">
                    <a:lumMod val="50000"/>
                  </a:schemeClr>
                </a:solidFill>
              </a:rPr>
              <a:t>Poisson-chat : 25 kg</a:t>
            </a:r>
          </a:p>
        </p:txBody>
      </p:sp>
      <p:sp>
        <p:nvSpPr>
          <p:cNvPr id="27" name="Rectangle 26"/>
          <p:cNvSpPr/>
          <p:nvPr/>
        </p:nvSpPr>
        <p:spPr>
          <a:xfrm>
            <a:off x="2425004" y="3546717"/>
            <a:ext cx="1107226" cy="276999"/>
          </a:xfrm>
          <a:prstGeom prst="rect">
            <a:avLst/>
          </a:prstGeom>
        </p:spPr>
        <p:txBody>
          <a:bodyPr wrap="none">
            <a:spAutoFit/>
          </a:bodyPr>
          <a:lstStyle/>
          <a:p>
            <a:pPr algn="ctr"/>
            <a:r>
              <a:rPr lang="fr-FR" sz="1200" dirty="0">
                <a:solidFill>
                  <a:schemeClr val="accent6">
                    <a:lumMod val="50000"/>
                  </a:schemeClr>
                </a:solidFill>
              </a:rPr>
              <a:t>étang piscicole</a:t>
            </a:r>
          </a:p>
        </p:txBody>
      </p:sp>
      <p:sp>
        <p:nvSpPr>
          <p:cNvPr id="28" name="Rectangle 27"/>
          <p:cNvSpPr/>
          <p:nvPr/>
        </p:nvSpPr>
        <p:spPr>
          <a:xfrm>
            <a:off x="9839662" y="6186569"/>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pic>
        <p:nvPicPr>
          <p:cNvPr id="29" name="Imag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553366" y="3922142"/>
            <a:ext cx="33432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1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327659" y="4349618"/>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642938" y="4794250"/>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sp>
        <p:nvSpPr>
          <p:cNvPr id="32" name="Rectangle 31"/>
          <p:cNvSpPr/>
          <p:nvPr/>
        </p:nvSpPr>
        <p:spPr>
          <a:xfrm>
            <a:off x="4870022" y="5778368"/>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spTree>
    <p:extLst>
      <p:ext uri="{BB962C8B-B14F-4D97-AF65-F5344CB8AC3E}">
        <p14:creationId xmlns:p14="http://schemas.microsoft.com/office/powerpoint/2010/main" val="441938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47</a:t>
            </a:fld>
            <a:endParaRPr lang="fr-FR" dirty="0"/>
          </a:p>
        </p:txBody>
      </p:sp>
      <p:sp>
        <p:nvSpPr>
          <p:cNvPr id="5" name="ZoneTexte 4"/>
          <p:cNvSpPr txBox="1"/>
          <p:nvPr/>
        </p:nvSpPr>
        <p:spPr>
          <a:xfrm>
            <a:off x="291016" y="59729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10. </a:t>
            </a:r>
            <a:r>
              <a:rPr lang="fr-FR" b="1" u="sng" dirty="0">
                <a:solidFill>
                  <a:schemeClr val="accent6">
                    <a:lumMod val="50000"/>
                  </a:schemeClr>
                </a:solidFill>
                <a:latin typeface="+mn-lt"/>
              </a:rPr>
              <a:t>Pisciculture</a:t>
            </a:r>
            <a:r>
              <a:rPr lang="fr-FR" dirty="0">
                <a:solidFill>
                  <a:schemeClr val="accent6">
                    <a:lumMod val="50000"/>
                  </a:schemeClr>
                </a:solidFill>
                <a:latin typeface="+mn-lt"/>
              </a:rPr>
              <a:t> :</a:t>
            </a:r>
          </a:p>
        </p:txBody>
      </p:sp>
      <p:sp>
        <p:nvSpPr>
          <p:cNvPr id="6" name="Rectangle 5"/>
          <p:cNvSpPr/>
          <p:nvPr/>
        </p:nvSpPr>
        <p:spPr>
          <a:xfrm>
            <a:off x="1070773" y="2434310"/>
            <a:ext cx="593431" cy="276999"/>
          </a:xfrm>
          <a:prstGeom prst="rect">
            <a:avLst/>
          </a:prstGeom>
        </p:spPr>
        <p:txBody>
          <a:bodyPr wrap="none">
            <a:spAutoFit/>
          </a:bodyPr>
          <a:lstStyle/>
          <a:p>
            <a:pPr algn="r">
              <a:defRPr/>
            </a:pPr>
            <a:r>
              <a:rPr lang="fr-FR" sz="1200" dirty="0">
                <a:solidFill>
                  <a:schemeClr val="accent6">
                    <a:lumMod val="50000"/>
                  </a:schemeClr>
                </a:solidFill>
              </a:rPr>
              <a:t>Tilapia</a:t>
            </a:r>
          </a:p>
        </p:txBody>
      </p:sp>
      <p:sp>
        <p:nvSpPr>
          <p:cNvPr id="7" name="Rectangle 6"/>
          <p:cNvSpPr/>
          <p:nvPr/>
        </p:nvSpPr>
        <p:spPr>
          <a:xfrm>
            <a:off x="3251704" y="2645448"/>
            <a:ext cx="904875" cy="277812"/>
          </a:xfrm>
          <a:prstGeom prst="rect">
            <a:avLst/>
          </a:prstGeom>
        </p:spPr>
        <p:txBody>
          <a:bodyPr wrap="none">
            <a:spAutoFit/>
          </a:bodyPr>
          <a:lstStyle/>
          <a:p>
            <a:pPr algn="r">
              <a:defRPr/>
            </a:pPr>
            <a:r>
              <a:rPr lang="fr-FR" sz="1200" dirty="0">
                <a:solidFill>
                  <a:schemeClr val="accent6">
                    <a:lumMod val="50000"/>
                  </a:schemeClr>
                </a:solidFill>
              </a:rPr>
              <a:t>Pisciculture</a:t>
            </a:r>
          </a:p>
        </p:txBody>
      </p:sp>
      <p:pic>
        <p:nvPicPr>
          <p:cNvPr id="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9404" y="986510"/>
            <a:ext cx="2000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941" y="969048"/>
            <a:ext cx="24384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016" y="102461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5717" y="986510"/>
            <a:ext cx="277812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8493255" y="3114190"/>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pic>
        <p:nvPicPr>
          <p:cNvPr id="13" name="Image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016" y="303756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637716" y="2469235"/>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sp>
        <p:nvSpPr>
          <p:cNvPr id="17" name="Rectangle 16"/>
          <p:cNvSpPr/>
          <p:nvPr/>
        </p:nvSpPr>
        <p:spPr>
          <a:xfrm>
            <a:off x="967291" y="4840960"/>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spTree>
    <p:extLst>
      <p:ext uri="{BB962C8B-B14F-4D97-AF65-F5344CB8AC3E}">
        <p14:creationId xmlns:p14="http://schemas.microsoft.com/office/powerpoint/2010/main" val="2513921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04772" y="18393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48</a:t>
            </a:fld>
            <a:endParaRPr lang="fr-FR" dirty="0"/>
          </a:p>
        </p:txBody>
      </p:sp>
      <p:sp>
        <p:nvSpPr>
          <p:cNvPr id="5" name="ZoneTexte 4"/>
          <p:cNvSpPr txBox="1"/>
          <p:nvPr/>
        </p:nvSpPr>
        <p:spPr>
          <a:xfrm>
            <a:off x="167466" y="397555"/>
            <a:ext cx="2895940"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18" name="Oval 2"/>
          <p:cNvSpPr>
            <a:spLocks noChangeArrowheads="1"/>
          </p:cNvSpPr>
          <p:nvPr/>
        </p:nvSpPr>
        <p:spPr bwMode="auto">
          <a:xfrm>
            <a:off x="4131833" y="3926466"/>
            <a:ext cx="2741613" cy="1828800"/>
          </a:xfrm>
          <a:prstGeom prst="ellipse">
            <a:avLst/>
          </a:prstGeom>
          <a:solidFill>
            <a:srgbClr val="FFC000"/>
          </a:solidFill>
          <a:ln w="38100">
            <a:solidFill>
              <a:schemeClr val="tx1"/>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sz="2800" b="1"/>
              <a:t>Production</a:t>
            </a:r>
          </a:p>
          <a:p>
            <a:pPr algn="ctr"/>
            <a:r>
              <a:rPr lang="en-US" sz="2800" b="1"/>
              <a:t>secondaire</a:t>
            </a:r>
          </a:p>
        </p:txBody>
      </p:sp>
      <p:sp>
        <p:nvSpPr>
          <p:cNvPr id="19" name="Oval 3"/>
          <p:cNvSpPr>
            <a:spLocks noChangeArrowheads="1"/>
          </p:cNvSpPr>
          <p:nvPr/>
        </p:nvSpPr>
        <p:spPr bwMode="auto">
          <a:xfrm>
            <a:off x="9237233" y="3926466"/>
            <a:ext cx="2741613" cy="1828800"/>
          </a:xfrm>
          <a:prstGeom prst="ellipse">
            <a:avLst/>
          </a:prstGeom>
          <a:noFill/>
          <a:ln w="38100">
            <a:solidFill>
              <a:schemeClr val="tx1"/>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sz="2800"/>
              <a:t>Production</a:t>
            </a:r>
          </a:p>
          <a:p>
            <a:pPr algn="ctr"/>
            <a:r>
              <a:rPr lang="en-US" sz="2800"/>
              <a:t>tertiaire</a:t>
            </a:r>
          </a:p>
        </p:txBody>
      </p:sp>
      <p:sp>
        <p:nvSpPr>
          <p:cNvPr id="20" name="Text Box 4"/>
          <p:cNvSpPr txBox="1">
            <a:spLocks noChangeArrowheads="1"/>
          </p:cNvSpPr>
          <p:nvPr/>
        </p:nvSpPr>
        <p:spPr bwMode="auto">
          <a:xfrm>
            <a:off x="9491249" y="5755266"/>
            <a:ext cx="2555838" cy="1015663"/>
          </a:xfrm>
          <a:prstGeom prst="rect">
            <a:avLst/>
          </a:prstGeom>
          <a:noFill/>
          <a:ln w="38100">
            <a:noFill/>
            <a:miter lim="800000"/>
            <a:headEnd type="none" w="sm" len="sm"/>
            <a:tailEnd type="none" w="sm" len="sm"/>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230188" indent="-230188">
              <a:buFontTx/>
              <a:buChar char="•"/>
            </a:pPr>
            <a:r>
              <a:rPr lang="en-US" sz="2000"/>
              <a:t>Restaurant</a:t>
            </a:r>
          </a:p>
          <a:p>
            <a:pPr marL="230188" indent="-230188">
              <a:buFontTx/>
              <a:buChar char="•"/>
            </a:pPr>
            <a:r>
              <a:rPr lang="en-US" sz="2000"/>
              <a:t>Transport</a:t>
            </a:r>
          </a:p>
          <a:p>
            <a:pPr marL="230188" indent="-230188">
              <a:buFontTx/>
              <a:buChar char="•"/>
            </a:pPr>
            <a:r>
              <a:rPr lang="en-US" sz="2000"/>
              <a:t>Commercialisation</a:t>
            </a:r>
          </a:p>
        </p:txBody>
      </p:sp>
      <p:sp>
        <p:nvSpPr>
          <p:cNvPr id="21" name="Oval 6"/>
          <p:cNvSpPr>
            <a:spLocks noChangeArrowheads="1"/>
          </p:cNvSpPr>
          <p:nvPr/>
        </p:nvSpPr>
        <p:spPr bwMode="auto">
          <a:xfrm>
            <a:off x="6570233" y="465716"/>
            <a:ext cx="2741613" cy="1828800"/>
          </a:xfrm>
          <a:prstGeom prst="ellipse">
            <a:avLst/>
          </a:prstGeom>
          <a:noFill/>
          <a:ln w="38100">
            <a:solidFill>
              <a:schemeClr val="tx1"/>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Production</a:t>
            </a:r>
          </a:p>
          <a:p>
            <a:r>
              <a:rPr lang="en-US" sz="2800"/>
              <a:t>Primaire</a:t>
            </a:r>
          </a:p>
        </p:txBody>
      </p:sp>
      <p:sp>
        <p:nvSpPr>
          <p:cNvPr id="22" name="Oval 8"/>
          <p:cNvSpPr>
            <a:spLocks noChangeArrowheads="1"/>
          </p:cNvSpPr>
          <p:nvPr/>
        </p:nvSpPr>
        <p:spPr bwMode="auto">
          <a:xfrm>
            <a:off x="6890908" y="2813629"/>
            <a:ext cx="2193925" cy="1462087"/>
          </a:xfrm>
          <a:prstGeom prst="ellipse">
            <a:avLst/>
          </a:prstGeom>
          <a:noFill/>
          <a:ln w="38100">
            <a:solidFill>
              <a:schemeClr val="tx1"/>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sz="2000"/>
              <a:t>Technologies</a:t>
            </a:r>
          </a:p>
        </p:txBody>
      </p:sp>
      <p:grpSp>
        <p:nvGrpSpPr>
          <p:cNvPr id="23" name="Group 9"/>
          <p:cNvGrpSpPr>
            <a:grpSpLocks/>
          </p:cNvGrpSpPr>
          <p:nvPr/>
        </p:nvGrpSpPr>
        <p:grpSpPr bwMode="auto">
          <a:xfrm>
            <a:off x="6070171" y="1891291"/>
            <a:ext cx="3929063" cy="2949576"/>
            <a:chOff x="1701" y="994"/>
            <a:chExt cx="2475" cy="1858"/>
          </a:xfrm>
        </p:grpSpPr>
        <p:sp>
          <p:nvSpPr>
            <p:cNvPr id="24" name="Line 10"/>
            <p:cNvSpPr>
              <a:spLocks noChangeShapeType="1"/>
            </p:cNvSpPr>
            <p:nvPr/>
          </p:nvSpPr>
          <p:spPr bwMode="auto">
            <a:xfrm rot="-3600000">
              <a:off x="1124" y="1571"/>
              <a:ext cx="1351" cy="198"/>
            </a:xfrm>
            <a:prstGeom prst="line">
              <a:avLst/>
            </a:prstGeom>
            <a:noFill/>
            <a:ln w="38100">
              <a:solidFill>
                <a:schemeClr val="tx1"/>
              </a:solidFill>
              <a:round/>
              <a:headEnd type="stealth" w="lg" len="lg"/>
              <a:tailEnd type="stealth"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5" name="Line 11"/>
            <p:cNvSpPr>
              <a:spLocks noChangeShapeType="1"/>
            </p:cNvSpPr>
            <p:nvPr/>
          </p:nvSpPr>
          <p:spPr bwMode="auto">
            <a:xfrm>
              <a:off x="2304" y="2852"/>
              <a:ext cx="1296" cy="0"/>
            </a:xfrm>
            <a:prstGeom prst="line">
              <a:avLst/>
            </a:prstGeom>
            <a:noFill/>
            <a:ln w="38100">
              <a:solidFill>
                <a:schemeClr val="tx1"/>
              </a:solidFill>
              <a:round/>
              <a:headEnd type="stealth" w="lg" len="lg"/>
              <a:tailEnd type="stealth"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6" name="Line 12"/>
            <p:cNvSpPr>
              <a:spLocks noChangeShapeType="1"/>
            </p:cNvSpPr>
            <p:nvPr/>
          </p:nvSpPr>
          <p:spPr bwMode="auto">
            <a:xfrm>
              <a:off x="2880" y="1248"/>
              <a:ext cx="0" cy="336"/>
            </a:xfrm>
            <a:prstGeom prst="line">
              <a:avLst/>
            </a:prstGeom>
            <a:noFill/>
            <a:ln w="38100">
              <a:solidFill>
                <a:schemeClr val="tx1"/>
              </a:solidFill>
              <a:prstDash val="sysDot"/>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7" name="Line 13"/>
            <p:cNvSpPr>
              <a:spLocks noChangeShapeType="1"/>
            </p:cNvSpPr>
            <p:nvPr/>
          </p:nvSpPr>
          <p:spPr bwMode="auto">
            <a:xfrm flipH="1">
              <a:off x="2112" y="2352"/>
              <a:ext cx="288" cy="192"/>
            </a:xfrm>
            <a:prstGeom prst="line">
              <a:avLst/>
            </a:prstGeom>
            <a:noFill/>
            <a:ln w="38100">
              <a:solidFill>
                <a:schemeClr val="tx1"/>
              </a:solidFill>
              <a:prstDash val="sysDot"/>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8" name="Line 14"/>
            <p:cNvSpPr>
              <a:spLocks noChangeShapeType="1"/>
            </p:cNvSpPr>
            <p:nvPr/>
          </p:nvSpPr>
          <p:spPr bwMode="auto">
            <a:xfrm>
              <a:off x="3504" y="2352"/>
              <a:ext cx="288" cy="192"/>
            </a:xfrm>
            <a:prstGeom prst="line">
              <a:avLst/>
            </a:prstGeom>
            <a:noFill/>
            <a:ln w="38100">
              <a:solidFill>
                <a:schemeClr val="tx1"/>
              </a:solidFill>
              <a:prstDash val="sysDot"/>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9" name="Line 15"/>
            <p:cNvSpPr>
              <a:spLocks noChangeShapeType="1"/>
            </p:cNvSpPr>
            <p:nvPr/>
          </p:nvSpPr>
          <p:spPr bwMode="auto">
            <a:xfrm rot="3600000" flipH="1">
              <a:off x="3401" y="1585"/>
              <a:ext cx="1351" cy="198"/>
            </a:xfrm>
            <a:prstGeom prst="line">
              <a:avLst/>
            </a:prstGeom>
            <a:noFill/>
            <a:ln w="38100">
              <a:solidFill>
                <a:schemeClr val="tx1"/>
              </a:solidFill>
              <a:round/>
              <a:headEnd type="stealth" w="lg" len="lg"/>
              <a:tailEnd type="stealth"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pic>
        <p:nvPicPr>
          <p:cNvPr id="30" name="Imag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65" y="999116"/>
            <a:ext cx="2514600" cy="1295400"/>
          </a:xfrm>
          <a:prstGeom prst="rect">
            <a:avLst/>
          </a:prstGeom>
        </p:spPr>
      </p:pic>
      <p:pic>
        <p:nvPicPr>
          <p:cNvPr id="31" name="Imag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40" y="2570742"/>
            <a:ext cx="2381250" cy="1781175"/>
          </a:xfrm>
          <a:prstGeom prst="rect">
            <a:avLst/>
          </a:prstGeom>
        </p:spPr>
      </p:pic>
      <p:sp>
        <p:nvSpPr>
          <p:cNvPr id="32" name="Rectangle 31"/>
          <p:cNvSpPr/>
          <p:nvPr/>
        </p:nvSpPr>
        <p:spPr>
          <a:xfrm>
            <a:off x="392930" y="6471141"/>
            <a:ext cx="2670475" cy="276999"/>
          </a:xfrm>
          <a:prstGeom prst="rect">
            <a:avLst/>
          </a:prstGeom>
        </p:spPr>
        <p:txBody>
          <a:bodyPr wrap="none">
            <a:spAutoFit/>
          </a:bodyPr>
          <a:lstStyle/>
          <a:p>
            <a:pPr algn="ctr"/>
            <a:r>
              <a:rPr lang="fr-FR" sz="1200" dirty="0">
                <a:solidFill>
                  <a:schemeClr val="accent6">
                    <a:lumMod val="50000"/>
                  </a:schemeClr>
                </a:solidFill>
              </a:rPr>
              <a:t>Songhaï exporte des machines agricoles</a:t>
            </a:r>
          </a:p>
        </p:txBody>
      </p:sp>
      <p:pic>
        <p:nvPicPr>
          <p:cNvPr id="33" name="Imag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65" y="4687197"/>
            <a:ext cx="3121406" cy="1717520"/>
          </a:xfrm>
          <a:prstGeom prst="rect">
            <a:avLst/>
          </a:prstGeom>
        </p:spPr>
      </p:pic>
      <p:sp>
        <p:nvSpPr>
          <p:cNvPr id="34" name="Text Box 7"/>
          <p:cNvSpPr txBox="1">
            <a:spLocks noChangeArrowheads="1"/>
          </p:cNvSpPr>
          <p:nvPr/>
        </p:nvSpPr>
        <p:spPr bwMode="auto">
          <a:xfrm>
            <a:off x="9494726" y="696182"/>
            <a:ext cx="1776805" cy="923330"/>
          </a:xfrm>
          <a:prstGeom prst="rect">
            <a:avLst/>
          </a:prstGeom>
          <a:noFill/>
          <a:ln w="38100">
            <a:noFill/>
            <a:miter lim="800000"/>
            <a:headEnd type="none" w="sm" len="sm"/>
            <a:tailEnd type="none" w="sm" len="sm"/>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230188" indent="-230188">
              <a:buFontTx/>
              <a:buChar char="•"/>
            </a:pPr>
            <a:r>
              <a:rPr lang="en-US" dirty="0" err="1"/>
              <a:t>Végétale</a:t>
            </a:r>
            <a:endParaRPr lang="en-US" dirty="0"/>
          </a:p>
          <a:p>
            <a:pPr marL="230188" indent="-230188">
              <a:buFontTx/>
              <a:buChar char="•"/>
            </a:pPr>
            <a:r>
              <a:rPr lang="en-US" dirty="0" err="1"/>
              <a:t>Animale</a:t>
            </a:r>
            <a:endParaRPr lang="en-US" dirty="0"/>
          </a:p>
          <a:p>
            <a:pPr marL="230188" indent="-230188">
              <a:buFontTx/>
              <a:buChar char="•"/>
            </a:pPr>
            <a:r>
              <a:rPr lang="en-US" dirty="0" err="1"/>
              <a:t>Pisculture</a:t>
            </a:r>
            <a:endParaRPr lang="en-US" dirty="0"/>
          </a:p>
        </p:txBody>
      </p:sp>
      <p:sp>
        <p:nvSpPr>
          <p:cNvPr id="2" name="ZoneTexte 1"/>
          <p:cNvSpPr txBox="1"/>
          <p:nvPr/>
        </p:nvSpPr>
        <p:spPr>
          <a:xfrm>
            <a:off x="2798959" y="2610863"/>
            <a:ext cx="3056275" cy="830997"/>
          </a:xfrm>
          <a:prstGeom prst="rect">
            <a:avLst/>
          </a:prstGeom>
          <a:noFill/>
        </p:spPr>
        <p:txBody>
          <a:bodyPr wrap="square" rtlCol="0">
            <a:spAutoFit/>
          </a:bodyPr>
          <a:lstStyle/>
          <a:p>
            <a:pPr algn="ctr"/>
            <a:r>
              <a:rPr lang="fr-FR" sz="1200" dirty="0">
                <a:solidFill>
                  <a:schemeClr val="accent6">
                    <a:lumMod val="50000"/>
                  </a:schemeClr>
                </a:solidFill>
              </a:rPr>
              <a:t>↗ Transformation du riz : une batteuse-vanneuse d’une capacité de 2500kg de riz paddy à l’heure. Source : </a:t>
            </a:r>
            <a:r>
              <a:rPr lang="fr-FR" sz="1200" dirty="0">
                <a:solidFill>
                  <a:schemeClr val="accent6">
                    <a:lumMod val="50000"/>
                  </a:schemeClr>
                </a:solidFill>
                <a:hlinkClick r:id="rId5"/>
              </a:rPr>
              <a:t>https://www.facebook.com/centresonghai</a:t>
            </a:r>
            <a:r>
              <a:rPr lang="fr-FR" sz="1200" dirty="0">
                <a:solidFill>
                  <a:schemeClr val="accent6">
                    <a:lumMod val="50000"/>
                  </a:schemeClr>
                </a:solidFill>
              </a:rPr>
              <a:t> </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828" y="1162085"/>
            <a:ext cx="2571750" cy="1457325"/>
          </a:xfrm>
          <a:prstGeom prst="rect">
            <a:avLst/>
          </a:prstGeom>
        </p:spPr>
      </p:pic>
    </p:spTree>
    <p:extLst>
      <p:ext uri="{BB962C8B-B14F-4D97-AF65-F5344CB8AC3E}">
        <p14:creationId xmlns:p14="http://schemas.microsoft.com/office/powerpoint/2010/main" val="3679859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81526" y="16192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1" name="Espace réservé du numéro de diapositive 6"/>
          <p:cNvSpPr>
            <a:spLocks noGrp="1"/>
          </p:cNvSpPr>
          <p:nvPr>
            <p:ph type="sldNum" sz="quarter" idx="12"/>
          </p:nvPr>
        </p:nvSpPr>
        <p:spPr>
          <a:xfrm>
            <a:off x="220260" y="96883"/>
            <a:ext cx="391366" cy="350838"/>
          </a:xfrm>
        </p:spPr>
        <p:txBody>
          <a:bodyPr/>
          <a:lstStyle/>
          <a:p>
            <a:pPr>
              <a:defRPr/>
            </a:pPr>
            <a:fld id="{EF9A0886-B9CE-4BF5-8644-70102C9D4DAF}" type="slidenum">
              <a:rPr lang="fr-FR"/>
              <a:pPr>
                <a:defRPr/>
              </a:pPr>
              <a:t>49</a:t>
            </a:fld>
            <a:endParaRPr lang="fr-FR" dirty="0"/>
          </a:p>
        </p:txBody>
      </p:sp>
      <p:sp>
        <p:nvSpPr>
          <p:cNvPr id="12" name="ZoneTexte 11"/>
          <p:cNvSpPr txBox="1"/>
          <p:nvPr/>
        </p:nvSpPr>
        <p:spPr>
          <a:xfrm>
            <a:off x="242888" y="1466843"/>
            <a:ext cx="9727929" cy="2563297"/>
          </a:xfrm>
          <a:prstGeom prst="rect">
            <a:avLst/>
          </a:prstGeom>
          <a:noFill/>
        </p:spPr>
        <p:txBody>
          <a:bodyPr wrap="square">
            <a:spAutoFit/>
          </a:bodyPr>
          <a:lstStyle/>
          <a:p>
            <a:pPr eaLnBrk="1" hangingPunct="1">
              <a:defRPr/>
            </a:pPr>
            <a:r>
              <a:rPr lang="fr-FR" altLang="fr-FR" dirty="0">
                <a:solidFill>
                  <a:schemeClr val="accent6">
                    <a:lumMod val="50000"/>
                  </a:schemeClr>
                </a:solidFill>
              </a:rPr>
              <a:t>Elle possède un atelier de mécanique et une </a:t>
            </a:r>
            <a:r>
              <a:rPr lang="fr-FR" altLang="fr-FR" u="sng" dirty="0">
                <a:solidFill>
                  <a:schemeClr val="accent6">
                    <a:lumMod val="50000"/>
                  </a:schemeClr>
                </a:solidFill>
              </a:rPr>
              <a:t>cellule </a:t>
            </a:r>
            <a:r>
              <a:rPr lang="fr-FR" altLang="fr-FR" u="sng">
                <a:solidFill>
                  <a:schemeClr val="accent6">
                    <a:lumMod val="50000"/>
                  </a:schemeClr>
                </a:solidFill>
              </a:rPr>
              <a:t>de conception/adaptation </a:t>
            </a:r>
            <a:r>
              <a:rPr lang="fr-FR" altLang="fr-FR" u="sng" dirty="0">
                <a:solidFill>
                  <a:schemeClr val="accent6">
                    <a:lumMod val="50000"/>
                  </a:schemeClr>
                </a:solidFill>
              </a:rPr>
              <a:t>de machines </a:t>
            </a:r>
            <a:r>
              <a:rPr lang="fr-FR" altLang="fr-FR" dirty="0">
                <a:solidFill>
                  <a:schemeClr val="accent6">
                    <a:lumMod val="50000"/>
                  </a:schemeClr>
                </a:solidFill>
              </a:rPr>
              <a:t>mais aussi une  </a:t>
            </a:r>
            <a:r>
              <a:rPr lang="fr-FR" altLang="fr-FR" u="sng" dirty="0">
                <a:solidFill>
                  <a:schemeClr val="accent6">
                    <a:lumMod val="50000"/>
                  </a:schemeClr>
                </a:solidFill>
              </a:rPr>
              <a:t>cellule de production de machines </a:t>
            </a:r>
            <a:r>
              <a:rPr lang="fr-FR" altLang="fr-FR" dirty="0">
                <a:solidFill>
                  <a:schemeClr val="accent6">
                    <a:lumMod val="50000"/>
                  </a:schemeClr>
                </a:solidFill>
              </a:rPr>
              <a:t>à travers :</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 Fonderie : récupération des métaux pour la fabrication de pièces de machines</a:t>
            </a:r>
          </a:p>
          <a:p>
            <a:pPr eaLnBrk="1" hangingPunct="1">
              <a:defRPr/>
            </a:pPr>
            <a:r>
              <a:rPr lang="fr-FR" altLang="fr-FR" dirty="0">
                <a:solidFill>
                  <a:schemeClr val="accent6">
                    <a:lumMod val="50000"/>
                  </a:schemeClr>
                </a:solidFill>
              </a:rPr>
              <a:t>• Tournage : modelage des pièces issues de la fonderie</a:t>
            </a:r>
          </a:p>
          <a:p>
            <a:pPr eaLnBrk="1" hangingPunct="1">
              <a:defRPr/>
            </a:pPr>
            <a:r>
              <a:rPr lang="fr-FR" altLang="fr-FR" dirty="0">
                <a:solidFill>
                  <a:schemeClr val="accent6">
                    <a:lumMod val="50000"/>
                  </a:schemeClr>
                </a:solidFill>
              </a:rPr>
              <a:t>• Construction métallique : fabrication et montage des machines</a:t>
            </a:r>
          </a:p>
          <a:p>
            <a:pPr eaLnBrk="1" hangingPunct="1">
              <a:defRPr/>
            </a:pPr>
            <a:r>
              <a:rPr lang="fr-FR" altLang="fr-FR" dirty="0">
                <a:solidFill>
                  <a:schemeClr val="accent6">
                    <a:lumMod val="50000"/>
                  </a:schemeClr>
                </a:solidFill>
              </a:rPr>
              <a:t>• Construction galvanisée : réalisation de petits équipements d’élevage</a:t>
            </a:r>
          </a:p>
          <a:p>
            <a:pPr eaLnBrk="1" hangingPunct="1">
              <a:defRPr/>
            </a:pPr>
            <a:r>
              <a:rPr lang="fr-FR" altLang="fr-FR" dirty="0">
                <a:solidFill>
                  <a:schemeClr val="accent6">
                    <a:lumMod val="50000"/>
                  </a:schemeClr>
                </a:solidFill>
              </a:rPr>
              <a:t>• Cadre de formation des entrepreneurs agricoles et des artisans locaux.</a:t>
            </a:r>
          </a:p>
          <a:p>
            <a:pPr>
              <a:defRPr/>
            </a:pPr>
            <a:endParaRPr lang="fr-FR" dirty="0">
              <a:solidFill>
                <a:schemeClr val="accent6">
                  <a:lumMod val="50000"/>
                </a:schemeClr>
              </a:solidFill>
            </a:endParaRPr>
          </a:p>
        </p:txBody>
      </p:sp>
      <p:pic>
        <p:nvPicPr>
          <p:cNvPr id="13"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7692" y="5030788"/>
            <a:ext cx="21431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747" y="3424237"/>
            <a:ext cx="175101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4650" y="4727575"/>
            <a:ext cx="15065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50488" y="2065338"/>
            <a:ext cx="17811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11601" y="3916363"/>
            <a:ext cx="18462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17929" y="4019550"/>
            <a:ext cx="17081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6007101" y="5300663"/>
            <a:ext cx="1473200" cy="276225"/>
          </a:xfrm>
          <a:prstGeom prst="rect">
            <a:avLst/>
          </a:prstGeom>
        </p:spPr>
        <p:txBody>
          <a:bodyPr wrap="none">
            <a:spAutoFit/>
          </a:bodyPr>
          <a:lstStyle/>
          <a:p>
            <a:pPr algn="ctr">
              <a:defRPr/>
            </a:pPr>
            <a:r>
              <a:rPr lang="fr-FR" sz="1200" dirty="0">
                <a:solidFill>
                  <a:schemeClr val="accent6">
                    <a:lumMod val="50000"/>
                  </a:schemeClr>
                </a:solidFill>
              </a:rPr>
              <a:t>Essais d’une </a:t>
            </a:r>
            <a:r>
              <a:rPr lang="fr-FR" sz="1200" dirty="0" err="1">
                <a:solidFill>
                  <a:schemeClr val="accent6">
                    <a:lumMod val="50000"/>
                  </a:schemeClr>
                </a:solidFill>
              </a:rPr>
              <a:t>rapeuse</a:t>
            </a:r>
            <a:endParaRPr lang="fr-FR" sz="1200" dirty="0">
              <a:solidFill>
                <a:schemeClr val="accent6">
                  <a:lumMod val="50000"/>
                </a:schemeClr>
              </a:solidFill>
            </a:endParaRPr>
          </a:p>
        </p:txBody>
      </p:sp>
      <p:pic>
        <p:nvPicPr>
          <p:cNvPr id="27" name="Imag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9088" y="3916363"/>
            <a:ext cx="33432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241729" y="563336"/>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29" name="ZoneTexte 28"/>
          <p:cNvSpPr txBox="1"/>
          <p:nvPr/>
        </p:nvSpPr>
        <p:spPr>
          <a:xfrm>
            <a:off x="220260" y="1016301"/>
            <a:ext cx="461447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11.1. </a:t>
            </a:r>
            <a:r>
              <a:rPr lang="fr-FR" u="sng" dirty="0">
                <a:solidFill>
                  <a:schemeClr val="accent6">
                    <a:lumMod val="50000"/>
                  </a:schemeClr>
                </a:solidFill>
                <a:latin typeface="+mn-lt"/>
              </a:rPr>
              <a:t>Fabrication de machines agricoles</a:t>
            </a:r>
            <a:r>
              <a:rPr lang="fr-FR" dirty="0">
                <a:solidFill>
                  <a:schemeClr val="accent6">
                    <a:lumMod val="50000"/>
                  </a:schemeClr>
                </a:solidFill>
                <a:latin typeface="+mn-lt"/>
              </a:rPr>
              <a:t> :</a:t>
            </a:r>
          </a:p>
        </p:txBody>
      </p:sp>
      <p:pic>
        <p:nvPicPr>
          <p:cNvPr id="15" name="Imag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312400" y="211665"/>
            <a:ext cx="16573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1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468100" cy="338613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0. </a:t>
            </a:r>
            <a:r>
              <a:rPr lang="fr-FR" b="1" u="sng" dirty="0">
                <a:solidFill>
                  <a:schemeClr val="accent6">
                    <a:lumMod val="50000"/>
                  </a:schemeClr>
                </a:solidFill>
                <a:latin typeface="+mn-lt"/>
              </a:rPr>
              <a:t>Sommaire</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rPr>
              <a:t>A8. Annexe : Diplômes du Père </a:t>
            </a:r>
            <a:r>
              <a:rPr lang="fr-FR" sz="1400" dirty="0" err="1">
                <a:solidFill>
                  <a:schemeClr val="accent6">
                    <a:lumMod val="50000"/>
                  </a:schemeClr>
                </a:solidFill>
              </a:rPr>
              <a:t>Nzamujo</a:t>
            </a:r>
            <a:r>
              <a:rPr lang="fr-FR" sz="1400" dirty="0">
                <a:solidFill>
                  <a:schemeClr val="accent6">
                    <a:lumMod val="50000"/>
                  </a:schemeClr>
                </a:solidFill>
              </a:rPr>
              <a:t> </a:t>
            </a:r>
          </a:p>
          <a:p>
            <a:pPr eaLnBrk="1" fontAlgn="auto" hangingPunct="1">
              <a:spcBef>
                <a:spcPts val="0"/>
              </a:spcBef>
              <a:spcAft>
                <a:spcPts val="0"/>
              </a:spcAft>
              <a:defRPr/>
            </a:pPr>
            <a:r>
              <a:rPr lang="fr-FR" sz="1400" dirty="0">
                <a:solidFill>
                  <a:schemeClr val="accent6">
                    <a:lumMod val="50000"/>
                  </a:schemeClr>
                </a:solidFill>
              </a:rPr>
              <a:t>A9. Annexe : Distinctions et récompenses du Père </a:t>
            </a:r>
            <a:r>
              <a:rPr lang="fr-FR" sz="1400" dirty="0" err="1">
                <a:solidFill>
                  <a:schemeClr val="accent6">
                    <a:lumMod val="50000"/>
                  </a:schemeClr>
                </a:solidFill>
              </a:rPr>
              <a:t>Nzamujo</a:t>
            </a:r>
            <a:endParaRPr lang="fr-FR" sz="1400" dirty="0">
              <a:solidFill>
                <a:schemeClr val="accent6">
                  <a:lumMod val="50000"/>
                </a:schemeClr>
              </a:solidFill>
            </a:endParaRPr>
          </a:p>
          <a:p>
            <a:pPr eaLnBrk="1" fontAlgn="auto" hangingPunct="1">
              <a:spcBef>
                <a:spcPts val="0"/>
              </a:spcBef>
              <a:spcAft>
                <a:spcPts val="0"/>
              </a:spcAft>
              <a:defRPr/>
            </a:pPr>
            <a:r>
              <a:rPr lang="fr-FR" sz="1400" dirty="0">
                <a:solidFill>
                  <a:schemeClr val="accent6">
                    <a:lumMod val="50000"/>
                  </a:schemeClr>
                </a:solidFill>
                <a:latin typeface="+mn-lt"/>
              </a:rPr>
              <a:t>A10. Annexe : Distinctions et récompenses du centre Songhaï</a:t>
            </a:r>
          </a:p>
          <a:p>
            <a:pPr eaLnBrk="1" fontAlgn="auto" hangingPunct="1">
              <a:spcBef>
                <a:spcPts val="0"/>
              </a:spcBef>
              <a:spcAft>
                <a:spcPts val="0"/>
              </a:spcAft>
              <a:defRPr/>
            </a:pPr>
            <a:r>
              <a:rPr lang="fr-FR" sz="1400" dirty="0">
                <a:solidFill>
                  <a:schemeClr val="accent6">
                    <a:lumMod val="50000"/>
                  </a:schemeClr>
                </a:solidFill>
                <a:latin typeface="+mn-lt"/>
              </a:rPr>
              <a:t>A11. Annexe : Transparence financière</a:t>
            </a:r>
          </a:p>
          <a:p>
            <a:pPr eaLnBrk="1" fontAlgn="auto" hangingPunct="1">
              <a:spcBef>
                <a:spcPts val="0"/>
              </a:spcBef>
              <a:spcAft>
                <a:spcPts val="0"/>
              </a:spcAft>
              <a:defRPr/>
            </a:pPr>
            <a:r>
              <a:rPr lang="fr-FR" sz="1400" dirty="0">
                <a:solidFill>
                  <a:schemeClr val="accent6">
                    <a:lumMod val="50000"/>
                  </a:schemeClr>
                </a:solidFill>
                <a:latin typeface="+mn-lt"/>
              </a:rPr>
              <a:t>A12. Annexe : Compétences professionnelles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A13. Annexe : Citations du Père </a:t>
            </a:r>
            <a:r>
              <a:rPr lang="fr-FR" sz="1400" dirty="0" err="1">
                <a:solidFill>
                  <a:schemeClr val="accent6">
                    <a:lumMod val="50000"/>
                  </a:schemeClr>
                </a:solidFill>
                <a:latin typeface="+mn-lt"/>
              </a:rPr>
              <a:t>Nzamujo</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A13bis. Annexe : Ecrits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A14. Annexe : Livre d’Or</a:t>
            </a:r>
          </a:p>
          <a:p>
            <a:pPr eaLnBrk="1" fontAlgn="auto" hangingPunct="1">
              <a:spcBef>
                <a:spcPts val="0"/>
              </a:spcBef>
              <a:spcAft>
                <a:spcPts val="0"/>
              </a:spcAft>
              <a:defRPr/>
            </a:pPr>
            <a:r>
              <a:rPr lang="fr-FR" sz="1400" dirty="0">
                <a:solidFill>
                  <a:schemeClr val="accent6">
                    <a:lumMod val="50000"/>
                  </a:schemeClr>
                </a:solidFill>
                <a:latin typeface="+mn-lt"/>
              </a:rPr>
              <a:t>A15. Annexe : La charte de Songhaï </a:t>
            </a:r>
          </a:p>
          <a:p>
            <a:pPr eaLnBrk="1" fontAlgn="auto" hangingPunct="1">
              <a:spcBef>
                <a:spcPts val="0"/>
              </a:spcBef>
              <a:spcAft>
                <a:spcPts val="0"/>
              </a:spcAft>
              <a:defRPr/>
            </a:pPr>
            <a:r>
              <a:rPr lang="fr-FR" sz="1400" dirty="0">
                <a:solidFill>
                  <a:schemeClr val="accent6">
                    <a:lumMod val="50000"/>
                  </a:schemeClr>
                </a:solidFill>
                <a:latin typeface="+mn-lt"/>
              </a:rPr>
              <a:t>A16. Annexe : Bibliographie </a:t>
            </a:r>
          </a:p>
          <a:p>
            <a:pPr eaLnBrk="1" fontAlgn="auto" hangingPunct="1">
              <a:spcBef>
                <a:spcPts val="0"/>
              </a:spcBef>
              <a:spcAft>
                <a:spcPts val="0"/>
              </a:spcAft>
              <a:defRPr/>
            </a:pPr>
            <a:r>
              <a:rPr lang="fr-FR" sz="1400" dirty="0">
                <a:solidFill>
                  <a:schemeClr val="accent6">
                    <a:lumMod val="50000"/>
                  </a:schemeClr>
                </a:solidFill>
                <a:latin typeface="+mn-lt"/>
              </a:rPr>
              <a:t>A17. Annexe : Coordonnées de l’ONG SONGHAI </a:t>
            </a:r>
          </a:p>
          <a:p>
            <a:pPr eaLnBrk="1" fontAlgn="auto" hangingPunct="1">
              <a:spcBef>
                <a:spcPts val="0"/>
              </a:spcBef>
              <a:spcAft>
                <a:spcPts val="0"/>
              </a:spcAft>
              <a:defRPr/>
            </a:pPr>
            <a:r>
              <a:rPr lang="fr-FR" sz="1400" dirty="0">
                <a:solidFill>
                  <a:schemeClr val="accent6">
                    <a:lumMod val="50000"/>
                  </a:schemeClr>
                </a:solidFill>
                <a:latin typeface="+mn-lt"/>
              </a:rPr>
              <a:t>A17bis. Annexe : Plan du centre SONGHAI de Porto-Novo au Bénin </a:t>
            </a:r>
          </a:p>
          <a:p>
            <a:pPr eaLnBrk="1" fontAlgn="auto" hangingPunct="1">
              <a:spcBef>
                <a:spcPts val="0"/>
              </a:spcBef>
              <a:spcAft>
                <a:spcPts val="0"/>
              </a:spcAft>
              <a:defRPr/>
            </a:pPr>
            <a:r>
              <a:rPr lang="fr-FR" sz="1400" dirty="0">
                <a:solidFill>
                  <a:schemeClr val="accent6">
                    <a:lumMod val="50000"/>
                  </a:schemeClr>
                </a:solidFill>
                <a:latin typeface="+mn-lt"/>
              </a:rPr>
              <a:t>A17ter. Annexe : Coordonnées de SONGHAI France</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60125" y="6334125"/>
            <a:ext cx="777875" cy="354013"/>
          </a:xfrm>
        </p:spPr>
        <p:txBody>
          <a:bodyPr/>
          <a:lstStyle/>
          <a:p>
            <a:pPr>
              <a:defRPr/>
            </a:pPr>
            <a:fld id="{AFDBB819-FBC4-4833-A43B-0F335D2FD5E0}" type="slidenum">
              <a:rPr lang="fr-FR"/>
              <a:pPr>
                <a:defRPr/>
              </a:pPr>
              <a:t>5</a:t>
            </a:fld>
            <a:endParaRPr lang="fr-FR" dirty="0"/>
          </a:p>
        </p:txBody>
      </p:sp>
      <p:pic>
        <p:nvPicPr>
          <p:cNvPr id="7173"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254125"/>
            <a:ext cx="33702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7237413" y="3146425"/>
            <a:ext cx="4322762" cy="1201738"/>
          </a:xfrm>
          <a:prstGeom prst="rect">
            <a:avLst/>
          </a:prstGeom>
          <a:noFill/>
        </p:spPr>
        <p:txBody>
          <a:bodyPr>
            <a:spAutoFit/>
          </a:bodyPr>
          <a:lstStyle/>
          <a:p>
            <a:pPr algn="ctr">
              <a:defRPr/>
            </a:pPr>
            <a:r>
              <a:rPr lang="fr-FR" sz="1200" dirty="0">
                <a:solidFill>
                  <a:schemeClr val="accent6">
                    <a:lumMod val="50000"/>
                  </a:schemeClr>
                </a:solidFill>
              </a:rPr>
              <a:t>Légumes produits par Songhaï. Source : </a:t>
            </a:r>
            <a:r>
              <a:rPr lang="fr-FR" sz="1200">
                <a:solidFill>
                  <a:schemeClr val="accent6">
                    <a:lumMod val="50000"/>
                  </a:schemeClr>
                </a:solidFill>
                <a:hlinkClick r:id="rId4"/>
              </a:rPr>
              <a:t>http://videos.arte.tv/fr/videos/le-bonheur-est-dans-l-assiette-</a:t>
            </a:r>
            <a:r>
              <a:rPr lang="fr-FR" sz="1200" dirty="0">
                <a:solidFill>
                  <a:schemeClr val="accent6">
                    <a:lumMod val="50000"/>
                  </a:schemeClr>
                </a:solidFill>
                <a:hlinkClick r:id="rId4"/>
              </a:rPr>
              <a:t>-6987634.html</a:t>
            </a:r>
            <a:r>
              <a:rPr lang="fr-FR" sz="1200" dirty="0">
                <a:solidFill>
                  <a:schemeClr val="accent6">
                    <a:lumMod val="50000"/>
                  </a:schemeClr>
                </a:solidFill>
              </a:rPr>
              <a:t> &amp; </a:t>
            </a:r>
            <a:r>
              <a:rPr lang="fr-FR" sz="1200">
                <a:solidFill>
                  <a:schemeClr val="accent6">
                    <a:lumMod val="50000"/>
                  </a:schemeClr>
                </a:solidFill>
                <a:hlinkClick r:id="rId5"/>
              </a:rPr>
              <a:t>http://www.scoop.it/t/pour-une-agriculture-respectueuse-de-l-environnement/p/3012568289/2012/10/17/le-centre-songhai-systeme-d-agriculture-biologique-fonde-sur-le-recyclage-et-la-preservation-de-la-biodiversite</a:t>
            </a:r>
            <a:r>
              <a:rPr lang="fr-FR" sz="1200">
                <a:solidFill>
                  <a:schemeClr val="accent6">
                    <a:lumMod val="50000"/>
                  </a:schemeClr>
                </a:solidFill>
              </a:rPr>
              <a:t> </a:t>
            </a:r>
            <a:endParaRPr lang="fr-FR" sz="1200" dirty="0">
              <a:solidFill>
                <a:schemeClr val="accent6">
                  <a:lumMod val="50000"/>
                </a:schemeClr>
              </a:solidFill>
            </a:endParaRPr>
          </a:p>
        </p:txBody>
      </p:sp>
      <p:pic>
        <p:nvPicPr>
          <p:cNvPr id="7175"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76925" y="4633913"/>
            <a:ext cx="18764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57488" y="4310063"/>
            <a:ext cx="2730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589588" y="6354763"/>
            <a:ext cx="2128837" cy="276225"/>
          </a:xfrm>
          <a:prstGeom prst="rect">
            <a:avLst/>
          </a:prstGeom>
        </p:spPr>
        <p:txBody>
          <a:bodyPr wrap="none">
            <a:spAutoFit/>
          </a:bodyPr>
          <a:lstStyle/>
          <a:p>
            <a:pPr algn="ctr">
              <a:defRPr/>
            </a:pPr>
            <a:r>
              <a:rPr lang="fr-FR" sz="1200" dirty="0">
                <a:solidFill>
                  <a:schemeClr val="accent6">
                    <a:lumMod val="50000"/>
                  </a:schemeClr>
                </a:solidFill>
              </a:rPr>
              <a:t>Production de foyers améliorés</a:t>
            </a:r>
          </a:p>
        </p:txBody>
      </p:sp>
      <p:sp>
        <p:nvSpPr>
          <p:cNvPr id="11" name="Rectangle 10"/>
          <p:cNvSpPr/>
          <p:nvPr/>
        </p:nvSpPr>
        <p:spPr>
          <a:xfrm>
            <a:off x="3497263" y="6354763"/>
            <a:ext cx="1389062" cy="276225"/>
          </a:xfrm>
          <a:prstGeom prst="rect">
            <a:avLst/>
          </a:prstGeom>
        </p:spPr>
        <p:txBody>
          <a:bodyPr wrap="none">
            <a:spAutoFit/>
          </a:bodyPr>
          <a:lstStyle/>
          <a:p>
            <a:pPr algn="ctr">
              <a:defRPr/>
            </a:pPr>
            <a:r>
              <a:rPr lang="fr-FR" sz="1200" dirty="0">
                <a:solidFill>
                  <a:schemeClr val="accent6">
                    <a:lumMod val="50000"/>
                  </a:schemeClr>
                </a:solidFill>
              </a:rPr>
              <a:t>Sirops et confitures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35357" y="1809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25"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50</a:t>
            </a:fld>
            <a:endParaRPr lang="fr-FR" dirty="0"/>
          </a:p>
        </p:txBody>
      </p:sp>
      <p:sp>
        <p:nvSpPr>
          <p:cNvPr id="26" name="ZoneTexte 25"/>
          <p:cNvSpPr txBox="1"/>
          <p:nvPr/>
        </p:nvSpPr>
        <p:spPr>
          <a:xfrm>
            <a:off x="164372" y="141008"/>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27" name="ZoneTexte 26"/>
          <p:cNvSpPr txBox="1"/>
          <p:nvPr/>
        </p:nvSpPr>
        <p:spPr>
          <a:xfrm>
            <a:off x="164372" y="559872"/>
            <a:ext cx="461447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11.2. </a:t>
            </a:r>
            <a:r>
              <a:rPr lang="fr-FR" u="sng" dirty="0">
                <a:solidFill>
                  <a:schemeClr val="accent6">
                    <a:lumMod val="50000"/>
                  </a:schemeClr>
                </a:solidFill>
                <a:latin typeface="+mn-lt"/>
              </a:rPr>
              <a:t>Production de riz décortiqué et étuvé</a:t>
            </a:r>
            <a:r>
              <a:rPr lang="fr-FR" dirty="0">
                <a:solidFill>
                  <a:schemeClr val="accent6">
                    <a:lumMod val="50000"/>
                  </a:schemeClr>
                </a:solidFill>
                <a:latin typeface="+mn-lt"/>
              </a:rPr>
              <a:t> :</a:t>
            </a:r>
          </a:p>
        </p:txBody>
      </p:sp>
      <p:sp>
        <p:nvSpPr>
          <p:cNvPr id="2" name="Rectangle 1"/>
          <p:cNvSpPr/>
          <p:nvPr/>
        </p:nvSpPr>
        <p:spPr>
          <a:xfrm>
            <a:off x="6050393" y="2991746"/>
            <a:ext cx="1635384" cy="276999"/>
          </a:xfrm>
          <a:prstGeom prst="rect">
            <a:avLst/>
          </a:prstGeom>
        </p:spPr>
        <p:txBody>
          <a:bodyPr wrap="none">
            <a:spAutoFit/>
          </a:bodyPr>
          <a:lstStyle/>
          <a:p>
            <a:pPr algn="ctr"/>
            <a:r>
              <a:rPr lang="fr-FR" sz="1200" dirty="0">
                <a:solidFill>
                  <a:schemeClr val="accent6">
                    <a:lumMod val="50000"/>
                  </a:schemeClr>
                </a:solidFill>
              </a:rPr>
              <a:t>production de riz étuvé</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2" y="1071843"/>
            <a:ext cx="2400300" cy="180975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010" y="929204"/>
            <a:ext cx="2724150" cy="2047875"/>
          </a:xfrm>
          <a:prstGeom prst="rect">
            <a:avLst/>
          </a:prstGeom>
        </p:spPr>
      </p:pic>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028" y="1086244"/>
            <a:ext cx="2476500" cy="1857375"/>
          </a:xfrm>
          <a:prstGeom prst="rect">
            <a:avLst/>
          </a:prstGeom>
        </p:spPr>
      </p:pic>
      <p:sp>
        <p:nvSpPr>
          <p:cNvPr id="29" name="Rectangle 28"/>
          <p:cNvSpPr/>
          <p:nvPr/>
        </p:nvSpPr>
        <p:spPr>
          <a:xfrm>
            <a:off x="2944410" y="2977079"/>
            <a:ext cx="1963423" cy="276999"/>
          </a:xfrm>
          <a:prstGeom prst="rect">
            <a:avLst/>
          </a:prstGeom>
        </p:spPr>
        <p:txBody>
          <a:bodyPr wrap="none">
            <a:spAutoFit/>
          </a:bodyPr>
          <a:lstStyle/>
          <a:p>
            <a:pPr algn="ctr"/>
            <a:r>
              <a:rPr lang="fr-FR" sz="1200" dirty="0">
                <a:solidFill>
                  <a:schemeClr val="accent6">
                    <a:lumMod val="50000"/>
                  </a:schemeClr>
                </a:solidFill>
              </a:rPr>
              <a:t>production de riz décortiqué</a:t>
            </a:r>
          </a:p>
        </p:txBody>
      </p:sp>
      <p:sp>
        <p:nvSpPr>
          <p:cNvPr id="30" name="Rectangle 29"/>
          <p:cNvSpPr/>
          <p:nvPr/>
        </p:nvSpPr>
        <p:spPr>
          <a:xfrm>
            <a:off x="382810" y="2920582"/>
            <a:ext cx="1963423" cy="276999"/>
          </a:xfrm>
          <a:prstGeom prst="rect">
            <a:avLst/>
          </a:prstGeom>
        </p:spPr>
        <p:txBody>
          <a:bodyPr wrap="none">
            <a:spAutoFit/>
          </a:bodyPr>
          <a:lstStyle/>
          <a:p>
            <a:pPr algn="ctr"/>
            <a:r>
              <a:rPr lang="fr-FR" sz="1200" dirty="0">
                <a:solidFill>
                  <a:schemeClr val="accent6">
                    <a:lumMod val="50000"/>
                  </a:schemeClr>
                </a:solidFill>
              </a:rPr>
              <a:t>production de riz décortiqué</a:t>
            </a:r>
          </a:p>
        </p:txBody>
      </p:sp>
      <p:sp>
        <p:nvSpPr>
          <p:cNvPr id="31" name="Rectangle 30"/>
          <p:cNvSpPr/>
          <p:nvPr/>
        </p:nvSpPr>
        <p:spPr>
          <a:xfrm>
            <a:off x="382810" y="3495026"/>
            <a:ext cx="4844531" cy="369332"/>
          </a:xfrm>
          <a:prstGeom prst="rect">
            <a:avLst/>
          </a:prstGeom>
        </p:spPr>
        <p:txBody>
          <a:bodyPr wrap="none">
            <a:spAutoFit/>
          </a:bodyPr>
          <a:lstStyle/>
          <a:p>
            <a:r>
              <a:rPr lang="fr-FR" dirty="0">
                <a:solidFill>
                  <a:schemeClr val="accent6">
                    <a:lumMod val="50000"/>
                  </a:schemeClr>
                </a:solidFill>
              </a:rPr>
              <a:t>11.3. </a:t>
            </a:r>
            <a:r>
              <a:rPr lang="fr-FR" u="sng" dirty="0">
                <a:solidFill>
                  <a:schemeClr val="accent6">
                    <a:lumMod val="50000"/>
                  </a:schemeClr>
                </a:solidFill>
              </a:rPr>
              <a:t>Production d’huile et de tourteau de soja</a:t>
            </a:r>
            <a:r>
              <a:rPr lang="fr-FR" dirty="0">
                <a:solidFill>
                  <a:schemeClr val="accent6">
                    <a:lumMod val="50000"/>
                  </a:schemeClr>
                </a:solidFill>
              </a:rPr>
              <a:t> : </a:t>
            </a:r>
          </a:p>
        </p:txBody>
      </p:sp>
      <p:sp>
        <p:nvSpPr>
          <p:cNvPr id="32" name="Rectangle 31"/>
          <p:cNvSpPr/>
          <p:nvPr/>
        </p:nvSpPr>
        <p:spPr>
          <a:xfrm>
            <a:off x="7420604" y="3495026"/>
            <a:ext cx="4029052" cy="369332"/>
          </a:xfrm>
          <a:prstGeom prst="rect">
            <a:avLst/>
          </a:prstGeom>
        </p:spPr>
        <p:txBody>
          <a:bodyPr wrap="none">
            <a:spAutoFit/>
          </a:bodyPr>
          <a:lstStyle/>
          <a:p>
            <a:r>
              <a:rPr lang="fr-FR" dirty="0">
                <a:solidFill>
                  <a:schemeClr val="accent6">
                    <a:lumMod val="50000"/>
                  </a:schemeClr>
                </a:solidFill>
              </a:rPr>
              <a:t>11.4. </a:t>
            </a:r>
            <a:r>
              <a:rPr lang="fr-FR" u="sng" dirty="0">
                <a:solidFill>
                  <a:schemeClr val="accent6">
                    <a:lumMod val="50000"/>
                  </a:schemeClr>
                </a:solidFill>
              </a:rPr>
              <a:t>Transformation des noix de cajou</a:t>
            </a:r>
            <a:r>
              <a:rPr lang="fr-FR" dirty="0">
                <a:solidFill>
                  <a:schemeClr val="accent6">
                    <a:lumMod val="50000"/>
                  </a:schemeClr>
                </a:solidFill>
              </a:rPr>
              <a:t> : </a:t>
            </a:r>
          </a:p>
        </p:txBody>
      </p:sp>
      <p:pic>
        <p:nvPicPr>
          <p:cNvPr id="33" name="Imag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5271" y="3925622"/>
            <a:ext cx="2114550" cy="1409700"/>
          </a:xfrm>
          <a:prstGeom prst="rect">
            <a:avLst/>
          </a:prstGeom>
        </p:spPr>
      </p:pic>
      <p:pic>
        <p:nvPicPr>
          <p:cNvPr id="34" name="Imag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0604" y="3973247"/>
            <a:ext cx="1905000" cy="1400175"/>
          </a:xfrm>
          <a:prstGeom prst="rect">
            <a:avLst/>
          </a:prstGeom>
        </p:spPr>
      </p:pic>
      <p:pic>
        <p:nvPicPr>
          <p:cNvPr id="35" name="Imag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033" y="3887522"/>
            <a:ext cx="1981200" cy="1485900"/>
          </a:xfrm>
          <a:prstGeom prst="rect">
            <a:avLst/>
          </a:prstGeom>
        </p:spPr>
      </p:pic>
    </p:spTree>
    <p:extLst>
      <p:ext uri="{BB962C8B-B14F-4D97-AF65-F5344CB8AC3E}">
        <p14:creationId xmlns:p14="http://schemas.microsoft.com/office/powerpoint/2010/main" val="3698744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51</a:t>
            </a:fld>
            <a:endParaRPr lang="fr-FR" dirty="0"/>
          </a:p>
        </p:txBody>
      </p:sp>
      <p:sp>
        <p:nvSpPr>
          <p:cNvPr id="5" name="ZoneTexte 4"/>
          <p:cNvSpPr txBox="1"/>
          <p:nvPr/>
        </p:nvSpPr>
        <p:spPr>
          <a:xfrm>
            <a:off x="172682" y="319471"/>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6" name="Rectangle 5"/>
          <p:cNvSpPr/>
          <p:nvPr/>
        </p:nvSpPr>
        <p:spPr>
          <a:xfrm>
            <a:off x="172682" y="773342"/>
            <a:ext cx="3175613" cy="369332"/>
          </a:xfrm>
          <a:prstGeom prst="rect">
            <a:avLst/>
          </a:prstGeom>
        </p:spPr>
        <p:txBody>
          <a:bodyPr wrap="none">
            <a:spAutoFit/>
          </a:bodyPr>
          <a:lstStyle/>
          <a:p>
            <a:r>
              <a:rPr lang="fr-FR" dirty="0">
                <a:solidFill>
                  <a:schemeClr val="accent6">
                    <a:lumMod val="50000"/>
                  </a:schemeClr>
                </a:solidFill>
              </a:rPr>
              <a:t>11.5. </a:t>
            </a:r>
            <a:r>
              <a:rPr lang="fr-FR" u="sng" dirty="0">
                <a:solidFill>
                  <a:schemeClr val="accent6">
                    <a:lumMod val="50000"/>
                  </a:schemeClr>
                </a:solidFill>
              </a:rPr>
              <a:t>Recyclage des plastiques</a:t>
            </a:r>
            <a:r>
              <a:rPr lang="fr-FR" dirty="0">
                <a:solidFill>
                  <a:schemeClr val="accent6">
                    <a:lumMod val="50000"/>
                  </a:schemeClr>
                </a:solidFill>
              </a:rPr>
              <a:t> : </a:t>
            </a:r>
          </a:p>
        </p:txBody>
      </p:sp>
      <p:sp>
        <p:nvSpPr>
          <p:cNvPr id="2" name="Rectangle 1"/>
          <p:cNvSpPr/>
          <p:nvPr/>
        </p:nvSpPr>
        <p:spPr>
          <a:xfrm>
            <a:off x="1132316" y="2973781"/>
            <a:ext cx="3843936" cy="276999"/>
          </a:xfrm>
          <a:prstGeom prst="rect">
            <a:avLst/>
          </a:prstGeom>
        </p:spPr>
        <p:txBody>
          <a:bodyPr wrap="none">
            <a:spAutoFit/>
          </a:bodyPr>
          <a:lstStyle/>
          <a:p>
            <a:pPr algn="ctr"/>
            <a:r>
              <a:rPr lang="fr-FR" sz="1200" dirty="0">
                <a:solidFill>
                  <a:schemeClr val="accent6">
                    <a:lumMod val="50000"/>
                  </a:schemeClr>
                </a:solidFill>
              </a:rPr>
              <a:t>Production de pots de fleur, de pots de yaourts, de sceaux</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73" y="1224790"/>
            <a:ext cx="2228850" cy="166687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252" y="1293927"/>
            <a:ext cx="2562225" cy="12573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060" y="1253365"/>
            <a:ext cx="2181225" cy="163830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8266" y="2669415"/>
            <a:ext cx="19970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5035" y="1293927"/>
            <a:ext cx="16986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715035" y="2568690"/>
            <a:ext cx="1698625" cy="461962"/>
          </a:xfrm>
          <a:prstGeom prst="rect">
            <a:avLst/>
          </a:prstGeom>
        </p:spPr>
        <p:txBody>
          <a:bodyPr>
            <a:spAutoFit/>
          </a:bodyPr>
          <a:lstStyle/>
          <a:p>
            <a:pPr algn="ctr">
              <a:defRPr/>
            </a:pPr>
            <a:r>
              <a:rPr lang="fr-FR" sz="1200" dirty="0">
                <a:solidFill>
                  <a:schemeClr val="accent6">
                    <a:lumMod val="50000"/>
                  </a:schemeClr>
                </a:solidFill>
              </a:rPr>
              <a:t>Machine de moulage des plastiques recyclés</a:t>
            </a:r>
          </a:p>
        </p:txBody>
      </p:sp>
      <p:pic>
        <p:nvPicPr>
          <p:cNvPr id="13"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95674" y="1224790"/>
            <a:ext cx="176371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9695674" y="2669415"/>
            <a:ext cx="1763712" cy="461963"/>
          </a:xfrm>
          <a:prstGeom prst="rect">
            <a:avLst/>
          </a:prstGeom>
        </p:spPr>
        <p:txBody>
          <a:bodyPr>
            <a:spAutoFit/>
          </a:bodyPr>
          <a:lstStyle/>
          <a:p>
            <a:pPr algn="ctr">
              <a:defRPr/>
            </a:pPr>
            <a:r>
              <a:rPr lang="fr-FR" sz="1200" dirty="0">
                <a:solidFill>
                  <a:schemeClr val="accent6">
                    <a:lumMod val="50000"/>
                  </a:schemeClr>
                </a:solidFill>
              </a:rPr>
              <a:t>corbeille à déchets en plastique recyclé</a:t>
            </a:r>
          </a:p>
        </p:txBody>
      </p:sp>
      <p:sp>
        <p:nvSpPr>
          <p:cNvPr id="8" name="Rectangle 7"/>
          <p:cNvSpPr/>
          <p:nvPr/>
        </p:nvSpPr>
        <p:spPr>
          <a:xfrm>
            <a:off x="172682" y="4166428"/>
            <a:ext cx="4554324" cy="369332"/>
          </a:xfrm>
          <a:prstGeom prst="rect">
            <a:avLst/>
          </a:prstGeom>
        </p:spPr>
        <p:txBody>
          <a:bodyPr wrap="none">
            <a:spAutoFit/>
          </a:bodyPr>
          <a:lstStyle/>
          <a:p>
            <a:r>
              <a:rPr lang="fr-FR" dirty="0">
                <a:solidFill>
                  <a:schemeClr val="accent6">
                    <a:lumMod val="50000"/>
                  </a:schemeClr>
                </a:solidFill>
              </a:rPr>
              <a:t>11.6. </a:t>
            </a:r>
            <a:r>
              <a:rPr lang="fr-FR" u="sng" dirty="0">
                <a:solidFill>
                  <a:schemeClr val="accent6">
                    <a:lumMod val="50000"/>
                  </a:schemeClr>
                </a:solidFill>
              </a:rPr>
              <a:t>Production de bouteilles et de capsules</a:t>
            </a:r>
            <a:r>
              <a:rPr lang="fr-FR" dirty="0">
                <a:solidFill>
                  <a:schemeClr val="accent6">
                    <a:lumMod val="50000"/>
                  </a:schemeClr>
                </a:solidFill>
              </a:rPr>
              <a:t> :</a:t>
            </a:r>
          </a:p>
        </p:txBody>
      </p:sp>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2395" y="4722772"/>
            <a:ext cx="2686050" cy="2019300"/>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0598" y="4722772"/>
            <a:ext cx="1485900" cy="1971675"/>
          </a:xfrm>
          <a:prstGeom prst="rect">
            <a:avLst/>
          </a:prstGeom>
        </p:spPr>
      </p:pic>
      <p:pic>
        <p:nvPicPr>
          <p:cNvPr id="18" name="Imag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1526" y="4722772"/>
            <a:ext cx="2543175" cy="1905000"/>
          </a:xfrm>
          <a:prstGeom prst="rect">
            <a:avLst/>
          </a:prstGeom>
        </p:spPr>
      </p:pic>
      <p:pic>
        <p:nvPicPr>
          <p:cNvPr id="19" name="Imag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0488" y="4722772"/>
            <a:ext cx="2200275" cy="1466850"/>
          </a:xfrm>
          <a:prstGeom prst="rect">
            <a:avLst/>
          </a:prstGeom>
        </p:spPr>
      </p:pic>
      <p:pic>
        <p:nvPicPr>
          <p:cNvPr id="20" name="Imag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682" y="4722772"/>
            <a:ext cx="1343025" cy="1409700"/>
          </a:xfrm>
          <a:prstGeom prst="rect">
            <a:avLst/>
          </a:prstGeom>
        </p:spPr>
      </p:pic>
    </p:spTree>
    <p:extLst>
      <p:ext uri="{BB962C8B-B14F-4D97-AF65-F5344CB8AC3E}">
        <p14:creationId xmlns:p14="http://schemas.microsoft.com/office/powerpoint/2010/main" val="3291867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2371" y="16192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52</a:t>
            </a:fld>
            <a:endParaRPr lang="fr-FR" dirty="0"/>
          </a:p>
        </p:txBody>
      </p:sp>
      <p:sp>
        <p:nvSpPr>
          <p:cNvPr id="5" name="ZoneTexte 4"/>
          <p:cNvSpPr txBox="1"/>
          <p:nvPr/>
        </p:nvSpPr>
        <p:spPr>
          <a:xfrm>
            <a:off x="291016" y="59729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21" name="Rectangle 20"/>
          <p:cNvSpPr/>
          <p:nvPr/>
        </p:nvSpPr>
        <p:spPr>
          <a:xfrm>
            <a:off x="304371" y="1126428"/>
            <a:ext cx="6096000" cy="369332"/>
          </a:xfrm>
          <a:prstGeom prst="rect">
            <a:avLst/>
          </a:prstGeom>
        </p:spPr>
        <p:txBody>
          <a:bodyPr>
            <a:spAutoFit/>
          </a:bodyPr>
          <a:lstStyle/>
          <a:p>
            <a:r>
              <a:rPr lang="fr-FR" dirty="0">
                <a:solidFill>
                  <a:schemeClr val="accent6">
                    <a:lumMod val="50000"/>
                  </a:schemeClr>
                </a:solidFill>
              </a:rPr>
              <a:t>11.7. </a:t>
            </a:r>
            <a:r>
              <a:rPr lang="fr-FR" u="sng" dirty="0">
                <a:solidFill>
                  <a:schemeClr val="accent6">
                    <a:lumMod val="50000"/>
                  </a:schemeClr>
                </a:solidFill>
              </a:rPr>
              <a:t>Traitement et remplissage pour eau, jus, lait de soja</a:t>
            </a:r>
            <a:r>
              <a:rPr lang="fr-FR" dirty="0">
                <a:solidFill>
                  <a:schemeClr val="accent6">
                    <a:lumMod val="50000"/>
                  </a:schemeClr>
                </a:solidFill>
              </a:rPr>
              <a:t> :</a:t>
            </a:r>
          </a:p>
        </p:txBody>
      </p:sp>
      <p:sp>
        <p:nvSpPr>
          <p:cNvPr id="22" name="Rectangle 21"/>
          <p:cNvSpPr/>
          <p:nvPr/>
        </p:nvSpPr>
        <p:spPr>
          <a:xfrm>
            <a:off x="304370" y="3200735"/>
            <a:ext cx="2453117" cy="461665"/>
          </a:xfrm>
          <a:prstGeom prst="rect">
            <a:avLst/>
          </a:prstGeom>
        </p:spPr>
        <p:txBody>
          <a:bodyPr wrap="square">
            <a:spAutoFit/>
          </a:bodyPr>
          <a:lstStyle/>
          <a:p>
            <a:pPr algn="ctr"/>
            <a:r>
              <a:rPr lang="fr-FR" sz="1200" dirty="0">
                <a:solidFill>
                  <a:schemeClr val="accent6">
                    <a:lumMod val="50000"/>
                  </a:schemeClr>
                </a:solidFill>
              </a:rPr>
              <a:t>Ligne de traitement et remplissage pour eau, jus, lait de soja</a:t>
            </a:r>
          </a:p>
        </p:txBody>
      </p:sp>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 y="1532447"/>
            <a:ext cx="2476500" cy="1657350"/>
          </a:xfrm>
          <a:prstGeom prst="rect">
            <a:avLst/>
          </a:prstGeom>
        </p:spPr>
      </p:pic>
      <p:pic>
        <p:nvPicPr>
          <p:cNvPr id="24" name="Imag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992" y="1515442"/>
            <a:ext cx="2143125" cy="1609725"/>
          </a:xfrm>
          <a:prstGeom prst="rect">
            <a:avLst/>
          </a:prstGeom>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488" y="1495760"/>
            <a:ext cx="2390775" cy="1600200"/>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8876" y="1495760"/>
            <a:ext cx="2266950" cy="1704975"/>
          </a:xfrm>
          <a:prstGeom prst="rect">
            <a:avLst/>
          </a:prstGeom>
        </p:spPr>
      </p:pic>
      <p:sp>
        <p:nvSpPr>
          <p:cNvPr id="27" name="Rectangle 26"/>
          <p:cNvSpPr/>
          <p:nvPr/>
        </p:nvSpPr>
        <p:spPr>
          <a:xfrm>
            <a:off x="3435512" y="3200735"/>
            <a:ext cx="1159406" cy="276676"/>
          </a:xfrm>
          <a:prstGeom prst="rect">
            <a:avLst/>
          </a:prstGeom>
        </p:spPr>
        <p:txBody>
          <a:bodyPr wrap="square">
            <a:spAutoFit/>
          </a:bodyPr>
          <a:lstStyle/>
          <a:p>
            <a:pPr algn="ctr"/>
            <a:r>
              <a:rPr lang="fr-FR" sz="1200" dirty="0">
                <a:solidFill>
                  <a:schemeClr val="accent6">
                    <a:lumMod val="50000"/>
                  </a:schemeClr>
                </a:solidFill>
              </a:rPr>
              <a:t>jus de fruit</a:t>
            </a:r>
          </a:p>
        </p:txBody>
      </p:sp>
      <p:sp>
        <p:nvSpPr>
          <p:cNvPr id="28" name="Rectangle 27"/>
          <p:cNvSpPr/>
          <p:nvPr/>
        </p:nvSpPr>
        <p:spPr>
          <a:xfrm>
            <a:off x="6212385" y="3144849"/>
            <a:ext cx="566520" cy="276999"/>
          </a:xfrm>
          <a:prstGeom prst="rect">
            <a:avLst/>
          </a:prstGeom>
        </p:spPr>
        <p:txBody>
          <a:bodyPr wrap="square">
            <a:spAutoFit/>
          </a:bodyPr>
          <a:lstStyle/>
          <a:p>
            <a:pPr algn="ctr"/>
            <a:r>
              <a:rPr lang="fr-FR" sz="1200" dirty="0">
                <a:solidFill>
                  <a:schemeClr val="accent6">
                    <a:lumMod val="50000"/>
                  </a:schemeClr>
                </a:solidFill>
              </a:rPr>
              <a:t>eau</a:t>
            </a:r>
          </a:p>
        </p:txBody>
      </p:sp>
      <p:sp>
        <p:nvSpPr>
          <p:cNvPr id="29" name="Rectangle 28"/>
          <p:cNvSpPr/>
          <p:nvPr/>
        </p:nvSpPr>
        <p:spPr>
          <a:xfrm>
            <a:off x="155557" y="3765771"/>
            <a:ext cx="2318702" cy="369332"/>
          </a:xfrm>
          <a:prstGeom prst="rect">
            <a:avLst/>
          </a:prstGeom>
        </p:spPr>
        <p:txBody>
          <a:bodyPr wrap="square">
            <a:spAutoFit/>
          </a:bodyPr>
          <a:lstStyle/>
          <a:p>
            <a:r>
              <a:rPr lang="fr-FR" dirty="0">
                <a:solidFill>
                  <a:schemeClr val="accent6">
                    <a:lumMod val="50000"/>
                  </a:schemeClr>
                </a:solidFill>
              </a:rPr>
              <a:t>11.8. </a:t>
            </a:r>
            <a:r>
              <a:rPr lang="fr-FR" u="sng" dirty="0">
                <a:solidFill>
                  <a:schemeClr val="accent6">
                    <a:lumMod val="50000"/>
                  </a:schemeClr>
                </a:solidFill>
              </a:rPr>
              <a:t>Exportations</a:t>
            </a:r>
            <a:r>
              <a:rPr lang="fr-FR" dirty="0">
                <a:solidFill>
                  <a:schemeClr val="accent6">
                    <a:lumMod val="50000"/>
                  </a:schemeClr>
                </a:solidFill>
              </a:rPr>
              <a:t> :</a:t>
            </a:r>
          </a:p>
        </p:txBody>
      </p:sp>
      <p:sp>
        <p:nvSpPr>
          <p:cNvPr id="30" name="Rectangle 29"/>
          <p:cNvSpPr/>
          <p:nvPr/>
        </p:nvSpPr>
        <p:spPr>
          <a:xfrm>
            <a:off x="2055438" y="6009492"/>
            <a:ext cx="1871859" cy="276999"/>
          </a:xfrm>
          <a:prstGeom prst="rect">
            <a:avLst/>
          </a:prstGeom>
        </p:spPr>
        <p:txBody>
          <a:bodyPr wrap="none">
            <a:spAutoFit/>
          </a:bodyPr>
          <a:lstStyle/>
          <a:p>
            <a:pPr algn="ctr"/>
            <a:r>
              <a:rPr lang="fr-FR" sz="1200" dirty="0">
                <a:solidFill>
                  <a:schemeClr val="accent6">
                    <a:lumMod val="50000"/>
                  </a:schemeClr>
                </a:solidFill>
              </a:rPr>
              <a:t>exportation de jus de fruits</a:t>
            </a:r>
          </a:p>
        </p:txBody>
      </p:sp>
      <p:sp>
        <p:nvSpPr>
          <p:cNvPr id="31" name="Rectangle 30"/>
          <p:cNvSpPr/>
          <p:nvPr/>
        </p:nvSpPr>
        <p:spPr>
          <a:xfrm>
            <a:off x="5621624" y="5944806"/>
            <a:ext cx="1283877" cy="276999"/>
          </a:xfrm>
          <a:prstGeom prst="rect">
            <a:avLst/>
          </a:prstGeom>
        </p:spPr>
        <p:txBody>
          <a:bodyPr wrap="none">
            <a:spAutoFit/>
          </a:bodyPr>
          <a:lstStyle/>
          <a:p>
            <a:pPr algn="ctr"/>
            <a:r>
              <a:rPr lang="fr-FR" sz="1200" dirty="0">
                <a:solidFill>
                  <a:schemeClr val="accent6">
                    <a:lumMod val="50000"/>
                  </a:schemeClr>
                </a:solidFill>
              </a:rPr>
              <a:t>purée de mangue</a:t>
            </a:r>
          </a:p>
        </p:txBody>
      </p:sp>
      <p:pic>
        <p:nvPicPr>
          <p:cNvPr id="32" name="Imag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557" y="4238374"/>
            <a:ext cx="2581275" cy="1724025"/>
          </a:xfrm>
          <a:prstGeom prst="rect">
            <a:avLst/>
          </a:prstGeom>
        </p:spPr>
      </p:pic>
      <p:pic>
        <p:nvPicPr>
          <p:cNvPr id="33" name="Imag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4842" y="4285998"/>
            <a:ext cx="2200275" cy="1647825"/>
          </a:xfrm>
          <a:prstGeom prst="rect">
            <a:avLst/>
          </a:prstGeom>
        </p:spPr>
      </p:pic>
      <p:pic>
        <p:nvPicPr>
          <p:cNvPr id="34" name="Imag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2121" y="4285998"/>
            <a:ext cx="2228850" cy="1485900"/>
          </a:xfrm>
          <a:prstGeom prst="rect">
            <a:avLst/>
          </a:prstGeom>
        </p:spPr>
      </p:pic>
      <p:pic>
        <p:nvPicPr>
          <p:cNvPr id="35" name="Imag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6138" y="4257424"/>
            <a:ext cx="2171700" cy="1704975"/>
          </a:xfrm>
          <a:prstGeom prst="rect">
            <a:avLst/>
          </a:prstGeom>
        </p:spPr>
      </p:pic>
      <p:sp>
        <p:nvSpPr>
          <p:cNvPr id="36" name="Rectangle 35"/>
          <p:cNvSpPr/>
          <p:nvPr/>
        </p:nvSpPr>
        <p:spPr>
          <a:xfrm>
            <a:off x="8558385" y="5815002"/>
            <a:ext cx="566520" cy="276999"/>
          </a:xfrm>
          <a:prstGeom prst="rect">
            <a:avLst/>
          </a:prstGeom>
        </p:spPr>
        <p:txBody>
          <a:bodyPr wrap="square">
            <a:spAutoFit/>
          </a:bodyPr>
          <a:lstStyle/>
          <a:p>
            <a:pPr algn="ctr"/>
            <a:r>
              <a:rPr lang="fr-FR" sz="1200" dirty="0">
                <a:solidFill>
                  <a:schemeClr val="accent6">
                    <a:lumMod val="50000"/>
                  </a:schemeClr>
                </a:solidFill>
              </a:rPr>
              <a:t>eau</a:t>
            </a:r>
          </a:p>
        </p:txBody>
      </p:sp>
    </p:spTree>
    <p:extLst>
      <p:ext uri="{BB962C8B-B14F-4D97-AF65-F5344CB8AC3E}">
        <p14:creationId xmlns:p14="http://schemas.microsoft.com/office/powerpoint/2010/main" val="76537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2371" y="16192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53</a:t>
            </a:fld>
            <a:endParaRPr lang="fr-FR" dirty="0"/>
          </a:p>
        </p:txBody>
      </p:sp>
      <p:sp>
        <p:nvSpPr>
          <p:cNvPr id="5" name="ZoneTexte 4"/>
          <p:cNvSpPr txBox="1"/>
          <p:nvPr/>
        </p:nvSpPr>
        <p:spPr>
          <a:xfrm>
            <a:off x="291016" y="59729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2" name="Rectangle 1"/>
          <p:cNvSpPr/>
          <p:nvPr/>
        </p:nvSpPr>
        <p:spPr>
          <a:xfrm>
            <a:off x="677471" y="3235468"/>
            <a:ext cx="1285928" cy="276999"/>
          </a:xfrm>
          <a:prstGeom prst="rect">
            <a:avLst/>
          </a:prstGeom>
        </p:spPr>
        <p:txBody>
          <a:bodyPr wrap="none">
            <a:spAutoFit/>
          </a:bodyPr>
          <a:lstStyle/>
          <a:p>
            <a:pPr algn="ctr"/>
            <a:r>
              <a:rPr lang="fr-FR" sz="1200" dirty="0">
                <a:solidFill>
                  <a:schemeClr val="accent6">
                    <a:lumMod val="50000"/>
                  </a:schemeClr>
                </a:solidFill>
              </a:rPr>
              <a:t>mangues séchées</a:t>
            </a:r>
          </a:p>
        </p:txBody>
      </p:sp>
      <p:sp>
        <p:nvSpPr>
          <p:cNvPr id="3" name="Rectangle 2"/>
          <p:cNvSpPr/>
          <p:nvPr/>
        </p:nvSpPr>
        <p:spPr>
          <a:xfrm>
            <a:off x="3712395" y="3216417"/>
            <a:ext cx="415818" cy="276999"/>
          </a:xfrm>
          <a:prstGeom prst="rect">
            <a:avLst/>
          </a:prstGeom>
        </p:spPr>
        <p:txBody>
          <a:bodyPr wrap="none">
            <a:spAutoFit/>
          </a:bodyPr>
          <a:lstStyle/>
          <a:p>
            <a:pPr algn="ctr"/>
            <a:r>
              <a:rPr lang="fr-FR" sz="1200" dirty="0">
                <a:solidFill>
                  <a:schemeClr val="accent6">
                    <a:lumMod val="50000"/>
                  </a:schemeClr>
                </a:solidFill>
              </a:rPr>
              <a:t>gari</a:t>
            </a:r>
          </a:p>
        </p:txBody>
      </p:sp>
      <p:sp>
        <p:nvSpPr>
          <p:cNvPr id="4" name="Rectangle 3"/>
          <p:cNvSpPr/>
          <p:nvPr/>
        </p:nvSpPr>
        <p:spPr>
          <a:xfrm>
            <a:off x="5753097" y="3096968"/>
            <a:ext cx="1231234" cy="276999"/>
          </a:xfrm>
          <a:prstGeom prst="rect">
            <a:avLst/>
          </a:prstGeom>
        </p:spPr>
        <p:txBody>
          <a:bodyPr wrap="none">
            <a:spAutoFit/>
          </a:bodyPr>
          <a:lstStyle/>
          <a:p>
            <a:pPr algn="ctr"/>
            <a:r>
              <a:rPr lang="fr-FR" sz="1200" dirty="0">
                <a:solidFill>
                  <a:schemeClr val="accent6">
                    <a:lumMod val="50000"/>
                  </a:schemeClr>
                </a:solidFill>
              </a:rPr>
              <a:t>purée de tomate</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16" y="1549543"/>
            <a:ext cx="2247900" cy="168592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364" y="1533811"/>
            <a:ext cx="1790700" cy="15525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140" y="1568592"/>
            <a:ext cx="2286000" cy="1647825"/>
          </a:xfrm>
          <a:prstGeom prst="rect">
            <a:avLst/>
          </a:prstGeom>
        </p:spPr>
      </p:pic>
      <p:sp>
        <p:nvSpPr>
          <p:cNvPr id="9" name="Rectangle 8"/>
          <p:cNvSpPr/>
          <p:nvPr/>
        </p:nvSpPr>
        <p:spPr>
          <a:xfrm>
            <a:off x="303053" y="3835012"/>
            <a:ext cx="3485954" cy="369332"/>
          </a:xfrm>
          <a:prstGeom prst="rect">
            <a:avLst/>
          </a:prstGeom>
        </p:spPr>
        <p:txBody>
          <a:bodyPr wrap="none">
            <a:spAutoFit/>
          </a:bodyPr>
          <a:lstStyle/>
          <a:p>
            <a:r>
              <a:rPr lang="fr-FR" dirty="0">
                <a:solidFill>
                  <a:schemeClr val="accent6">
                    <a:lumMod val="50000"/>
                  </a:schemeClr>
                </a:solidFill>
              </a:rPr>
              <a:t>11.9. </a:t>
            </a:r>
            <a:r>
              <a:rPr lang="fr-FR" u="sng" dirty="0">
                <a:solidFill>
                  <a:schemeClr val="accent6">
                    <a:lumMod val="50000"/>
                  </a:schemeClr>
                </a:solidFill>
              </a:rPr>
              <a:t>Transformation de la viande</a:t>
            </a:r>
            <a:r>
              <a:rPr lang="fr-FR" dirty="0">
                <a:solidFill>
                  <a:schemeClr val="accent6">
                    <a:lumMod val="50000"/>
                  </a:schemeClr>
                </a:solidFill>
              </a:rPr>
              <a:t> : </a:t>
            </a:r>
          </a:p>
        </p:txBody>
      </p:sp>
      <p:sp>
        <p:nvSpPr>
          <p:cNvPr id="12" name="Rectangle 11"/>
          <p:cNvSpPr/>
          <p:nvPr/>
        </p:nvSpPr>
        <p:spPr>
          <a:xfrm>
            <a:off x="255615" y="1087879"/>
            <a:ext cx="3533392" cy="369332"/>
          </a:xfrm>
          <a:prstGeom prst="rect">
            <a:avLst/>
          </a:prstGeom>
        </p:spPr>
        <p:txBody>
          <a:bodyPr wrap="square">
            <a:spAutoFit/>
          </a:bodyPr>
          <a:lstStyle/>
          <a:p>
            <a:r>
              <a:rPr lang="fr-FR" dirty="0">
                <a:solidFill>
                  <a:schemeClr val="accent6">
                    <a:lumMod val="50000"/>
                  </a:schemeClr>
                </a:solidFill>
              </a:rPr>
              <a:t>11.8. </a:t>
            </a:r>
            <a:r>
              <a:rPr lang="fr-FR" u="sng" dirty="0">
                <a:solidFill>
                  <a:schemeClr val="accent6">
                    <a:lumMod val="50000"/>
                  </a:schemeClr>
                </a:solidFill>
              </a:rPr>
              <a:t>Exportations</a:t>
            </a:r>
            <a:r>
              <a:rPr lang="fr-FR" dirty="0">
                <a:solidFill>
                  <a:schemeClr val="accent6">
                    <a:lumMod val="50000"/>
                  </a:schemeClr>
                </a:solidFill>
              </a:rPr>
              <a:t> (suite et fin) :</a:t>
            </a: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695" y="4545940"/>
            <a:ext cx="2057400" cy="1371600"/>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1302" y="4512592"/>
            <a:ext cx="2047875" cy="1371600"/>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016" y="4512592"/>
            <a:ext cx="2057400" cy="1371600"/>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4064" y="4545940"/>
            <a:ext cx="1647825" cy="1304925"/>
          </a:xfrm>
          <a:prstGeom prst="rect">
            <a:avLst/>
          </a:prstGeom>
        </p:spPr>
      </p:pic>
    </p:spTree>
    <p:extLst>
      <p:ext uri="{BB962C8B-B14F-4D97-AF65-F5344CB8AC3E}">
        <p14:creationId xmlns:p14="http://schemas.microsoft.com/office/powerpoint/2010/main" val="4092497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3348038" cy="36988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12. </a:t>
            </a:r>
            <a:r>
              <a:rPr lang="fr-FR" b="1" u="sng" dirty="0">
                <a:solidFill>
                  <a:schemeClr val="accent6">
                    <a:lumMod val="50000"/>
                  </a:schemeClr>
                </a:solidFill>
                <a:latin typeface="+mn-lt"/>
              </a:rPr>
              <a:t>La commercialisation</a:t>
            </a:r>
            <a:r>
              <a:rPr lang="fr-FR" dirty="0">
                <a:solidFill>
                  <a:schemeClr val="accent6">
                    <a:lumMod val="50000"/>
                  </a:schemeClr>
                </a:solidFill>
                <a:latin typeface="+mn-lt"/>
              </a:rPr>
              <a:t> :</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50A94710-DB0D-46AA-9B30-91EAFD8CDBD1}" type="slidenum">
              <a:rPr lang="fr-FR"/>
              <a:pPr>
                <a:defRPr/>
              </a:pPr>
              <a:t>54</a:t>
            </a:fld>
            <a:endParaRPr lang="fr-FR" dirty="0"/>
          </a:p>
        </p:txBody>
      </p:sp>
      <p:sp>
        <p:nvSpPr>
          <p:cNvPr id="5" name="Rectangle 4"/>
          <p:cNvSpPr>
            <a:spLocks noChangeArrowheads="1"/>
          </p:cNvSpPr>
          <p:nvPr/>
        </p:nvSpPr>
        <p:spPr bwMode="auto">
          <a:xfrm>
            <a:off x="1714500" y="585788"/>
            <a:ext cx="8763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r-FR" altLang="fr-FR"/>
          </a:p>
        </p:txBody>
      </p:sp>
      <p:sp>
        <p:nvSpPr>
          <p:cNvPr id="2" name="ZoneTexte 1"/>
          <p:cNvSpPr txBox="1"/>
          <p:nvPr/>
        </p:nvSpPr>
        <p:spPr>
          <a:xfrm>
            <a:off x="242888" y="955675"/>
            <a:ext cx="11820525" cy="5448300"/>
          </a:xfrm>
          <a:prstGeom prst="rect">
            <a:avLst/>
          </a:prstGeom>
          <a:noFill/>
        </p:spPr>
        <p:txBody>
          <a:bodyPr>
            <a:spAutoFit/>
          </a:bodyPr>
          <a:lstStyle/>
          <a:p>
            <a:pPr>
              <a:defRPr/>
            </a:pPr>
            <a:r>
              <a:rPr lang="fr-FR" dirty="0">
                <a:solidFill>
                  <a:schemeClr val="accent6">
                    <a:lumMod val="50000"/>
                  </a:schemeClr>
                </a:solidFill>
              </a:rPr>
              <a:t>La commercialisation est un service de vente des produits Songhaï, naturels et sains. La grande spécificité de la commercialisation de Songhaï est : les clients peuvent lancer la commande des produits en fonction de leurs goûts.</a:t>
            </a:r>
            <a:br>
              <a:rPr lang="fr-FR" dirty="0">
                <a:solidFill>
                  <a:schemeClr val="accent6">
                    <a:lumMod val="50000"/>
                  </a:schemeClr>
                </a:solidFill>
              </a:rPr>
            </a:br>
            <a:br>
              <a:rPr lang="fr-FR" dirty="0">
                <a:solidFill>
                  <a:schemeClr val="accent6">
                    <a:lumMod val="50000"/>
                  </a:schemeClr>
                </a:solidFill>
              </a:rPr>
            </a:br>
            <a:r>
              <a:rPr lang="fr-FR" b="1" dirty="0">
                <a:solidFill>
                  <a:schemeClr val="accent6">
                    <a:lumMod val="50000"/>
                  </a:schemeClr>
                </a:solidFill>
              </a:rPr>
              <a:t>Produits nature et frais Charcutiers maisons</a:t>
            </a:r>
            <a:br>
              <a:rPr lang="fr-FR" dirty="0">
                <a:solidFill>
                  <a:schemeClr val="accent6">
                    <a:lumMod val="50000"/>
                  </a:schemeClr>
                </a:solidFill>
              </a:rPr>
            </a:br>
            <a:r>
              <a:rPr lang="fr-FR" dirty="0">
                <a:solidFill>
                  <a:schemeClr val="accent6">
                    <a:lumMod val="50000"/>
                  </a:schemeClr>
                </a:solidFill>
              </a:rPr>
              <a:t>Œufs de poule,  Œufs de caille, laitue, maïs sucré, Concombre, Carottes, Persil, Tilapia, Poisson chat, Friand, Farine de soja.</a:t>
            </a:r>
            <a:br>
              <a:rPr lang="fr-FR" dirty="0">
                <a:solidFill>
                  <a:schemeClr val="accent6">
                    <a:lumMod val="50000"/>
                  </a:schemeClr>
                </a:solidFill>
              </a:rPr>
            </a:br>
            <a:br>
              <a:rPr lang="fr-FR" dirty="0">
                <a:solidFill>
                  <a:schemeClr val="accent6">
                    <a:lumMod val="50000"/>
                  </a:schemeClr>
                </a:solidFill>
              </a:rPr>
            </a:br>
            <a:br>
              <a:rPr lang="fr-FR" dirty="0">
                <a:solidFill>
                  <a:schemeClr val="accent6">
                    <a:lumMod val="50000"/>
                  </a:schemeClr>
                </a:solidFill>
              </a:rPr>
            </a:br>
            <a:r>
              <a:rPr lang="fr-FR" b="1" dirty="0">
                <a:solidFill>
                  <a:schemeClr val="accent6">
                    <a:lumMod val="50000"/>
                  </a:schemeClr>
                </a:solidFill>
              </a:rPr>
              <a:t>Pâtisserie et produits fumés</a:t>
            </a:r>
            <a:br>
              <a:rPr lang="fr-FR" dirty="0">
                <a:solidFill>
                  <a:schemeClr val="accent6">
                    <a:lumMod val="50000"/>
                  </a:schemeClr>
                </a:solidFill>
              </a:rPr>
            </a:br>
            <a:r>
              <a:rPr lang="fr-FR" dirty="0">
                <a:solidFill>
                  <a:schemeClr val="accent6">
                    <a:lumMod val="50000"/>
                  </a:schemeClr>
                </a:solidFill>
              </a:rPr>
              <a:t>Poulet fumé,  Porc fumé, Saucisse de volaille, Pâté de campagne, Pâté de foie de volaille Pâté de tête de porc, Saucisse de porc, Sandwich (pain), Jambon blanc, Croissant, Cake, Pizza, Saucisson de volaille fumé (sur commande).</a:t>
            </a:r>
            <a:br>
              <a:rPr lang="fr-FR" dirty="0">
                <a:solidFill>
                  <a:schemeClr val="accent6">
                    <a:lumMod val="50000"/>
                  </a:schemeClr>
                </a:solidFill>
              </a:rPr>
            </a:br>
            <a:br>
              <a:rPr lang="fr-FR" dirty="0">
                <a:solidFill>
                  <a:schemeClr val="accent6">
                    <a:lumMod val="50000"/>
                  </a:schemeClr>
                </a:solidFill>
              </a:rPr>
            </a:br>
            <a:r>
              <a:rPr lang="fr-FR" b="1" dirty="0">
                <a:solidFill>
                  <a:schemeClr val="accent6">
                    <a:lumMod val="50000"/>
                  </a:schemeClr>
                </a:solidFill>
              </a:rPr>
              <a:t>Produits transformés</a:t>
            </a:r>
            <a:br>
              <a:rPr lang="fr-FR" dirty="0">
                <a:solidFill>
                  <a:schemeClr val="accent6">
                    <a:lumMod val="50000"/>
                  </a:schemeClr>
                </a:solidFill>
              </a:rPr>
            </a:br>
            <a:r>
              <a:rPr lang="fr-FR" dirty="0">
                <a:solidFill>
                  <a:schemeClr val="accent6">
                    <a:lumMod val="50000"/>
                  </a:schemeClr>
                </a:solidFill>
              </a:rPr>
              <a:t>Sirop d'ananas,  Sirop de mangue, Yaourt au lait de soja et de vache,  Sirop de </a:t>
            </a:r>
            <a:r>
              <a:rPr lang="fr-FR" dirty="0" err="1">
                <a:solidFill>
                  <a:schemeClr val="accent6">
                    <a:lumMod val="50000"/>
                  </a:schemeClr>
                </a:solidFill>
              </a:rPr>
              <a:t>bissap</a:t>
            </a:r>
            <a:r>
              <a:rPr lang="fr-FR" dirty="0">
                <a:solidFill>
                  <a:schemeClr val="accent6">
                    <a:lumMod val="50000"/>
                  </a:schemeClr>
                </a:solidFill>
              </a:rPr>
              <a:t>,  Jus de gingembre, Jus de </a:t>
            </a:r>
            <a:r>
              <a:rPr lang="fr-FR" dirty="0" err="1">
                <a:solidFill>
                  <a:schemeClr val="accent6">
                    <a:lumMod val="50000"/>
                  </a:schemeClr>
                </a:solidFill>
              </a:rPr>
              <a:t>bissap</a:t>
            </a:r>
            <a:r>
              <a:rPr lang="fr-FR" dirty="0">
                <a:solidFill>
                  <a:schemeClr val="accent6">
                    <a:lumMod val="50000"/>
                  </a:schemeClr>
                </a:solidFill>
              </a:rPr>
              <a:t>, Nectar de mangue, Concentré de mangue, Lait de soja  Mangue séchée, Ananas séché.</a:t>
            </a:r>
            <a:br>
              <a:rPr lang="fr-FR" dirty="0">
                <a:solidFill>
                  <a:schemeClr val="accent6">
                    <a:lumMod val="50000"/>
                  </a:schemeClr>
                </a:solidFill>
              </a:rPr>
            </a:br>
            <a:r>
              <a:rPr lang="fr-FR" dirty="0">
                <a:solidFill>
                  <a:schemeClr val="accent6">
                    <a:lumMod val="50000"/>
                  </a:schemeClr>
                </a:solidFill>
              </a:rPr>
              <a:t>     </a:t>
            </a:r>
            <a:br>
              <a:rPr lang="fr-FR" dirty="0">
                <a:solidFill>
                  <a:schemeClr val="accent6">
                    <a:lumMod val="50000"/>
                  </a:schemeClr>
                </a:solidFill>
              </a:rPr>
            </a:br>
            <a:r>
              <a:rPr lang="fr-FR" u="sng" dirty="0">
                <a:solidFill>
                  <a:schemeClr val="accent6">
                    <a:lumMod val="50000"/>
                  </a:schemeClr>
                </a:solidFill>
              </a:rPr>
              <a:t>Pour la clientèle béninoise </a:t>
            </a:r>
            <a:r>
              <a:rPr lang="fr-FR" dirty="0">
                <a:solidFill>
                  <a:schemeClr val="accent6">
                    <a:lumMod val="50000"/>
                  </a:schemeClr>
                </a:solidFill>
              </a:rPr>
              <a:t>: Un magasin de vente est ouvert tous les jours de 8h30 à 19h à Porto-Novo, Savalou, Parakou et </a:t>
            </a:r>
            <a:r>
              <a:rPr lang="fr-FR" dirty="0" err="1">
                <a:solidFill>
                  <a:schemeClr val="accent6">
                    <a:lumMod val="50000"/>
                  </a:schemeClr>
                </a:solidFill>
              </a:rPr>
              <a:t>Kpomassè</a:t>
            </a:r>
            <a:r>
              <a:rPr lang="fr-FR" dirty="0">
                <a:solidFill>
                  <a:schemeClr val="accent6">
                    <a:lumMod val="50000"/>
                  </a:schemeClr>
                </a:solidFill>
              </a:rPr>
              <a:t>. Un service de livraison à domicile. Passez vos commandes par téléphone au 22 26 81 pour une livraison chez vous les mardis et vendredis. </a:t>
            </a:r>
          </a:p>
          <a:p>
            <a:pPr>
              <a:defRPr/>
            </a:pPr>
            <a:endParaRPr lang="fr-FR" sz="1200" dirty="0">
              <a:solidFill>
                <a:schemeClr val="accent6">
                  <a:lumMod val="50000"/>
                </a:schemeClr>
              </a:solidFill>
            </a:endParaRPr>
          </a:p>
          <a:p>
            <a:pPr>
              <a:defRPr/>
            </a:pPr>
            <a:r>
              <a:rPr lang="fr-FR" sz="1200" dirty="0">
                <a:solidFill>
                  <a:schemeClr val="accent6">
                    <a:lumMod val="50000"/>
                  </a:schemeClr>
                </a:solidFill>
              </a:rPr>
              <a:t>Source : </a:t>
            </a:r>
            <a:r>
              <a:rPr lang="fr-FR" sz="1200">
                <a:solidFill>
                  <a:schemeClr val="accent6">
                    <a:lumMod val="50000"/>
                  </a:schemeClr>
                </a:solidFill>
                <a:hlinkClick r:id="rId3"/>
              </a:rPr>
              <a:t>http://www.mewyovo.net/2013/03/la-ferme-modele-songhai-au-benin.html</a:t>
            </a:r>
            <a:r>
              <a:rPr lang="fr-FR" sz="1200">
                <a:solidFill>
                  <a:schemeClr val="accent6">
                    <a:lumMod val="50000"/>
                  </a:schemeClr>
                </a:solidFill>
              </a:rPr>
              <a:t> </a:t>
            </a:r>
            <a:endParaRPr lang="fr-FR" sz="1200" dirty="0">
              <a:solidFill>
                <a:schemeClr val="accent6">
                  <a:lumMod val="50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12. </a:t>
            </a:r>
            <a:r>
              <a:rPr lang="fr-FR" b="1" u="sng" dirty="0">
                <a:solidFill>
                  <a:schemeClr val="accent6">
                    <a:lumMod val="50000"/>
                  </a:schemeClr>
                </a:solidFill>
                <a:latin typeface="+mn-lt"/>
              </a:rPr>
              <a:t>La commercialisation</a:t>
            </a:r>
            <a:r>
              <a:rPr lang="fr-FR" dirty="0">
                <a:solidFill>
                  <a:schemeClr val="accent6">
                    <a:lumMod val="50000"/>
                  </a:schemeClr>
                </a:solidFill>
                <a:latin typeface="+mn-lt"/>
              </a:rPr>
              <a:t> (suite) :</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CA4B545B-9F1E-427A-994E-0881E584AD99}" type="slidenum">
              <a:rPr lang="fr-FR"/>
              <a:pPr>
                <a:defRPr/>
              </a:pPr>
              <a:t>55</a:t>
            </a:fld>
            <a:endParaRPr lang="fr-FR" dirty="0"/>
          </a:p>
        </p:txBody>
      </p:sp>
      <p:sp>
        <p:nvSpPr>
          <p:cNvPr id="2" name="ZoneTexte 1"/>
          <p:cNvSpPr txBox="1"/>
          <p:nvPr/>
        </p:nvSpPr>
        <p:spPr>
          <a:xfrm>
            <a:off x="242888" y="955675"/>
            <a:ext cx="11820525" cy="2954655"/>
          </a:xfrm>
          <a:prstGeom prst="rect">
            <a:avLst/>
          </a:prstGeom>
          <a:noFill/>
        </p:spPr>
        <p:txBody>
          <a:bodyPr>
            <a:spAutoFit/>
          </a:bodyPr>
          <a:lstStyle/>
          <a:p>
            <a:pPr algn="just" eaLnBrk="1" hangingPunct="1">
              <a:defRPr/>
            </a:pPr>
            <a:r>
              <a:rPr lang="fr-FR" altLang="fr-FR" dirty="0">
                <a:solidFill>
                  <a:schemeClr val="accent6">
                    <a:lumMod val="50000"/>
                  </a:schemeClr>
                </a:solidFill>
              </a:rPr>
              <a:t>12.1. </a:t>
            </a:r>
            <a:r>
              <a:rPr lang="fr-FR" altLang="fr-FR" u="sng" dirty="0">
                <a:solidFill>
                  <a:schemeClr val="accent6">
                    <a:lumMod val="50000"/>
                  </a:schemeClr>
                </a:solidFill>
              </a:rPr>
              <a:t>Marketing et commercialisation</a:t>
            </a:r>
            <a:r>
              <a:rPr lang="fr-FR" altLang="fr-FR" dirty="0">
                <a:solidFill>
                  <a:schemeClr val="accent6">
                    <a:lumMod val="50000"/>
                  </a:schemeClr>
                </a:solidFill>
              </a:rPr>
              <a:t> : </a:t>
            </a:r>
          </a:p>
          <a:p>
            <a:pPr algn="just" eaLnBrk="1" hangingPunct="1">
              <a:defRPr/>
            </a:pPr>
            <a:endParaRPr lang="fr-FR" altLang="fr-FR" dirty="0">
              <a:solidFill>
                <a:schemeClr val="accent6">
                  <a:lumMod val="50000"/>
                </a:schemeClr>
              </a:solidFill>
            </a:endParaRPr>
          </a:p>
          <a:p>
            <a:pPr algn="just" eaLnBrk="1" hangingPunct="1">
              <a:defRPr/>
            </a:pPr>
            <a:r>
              <a:rPr lang="fr-FR" altLang="fr-FR" dirty="0">
                <a:solidFill>
                  <a:schemeClr val="accent6">
                    <a:lumMod val="50000"/>
                  </a:schemeClr>
                </a:solidFill>
              </a:rPr>
              <a:t>Les clients de Songhaï peuvent directement s’approvisionner sur les sites ou lancer leur commande en fonction de leur besoin et de leur goût. Une gamme variée de produits frais issus de la production animale et végétale est toujours disponible dans les magasins ainsi que des produits transformés par l’agro-industrie. Les produits label Songhaï peuvent être achetés  à Cotonou au Super marché Aliments sains, Tornade, etc., à </a:t>
            </a:r>
            <a:r>
              <a:rPr lang="fr-FR" altLang="fr-FR" dirty="0" err="1">
                <a:solidFill>
                  <a:schemeClr val="accent6">
                    <a:lumMod val="50000"/>
                  </a:schemeClr>
                </a:solidFill>
              </a:rPr>
              <a:t>Télide</a:t>
            </a:r>
            <a:r>
              <a:rPr lang="fr-FR" altLang="fr-FR" dirty="0">
                <a:solidFill>
                  <a:schemeClr val="accent6">
                    <a:lumMod val="50000"/>
                  </a:schemeClr>
                </a:solidFill>
              </a:rPr>
              <a:t> à </a:t>
            </a:r>
            <a:r>
              <a:rPr lang="fr-FR" altLang="fr-FR" dirty="0" err="1">
                <a:solidFill>
                  <a:schemeClr val="accent6">
                    <a:lumMod val="50000"/>
                  </a:schemeClr>
                </a:solidFill>
              </a:rPr>
              <a:t>Calavi</a:t>
            </a:r>
            <a:r>
              <a:rPr lang="fr-FR" altLang="fr-FR" dirty="0">
                <a:solidFill>
                  <a:schemeClr val="accent6">
                    <a:lumMod val="50000"/>
                  </a:schemeClr>
                </a:solidFill>
              </a:rPr>
              <a:t>, à </a:t>
            </a:r>
            <a:r>
              <a:rPr lang="fr-FR" altLang="fr-FR" dirty="0" err="1">
                <a:solidFill>
                  <a:schemeClr val="accent6">
                    <a:lumMod val="50000"/>
                  </a:schemeClr>
                </a:solidFill>
              </a:rPr>
              <a:t>Sékidata</a:t>
            </a:r>
            <a:r>
              <a:rPr lang="fr-FR" altLang="fr-FR" dirty="0">
                <a:solidFill>
                  <a:schemeClr val="accent6">
                    <a:lumMod val="50000"/>
                  </a:schemeClr>
                </a:solidFill>
              </a:rPr>
              <a:t> à Natitingou. La clientèle  locale dispose de postes de vente ouverts de lundi au samedi de 8h à 19h sur les sites de Porto-Novo, Parakou, Savalou et Lokossa et les dimanches de 9h à 13h. Il existe également un service de livraison (tous les mardis et vendredis à partir de 8h) à domicile où les commandes peuvent être passées la veille  au 20 24 66 81.</a:t>
            </a:r>
          </a:p>
          <a:p>
            <a:pPr>
              <a:defRPr/>
            </a:pPr>
            <a:endParaRPr lang="fr-FR" sz="1200" dirty="0">
              <a:solidFill>
                <a:schemeClr val="accent6">
                  <a:lumMod val="50000"/>
                </a:schemeClr>
              </a:solidFill>
            </a:endParaRPr>
          </a:p>
          <a:p>
            <a:pPr>
              <a:defRPr/>
            </a:pPr>
            <a:r>
              <a:rPr lang="fr-FR" sz="1200" dirty="0">
                <a:solidFill>
                  <a:schemeClr val="accent6">
                    <a:lumMod val="50000"/>
                  </a:schemeClr>
                </a:solidFill>
              </a:rPr>
              <a:t>Source : </a:t>
            </a:r>
            <a:r>
              <a:rPr lang="fr-FR" sz="1200">
                <a:solidFill>
                  <a:schemeClr val="accent6">
                    <a:lumMod val="50000"/>
                  </a:schemeClr>
                </a:solidFill>
                <a:hlinkClick r:id="rId3"/>
              </a:rPr>
              <a:t>http://www.mewyovo.net/2013/03/la-ferme-modele-songhai-au-benin.html</a:t>
            </a:r>
            <a:r>
              <a:rPr lang="fr-FR" sz="1200">
                <a:solidFill>
                  <a:schemeClr val="accent6">
                    <a:lumMod val="50000"/>
                  </a:schemeClr>
                </a:solidFill>
              </a:rPr>
              <a:t> </a:t>
            </a:r>
            <a:endParaRPr lang="fr-FR" sz="1200" dirty="0">
              <a:solidFill>
                <a:schemeClr val="accent6">
                  <a:lumMod val="50000"/>
                </a:schemeClr>
              </a:solidFill>
            </a:endParaRPr>
          </a:p>
        </p:txBody>
      </p:sp>
      <p:pic>
        <p:nvPicPr>
          <p:cNvPr id="53254"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4712" y="4559301"/>
            <a:ext cx="199231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26575" y="4267200"/>
            <a:ext cx="26035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75" y="4598988"/>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403475" y="6053138"/>
            <a:ext cx="1703387" cy="276225"/>
          </a:xfrm>
          <a:prstGeom prst="rect">
            <a:avLst/>
          </a:prstGeom>
          <a:noFill/>
        </p:spPr>
        <p:txBody>
          <a:bodyPr wrap="none">
            <a:spAutoFit/>
          </a:bodyPr>
          <a:lstStyle/>
          <a:p>
            <a:pPr algn="ctr">
              <a:defRPr/>
            </a:pPr>
            <a:r>
              <a:rPr lang="fr-FR" sz="1200" dirty="0">
                <a:solidFill>
                  <a:schemeClr val="accent6">
                    <a:lumMod val="50000"/>
                  </a:schemeClr>
                </a:solidFill>
              </a:rPr>
              <a:t>Culture de champignons</a:t>
            </a:r>
          </a:p>
        </p:txBody>
      </p:sp>
      <p:sp>
        <p:nvSpPr>
          <p:cNvPr id="11" name="ZoneTexte 10"/>
          <p:cNvSpPr txBox="1"/>
          <p:nvPr/>
        </p:nvSpPr>
        <p:spPr>
          <a:xfrm>
            <a:off x="9691688" y="6245225"/>
            <a:ext cx="2073275" cy="276225"/>
          </a:xfrm>
          <a:prstGeom prst="rect">
            <a:avLst/>
          </a:prstGeom>
          <a:noFill/>
        </p:spPr>
        <p:txBody>
          <a:bodyPr wrap="none">
            <a:spAutoFit/>
          </a:bodyPr>
          <a:lstStyle/>
          <a:p>
            <a:pPr algn="ctr">
              <a:defRPr/>
            </a:pPr>
            <a:r>
              <a:rPr lang="fr-FR" sz="1200" dirty="0">
                <a:solidFill>
                  <a:schemeClr val="accent6">
                    <a:lumMod val="50000"/>
                  </a:schemeClr>
                </a:solidFill>
              </a:rPr>
              <a:t>Elevage de poulets en batterie</a:t>
            </a:r>
          </a:p>
        </p:txBody>
      </p:sp>
      <p:sp>
        <p:nvSpPr>
          <p:cNvPr id="12" name="ZoneTexte 11"/>
          <p:cNvSpPr txBox="1"/>
          <p:nvPr/>
        </p:nvSpPr>
        <p:spPr>
          <a:xfrm>
            <a:off x="488950" y="6053138"/>
            <a:ext cx="915987" cy="276225"/>
          </a:xfrm>
          <a:prstGeom prst="rect">
            <a:avLst/>
          </a:prstGeom>
          <a:noFill/>
        </p:spPr>
        <p:txBody>
          <a:bodyPr wrap="none">
            <a:spAutoFit/>
          </a:bodyPr>
          <a:lstStyle/>
          <a:p>
            <a:pPr algn="ctr">
              <a:defRPr/>
            </a:pPr>
            <a:r>
              <a:rPr lang="fr-FR" sz="1200" dirty="0">
                <a:solidFill>
                  <a:schemeClr val="accent6">
                    <a:lumMod val="50000"/>
                  </a:schemeClr>
                </a:solidFill>
              </a:rPr>
              <a:t>Maraichage</a:t>
            </a:r>
          </a:p>
        </p:txBody>
      </p:sp>
      <p:sp>
        <p:nvSpPr>
          <p:cNvPr id="18" name="ZoneTexte 17"/>
          <p:cNvSpPr txBox="1"/>
          <p:nvPr/>
        </p:nvSpPr>
        <p:spPr>
          <a:xfrm>
            <a:off x="4180130" y="6291262"/>
            <a:ext cx="5359400" cy="460375"/>
          </a:xfrm>
          <a:prstGeom prst="rect">
            <a:avLst/>
          </a:prstGeom>
          <a:noFill/>
        </p:spPr>
        <p:txBody>
          <a:bodyPr>
            <a:spAutoFit/>
          </a:bodyPr>
          <a:lstStyle/>
          <a:p>
            <a:pPr algn="ctr">
              <a:defRPr/>
            </a:pPr>
            <a:r>
              <a:rPr lang="fr-FR" sz="1200" dirty="0">
                <a:solidFill>
                  <a:schemeClr val="accent6">
                    <a:lumMod val="50000"/>
                  </a:schemeClr>
                </a:solidFill>
              </a:rPr>
              <a:t>Visite de la présidente du Libéria, Ellen Johnson </a:t>
            </a:r>
            <a:r>
              <a:rPr lang="fr-FR" sz="1200" dirty="0" err="1">
                <a:solidFill>
                  <a:schemeClr val="accent6">
                    <a:lumMod val="50000"/>
                  </a:schemeClr>
                </a:solidFill>
              </a:rPr>
              <a:t>Sirleaf</a:t>
            </a:r>
            <a:r>
              <a:rPr lang="fr-FR" sz="1200" dirty="0">
                <a:solidFill>
                  <a:schemeClr val="accent6">
                    <a:lumMod val="50000"/>
                  </a:schemeClr>
                </a:solidFill>
              </a:rPr>
              <a:t>, (en vert clair) et du président béninois, M. Boni </a:t>
            </a:r>
            <a:r>
              <a:rPr lang="fr-FR" sz="1200" dirty="0" err="1">
                <a:solidFill>
                  <a:schemeClr val="accent6">
                    <a:lumMod val="50000"/>
                  </a:schemeClr>
                </a:solidFill>
              </a:rPr>
              <a:t>Yayi</a:t>
            </a:r>
            <a:r>
              <a:rPr lang="fr-FR" sz="1200" dirty="0">
                <a:solidFill>
                  <a:schemeClr val="accent6">
                    <a:lumMod val="50000"/>
                  </a:schemeClr>
                </a:solidFill>
              </a:rPr>
              <a:t>, (en costume gris) à Songhaï, le 22 août 2013</a:t>
            </a:r>
          </a:p>
        </p:txBody>
      </p:sp>
      <p:pic>
        <p:nvPicPr>
          <p:cNvPr id="53261"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9843" y="3867149"/>
            <a:ext cx="333375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latin typeface="+mn-lt"/>
              </a:rPr>
              <a:t>12. </a:t>
            </a:r>
            <a:r>
              <a:rPr lang="fr-FR" b="1" u="sng" dirty="0">
                <a:solidFill>
                  <a:schemeClr val="accent6">
                    <a:lumMod val="50000"/>
                  </a:schemeClr>
                </a:solidFill>
                <a:latin typeface="+mn-lt"/>
              </a:rPr>
              <a:t>La commercialisation</a:t>
            </a:r>
            <a:r>
              <a:rPr lang="fr-FR" dirty="0">
                <a:solidFill>
                  <a:schemeClr val="accent6">
                    <a:lumMod val="50000"/>
                  </a:schemeClr>
                </a:solidFill>
                <a:latin typeface="+mn-lt"/>
              </a:rPr>
              <a:t> (suite et fin) :</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FB446A01-65DB-4C4E-AE71-290A64CFBF0B}" type="slidenum">
              <a:rPr lang="fr-FR"/>
              <a:pPr>
                <a:defRPr/>
              </a:pPr>
              <a:t>56</a:t>
            </a:fld>
            <a:endParaRPr lang="fr-FR" dirty="0"/>
          </a:p>
        </p:txBody>
      </p:sp>
      <p:sp>
        <p:nvSpPr>
          <p:cNvPr id="2" name="ZoneTexte 1"/>
          <p:cNvSpPr txBox="1"/>
          <p:nvPr/>
        </p:nvSpPr>
        <p:spPr>
          <a:xfrm>
            <a:off x="242888" y="955675"/>
            <a:ext cx="11820525" cy="3878263"/>
          </a:xfrm>
          <a:prstGeom prst="rect">
            <a:avLst/>
          </a:prstGeom>
          <a:noFill/>
        </p:spPr>
        <p:txBody>
          <a:bodyPr>
            <a:spAutoFit/>
          </a:bodyPr>
          <a:lstStyle/>
          <a:p>
            <a:pPr>
              <a:defRPr/>
            </a:pPr>
            <a:r>
              <a:rPr lang="fr-FR" dirty="0">
                <a:solidFill>
                  <a:schemeClr val="accent6">
                    <a:lumMod val="50000"/>
                  </a:schemeClr>
                </a:solidFill>
              </a:rPr>
              <a:t>12.2. </a:t>
            </a:r>
            <a:r>
              <a:rPr lang="fr-FR" u="sng" dirty="0">
                <a:solidFill>
                  <a:schemeClr val="accent6">
                    <a:lumMod val="50000"/>
                  </a:schemeClr>
                </a:solidFill>
              </a:rPr>
              <a:t>Produits commercialisés à la boutique du centre Songhaï de Porto-Novo</a:t>
            </a:r>
            <a:r>
              <a:rPr lang="fr-FR" dirty="0">
                <a:solidFill>
                  <a:schemeClr val="accent6">
                    <a:lumMod val="50000"/>
                  </a:schemeClr>
                </a:solidFill>
              </a:rPr>
              <a:t> :</a:t>
            </a:r>
          </a:p>
          <a:p>
            <a:pPr algn="just">
              <a:defRPr/>
            </a:pPr>
            <a:endParaRPr lang="fr-FR" altLang="fr-FR" dirty="0">
              <a:solidFill>
                <a:schemeClr val="accent6">
                  <a:lumMod val="50000"/>
                </a:schemeClr>
              </a:solidFill>
            </a:endParaRPr>
          </a:p>
          <a:p>
            <a:pPr algn="just">
              <a:defRPr/>
            </a:pPr>
            <a:r>
              <a:rPr lang="fr-FR" altLang="fr-FR" dirty="0">
                <a:solidFill>
                  <a:schemeClr val="accent6">
                    <a:lumMod val="50000"/>
                  </a:schemeClr>
                </a:solidFill>
              </a:rPr>
              <a:t>Produits qui pourraient être vendus </a:t>
            </a:r>
            <a:r>
              <a:rPr lang="fr-FR" altLang="fr-FR">
                <a:solidFill>
                  <a:schemeClr val="accent6">
                    <a:lumMod val="50000"/>
                  </a:schemeClr>
                </a:solidFill>
              </a:rPr>
              <a:t>par / </a:t>
            </a:r>
            <a:r>
              <a:rPr lang="fr-FR" altLang="fr-FR" dirty="0">
                <a:solidFill>
                  <a:schemeClr val="accent6">
                    <a:lumMod val="50000"/>
                  </a:schemeClr>
                </a:solidFill>
              </a:rPr>
              <a:t>dans la boutique  : a) Réchauds améliorés (à charbon de bois), b) sirops et jus de fruits (orange, tamarin, gingembre, </a:t>
            </a:r>
            <a:r>
              <a:rPr lang="fr-FR" altLang="fr-FR" dirty="0" err="1">
                <a:solidFill>
                  <a:schemeClr val="accent6">
                    <a:lumMod val="50000"/>
                  </a:schemeClr>
                </a:solidFill>
              </a:rPr>
              <a:t>bissap</a:t>
            </a:r>
            <a:r>
              <a:rPr lang="fr-FR" altLang="fr-FR" dirty="0">
                <a:solidFill>
                  <a:schemeClr val="accent6">
                    <a:lumMod val="50000"/>
                  </a:schemeClr>
                </a:solidFill>
              </a:rPr>
              <a:t> (</a:t>
            </a:r>
            <a:r>
              <a:rPr lang="fr-FR" altLang="fr-FR" i="1" dirty="0">
                <a:solidFill>
                  <a:schemeClr val="accent6">
                    <a:lumMod val="50000"/>
                  </a:schemeClr>
                </a:solidFill>
              </a:rPr>
              <a:t>Hibiscus </a:t>
            </a:r>
            <a:r>
              <a:rPr lang="fr-FR" altLang="fr-FR" i="1" dirty="0" err="1">
                <a:solidFill>
                  <a:schemeClr val="accent6">
                    <a:lumMod val="50000"/>
                  </a:schemeClr>
                </a:solidFill>
              </a:rPr>
              <a:t>sabdariffa</a:t>
            </a:r>
            <a:r>
              <a:rPr lang="fr-FR" altLang="fr-FR" dirty="0">
                <a:solidFill>
                  <a:schemeClr val="accent6">
                    <a:lumMod val="50000"/>
                  </a:schemeClr>
                </a:solidFill>
              </a:rPr>
              <a:t>), mangue, tomate, carotte, « gentiane » [</a:t>
            </a:r>
            <a:r>
              <a:rPr lang="fr-FR" altLang="fr-FR" dirty="0" err="1">
                <a:solidFill>
                  <a:schemeClr val="accent6">
                    <a:lumMod val="50000"/>
                  </a:schemeClr>
                </a:solidFill>
              </a:rPr>
              <a:t>Gentianelle</a:t>
            </a:r>
            <a:r>
              <a:rPr lang="fr-FR" altLang="fr-FR" dirty="0">
                <a:solidFill>
                  <a:schemeClr val="accent6">
                    <a:lumMod val="50000"/>
                  </a:schemeClr>
                </a:solidFill>
              </a:rPr>
              <a:t> pourprée (</a:t>
            </a:r>
            <a:r>
              <a:rPr lang="fr-FR" altLang="fr-FR" i="1" dirty="0" err="1">
                <a:solidFill>
                  <a:schemeClr val="accent6">
                    <a:lumMod val="50000"/>
                  </a:schemeClr>
                </a:solidFill>
              </a:rPr>
              <a:t>Schultesia</a:t>
            </a:r>
            <a:r>
              <a:rPr lang="fr-FR" altLang="fr-FR" i="1" dirty="0">
                <a:solidFill>
                  <a:schemeClr val="accent6">
                    <a:lumMod val="50000"/>
                  </a:schemeClr>
                </a:solidFill>
              </a:rPr>
              <a:t> </a:t>
            </a:r>
            <a:r>
              <a:rPr lang="fr-FR" altLang="fr-FR" i="1" dirty="0" err="1">
                <a:solidFill>
                  <a:schemeClr val="accent6">
                    <a:lumMod val="50000"/>
                  </a:schemeClr>
                </a:solidFill>
              </a:rPr>
              <a:t>stenophylla</a:t>
            </a:r>
            <a:r>
              <a:rPr lang="fr-FR" altLang="fr-FR" dirty="0">
                <a:solidFill>
                  <a:schemeClr val="accent6">
                    <a:lumMod val="50000"/>
                  </a:schemeClr>
                </a:solidFill>
              </a:rPr>
              <a:t>)], baobab, ananas, citron, papaye, ananas, ail, fraise, ail ( !) etc. …), c) confitures de fraise, mangue, ananas, papaye ... d) huiles (de palme, de soja …), e) gâteaux et biscuits (de soja …), f) laits et laitages (lait, fromages, yogourts …), g) lait de soja et café ou pate de soja,  h) œufs (de poules et de cailles), i) poulets, viandes diverses et poissons fumés, j) soupes, k) miels, l) eaux minérales Songhaï, m) poudre de </a:t>
            </a:r>
            <a:r>
              <a:rPr lang="fr-FR" altLang="fr-FR" dirty="0" err="1">
                <a:solidFill>
                  <a:schemeClr val="accent6">
                    <a:lumMod val="50000"/>
                  </a:schemeClr>
                </a:solidFill>
              </a:rPr>
              <a:t>moringa</a:t>
            </a:r>
            <a:r>
              <a:rPr lang="fr-FR" altLang="fr-FR" dirty="0">
                <a:solidFill>
                  <a:schemeClr val="accent6">
                    <a:lumMod val="50000"/>
                  </a:schemeClr>
                </a:solidFill>
              </a:rPr>
              <a:t>, n) noix de cajou, o) baguettes, p) gari (poudre de manioc), q) savons (savon de carotte, savon au beurre de karité, …), r) épices (quatre saisons …), s) légumes : tomates, maïs doux, courgettes, choux, salades, carottes, pommes de terre, piments doux, piments forts, sorgho, riz, t) champignons type pleurotes, u) fruits : pastèques, melons, papayes, fraises, agrumes, ananas, avocats, v) poudre de feuilles de </a:t>
            </a:r>
            <a:r>
              <a:rPr lang="fr-FR" altLang="fr-FR" dirty="0" err="1">
                <a:solidFill>
                  <a:schemeClr val="accent6">
                    <a:lumMod val="50000"/>
                  </a:schemeClr>
                </a:solidFill>
              </a:rPr>
              <a:t>moringa</a:t>
            </a:r>
            <a:r>
              <a:rPr lang="fr-FR" altLang="fr-FR" dirty="0">
                <a:solidFill>
                  <a:schemeClr val="accent6">
                    <a:lumMod val="50000"/>
                  </a:schemeClr>
                </a:solidFill>
              </a:rPr>
              <a:t> séchées (complément alimentaire) … w) Alimentation animale (viande ….) : Poulets de chair, cailles, pintades, dindons, </a:t>
            </a:r>
            <a:r>
              <a:rPr lang="fr-FR" altLang="fr-FR" dirty="0" err="1">
                <a:solidFill>
                  <a:schemeClr val="accent6">
                    <a:lumMod val="50000"/>
                  </a:schemeClr>
                </a:solidFill>
              </a:rPr>
              <a:t>aulacodes</a:t>
            </a:r>
            <a:r>
              <a:rPr lang="fr-FR" altLang="fr-FR" dirty="0">
                <a:solidFill>
                  <a:schemeClr val="accent6">
                    <a:lumMod val="50000"/>
                  </a:schemeClr>
                </a:solidFill>
              </a:rPr>
              <a:t>, lapins, oies, cochons, poissons (poissons chats, tilapias ...), vaches … etc.</a:t>
            </a:r>
            <a:endParaRPr lang="fr-FR" sz="1200" dirty="0">
              <a:solidFill>
                <a:schemeClr val="accent6">
                  <a:lumMod val="50000"/>
                </a:schemeClr>
              </a:solidFill>
            </a:endParaRPr>
          </a:p>
          <a:p>
            <a:pPr>
              <a:defRPr/>
            </a:pPr>
            <a:r>
              <a:rPr lang="fr-FR" sz="1200" dirty="0">
                <a:solidFill>
                  <a:schemeClr val="accent6">
                    <a:lumMod val="50000"/>
                  </a:schemeClr>
                </a:solidFill>
              </a:rPr>
              <a:t>Source : liste relevée par l’auteur.</a:t>
            </a:r>
          </a:p>
        </p:txBody>
      </p:sp>
      <p:pic>
        <p:nvPicPr>
          <p:cNvPr id="55302"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9300" y="4427538"/>
            <a:ext cx="23971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8150" y="4608513"/>
            <a:ext cx="27146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4716463"/>
            <a:ext cx="2809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4492625" y="6365875"/>
            <a:ext cx="898525" cy="277813"/>
          </a:xfrm>
          <a:prstGeom prst="rect">
            <a:avLst/>
          </a:prstGeom>
          <a:noFill/>
        </p:spPr>
        <p:txBody>
          <a:bodyPr wrap="none">
            <a:spAutoFit/>
          </a:bodyPr>
          <a:lstStyle/>
          <a:p>
            <a:pPr algn="ctr">
              <a:defRPr/>
            </a:pPr>
            <a:r>
              <a:rPr lang="fr-FR" sz="1200" dirty="0">
                <a:solidFill>
                  <a:schemeClr val="accent6">
                    <a:lumMod val="50000"/>
                  </a:schemeClr>
                </a:solidFill>
              </a:rPr>
              <a:t>Fromagerie</a:t>
            </a:r>
          </a:p>
        </p:txBody>
      </p:sp>
      <p:pic>
        <p:nvPicPr>
          <p:cNvPr id="55306"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1063" y="4887913"/>
            <a:ext cx="12954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Imag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49403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latin typeface="+mn-lt"/>
              </a:rPr>
              <a:t>13. </a:t>
            </a:r>
            <a:r>
              <a:rPr lang="fr-FR" b="1" u="sng" dirty="0">
                <a:solidFill>
                  <a:schemeClr val="accent6">
                    <a:lumMod val="50000"/>
                  </a:schemeClr>
                </a:solidFill>
                <a:latin typeface="+mn-lt"/>
              </a:rPr>
              <a:t>Accueil et écotourisme à Songhaï</a:t>
            </a:r>
            <a:r>
              <a:rPr lang="fr-FR" dirty="0">
                <a:solidFill>
                  <a:schemeClr val="accent6">
                    <a:lumMod val="50000"/>
                  </a:schemeClr>
                </a:solidFill>
                <a:latin typeface="+mn-lt"/>
              </a:rPr>
              <a:t> :</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42936F96-7EC6-4FC8-A37D-C822120A5BFB}" type="slidenum">
              <a:rPr lang="fr-FR"/>
              <a:pPr>
                <a:defRPr/>
              </a:pPr>
              <a:t>57</a:t>
            </a:fld>
            <a:endParaRPr lang="fr-FR" dirty="0"/>
          </a:p>
        </p:txBody>
      </p:sp>
      <p:sp>
        <p:nvSpPr>
          <p:cNvPr id="2" name="ZoneTexte 1"/>
          <p:cNvSpPr txBox="1"/>
          <p:nvPr/>
        </p:nvSpPr>
        <p:spPr>
          <a:xfrm>
            <a:off x="242888" y="955675"/>
            <a:ext cx="11820525" cy="5662613"/>
          </a:xfrm>
          <a:prstGeom prst="rect">
            <a:avLst/>
          </a:prstGeom>
          <a:noFill/>
        </p:spPr>
        <p:txBody>
          <a:bodyPr>
            <a:spAutoFit/>
          </a:bodyPr>
          <a:lstStyle/>
          <a:p>
            <a:pPr eaLnBrk="1" hangingPunct="1">
              <a:defRPr/>
            </a:pPr>
            <a:r>
              <a:rPr lang="fr-FR" altLang="fr-FR" dirty="0">
                <a:solidFill>
                  <a:schemeClr val="accent6">
                    <a:lumMod val="50000"/>
                  </a:schemeClr>
                </a:solidFill>
              </a:rPr>
              <a:t>L'entité </a:t>
            </a:r>
            <a:r>
              <a:rPr lang="fr-FR" altLang="fr-FR" u="sng" dirty="0">
                <a:solidFill>
                  <a:schemeClr val="accent6">
                    <a:lumMod val="50000"/>
                  </a:schemeClr>
                </a:solidFill>
              </a:rPr>
              <a:t>accueil</a:t>
            </a:r>
            <a:r>
              <a:rPr lang="fr-FR" altLang="fr-FR" dirty="0">
                <a:solidFill>
                  <a:schemeClr val="accent6">
                    <a:lumMod val="50000"/>
                  </a:schemeClr>
                </a:solidFill>
              </a:rPr>
              <a:t>, à Songhaï, qui ambitionne d’offrir un espace de vie agréable et attirant, dispose de :</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 </a:t>
            </a:r>
            <a:r>
              <a:rPr lang="fr-FR" altLang="fr-FR" u="sng" dirty="0">
                <a:solidFill>
                  <a:schemeClr val="accent6">
                    <a:lumMod val="50000"/>
                  </a:schemeClr>
                </a:solidFill>
              </a:rPr>
              <a:t>Complexes d’hébergement </a:t>
            </a:r>
            <a:r>
              <a:rPr lang="fr-FR" altLang="fr-FR" dirty="0">
                <a:solidFill>
                  <a:schemeClr val="accent6">
                    <a:lumMod val="50000"/>
                  </a:schemeClr>
                </a:solidFill>
              </a:rPr>
              <a:t>: ventilé et climatisé</a:t>
            </a:r>
          </a:p>
          <a:p>
            <a:pPr eaLnBrk="1" hangingPunct="1">
              <a:defRPr/>
            </a:pPr>
            <a:r>
              <a:rPr lang="fr-FR" altLang="fr-FR" dirty="0">
                <a:solidFill>
                  <a:schemeClr val="accent6">
                    <a:lumMod val="50000"/>
                  </a:schemeClr>
                </a:solidFill>
              </a:rPr>
              <a:t>• </a:t>
            </a:r>
            <a:r>
              <a:rPr lang="fr-FR" altLang="fr-FR" u="sng" dirty="0">
                <a:solidFill>
                  <a:schemeClr val="accent6">
                    <a:lumMod val="50000"/>
                  </a:schemeClr>
                </a:solidFill>
              </a:rPr>
              <a:t>Salles de conférences et de réunions</a:t>
            </a:r>
          </a:p>
          <a:p>
            <a:pPr eaLnBrk="1" hangingPunct="1">
              <a:defRPr/>
            </a:pPr>
            <a:r>
              <a:rPr lang="fr-FR" altLang="fr-FR" dirty="0">
                <a:solidFill>
                  <a:schemeClr val="accent6">
                    <a:lumMod val="50000"/>
                  </a:schemeClr>
                </a:solidFill>
              </a:rPr>
              <a:t>• </a:t>
            </a:r>
            <a:r>
              <a:rPr lang="fr-FR" altLang="fr-FR" u="sng" dirty="0">
                <a:solidFill>
                  <a:schemeClr val="accent6">
                    <a:lumMod val="50000"/>
                  </a:schemeClr>
                </a:solidFill>
              </a:rPr>
              <a:t>Restaurant moderne </a:t>
            </a:r>
            <a:r>
              <a:rPr lang="fr-FR" altLang="fr-FR" dirty="0">
                <a:solidFill>
                  <a:schemeClr val="accent6">
                    <a:lumMod val="50000"/>
                  </a:schemeClr>
                </a:solidFill>
              </a:rPr>
              <a:t>: menus confectionnés à partir des produits de la ferme Songhaï</a:t>
            </a:r>
          </a:p>
          <a:p>
            <a:pPr eaLnBrk="1" hangingPunct="1">
              <a:defRPr/>
            </a:pPr>
            <a:r>
              <a:rPr lang="fr-FR" altLang="fr-FR" dirty="0">
                <a:solidFill>
                  <a:schemeClr val="accent6">
                    <a:lumMod val="50000"/>
                  </a:schemeClr>
                </a:solidFill>
              </a:rPr>
              <a:t>• </a:t>
            </a:r>
            <a:r>
              <a:rPr lang="fr-FR" altLang="fr-FR" u="sng" dirty="0">
                <a:solidFill>
                  <a:schemeClr val="accent6">
                    <a:lumMod val="50000"/>
                  </a:schemeClr>
                </a:solidFill>
              </a:rPr>
              <a:t>Restaurant traditionnel </a:t>
            </a:r>
            <a:r>
              <a:rPr lang="fr-FR" altLang="fr-FR" dirty="0">
                <a:solidFill>
                  <a:schemeClr val="accent6">
                    <a:lumMod val="50000"/>
                  </a:schemeClr>
                </a:solidFill>
              </a:rPr>
              <a:t>: art culinaire du Bénin et de la sous - région</a:t>
            </a:r>
          </a:p>
          <a:p>
            <a:pPr eaLnBrk="1" hangingPunct="1">
              <a:defRPr/>
            </a:pPr>
            <a:r>
              <a:rPr lang="fr-FR" altLang="fr-FR" dirty="0">
                <a:solidFill>
                  <a:schemeClr val="accent6">
                    <a:lumMod val="50000"/>
                  </a:schemeClr>
                </a:solidFill>
              </a:rPr>
              <a:t>• Service traiteur pour des cocktails, séminaires, mariages</a:t>
            </a:r>
          </a:p>
          <a:p>
            <a:pPr eaLnBrk="1" hangingPunct="1">
              <a:defRPr/>
            </a:pPr>
            <a:r>
              <a:rPr lang="fr-FR" altLang="fr-FR" dirty="0">
                <a:solidFill>
                  <a:schemeClr val="accent6">
                    <a:lumMod val="50000"/>
                  </a:schemeClr>
                </a:solidFill>
              </a:rPr>
              <a:t>• Cadre de formation en hôtellerie-restauration.</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L’accueil à Songhaï, c’est :</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 la diversité des mets</a:t>
            </a:r>
          </a:p>
          <a:p>
            <a:pPr eaLnBrk="1" hangingPunct="1">
              <a:defRPr/>
            </a:pPr>
            <a:r>
              <a:rPr lang="fr-FR" altLang="fr-FR" dirty="0">
                <a:solidFill>
                  <a:schemeClr val="accent6">
                    <a:lumMod val="50000"/>
                  </a:schemeClr>
                </a:solidFill>
              </a:rPr>
              <a:t>• la notoriété confirmée pour la viande de porc grillée</a:t>
            </a:r>
          </a:p>
          <a:p>
            <a:pPr eaLnBrk="1" hangingPunct="1">
              <a:defRPr/>
            </a:pPr>
            <a:r>
              <a:rPr lang="fr-FR" altLang="fr-FR" dirty="0">
                <a:solidFill>
                  <a:schemeClr val="accent6">
                    <a:lumMod val="50000"/>
                  </a:schemeClr>
                </a:solidFill>
              </a:rPr>
              <a:t>• un cadre d’accueil et de rencontres (séminaires, conférences) dans un environnement sain, reposant et verdoyant</a:t>
            </a:r>
          </a:p>
          <a:p>
            <a:pPr eaLnBrk="1" hangingPunct="1">
              <a:defRPr/>
            </a:pPr>
            <a:r>
              <a:rPr lang="fr-FR" altLang="fr-FR" dirty="0">
                <a:solidFill>
                  <a:schemeClr val="accent6">
                    <a:lumMod val="50000"/>
                  </a:schemeClr>
                </a:solidFill>
              </a:rPr>
              <a:t>• la </a:t>
            </a:r>
            <a:r>
              <a:rPr lang="fr-FR" altLang="fr-FR" u="sng" dirty="0">
                <a:solidFill>
                  <a:schemeClr val="accent6">
                    <a:lumMod val="50000"/>
                  </a:schemeClr>
                </a:solidFill>
              </a:rPr>
              <a:t>capacité d’accueil de 350 lits </a:t>
            </a:r>
            <a:r>
              <a:rPr lang="fr-FR" altLang="fr-FR" dirty="0">
                <a:solidFill>
                  <a:schemeClr val="accent6">
                    <a:lumMod val="50000"/>
                  </a:schemeClr>
                </a:solidFill>
              </a:rPr>
              <a:t>avec possibilité d’accueil de grandes personnalités</a:t>
            </a:r>
          </a:p>
          <a:p>
            <a:pPr eaLnBrk="1" hangingPunct="1">
              <a:defRPr/>
            </a:pPr>
            <a:r>
              <a:rPr lang="fr-FR" altLang="fr-FR" dirty="0">
                <a:solidFill>
                  <a:schemeClr val="accent6">
                    <a:lumMod val="50000"/>
                  </a:schemeClr>
                </a:solidFill>
              </a:rPr>
              <a:t>• des </a:t>
            </a:r>
            <a:r>
              <a:rPr lang="fr-FR" altLang="fr-FR" u="sng" dirty="0">
                <a:solidFill>
                  <a:schemeClr val="accent6">
                    <a:lumMod val="50000"/>
                  </a:schemeClr>
                </a:solidFill>
              </a:rPr>
              <a:t>espaces verts, de détente et de loisir</a:t>
            </a:r>
          </a:p>
          <a:p>
            <a:pPr eaLnBrk="1" hangingPunct="1">
              <a:defRPr/>
            </a:pPr>
            <a:r>
              <a:rPr lang="fr-FR" altLang="fr-FR" dirty="0">
                <a:solidFill>
                  <a:schemeClr val="accent6">
                    <a:lumMod val="50000"/>
                  </a:schemeClr>
                </a:solidFill>
              </a:rPr>
              <a:t>•  la référence pour l’éco - tourisme péri –urbain.</a:t>
            </a:r>
          </a:p>
          <a:p>
            <a:pPr eaLnBrk="1" hangingPunct="1">
              <a:defRPr/>
            </a:pPr>
            <a:endParaRPr lang="fr-FR" altLang="fr-FR" sz="1400" dirty="0">
              <a:solidFill>
                <a:schemeClr val="accent6">
                  <a:lumMod val="50000"/>
                </a:schemeClr>
              </a:solidFill>
            </a:endParaRPr>
          </a:p>
          <a:p>
            <a:pPr eaLnBrk="1" hangingPunct="1">
              <a:defRPr/>
            </a:pPr>
            <a:r>
              <a:rPr lang="fr-FR" altLang="fr-FR" sz="1400" dirty="0">
                <a:solidFill>
                  <a:schemeClr val="accent6">
                    <a:lumMod val="50000"/>
                  </a:schemeClr>
                </a:solidFill>
              </a:rPr>
              <a:t>Des étrangers n’hésitent faire à effectuer des pèlerinages écotouristiques au Centre Songhaï de Porto-Novo.</a:t>
            </a:r>
          </a:p>
          <a:p>
            <a:pPr eaLnBrk="1" hangingPunct="1">
              <a:defRPr/>
            </a:pPr>
            <a:r>
              <a:rPr lang="fr-FR" altLang="fr-FR" sz="1400" dirty="0">
                <a:solidFill>
                  <a:schemeClr val="accent6">
                    <a:lumMod val="50000"/>
                  </a:schemeClr>
                </a:solidFill>
              </a:rPr>
              <a:t>Sources : </a:t>
            </a:r>
            <a:r>
              <a:rPr lang="fr-FR" altLang="fr-FR" sz="1400">
                <a:solidFill>
                  <a:schemeClr val="accent6">
                    <a:lumMod val="50000"/>
                  </a:schemeClr>
                </a:solidFill>
                <a:hlinkClick r:id="rId3"/>
              </a:rPr>
              <a:t>http://www.songhai.org/index.php?option=com_content&amp;view=article&amp;id=73%3Aproduction-tertiaire&amp;catid=46&amp;Itemid=55</a:t>
            </a:r>
            <a:r>
              <a:rPr lang="fr-FR" altLang="fr-FR" sz="1400">
                <a:solidFill>
                  <a:schemeClr val="accent6">
                    <a:lumMod val="50000"/>
                  </a:schemeClr>
                </a:solidFill>
              </a:rPr>
              <a:t> </a:t>
            </a:r>
            <a:endParaRPr lang="fr-FR" altLang="fr-FR" sz="1400" dirty="0">
              <a:solidFill>
                <a:schemeClr val="accent6">
                  <a:lumMod val="50000"/>
                </a:schemeClr>
              </a:solidFill>
            </a:endParaRPr>
          </a:p>
          <a:p>
            <a:pPr eaLnBrk="1" hangingPunct="1">
              <a:defRPr/>
            </a:pPr>
            <a:r>
              <a:rPr lang="fr-FR" altLang="fr-FR" sz="1400">
                <a:solidFill>
                  <a:schemeClr val="accent6">
                    <a:lumMod val="50000"/>
                  </a:schemeClr>
                </a:solidFill>
                <a:hlinkClick r:id="rId4"/>
              </a:rPr>
              <a:t>http://www.songhai.org/index.php?option=com_content&amp;view=article&amp;id=72%3Aproduction-secondaire&amp;catid=45&amp;Itemid=55</a:t>
            </a:r>
            <a:r>
              <a:rPr lang="fr-FR" altLang="fr-FR" sz="1400">
                <a:solidFill>
                  <a:schemeClr val="accent6">
                    <a:lumMod val="50000"/>
                  </a:schemeClr>
                </a:solidFill>
              </a:rPr>
              <a:t>   </a:t>
            </a:r>
            <a:endParaRPr lang="fr-FR" altLang="fr-FR" sz="1400" dirty="0">
              <a:solidFill>
                <a:schemeClr val="accent6">
                  <a:lumMod val="50000"/>
                </a:schemeClr>
              </a:solidFill>
            </a:endParaRPr>
          </a:p>
        </p:txBody>
      </p:sp>
      <p:pic>
        <p:nvPicPr>
          <p:cNvPr id="59398"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56688" y="1635125"/>
            <a:ext cx="2590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9258300" y="3836988"/>
            <a:ext cx="2185988" cy="277812"/>
          </a:xfrm>
          <a:prstGeom prst="rect">
            <a:avLst/>
          </a:prstGeom>
          <a:noFill/>
        </p:spPr>
        <p:txBody>
          <a:bodyPr wrap="none">
            <a:spAutoFit/>
          </a:bodyPr>
          <a:lstStyle/>
          <a:p>
            <a:pPr algn="ctr">
              <a:defRPr/>
            </a:pPr>
            <a:r>
              <a:rPr lang="fr-FR" sz="1200" dirty="0">
                <a:solidFill>
                  <a:schemeClr val="accent6">
                    <a:lumMod val="50000"/>
                  </a:schemeClr>
                </a:solidFill>
              </a:rPr>
              <a:t>L’hôtel de Songhaï à Porto-Novo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latin typeface="+mn-lt"/>
              </a:rPr>
              <a:t>13. </a:t>
            </a:r>
            <a:r>
              <a:rPr lang="fr-FR" b="1" u="sng" dirty="0">
                <a:solidFill>
                  <a:schemeClr val="accent6">
                    <a:lumMod val="50000"/>
                  </a:schemeClr>
                </a:solidFill>
              </a:rPr>
              <a:t>Accueil et écotourisme à Songhaï</a:t>
            </a:r>
            <a:r>
              <a:rPr lang="fr-FR" dirty="0">
                <a:solidFill>
                  <a:schemeClr val="accent6">
                    <a:lumMod val="50000"/>
                  </a:schemeClr>
                </a:solidFill>
              </a:rPr>
              <a:t> </a:t>
            </a:r>
            <a:r>
              <a:rPr lang="fr-FR" dirty="0">
                <a:solidFill>
                  <a:schemeClr val="accent6">
                    <a:lumMod val="50000"/>
                  </a:schemeClr>
                </a:solidFill>
                <a:latin typeface="+mn-lt"/>
              </a:rPr>
              <a:t>(suite) : </a:t>
            </a:r>
          </a:p>
        </p:txBody>
      </p:sp>
      <p:sp>
        <p:nvSpPr>
          <p:cNvPr id="16" name="Rectangle 15"/>
          <p:cNvSpPr/>
          <p:nvPr/>
        </p:nvSpPr>
        <p:spPr>
          <a:xfrm>
            <a:off x="5740494" y="269023"/>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42936F96-7EC6-4FC8-A37D-C822120A5BFB}" type="slidenum">
              <a:rPr lang="fr-FR"/>
              <a:pPr>
                <a:defRPr/>
              </a:pPr>
              <a:t>58</a:t>
            </a:fld>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15" y="1458872"/>
            <a:ext cx="3263289" cy="244746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213" y="1458872"/>
            <a:ext cx="3352800" cy="251460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814" y="4122123"/>
            <a:ext cx="3263289" cy="2447467"/>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1242" y="1458872"/>
            <a:ext cx="3217862" cy="2422047"/>
          </a:xfrm>
          <a:prstGeom prst="rect">
            <a:avLst/>
          </a:prstGeom>
        </p:spPr>
      </p:pic>
      <p:sp>
        <p:nvSpPr>
          <p:cNvPr id="8" name="Rectangle 7"/>
          <p:cNvSpPr/>
          <p:nvPr/>
        </p:nvSpPr>
        <p:spPr>
          <a:xfrm>
            <a:off x="4733148" y="5161190"/>
            <a:ext cx="3499996" cy="369332"/>
          </a:xfrm>
          <a:prstGeom prst="rect">
            <a:avLst/>
          </a:prstGeom>
        </p:spPr>
        <p:txBody>
          <a:bodyPr wrap="none">
            <a:spAutoFit/>
          </a:bodyPr>
          <a:lstStyle/>
          <a:p>
            <a:pPr algn="ctr">
              <a:spcBef>
                <a:spcPct val="50000"/>
              </a:spcBef>
            </a:pPr>
            <a:r>
              <a:rPr lang="en-US" altLang="en-US" b="1" dirty="0">
                <a:solidFill>
                  <a:schemeClr val="accent6">
                    <a:lumMod val="50000"/>
                  </a:schemeClr>
                </a:solidFill>
              </a:rPr>
              <a:t>AMENAGEMENT &amp; ECO TOURISME</a:t>
            </a:r>
          </a:p>
        </p:txBody>
      </p:sp>
      <p:sp>
        <p:nvSpPr>
          <p:cNvPr id="10" name="ZoneTexte 9"/>
          <p:cNvSpPr txBox="1"/>
          <p:nvPr/>
        </p:nvSpPr>
        <p:spPr>
          <a:xfrm>
            <a:off x="155575" y="884238"/>
            <a:ext cx="2924070" cy="369332"/>
          </a:xfrm>
          <a:prstGeom prst="rect">
            <a:avLst/>
          </a:prstGeom>
          <a:noFill/>
        </p:spPr>
        <p:txBody>
          <a:bodyPr wrap="none">
            <a:spAutoFit/>
          </a:bodyPr>
          <a:lstStyle/>
          <a:p>
            <a:pPr>
              <a:defRPr/>
            </a:pPr>
            <a:r>
              <a:rPr lang="fr-FR" dirty="0">
                <a:solidFill>
                  <a:schemeClr val="accent6">
                    <a:lumMod val="50000"/>
                  </a:schemeClr>
                </a:solidFill>
              </a:rPr>
              <a:t>13.1. </a:t>
            </a:r>
            <a:r>
              <a:rPr lang="fr-FR" u="sng" dirty="0">
                <a:solidFill>
                  <a:schemeClr val="accent6">
                    <a:lumMod val="50000"/>
                  </a:schemeClr>
                </a:solidFill>
              </a:rPr>
              <a:t>Le logement (hôtel …)</a:t>
            </a:r>
            <a:r>
              <a:rPr lang="fr-FR" dirty="0">
                <a:solidFill>
                  <a:schemeClr val="accent6">
                    <a:lumMod val="50000"/>
                  </a:schemeClr>
                </a:solidFill>
              </a:rPr>
              <a:t> : </a:t>
            </a:r>
          </a:p>
        </p:txBody>
      </p:sp>
    </p:spTree>
    <p:extLst>
      <p:ext uri="{BB962C8B-B14F-4D97-AF65-F5344CB8AC3E}">
        <p14:creationId xmlns:p14="http://schemas.microsoft.com/office/powerpoint/2010/main" val="810402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latin typeface="+mn-lt"/>
              </a:rPr>
              <a:t>13. </a:t>
            </a:r>
            <a:r>
              <a:rPr lang="fr-FR" b="1" u="sng" dirty="0">
                <a:solidFill>
                  <a:schemeClr val="accent6">
                    <a:lumMod val="50000"/>
                  </a:schemeClr>
                </a:solidFill>
              </a:rPr>
              <a:t>Accueil et écotourisme à Songhaï</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158538" y="6527800"/>
            <a:ext cx="833437" cy="165100"/>
          </a:xfrm>
        </p:spPr>
        <p:txBody>
          <a:bodyPr/>
          <a:lstStyle/>
          <a:p>
            <a:pPr>
              <a:defRPr/>
            </a:pPr>
            <a:fld id="{5F18E6AC-0C83-4991-AF1F-E814AD749111}" type="slidenum">
              <a:rPr lang="fr-FR"/>
              <a:pPr>
                <a:defRPr/>
              </a:pPr>
              <a:t>59</a:t>
            </a:fld>
            <a:endParaRPr lang="fr-FR" dirty="0"/>
          </a:p>
        </p:txBody>
      </p:sp>
      <p:sp>
        <p:nvSpPr>
          <p:cNvPr id="4" name="ZoneTexte 3"/>
          <p:cNvSpPr txBox="1"/>
          <p:nvPr/>
        </p:nvSpPr>
        <p:spPr>
          <a:xfrm>
            <a:off x="2220913" y="5059363"/>
            <a:ext cx="3783012" cy="277812"/>
          </a:xfrm>
          <a:prstGeom prst="rect">
            <a:avLst/>
          </a:prstGeom>
          <a:noFill/>
        </p:spPr>
        <p:txBody>
          <a:bodyPr wrap="none">
            <a:spAutoFit/>
          </a:bodyPr>
          <a:lstStyle/>
          <a:p>
            <a:pPr algn="ctr">
              <a:defRPr/>
            </a:pPr>
            <a:r>
              <a:rPr lang="fr-FR" sz="1200" dirty="0">
                <a:solidFill>
                  <a:schemeClr val="accent6">
                    <a:lumMod val="50000"/>
                  </a:schemeClr>
                </a:solidFill>
              </a:rPr>
              <a:t>Les plats proposés au restaurant de Songhaï à Porto-Novo</a:t>
            </a:r>
          </a:p>
        </p:txBody>
      </p:sp>
      <p:pic>
        <p:nvPicPr>
          <p:cNvPr id="61446"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738" y="1535113"/>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8838" y="14525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400" y="14525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6375" y="3454400"/>
            <a:ext cx="15509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86275" y="3506788"/>
            <a:ext cx="151765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Imag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5575" y="3454400"/>
            <a:ext cx="245427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Imag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92838" y="34544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Imag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147175" y="649288"/>
            <a:ext cx="28702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5575" y="5500688"/>
            <a:ext cx="9583738" cy="830262"/>
          </a:xfrm>
          <a:prstGeom prst="rect">
            <a:avLst/>
          </a:prstGeom>
        </p:spPr>
        <p:txBody>
          <a:bodyPr>
            <a:spAutoFit/>
          </a:bodyPr>
          <a:lstStyle/>
          <a:p>
            <a:pPr>
              <a:defRPr/>
            </a:pPr>
            <a:r>
              <a:rPr lang="fr-FR" dirty="0">
                <a:solidFill>
                  <a:schemeClr val="accent6">
                    <a:lumMod val="50000"/>
                  </a:schemeClr>
                </a:solidFill>
                <a:latin typeface="Helvetica Neue"/>
              </a:rPr>
              <a:t>L’hôtel dispose de dortoirs ventilés et de chambres climatisées, d'un bon </a:t>
            </a:r>
            <a:r>
              <a:rPr lang="fr-FR">
                <a:solidFill>
                  <a:schemeClr val="accent6">
                    <a:lumMod val="50000"/>
                  </a:schemeClr>
                </a:solidFill>
                <a:latin typeface="Helvetica Neue"/>
              </a:rPr>
              <a:t>rapport qualité/prix</a:t>
            </a:r>
            <a:r>
              <a:rPr lang="fr-FR" dirty="0">
                <a:solidFill>
                  <a:schemeClr val="accent6">
                    <a:lumMod val="50000"/>
                  </a:schemeClr>
                </a:solidFill>
                <a:latin typeface="Helvetica Neue"/>
              </a:rPr>
              <a:t>. </a:t>
            </a:r>
          </a:p>
          <a:p>
            <a:pPr>
              <a:defRPr/>
            </a:pPr>
            <a:r>
              <a:rPr lang="fr-FR" dirty="0">
                <a:solidFill>
                  <a:schemeClr val="accent6">
                    <a:lumMod val="50000"/>
                  </a:schemeClr>
                </a:solidFill>
                <a:latin typeface="Helvetica Neue"/>
              </a:rPr>
              <a:t>Restaurant, maquis et </a:t>
            </a:r>
            <a:r>
              <a:rPr lang="fr-FR" i="1" dirty="0" err="1">
                <a:solidFill>
                  <a:schemeClr val="accent6">
                    <a:lumMod val="50000"/>
                  </a:schemeClr>
                </a:solidFill>
                <a:latin typeface="Helvetica Neue"/>
              </a:rPr>
              <a:t>cybercentre</a:t>
            </a:r>
            <a:r>
              <a:rPr lang="fr-FR" dirty="0">
                <a:solidFill>
                  <a:schemeClr val="accent6">
                    <a:lumMod val="50000"/>
                  </a:schemeClr>
                </a:solidFill>
                <a:latin typeface="Helvetica Neue"/>
              </a:rPr>
              <a:t> sont ses autres atouts.</a:t>
            </a:r>
          </a:p>
          <a:p>
            <a:pPr>
              <a:defRPr/>
            </a:pPr>
            <a:r>
              <a:rPr lang="fr-FR" sz="1200" dirty="0">
                <a:solidFill>
                  <a:schemeClr val="accent6">
                    <a:lumMod val="50000"/>
                  </a:schemeClr>
                </a:solidFill>
                <a:latin typeface="Helvetica Neue"/>
              </a:rPr>
              <a:t>Source : </a:t>
            </a:r>
            <a:r>
              <a:rPr lang="fr-FR" sz="1200">
                <a:solidFill>
                  <a:schemeClr val="accent6">
                    <a:lumMod val="50000"/>
                  </a:schemeClr>
                </a:solidFill>
                <a:latin typeface="Helvetica Neue"/>
                <a:hlinkClick r:id="rId11"/>
              </a:rPr>
              <a:t>http://www.petitfute.com/v49359-porto-novo/c1166-hebergement/196206-le-centre-songhai.html</a:t>
            </a:r>
            <a:r>
              <a:rPr lang="fr-FR" sz="1200">
                <a:solidFill>
                  <a:schemeClr val="accent6">
                    <a:lumMod val="50000"/>
                  </a:schemeClr>
                </a:solidFill>
                <a:latin typeface="Helvetica Neue"/>
              </a:rPr>
              <a:t> </a:t>
            </a:r>
            <a:endParaRPr lang="fr-FR" sz="1200" dirty="0">
              <a:solidFill>
                <a:schemeClr val="accent6">
                  <a:lumMod val="50000"/>
                </a:schemeClr>
              </a:solidFill>
            </a:endParaRPr>
          </a:p>
        </p:txBody>
      </p:sp>
      <p:sp>
        <p:nvSpPr>
          <p:cNvPr id="2" name="ZoneTexte 1"/>
          <p:cNvSpPr txBox="1"/>
          <p:nvPr/>
        </p:nvSpPr>
        <p:spPr>
          <a:xfrm>
            <a:off x="155575" y="884238"/>
            <a:ext cx="2107436" cy="369332"/>
          </a:xfrm>
          <a:prstGeom prst="rect">
            <a:avLst/>
          </a:prstGeom>
          <a:noFill/>
        </p:spPr>
        <p:txBody>
          <a:bodyPr wrap="none">
            <a:spAutoFit/>
          </a:bodyPr>
          <a:lstStyle/>
          <a:p>
            <a:pPr>
              <a:defRPr/>
            </a:pPr>
            <a:r>
              <a:rPr lang="fr-FR" dirty="0">
                <a:solidFill>
                  <a:schemeClr val="accent6">
                    <a:lumMod val="50000"/>
                  </a:schemeClr>
                </a:solidFill>
              </a:rPr>
              <a:t>13.2. </a:t>
            </a:r>
            <a:r>
              <a:rPr lang="fr-FR" u="sng" dirty="0">
                <a:solidFill>
                  <a:schemeClr val="accent6">
                    <a:lumMod val="50000"/>
                  </a:schemeClr>
                </a:solidFill>
              </a:rPr>
              <a:t>Le restaurant</a:t>
            </a:r>
            <a:r>
              <a:rPr lang="fr-FR" dirty="0">
                <a:solidFill>
                  <a:schemeClr val="accent6">
                    <a:lumMod val="50000"/>
                  </a:schemeClr>
                </a:solidFill>
              </a:rPr>
              <a:t> : </a:t>
            </a:r>
          </a:p>
        </p:txBody>
      </p:sp>
      <p:pic>
        <p:nvPicPr>
          <p:cNvPr id="61456" name="Imag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80575" y="4624388"/>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406241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 </a:t>
            </a:r>
            <a:r>
              <a:rPr lang="fr-FR" b="1" u="sng" dirty="0">
                <a:solidFill>
                  <a:schemeClr val="accent6">
                    <a:lumMod val="50000"/>
                  </a:schemeClr>
                </a:solidFill>
                <a:latin typeface="+mn-lt"/>
              </a:rPr>
              <a:t>Historique</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A l’origine de tout est le Père dominicain </a:t>
            </a:r>
            <a:r>
              <a:rPr lang="fr-FR" b="1" dirty="0">
                <a:solidFill>
                  <a:schemeClr val="accent6">
                    <a:lumMod val="50000"/>
                  </a:schemeClr>
                </a:solidFill>
              </a:rPr>
              <a:t>Godfrey </a:t>
            </a:r>
            <a:r>
              <a:rPr lang="fr-FR" b="1" dirty="0" err="1">
                <a:solidFill>
                  <a:schemeClr val="accent6">
                    <a:lumMod val="50000"/>
                  </a:schemeClr>
                </a:solidFill>
              </a:rPr>
              <a:t>Nzamujo</a:t>
            </a:r>
            <a:r>
              <a:rPr lang="fr-FR" dirty="0">
                <a:solidFill>
                  <a:schemeClr val="accent6">
                    <a:lumMod val="50000"/>
                  </a:schemeClr>
                </a:solidFill>
                <a:latin typeface="+mn-lt"/>
              </a:rPr>
              <a:t>, </a:t>
            </a:r>
            <a:r>
              <a:rPr lang="fr-FR" dirty="0">
                <a:solidFill>
                  <a:schemeClr val="accent6">
                    <a:lumMod val="50000"/>
                  </a:schemeClr>
                </a:solidFill>
              </a:rPr>
              <a:t>théologien, philosophe, ingénieur et multilingue (°) :</a:t>
            </a:r>
            <a:endParaRPr lang="fr-FR" dirty="0">
              <a:solidFill>
                <a:schemeClr val="accent6">
                  <a:lumMod val="50000"/>
                </a:schemeClr>
              </a:solidFill>
              <a:latin typeface="+mn-lt"/>
            </a:endParaRPr>
          </a:p>
          <a:p>
            <a:pPr eaLnBrk="1" fontAlgn="auto" hangingPunct="1">
              <a:spcBef>
                <a:spcPts val="0"/>
              </a:spcBef>
              <a:spcAft>
                <a:spcPts val="0"/>
              </a:spcAft>
              <a:defRPr/>
            </a:pPr>
            <a:endParaRPr lang="fr-FR" dirty="0">
              <a:solidFill>
                <a:schemeClr val="accent6">
                  <a:lumMod val="50000"/>
                </a:schemeClr>
              </a:solidFill>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fr-FR" dirty="0">
                <a:solidFill>
                  <a:schemeClr val="accent6">
                    <a:lumMod val="50000"/>
                  </a:schemeClr>
                </a:solidFill>
                <a:latin typeface="+mn-lt"/>
              </a:rPr>
              <a:t>Le Frère Godfrey </a:t>
            </a:r>
            <a:r>
              <a:rPr lang="fr-FR" dirty="0" err="1">
                <a:solidFill>
                  <a:schemeClr val="accent6">
                    <a:lumMod val="50000"/>
                  </a:schemeClr>
                </a:solidFill>
                <a:latin typeface="+mn-lt"/>
              </a:rPr>
              <a:t>Nzamujo</a:t>
            </a:r>
            <a:r>
              <a:rPr lang="fr-FR" dirty="0">
                <a:solidFill>
                  <a:schemeClr val="accent6">
                    <a:lumMod val="50000"/>
                  </a:schemeClr>
                </a:solidFill>
                <a:latin typeface="+mn-lt"/>
              </a:rPr>
              <a:t>, OP, est né à Kano, au Nigeria en 1950. </a:t>
            </a:r>
          </a:p>
          <a:p>
            <a:pPr marL="285750" indent="-285750" algn="just" eaLnBrk="1" fontAlgn="auto" hangingPunct="1">
              <a:spcBef>
                <a:spcPts val="0"/>
              </a:spcBef>
              <a:spcAft>
                <a:spcPts val="0"/>
              </a:spcAft>
              <a:buFont typeface="Arial" panose="020B0604020202020204" pitchFamily="34" charset="0"/>
              <a:buChar char="•"/>
              <a:defRPr/>
            </a:pPr>
            <a:r>
              <a:rPr lang="fr-FR" dirty="0">
                <a:solidFill>
                  <a:schemeClr val="accent6">
                    <a:lumMod val="50000"/>
                  </a:schemeClr>
                </a:solidFill>
                <a:latin typeface="+mn-lt"/>
              </a:rPr>
              <a:t>Il a obtenu de nombreux diplômes aux USA (en ingénierie des systèmes ainsi que d'une maîtrise en génie électrique à l'Université Loyola </a:t>
            </a:r>
            <a:r>
              <a:rPr lang="fr-FR" dirty="0" err="1">
                <a:solidFill>
                  <a:schemeClr val="accent6">
                    <a:lumMod val="50000"/>
                  </a:schemeClr>
                </a:solidFill>
                <a:latin typeface="+mn-lt"/>
              </a:rPr>
              <a:t>Marymount</a:t>
            </a:r>
            <a:r>
              <a:rPr lang="fr-FR" dirty="0">
                <a:solidFill>
                  <a:schemeClr val="accent6">
                    <a:lumMod val="50000"/>
                  </a:schemeClr>
                </a:solidFill>
                <a:latin typeface="+mn-lt"/>
              </a:rPr>
              <a:t>, à Los Angeles, en Californie, et un doctorat en génie électrique et informatique de l'Université de Californie à Irvine).  </a:t>
            </a:r>
          </a:p>
          <a:p>
            <a:pPr marL="285750" indent="-285750" algn="just" eaLnBrk="1" fontAlgn="auto" hangingPunct="1">
              <a:spcBef>
                <a:spcPts val="0"/>
              </a:spcBef>
              <a:spcAft>
                <a:spcPts val="0"/>
              </a:spcAft>
              <a:buFont typeface="Arial" panose="020B0604020202020204" pitchFamily="34" charset="0"/>
              <a:buChar char="•"/>
              <a:defRPr/>
            </a:pPr>
            <a:r>
              <a:rPr lang="fr-FR" dirty="0">
                <a:solidFill>
                  <a:schemeClr val="accent6">
                    <a:lumMod val="50000"/>
                  </a:schemeClr>
                </a:solidFill>
                <a:latin typeface="+mn-lt"/>
              </a:rPr>
              <a:t>Il a été </a:t>
            </a:r>
            <a:r>
              <a:rPr lang="fr-FR">
                <a:solidFill>
                  <a:schemeClr val="accent6">
                    <a:lumMod val="50000"/>
                  </a:schemeClr>
                </a:solidFill>
                <a:latin typeface="+mn-lt"/>
              </a:rPr>
              <a:t>chercheur / </a:t>
            </a:r>
            <a:r>
              <a:rPr lang="fr-FR" dirty="0">
                <a:solidFill>
                  <a:schemeClr val="accent6">
                    <a:lumMod val="50000"/>
                  </a:schemeClr>
                </a:solidFill>
                <a:latin typeface="+mn-lt"/>
              </a:rPr>
              <a:t>professeur à l'Université de Californie, Irvine, prêtre associé à l’église catholique St-Nicholas, à </a:t>
            </a:r>
            <a:r>
              <a:rPr lang="fr-FR" dirty="0" err="1">
                <a:solidFill>
                  <a:schemeClr val="accent6">
                    <a:lumMod val="50000"/>
                  </a:schemeClr>
                </a:solidFill>
                <a:latin typeface="+mn-lt"/>
              </a:rPr>
              <a:t>Laguna</a:t>
            </a:r>
            <a:r>
              <a:rPr lang="fr-FR" dirty="0">
                <a:solidFill>
                  <a:schemeClr val="accent6">
                    <a:lumMod val="50000"/>
                  </a:schemeClr>
                </a:solidFill>
                <a:latin typeface="+mn-lt"/>
              </a:rPr>
              <a:t> </a:t>
            </a:r>
            <a:r>
              <a:rPr lang="fr-FR" dirty="0" err="1">
                <a:solidFill>
                  <a:schemeClr val="accent6">
                    <a:lumMod val="50000"/>
                  </a:schemeClr>
                </a:solidFill>
                <a:latin typeface="+mn-lt"/>
              </a:rPr>
              <a:t>Hills</a:t>
            </a:r>
            <a:r>
              <a:rPr lang="fr-FR" dirty="0">
                <a:solidFill>
                  <a:schemeClr val="accent6">
                    <a:lumMod val="50000"/>
                  </a:schemeClr>
                </a:solidFill>
                <a:latin typeface="+mn-lt"/>
              </a:rPr>
              <a:t>, en Californie, et professeur assistant en ingénierie à l'Université Loyola </a:t>
            </a:r>
            <a:r>
              <a:rPr lang="fr-FR" dirty="0" err="1">
                <a:solidFill>
                  <a:schemeClr val="accent6">
                    <a:lumMod val="50000"/>
                  </a:schemeClr>
                </a:solidFill>
                <a:latin typeface="+mn-lt"/>
              </a:rPr>
              <a:t>Marymount</a:t>
            </a:r>
            <a:r>
              <a:rPr lang="fr-FR" dirty="0">
                <a:solidFill>
                  <a:schemeClr val="accent6">
                    <a:lumMod val="50000"/>
                  </a:schemeClr>
                </a:solidFill>
                <a:latin typeface="+mn-lt"/>
              </a:rPr>
              <a:t>, à Los Angeles, en Californie.</a:t>
            </a:r>
          </a:p>
          <a:p>
            <a:pPr marL="285750" indent="-285750" algn="just" eaLnBrk="1" fontAlgn="auto" hangingPunct="1">
              <a:spcBef>
                <a:spcPts val="0"/>
              </a:spcBef>
              <a:spcAft>
                <a:spcPts val="0"/>
              </a:spcAft>
              <a:buFont typeface="Arial" panose="020B0604020202020204" pitchFamily="34" charset="0"/>
              <a:buChar char="•"/>
              <a:defRPr/>
            </a:pPr>
            <a:r>
              <a:rPr lang="fr-FR" dirty="0">
                <a:solidFill>
                  <a:schemeClr val="accent6">
                    <a:lumMod val="50000"/>
                  </a:schemeClr>
                </a:solidFill>
                <a:latin typeface="+mn-lt"/>
              </a:rPr>
              <a:t>Le Père </a:t>
            </a:r>
            <a:r>
              <a:rPr lang="fr-FR" dirty="0" err="1">
                <a:solidFill>
                  <a:schemeClr val="accent6">
                    <a:lumMod val="50000"/>
                  </a:schemeClr>
                </a:solidFill>
                <a:latin typeface="+mn-lt"/>
              </a:rPr>
              <a:t>Nzamujo</a:t>
            </a:r>
            <a:r>
              <a:rPr lang="fr-FR" dirty="0">
                <a:solidFill>
                  <a:schemeClr val="accent6">
                    <a:lumMod val="50000"/>
                  </a:schemeClr>
                </a:solidFill>
                <a:latin typeface="+mn-lt"/>
              </a:rPr>
              <a:t> est le directeur du Centre Songhaï au Bénin depuis 1984-1985 (depuis quasiment 30 ans). </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3"/>
              </a:rPr>
              <a:t>http://water-dr.org/nzamujo-godfrey/</a:t>
            </a:r>
            <a:r>
              <a:rPr lang="fr-FR" sz="1200">
                <a:solidFill>
                  <a:schemeClr val="accent6">
                    <a:lumMod val="50000"/>
                  </a:schemeClr>
                </a:solidFill>
                <a:latin typeface="+mn-lt"/>
              </a:rPr>
              <a:t>, </a:t>
            </a:r>
            <a:r>
              <a:rPr lang="fr-FR" sz="1200" dirty="0">
                <a:solidFill>
                  <a:schemeClr val="accent6">
                    <a:lumMod val="50000"/>
                  </a:schemeClr>
                </a:solidFill>
                <a:latin typeface="+mn-lt"/>
              </a:rPr>
              <a:t>b) </a:t>
            </a:r>
            <a:r>
              <a:rPr lang="fr-FR" sz="1200">
                <a:solidFill>
                  <a:schemeClr val="accent6">
                    <a:lumMod val="50000"/>
                  </a:schemeClr>
                </a:solidFill>
                <a:latin typeface="+mn-lt"/>
                <a:hlinkClick r:id="rId4"/>
              </a:rPr>
              <a:t>http://nl.wikipedia.org/wiki/Godfrey_Nzamujo</a:t>
            </a:r>
            <a:r>
              <a:rPr lang="fr-FR" sz="1200" dirty="0">
                <a:solidFill>
                  <a:schemeClr val="accent6">
                    <a:lumMod val="50000"/>
                  </a:schemeClr>
                </a:solidFill>
                <a:latin typeface="+mn-lt"/>
              </a:rPr>
              <a:t>, </a:t>
            </a:r>
          </a:p>
          <a:p>
            <a:pPr eaLnBrk="1" fontAlgn="auto" hangingPunct="1">
              <a:spcBef>
                <a:spcPts val="0"/>
              </a:spcBef>
              <a:spcAft>
                <a:spcPts val="0"/>
              </a:spcAft>
              <a:defRPr/>
            </a:pPr>
            <a:r>
              <a:rPr lang="fr-FR" sz="1200" dirty="0">
                <a:solidFill>
                  <a:schemeClr val="accent6">
                    <a:lumMod val="50000"/>
                  </a:schemeClr>
                </a:solidFill>
                <a:latin typeface="+mn-lt"/>
              </a:rPr>
              <a:t>c) </a:t>
            </a:r>
            <a:r>
              <a:rPr lang="fr-FR" sz="1200">
                <a:solidFill>
                  <a:schemeClr val="accent6">
                    <a:lumMod val="50000"/>
                  </a:schemeClr>
                </a:solidFill>
                <a:latin typeface="+mn-lt"/>
                <a:hlinkClick r:id="rId5"/>
              </a:rPr>
              <a:t>http://www.icwe-secretariat.com/icwe_webprojects_cms/preview/profile_popup.php?bioId=1295</a:t>
            </a:r>
            <a:r>
              <a:rPr lang="fr-FR" sz="1200">
                <a:solidFill>
                  <a:schemeClr val="accent6">
                    <a:lumMod val="50000"/>
                  </a:schemeClr>
                </a:solidFill>
                <a:latin typeface="+mn-lt"/>
              </a:rPr>
              <a:t>  </a:t>
            </a:r>
            <a:endParaRPr lang="fr-FR" sz="1200"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 Il parle couramment l’Anglais, le Français, plusieurs langues africaines _ le Fon, Yoruba … _ et d’autres langues.</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26788" y="219075"/>
            <a:ext cx="833437" cy="331788"/>
          </a:xfrm>
        </p:spPr>
        <p:txBody>
          <a:bodyPr/>
          <a:lstStyle/>
          <a:p>
            <a:pPr>
              <a:defRPr/>
            </a:pPr>
            <a:fld id="{97129D7E-933B-44A8-9C1C-C3AF4E7BA406}" type="slidenum">
              <a:rPr lang="fr-FR"/>
              <a:pPr>
                <a:defRPr/>
              </a:pPr>
              <a:t>6</a:t>
            </a:fld>
            <a:endParaRPr lang="fr-FR" dirty="0"/>
          </a:p>
        </p:txBody>
      </p:sp>
      <p:pic>
        <p:nvPicPr>
          <p:cNvPr id="9221" name="Imag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39363" y="4076700"/>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44650" y="4807072"/>
            <a:ext cx="8731624" cy="1784227"/>
          </a:xfrm>
          <a:prstGeom prst="rect">
            <a:avLst/>
          </a:prstGeom>
          <a:ln>
            <a:solidFill>
              <a:srgbClr val="003300"/>
            </a:solidFill>
          </a:ln>
        </p:spPr>
        <p:txBody>
          <a:bodyPr wrap="square">
            <a:spAutoFit/>
          </a:bodyPr>
          <a:lstStyle/>
          <a:p>
            <a:pPr marL="285750" indent="-285750">
              <a:spcBef>
                <a:spcPts val="0"/>
              </a:spcBef>
              <a:spcAft>
                <a:spcPts val="0"/>
              </a:spcAft>
              <a:buFont typeface="Arial" panose="020B0604020202020204" pitchFamily="34" charset="0"/>
              <a:buChar char="•"/>
            </a:pPr>
            <a:r>
              <a:rPr lang="fr-FR" dirty="0">
                <a:solidFill>
                  <a:srgbClr val="FF0000"/>
                </a:solidFill>
                <a:latin typeface="+mn-lt"/>
              </a:rPr>
              <a:t>12%</a:t>
            </a:r>
            <a:r>
              <a:rPr lang="fr-FR" b="1" dirty="0">
                <a:solidFill>
                  <a:srgbClr val="FF0000"/>
                </a:solidFill>
                <a:latin typeface="+mn-lt"/>
              </a:rPr>
              <a:t> </a:t>
            </a:r>
            <a:r>
              <a:rPr lang="fr-FR" b="1" dirty="0">
                <a:solidFill>
                  <a:srgbClr val="003300"/>
                </a:solidFill>
                <a:latin typeface="+mn-lt"/>
              </a:rPr>
              <a:t>des </a:t>
            </a:r>
            <a:r>
              <a:rPr lang="fr-FR" b="1" spc="-70" dirty="0">
                <a:solidFill>
                  <a:srgbClr val="003300"/>
                </a:solidFill>
                <a:latin typeface="+mn-lt"/>
                <a:ea typeface="Times New Roman" panose="02020603050405020304" pitchFamily="18" charset="0"/>
                <a:cs typeface="Verdana" panose="020B0604030504040204" pitchFamily="34" charset="0"/>
              </a:rPr>
              <a:t>béninois </a:t>
            </a:r>
            <a:r>
              <a:rPr lang="fr-FR" spc="-70" dirty="0">
                <a:solidFill>
                  <a:srgbClr val="003300"/>
                </a:solidFill>
                <a:latin typeface="+mn-lt"/>
                <a:ea typeface="Times New Roman" panose="02020603050405020304" pitchFamily="18" charset="0"/>
                <a:cs typeface="Verdana" panose="020B0604030504040204" pitchFamily="34" charset="0"/>
              </a:rPr>
              <a:t>en insécurité alimentaire.</a:t>
            </a:r>
            <a:endParaRPr lang="fr-FR" dirty="0">
              <a:solidFill>
                <a:srgbClr val="003300"/>
              </a:solidFill>
              <a:latin typeface="+mn-lt"/>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fr-FR" dirty="0">
                <a:solidFill>
                  <a:srgbClr val="D80C16"/>
                </a:solidFill>
                <a:latin typeface="+mn-lt"/>
                <a:ea typeface="Times New Roman" panose="02020603050405020304" pitchFamily="18" charset="0"/>
                <a:cs typeface="Verdana" panose="020B0604030504040204" pitchFamily="34" charset="0"/>
              </a:rPr>
              <a:t>37%</a:t>
            </a:r>
            <a:r>
              <a:rPr lang="fr-FR" dirty="0">
                <a:latin typeface="+mn-lt"/>
                <a:ea typeface="Times New Roman" panose="02020603050405020304" pitchFamily="18" charset="0"/>
                <a:cs typeface="Verdana" panose="020B0604030504040204" pitchFamily="34" charset="0"/>
              </a:rPr>
              <a:t> </a:t>
            </a:r>
            <a:r>
              <a:rPr lang="fr-FR" dirty="0">
                <a:solidFill>
                  <a:srgbClr val="003300"/>
                </a:solidFill>
                <a:latin typeface="+mn-lt"/>
                <a:ea typeface="Times New Roman" panose="02020603050405020304" pitchFamily="18" charset="0"/>
                <a:cs typeface="Verdana" panose="020B0604030504040204" pitchFamily="34" charset="0"/>
              </a:rPr>
              <a:t>des enfants de 6 à 59 mois en malnutrition chronique.</a:t>
            </a:r>
          </a:p>
          <a:p>
            <a:pPr marL="285750" indent="-285750">
              <a:spcBef>
                <a:spcPts val="0"/>
              </a:spcBef>
              <a:spcAft>
                <a:spcPts val="0"/>
              </a:spcAft>
              <a:buFont typeface="Arial" panose="020B0604020202020204" pitchFamily="34" charset="0"/>
              <a:buChar char="•"/>
            </a:pPr>
            <a:r>
              <a:rPr lang="fr-FR" dirty="0">
                <a:solidFill>
                  <a:srgbClr val="FF0000"/>
                </a:solidFill>
                <a:latin typeface="+mn-lt"/>
              </a:rPr>
              <a:t>36% </a:t>
            </a:r>
            <a:r>
              <a:rPr lang="fr-FR" dirty="0">
                <a:solidFill>
                  <a:srgbClr val="003300"/>
                </a:solidFill>
                <a:latin typeface="+mn-lt"/>
              </a:rPr>
              <a:t>des ménages sous le </a:t>
            </a:r>
            <a:r>
              <a:rPr lang="fr-FR" b="1" dirty="0">
                <a:solidFill>
                  <a:srgbClr val="003300"/>
                </a:solidFill>
                <a:latin typeface="+mn-lt"/>
              </a:rPr>
              <a:t>seuil de pauvreté national</a:t>
            </a:r>
            <a:r>
              <a:rPr lang="fr-FR" dirty="0">
                <a:solidFill>
                  <a:srgbClr val="003300"/>
                </a:solidFill>
                <a:latin typeface="+mn-lt"/>
              </a:rPr>
              <a:t>.</a:t>
            </a:r>
          </a:p>
          <a:p>
            <a:pPr marL="285750" indent="-285750">
              <a:spcBef>
                <a:spcPts val="0"/>
              </a:spcBef>
              <a:spcAft>
                <a:spcPts val="0"/>
              </a:spcAft>
              <a:buFont typeface="Arial" panose="020B0604020202020204" pitchFamily="34" charset="0"/>
              <a:buChar char="•"/>
            </a:pPr>
            <a:r>
              <a:rPr lang="fr-FR" dirty="0">
                <a:solidFill>
                  <a:srgbClr val="D80C16"/>
                </a:solidFill>
                <a:ea typeface="Times New Roman" panose="02020603050405020304" pitchFamily="18" charset="0"/>
                <a:cs typeface="Verdana" panose="020B0604030504040204" pitchFamily="34" charset="0"/>
              </a:rPr>
              <a:t>37%</a:t>
            </a:r>
            <a:r>
              <a:rPr lang="fr-FR" dirty="0">
                <a:ea typeface="Times New Roman" panose="02020603050405020304" pitchFamily="18" charset="0"/>
                <a:cs typeface="Verdana" panose="020B0604030504040204" pitchFamily="34" charset="0"/>
              </a:rPr>
              <a:t> </a:t>
            </a:r>
            <a:r>
              <a:rPr lang="fr-FR" dirty="0">
                <a:solidFill>
                  <a:srgbClr val="003300"/>
                </a:solidFill>
                <a:ea typeface="Times New Roman" panose="02020603050405020304" pitchFamily="18" charset="0"/>
                <a:cs typeface="Verdana" panose="020B0604030504040204" pitchFamily="34" charset="0"/>
              </a:rPr>
              <a:t>des ménages: consommation de protéines insuffisantes.</a:t>
            </a:r>
            <a:endParaRPr lang="fr-FR" dirty="0">
              <a:solidFill>
                <a:srgbClr val="003300"/>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fr-FR" i="1" dirty="0">
                <a:solidFill>
                  <a:srgbClr val="003300"/>
                </a:solidFill>
                <a:latin typeface="+mn-lt"/>
              </a:rPr>
              <a:t>Concernant les sources de protéines </a:t>
            </a:r>
            <a:r>
              <a:rPr lang="fr-FR" dirty="0">
                <a:solidFill>
                  <a:srgbClr val="003300"/>
                </a:solidFill>
                <a:latin typeface="+mn-lt"/>
              </a:rPr>
              <a:t>: Production animalière insuffisante: importation </a:t>
            </a:r>
            <a:r>
              <a:rPr lang="fr-FR" b="1" dirty="0">
                <a:solidFill>
                  <a:srgbClr val="003300"/>
                </a:solidFill>
                <a:latin typeface="+mn-lt"/>
              </a:rPr>
              <a:t>massive de produits surgelés </a:t>
            </a:r>
            <a:r>
              <a:rPr lang="fr-FR" dirty="0">
                <a:solidFill>
                  <a:srgbClr val="003300"/>
                </a:solidFill>
                <a:latin typeface="+mn-lt"/>
              </a:rPr>
              <a:t>peu accessible financièrement.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13. </a:t>
            </a:r>
            <a:r>
              <a:rPr lang="fr-FR" b="1" u="sng" dirty="0">
                <a:solidFill>
                  <a:schemeClr val="accent6">
                    <a:lumMod val="50000"/>
                  </a:schemeClr>
                </a:solidFill>
              </a:rPr>
              <a:t>Accueil et écotourisme à Songhaï</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16" name="Rectangle 15"/>
          <p:cNvSpPr/>
          <p:nvPr/>
        </p:nvSpPr>
        <p:spPr>
          <a:xfrm>
            <a:off x="5008974" y="20041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1E46B160-E363-4DAC-A165-F67E25D98E78}" type="slidenum">
              <a:rPr lang="fr-FR"/>
              <a:pPr>
                <a:defRPr/>
              </a:pPr>
              <a:t>60</a:t>
            </a:fld>
            <a:endParaRPr lang="fr-FR" dirty="0"/>
          </a:p>
        </p:txBody>
      </p:sp>
      <p:sp>
        <p:nvSpPr>
          <p:cNvPr id="2" name="ZoneTexte 1"/>
          <p:cNvSpPr txBox="1"/>
          <p:nvPr/>
        </p:nvSpPr>
        <p:spPr>
          <a:xfrm>
            <a:off x="155575" y="884238"/>
            <a:ext cx="4702506" cy="369332"/>
          </a:xfrm>
          <a:prstGeom prst="rect">
            <a:avLst/>
          </a:prstGeom>
          <a:noFill/>
        </p:spPr>
        <p:txBody>
          <a:bodyPr wrap="none">
            <a:spAutoFit/>
          </a:bodyPr>
          <a:lstStyle/>
          <a:p>
            <a:pPr>
              <a:defRPr/>
            </a:pPr>
            <a:r>
              <a:rPr lang="fr-FR" dirty="0">
                <a:solidFill>
                  <a:schemeClr val="accent6">
                    <a:lumMod val="50000"/>
                  </a:schemeClr>
                </a:solidFill>
              </a:rPr>
              <a:t>13.3. Les salles de conférence et de formation  : </a:t>
            </a:r>
          </a:p>
        </p:txBody>
      </p:sp>
      <p:pic>
        <p:nvPicPr>
          <p:cNvPr id="63494"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4563" y="746125"/>
            <a:ext cx="435292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8863" y="4278313"/>
            <a:ext cx="1524000" cy="276225"/>
          </a:xfrm>
          <a:prstGeom prst="rect">
            <a:avLst/>
          </a:prstGeom>
        </p:spPr>
        <p:txBody>
          <a:bodyPr wrap="none">
            <a:spAutoFit/>
          </a:bodyPr>
          <a:lstStyle/>
          <a:p>
            <a:pPr algn="r">
              <a:defRPr/>
            </a:pPr>
            <a:r>
              <a:rPr lang="fr-FR" sz="1200" dirty="0">
                <a:solidFill>
                  <a:schemeClr val="accent6">
                    <a:lumMod val="50000"/>
                  </a:schemeClr>
                </a:solidFill>
              </a:rPr>
              <a:t>Centre de conférence</a:t>
            </a:r>
          </a:p>
        </p:txBody>
      </p:sp>
      <p:pic>
        <p:nvPicPr>
          <p:cNvPr id="63496"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42081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21650" y="3384550"/>
            <a:ext cx="35433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66225" y="2849563"/>
            <a:ext cx="892175" cy="276225"/>
          </a:xfrm>
          <a:prstGeom prst="rect">
            <a:avLst/>
          </a:prstGeom>
        </p:spPr>
        <p:txBody>
          <a:bodyPr wrap="none">
            <a:spAutoFit/>
          </a:bodyPr>
          <a:lstStyle/>
          <a:p>
            <a:pPr algn="ctr">
              <a:defRPr/>
            </a:pPr>
            <a:r>
              <a:rPr lang="fr-FR" sz="1200" dirty="0">
                <a:solidFill>
                  <a:schemeClr val="accent6">
                    <a:lumMod val="50000"/>
                  </a:schemeClr>
                </a:solidFill>
              </a:rPr>
              <a:t>Formations</a:t>
            </a:r>
          </a:p>
        </p:txBody>
      </p:sp>
      <p:sp>
        <p:nvSpPr>
          <p:cNvPr id="13" name="Rectangle 12"/>
          <p:cNvSpPr/>
          <p:nvPr/>
        </p:nvSpPr>
        <p:spPr>
          <a:xfrm>
            <a:off x="9447213" y="6061075"/>
            <a:ext cx="892175" cy="276225"/>
          </a:xfrm>
          <a:prstGeom prst="rect">
            <a:avLst/>
          </a:prstGeom>
        </p:spPr>
        <p:txBody>
          <a:bodyPr wrap="none">
            <a:spAutoFit/>
          </a:bodyPr>
          <a:lstStyle/>
          <a:p>
            <a:pPr algn="ctr">
              <a:defRPr/>
            </a:pPr>
            <a:r>
              <a:rPr lang="fr-FR" sz="1200" dirty="0">
                <a:solidFill>
                  <a:schemeClr val="accent6">
                    <a:lumMod val="50000"/>
                  </a:schemeClr>
                </a:solidFill>
              </a:rPr>
              <a:t>Formations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9887"/>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rPr>
              <a:t>14. </a:t>
            </a:r>
            <a:r>
              <a:rPr lang="fr-FR" b="1" u="sng" dirty="0">
                <a:solidFill>
                  <a:schemeClr val="accent6">
                    <a:lumMod val="50000"/>
                  </a:schemeClr>
                </a:solidFill>
              </a:rPr>
              <a:t>Les télé-centres</a:t>
            </a:r>
            <a:r>
              <a:rPr lang="fr-FR" dirty="0">
                <a:solidFill>
                  <a:schemeClr val="accent6">
                    <a:lumMod val="50000"/>
                  </a:schemeClr>
                </a:solidFill>
              </a:rPr>
              <a:t> </a:t>
            </a:r>
            <a:r>
              <a:rPr lang="fr-FR" dirty="0">
                <a:solidFill>
                  <a:schemeClr val="accent6">
                    <a:lumMod val="50000"/>
                  </a:schemeClr>
                </a:solidFill>
                <a:latin typeface="+mn-lt"/>
              </a:rPr>
              <a:t>:</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B782A1CD-4B34-4D7E-A5BE-BAE7B8FAF069}" type="slidenum">
              <a:rPr lang="fr-FR"/>
              <a:pPr>
                <a:defRPr/>
              </a:pPr>
              <a:t>61</a:t>
            </a:fld>
            <a:endParaRPr lang="fr-FR" dirty="0"/>
          </a:p>
        </p:txBody>
      </p:sp>
      <p:sp>
        <p:nvSpPr>
          <p:cNvPr id="2" name="ZoneTexte 1"/>
          <p:cNvSpPr txBox="1"/>
          <p:nvPr/>
        </p:nvSpPr>
        <p:spPr>
          <a:xfrm>
            <a:off x="155575" y="871538"/>
            <a:ext cx="11907838" cy="3231654"/>
          </a:xfrm>
          <a:prstGeom prst="rect">
            <a:avLst/>
          </a:prstGeom>
          <a:noFill/>
        </p:spPr>
        <p:txBody>
          <a:bodyPr wrap="square">
            <a:spAutoFit/>
          </a:bodyPr>
          <a:lstStyle/>
          <a:p>
            <a:pPr algn="just">
              <a:defRPr/>
            </a:pPr>
            <a:r>
              <a:rPr lang="fr-FR" sz="1600" dirty="0">
                <a:solidFill>
                  <a:srgbClr val="003300"/>
                </a:solidFill>
              </a:rPr>
              <a:t>En plus de l’agronomie, Songhaï est également un </a:t>
            </a:r>
            <a:r>
              <a:rPr lang="fr-FR" sz="1600" b="1" dirty="0">
                <a:solidFill>
                  <a:srgbClr val="003300"/>
                </a:solidFill>
              </a:rPr>
              <a:t>centre de formation à l‘Informatique</a:t>
            </a:r>
            <a:r>
              <a:rPr lang="fr-FR" sz="1600" dirty="0">
                <a:solidFill>
                  <a:srgbClr val="003300"/>
                </a:solidFill>
              </a:rPr>
              <a:t>.  </a:t>
            </a:r>
          </a:p>
          <a:p>
            <a:pPr algn="just">
              <a:defRPr/>
            </a:pPr>
            <a:r>
              <a:rPr lang="fr-FR" sz="1400" dirty="0">
                <a:solidFill>
                  <a:srgbClr val="003300"/>
                </a:solidFill>
              </a:rPr>
              <a:t>On peut aussi s’y procurer du matériel d’occasion à peu de frais : un ordinateur à ~ 40 000 CFA en achetant séparément les composants (en 2012) (°). </a:t>
            </a:r>
            <a:endParaRPr lang="fr-FR" sz="1400" dirty="0">
              <a:solidFill>
                <a:schemeClr val="accent6">
                  <a:lumMod val="50000"/>
                </a:schemeClr>
              </a:solidFill>
            </a:endParaRPr>
          </a:p>
          <a:p>
            <a:pPr algn="just">
              <a:defRPr/>
            </a:pPr>
            <a:r>
              <a:rPr lang="fr-FR" sz="1600" dirty="0">
                <a:solidFill>
                  <a:schemeClr val="accent6">
                    <a:lumMod val="50000"/>
                  </a:schemeClr>
                </a:solidFill>
              </a:rPr>
              <a:t>« </a:t>
            </a:r>
            <a:r>
              <a:rPr lang="fr-FR" sz="1600" i="1" dirty="0">
                <a:solidFill>
                  <a:schemeClr val="accent6">
                    <a:lumMod val="50000"/>
                  </a:schemeClr>
                </a:solidFill>
              </a:rPr>
              <a:t>La richesse créée dans une communauté est fonction de la quantité et de la qualité d'informations qui circulent dans cette communauté et qui la mettent en relation avec le monde entier. Songhaï a beaucoup investi dans les nouvelles technologies de l'information et de la communication. Les télé-centres de Songhaï sont les lieux privilégiés pour développer ces initiatives. Dans ces télé-centres [« cybercafés »], […], on trouve des téléphones, des fax, des photocopieurs mais aussi des ordinateurs avec leurs périphériques : scanners, imprimantes, modems, graveurs de CD... Des formateurs aident les utilisateurs. On peut ainsi saisir des textes sur disquettes, envoyer des courriers électroniques ou en recevoir, surfer pour rechercher des informations, le tout à un tarif intéressant. Songhaï a ainsi lancé le concept des cybercafés ruraux. Songhaï a recours de manière très intensive à l'informatique pour la gestion des exploitations, pour le suivi des productions, pour la statistique, pour tirer parti des observations... Internet permet aussi de se former, de suivre l'actualité de la recherche internationale, de dialoguer avec les spécialistes mondiaux de certains problèmes... La qualité et la quantité de la richesse produite sont fonction de la qualité et de la quantité de l'information mise à disposition</a:t>
            </a:r>
            <a:r>
              <a:rPr lang="fr-FR" sz="1600" dirty="0">
                <a:solidFill>
                  <a:schemeClr val="accent6">
                    <a:lumMod val="50000"/>
                  </a:schemeClr>
                </a:solidFill>
              </a:rPr>
              <a:t> ».</a:t>
            </a:r>
          </a:p>
          <a:p>
            <a:pPr algn="just">
              <a:defRPr/>
            </a:pPr>
            <a:r>
              <a:rPr lang="fr-FR" sz="1200" dirty="0">
                <a:solidFill>
                  <a:schemeClr val="accent6">
                    <a:lumMod val="50000"/>
                  </a:schemeClr>
                </a:solidFill>
              </a:rPr>
              <a:t>Source : </a:t>
            </a:r>
            <a:r>
              <a:rPr lang="fr-FR" sz="1200" i="1" dirty="0">
                <a:solidFill>
                  <a:schemeClr val="accent6">
                    <a:lumMod val="50000"/>
                  </a:schemeClr>
                </a:solidFill>
              </a:rPr>
              <a:t>Songhaï, l’Afrique relève la tête</a:t>
            </a:r>
            <a:r>
              <a:rPr lang="fr-FR" sz="1200" dirty="0">
                <a:solidFill>
                  <a:schemeClr val="accent6">
                    <a:lumMod val="50000"/>
                  </a:schemeClr>
                </a:solidFill>
              </a:rPr>
              <a:t>, Père Godfrey </a:t>
            </a:r>
            <a:r>
              <a:rPr lang="fr-FR" sz="1200" dirty="0" err="1">
                <a:solidFill>
                  <a:schemeClr val="accent6">
                    <a:lumMod val="50000"/>
                  </a:schemeClr>
                </a:solidFill>
              </a:rPr>
              <a:t>Nzamujo</a:t>
            </a:r>
            <a:r>
              <a:rPr lang="fr-FR" sz="1200" dirty="0">
                <a:solidFill>
                  <a:schemeClr val="accent6">
                    <a:lumMod val="50000"/>
                  </a:schemeClr>
                </a:solidFill>
              </a:rPr>
              <a:t>, Ed. du Cerf, 2002.</a:t>
            </a:r>
          </a:p>
        </p:txBody>
      </p:sp>
      <p:pic>
        <p:nvPicPr>
          <p:cNvPr id="73734"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4071938"/>
            <a:ext cx="368776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6577" y="4103192"/>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549102" y="5951042"/>
            <a:ext cx="2700169" cy="830997"/>
          </a:xfrm>
          <a:prstGeom prst="rect">
            <a:avLst/>
          </a:prstGeom>
          <a:noFill/>
        </p:spPr>
        <p:txBody>
          <a:bodyPr wrap="square">
            <a:spAutoFit/>
          </a:bodyPr>
          <a:lstStyle/>
          <a:p>
            <a:pPr algn="ctr">
              <a:defRPr/>
            </a:pPr>
            <a:r>
              <a:rPr lang="fr-FR" sz="1200" dirty="0">
                <a:solidFill>
                  <a:schemeClr val="accent6">
                    <a:lumMod val="50000"/>
                  </a:schemeClr>
                </a:solidFill>
              </a:rPr>
              <a:t>Formation des jeunes à </a:t>
            </a:r>
            <a:r>
              <a:rPr lang="fr-FR" sz="1200" dirty="0" err="1">
                <a:solidFill>
                  <a:schemeClr val="accent6">
                    <a:lumMod val="50000"/>
                  </a:schemeClr>
                </a:solidFill>
              </a:rPr>
              <a:t>Songhai</a:t>
            </a:r>
            <a:r>
              <a:rPr lang="fr-FR" sz="1200" dirty="0">
                <a:solidFill>
                  <a:schemeClr val="accent6">
                    <a:lumMod val="50000"/>
                  </a:schemeClr>
                </a:solidFill>
              </a:rPr>
              <a:t> (Benin). Source : </a:t>
            </a:r>
            <a:r>
              <a:rPr lang="fr-FR" sz="1200">
                <a:solidFill>
                  <a:schemeClr val="accent6">
                    <a:lumMod val="50000"/>
                  </a:schemeClr>
                </a:solidFill>
                <a:hlinkClick r:id="rId5"/>
              </a:rPr>
              <a:t>http://telecentre-collectivite.ning.com/photo/formation-des?context=latest</a:t>
            </a:r>
            <a:r>
              <a:rPr lang="fr-FR" sz="1200">
                <a:solidFill>
                  <a:schemeClr val="accent6">
                    <a:lumMod val="50000"/>
                  </a:schemeClr>
                </a:solidFill>
              </a:rPr>
              <a:t> </a:t>
            </a:r>
            <a:endParaRPr lang="fr-FR" sz="1200" dirty="0">
              <a:solidFill>
                <a:schemeClr val="accent6">
                  <a:lumMod val="50000"/>
                </a:schemeClr>
              </a:solidFill>
            </a:endParaRPr>
          </a:p>
        </p:txBody>
      </p:sp>
      <p:pic>
        <p:nvPicPr>
          <p:cNvPr id="73737"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1" y="4071938"/>
            <a:ext cx="3681412"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7572233" y="6526213"/>
            <a:ext cx="1804276" cy="276999"/>
          </a:xfrm>
          <a:prstGeom prst="rect">
            <a:avLst/>
          </a:prstGeom>
          <a:noFill/>
        </p:spPr>
        <p:txBody>
          <a:bodyPr wrap="none" rtlCol="0">
            <a:spAutoFit/>
          </a:bodyPr>
          <a:lstStyle/>
          <a:p>
            <a:pPr algn="ctr"/>
            <a:r>
              <a:rPr lang="fr-FR" sz="1200" dirty="0">
                <a:solidFill>
                  <a:srgbClr val="003300"/>
                </a:solidFill>
              </a:rPr>
              <a:t>© Photos Benjamin LISAN</a:t>
            </a:r>
          </a:p>
        </p:txBody>
      </p:sp>
      <p:sp>
        <p:nvSpPr>
          <p:cNvPr id="5" name="ZoneTexte 4"/>
          <p:cNvSpPr txBox="1"/>
          <p:nvPr/>
        </p:nvSpPr>
        <p:spPr>
          <a:xfrm>
            <a:off x="155576" y="4270786"/>
            <a:ext cx="1393526" cy="1054249"/>
          </a:xfrm>
          <a:prstGeom prst="rect">
            <a:avLst/>
          </a:prstGeom>
          <a:noFill/>
        </p:spPr>
        <p:txBody>
          <a:bodyPr wrap="square" rtlCol="0">
            <a:spAutoFit/>
          </a:bodyPr>
          <a:lstStyle/>
          <a:p>
            <a:r>
              <a:rPr lang="fr-FR" sz="1200" dirty="0">
                <a:solidFill>
                  <a:srgbClr val="003300"/>
                </a:solidFill>
              </a:rPr>
              <a:t>(°) Source : </a:t>
            </a:r>
            <a:r>
              <a:rPr lang="fr-FR" sz="1200">
                <a:solidFill>
                  <a:srgbClr val="003300"/>
                </a:solidFill>
                <a:hlinkClick r:id="rId7"/>
              </a:rPr>
              <a:t>http://miriampanigel.blog.lemonde.fr/2012/01/08/excursion-a-porto-novo/</a:t>
            </a:r>
            <a:r>
              <a:rPr lang="fr-FR" sz="1200">
                <a:solidFill>
                  <a:srgbClr val="003300"/>
                </a:solidFill>
              </a:rPr>
              <a:t> </a:t>
            </a:r>
            <a:endParaRPr lang="fr-FR" sz="1200" dirty="0">
              <a:solidFill>
                <a:srgbClr val="0033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44818" y="950091"/>
            <a:ext cx="5429250" cy="369887"/>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rPr>
              <a:t>15.1. </a:t>
            </a:r>
            <a:r>
              <a:rPr lang="fr-FR" u="sng" dirty="0">
                <a:solidFill>
                  <a:schemeClr val="accent6">
                    <a:lumMod val="50000"/>
                  </a:schemeClr>
                </a:solidFill>
              </a:rPr>
              <a:t>Le Bois raméal fragmenté (BRF)</a:t>
            </a:r>
            <a:r>
              <a:rPr lang="fr-FR" dirty="0">
                <a:solidFill>
                  <a:schemeClr val="accent6">
                    <a:lumMod val="50000"/>
                  </a:schemeClr>
                </a:solidFill>
              </a:rPr>
              <a:t> </a:t>
            </a:r>
            <a:r>
              <a:rPr lang="fr-FR" dirty="0">
                <a:solidFill>
                  <a:schemeClr val="accent6">
                    <a:lumMod val="50000"/>
                  </a:schemeClr>
                </a:solidFill>
                <a:latin typeface="+mn-lt"/>
              </a:rPr>
              <a:t>:</a:t>
            </a:r>
          </a:p>
        </p:txBody>
      </p:sp>
      <p:sp>
        <p:nvSpPr>
          <p:cNvPr id="16" name="Rectangle 15"/>
          <p:cNvSpPr/>
          <p:nvPr/>
        </p:nvSpPr>
        <p:spPr>
          <a:xfrm>
            <a:off x="4169878" y="215872"/>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118412" y="215872"/>
            <a:ext cx="833438" cy="331788"/>
          </a:xfrm>
        </p:spPr>
        <p:txBody>
          <a:bodyPr/>
          <a:lstStyle/>
          <a:p>
            <a:pPr>
              <a:defRPr/>
            </a:pPr>
            <a:fld id="{666196A5-B49E-4EDD-B6A0-C5FF4073C370}" type="slidenum">
              <a:rPr lang="fr-FR"/>
              <a:pPr>
                <a:defRPr/>
              </a:pPr>
              <a:t>62</a:t>
            </a:fld>
            <a:endParaRPr lang="fr-FR" dirty="0"/>
          </a:p>
        </p:txBody>
      </p:sp>
      <p:sp>
        <p:nvSpPr>
          <p:cNvPr id="2" name="ZoneTexte 1"/>
          <p:cNvSpPr txBox="1"/>
          <p:nvPr/>
        </p:nvSpPr>
        <p:spPr>
          <a:xfrm>
            <a:off x="144818" y="1473966"/>
            <a:ext cx="11798300" cy="584200"/>
          </a:xfrm>
          <a:prstGeom prst="rect">
            <a:avLst/>
          </a:prstGeom>
          <a:noFill/>
        </p:spPr>
        <p:txBody>
          <a:bodyPr>
            <a:spAutoFit/>
          </a:bodyPr>
          <a:lstStyle/>
          <a:p>
            <a:pPr algn="just">
              <a:defRPr/>
            </a:pPr>
            <a:r>
              <a:rPr lang="fr-FR" sz="1600" dirty="0">
                <a:solidFill>
                  <a:schemeClr val="accent6">
                    <a:lumMod val="50000"/>
                  </a:schemeClr>
                </a:solidFill>
              </a:rPr>
              <a:t>Songhaï utilise sur une vaste échelle la technique du Bois raméal fragmenté (BRF) pour améliorer la fertilité de ses champs et de ses jardins [et de ses sols]. Le BRF permet aussi de limiter le ruissellement des eaux (et donc l’érosion des sols).</a:t>
            </a:r>
          </a:p>
        </p:txBody>
      </p:sp>
      <p:sp>
        <p:nvSpPr>
          <p:cNvPr id="11" name="ZoneTexte 10"/>
          <p:cNvSpPr txBox="1"/>
          <p:nvPr/>
        </p:nvSpPr>
        <p:spPr>
          <a:xfrm>
            <a:off x="1116368" y="5304603"/>
            <a:ext cx="3243263" cy="277813"/>
          </a:xfrm>
          <a:prstGeom prst="rect">
            <a:avLst/>
          </a:prstGeom>
          <a:noFill/>
        </p:spPr>
        <p:txBody>
          <a:bodyPr>
            <a:spAutoFit/>
          </a:bodyPr>
          <a:lstStyle/>
          <a:p>
            <a:pPr algn="ctr">
              <a:defRPr/>
            </a:pPr>
            <a:r>
              <a:rPr lang="fr-FR" sz="1200" dirty="0">
                <a:solidFill>
                  <a:schemeClr val="accent6">
                    <a:lumMod val="50000"/>
                  </a:schemeClr>
                </a:solidFill>
              </a:rPr>
              <a:t>Broyeuses à BRF</a:t>
            </a:r>
          </a:p>
        </p:txBody>
      </p:sp>
      <p:pic>
        <p:nvPicPr>
          <p:cNvPr id="7783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3718" y="2316928"/>
            <a:ext cx="251301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5881" y="2377253"/>
            <a:ext cx="240982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4543" y="2110553"/>
            <a:ext cx="174625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0781" y="2212153"/>
            <a:ext cx="187801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p:cNvSpPr txBox="1"/>
          <p:nvPr/>
        </p:nvSpPr>
        <p:spPr>
          <a:xfrm>
            <a:off x="6105881" y="4350516"/>
            <a:ext cx="2409825" cy="279400"/>
          </a:xfrm>
          <a:prstGeom prst="rect">
            <a:avLst/>
          </a:prstGeom>
          <a:noFill/>
        </p:spPr>
        <p:txBody>
          <a:bodyPr>
            <a:spAutoFit/>
          </a:bodyPr>
          <a:lstStyle/>
          <a:p>
            <a:pPr algn="ctr">
              <a:defRPr/>
            </a:pPr>
            <a:r>
              <a:rPr lang="fr-FR" sz="1200" dirty="0">
                <a:solidFill>
                  <a:schemeClr val="accent6">
                    <a:lumMod val="50000"/>
                  </a:schemeClr>
                </a:solidFill>
              </a:rPr>
              <a:t>Le hangar de production du BRF</a:t>
            </a:r>
          </a:p>
        </p:txBody>
      </p:sp>
      <p:sp>
        <p:nvSpPr>
          <p:cNvPr id="21" name="ZoneTexte 20"/>
          <p:cNvSpPr txBox="1"/>
          <p:nvPr/>
        </p:nvSpPr>
        <p:spPr>
          <a:xfrm>
            <a:off x="9123718" y="4350516"/>
            <a:ext cx="2411413" cy="276225"/>
          </a:xfrm>
          <a:prstGeom prst="rect">
            <a:avLst/>
          </a:prstGeom>
          <a:noFill/>
        </p:spPr>
        <p:txBody>
          <a:bodyPr>
            <a:spAutoFit/>
          </a:bodyPr>
          <a:lstStyle/>
          <a:p>
            <a:pPr algn="ctr">
              <a:defRPr/>
            </a:pPr>
            <a:r>
              <a:rPr lang="fr-FR" sz="1200" dirty="0">
                <a:solidFill>
                  <a:schemeClr val="accent6">
                    <a:lumMod val="50000"/>
                  </a:schemeClr>
                </a:solidFill>
              </a:rPr>
              <a:t>Champs couverts de BRF</a:t>
            </a:r>
          </a:p>
        </p:txBody>
      </p:sp>
      <p:sp>
        <p:nvSpPr>
          <p:cNvPr id="13" name="ZoneTexte 12"/>
          <p:cNvSpPr txBox="1"/>
          <p:nvPr/>
        </p:nvSpPr>
        <p:spPr>
          <a:xfrm>
            <a:off x="144818" y="560360"/>
            <a:ext cx="5429250" cy="369887"/>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2781" y="1080661"/>
            <a:ext cx="6729967"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15.2. </a:t>
            </a:r>
            <a:r>
              <a:rPr lang="fr-FR" u="sng" dirty="0">
                <a:solidFill>
                  <a:schemeClr val="accent6">
                    <a:lumMod val="50000"/>
                  </a:schemeClr>
                </a:solidFill>
              </a:rPr>
              <a:t>Fertilité des sols par les « super sols » et les E.M. </a:t>
            </a:r>
            <a:r>
              <a:rPr lang="fr-FR" dirty="0">
                <a:solidFill>
                  <a:schemeClr val="accent6">
                    <a:lumMod val="50000"/>
                  </a:schemeClr>
                </a:solidFill>
                <a:latin typeface="+mn-lt"/>
              </a:rPr>
              <a:t>:</a:t>
            </a:r>
          </a:p>
        </p:txBody>
      </p:sp>
      <p:sp>
        <p:nvSpPr>
          <p:cNvPr id="16" name="Rectangle 15"/>
          <p:cNvSpPr/>
          <p:nvPr/>
        </p:nvSpPr>
        <p:spPr>
          <a:xfrm>
            <a:off x="4550522" y="21020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0" y="49485"/>
            <a:ext cx="564497" cy="321446"/>
          </a:xfrm>
        </p:spPr>
        <p:txBody>
          <a:bodyPr/>
          <a:lstStyle/>
          <a:p>
            <a:pPr>
              <a:defRPr/>
            </a:pPr>
            <a:fld id="{666196A5-B49E-4EDD-B6A0-C5FF4073C370}" type="slidenum">
              <a:rPr lang="fr-FR"/>
              <a:pPr>
                <a:defRPr/>
              </a:pPr>
              <a:t>63</a:t>
            </a:fld>
            <a:endParaRPr lang="fr-FR" dirty="0"/>
          </a:p>
        </p:txBody>
      </p:sp>
      <p:sp>
        <p:nvSpPr>
          <p:cNvPr id="2" name="ZoneTexte 1"/>
          <p:cNvSpPr txBox="1"/>
          <p:nvPr/>
        </p:nvSpPr>
        <p:spPr>
          <a:xfrm>
            <a:off x="155596" y="1427118"/>
            <a:ext cx="7944674" cy="2708434"/>
          </a:xfrm>
          <a:prstGeom prst="rect">
            <a:avLst/>
          </a:prstGeom>
          <a:noFill/>
        </p:spPr>
        <p:txBody>
          <a:bodyPr wrap="square">
            <a:spAutoFit/>
          </a:bodyPr>
          <a:lstStyle/>
          <a:p>
            <a:pPr algn="just">
              <a:defRPr/>
            </a:pPr>
            <a:r>
              <a:rPr lang="fr-FR" sz="1700" dirty="0">
                <a:solidFill>
                  <a:schemeClr val="accent6">
                    <a:lumMod val="50000"/>
                  </a:schemeClr>
                </a:solidFill>
              </a:rPr>
              <a:t>15.2.1. </a:t>
            </a:r>
            <a:r>
              <a:rPr lang="fr-FR" sz="1700" b="1" dirty="0">
                <a:solidFill>
                  <a:schemeClr val="accent6">
                    <a:lumMod val="50000"/>
                  </a:schemeClr>
                </a:solidFill>
              </a:rPr>
              <a:t>Sols zymogènes</a:t>
            </a:r>
            <a:endParaRPr lang="fr-FR" sz="1700" dirty="0">
              <a:solidFill>
                <a:schemeClr val="accent6">
                  <a:lumMod val="50000"/>
                </a:schemeClr>
              </a:solidFill>
            </a:endParaRPr>
          </a:p>
          <a:p>
            <a:pPr algn="just">
              <a:defRPr/>
            </a:pPr>
            <a:r>
              <a:rPr lang="fr-FR" sz="1700" dirty="0">
                <a:solidFill>
                  <a:schemeClr val="accent6">
                    <a:lumMod val="50000"/>
                  </a:schemeClr>
                </a:solidFill>
              </a:rPr>
              <a:t>-Ils contiennent  des organismes  </a:t>
            </a:r>
            <a:r>
              <a:rPr lang="fr-FR" sz="1700" i="1" dirty="0">
                <a:solidFill>
                  <a:schemeClr val="accent6">
                    <a:lumMod val="50000"/>
                  </a:schemeClr>
                </a:solidFill>
              </a:rPr>
              <a:t>zymogènes</a:t>
            </a:r>
            <a:r>
              <a:rPr lang="fr-FR" sz="1700" dirty="0">
                <a:solidFill>
                  <a:schemeClr val="accent6">
                    <a:lumMod val="50000"/>
                  </a:schemeClr>
                </a:solidFill>
              </a:rPr>
              <a:t>  comme  les  </a:t>
            </a:r>
            <a:r>
              <a:rPr lang="fr-FR" sz="1700" b="1" dirty="0">
                <a:solidFill>
                  <a:schemeClr val="accent6">
                    <a:lumMod val="50000"/>
                  </a:schemeClr>
                </a:solidFill>
              </a:rPr>
              <a:t>bactéries</a:t>
            </a:r>
            <a:r>
              <a:rPr lang="fr-FR" sz="1700" dirty="0">
                <a:solidFill>
                  <a:schemeClr val="accent6">
                    <a:lumMod val="50000"/>
                  </a:schemeClr>
                </a:solidFill>
              </a:rPr>
              <a:t> (bactéries lactiques productrices d’acide lactique …) et les </a:t>
            </a:r>
            <a:r>
              <a:rPr lang="fr-FR" sz="1700" b="1" dirty="0">
                <a:solidFill>
                  <a:schemeClr val="accent6">
                    <a:lumMod val="50000"/>
                  </a:schemeClr>
                </a:solidFill>
              </a:rPr>
              <a:t>levures</a:t>
            </a:r>
            <a:r>
              <a:rPr lang="fr-FR" sz="1700" dirty="0">
                <a:solidFill>
                  <a:schemeClr val="accent6">
                    <a:lumMod val="50000"/>
                  </a:schemeClr>
                </a:solidFill>
              </a:rPr>
              <a:t>. Quand les  matières organiques  avec  une  forte  teneur  d’ azote sont  fournies , le sol développe une odeur  aromatique .</a:t>
            </a:r>
          </a:p>
          <a:p>
            <a:pPr algn="just">
              <a:defRPr/>
            </a:pPr>
            <a:r>
              <a:rPr lang="fr-FR" sz="1700" dirty="0">
                <a:solidFill>
                  <a:schemeClr val="accent6">
                    <a:lumMod val="50000"/>
                  </a:schemeClr>
                </a:solidFill>
              </a:rPr>
              <a:t>-la population  des  champignons  de fermentation  tels que </a:t>
            </a:r>
            <a:r>
              <a:rPr lang="fr-FR" sz="1700" i="1" dirty="0">
                <a:solidFill>
                  <a:schemeClr val="accent6">
                    <a:lumMod val="50000"/>
                  </a:schemeClr>
                </a:solidFill>
              </a:rPr>
              <a:t>aspergillus</a:t>
            </a:r>
            <a:r>
              <a:rPr lang="fr-FR" sz="1700" dirty="0">
                <a:solidFill>
                  <a:schemeClr val="accent6">
                    <a:lumMod val="50000"/>
                  </a:schemeClr>
                </a:solidFill>
              </a:rPr>
              <a:t> et  </a:t>
            </a:r>
            <a:r>
              <a:rPr lang="fr-FR" sz="1700" i="1" dirty="0" err="1">
                <a:solidFill>
                  <a:schemeClr val="accent6">
                    <a:lumMod val="50000"/>
                  </a:schemeClr>
                </a:solidFill>
              </a:rPr>
              <a:t>rhizopus</a:t>
            </a:r>
            <a:r>
              <a:rPr lang="fr-FR" sz="1700" dirty="0">
                <a:solidFill>
                  <a:schemeClr val="accent6">
                    <a:lumMod val="50000"/>
                  </a:schemeClr>
                </a:solidFill>
              </a:rPr>
              <a:t>  augmente  tandis que ceux qui causent des maladies aux organismes  come  le </a:t>
            </a:r>
            <a:r>
              <a:rPr lang="fr-FR" sz="1700" i="1" dirty="0" err="1">
                <a:solidFill>
                  <a:schemeClr val="accent6">
                    <a:lumMod val="50000"/>
                  </a:schemeClr>
                </a:solidFill>
              </a:rPr>
              <a:t>fusarium</a:t>
            </a:r>
            <a:r>
              <a:rPr lang="fr-FR" sz="1700" dirty="0">
                <a:solidFill>
                  <a:schemeClr val="accent6">
                    <a:lumMod val="50000"/>
                  </a:schemeClr>
                </a:solidFill>
              </a:rPr>
              <a:t>  diminuent.</a:t>
            </a:r>
          </a:p>
          <a:p>
            <a:pPr algn="just">
              <a:defRPr/>
            </a:pPr>
            <a:r>
              <a:rPr lang="fr-FR" sz="1700" dirty="0">
                <a:solidFill>
                  <a:schemeClr val="accent6">
                    <a:lumMod val="50000"/>
                  </a:schemeClr>
                </a:solidFill>
              </a:rPr>
              <a:t>- Les  microorganismes  bénéfiques  dans  ces  sols  produisent   de l’acide aminé, du sucre, des vitamines et d’ autre  substances  bioactives  qui  favorisent  la croissance des cultures.</a:t>
            </a:r>
          </a:p>
        </p:txBody>
      </p:sp>
      <p:sp>
        <p:nvSpPr>
          <p:cNvPr id="6" name="ZoneTexte 5"/>
          <p:cNvSpPr txBox="1"/>
          <p:nvPr/>
        </p:nvSpPr>
        <p:spPr>
          <a:xfrm>
            <a:off x="152781" y="653437"/>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669" y="1"/>
            <a:ext cx="3900695" cy="2829260"/>
          </a:xfrm>
          <a:prstGeom prst="rect">
            <a:avLst/>
          </a:prstGeom>
        </p:spPr>
      </p:pic>
      <p:sp>
        <p:nvSpPr>
          <p:cNvPr id="8" name="Rectangle 7"/>
          <p:cNvSpPr/>
          <p:nvPr/>
        </p:nvSpPr>
        <p:spPr>
          <a:xfrm>
            <a:off x="10770612" y="2957242"/>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3" name="Rectangle 2"/>
          <p:cNvSpPr/>
          <p:nvPr/>
        </p:nvSpPr>
        <p:spPr>
          <a:xfrm>
            <a:off x="8437467" y="685754"/>
            <a:ext cx="2927218" cy="923330"/>
          </a:xfrm>
          <a:prstGeom prst="rect">
            <a:avLst/>
          </a:prstGeom>
        </p:spPr>
        <p:txBody>
          <a:bodyPr wrap="square">
            <a:spAutoFit/>
          </a:bodyPr>
          <a:lstStyle/>
          <a:p>
            <a:r>
              <a:rPr lang="fr-FR" dirty="0">
                <a:solidFill>
                  <a:srgbClr val="003300"/>
                </a:solidFill>
              </a:rPr>
              <a:t>. Bactérie d'acide lactique</a:t>
            </a:r>
          </a:p>
          <a:p>
            <a:r>
              <a:rPr lang="fr-FR" dirty="0">
                <a:solidFill>
                  <a:srgbClr val="003300"/>
                </a:solidFill>
              </a:rPr>
              <a:t>. Levure.</a:t>
            </a:r>
          </a:p>
          <a:p>
            <a:r>
              <a:rPr lang="fr-FR" dirty="0">
                <a:solidFill>
                  <a:srgbClr val="003300"/>
                </a:solidFill>
              </a:rPr>
              <a:t>. Bactérie </a:t>
            </a:r>
            <a:r>
              <a:rPr lang="fr-FR" dirty="0" err="1">
                <a:solidFill>
                  <a:srgbClr val="003300"/>
                </a:solidFill>
              </a:rPr>
              <a:t>phototrophique</a:t>
            </a:r>
            <a:r>
              <a:rPr lang="fr-FR" dirty="0">
                <a:solidFill>
                  <a:srgbClr val="003300"/>
                </a:solidFill>
              </a:rPr>
              <a:t>.</a:t>
            </a:r>
          </a:p>
        </p:txBody>
      </p:sp>
      <p:sp>
        <p:nvSpPr>
          <p:cNvPr id="4" name="ZoneTexte 3"/>
          <p:cNvSpPr txBox="1"/>
          <p:nvPr/>
        </p:nvSpPr>
        <p:spPr>
          <a:xfrm>
            <a:off x="152781" y="4135552"/>
            <a:ext cx="11883788" cy="2616101"/>
          </a:xfrm>
          <a:prstGeom prst="rect">
            <a:avLst/>
          </a:prstGeom>
          <a:noFill/>
        </p:spPr>
        <p:txBody>
          <a:bodyPr wrap="square" rtlCol="0">
            <a:spAutoFit/>
          </a:bodyPr>
          <a:lstStyle/>
          <a:p>
            <a:pPr algn="just">
              <a:defRPr/>
            </a:pPr>
            <a:r>
              <a:rPr lang="fr-FR" sz="1600" dirty="0">
                <a:solidFill>
                  <a:schemeClr val="accent6">
                    <a:lumMod val="50000"/>
                  </a:schemeClr>
                </a:solidFill>
              </a:rPr>
              <a:t>15.2.2. </a:t>
            </a:r>
            <a:r>
              <a:rPr lang="fr-FR" sz="1600" b="1" dirty="0">
                <a:solidFill>
                  <a:schemeClr val="accent6">
                    <a:lumMod val="50000"/>
                  </a:schemeClr>
                </a:solidFill>
              </a:rPr>
              <a:t>Sols synthétiques</a:t>
            </a:r>
          </a:p>
          <a:p>
            <a:pPr algn="just">
              <a:defRPr/>
            </a:pPr>
            <a:r>
              <a:rPr lang="fr-FR" sz="1600" dirty="0">
                <a:solidFill>
                  <a:schemeClr val="accent6">
                    <a:lumMod val="50000"/>
                  </a:schemeClr>
                </a:solidFill>
              </a:rPr>
              <a:t>Sols habités par a) d’autres micro organismes  bénéfiques tels que pour la  photosynthèse  et b) les bactéries  fixatrices d’ Azote</a:t>
            </a:r>
          </a:p>
          <a:p>
            <a:pPr algn="just">
              <a:defRPr/>
            </a:pPr>
            <a:endParaRPr lang="fr-FR" sz="1600" dirty="0">
              <a:solidFill>
                <a:schemeClr val="accent6">
                  <a:lumMod val="50000"/>
                </a:schemeClr>
              </a:solidFill>
            </a:endParaRPr>
          </a:p>
          <a:p>
            <a:pPr algn="just">
              <a:defRPr/>
            </a:pPr>
            <a:r>
              <a:rPr lang="fr-FR" sz="1600" dirty="0">
                <a:solidFill>
                  <a:schemeClr val="accent6">
                    <a:lumMod val="50000"/>
                  </a:schemeClr>
                </a:solidFill>
              </a:rPr>
              <a:t>15.2.3. </a:t>
            </a:r>
            <a:r>
              <a:rPr lang="fr-FR" sz="1600" b="1" dirty="0">
                <a:solidFill>
                  <a:schemeClr val="accent6">
                    <a:lumMod val="50000"/>
                  </a:schemeClr>
                </a:solidFill>
              </a:rPr>
              <a:t>Super sols</a:t>
            </a:r>
          </a:p>
          <a:p>
            <a:pPr algn="just">
              <a:defRPr/>
            </a:pPr>
            <a:r>
              <a:rPr lang="fr-FR" sz="1600" dirty="0">
                <a:solidFill>
                  <a:schemeClr val="accent6">
                    <a:lumMod val="50000"/>
                  </a:schemeClr>
                </a:solidFill>
              </a:rPr>
              <a:t>Un  ensemble  de sol  </a:t>
            </a:r>
            <a:r>
              <a:rPr lang="fr-FR" sz="1600" i="1" dirty="0">
                <a:solidFill>
                  <a:schemeClr val="accent6">
                    <a:lumMod val="50000"/>
                  </a:schemeClr>
                </a:solidFill>
              </a:rPr>
              <a:t>zymogènes</a:t>
            </a:r>
            <a:r>
              <a:rPr lang="fr-FR" sz="1600" dirty="0">
                <a:solidFill>
                  <a:schemeClr val="accent6">
                    <a:lumMod val="50000"/>
                  </a:schemeClr>
                </a:solidFill>
              </a:rPr>
              <a:t>  et de sol synthétiques constituent la base du super sol. Avec une texture de 30% du sable,30% de l’agile, 30% de la boue et 10% cette base (synthétique et zymogène), les autres microorganismes se donnent le plaisir de créer des agrégats ou structures qu’on appelle « Super Sol ». Ces sols sont bons  pour la croissance des cultures  et créent des conditions qui favorisent la santé des plantes tout en créant des éléments bioactifs comme les </a:t>
            </a:r>
            <a:r>
              <a:rPr lang="fr-FR" sz="1600" i="1" dirty="0">
                <a:solidFill>
                  <a:schemeClr val="accent6">
                    <a:lumMod val="50000"/>
                  </a:schemeClr>
                </a:solidFill>
              </a:rPr>
              <a:t>enzymes</a:t>
            </a:r>
            <a:r>
              <a:rPr lang="fr-FR" sz="1600" dirty="0">
                <a:solidFill>
                  <a:schemeClr val="accent6">
                    <a:lumMod val="50000"/>
                  </a:schemeClr>
                </a:solidFill>
              </a:rPr>
              <a:t> etc. et des conditions défavorables aux maladies.</a:t>
            </a:r>
          </a:p>
          <a:p>
            <a:pPr algn="just">
              <a:defRPr/>
            </a:pPr>
            <a:r>
              <a:rPr lang="fr-FR" sz="1200" dirty="0">
                <a:solidFill>
                  <a:schemeClr val="accent6">
                    <a:lumMod val="50000"/>
                  </a:schemeClr>
                </a:solidFill>
              </a:rPr>
              <a:t>Source : a) </a:t>
            </a:r>
            <a:r>
              <a:rPr lang="fr-FR" sz="1200" i="1" dirty="0">
                <a:solidFill>
                  <a:schemeClr val="accent6">
                    <a:lumMod val="50000"/>
                  </a:schemeClr>
                </a:solidFill>
              </a:rPr>
              <a:t>Les piliers de la troisième révolution industrielle et la révolution verte à Songhaï</a:t>
            </a:r>
            <a:r>
              <a:rPr lang="fr-FR" sz="1200" dirty="0">
                <a:solidFill>
                  <a:schemeClr val="accent6">
                    <a:lumMod val="50000"/>
                  </a:schemeClr>
                </a:solidFill>
              </a:rPr>
              <a:t>, Par </a:t>
            </a:r>
            <a:r>
              <a:rPr lang="fr-FR" sz="1200" dirty="0" err="1">
                <a:solidFill>
                  <a:schemeClr val="accent6">
                    <a:lumMod val="50000"/>
                  </a:schemeClr>
                </a:solidFill>
              </a:rPr>
              <a:t>Rev</a:t>
            </a:r>
            <a:r>
              <a:rPr lang="fr-FR" sz="1200" dirty="0">
                <a:solidFill>
                  <a:schemeClr val="accent6">
                    <a:lumMod val="50000"/>
                  </a:schemeClr>
                </a:solidFill>
              </a:rPr>
              <a:t>. Fr. Godfrey </a:t>
            </a:r>
            <a:r>
              <a:rPr lang="fr-FR" sz="1200" dirty="0" err="1">
                <a:solidFill>
                  <a:schemeClr val="accent6">
                    <a:lumMod val="50000"/>
                  </a:schemeClr>
                </a:solidFill>
              </a:rPr>
              <a:t>Nzamujo</a:t>
            </a:r>
            <a:r>
              <a:rPr lang="fr-FR" sz="1200" dirty="0">
                <a:solidFill>
                  <a:schemeClr val="accent6">
                    <a:lumMod val="50000"/>
                  </a:schemeClr>
                </a:solidFill>
              </a:rPr>
              <a:t> o.p. (Prof. Eng.), Directeur du Centre Régional Songhaï, </a:t>
            </a:r>
            <a:r>
              <a:rPr lang="fr-FR" sz="1200" dirty="0">
                <a:solidFill>
                  <a:schemeClr val="accent6">
                    <a:lumMod val="50000"/>
                  </a:schemeClr>
                </a:solidFill>
                <a:hlinkClick r:id="rId4"/>
              </a:rPr>
              <a:t>http://slideplayer.fr/slide/6204540/</a:t>
            </a:r>
            <a:r>
              <a:rPr lang="fr-FR" sz="1200" dirty="0">
                <a:solidFill>
                  <a:schemeClr val="accent6">
                    <a:lumMod val="50000"/>
                  </a:schemeClr>
                </a:solidFill>
              </a:rPr>
              <a:t> ou </a:t>
            </a:r>
            <a:r>
              <a:rPr lang="fr-FR" sz="1200" dirty="0">
                <a:solidFill>
                  <a:schemeClr val="accent6">
                    <a:lumMod val="50000"/>
                  </a:schemeClr>
                </a:solidFill>
                <a:hlinkClick r:id="rId5"/>
              </a:rPr>
              <a:t>http://fr.slideshare.net/WACOAg3-SMT/f-revolution-verte-songhai-27-aot-2014-38442462</a:t>
            </a:r>
            <a:r>
              <a:rPr lang="fr-FR" sz="1200" dirty="0">
                <a:solidFill>
                  <a:schemeClr val="accent6">
                    <a:lumMod val="50000"/>
                  </a:schemeClr>
                </a:solidFill>
              </a:rPr>
              <a:t>, </a:t>
            </a:r>
          </a:p>
          <a:p>
            <a:pPr algn="just">
              <a:defRPr/>
            </a:pPr>
            <a:r>
              <a:rPr lang="fr-FR" sz="1200" dirty="0">
                <a:solidFill>
                  <a:schemeClr val="accent6">
                    <a:lumMod val="50000"/>
                  </a:schemeClr>
                </a:solidFill>
              </a:rPr>
              <a:t>b) </a:t>
            </a:r>
            <a:r>
              <a:rPr lang="fr-FR" sz="1200" dirty="0">
                <a:solidFill>
                  <a:schemeClr val="accent6">
                    <a:lumMod val="50000"/>
                  </a:schemeClr>
                </a:solidFill>
                <a:hlinkClick r:id="rId6"/>
              </a:rPr>
              <a:t>http://songhai.org/index.php/fr/component/content/article/20-actualite/274-le-super-sol-une-technique-naturelle-de-regeneration-du-sol-a-partir-des-vivants</a:t>
            </a:r>
            <a:r>
              <a:rPr lang="fr-FR" sz="1200" dirty="0">
                <a:solidFill>
                  <a:schemeClr val="accent6">
                    <a:lumMod val="50000"/>
                  </a:schemeClr>
                </a:solidFill>
              </a:rPr>
              <a:t> </a:t>
            </a:r>
            <a:endParaRPr lang="fr-FR" dirty="0"/>
          </a:p>
        </p:txBody>
      </p:sp>
    </p:spTree>
    <p:extLst>
      <p:ext uri="{BB962C8B-B14F-4D97-AF65-F5344CB8AC3E}">
        <p14:creationId xmlns:p14="http://schemas.microsoft.com/office/powerpoint/2010/main" val="3040795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89474" y="778366"/>
            <a:ext cx="610693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15.2. </a:t>
            </a:r>
            <a:r>
              <a:rPr lang="fr-FR" u="sng" dirty="0">
                <a:solidFill>
                  <a:schemeClr val="accent6">
                    <a:lumMod val="50000"/>
                  </a:schemeClr>
                </a:solidFill>
              </a:rPr>
              <a:t>Fertilité des sols par les « super sols » et les E.M.</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16" name="Rectangle 15"/>
          <p:cNvSpPr/>
          <p:nvPr/>
        </p:nvSpPr>
        <p:spPr>
          <a:xfrm>
            <a:off x="4550522" y="21020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666196A5-B49E-4EDD-B6A0-C5FF4073C370}" type="slidenum">
              <a:rPr lang="fr-FR"/>
              <a:pPr>
                <a:defRPr/>
              </a:pPr>
              <a:t>64</a:t>
            </a:fld>
            <a:endParaRPr lang="fr-FR" dirty="0"/>
          </a:p>
        </p:txBody>
      </p:sp>
      <p:sp>
        <p:nvSpPr>
          <p:cNvPr id="2" name="ZoneTexte 1"/>
          <p:cNvSpPr txBox="1"/>
          <p:nvPr/>
        </p:nvSpPr>
        <p:spPr>
          <a:xfrm>
            <a:off x="166592" y="1174348"/>
            <a:ext cx="11798300" cy="3785652"/>
          </a:xfrm>
          <a:prstGeom prst="rect">
            <a:avLst/>
          </a:prstGeom>
          <a:noFill/>
        </p:spPr>
        <p:txBody>
          <a:bodyPr>
            <a:spAutoFit/>
          </a:bodyPr>
          <a:lstStyle/>
          <a:p>
            <a:pPr algn="just">
              <a:defRPr/>
            </a:pPr>
            <a:r>
              <a:rPr lang="en-US" altLang="ja-JP" sz="1600" dirty="0">
                <a:solidFill>
                  <a:schemeClr val="accent6">
                    <a:lumMod val="50000"/>
                  </a:schemeClr>
                </a:solidFill>
                <a:latin typeface="+mn-lt"/>
                <a:cs typeface="Arial" pitchFamily="34" charset="0"/>
              </a:rPr>
              <a:t>15.2.4. </a:t>
            </a:r>
            <a:r>
              <a:rPr lang="fr-FR" altLang="ja-JP" sz="1600" b="1" dirty="0">
                <a:solidFill>
                  <a:schemeClr val="accent6">
                    <a:lumMod val="50000"/>
                  </a:schemeClr>
                </a:solidFill>
                <a:latin typeface="+mn-lt"/>
                <a:cs typeface="Arial" pitchFamily="34" charset="0"/>
              </a:rPr>
              <a:t>Les micro-organismes efficaces </a:t>
            </a:r>
            <a:r>
              <a:rPr lang="en-US" altLang="ja-JP" sz="1600" dirty="0">
                <a:solidFill>
                  <a:schemeClr val="accent6">
                    <a:lumMod val="50000"/>
                  </a:schemeClr>
                </a:solidFill>
                <a:latin typeface="+mn-lt"/>
                <a:cs typeface="Arial" pitchFamily="34" charset="0"/>
              </a:rPr>
              <a:t>(E.M.) : </a:t>
            </a:r>
          </a:p>
          <a:p>
            <a:pPr algn="just">
              <a:defRPr/>
            </a:pPr>
            <a:endParaRPr lang="en-US" altLang="ja-JP" sz="1600" dirty="0">
              <a:solidFill>
                <a:schemeClr val="accent6">
                  <a:lumMod val="50000"/>
                </a:schemeClr>
              </a:solidFill>
              <a:latin typeface="+mn-lt"/>
              <a:cs typeface="Arial" pitchFamily="34" charset="0"/>
            </a:endParaRPr>
          </a:p>
          <a:p>
            <a:pPr algn="just">
              <a:defRPr/>
            </a:pPr>
            <a:r>
              <a:rPr lang="fr-FR" altLang="ja-JP" sz="1600" dirty="0">
                <a:solidFill>
                  <a:schemeClr val="accent6">
                    <a:lumMod val="50000"/>
                  </a:schemeClr>
                </a:solidFill>
                <a:latin typeface="+mn-lt"/>
                <a:cs typeface="Arial" pitchFamily="34" charset="0"/>
              </a:rPr>
              <a:t>Les EM</a:t>
            </a:r>
            <a:r>
              <a:rPr lang="fr-FR" altLang="ja-JP" sz="1600" baseline="60000" dirty="0">
                <a:solidFill>
                  <a:schemeClr val="accent6">
                    <a:lumMod val="50000"/>
                  </a:schemeClr>
                </a:solidFill>
                <a:latin typeface="+mn-lt"/>
                <a:cs typeface="Arial" pitchFamily="34" charset="0"/>
              </a:rPr>
              <a:t> </a:t>
            </a:r>
            <a:r>
              <a:rPr lang="fr-FR" altLang="ja-JP" sz="1600" dirty="0">
                <a:solidFill>
                  <a:schemeClr val="accent6">
                    <a:lumMod val="50000"/>
                  </a:schemeClr>
                </a:solidFill>
                <a:latin typeface="+mn-lt"/>
                <a:cs typeface="Arial" pitchFamily="34" charset="0"/>
              </a:rPr>
              <a:t>sont des micro organismes sains et non nuisibles à l’homme :</a:t>
            </a:r>
          </a:p>
          <a:p>
            <a:pPr algn="just">
              <a:defRPr/>
            </a:pPr>
            <a:endParaRPr lang="fr-FR" altLang="ja-JP" sz="1600" dirty="0">
              <a:solidFill>
                <a:schemeClr val="accent6">
                  <a:lumMod val="50000"/>
                </a:schemeClr>
              </a:solidFill>
              <a:latin typeface="+mn-lt"/>
              <a:cs typeface="Arial" pitchFamily="34" charset="0"/>
            </a:endParaRPr>
          </a:p>
          <a:p>
            <a:pPr marL="342900" indent="-342900" algn="just">
              <a:buFont typeface="+mj-lt"/>
              <a:buAutoNum type="arabicPeriod"/>
              <a:defRPr/>
            </a:pPr>
            <a:r>
              <a:rPr lang="fr-FR" altLang="ja-JP" sz="1600" i="1" dirty="0">
                <a:solidFill>
                  <a:schemeClr val="accent6">
                    <a:lumMod val="50000"/>
                  </a:schemeClr>
                </a:solidFill>
                <a:latin typeface="+mn-lt"/>
                <a:cs typeface="Arial" pitchFamily="34" charset="0"/>
              </a:rPr>
              <a:t>Bactérie lactique </a:t>
            </a:r>
            <a:r>
              <a:rPr lang="fr-FR" altLang="ja-JP" sz="1600" dirty="0">
                <a:solidFill>
                  <a:schemeClr val="accent6">
                    <a:lumMod val="50000"/>
                  </a:schemeClr>
                </a:solidFill>
                <a:latin typeface="+mn-lt"/>
                <a:cs typeface="Arial" pitchFamily="34" charset="0"/>
              </a:rPr>
              <a:t>(BAL)</a:t>
            </a:r>
          </a:p>
          <a:p>
            <a:pPr marL="342900" indent="-342900" algn="just">
              <a:buFont typeface="+mj-lt"/>
              <a:buAutoNum type="arabicPeriod"/>
              <a:defRPr/>
            </a:pPr>
            <a:r>
              <a:rPr lang="fr-FR" altLang="ja-JP" sz="1600" i="1" dirty="0">
                <a:solidFill>
                  <a:schemeClr val="accent6">
                    <a:lumMod val="50000"/>
                  </a:schemeClr>
                </a:solidFill>
                <a:latin typeface="+mn-lt"/>
                <a:cs typeface="Arial" pitchFamily="34" charset="0"/>
              </a:rPr>
              <a:t>Levure</a:t>
            </a:r>
          </a:p>
          <a:p>
            <a:pPr marL="342900" indent="-342900" algn="just">
              <a:buFont typeface="+mj-lt"/>
              <a:buAutoNum type="arabicPeriod"/>
              <a:defRPr/>
            </a:pPr>
            <a:r>
              <a:rPr lang="fr-FR" altLang="ja-JP" sz="1600" i="1" dirty="0">
                <a:solidFill>
                  <a:schemeClr val="accent6">
                    <a:lumMod val="50000"/>
                  </a:schemeClr>
                </a:solidFill>
                <a:latin typeface="+mn-lt"/>
                <a:cs typeface="Arial" pitchFamily="34" charset="0"/>
              </a:rPr>
              <a:t>Bactérie </a:t>
            </a:r>
            <a:r>
              <a:rPr lang="fr-FR" altLang="ja-JP" sz="1600" i="1" dirty="0" err="1">
                <a:solidFill>
                  <a:schemeClr val="accent6">
                    <a:lumMod val="50000"/>
                  </a:schemeClr>
                </a:solidFill>
                <a:latin typeface="+mn-lt"/>
                <a:cs typeface="Arial" pitchFamily="34" charset="0"/>
              </a:rPr>
              <a:t>phototrophique</a:t>
            </a:r>
            <a:r>
              <a:rPr lang="fr-FR" altLang="ja-JP" sz="1600" dirty="0">
                <a:solidFill>
                  <a:schemeClr val="accent6">
                    <a:lumMod val="50000"/>
                  </a:schemeClr>
                </a:solidFill>
                <a:latin typeface="+mn-lt"/>
                <a:cs typeface="Arial" pitchFamily="34" charset="0"/>
              </a:rPr>
              <a:t>.</a:t>
            </a:r>
          </a:p>
          <a:p>
            <a:pPr algn="just">
              <a:defRPr/>
            </a:pPr>
            <a:endParaRPr lang="fr-FR" altLang="ja-JP" sz="1600" dirty="0">
              <a:solidFill>
                <a:schemeClr val="accent6">
                  <a:lumMod val="50000"/>
                </a:schemeClr>
              </a:solidFill>
              <a:latin typeface="+mn-lt"/>
              <a:cs typeface="Arial" pitchFamily="34" charset="0"/>
            </a:endParaRPr>
          </a:p>
          <a:p>
            <a:pPr algn="just">
              <a:defRPr/>
            </a:pPr>
            <a:r>
              <a:rPr lang="fr-FR" altLang="ja-JP" sz="1600" dirty="0">
                <a:solidFill>
                  <a:schemeClr val="accent6">
                    <a:lumMod val="50000"/>
                  </a:schemeClr>
                </a:solidFill>
                <a:latin typeface="+mn-lt"/>
                <a:cs typeface="Arial" pitchFamily="34" charset="0"/>
              </a:rPr>
              <a:t>Les </a:t>
            </a:r>
            <a:r>
              <a:rPr lang="fr-FR" altLang="ja-JP" sz="1600" i="1" dirty="0">
                <a:solidFill>
                  <a:schemeClr val="accent6">
                    <a:lumMod val="50000"/>
                  </a:schemeClr>
                </a:solidFill>
                <a:latin typeface="+mn-lt"/>
                <a:cs typeface="Arial" pitchFamily="34" charset="0"/>
              </a:rPr>
              <a:t>BAL</a:t>
            </a:r>
            <a:r>
              <a:rPr lang="fr-FR" altLang="ja-JP" sz="1600" dirty="0">
                <a:solidFill>
                  <a:schemeClr val="accent6">
                    <a:lumMod val="50000"/>
                  </a:schemeClr>
                </a:solidFill>
                <a:latin typeface="+mn-lt"/>
                <a:cs typeface="Arial" pitchFamily="34" charset="0"/>
              </a:rPr>
              <a:t> décomposent la matière organique par la fermentation et la </a:t>
            </a:r>
            <a:r>
              <a:rPr lang="fr-FR" altLang="ja-JP" sz="1600" i="1" dirty="0">
                <a:solidFill>
                  <a:schemeClr val="accent6">
                    <a:lumMod val="50000"/>
                  </a:schemeClr>
                </a:solidFill>
                <a:latin typeface="+mn-lt"/>
                <a:cs typeface="Arial" pitchFamily="34" charset="0"/>
              </a:rPr>
              <a:t>barrière d’acide lactique </a:t>
            </a:r>
            <a:r>
              <a:rPr lang="fr-FR" altLang="ja-JP" sz="1600" dirty="0">
                <a:solidFill>
                  <a:schemeClr val="accent6">
                    <a:lumMod val="50000"/>
                  </a:schemeClr>
                </a:solidFill>
                <a:latin typeface="+mn-lt"/>
                <a:cs typeface="Arial" pitchFamily="34" charset="0"/>
              </a:rPr>
              <a:t>éloigne les microbes nuisibles.</a:t>
            </a:r>
          </a:p>
          <a:p>
            <a:pPr>
              <a:defRPr/>
            </a:pPr>
            <a:r>
              <a:rPr lang="fr-FR" altLang="ja-JP" sz="1600" dirty="0">
                <a:solidFill>
                  <a:schemeClr val="accent6">
                    <a:lumMod val="50000"/>
                  </a:schemeClr>
                </a:solidFill>
                <a:latin typeface="+mn-lt"/>
                <a:cs typeface="Arial" pitchFamily="34" charset="0"/>
              </a:rPr>
              <a:t>La levure décompose les matières organiques et produit la substance </a:t>
            </a:r>
            <a:r>
              <a:rPr lang="fr-FR" altLang="ja-JP" sz="1600" dirty="0">
                <a:solidFill>
                  <a:srgbClr val="FF0000"/>
                </a:solidFill>
                <a:latin typeface="+mn-lt"/>
                <a:cs typeface="Arial" pitchFamily="34" charset="0"/>
              </a:rPr>
              <a:t>bio active </a:t>
            </a:r>
            <a:r>
              <a:rPr lang="fr-FR" altLang="ja-JP" sz="1600" dirty="0">
                <a:solidFill>
                  <a:schemeClr val="accent6">
                    <a:lumMod val="50000"/>
                  </a:schemeClr>
                </a:solidFill>
                <a:latin typeface="+mn-lt"/>
                <a:cs typeface="Arial" pitchFamily="34" charset="0"/>
              </a:rPr>
              <a:t>telles que les </a:t>
            </a:r>
            <a:r>
              <a:rPr lang="fr-FR" altLang="ja-JP" sz="1600" i="1" dirty="0">
                <a:solidFill>
                  <a:schemeClr val="accent6">
                    <a:lumMod val="50000"/>
                  </a:schemeClr>
                </a:solidFill>
                <a:latin typeface="+mn-lt"/>
                <a:cs typeface="Arial" pitchFamily="34" charset="0"/>
              </a:rPr>
              <a:t>hormones</a:t>
            </a:r>
            <a:r>
              <a:rPr lang="fr-FR" altLang="ja-JP" sz="1600" dirty="0">
                <a:solidFill>
                  <a:schemeClr val="accent6">
                    <a:lumMod val="50000"/>
                  </a:schemeClr>
                </a:solidFill>
                <a:latin typeface="+mn-lt"/>
                <a:cs typeface="Arial" pitchFamily="34" charset="0"/>
              </a:rPr>
              <a:t>  et </a:t>
            </a:r>
            <a:r>
              <a:rPr lang="fr-FR" altLang="ja-JP" sz="1600" i="1" dirty="0">
                <a:solidFill>
                  <a:schemeClr val="accent6">
                    <a:lumMod val="50000"/>
                  </a:schemeClr>
                </a:solidFill>
                <a:latin typeface="+mn-lt"/>
                <a:cs typeface="Arial" pitchFamily="34" charset="0"/>
              </a:rPr>
              <a:t>enzymes</a:t>
            </a:r>
            <a:r>
              <a:rPr lang="fr-FR" altLang="ja-JP" sz="1600" dirty="0">
                <a:solidFill>
                  <a:schemeClr val="accent6">
                    <a:lumMod val="50000"/>
                  </a:schemeClr>
                </a:solidFill>
                <a:latin typeface="+mn-lt"/>
                <a:cs typeface="Arial" pitchFamily="34" charset="0"/>
              </a:rPr>
              <a:t>.</a:t>
            </a:r>
          </a:p>
          <a:p>
            <a:pPr>
              <a:defRPr/>
            </a:pPr>
            <a:r>
              <a:rPr lang="fr-FR" altLang="ja-JP" sz="1600" dirty="0">
                <a:solidFill>
                  <a:schemeClr val="accent6">
                    <a:lumMod val="50000"/>
                  </a:schemeClr>
                </a:solidFill>
                <a:latin typeface="+mn-lt"/>
                <a:cs typeface="Arial" pitchFamily="34" charset="0"/>
              </a:rPr>
              <a:t>Les </a:t>
            </a:r>
            <a:r>
              <a:rPr lang="fr-FR" altLang="ja-JP" sz="1600" i="1" dirty="0">
                <a:solidFill>
                  <a:schemeClr val="accent6">
                    <a:lumMod val="50000"/>
                  </a:schemeClr>
                </a:solidFill>
                <a:latin typeface="+mn-lt"/>
                <a:cs typeface="Arial" pitchFamily="34" charset="0"/>
              </a:rPr>
              <a:t>Bactéries </a:t>
            </a:r>
            <a:r>
              <a:rPr lang="fr-FR" altLang="ja-JP" sz="1600" i="1" dirty="0" err="1">
                <a:solidFill>
                  <a:schemeClr val="accent6">
                    <a:lumMod val="50000"/>
                  </a:schemeClr>
                </a:solidFill>
                <a:latin typeface="+mn-lt"/>
                <a:cs typeface="Arial" pitchFamily="34" charset="0"/>
              </a:rPr>
              <a:t>phototrophiques</a:t>
            </a:r>
            <a:r>
              <a:rPr lang="fr-FR" altLang="ja-JP" sz="1600" i="1" dirty="0">
                <a:solidFill>
                  <a:schemeClr val="accent6">
                    <a:lumMod val="50000"/>
                  </a:schemeClr>
                </a:solidFill>
                <a:latin typeface="+mn-lt"/>
                <a:cs typeface="Arial" pitchFamily="34" charset="0"/>
              </a:rPr>
              <a:t> </a:t>
            </a:r>
            <a:r>
              <a:rPr lang="fr-FR" altLang="ja-JP" sz="1600" dirty="0">
                <a:solidFill>
                  <a:schemeClr val="accent6">
                    <a:lumMod val="50000"/>
                  </a:schemeClr>
                </a:solidFill>
                <a:latin typeface="+mn-lt"/>
                <a:cs typeface="Arial" pitchFamily="34" charset="0"/>
              </a:rPr>
              <a:t>décomposent des gaz nuisibles tels que l’ammoniaque, le sulfure d’hydrogène (+) et les transforment en des gaz inodores.</a:t>
            </a:r>
          </a:p>
          <a:p>
            <a:pPr>
              <a:defRPr/>
            </a:pPr>
            <a:r>
              <a:rPr lang="fr-FR" altLang="ja-JP" sz="1600" dirty="0">
                <a:solidFill>
                  <a:schemeClr val="accent6">
                    <a:lumMod val="50000"/>
                  </a:schemeClr>
                </a:solidFill>
                <a:latin typeface="+mn-lt"/>
                <a:cs typeface="Arial" pitchFamily="34" charset="0"/>
              </a:rPr>
              <a:t>(+) Produits par les déchets de cuisine, les déjections animales, les boues etc.</a:t>
            </a:r>
          </a:p>
          <a:p>
            <a:pPr>
              <a:defRPr/>
            </a:pPr>
            <a:endParaRPr lang="fr-FR" altLang="ja-JP" sz="1600" dirty="0">
              <a:solidFill>
                <a:schemeClr val="accent6">
                  <a:lumMod val="50000"/>
                </a:schemeClr>
              </a:solidFill>
              <a:latin typeface="+mn-lt"/>
              <a:cs typeface="Arial" pitchFamily="34" charset="0"/>
            </a:endParaRPr>
          </a:p>
          <a:p>
            <a:pPr>
              <a:defRPr/>
            </a:pPr>
            <a:r>
              <a:rPr lang="fr-FR" altLang="ja-JP" sz="1600" dirty="0">
                <a:solidFill>
                  <a:schemeClr val="accent6">
                    <a:lumMod val="50000"/>
                  </a:schemeClr>
                </a:solidFill>
                <a:latin typeface="+mn-lt"/>
                <a:cs typeface="Arial" pitchFamily="34" charset="0"/>
              </a:rPr>
              <a:t>La combinaison </a:t>
            </a:r>
            <a:r>
              <a:rPr lang="fr-FR" altLang="ja-JP" sz="1600" b="1" dirty="0" err="1">
                <a:solidFill>
                  <a:schemeClr val="accent6">
                    <a:lumMod val="50000"/>
                  </a:schemeClr>
                </a:solidFill>
                <a:latin typeface="+mn-lt"/>
                <a:cs typeface="Arial" pitchFamily="34" charset="0"/>
              </a:rPr>
              <a:t>Lacto</a:t>
            </a:r>
            <a:r>
              <a:rPr lang="fr-FR" altLang="ja-JP" sz="1600" b="1" dirty="0">
                <a:solidFill>
                  <a:schemeClr val="accent6">
                    <a:lumMod val="50000"/>
                  </a:schemeClr>
                </a:solidFill>
                <a:latin typeface="+mn-lt"/>
                <a:cs typeface="Arial" pitchFamily="34" charset="0"/>
              </a:rPr>
              <a:t> Bacillus + Bactérie </a:t>
            </a:r>
            <a:r>
              <a:rPr lang="fr-FR" altLang="ja-JP" sz="1600" b="1" dirty="0" err="1">
                <a:solidFill>
                  <a:schemeClr val="accent6">
                    <a:lumMod val="50000"/>
                  </a:schemeClr>
                </a:solidFill>
                <a:latin typeface="+mn-lt"/>
                <a:cs typeface="Arial" pitchFamily="34" charset="0"/>
              </a:rPr>
              <a:t>phototrophique</a:t>
            </a:r>
            <a:r>
              <a:rPr lang="fr-FR" altLang="ja-JP" sz="1600" b="1" dirty="0">
                <a:solidFill>
                  <a:schemeClr val="accent6">
                    <a:lumMod val="50000"/>
                  </a:schemeClr>
                </a:solidFill>
                <a:latin typeface="+mn-lt"/>
                <a:cs typeface="Arial" pitchFamily="34" charset="0"/>
              </a:rPr>
              <a:t> + Levure + microbes indigènes </a:t>
            </a:r>
            <a:r>
              <a:rPr lang="fr-FR" altLang="ja-JP" sz="1600" dirty="0">
                <a:solidFill>
                  <a:schemeClr val="accent6">
                    <a:lumMod val="50000"/>
                  </a:schemeClr>
                </a:solidFill>
                <a:latin typeface="+mn-lt"/>
                <a:cs typeface="Arial" pitchFamily="34" charset="0"/>
              </a:rPr>
              <a:t>peut produire des EM puissants.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01" y="4978865"/>
            <a:ext cx="1891344" cy="1442551"/>
          </a:xfrm>
          <a:prstGeom prst="rect">
            <a:avLst/>
          </a:prstGeom>
        </p:spPr>
      </p:pic>
      <p:sp>
        <p:nvSpPr>
          <p:cNvPr id="4" name="Rectangle 3"/>
          <p:cNvSpPr/>
          <p:nvPr/>
        </p:nvSpPr>
        <p:spPr>
          <a:xfrm>
            <a:off x="802122" y="6396066"/>
            <a:ext cx="1261820"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Bactérie lactique </a:t>
            </a:r>
            <a:endParaRPr lang="fr-FR" sz="1200" dirty="0">
              <a:solidFill>
                <a:schemeClr val="accent6">
                  <a:lumMod val="50000"/>
                </a:schemeClr>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373" y="5025868"/>
            <a:ext cx="2596596" cy="1722365"/>
          </a:xfrm>
          <a:prstGeom prst="rect">
            <a:avLst/>
          </a:prstGeom>
        </p:spPr>
      </p:pic>
      <p:sp>
        <p:nvSpPr>
          <p:cNvPr id="8" name="Rectangle 7"/>
          <p:cNvSpPr/>
          <p:nvPr/>
        </p:nvSpPr>
        <p:spPr>
          <a:xfrm>
            <a:off x="7966862" y="6459652"/>
            <a:ext cx="1811714" cy="276999"/>
          </a:xfrm>
          <a:prstGeom prst="rect">
            <a:avLst/>
          </a:prstGeom>
        </p:spPr>
        <p:txBody>
          <a:bodyPr wrap="none">
            <a:spAutoFit/>
          </a:bodyPr>
          <a:lstStyle/>
          <a:p>
            <a:r>
              <a:rPr lang="en-US" altLang="ja-JP" sz="1200" i="1" dirty="0" err="1">
                <a:solidFill>
                  <a:schemeClr val="accent6">
                    <a:lumMod val="50000"/>
                  </a:schemeClr>
                </a:solidFill>
                <a:latin typeface="Arial" pitchFamily="34" charset="0"/>
                <a:cs typeface="Arial" pitchFamily="34" charset="0"/>
              </a:rPr>
              <a:t>Bactérie</a:t>
            </a:r>
            <a:r>
              <a:rPr lang="en-US" altLang="ja-JP" sz="1200" i="1" dirty="0">
                <a:solidFill>
                  <a:schemeClr val="accent6">
                    <a:lumMod val="50000"/>
                  </a:schemeClr>
                </a:solidFill>
                <a:latin typeface="Arial" pitchFamily="34" charset="0"/>
                <a:cs typeface="Arial" pitchFamily="34" charset="0"/>
              </a:rPr>
              <a:t> </a:t>
            </a:r>
            <a:r>
              <a:rPr lang="en-US" altLang="ja-JP" sz="1200" i="1" dirty="0" err="1">
                <a:solidFill>
                  <a:schemeClr val="accent6">
                    <a:lumMod val="50000"/>
                  </a:schemeClr>
                </a:solidFill>
                <a:latin typeface="Arial" pitchFamily="34" charset="0"/>
                <a:cs typeface="Arial" pitchFamily="34" charset="0"/>
              </a:rPr>
              <a:t>phototrophique</a:t>
            </a:r>
            <a:endParaRPr lang="fr-FR" sz="1200" i="1" dirty="0">
              <a:solidFill>
                <a:schemeClr val="accent6">
                  <a:lumMod val="50000"/>
                </a:schemeClr>
              </a:solidFill>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7512" y="4940627"/>
            <a:ext cx="2830414" cy="1519025"/>
          </a:xfrm>
          <a:prstGeom prst="rect">
            <a:avLst/>
          </a:prstGeom>
        </p:spPr>
      </p:pic>
      <p:sp>
        <p:nvSpPr>
          <p:cNvPr id="12" name="ZoneTexte 11"/>
          <p:cNvSpPr txBox="1"/>
          <p:nvPr/>
        </p:nvSpPr>
        <p:spPr>
          <a:xfrm>
            <a:off x="94344" y="327819"/>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
        <p:nvSpPr>
          <p:cNvPr id="13" name="ZoneTexte 12"/>
          <p:cNvSpPr txBox="1"/>
          <p:nvPr/>
        </p:nvSpPr>
        <p:spPr>
          <a:xfrm>
            <a:off x="8364891" y="2124975"/>
            <a:ext cx="3139251" cy="600164"/>
          </a:xfrm>
          <a:prstGeom prst="rect">
            <a:avLst/>
          </a:prstGeom>
          <a:noFill/>
        </p:spPr>
        <p:txBody>
          <a:bodyPr wrap="square" rtlCol="0">
            <a:spAutoFit/>
          </a:bodyPr>
          <a:lstStyle/>
          <a:p>
            <a:pPr algn="ctr"/>
            <a:r>
              <a:rPr lang="fr-FR" sz="1100" dirty="0">
                <a:solidFill>
                  <a:srgbClr val="008000"/>
                </a:solidFill>
              </a:rPr>
              <a:t>↑ Source image : </a:t>
            </a:r>
            <a:r>
              <a:rPr lang="fr-FR" sz="1100" dirty="0">
                <a:solidFill>
                  <a:srgbClr val="008000"/>
                </a:solidFill>
                <a:hlinkClick r:id="rId6"/>
              </a:rPr>
              <a:t>http://www.lallemandplantcare.com/micro-organismes-en-agriculture/</a:t>
            </a:r>
            <a:r>
              <a:rPr lang="fr-FR" sz="1100" dirty="0">
                <a:solidFill>
                  <a:srgbClr val="008000"/>
                </a:solidFill>
              </a:rPr>
              <a:t> </a:t>
            </a:r>
          </a:p>
        </p:txBody>
      </p:sp>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8455" y="252206"/>
            <a:ext cx="2572125" cy="1817635"/>
          </a:xfrm>
          <a:prstGeom prst="rect">
            <a:avLst/>
          </a:prstGeom>
        </p:spPr>
      </p:pic>
      <p:sp>
        <p:nvSpPr>
          <p:cNvPr id="18" name="Rectangle 17"/>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Tree>
    <p:extLst>
      <p:ext uri="{BB962C8B-B14F-4D97-AF65-F5344CB8AC3E}">
        <p14:creationId xmlns:p14="http://schemas.microsoft.com/office/powerpoint/2010/main" val="828094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147973" y="4487404"/>
            <a:ext cx="865727" cy="906729"/>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7" name="Text Box 3"/>
          <p:cNvSpPr txBox="1">
            <a:spLocks noChangeArrowheads="1"/>
          </p:cNvSpPr>
          <p:nvPr/>
        </p:nvSpPr>
        <p:spPr bwMode="auto">
          <a:xfrm>
            <a:off x="3711070" y="3252614"/>
            <a:ext cx="1951600" cy="1077218"/>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3200" dirty="0">
                <a:cs typeface="Arial" charset="0"/>
              </a:rPr>
              <a:t>Microbes</a:t>
            </a:r>
          </a:p>
          <a:p>
            <a:pPr algn="ctr"/>
            <a:r>
              <a:rPr lang="en-US" altLang="ja-JP" sz="3200" dirty="0" err="1">
                <a:cs typeface="Arial" charset="0"/>
              </a:rPr>
              <a:t>Nuisibles</a:t>
            </a:r>
            <a:endParaRPr lang="en-US" altLang="ja-JP" sz="3200" dirty="0">
              <a:cs typeface="Arial" charset="0"/>
            </a:endParaRPr>
          </a:p>
        </p:txBody>
      </p:sp>
      <p:sp>
        <p:nvSpPr>
          <p:cNvPr id="8" name="Text Box 4"/>
          <p:cNvSpPr txBox="1">
            <a:spLocks noChangeArrowheads="1"/>
          </p:cNvSpPr>
          <p:nvPr/>
        </p:nvSpPr>
        <p:spPr bwMode="auto">
          <a:xfrm>
            <a:off x="9974184" y="3340604"/>
            <a:ext cx="2042946" cy="1077218"/>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3200" dirty="0">
                <a:cs typeface="Arial" charset="0"/>
              </a:rPr>
              <a:t>Microbes</a:t>
            </a:r>
          </a:p>
          <a:p>
            <a:pPr algn="ctr"/>
            <a:r>
              <a:rPr lang="en-US" altLang="ja-JP" sz="3200" dirty="0" err="1">
                <a:cs typeface="Arial" charset="0"/>
              </a:rPr>
              <a:t>utiles</a:t>
            </a:r>
            <a:endParaRPr lang="en-US" altLang="ja-JP" sz="3200" dirty="0">
              <a:cs typeface="Arial" charset="0"/>
            </a:endParaRPr>
          </a:p>
        </p:txBody>
      </p:sp>
      <p:sp>
        <p:nvSpPr>
          <p:cNvPr id="9" name="Oval 5"/>
          <p:cNvSpPr>
            <a:spLocks noChangeArrowheads="1"/>
          </p:cNvSpPr>
          <p:nvPr/>
        </p:nvSpPr>
        <p:spPr bwMode="auto">
          <a:xfrm>
            <a:off x="10582111" y="4487404"/>
            <a:ext cx="865728" cy="906729"/>
          </a:xfrm>
          <a:prstGeom prst="ellipse">
            <a:avLst/>
          </a:prstGeom>
          <a:gradFill rotWithShape="0">
            <a:gsLst>
              <a:gs pos="0">
                <a:srgbClr val="FFFFFF"/>
              </a:gs>
              <a:gs pos="100000">
                <a:srgbClr val="FFFF00"/>
              </a:gs>
            </a:gsLst>
            <a:path path="shape">
              <a:fillToRect l="50000" t="50000" r="50000" b="50000"/>
            </a:path>
          </a:gradFill>
          <a:ln w="76200">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0" name="Rectangle 9"/>
          <p:cNvSpPr>
            <a:spLocks noGrp="1" noChangeArrowheads="1"/>
          </p:cNvSpPr>
          <p:nvPr/>
        </p:nvSpPr>
        <p:spPr bwMode="auto">
          <a:xfrm>
            <a:off x="3685234" y="160462"/>
            <a:ext cx="8313761" cy="566087"/>
          </a:xfrm>
          <a:prstGeom prst="rect">
            <a:avLst/>
          </a:prstGeom>
          <a:solidFill>
            <a:schemeClr val="accent2"/>
          </a:solid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altLang="ja-JP" sz="2800" b="1" dirty="0">
                <a:solidFill>
                  <a:schemeClr val="bg1"/>
                </a:solidFill>
                <a:latin typeface="Arial" pitchFamily="34" charset="0"/>
                <a:cs typeface="Arial" pitchFamily="34" charset="0"/>
              </a:rPr>
              <a:t>LE CONCEPT DE LA TECHNOLOGIE DES EM </a:t>
            </a:r>
            <a:endParaRPr lang="en-US" altLang="ja-JP" sz="2000" b="1" dirty="0">
              <a:solidFill>
                <a:schemeClr val="bg1"/>
              </a:solidFill>
              <a:latin typeface="Arial" pitchFamily="34" charset="0"/>
              <a:cs typeface="Arial" pitchFamily="34" charset="0"/>
            </a:endParaRPr>
          </a:p>
        </p:txBody>
      </p:sp>
      <p:sp>
        <p:nvSpPr>
          <p:cNvPr id="11" name="Text Box 7"/>
          <p:cNvSpPr txBox="1">
            <a:spLocks noChangeArrowheads="1"/>
          </p:cNvSpPr>
          <p:nvPr/>
        </p:nvSpPr>
        <p:spPr bwMode="auto">
          <a:xfrm>
            <a:off x="6503753" y="1804814"/>
            <a:ext cx="2904651" cy="1077218"/>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3200" dirty="0">
                <a:cs typeface="Arial" charset="0"/>
              </a:rPr>
              <a:t>Microbes </a:t>
            </a:r>
          </a:p>
          <a:p>
            <a:pPr algn="ctr"/>
            <a:r>
              <a:rPr lang="en-US" altLang="ja-JP" sz="3200" dirty="0" err="1">
                <a:cs typeface="Arial" charset="0"/>
              </a:rPr>
              <a:t>opportunistes</a:t>
            </a:r>
            <a:endParaRPr lang="en-US" altLang="ja-JP" sz="3200" dirty="0">
              <a:cs typeface="Arial" charset="0"/>
            </a:endParaRPr>
          </a:p>
        </p:txBody>
      </p:sp>
      <p:sp>
        <p:nvSpPr>
          <p:cNvPr id="12" name="AutoShape 8"/>
          <p:cNvSpPr>
            <a:spLocks noChangeAspect="1" noChangeArrowheads="1"/>
          </p:cNvSpPr>
          <p:nvPr/>
        </p:nvSpPr>
        <p:spPr bwMode="auto">
          <a:xfrm>
            <a:off x="6474766" y="2937248"/>
            <a:ext cx="2533085" cy="2533085"/>
          </a:xfrm>
          <a:prstGeom prst="star16">
            <a:avLst>
              <a:gd name="adj" fmla="val 45236"/>
            </a:avLst>
          </a:prstGeom>
          <a:gradFill rotWithShape="0">
            <a:gsLst>
              <a:gs pos="0">
                <a:srgbClr val="007600"/>
              </a:gs>
              <a:gs pos="100000">
                <a:srgbClr val="00FF00"/>
              </a:gs>
            </a:gsLst>
            <a:path path="shape">
              <a:fillToRect l="50000" t="50000" r="50000" b="50000"/>
            </a:path>
          </a:gradFill>
          <a:ln w="38100">
            <a:solidFill>
              <a:srgbClr val="00FF00"/>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3" name="Line 9"/>
          <p:cNvSpPr>
            <a:spLocks noChangeShapeType="1"/>
          </p:cNvSpPr>
          <p:nvPr/>
        </p:nvSpPr>
        <p:spPr bwMode="auto">
          <a:xfrm>
            <a:off x="4337207" y="5698933"/>
            <a:ext cx="7109043" cy="0"/>
          </a:xfrm>
          <a:prstGeom prst="line">
            <a:avLst/>
          </a:prstGeom>
          <a:noFill/>
          <a:ln w="127000">
            <a:solidFill>
              <a:schemeClr val="tx1"/>
            </a:solid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4" name="AutoShape 10"/>
          <p:cNvSpPr>
            <a:spLocks noChangeArrowheads="1"/>
          </p:cNvSpPr>
          <p:nvPr/>
        </p:nvSpPr>
        <p:spPr bwMode="auto">
          <a:xfrm>
            <a:off x="7419248" y="6041310"/>
            <a:ext cx="691666" cy="724423"/>
          </a:xfrm>
          <a:prstGeom prst="triangle">
            <a:avLst>
              <a:gd name="adj" fmla="val 50000"/>
            </a:avLst>
          </a:prstGeom>
          <a:gradFill rotWithShape="0">
            <a:gsLst>
              <a:gs pos="0">
                <a:srgbClr val="FFFFFF"/>
              </a:gs>
              <a:gs pos="100000">
                <a:srgbClr val="00FF00"/>
              </a:gs>
            </a:gsLst>
            <a:path path="shape">
              <a:fillToRect l="50000" t="50000" r="50000" b="50000"/>
            </a:path>
          </a:gradFill>
          <a:ln w="38100">
            <a:solidFill>
              <a:srgbClr val="00FF00"/>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nvGrpSpPr>
          <p:cNvPr id="18" name="Group 13"/>
          <p:cNvGrpSpPr>
            <a:grpSpLocks/>
          </p:cNvGrpSpPr>
          <p:nvPr/>
        </p:nvGrpSpPr>
        <p:grpSpPr bwMode="auto">
          <a:xfrm>
            <a:off x="10358801" y="965526"/>
            <a:ext cx="1398600" cy="2539482"/>
            <a:chOff x="2400" y="1196"/>
            <a:chExt cx="916" cy="1588"/>
          </a:xfrm>
        </p:grpSpPr>
        <p:sp>
          <p:nvSpPr>
            <p:cNvPr id="19" name="Text Box 14"/>
            <p:cNvSpPr txBox="1">
              <a:spLocks noChangeArrowheads="1"/>
            </p:cNvSpPr>
            <p:nvPr/>
          </p:nvSpPr>
          <p:spPr bwMode="auto">
            <a:xfrm>
              <a:off x="2400" y="1196"/>
              <a:ext cx="916" cy="634"/>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6000">
                  <a:solidFill>
                    <a:srgbClr val="FF9900"/>
                  </a:solidFill>
                  <a:latin typeface="Arial Black" pitchFamily="34" charset="0"/>
                </a:rPr>
                <a:t>EM</a:t>
              </a:r>
            </a:p>
          </p:txBody>
        </p:sp>
        <p:sp>
          <p:nvSpPr>
            <p:cNvPr id="20" name="AutoShape 15"/>
            <p:cNvSpPr>
              <a:spLocks noChangeArrowheads="1"/>
            </p:cNvSpPr>
            <p:nvPr/>
          </p:nvSpPr>
          <p:spPr bwMode="auto">
            <a:xfrm rot="5400000">
              <a:off x="2280" y="1944"/>
              <a:ext cx="1104" cy="576"/>
            </a:xfrm>
            <a:custGeom>
              <a:avLst/>
              <a:gdLst>
                <a:gd name="G0" fmla="+- 10173 0 0"/>
                <a:gd name="G1" fmla="+- 6787 0 0"/>
                <a:gd name="G2" fmla="+- 21600 0 6787"/>
                <a:gd name="G3" fmla="+- 10800 0 6787"/>
                <a:gd name="G4" fmla="+- 21600 0 10173"/>
                <a:gd name="G5" fmla="*/ G4 G3 10800"/>
                <a:gd name="G6" fmla="+- 21600 0 G5"/>
                <a:gd name="T0" fmla="*/ 10173 w 21600"/>
                <a:gd name="T1" fmla="*/ 0 h 21600"/>
                <a:gd name="T2" fmla="*/ 0 w 21600"/>
                <a:gd name="T3" fmla="*/ 10800 h 21600"/>
                <a:gd name="T4" fmla="*/ 1017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0173" y="0"/>
                  </a:moveTo>
                  <a:lnTo>
                    <a:pt x="10173" y="6787"/>
                  </a:lnTo>
                  <a:lnTo>
                    <a:pt x="3375" y="6787"/>
                  </a:lnTo>
                  <a:lnTo>
                    <a:pt x="3375" y="14813"/>
                  </a:lnTo>
                  <a:lnTo>
                    <a:pt x="10173" y="14813"/>
                  </a:lnTo>
                  <a:lnTo>
                    <a:pt x="10173" y="21600"/>
                  </a:lnTo>
                  <a:lnTo>
                    <a:pt x="21600" y="10800"/>
                  </a:lnTo>
                  <a:close/>
                </a:path>
                <a:path w="21600" h="21600">
                  <a:moveTo>
                    <a:pt x="1350" y="6787"/>
                  </a:moveTo>
                  <a:lnTo>
                    <a:pt x="1350" y="14813"/>
                  </a:lnTo>
                  <a:lnTo>
                    <a:pt x="2700" y="14813"/>
                  </a:lnTo>
                  <a:lnTo>
                    <a:pt x="2700" y="6787"/>
                  </a:lnTo>
                  <a:close/>
                </a:path>
                <a:path w="21600" h="21600">
                  <a:moveTo>
                    <a:pt x="0" y="6787"/>
                  </a:moveTo>
                  <a:lnTo>
                    <a:pt x="0" y="14813"/>
                  </a:lnTo>
                  <a:lnTo>
                    <a:pt x="675" y="14813"/>
                  </a:lnTo>
                  <a:lnTo>
                    <a:pt x="675" y="6787"/>
                  </a:lnTo>
                  <a:close/>
                </a:path>
              </a:pathLst>
            </a:custGeom>
            <a:gradFill rotWithShape="0">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latin typeface="Arial" pitchFamily="34" charset="0"/>
              </a:endParaRPr>
            </a:p>
          </p:txBody>
        </p:sp>
      </p:grpSp>
      <p:sp>
        <p:nvSpPr>
          <p:cNvPr id="21" name="Rectangle 20"/>
          <p:cNvSpPr/>
          <p:nvPr/>
        </p:nvSpPr>
        <p:spPr>
          <a:xfrm>
            <a:off x="154792" y="230301"/>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22" name="Espace réservé du numéro de diapositive 6"/>
          <p:cNvSpPr>
            <a:spLocks noGrp="1"/>
          </p:cNvSpPr>
          <p:nvPr>
            <p:ph type="sldNum" sz="quarter" idx="12"/>
          </p:nvPr>
        </p:nvSpPr>
        <p:spPr>
          <a:xfrm>
            <a:off x="154792" y="6403521"/>
            <a:ext cx="833438" cy="331788"/>
          </a:xfrm>
        </p:spPr>
        <p:txBody>
          <a:bodyPr/>
          <a:lstStyle/>
          <a:p>
            <a:pPr>
              <a:defRPr/>
            </a:pPr>
            <a:fld id="{666196A5-B49E-4EDD-B6A0-C5FF4073C370}" type="slidenum">
              <a:rPr lang="fr-FR"/>
              <a:pPr>
                <a:defRPr/>
              </a:pPr>
              <a:t>65</a:t>
            </a:fld>
            <a:endParaRPr lang="fr-FR" dirty="0"/>
          </a:p>
        </p:txBody>
      </p:sp>
      <p:sp>
        <p:nvSpPr>
          <p:cNvPr id="3" name="Rectangle 2"/>
          <p:cNvSpPr/>
          <p:nvPr/>
        </p:nvSpPr>
        <p:spPr>
          <a:xfrm>
            <a:off x="10401583" y="6218855"/>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24" name="ZoneTexte 23"/>
          <p:cNvSpPr txBox="1"/>
          <p:nvPr/>
        </p:nvSpPr>
        <p:spPr>
          <a:xfrm>
            <a:off x="154792" y="1265192"/>
            <a:ext cx="610693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15.2. </a:t>
            </a:r>
            <a:r>
              <a:rPr lang="fr-FR" u="sng" dirty="0">
                <a:solidFill>
                  <a:schemeClr val="accent6">
                    <a:lumMod val="50000"/>
                  </a:schemeClr>
                </a:solidFill>
              </a:rPr>
              <a:t>Fertilité des sols par les « super sols » et les E.M.</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25" name="ZoneTexte 24"/>
          <p:cNvSpPr txBox="1"/>
          <p:nvPr/>
        </p:nvSpPr>
        <p:spPr>
          <a:xfrm>
            <a:off x="159662" y="814645"/>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4266422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31910" y="1410482"/>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22" name="Espace réservé du numéro de diapositive 6"/>
          <p:cNvSpPr>
            <a:spLocks noGrp="1"/>
          </p:cNvSpPr>
          <p:nvPr>
            <p:ph type="sldNum" sz="quarter" idx="12"/>
          </p:nvPr>
        </p:nvSpPr>
        <p:spPr>
          <a:xfrm>
            <a:off x="11182677" y="170426"/>
            <a:ext cx="833438" cy="331788"/>
          </a:xfrm>
        </p:spPr>
        <p:txBody>
          <a:bodyPr/>
          <a:lstStyle/>
          <a:p>
            <a:pPr>
              <a:defRPr/>
            </a:pPr>
            <a:fld id="{666196A5-B49E-4EDD-B6A0-C5FF4073C370}" type="slidenum">
              <a:rPr lang="fr-FR"/>
              <a:pPr>
                <a:defRPr/>
              </a:pPr>
              <a:t>66</a:t>
            </a:fld>
            <a:endParaRPr lang="fr-FR" dirty="0"/>
          </a:p>
        </p:txBody>
      </p:sp>
      <p:sp>
        <p:nvSpPr>
          <p:cNvPr id="17" name="タイトル 1"/>
          <p:cNvSpPr>
            <a:spLocks noGrp="1"/>
          </p:cNvSpPr>
          <p:nvPr/>
        </p:nvSpPr>
        <p:spPr bwMode="auto">
          <a:xfrm>
            <a:off x="1622738" y="346661"/>
            <a:ext cx="8759526" cy="487886"/>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a:defRPr/>
            </a:pPr>
            <a:r>
              <a:rPr lang="en-US" altLang="ja-JP" sz="2400" b="1" dirty="0">
                <a:solidFill>
                  <a:schemeClr val="tx1">
                    <a:lumMod val="85000"/>
                    <a:lumOff val="15000"/>
                  </a:schemeClr>
                </a:solidFill>
                <a:latin typeface="Arial" pitchFamily="34" charset="0"/>
                <a:cs typeface="Arial" pitchFamily="34" charset="0"/>
              </a:rPr>
              <a:t>LES MATÉRIAUX DE BASE POUR LA PRODUCTION D’EM</a:t>
            </a:r>
            <a:endParaRPr lang="ja-JP" altLang="en-US" sz="2400" b="1" dirty="0">
              <a:solidFill>
                <a:schemeClr val="tx1">
                  <a:lumMod val="85000"/>
                  <a:lumOff val="15000"/>
                </a:schemeClr>
              </a:solidFill>
              <a:latin typeface="Arial" pitchFamily="34" charset="0"/>
              <a:cs typeface="Arial" pitchFamily="34" charset="0"/>
            </a:endParaRPr>
          </a:p>
        </p:txBody>
      </p:sp>
      <p:sp>
        <p:nvSpPr>
          <p:cNvPr id="23" name="コンテンツ プレースホルダ 2"/>
          <p:cNvSpPr>
            <a:spLocks noGrp="1"/>
          </p:cNvSpPr>
          <p:nvPr/>
        </p:nvSpPr>
        <p:spPr bwMode="auto">
          <a:xfrm>
            <a:off x="3345640" y="804981"/>
            <a:ext cx="5643562" cy="171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kumimoji="1"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kumimoji="1"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D4B3"/>
              </a:buClr>
              <a:buSzPct val="85000"/>
              <a:buFont typeface="Wingdings 2"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0B050"/>
              </a:buClr>
              <a:buSzPct val="80000"/>
              <a:buFont typeface="Wingdings 2" pitchFamily="18" charset="2"/>
              <a:buChar char=""/>
              <a:defRPr kumimoji="1"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0B050"/>
              </a:buClr>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None/>
            </a:pPr>
            <a:r>
              <a:rPr lang="en-US" altLang="ja-JP" dirty="0"/>
              <a:t>     </a:t>
            </a:r>
            <a:r>
              <a:rPr lang="en-US" altLang="ja-JP" sz="2800" dirty="0">
                <a:latin typeface="Arial" charset="0"/>
                <a:cs typeface="Arial" charset="0"/>
              </a:rPr>
              <a:t>EM</a:t>
            </a:r>
            <a:r>
              <a:rPr lang="ja-JP" altLang="en-US" sz="2800" dirty="0">
                <a:latin typeface="Arial" charset="0"/>
                <a:cs typeface="Arial" charset="0"/>
              </a:rPr>
              <a:t>・</a:t>
            </a:r>
            <a:r>
              <a:rPr lang="en-US" altLang="ja-JP" sz="2800" dirty="0">
                <a:latin typeface="Arial" charset="0"/>
                <a:cs typeface="Arial" charset="0"/>
              </a:rPr>
              <a:t>1 (solution </a:t>
            </a:r>
            <a:r>
              <a:rPr lang="en-US" altLang="ja-JP" sz="2800" dirty="0" err="1">
                <a:latin typeface="Arial" charset="0"/>
                <a:cs typeface="Arial" charset="0"/>
              </a:rPr>
              <a:t>Originale</a:t>
            </a:r>
            <a:r>
              <a:rPr lang="en-US" altLang="ja-JP" sz="2800" dirty="0">
                <a:latin typeface="Arial" charset="0"/>
                <a:cs typeface="Arial" charset="0"/>
              </a:rPr>
              <a:t> )</a:t>
            </a:r>
            <a:endParaRPr lang="ja-JP" altLang="en-US" sz="2800" dirty="0">
              <a:latin typeface="Arial" charset="0"/>
              <a:cs typeface="Arial" charset="0"/>
            </a:endParaRPr>
          </a:p>
        </p:txBody>
      </p:sp>
      <p:sp>
        <p:nvSpPr>
          <p:cNvPr id="24" name="コンテンツ プレースホルダ 2"/>
          <p:cNvSpPr txBox="1">
            <a:spLocks/>
          </p:cNvSpPr>
          <p:nvPr/>
        </p:nvSpPr>
        <p:spPr bwMode="auto">
          <a:xfrm>
            <a:off x="1381108" y="5631996"/>
            <a:ext cx="4786313" cy="428625"/>
          </a:xfrm>
          <a:prstGeom prst="rect">
            <a:avLst/>
          </a:prstGeom>
          <a:noFill/>
          <a:ln w="9525">
            <a:no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273050" indent="-273050" eaLnBrk="0" hangingPunct="0">
              <a:spcBef>
                <a:spcPts val="575"/>
              </a:spcBef>
              <a:buClr>
                <a:schemeClr val="accent1"/>
              </a:buClr>
              <a:buSzPct val="85000"/>
              <a:defRPr/>
            </a:pPr>
            <a:r>
              <a:rPr lang="en-US" altLang="ja-JP" b="1" dirty="0">
                <a:latin typeface="Arial" pitchFamily="34" charset="0"/>
                <a:ea typeface="+mn-ea"/>
                <a:cs typeface="Arial" pitchFamily="34" charset="0"/>
              </a:rPr>
              <a:t>Solution </a:t>
            </a:r>
            <a:r>
              <a:rPr lang="en-US" altLang="ja-JP" b="1" dirty="0" err="1">
                <a:latin typeface="Arial" pitchFamily="34" charset="0"/>
                <a:ea typeface="+mn-ea"/>
                <a:cs typeface="Arial" pitchFamily="34" charset="0"/>
              </a:rPr>
              <a:t>d’EM</a:t>
            </a:r>
            <a:r>
              <a:rPr lang="en-US" altLang="ja-JP"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activée</a:t>
            </a:r>
            <a:r>
              <a:rPr lang="en-US" altLang="ja-JP" b="1" dirty="0">
                <a:latin typeface="Arial" pitchFamily="34" charset="0"/>
                <a:ea typeface="+mn-ea"/>
                <a:cs typeface="Arial" pitchFamily="34" charset="0"/>
              </a:rPr>
              <a:t>  (EM </a:t>
            </a:r>
            <a:r>
              <a:rPr lang="en-US" altLang="ja-JP" b="1" dirty="0" err="1">
                <a:latin typeface="Arial" pitchFamily="34" charset="0"/>
                <a:ea typeface="+mn-ea"/>
                <a:cs typeface="Arial" pitchFamily="34" charset="0"/>
              </a:rPr>
              <a:t>multipliée</a:t>
            </a:r>
            <a:r>
              <a:rPr lang="en-US" altLang="ja-JP" b="1" dirty="0">
                <a:latin typeface="Arial" pitchFamily="34" charset="0"/>
                <a:ea typeface="+mn-ea"/>
                <a:cs typeface="Arial" pitchFamily="34" charset="0"/>
              </a:rPr>
              <a:t>)</a:t>
            </a:r>
          </a:p>
          <a:p>
            <a:pPr marL="273050" indent="-273050" eaLnBrk="0" hangingPunct="0">
              <a:spcBef>
                <a:spcPts val="575"/>
              </a:spcBef>
              <a:buClr>
                <a:schemeClr val="accent1"/>
              </a:buClr>
              <a:buSzPct val="85000"/>
              <a:defRPr/>
            </a:pPr>
            <a:endParaRPr lang="en-US" altLang="ja-JP" sz="2600" dirty="0">
              <a:latin typeface="+mn-lt"/>
              <a:ea typeface="+mn-ea"/>
            </a:endParaRPr>
          </a:p>
          <a:p>
            <a:pPr marL="273050" indent="-273050" eaLnBrk="0" hangingPunct="0">
              <a:spcBef>
                <a:spcPts val="575"/>
              </a:spcBef>
              <a:buClr>
                <a:schemeClr val="accent1"/>
              </a:buClr>
              <a:buSzPct val="85000"/>
              <a:defRPr/>
            </a:pPr>
            <a:endParaRPr lang="ja-JP" altLang="en-US" sz="2600" dirty="0">
              <a:latin typeface="+mn-lt"/>
              <a:ea typeface="+mn-ea"/>
            </a:endParaRPr>
          </a:p>
        </p:txBody>
      </p:sp>
      <p:pic>
        <p:nvPicPr>
          <p:cNvPr id="25" name="Picture 2" descr="D:\Myanmar May 2009\Resized\P5090040.jpg"/>
          <p:cNvPicPr>
            <a:picLocks noChangeAspect="1" noChangeArrowheads="1"/>
          </p:cNvPicPr>
          <p:nvPr/>
        </p:nvPicPr>
        <p:blipFill>
          <a:blip r:embed="rId3"/>
          <a:srcRect/>
          <a:stretch>
            <a:fillRect/>
          </a:stretch>
        </p:blipFill>
        <p:spPr bwMode="auto">
          <a:xfrm>
            <a:off x="2309796" y="3345996"/>
            <a:ext cx="3119438" cy="2339975"/>
          </a:xfrm>
          <a:prstGeom prst="rect">
            <a:avLst/>
          </a:prstGeom>
          <a:noFill/>
          <a:ln w="9525">
            <a:noFill/>
            <a:miter lim="800000"/>
            <a:headEnd/>
            <a:tailEnd/>
          </a:ln>
        </p:spPr>
      </p:pic>
      <p:pic>
        <p:nvPicPr>
          <p:cNvPr id="26" name="Picture 4" descr="F:\DCIM\100OLYMP\Resized\PC230007.jpg"/>
          <p:cNvPicPr>
            <a:picLocks noChangeAspect="1" noChangeArrowheads="1"/>
          </p:cNvPicPr>
          <p:nvPr/>
        </p:nvPicPr>
        <p:blipFill>
          <a:blip r:embed="rId4"/>
          <a:srcRect r="-43"/>
          <a:stretch>
            <a:fillRect/>
          </a:stretch>
        </p:blipFill>
        <p:spPr bwMode="auto">
          <a:xfrm>
            <a:off x="5167296" y="1417183"/>
            <a:ext cx="1500188" cy="1535113"/>
          </a:xfrm>
          <a:prstGeom prst="rect">
            <a:avLst/>
          </a:prstGeom>
          <a:noFill/>
          <a:ln w="9525">
            <a:noFill/>
            <a:miter lim="800000"/>
            <a:headEnd/>
            <a:tailEnd/>
          </a:ln>
        </p:spPr>
      </p:pic>
      <p:sp>
        <p:nvSpPr>
          <p:cNvPr id="27" name="下矢印 8"/>
          <p:cNvSpPr/>
          <p:nvPr/>
        </p:nvSpPr>
        <p:spPr>
          <a:xfrm rot="1918766">
            <a:off x="4103671" y="2256971"/>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sp>
        <p:nvSpPr>
          <p:cNvPr id="28" name="下矢印 9"/>
          <p:cNvSpPr/>
          <p:nvPr/>
        </p:nvSpPr>
        <p:spPr>
          <a:xfrm rot="19690718">
            <a:off x="7104046" y="2256971"/>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pic>
        <p:nvPicPr>
          <p:cNvPr id="29" name="Picture 3" descr="Bokashi 070"/>
          <p:cNvPicPr>
            <a:picLocks noChangeAspect="1" noChangeArrowheads="1"/>
          </p:cNvPicPr>
          <p:nvPr/>
        </p:nvPicPr>
        <p:blipFill>
          <a:blip r:embed="rId5">
            <a:lum bright="20000" contrast="10000"/>
          </a:blip>
          <a:srcRect/>
          <a:stretch>
            <a:fillRect/>
          </a:stretch>
        </p:blipFill>
        <p:spPr bwMode="auto">
          <a:xfrm>
            <a:off x="6596046" y="3274558"/>
            <a:ext cx="3143250" cy="2357438"/>
          </a:xfrm>
          <a:prstGeom prst="rect">
            <a:avLst/>
          </a:prstGeom>
          <a:noFill/>
          <a:ln w="9525">
            <a:noFill/>
            <a:miter lim="800000"/>
            <a:headEnd/>
            <a:tailEnd/>
          </a:ln>
        </p:spPr>
      </p:pic>
      <p:sp>
        <p:nvSpPr>
          <p:cNvPr id="30" name="テキスト ボックス 11"/>
          <p:cNvSpPr txBox="1">
            <a:spLocks noChangeArrowheads="1"/>
          </p:cNvSpPr>
          <p:nvPr/>
        </p:nvSpPr>
        <p:spPr bwMode="auto">
          <a:xfrm>
            <a:off x="1523984" y="2202996"/>
            <a:ext cx="2586990" cy="369332"/>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b="1" dirty="0"/>
              <a:t>Avec </a:t>
            </a:r>
            <a:r>
              <a:rPr lang="en-US" altLang="ja-JP" b="1" dirty="0" err="1"/>
              <a:t>mélasses</a:t>
            </a:r>
            <a:r>
              <a:rPr lang="en-US" altLang="ja-JP" b="1" dirty="0"/>
              <a:t> et Eau</a:t>
            </a:r>
            <a:endParaRPr lang="ja-JP" altLang="en-US" b="1" dirty="0"/>
          </a:p>
        </p:txBody>
      </p:sp>
      <p:sp>
        <p:nvSpPr>
          <p:cNvPr id="31" name="テキスト ボックス 12"/>
          <p:cNvSpPr txBox="1">
            <a:spLocks noChangeArrowheads="1"/>
          </p:cNvSpPr>
          <p:nvPr/>
        </p:nvSpPr>
        <p:spPr bwMode="auto">
          <a:xfrm>
            <a:off x="7558071" y="2202996"/>
            <a:ext cx="3048655" cy="369332"/>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b="1" dirty="0"/>
              <a:t>Avec </a:t>
            </a:r>
            <a:r>
              <a:rPr lang="en-US" altLang="ja-JP" b="1" dirty="0" err="1"/>
              <a:t>matières</a:t>
            </a:r>
            <a:r>
              <a:rPr lang="en-US" altLang="ja-JP" b="1" dirty="0"/>
              <a:t> </a:t>
            </a:r>
            <a:r>
              <a:rPr lang="en-US" altLang="ja-JP" b="1" dirty="0" err="1"/>
              <a:t>organiques</a:t>
            </a:r>
            <a:endParaRPr lang="ja-JP" altLang="en-US" b="1" dirty="0"/>
          </a:p>
        </p:txBody>
      </p:sp>
      <p:sp>
        <p:nvSpPr>
          <p:cNvPr id="32" name="コンテンツ プレースホルダ 2"/>
          <p:cNvSpPr txBox="1">
            <a:spLocks/>
          </p:cNvSpPr>
          <p:nvPr/>
        </p:nvSpPr>
        <p:spPr bwMode="auto">
          <a:xfrm>
            <a:off x="5310166" y="5631996"/>
            <a:ext cx="5500726" cy="428625"/>
          </a:xfrm>
          <a:prstGeom prst="rect">
            <a:avLst/>
          </a:prstGeom>
          <a:noFill/>
          <a:ln w="9525">
            <a:no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273050" indent="-273050" eaLnBrk="0" hangingPunct="0">
              <a:spcBef>
                <a:spcPts val="575"/>
              </a:spcBef>
              <a:buClr>
                <a:schemeClr val="accent1"/>
              </a:buClr>
              <a:buSzPct val="85000"/>
              <a:defRPr/>
            </a:pPr>
            <a:r>
              <a:rPr lang="en-US" altLang="ja-JP" sz="2600" dirty="0">
                <a:latin typeface="+mn-lt"/>
                <a:ea typeface="+mn-ea"/>
              </a:rPr>
              <a:t>     </a:t>
            </a:r>
            <a:r>
              <a:rPr lang="en-US" altLang="ja-JP" b="1" dirty="0">
                <a:latin typeface="Arial" pitchFamily="34" charset="0"/>
                <a:ea typeface="+mn-ea"/>
                <a:cs typeface="Arial" pitchFamily="34" charset="0"/>
              </a:rPr>
              <a:t>EM</a:t>
            </a:r>
            <a:r>
              <a:rPr lang="ja-JP" altLang="en-US"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Bokashi</a:t>
            </a:r>
            <a:r>
              <a:rPr lang="en-US" altLang="ja-JP"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fertilisant</a:t>
            </a:r>
            <a:r>
              <a:rPr lang="en-US" altLang="ja-JP"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biologique</a:t>
            </a:r>
            <a:r>
              <a:rPr lang="en-US" altLang="ja-JP"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fermenté</a:t>
            </a:r>
            <a:r>
              <a:rPr lang="en-US" altLang="ja-JP" b="1" dirty="0">
                <a:latin typeface="Arial" pitchFamily="34" charset="0"/>
                <a:ea typeface="+mn-ea"/>
                <a:cs typeface="Arial" pitchFamily="34" charset="0"/>
              </a:rPr>
              <a:t>)</a:t>
            </a:r>
          </a:p>
          <a:p>
            <a:pPr marL="273050" indent="-273050" eaLnBrk="0" hangingPunct="0">
              <a:spcBef>
                <a:spcPts val="575"/>
              </a:spcBef>
              <a:buClr>
                <a:schemeClr val="accent1"/>
              </a:buClr>
              <a:buSzPct val="85000"/>
              <a:defRPr/>
            </a:pPr>
            <a:endParaRPr lang="en-US" altLang="ja-JP" sz="2600" dirty="0">
              <a:latin typeface="+mn-lt"/>
              <a:ea typeface="+mn-ea"/>
            </a:endParaRPr>
          </a:p>
          <a:p>
            <a:pPr marL="273050" indent="-273050" eaLnBrk="0" hangingPunct="0">
              <a:spcBef>
                <a:spcPts val="575"/>
              </a:spcBef>
              <a:buClr>
                <a:schemeClr val="accent1"/>
              </a:buClr>
              <a:buSzPct val="85000"/>
              <a:defRPr/>
            </a:pPr>
            <a:endParaRPr lang="ja-JP" altLang="en-US" sz="2600" dirty="0">
              <a:latin typeface="+mn-lt"/>
              <a:ea typeface="+mn-ea"/>
            </a:endParaRPr>
          </a:p>
        </p:txBody>
      </p:sp>
      <p:sp>
        <p:nvSpPr>
          <p:cNvPr id="33" name="テキスト ボックス 14"/>
          <p:cNvSpPr txBox="1">
            <a:spLocks noChangeArrowheads="1"/>
          </p:cNvSpPr>
          <p:nvPr/>
        </p:nvSpPr>
        <p:spPr bwMode="auto">
          <a:xfrm>
            <a:off x="2119296" y="6203496"/>
            <a:ext cx="8534709" cy="523220"/>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sz="2800" b="1" dirty="0" err="1">
                <a:solidFill>
                  <a:srgbClr val="002060"/>
                </a:solidFill>
              </a:rPr>
              <a:t>Moins</a:t>
            </a:r>
            <a:r>
              <a:rPr lang="en-US" altLang="ja-JP" sz="2800" b="1" dirty="0">
                <a:solidFill>
                  <a:srgbClr val="002060"/>
                </a:solidFill>
              </a:rPr>
              <a:t> </a:t>
            </a:r>
            <a:r>
              <a:rPr lang="en-US" altLang="ja-JP" sz="2800" b="1" dirty="0" err="1">
                <a:solidFill>
                  <a:srgbClr val="002060"/>
                </a:solidFill>
              </a:rPr>
              <a:t>coûteux</a:t>
            </a:r>
            <a:r>
              <a:rPr lang="en-US" altLang="ja-JP" sz="2800" b="1" dirty="0">
                <a:solidFill>
                  <a:srgbClr val="002060"/>
                </a:solidFill>
              </a:rPr>
              <a:t> et facile à </a:t>
            </a:r>
            <a:r>
              <a:rPr lang="en-US" altLang="ja-JP" sz="2800" b="1" dirty="0" err="1">
                <a:solidFill>
                  <a:srgbClr val="002060"/>
                </a:solidFill>
              </a:rPr>
              <a:t>utiliser</a:t>
            </a:r>
            <a:r>
              <a:rPr lang="en-US" altLang="ja-JP" sz="2800" b="1" dirty="0">
                <a:solidFill>
                  <a:srgbClr val="002060"/>
                </a:solidFill>
              </a:rPr>
              <a:t> </a:t>
            </a:r>
            <a:r>
              <a:rPr lang="en-US" altLang="ja-JP" sz="2800" b="1" dirty="0" err="1">
                <a:solidFill>
                  <a:srgbClr val="002060"/>
                </a:solidFill>
              </a:rPr>
              <a:t>n’importe</a:t>
            </a:r>
            <a:r>
              <a:rPr lang="en-US" altLang="ja-JP" sz="2800" b="1" dirty="0">
                <a:solidFill>
                  <a:srgbClr val="002060"/>
                </a:solidFill>
              </a:rPr>
              <a:t> </a:t>
            </a:r>
            <a:r>
              <a:rPr lang="en-US" altLang="ja-JP" sz="2800" b="1" dirty="0" err="1">
                <a:solidFill>
                  <a:srgbClr val="002060"/>
                </a:solidFill>
              </a:rPr>
              <a:t>où</a:t>
            </a:r>
            <a:r>
              <a:rPr lang="en-US" altLang="ja-JP" sz="2800" b="1" dirty="0">
                <a:solidFill>
                  <a:srgbClr val="002060"/>
                </a:solidFill>
              </a:rPr>
              <a:t> !!</a:t>
            </a:r>
            <a:endParaRPr lang="ja-JP" altLang="en-US" sz="2800" b="1" dirty="0">
              <a:solidFill>
                <a:srgbClr val="002060"/>
              </a:solidFill>
            </a:endParaRPr>
          </a:p>
        </p:txBody>
      </p:sp>
      <p:sp>
        <p:nvSpPr>
          <p:cNvPr id="34" name="ZoneTexte 33"/>
          <p:cNvSpPr txBox="1"/>
          <p:nvPr/>
        </p:nvSpPr>
        <p:spPr>
          <a:xfrm>
            <a:off x="8464025" y="1173176"/>
            <a:ext cx="3538907" cy="646331"/>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dirty="0">
                <a:solidFill>
                  <a:schemeClr val="accent6">
                    <a:lumMod val="50000"/>
                  </a:schemeClr>
                </a:solidFill>
              </a:rPr>
              <a:t>Fertilité des sols par les « super sols » et les E.M</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35" name="Rectangle 34"/>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8" name="ZoneTexte 17"/>
          <p:cNvSpPr txBox="1"/>
          <p:nvPr/>
        </p:nvSpPr>
        <p:spPr>
          <a:xfrm>
            <a:off x="159662" y="814645"/>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4051240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nvSpPr>
        <p:spPr bwMode="auto">
          <a:xfrm>
            <a:off x="1631141" y="178583"/>
            <a:ext cx="8929718" cy="703262"/>
          </a:xfrm>
          <a:prstGeom prst="rect">
            <a:avLst/>
          </a:prstGeom>
          <a:solidFill>
            <a:schemeClr val="accent2"/>
          </a:solid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defRPr/>
            </a:pPr>
            <a:r>
              <a:rPr lang="en-US" altLang="ja-JP" sz="2800" b="1">
                <a:solidFill>
                  <a:schemeClr val="bg1"/>
                </a:solidFill>
                <a:latin typeface="Arial" pitchFamily="34" charset="0"/>
                <a:cs typeface="Arial" pitchFamily="34" charset="0"/>
              </a:rPr>
              <a:t>Technologies des EM pour la production végétale</a:t>
            </a:r>
            <a:endParaRPr lang="ja-JP" altLang="en-US" sz="2800" b="1" dirty="0">
              <a:solidFill>
                <a:schemeClr val="bg1"/>
              </a:solidFill>
              <a:latin typeface="Arial" pitchFamily="34" charset="0"/>
              <a:cs typeface="Arial" pitchFamily="34" charset="0"/>
            </a:endParaRPr>
          </a:p>
        </p:txBody>
      </p:sp>
      <p:pic>
        <p:nvPicPr>
          <p:cNvPr id="4" name="Picture 2" descr="PICT0019"/>
          <p:cNvPicPr>
            <a:picLocks noChangeAspect="1" noChangeArrowheads="1"/>
          </p:cNvPicPr>
          <p:nvPr/>
        </p:nvPicPr>
        <p:blipFill>
          <a:blip r:embed="rId2">
            <a:lum bright="10000" contrast="10000"/>
          </a:blip>
          <a:srcRect/>
          <a:stretch>
            <a:fillRect/>
          </a:stretch>
        </p:blipFill>
        <p:spPr bwMode="auto">
          <a:xfrm>
            <a:off x="2202640" y="1035856"/>
            <a:ext cx="3643313" cy="2732087"/>
          </a:xfrm>
          <a:prstGeom prst="rect">
            <a:avLst/>
          </a:prstGeom>
          <a:noFill/>
          <a:ln w="9525">
            <a:noFill/>
            <a:miter lim="800000"/>
            <a:headEnd/>
            <a:tailEnd/>
          </a:ln>
        </p:spPr>
      </p:pic>
      <p:pic>
        <p:nvPicPr>
          <p:cNvPr id="5" name="Picture 8" descr="7"/>
          <p:cNvPicPr>
            <a:picLocks noChangeAspect="1" noChangeArrowheads="1"/>
          </p:cNvPicPr>
          <p:nvPr/>
        </p:nvPicPr>
        <p:blipFill>
          <a:blip r:embed="rId3"/>
          <a:srcRect r="-49"/>
          <a:stretch>
            <a:fillRect/>
          </a:stretch>
        </p:blipFill>
        <p:spPr bwMode="auto">
          <a:xfrm>
            <a:off x="6203140" y="1035856"/>
            <a:ext cx="3643313" cy="2714625"/>
          </a:xfrm>
          <a:prstGeom prst="rect">
            <a:avLst/>
          </a:prstGeom>
          <a:noFill/>
          <a:ln w="9525">
            <a:noFill/>
            <a:miter lim="800000"/>
            <a:headEnd/>
            <a:tailEnd/>
          </a:ln>
        </p:spPr>
      </p:pic>
      <p:pic>
        <p:nvPicPr>
          <p:cNvPr id="6" name="Picture 4" descr="02-09-07-26"/>
          <p:cNvPicPr>
            <a:picLocks noChangeAspect="1" noChangeArrowheads="1"/>
          </p:cNvPicPr>
          <p:nvPr/>
        </p:nvPicPr>
        <p:blipFill>
          <a:blip r:embed="rId4"/>
          <a:srcRect r="92"/>
          <a:stretch>
            <a:fillRect/>
          </a:stretch>
        </p:blipFill>
        <p:spPr bwMode="auto">
          <a:xfrm>
            <a:off x="6846078" y="3893356"/>
            <a:ext cx="3643312" cy="2695575"/>
          </a:xfrm>
          <a:prstGeom prst="rect">
            <a:avLst/>
          </a:prstGeom>
          <a:noFill/>
          <a:ln w="9525">
            <a:noFill/>
            <a:miter lim="800000"/>
            <a:headEnd/>
            <a:tailEnd/>
          </a:ln>
        </p:spPr>
      </p:pic>
      <p:pic>
        <p:nvPicPr>
          <p:cNvPr id="7" name="Picture 4" descr="desechos de planta para bokashi"/>
          <p:cNvPicPr>
            <a:picLocks noChangeAspect="1" noChangeArrowheads="1"/>
          </p:cNvPicPr>
          <p:nvPr/>
        </p:nvPicPr>
        <p:blipFill>
          <a:blip r:embed="rId5"/>
          <a:srcRect/>
          <a:stretch>
            <a:fillRect/>
          </a:stretch>
        </p:blipFill>
        <p:spPr bwMode="auto">
          <a:xfrm>
            <a:off x="2828107" y="3821918"/>
            <a:ext cx="2089150" cy="2857500"/>
          </a:xfrm>
          <a:prstGeom prst="rect">
            <a:avLst/>
          </a:prstGeom>
          <a:noFill/>
          <a:ln w="9525">
            <a:noFill/>
            <a:miter lim="800000"/>
            <a:headEnd/>
            <a:tailEnd/>
          </a:ln>
        </p:spPr>
      </p:pic>
      <p:sp>
        <p:nvSpPr>
          <p:cNvPr id="8" name="角丸四角形 9"/>
          <p:cNvSpPr/>
          <p:nvPr/>
        </p:nvSpPr>
        <p:spPr>
          <a:xfrm>
            <a:off x="2631241" y="3407581"/>
            <a:ext cx="6929485" cy="4143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Augmente</a:t>
            </a:r>
            <a:r>
              <a:rPr lang="en-US" altLang="ja-JP" dirty="0">
                <a:solidFill>
                  <a:schemeClr val="tx1"/>
                </a:solidFill>
                <a:latin typeface="Arial" pitchFamily="34" charset="0"/>
                <a:cs typeface="Arial" pitchFamily="34" charset="0"/>
              </a:rPr>
              <a:t> le </a:t>
            </a:r>
            <a:r>
              <a:rPr lang="en-US" altLang="ja-JP" dirty="0" err="1">
                <a:solidFill>
                  <a:schemeClr val="tx1"/>
                </a:solidFill>
                <a:latin typeface="Arial" pitchFamily="34" charset="0"/>
                <a:cs typeface="Arial" pitchFamily="34" charset="0"/>
              </a:rPr>
              <a:t>rendement</a:t>
            </a:r>
            <a:r>
              <a:rPr lang="en-US" altLang="ja-JP" dirty="0">
                <a:solidFill>
                  <a:schemeClr val="tx1"/>
                </a:solidFill>
                <a:latin typeface="Arial" pitchFamily="34" charset="0"/>
                <a:cs typeface="Arial" pitchFamily="34" charset="0"/>
              </a:rPr>
              <a:t> et </a:t>
            </a:r>
            <a:r>
              <a:rPr lang="en-US" altLang="ja-JP" dirty="0" err="1">
                <a:solidFill>
                  <a:schemeClr val="tx1"/>
                </a:solidFill>
                <a:latin typeface="Arial" pitchFamily="34" charset="0"/>
                <a:cs typeface="Arial" pitchFamily="34" charset="0"/>
              </a:rPr>
              <a:t>améliore</a:t>
            </a:r>
            <a:r>
              <a:rPr lang="en-US" altLang="ja-JP" dirty="0">
                <a:solidFill>
                  <a:schemeClr val="tx1"/>
                </a:solidFill>
                <a:latin typeface="Arial" pitchFamily="34" charset="0"/>
                <a:cs typeface="Arial" pitchFamily="34" charset="0"/>
              </a:rPr>
              <a:t> la </a:t>
            </a:r>
            <a:r>
              <a:rPr lang="en-US" altLang="ja-JP" dirty="0" err="1">
                <a:solidFill>
                  <a:schemeClr val="tx1"/>
                </a:solidFill>
                <a:latin typeface="Arial" pitchFamily="34" charset="0"/>
                <a:cs typeface="Arial" pitchFamily="34" charset="0"/>
              </a:rPr>
              <a:t>qualité</a:t>
            </a:r>
            <a:r>
              <a:rPr lang="en-US" altLang="ja-JP" dirty="0">
                <a:solidFill>
                  <a:schemeClr val="tx1"/>
                </a:solidFill>
                <a:latin typeface="Arial" pitchFamily="34" charset="0"/>
                <a:cs typeface="Arial" pitchFamily="34" charset="0"/>
              </a:rPr>
              <a:t> de la production </a:t>
            </a:r>
            <a:endParaRPr lang="ja-JP" altLang="en-US" dirty="0">
              <a:solidFill>
                <a:schemeClr val="tx1"/>
              </a:solidFill>
              <a:latin typeface="Arial" pitchFamily="34" charset="0"/>
              <a:cs typeface="Arial" pitchFamily="34" charset="0"/>
            </a:endParaRPr>
          </a:p>
        </p:txBody>
      </p:sp>
      <p:sp>
        <p:nvSpPr>
          <p:cNvPr id="9" name="角丸四角形 10"/>
          <p:cNvSpPr/>
          <p:nvPr/>
        </p:nvSpPr>
        <p:spPr>
          <a:xfrm>
            <a:off x="1702578" y="6179375"/>
            <a:ext cx="4929187" cy="50004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sz="1600" b="1" dirty="0" err="1">
                <a:solidFill>
                  <a:schemeClr val="tx1"/>
                </a:solidFill>
                <a:latin typeface="Arial" pitchFamily="34" charset="0"/>
                <a:cs typeface="Arial" pitchFamily="34" charset="0"/>
              </a:rPr>
              <a:t>Déchets</a:t>
            </a:r>
            <a:r>
              <a:rPr lang="en-US" altLang="ja-JP" sz="1600" b="1" dirty="0">
                <a:solidFill>
                  <a:schemeClr val="tx1"/>
                </a:solidFill>
                <a:latin typeface="Arial" pitchFamily="34" charset="0"/>
                <a:cs typeface="Arial" pitchFamily="34" charset="0"/>
              </a:rPr>
              <a:t> </a:t>
            </a:r>
            <a:r>
              <a:rPr lang="en-US" altLang="ja-JP" sz="1600" b="1" dirty="0" err="1">
                <a:solidFill>
                  <a:schemeClr val="tx1"/>
                </a:solidFill>
                <a:latin typeface="Arial" pitchFamily="34" charset="0"/>
                <a:cs typeface="Arial" pitchFamily="34" charset="0"/>
              </a:rPr>
              <a:t>organiques</a:t>
            </a:r>
            <a:r>
              <a:rPr lang="en-US" altLang="ja-JP" sz="1600" b="1" dirty="0">
                <a:solidFill>
                  <a:schemeClr val="tx1"/>
                </a:solidFill>
                <a:latin typeface="Arial" pitchFamily="34" charset="0"/>
                <a:cs typeface="Arial" pitchFamily="34" charset="0"/>
              </a:rPr>
              <a:t> </a:t>
            </a:r>
            <a:r>
              <a:rPr lang="en-US" altLang="ja-JP" sz="1600" b="1" dirty="0" err="1">
                <a:solidFill>
                  <a:schemeClr val="tx1"/>
                </a:solidFill>
                <a:latin typeface="Arial" pitchFamily="34" charset="0"/>
                <a:cs typeface="Arial" pitchFamily="34" charset="0"/>
              </a:rPr>
              <a:t>peuvent</a:t>
            </a:r>
            <a:r>
              <a:rPr lang="en-US" altLang="ja-JP" sz="1600" b="1" dirty="0">
                <a:solidFill>
                  <a:schemeClr val="tx1"/>
                </a:solidFill>
                <a:latin typeface="Arial" pitchFamily="34" charset="0"/>
                <a:cs typeface="Arial" pitchFamily="34" charset="0"/>
              </a:rPr>
              <a:t> </a:t>
            </a:r>
            <a:r>
              <a:rPr lang="en-US" altLang="ja-JP" sz="1600" b="1" dirty="0" err="1">
                <a:solidFill>
                  <a:schemeClr val="tx1"/>
                </a:solidFill>
                <a:latin typeface="Arial" pitchFamily="34" charset="0"/>
                <a:cs typeface="Arial" pitchFamily="34" charset="0"/>
              </a:rPr>
              <a:t>être</a:t>
            </a:r>
            <a:r>
              <a:rPr lang="en-US" altLang="ja-JP" sz="1600" b="1" dirty="0">
                <a:solidFill>
                  <a:schemeClr val="tx1"/>
                </a:solidFill>
                <a:latin typeface="Arial" pitchFamily="34" charset="0"/>
                <a:cs typeface="Arial" pitchFamily="34" charset="0"/>
              </a:rPr>
              <a:t> </a:t>
            </a:r>
            <a:r>
              <a:rPr lang="en-US" altLang="ja-JP" sz="1600" b="1" dirty="0" err="1">
                <a:solidFill>
                  <a:schemeClr val="tx1"/>
                </a:solidFill>
                <a:latin typeface="Arial" pitchFamily="34" charset="0"/>
                <a:cs typeface="Arial" pitchFamily="34" charset="0"/>
              </a:rPr>
              <a:t>transformés</a:t>
            </a:r>
            <a:r>
              <a:rPr lang="en-US" altLang="ja-JP" sz="1600" b="1" dirty="0">
                <a:solidFill>
                  <a:schemeClr val="tx1"/>
                </a:solidFill>
                <a:latin typeface="Arial" pitchFamily="34" charset="0"/>
                <a:cs typeface="Arial" pitchFamily="34" charset="0"/>
              </a:rPr>
              <a:t> en </a:t>
            </a:r>
            <a:r>
              <a:rPr lang="en-US" altLang="ja-JP" sz="1600" b="1" dirty="0" err="1">
                <a:solidFill>
                  <a:schemeClr val="tx1"/>
                </a:solidFill>
                <a:latin typeface="Arial" pitchFamily="34" charset="0"/>
                <a:cs typeface="Arial" pitchFamily="34" charset="0"/>
              </a:rPr>
              <a:t>fertilisant</a:t>
            </a:r>
            <a:endParaRPr lang="ja-JP" altLang="en-US" sz="1600" b="1" dirty="0">
              <a:solidFill>
                <a:schemeClr val="tx1"/>
              </a:solidFill>
              <a:latin typeface="Arial" pitchFamily="34" charset="0"/>
              <a:cs typeface="Arial" pitchFamily="34" charset="0"/>
            </a:endParaRPr>
          </a:p>
        </p:txBody>
      </p:sp>
      <p:sp>
        <p:nvSpPr>
          <p:cNvPr id="10" name="角丸四角形 11"/>
          <p:cNvSpPr/>
          <p:nvPr/>
        </p:nvSpPr>
        <p:spPr>
          <a:xfrm>
            <a:off x="7131828" y="6336518"/>
            <a:ext cx="3214687" cy="3429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Amélioration</a:t>
            </a:r>
            <a:r>
              <a:rPr lang="en-US" altLang="ja-JP" dirty="0">
                <a:solidFill>
                  <a:schemeClr val="tx1"/>
                </a:solidFill>
                <a:latin typeface="Arial" pitchFamily="34" charset="0"/>
                <a:cs typeface="Arial" pitchFamily="34" charset="0"/>
              </a:rPr>
              <a:t> du sol</a:t>
            </a:r>
            <a:endParaRPr lang="ja-JP" altLang="en-US" dirty="0">
              <a:solidFill>
                <a:schemeClr val="tx1"/>
              </a:solidFill>
              <a:latin typeface="Arial" pitchFamily="34" charset="0"/>
              <a:cs typeface="Arial" pitchFamily="34" charset="0"/>
            </a:endParaRPr>
          </a:p>
        </p:txBody>
      </p:sp>
      <p:sp>
        <p:nvSpPr>
          <p:cNvPr id="12" name="Rectangle 11"/>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1" name="ZoneTexte 10"/>
          <p:cNvSpPr txBox="1"/>
          <p:nvPr/>
        </p:nvSpPr>
        <p:spPr>
          <a:xfrm>
            <a:off x="198296" y="1441229"/>
            <a:ext cx="2187224" cy="646331"/>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2275109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1136_0"/>
          <p:cNvPicPr>
            <a:picLocks noChangeAspect="1" noChangeArrowheads="1"/>
          </p:cNvPicPr>
          <p:nvPr/>
        </p:nvPicPr>
        <p:blipFill>
          <a:blip r:embed="rId2"/>
          <a:srcRect b="90"/>
          <a:stretch>
            <a:fillRect/>
          </a:stretch>
        </p:blipFill>
        <p:spPr bwMode="auto">
          <a:xfrm>
            <a:off x="6131735" y="1107281"/>
            <a:ext cx="3857625" cy="2786063"/>
          </a:xfrm>
          <a:prstGeom prst="rect">
            <a:avLst/>
          </a:prstGeom>
          <a:noFill/>
          <a:ln w="9525">
            <a:noFill/>
            <a:miter lim="800000"/>
            <a:headEnd/>
            <a:tailEnd/>
          </a:ln>
        </p:spPr>
      </p:pic>
      <p:sp>
        <p:nvSpPr>
          <p:cNvPr id="4" name="角丸四角形 5"/>
          <p:cNvSpPr/>
          <p:nvPr/>
        </p:nvSpPr>
        <p:spPr>
          <a:xfrm>
            <a:off x="2059797" y="3321843"/>
            <a:ext cx="3429000" cy="5715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Pulvériser</a:t>
            </a:r>
            <a:r>
              <a:rPr lang="en-US" altLang="ja-JP" dirty="0">
                <a:solidFill>
                  <a:schemeClr val="tx1"/>
                </a:solidFill>
                <a:latin typeface="Arial" pitchFamily="34" charset="0"/>
                <a:cs typeface="Arial" pitchFamily="34" charset="0"/>
              </a:rPr>
              <a:t> EM </a:t>
            </a:r>
            <a:r>
              <a:rPr lang="en-US" altLang="ja-JP" dirty="0" err="1">
                <a:solidFill>
                  <a:schemeClr val="tx1"/>
                </a:solidFill>
                <a:latin typeface="Arial" pitchFamily="34" charset="0"/>
                <a:cs typeface="Arial" pitchFamily="34" charset="0"/>
              </a:rPr>
              <a:t>dans</a:t>
            </a:r>
            <a:r>
              <a:rPr lang="en-US" altLang="ja-JP" dirty="0">
                <a:solidFill>
                  <a:schemeClr val="tx1"/>
                </a:solidFill>
                <a:latin typeface="Arial" pitchFamily="34" charset="0"/>
                <a:cs typeface="Arial" pitchFamily="34" charset="0"/>
              </a:rPr>
              <a:t> les </a:t>
            </a:r>
            <a:r>
              <a:rPr lang="en-US" altLang="ja-JP" dirty="0" err="1">
                <a:solidFill>
                  <a:schemeClr val="tx1"/>
                </a:solidFill>
                <a:latin typeface="Arial" pitchFamily="34" charset="0"/>
                <a:cs typeface="Arial" pitchFamily="34" charset="0"/>
              </a:rPr>
              <a:t>élevages</a:t>
            </a:r>
            <a:r>
              <a:rPr lang="en-US" altLang="ja-JP" dirty="0">
                <a:solidFill>
                  <a:schemeClr val="tx1"/>
                </a:solidFill>
                <a:latin typeface="Arial" pitchFamily="34" charset="0"/>
                <a:cs typeface="Arial" pitchFamily="34" charset="0"/>
              </a:rPr>
              <a:t> </a:t>
            </a:r>
            <a:endParaRPr lang="ja-JP" altLang="en-US" dirty="0">
              <a:solidFill>
                <a:schemeClr val="tx1"/>
              </a:solidFill>
              <a:latin typeface="Arial" pitchFamily="34" charset="0"/>
              <a:cs typeface="Arial" pitchFamily="34" charset="0"/>
            </a:endParaRPr>
          </a:p>
        </p:txBody>
      </p:sp>
      <p:sp>
        <p:nvSpPr>
          <p:cNvPr id="5" name="角丸四角形 6"/>
          <p:cNvSpPr/>
          <p:nvPr/>
        </p:nvSpPr>
        <p:spPr>
          <a:xfrm>
            <a:off x="1988355" y="3893347"/>
            <a:ext cx="3429000" cy="42862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Mettre</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dans</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l’eau</a:t>
            </a:r>
            <a:r>
              <a:rPr lang="en-US" altLang="ja-JP" dirty="0">
                <a:solidFill>
                  <a:schemeClr val="tx1"/>
                </a:solidFill>
                <a:latin typeface="Arial" pitchFamily="34" charset="0"/>
                <a:cs typeface="Arial" pitchFamily="34" charset="0"/>
              </a:rPr>
              <a:t> de </a:t>
            </a:r>
            <a:r>
              <a:rPr lang="en-US" altLang="ja-JP" dirty="0" err="1">
                <a:solidFill>
                  <a:schemeClr val="tx1"/>
                </a:solidFill>
                <a:latin typeface="Arial" pitchFamily="34" charset="0"/>
                <a:cs typeface="Arial" pitchFamily="34" charset="0"/>
              </a:rPr>
              <a:t>boisson</a:t>
            </a:r>
            <a:endParaRPr lang="ja-JP" altLang="en-US" dirty="0">
              <a:solidFill>
                <a:schemeClr val="tx1"/>
              </a:solidFill>
              <a:latin typeface="Arial" pitchFamily="34" charset="0"/>
              <a:cs typeface="Arial" pitchFamily="34" charset="0"/>
            </a:endParaRPr>
          </a:p>
        </p:txBody>
      </p:sp>
      <p:sp>
        <p:nvSpPr>
          <p:cNvPr id="6" name="角丸四角形 7"/>
          <p:cNvSpPr/>
          <p:nvPr/>
        </p:nvSpPr>
        <p:spPr>
          <a:xfrm>
            <a:off x="6346047" y="3250405"/>
            <a:ext cx="3714750" cy="64293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Introduire</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l’EM</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Bokashi</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dans</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l’alimentation</a:t>
            </a:r>
            <a:endParaRPr lang="ja-JP" altLang="en-US" dirty="0">
              <a:solidFill>
                <a:schemeClr val="tx1"/>
              </a:solidFill>
              <a:latin typeface="Arial" pitchFamily="34" charset="0"/>
              <a:cs typeface="Arial" pitchFamily="34" charset="0"/>
            </a:endParaRPr>
          </a:p>
        </p:txBody>
      </p:sp>
      <p:sp>
        <p:nvSpPr>
          <p:cNvPr id="7" name="角丸四角形 8"/>
          <p:cNvSpPr/>
          <p:nvPr/>
        </p:nvSpPr>
        <p:spPr>
          <a:xfrm>
            <a:off x="1916893" y="4464851"/>
            <a:ext cx="8286776" cy="221457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defRPr/>
            </a:pPr>
            <a:r>
              <a:rPr lang="en-US" altLang="ja-JP" dirty="0">
                <a:solidFill>
                  <a:schemeClr val="tx1"/>
                </a:solidFill>
                <a:latin typeface="Arial" pitchFamily="34" charset="0"/>
                <a:cs typeface="Arial" pitchFamily="34" charset="0"/>
              </a:rPr>
              <a:t>EM </a:t>
            </a:r>
            <a:r>
              <a:rPr lang="en-US" altLang="ja-JP" dirty="0" err="1">
                <a:solidFill>
                  <a:schemeClr val="tx1"/>
                </a:solidFill>
                <a:latin typeface="Arial" pitchFamily="34" charset="0"/>
                <a:cs typeface="Arial" pitchFamily="34" charset="0"/>
              </a:rPr>
              <a:t>peut</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aussi</a:t>
            </a:r>
            <a:r>
              <a:rPr lang="en-US" altLang="ja-JP" dirty="0">
                <a:solidFill>
                  <a:schemeClr val="tx1"/>
                </a:solidFill>
                <a:latin typeface="Arial" pitchFamily="34" charset="0"/>
                <a:cs typeface="Arial" pitchFamily="34" charset="0"/>
              </a:rPr>
              <a:t> :</a:t>
            </a:r>
          </a:p>
          <a:p>
            <a:pPr>
              <a:buFontTx/>
              <a:buChar char="-"/>
              <a:defRPr/>
            </a:pP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Contrôler</a:t>
            </a:r>
            <a:r>
              <a:rPr lang="en-US" altLang="ja-JP" dirty="0">
                <a:solidFill>
                  <a:schemeClr val="tx1"/>
                </a:solidFill>
                <a:latin typeface="Arial" pitchFamily="34" charset="0"/>
                <a:cs typeface="Arial" pitchFamily="34" charset="0"/>
              </a:rPr>
              <a:t> les </a:t>
            </a:r>
            <a:r>
              <a:rPr lang="en-US" altLang="ja-JP" dirty="0" err="1">
                <a:solidFill>
                  <a:schemeClr val="tx1"/>
                </a:solidFill>
                <a:latin typeface="Arial" pitchFamily="34" charset="0"/>
                <a:cs typeface="Arial" pitchFamily="34" charset="0"/>
              </a:rPr>
              <a:t>odeurs</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nauséanbondes</a:t>
            </a:r>
            <a:r>
              <a:rPr lang="en-US" altLang="ja-JP" dirty="0">
                <a:solidFill>
                  <a:schemeClr val="tx1"/>
                </a:solidFill>
                <a:latin typeface="Arial" pitchFamily="34" charset="0"/>
                <a:cs typeface="Arial" pitchFamily="34" charset="0"/>
              </a:rPr>
              <a:t> et les </a:t>
            </a:r>
            <a:r>
              <a:rPr lang="en-US" altLang="ja-JP" dirty="0" err="1">
                <a:solidFill>
                  <a:schemeClr val="tx1"/>
                </a:solidFill>
                <a:latin typeface="Arial" pitchFamily="34" charset="0"/>
                <a:cs typeface="Arial" pitchFamily="34" charset="0"/>
              </a:rPr>
              <a:t>mouches</a:t>
            </a:r>
            <a:endParaRPr lang="en-US" altLang="ja-JP" dirty="0">
              <a:solidFill>
                <a:schemeClr val="tx1"/>
              </a:solidFill>
              <a:latin typeface="Arial" pitchFamily="34" charset="0"/>
              <a:cs typeface="Arial" pitchFamily="34" charset="0"/>
            </a:endParaRPr>
          </a:p>
          <a:p>
            <a:pPr>
              <a:buFontTx/>
              <a:buChar char="-"/>
              <a:defRPr/>
            </a:pP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Prévenir</a:t>
            </a:r>
            <a:r>
              <a:rPr lang="en-US" altLang="ja-JP" dirty="0">
                <a:solidFill>
                  <a:schemeClr val="tx1"/>
                </a:solidFill>
                <a:latin typeface="Arial" pitchFamily="34" charset="0"/>
                <a:cs typeface="Arial" pitchFamily="34" charset="0"/>
              </a:rPr>
              <a:t> les maladies et </a:t>
            </a:r>
            <a:r>
              <a:rPr lang="en-US" altLang="ja-JP" dirty="0" err="1">
                <a:solidFill>
                  <a:schemeClr val="tx1"/>
                </a:solidFill>
                <a:latin typeface="Arial" pitchFamily="34" charset="0"/>
                <a:cs typeface="Arial" pitchFamily="34" charset="0"/>
              </a:rPr>
              <a:t>améliorer</a:t>
            </a:r>
            <a:r>
              <a:rPr lang="en-US" altLang="ja-JP" dirty="0">
                <a:solidFill>
                  <a:schemeClr val="tx1"/>
                </a:solidFill>
                <a:latin typeface="Arial" pitchFamily="34" charset="0"/>
                <a:cs typeface="Arial" pitchFamily="34" charset="0"/>
              </a:rPr>
              <a:t> le </a:t>
            </a:r>
            <a:r>
              <a:rPr lang="en-US" altLang="ja-JP" dirty="0" err="1">
                <a:solidFill>
                  <a:schemeClr val="tx1"/>
                </a:solidFill>
                <a:latin typeface="Arial" pitchFamily="34" charset="0"/>
                <a:cs typeface="Arial" pitchFamily="34" charset="0"/>
              </a:rPr>
              <a:t>système</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immunitaire</a:t>
            </a:r>
            <a:r>
              <a:rPr lang="en-US" altLang="ja-JP" dirty="0">
                <a:solidFill>
                  <a:schemeClr val="tx1"/>
                </a:solidFill>
                <a:latin typeface="Arial" pitchFamily="34" charset="0"/>
                <a:cs typeface="Arial" pitchFamily="34" charset="0"/>
              </a:rPr>
              <a:t> </a:t>
            </a:r>
          </a:p>
          <a:p>
            <a:pPr>
              <a:buFontTx/>
              <a:buChar char="-"/>
              <a:defRPr/>
            </a:pP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Améliorer</a:t>
            </a:r>
            <a:r>
              <a:rPr lang="en-US" altLang="ja-JP" dirty="0">
                <a:solidFill>
                  <a:schemeClr val="tx1"/>
                </a:solidFill>
                <a:latin typeface="Arial" pitchFamily="34" charset="0"/>
                <a:cs typeface="Arial" pitchFamily="34" charset="0"/>
              </a:rPr>
              <a:t> la </a:t>
            </a:r>
            <a:r>
              <a:rPr lang="en-US" altLang="ja-JP" dirty="0" err="1">
                <a:solidFill>
                  <a:schemeClr val="tx1"/>
                </a:solidFill>
                <a:latin typeface="Arial" pitchFamily="34" charset="0"/>
                <a:cs typeface="Arial" pitchFamily="34" charset="0"/>
              </a:rPr>
              <a:t>qualité</a:t>
            </a:r>
            <a:r>
              <a:rPr lang="en-US" altLang="ja-JP" dirty="0">
                <a:solidFill>
                  <a:schemeClr val="tx1"/>
                </a:solidFill>
                <a:latin typeface="Arial" pitchFamily="34" charset="0"/>
                <a:cs typeface="Arial" pitchFamily="34" charset="0"/>
              </a:rPr>
              <a:t> des </a:t>
            </a:r>
            <a:r>
              <a:rPr lang="en-US" altLang="ja-JP" dirty="0" err="1">
                <a:solidFill>
                  <a:schemeClr val="tx1"/>
                </a:solidFill>
                <a:latin typeface="Arial" pitchFamily="34" charset="0"/>
                <a:cs typeface="Arial" pitchFamily="34" charset="0"/>
              </a:rPr>
              <a:t>produits</a:t>
            </a:r>
            <a:r>
              <a:rPr lang="en-US" altLang="ja-JP" dirty="0">
                <a:solidFill>
                  <a:schemeClr val="tx1"/>
                </a:solidFill>
                <a:latin typeface="Arial" pitchFamily="34" charset="0"/>
                <a:cs typeface="Arial" pitchFamily="34" charset="0"/>
              </a:rPr>
              <a:t> (oeuf, </a:t>
            </a:r>
            <a:r>
              <a:rPr lang="en-US" altLang="ja-JP" dirty="0" err="1">
                <a:solidFill>
                  <a:schemeClr val="tx1"/>
                </a:solidFill>
                <a:latin typeface="Arial" pitchFamily="34" charset="0"/>
                <a:cs typeface="Arial" pitchFamily="34" charset="0"/>
              </a:rPr>
              <a:t>lait</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viande</a:t>
            </a:r>
            <a:r>
              <a:rPr lang="en-US" altLang="ja-JP" dirty="0">
                <a:solidFill>
                  <a:schemeClr val="tx1"/>
                </a:solidFill>
                <a:latin typeface="Arial" pitchFamily="34" charset="0"/>
                <a:cs typeface="Arial" pitchFamily="34" charset="0"/>
              </a:rPr>
              <a:t>) </a:t>
            </a:r>
          </a:p>
          <a:p>
            <a:pPr>
              <a:buFontTx/>
              <a:buChar char="-"/>
              <a:defRPr/>
            </a:pP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Réduire</a:t>
            </a:r>
            <a:r>
              <a:rPr lang="en-US" altLang="ja-JP" dirty="0">
                <a:solidFill>
                  <a:schemeClr val="tx1"/>
                </a:solidFill>
                <a:latin typeface="Arial" pitchFamily="34" charset="0"/>
                <a:cs typeface="Arial" pitchFamily="34" charset="0"/>
              </a:rPr>
              <a:t> les </a:t>
            </a:r>
            <a:r>
              <a:rPr lang="en-US" altLang="ja-JP" dirty="0" err="1">
                <a:solidFill>
                  <a:schemeClr val="tx1"/>
                </a:solidFill>
                <a:latin typeface="Arial" pitchFamily="34" charset="0"/>
                <a:cs typeface="Arial" pitchFamily="34" charset="0"/>
              </a:rPr>
              <a:t>coûts</a:t>
            </a:r>
            <a:r>
              <a:rPr lang="en-US" altLang="ja-JP" dirty="0">
                <a:solidFill>
                  <a:schemeClr val="tx1"/>
                </a:solidFill>
                <a:latin typeface="Arial" pitchFamily="34" charset="0"/>
                <a:cs typeface="Arial" pitchFamily="34" charset="0"/>
              </a:rPr>
              <a:t> de </a:t>
            </a:r>
            <a:r>
              <a:rPr lang="en-US" altLang="ja-JP" dirty="0" err="1">
                <a:solidFill>
                  <a:schemeClr val="tx1"/>
                </a:solidFill>
                <a:latin typeface="Arial" pitchFamily="34" charset="0"/>
                <a:cs typeface="Arial" pitchFamily="34" charset="0"/>
              </a:rPr>
              <a:t>gestion</a:t>
            </a:r>
            <a:r>
              <a:rPr lang="en-US" altLang="ja-JP" dirty="0">
                <a:solidFill>
                  <a:schemeClr val="tx1"/>
                </a:solidFill>
                <a:latin typeface="Arial" pitchFamily="34" charset="0"/>
                <a:cs typeface="Arial" pitchFamily="34" charset="0"/>
              </a:rPr>
              <a:t> des </a:t>
            </a:r>
            <a:r>
              <a:rPr lang="en-US" altLang="ja-JP" dirty="0" err="1">
                <a:solidFill>
                  <a:schemeClr val="tx1"/>
                </a:solidFill>
                <a:latin typeface="Arial" pitchFamily="34" charset="0"/>
                <a:cs typeface="Arial" pitchFamily="34" charset="0"/>
              </a:rPr>
              <a:t>déchets</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compostage</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traitement</a:t>
            </a:r>
            <a:r>
              <a:rPr lang="en-US" altLang="ja-JP" dirty="0">
                <a:solidFill>
                  <a:schemeClr val="tx1"/>
                </a:solidFill>
                <a:latin typeface="Arial" pitchFamily="34" charset="0"/>
                <a:cs typeface="Arial" pitchFamily="34" charset="0"/>
              </a:rPr>
              <a:t> des </a:t>
            </a:r>
            <a:r>
              <a:rPr lang="en-US" altLang="ja-JP" dirty="0" err="1">
                <a:solidFill>
                  <a:schemeClr val="tx1"/>
                </a:solidFill>
                <a:latin typeface="Arial" pitchFamily="34" charset="0"/>
                <a:cs typeface="Arial" pitchFamily="34" charset="0"/>
              </a:rPr>
              <a:t>eaux</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usées</a:t>
            </a:r>
            <a:r>
              <a:rPr lang="en-US" altLang="ja-JP" dirty="0">
                <a:solidFill>
                  <a:schemeClr val="tx1"/>
                </a:solidFill>
                <a:latin typeface="Arial" pitchFamily="34" charset="0"/>
                <a:cs typeface="Arial" pitchFamily="34" charset="0"/>
              </a:rPr>
              <a:t>)</a:t>
            </a:r>
            <a:endParaRPr lang="ja-JP" altLang="en-US" dirty="0">
              <a:solidFill>
                <a:schemeClr val="tx1"/>
              </a:solidFill>
              <a:latin typeface="Arial" pitchFamily="34" charset="0"/>
              <a:cs typeface="Arial" pitchFamily="34" charset="0"/>
            </a:endParaRPr>
          </a:p>
        </p:txBody>
      </p:sp>
      <p:sp>
        <p:nvSpPr>
          <p:cNvPr id="8" name="タイトル 1"/>
          <p:cNvSpPr txBox="1">
            <a:spLocks/>
          </p:cNvSpPr>
          <p:nvPr/>
        </p:nvSpPr>
        <p:spPr bwMode="auto">
          <a:xfrm>
            <a:off x="1631141" y="178571"/>
            <a:ext cx="8929718" cy="703262"/>
          </a:xfrm>
          <a:prstGeom prst="rect">
            <a:avLst/>
          </a:prstGeom>
          <a:solidFill>
            <a:schemeClr val="accent2"/>
          </a:solidFill>
          <a:ln w="9525">
            <a:noFill/>
            <a:miter lim="800000"/>
            <a:headEnd/>
            <a:tailEnd/>
          </a:ln>
        </p:spPr>
        <p:txBody>
          <a:bodyPr vert="horz" wrap="square" lIns="91440" tIns="45720" rIns="91440" bIns="91440" numCol="1" anchor="b"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Technologies des EM pour </a:t>
            </a:r>
            <a:r>
              <a:rPr kumimoji="1" lang="en-US" altLang="ja-JP" sz="3600" b="1" i="0" u="none" strike="noStrike" kern="1200" cap="none" spc="0" normalizeH="0" baseline="0" noProof="0" dirty="0" err="1">
                <a:ln>
                  <a:noFill/>
                </a:ln>
                <a:solidFill>
                  <a:schemeClr val="bg1"/>
                </a:solidFill>
                <a:effectLst/>
                <a:uLnTx/>
                <a:uFillTx/>
                <a:latin typeface="Arial" pitchFamily="34" charset="0"/>
                <a:ea typeface="+mj-ea"/>
                <a:cs typeface="Arial" pitchFamily="34" charset="0"/>
              </a:rPr>
              <a:t>l’élevage</a:t>
            </a:r>
            <a:endParaRPr kumimoji="1" lang="ja-JP" altLang="en-US" sz="36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9" name="Image 8" descr="pictures 469.jpg"/>
          <p:cNvPicPr>
            <a:picLocks noGrp="1" noChangeAspect="1"/>
          </p:cNvPicPr>
          <p:nvPr/>
        </p:nvPicPr>
        <p:blipFill>
          <a:blip r:embed="rId3" cstate="email"/>
          <a:srcRect/>
          <a:stretch>
            <a:fillRect/>
          </a:stretch>
        </p:blipFill>
        <p:spPr bwMode="auto">
          <a:xfrm>
            <a:off x="2131207" y="1012014"/>
            <a:ext cx="3357586" cy="2238391"/>
          </a:xfrm>
          <a:prstGeom prst="rect">
            <a:avLst/>
          </a:prstGeom>
          <a:noFill/>
          <a:ln w="9525">
            <a:noFill/>
            <a:miter lim="800000"/>
            <a:headEnd/>
            <a:tailEnd/>
          </a:ln>
        </p:spPr>
      </p:pic>
      <p:sp>
        <p:nvSpPr>
          <p:cNvPr id="10" name="Rectangle 9"/>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1" name="ZoneTexte 10"/>
          <p:cNvSpPr txBox="1"/>
          <p:nvPr/>
        </p:nvSpPr>
        <p:spPr>
          <a:xfrm>
            <a:off x="159662" y="1107281"/>
            <a:ext cx="1971545" cy="646331"/>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1181988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5" name="ZoneTexte 4"/>
          <p:cNvSpPr txBox="1"/>
          <p:nvPr/>
        </p:nvSpPr>
        <p:spPr>
          <a:xfrm>
            <a:off x="89473" y="778366"/>
            <a:ext cx="8063009"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15.2. </a:t>
            </a:r>
            <a:r>
              <a:rPr lang="fr-FR" u="sng" dirty="0">
                <a:solidFill>
                  <a:schemeClr val="accent6">
                    <a:lumMod val="50000"/>
                  </a:schemeClr>
                </a:solidFill>
              </a:rPr>
              <a:t>Fertilité des sols par les « super sols » et les E.M.</a:t>
            </a:r>
            <a:r>
              <a:rPr lang="fr-FR" dirty="0">
                <a:solidFill>
                  <a:schemeClr val="accent6">
                    <a:lumMod val="50000"/>
                  </a:schemeClr>
                </a:solidFill>
              </a:rPr>
              <a:t> (suite et fin) </a:t>
            </a:r>
            <a:r>
              <a:rPr lang="fr-FR" dirty="0">
                <a:solidFill>
                  <a:schemeClr val="accent6">
                    <a:lumMod val="50000"/>
                  </a:schemeClr>
                </a:solidFill>
                <a:latin typeface="+mn-lt"/>
              </a:rPr>
              <a:t>:</a:t>
            </a:r>
          </a:p>
        </p:txBody>
      </p:sp>
      <p:sp>
        <p:nvSpPr>
          <p:cNvPr id="6" name="Rectangle 5"/>
          <p:cNvSpPr/>
          <p:nvPr/>
        </p:nvSpPr>
        <p:spPr>
          <a:xfrm>
            <a:off x="4550522" y="21020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666196A5-B49E-4EDD-B6A0-C5FF4073C370}" type="slidenum">
              <a:rPr lang="fr-FR"/>
              <a:pPr>
                <a:defRPr/>
              </a:pPr>
              <a:t>69</a:t>
            </a:fld>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291104439"/>
              </p:ext>
            </p:extLst>
          </p:nvPr>
        </p:nvGraphicFramePr>
        <p:xfrm>
          <a:off x="1652532" y="1674563"/>
          <a:ext cx="9320268" cy="2810870"/>
        </p:xfrm>
        <a:graphic>
          <a:graphicData uri="http://schemas.openxmlformats.org/drawingml/2006/table">
            <a:tbl>
              <a:tblPr>
                <a:tableStyleId>{5C22544A-7EE6-4342-B048-85BDC9FD1C3A}</a:tableStyleId>
              </a:tblPr>
              <a:tblGrid>
                <a:gridCol w="2020271">
                  <a:extLst>
                    <a:ext uri="{9D8B030D-6E8A-4147-A177-3AD203B41FA5}">
                      <a16:colId xmlns:a16="http://schemas.microsoft.com/office/drawing/2014/main" val="20000"/>
                    </a:ext>
                  </a:extLst>
                </a:gridCol>
                <a:gridCol w="2059867">
                  <a:extLst>
                    <a:ext uri="{9D8B030D-6E8A-4147-A177-3AD203B41FA5}">
                      <a16:colId xmlns:a16="http://schemas.microsoft.com/office/drawing/2014/main" val="20001"/>
                    </a:ext>
                  </a:extLst>
                </a:gridCol>
                <a:gridCol w="2055263">
                  <a:extLst>
                    <a:ext uri="{9D8B030D-6E8A-4147-A177-3AD203B41FA5}">
                      <a16:colId xmlns:a16="http://schemas.microsoft.com/office/drawing/2014/main" val="20002"/>
                    </a:ext>
                  </a:extLst>
                </a:gridCol>
                <a:gridCol w="3184867">
                  <a:extLst>
                    <a:ext uri="{9D8B030D-6E8A-4147-A177-3AD203B41FA5}">
                      <a16:colId xmlns:a16="http://schemas.microsoft.com/office/drawing/2014/main" val="20003"/>
                    </a:ext>
                  </a:extLst>
                </a:gridCol>
              </a:tblGrid>
              <a:tr h="572877">
                <a:tc>
                  <a:txBody>
                    <a:bodyPr/>
                    <a:lstStyle/>
                    <a:p>
                      <a:pPr marL="36000" algn="ctr" eaLnBrk="0" fontAlgn="base" hangingPunct="0">
                        <a:lnSpc>
                          <a:spcPct val="100000"/>
                        </a:lnSpc>
                        <a:spcBef>
                          <a:spcPts val="0"/>
                        </a:spcBef>
                        <a:spcAft>
                          <a:spcPts val="0"/>
                        </a:spcAft>
                      </a:pPr>
                      <a:r>
                        <a:rPr lang="fr-FR" sz="1800" spc="-25" dirty="0">
                          <a:effectLst/>
                        </a:rPr>
                        <a:t>PARAMETRE</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algn="ctr" eaLnBrk="0" fontAlgn="base" hangingPunct="0">
                        <a:lnSpc>
                          <a:spcPct val="100000"/>
                        </a:lnSpc>
                        <a:spcBef>
                          <a:spcPts val="0"/>
                        </a:spcBef>
                        <a:spcAft>
                          <a:spcPts val="0"/>
                        </a:spcAft>
                      </a:pPr>
                      <a:r>
                        <a:rPr lang="fr-FR" sz="1800" dirty="0">
                          <a:effectLst/>
                        </a:rPr>
                        <a:t>L'AGRICULTURE</a:t>
                      </a:r>
                      <a:br>
                        <a:rPr lang="fr-FR" sz="1800" dirty="0">
                          <a:effectLst/>
                        </a:rPr>
                      </a:br>
                      <a:r>
                        <a:rPr lang="fr-FR" sz="1800" dirty="0">
                          <a:effectLst/>
                        </a:rPr>
                        <a:t>CONVENTIONELLE</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algn="ctr" eaLnBrk="0" fontAlgn="base" hangingPunct="0">
                        <a:lnSpc>
                          <a:spcPct val="100000"/>
                        </a:lnSpc>
                        <a:spcBef>
                          <a:spcPts val="0"/>
                        </a:spcBef>
                        <a:spcAft>
                          <a:spcPts val="0"/>
                        </a:spcAft>
                      </a:pPr>
                      <a:r>
                        <a:rPr lang="fr-FR" sz="1800">
                          <a:effectLst/>
                        </a:rPr>
                        <a:t>L'AGRICULTURE</a:t>
                      </a:r>
                      <a:br>
                        <a:rPr lang="fr-FR" sz="1800">
                          <a:effectLst/>
                        </a:rPr>
                      </a:br>
                      <a:r>
                        <a:rPr lang="fr-FR" sz="1800">
                          <a:effectLst/>
                        </a:rPr>
                        <a:t>TRADITIONNELLE</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algn="ctr" eaLnBrk="0" fontAlgn="base" hangingPunct="0">
                        <a:lnSpc>
                          <a:spcPct val="100000"/>
                        </a:lnSpc>
                        <a:spcBef>
                          <a:spcPts val="0"/>
                        </a:spcBef>
                        <a:spcAft>
                          <a:spcPts val="0"/>
                        </a:spcAft>
                      </a:pPr>
                      <a:r>
                        <a:rPr lang="fr-FR" sz="1800" spc="-10" dirty="0">
                          <a:solidFill>
                            <a:schemeClr val="accent6">
                              <a:lumMod val="50000"/>
                            </a:schemeClr>
                          </a:solidFill>
                          <a:effectLst/>
                        </a:rPr>
                        <a:t>AGRICULTURE INTEGREE, NATURELLE ET AUTHENTIQUE UTILISANT LES EM.</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41523">
                <a:tc>
                  <a:txBody>
                    <a:bodyPr/>
                    <a:lstStyle/>
                    <a:p>
                      <a:pPr marL="36000" eaLnBrk="0" fontAlgn="base" hangingPunct="0">
                        <a:lnSpc>
                          <a:spcPct val="100000"/>
                        </a:lnSpc>
                        <a:spcBef>
                          <a:spcPts val="0"/>
                        </a:spcBef>
                        <a:spcAft>
                          <a:spcPts val="0"/>
                        </a:spcAft>
                      </a:pPr>
                      <a:r>
                        <a:rPr lang="fr-FR" sz="1800" spc="35" dirty="0">
                          <a:effectLst/>
                        </a:rPr>
                        <a:t>Rendement</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effectLst/>
                        </a:rPr>
                        <a:t>Moyen - Elevé</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effectLst/>
                        </a:rPr>
                        <a:t>Faible - Moyen</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solidFill>
                            <a:schemeClr val="accent6">
                              <a:lumMod val="50000"/>
                            </a:schemeClr>
                          </a:solidFill>
                          <a:effectLst/>
                        </a:rPr>
                        <a:t>Moyen - Elevé</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30506">
                <a:tc>
                  <a:txBody>
                    <a:bodyPr/>
                    <a:lstStyle/>
                    <a:p>
                      <a:pPr marL="36000" eaLnBrk="0" fontAlgn="base" hangingPunct="0">
                        <a:lnSpc>
                          <a:spcPct val="100000"/>
                        </a:lnSpc>
                        <a:spcBef>
                          <a:spcPts val="0"/>
                        </a:spcBef>
                        <a:spcAft>
                          <a:spcPts val="0"/>
                        </a:spcAft>
                      </a:pPr>
                      <a:r>
                        <a:rPr lang="fr-FR" sz="1800" spc="30">
                          <a:effectLst/>
                        </a:rPr>
                        <a:t>Quantité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effectLst/>
                        </a:rPr>
                        <a:t>Faible - Moyen</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5" dirty="0">
                          <a:effectLst/>
                        </a:rPr>
                        <a:t>Moyen - Elevé</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solidFill>
                            <a:schemeClr val="accent6">
                              <a:lumMod val="50000"/>
                            </a:schemeClr>
                          </a:solidFill>
                          <a:effectLst/>
                        </a:rPr>
                        <a:t>Moyen - Elevé</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24363">
                <a:tc>
                  <a:txBody>
                    <a:bodyPr/>
                    <a:lstStyle/>
                    <a:p>
                      <a:pPr marL="36000" eaLnBrk="0" fontAlgn="base" hangingPunct="0">
                        <a:lnSpc>
                          <a:spcPct val="100000"/>
                        </a:lnSpc>
                        <a:spcBef>
                          <a:spcPts val="0"/>
                        </a:spcBef>
                        <a:spcAft>
                          <a:spcPts val="0"/>
                        </a:spcAft>
                      </a:pPr>
                      <a:r>
                        <a:rPr lang="fr-FR" sz="1800" spc="10">
                          <a:effectLst/>
                        </a:rPr>
                        <a:t>Coût</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a:effectLst/>
                        </a:rPr>
                        <a:t>Elevé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5" dirty="0">
                          <a:effectLst/>
                        </a:rPr>
                        <a:t>Faible</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5" dirty="0">
                          <a:solidFill>
                            <a:schemeClr val="accent6">
                              <a:lumMod val="50000"/>
                            </a:schemeClr>
                          </a:solidFill>
                          <a:effectLst/>
                        </a:rPr>
                        <a:t>Faible</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24363">
                <a:tc>
                  <a:txBody>
                    <a:bodyPr/>
                    <a:lstStyle/>
                    <a:p>
                      <a:pPr marL="36000" eaLnBrk="0" fontAlgn="base" hangingPunct="0">
                        <a:lnSpc>
                          <a:spcPct val="100000"/>
                        </a:lnSpc>
                        <a:spcBef>
                          <a:spcPts val="0"/>
                        </a:spcBef>
                        <a:spcAft>
                          <a:spcPts val="0"/>
                        </a:spcAft>
                      </a:pPr>
                      <a:r>
                        <a:rPr lang="fr-FR" sz="1800" spc="5">
                          <a:effectLst/>
                        </a:rPr>
                        <a:t>Toxicité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a:effectLst/>
                        </a:rPr>
                        <a:t>Elevé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35" dirty="0">
                          <a:effectLst/>
                        </a:rPr>
                        <a:t>Aucune</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35" dirty="0">
                          <a:solidFill>
                            <a:schemeClr val="accent6">
                              <a:lumMod val="50000"/>
                            </a:schemeClr>
                          </a:solidFill>
                          <a:effectLst/>
                        </a:rPr>
                        <a:t>Aucune</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42792">
                <a:tc>
                  <a:txBody>
                    <a:bodyPr/>
                    <a:lstStyle/>
                    <a:p>
                      <a:pPr marL="36000" eaLnBrk="0" fontAlgn="base" hangingPunct="0">
                        <a:lnSpc>
                          <a:spcPct val="100000"/>
                        </a:lnSpc>
                        <a:spcBef>
                          <a:spcPts val="0"/>
                        </a:spcBef>
                        <a:spcAft>
                          <a:spcPts val="0"/>
                        </a:spcAft>
                      </a:pPr>
                      <a:r>
                        <a:rPr lang="fr-FR" sz="1800" spc="35">
                          <a:effectLst/>
                        </a:rPr>
                        <a:t>Environnement</a:t>
                      </a:r>
                      <a:endParaRPr lang="fr-FR" sz="18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30">
                          <a:effectLst/>
                        </a:rPr>
                        <a:t>Endommagé</a:t>
                      </a:r>
                      <a:endParaRPr lang="fr-FR" sz="18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5" dirty="0">
                          <a:effectLst/>
                        </a:rPr>
                        <a:t>Protégé</a:t>
                      </a:r>
                      <a:endParaRPr lang="fr-FR" sz="18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dirty="0">
                          <a:solidFill>
                            <a:schemeClr val="accent6">
                              <a:lumMod val="50000"/>
                            </a:schemeClr>
                          </a:solidFill>
                          <a:effectLst/>
                        </a:rPr>
                        <a:t>Protégé et amélioré</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324363">
                <a:tc>
                  <a:txBody>
                    <a:bodyPr/>
                    <a:lstStyle/>
                    <a:p>
                      <a:pPr marL="36000" eaLnBrk="0" fontAlgn="base" hangingPunct="0">
                        <a:lnSpc>
                          <a:spcPct val="100000"/>
                        </a:lnSpc>
                        <a:spcBef>
                          <a:spcPts val="0"/>
                        </a:spcBef>
                        <a:spcAft>
                          <a:spcPts val="0"/>
                        </a:spcAft>
                      </a:pPr>
                      <a:r>
                        <a:rPr lang="fr-FR" sz="1800" spc="25">
                          <a:effectLst/>
                        </a:rPr>
                        <a:t>Durabilité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40">
                          <a:effectLst/>
                        </a:rPr>
                        <a:t>Pas Durable</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15">
                          <a:effectLst/>
                        </a:rPr>
                        <a:t>Durable</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15" dirty="0">
                          <a:solidFill>
                            <a:schemeClr val="accent6">
                              <a:lumMod val="50000"/>
                            </a:schemeClr>
                          </a:solidFill>
                          <a:effectLst/>
                        </a:rPr>
                        <a:t>Durable</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9" name="ZoneTexte 8"/>
          <p:cNvSpPr txBox="1"/>
          <p:nvPr/>
        </p:nvSpPr>
        <p:spPr>
          <a:xfrm>
            <a:off x="89473" y="328097"/>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225490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415448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 </a:t>
            </a:r>
            <a:r>
              <a:rPr lang="fr-FR" b="1" u="sng" dirty="0">
                <a:solidFill>
                  <a:schemeClr val="accent6">
                    <a:lumMod val="50000"/>
                  </a:schemeClr>
                </a:solidFill>
                <a:latin typeface="+mn-lt"/>
              </a:rPr>
              <a:t>Historique (suite)</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marL="285750" indent="-285750" algn="just">
              <a:buFont typeface="Arial" panose="020B0604020202020204" pitchFamily="34" charset="0"/>
              <a:buChar char="•"/>
              <a:defRPr/>
            </a:pPr>
            <a:r>
              <a:rPr lang="fr-FR" dirty="0">
                <a:solidFill>
                  <a:schemeClr val="accent6">
                    <a:lumMod val="50000"/>
                  </a:schemeClr>
                </a:solidFill>
              </a:rPr>
              <a:t>Le Père </a:t>
            </a:r>
            <a:r>
              <a:rPr lang="fr-FR" dirty="0" err="1">
                <a:solidFill>
                  <a:schemeClr val="accent6">
                    <a:lumMod val="50000"/>
                  </a:schemeClr>
                </a:solidFill>
              </a:rPr>
              <a:t>Nzamujo</a:t>
            </a:r>
            <a:r>
              <a:rPr lang="fr-FR" dirty="0">
                <a:solidFill>
                  <a:schemeClr val="accent6">
                    <a:lumMod val="50000"/>
                  </a:schemeClr>
                </a:solidFill>
              </a:rPr>
              <a:t> a créé l’ONG </a:t>
            </a:r>
            <a:r>
              <a:rPr lang="fr-FR" b="1" dirty="0">
                <a:solidFill>
                  <a:schemeClr val="accent6">
                    <a:lumMod val="50000"/>
                  </a:schemeClr>
                </a:solidFill>
              </a:rPr>
              <a:t>Songhaï</a:t>
            </a:r>
            <a:r>
              <a:rPr lang="fr-FR" dirty="0">
                <a:solidFill>
                  <a:schemeClr val="accent6">
                    <a:lumMod val="50000"/>
                  </a:schemeClr>
                </a:solidFill>
              </a:rPr>
              <a:t> _ nommé d'après l'un des grands royaumes africains indépendants précoloniaux (°) _  avec un tout petit nombre de jeunes béninois (5 ou 6 au départ) et le soutien d’un groupe d’amis africains, révolté par le faible niveau de développement sur le continent africain et soucieux de redonner une dignité à l’Afrique.. </a:t>
            </a:r>
          </a:p>
          <a:p>
            <a:pPr marL="285750" indent="-285750" algn="just">
              <a:buFont typeface="Arial" panose="020B0604020202020204" pitchFamily="34" charset="0"/>
              <a:buChar char="•"/>
              <a:defRPr/>
            </a:pPr>
            <a:r>
              <a:rPr lang="fr-FR" dirty="0">
                <a:solidFill>
                  <a:schemeClr val="accent6">
                    <a:lumMod val="50000"/>
                  </a:schemeClr>
                </a:solidFill>
              </a:rPr>
              <a:t>Les expériences de Songhaï ont démarré sur un hectare de terre marécageuse abandonnée, octroyés par le gouvernement béninois dans la banlieue de Porto-Novo (Bénin).</a:t>
            </a:r>
          </a:p>
          <a:p>
            <a:pPr marL="285750" indent="-285750" algn="just">
              <a:buFont typeface="Arial" panose="020B0604020202020204" pitchFamily="34" charset="0"/>
              <a:buChar char="•"/>
              <a:defRPr/>
            </a:pPr>
            <a:r>
              <a:rPr lang="fr-FR" dirty="0">
                <a:solidFill>
                  <a:schemeClr val="accent6">
                    <a:lumMod val="50000"/>
                  </a:schemeClr>
                </a:solidFill>
              </a:rPr>
              <a:t>Depuis, cette parcelle, qui s’étend maintenant sur 22 ha, est devenue le siège de l’ONG, ainsi que sa première « ferme-école ».</a:t>
            </a:r>
          </a:p>
          <a:p>
            <a:pPr marL="285750" indent="-285750" algn="just">
              <a:buFont typeface="Arial" panose="020B0604020202020204" pitchFamily="34" charset="0"/>
              <a:buChar char="•"/>
              <a:defRPr/>
            </a:pPr>
            <a:r>
              <a:rPr lang="fr-FR" dirty="0">
                <a:solidFill>
                  <a:schemeClr val="accent6">
                    <a:lumMod val="50000"/>
                  </a:schemeClr>
                </a:solidFill>
              </a:rPr>
              <a:t>Le Centre </a:t>
            </a:r>
            <a:r>
              <a:rPr lang="fr-FR" dirty="0" err="1">
                <a:solidFill>
                  <a:schemeClr val="accent6">
                    <a:lumMod val="50000"/>
                  </a:schemeClr>
                </a:solidFill>
              </a:rPr>
              <a:t>Songhai</a:t>
            </a:r>
            <a:r>
              <a:rPr lang="fr-FR" dirty="0">
                <a:solidFill>
                  <a:schemeClr val="accent6">
                    <a:lumMod val="50000"/>
                  </a:schemeClr>
                </a:solidFill>
              </a:rPr>
              <a:t> créé en 1985 en République du Bénin est aujourd’hui une incroyable initiative de développement local : centres de formation, fermes, caisses de crédit, coopératives, chaînes de montage et de restauration, ateliers de recyclage, énergies renouvelables, transformation agro alimentaire.</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3"/>
              </a:rPr>
              <a:t>http://water-dr.org/nzamujo-godfrey/</a:t>
            </a:r>
            <a:r>
              <a:rPr lang="fr-FR" sz="1200">
                <a:solidFill>
                  <a:schemeClr val="accent6">
                    <a:lumMod val="50000"/>
                  </a:schemeClr>
                </a:solidFill>
                <a:latin typeface="+mn-lt"/>
              </a:rPr>
              <a:t>, </a:t>
            </a:r>
            <a:r>
              <a:rPr lang="fr-FR" sz="1200" dirty="0">
                <a:solidFill>
                  <a:schemeClr val="accent6">
                    <a:lumMod val="50000"/>
                  </a:schemeClr>
                </a:solidFill>
                <a:latin typeface="+mn-lt"/>
              </a:rPr>
              <a:t>b) </a:t>
            </a:r>
            <a:r>
              <a:rPr lang="fr-FR" sz="1200">
                <a:solidFill>
                  <a:schemeClr val="accent6">
                    <a:lumMod val="50000"/>
                  </a:schemeClr>
                </a:solidFill>
                <a:latin typeface="+mn-lt"/>
                <a:hlinkClick r:id="rId4"/>
              </a:rPr>
              <a:t>http://nl.wikipedia.org/wiki/Godfrey_Nzamujo</a:t>
            </a:r>
            <a:r>
              <a:rPr lang="fr-FR" sz="1200" dirty="0">
                <a:solidFill>
                  <a:schemeClr val="accent6">
                    <a:lumMod val="50000"/>
                  </a:schemeClr>
                </a:solidFill>
                <a:latin typeface="+mn-lt"/>
              </a:rPr>
              <a:t>, </a:t>
            </a:r>
          </a:p>
          <a:p>
            <a:pPr eaLnBrk="1" fontAlgn="auto" hangingPunct="1">
              <a:spcBef>
                <a:spcPts val="0"/>
              </a:spcBef>
              <a:spcAft>
                <a:spcPts val="0"/>
              </a:spcAft>
              <a:defRPr/>
            </a:pPr>
            <a:r>
              <a:rPr lang="fr-FR" sz="1200" dirty="0">
                <a:solidFill>
                  <a:schemeClr val="accent6">
                    <a:lumMod val="50000"/>
                  </a:schemeClr>
                </a:solidFill>
                <a:latin typeface="+mn-lt"/>
              </a:rPr>
              <a:t>c) </a:t>
            </a:r>
            <a:r>
              <a:rPr lang="fr-FR" sz="1200">
                <a:solidFill>
                  <a:schemeClr val="accent6">
                    <a:lumMod val="50000"/>
                  </a:schemeClr>
                </a:solidFill>
                <a:latin typeface="+mn-lt"/>
                <a:hlinkClick r:id="rId5"/>
              </a:rPr>
              <a:t>http://www.icwe-secretariat.com/icwe_webprojects_cms/preview/profile_popup.php?bioId=1295</a:t>
            </a:r>
            <a:r>
              <a:rPr lang="fr-FR" sz="1200" dirty="0">
                <a:solidFill>
                  <a:schemeClr val="accent6">
                    <a:lumMod val="50000"/>
                  </a:schemeClr>
                </a:solidFill>
                <a:latin typeface="+mn-lt"/>
              </a:rPr>
              <a:t>,</a:t>
            </a:r>
          </a:p>
          <a:p>
            <a:pPr eaLnBrk="1" fontAlgn="auto" hangingPunct="1">
              <a:spcBef>
                <a:spcPts val="0"/>
              </a:spcBef>
              <a:spcAft>
                <a:spcPts val="0"/>
              </a:spcAft>
              <a:defRPr/>
            </a:pPr>
            <a:r>
              <a:rPr lang="fr-FR" sz="1200" dirty="0">
                <a:solidFill>
                  <a:schemeClr val="accent6">
                    <a:lumMod val="50000"/>
                  </a:schemeClr>
                </a:solidFill>
                <a:latin typeface="+mn-lt"/>
              </a:rPr>
              <a:t>d) </a:t>
            </a:r>
            <a:r>
              <a:rPr lang="fr-FR" sz="1200">
                <a:solidFill>
                  <a:schemeClr val="accent6">
                    <a:lumMod val="50000"/>
                  </a:schemeClr>
                </a:solidFill>
                <a:latin typeface="+mn-lt"/>
                <a:hlinkClick r:id="rId6"/>
              </a:rPr>
              <a:t>http://www.cp-africa.com/2012/07/04/reverend-nzamujo-at-tedxikoyi-using-agriculture-to-challenge-africas-triple-threat/</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230DD4EB-D4E8-42E1-A291-981C0B88F597}" type="slidenum">
              <a:rPr lang="fr-FR"/>
              <a:pPr>
                <a:defRPr/>
              </a:pPr>
              <a:t>7</a:t>
            </a:fld>
            <a:endParaRPr lang="fr-FR" dirty="0"/>
          </a:p>
        </p:txBody>
      </p:sp>
      <p:pic>
        <p:nvPicPr>
          <p:cNvPr id="11269" name="Imag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28263" y="4014788"/>
            <a:ext cx="17430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4"/>
          <p:cNvSpPr>
            <a:spLocks noChangeArrowheads="1"/>
          </p:cNvSpPr>
          <p:nvPr/>
        </p:nvSpPr>
        <p:spPr bwMode="auto">
          <a:xfrm>
            <a:off x="8075613" y="5967413"/>
            <a:ext cx="3895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fr-FR" altLang="fr-FR" sz="1200" dirty="0">
                <a:solidFill>
                  <a:schemeClr val="accent6">
                    <a:lumMod val="50000"/>
                  </a:schemeClr>
                </a:solidFill>
                <a:latin typeface="Cabin"/>
              </a:rPr>
              <a:t>Le Père Godfrey </a:t>
            </a:r>
            <a:r>
              <a:rPr lang="fr-FR" altLang="fr-FR" sz="1200" dirty="0" err="1">
                <a:solidFill>
                  <a:schemeClr val="accent6">
                    <a:lumMod val="50000"/>
                  </a:schemeClr>
                </a:solidFill>
                <a:latin typeface="Cabin"/>
              </a:rPr>
              <a:t>Nzamujo</a:t>
            </a:r>
            <a:r>
              <a:rPr lang="fr-FR" altLang="fr-FR" sz="1200" dirty="0">
                <a:solidFill>
                  <a:schemeClr val="accent6">
                    <a:lumMod val="50000"/>
                  </a:schemeClr>
                </a:solidFill>
                <a:latin typeface="Cabin"/>
              </a:rPr>
              <a:t>, </a:t>
            </a:r>
            <a:r>
              <a:rPr lang="fr-FR" altLang="fr-FR" sz="1200" dirty="0" err="1">
                <a:solidFill>
                  <a:schemeClr val="accent6">
                    <a:lumMod val="50000"/>
                  </a:schemeClr>
                </a:solidFill>
                <a:latin typeface="Cabin"/>
              </a:rPr>
              <a:t>Ph.D</a:t>
            </a:r>
            <a:r>
              <a:rPr lang="fr-FR" altLang="fr-FR" sz="1200" dirty="0">
                <a:solidFill>
                  <a:schemeClr val="accent6">
                    <a:lumMod val="50000"/>
                  </a:schemeClr>
                </a:solidFill>
                <a:latin typeface="Cabin"/>
              </a:rPr>
              <a:t>. Fondateur et directeur du Centre Songhaï, un Centre d'excellence des Nations Unies pour le développement durable </a:t>
            </a:r>
            <a:r>
              <a:rPr lang="fr-FR" altLang="fr-FR" sz="1200" dirty="0">
                <a:solidFill>
                  <a:schemeClr val="accent6">
                    <a:lumMod val="50000"/>
                  </a:schemeClr>
                </a:solidFill>
              </a:rPr>
              <a:t>↑</a:t>
            </a:r>
          </a:p>
        </p:txBody>
      </p:sp>
      <p:sp>
        <p:nvSpPr>
          <p:cNvPr id="4" name="ZoneTexte 3"/>
          <p:cNvSpPr txBox="1"/>
          <p:nvPr/>
        </p:nvSpPr>
        <p:spPr>
          <a:xfrm>
            <a:off x="254000" y="4879975"/>
            <a:ext cx="7729538" cy="1662113"/>
          </a:xfrm>
          <a:prstGeom prst="rect">
            <a:avLst/>
          </a:prstGeom>
          <a:noFill/>
        </p:spPr>
        <p:txBody>
          <a:bodyPr>
            <a:spAutoFit/>
          </a:bodyPr>
          <a:lstStyle/>
          <a:p>
            <a:pPr algn="just">
              <a:defRPr/>
            </a:pPr>
            <a:r>
              <a:rPr lang="fr-FR" dirty="0">
                <a:solidFill>
                  <a:schemeClr val="accent6">
                    <a:lumMod val="50000"/>
                  </a:schemeClr>
                </a:solidFill>
              </a:rPr>
              <a:t>(°) Le </a:t>
            </a:r>
            <a:r>
              <a:rPr lang="fr-FR" b="1" dirty="0">
                <a:solidFill>
                  <a:schemeClr val="accent6">
                    <a:lumMod val="50000"/>
                  </a:schemeClr>
                </a:solidFill>
              </a:rPr>
              <a:t>nom</a:t>
            </a:r>
            <a:r>
              <a:rPr lang="fr-FR" dirty="0">
                <a:solidFill>
                  <a:schemeClr val="accent6">
                    <a:lumMod val="50000"/>
                  </a:schemeClr>
                </a:solidFill>
              </a:rPr>
              <a:t> Songhaï est emprunté à un puissant et florissant empire ouest africain du XVème siècle. En effet, ce nom, associé à un prestigieux empire, doit inspirer, aux membres du centre </a:t>
            </a:r>
            <a:r>
              <a:rPr lang="fr-FR" b="1" dirty="0">
                <a:solidFill>
                  <a:schemeClr val="accent6">
                    <a:lumMod val="50000"/>
                  </a:schemeClr>
                </a:solidFill>
              </a:rPr>
              <a:t>Songhaï</a:t>
            </a:r>
            <a:r>
              <a:rPr lang="fr-FR" dirty="0">
                <a:solidFill>
                  <a:schemeClr val="accent6">
                    <a:lumMod val="50000"/>
                  </a:schemeClr>
                </a:solidFill>
              </a:rPr>
              <a:t>, la fierté et l’espoir pour une Afrique digne et prospère. </a:t>
            </a:r>
            <a:r>
              <a:rPr lang="fr-FR" b="1" dirty="0">
                <a:solidFill>
                  <a:schemeClr val="accent6">
                    <a:lumMod val="50000"/>
                  </a:schemeClr>
                </a:solidFill>
              </a:rPr>
              <a:t>Songhaï</a:t>
            </a:r>
            <a:r>
              <a:rPr lang="fr-FR" dirty="0">
                <a:solidFill>
                  <a:schemeClr val="accent6">
                    <a:lumMod val="50000"/>
                  </a:schemeClr>
                </a:solidFill>
              </a:rPr>
              <a:t> vise à redonner aux Africains les valeurs, attitudes et compétences qui avaient favorisé l’émergence de cette brillante civilisation.</a:t>
            </a:r>
          </a:p>
          <a:p>
            <a:pPr algn="just">
              <a:defRPr/>
            </a:pPr>
            <a:r>
              <a:rPr lang="fr-FR" sz="1200" dirty="0">
                <a:solidFill>
                  <a:schemeClr val="accent6">
                    <a:lumMod val="50000"/>
                  </a:schemeClr>
                </a:solidFill>
              </a:rPr>
              <a:t>Source : Prospectus général Songhaï.</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2"/>
          <p:cNvGrpSpPr>
            <a:grpSpLocks/>
          </p:cNvGrpSpPr>
          <p:nvPr/>
        </p:nvGrpSpPr>
        <p:grpSpPr bwMode="auto">
          <a:xfrm>
            <a:off x="1943100" y="2003425"/>
            <a:ext cx="8215313" cy="1501775"/>
            <a:chOff x="144" y="1118"/>
            <a:chExt cx="5175" cy="946"/>
          </a:xfrm>
        </p:grpSpPr>
        <p:grpSp>
          <p:nvGrpSpPr>
            <p:cNvPr id="135" name="Group 3"/>
            <p:cNvGrpSpPr>
              <a:grpSpLocks/>
            </p:cNvGrpSpPr>
            <p:nvPr/>
          </p:nvGrpSpPr>
          <p:grpSpPr bwMode="auto">
            <a:xfrm>
              <a:off x="1200" y="1118"/>
              <a:ext cx="3255" cy="931"/>
              <a:chOff x="1200" y="1118"/>
              <a:chExt cx="3255" cy="931"/>
            </a:xfrm>
          </p:grpSpPr>
          <p:grpSp>
            <p:nvGrpSpPr>
              <p:cNvPr id="150" name="Group 4"/>
              <p:cNvGrpSpPr>
                <a:grpSpLocks/>
              </p:cNvGrpSpPr>
              <p:nvPr/>
            </p:nvGrpSpPr>
            <p:grpSpPr bwMode="auto">
              <a:xfrm>
                <a:off x="1200" y="1118"/>
                <a:ext cx="528" cy="432"/>
                <a:chOff x="2640" y="1392"/>
                <a:chExt cx="528" cy="432"/>
              </a:xfrm>
            </p:grpSpPr>
            <p:sp>
              <p:nvSpPr>
                <p:cNvPr id="157" name="Text Box 5"/>
                <p:cNvSpPr txBox="1">
                  <a:spLocks noChangeArrowheads="1"/>
                </p:cNvSpPr>
                <p:nvPr/>
              </p:nvSpPr>
              <p:spPr bwMode="auto">
                <a:xfrm>
                  <a:off x="2640" y="1536"/>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O</a:t>
                  </a:r>
                  <a:r>
                    <a:rPr lang="fr-FR" baseline="-25000">
                      <a:latin typeface="Times New Roman" pitchFamily="18" charset="0"/>
                    </a:rPr>
                    <a:t>2</a:t>
                  </a:r>
                  <a:endParaRPr lang="fr-FR">
                    <a:latin typeface="Times New Roman" pitchFamily="18" charset="0"/>
                  </a:endParaRPr>
                </a:p>
              </p:txBody>
            </p:sp>
            <p:sp>
              <p:nvSpPr>
                <p:cNvPr id="158" name="Line 6"/>
                <p:cNvSpPr>
                  <a:spLocks noChangeShapeType="1"/>
                </p:cNvSpPr>
                <p:nvPr/>
              </p:nvSpPr>
              <p:spPr bwMode="auto">
                <a:xfrm flipV="1">
                  <a:off x="2856" y="1392"/>
                  <a:ext cx="0"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51" name="Group 7"/>
              <p:cNvGrpSpPr>
                <a:grpSpLocks/>
              </p:cNvGrpSpPr>
              <p:nvPr/>
            </p:nvGrpSpPr>
            <p:grpSpPr bwMode="auto">
              <a:xfrm>
                <a:off x="2688" y="1350"/>
                <a:ext cx="528" cy="432"/>
                <a:chOff x="2640" y="1392"/>
                <a:chExt cx="528" cy="432"/>
              </a:xfrm>
            </p:grpSpPr>
            <p:sp>
              <p:nvSpPr>
                <p:cNvPr id="155" name="Text Box 8"/>
                <p:cNvSpPr txBox="1">
                  <a:spLocks noChangeArrowheads="1"/>
                </p:cNvSpPr>
                <p:nvPr/>
              </p:nvSpPr>
              <p:spPr bwMode="auto">
                <a:xfrm>
                  <a:off x="2640" y="1536"/>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CO</a:t>
                  </a:r>
                  <a:r>
                    <a:rPr lang="fr-FR" baseline="-25000">
                      <a:latin typeface="Times New Roman" pitchFamily="18" charset="0"/>
                    </a:rPr>
                    <a:t>2</a:t>
                  </a:r>
                  <a:endParaRPr lang="fr-FR">
                    <a:latin typeface="Times New Roman" pitchFamily="18" charset="0"/>
                  </a:endParaRPr>
                </a:p>
              </p:txBody>
            </p:sp>
            <p:sp>
              <p:nvSpPr>
                <p:cNvPr id="156" name="Line 9"/>
                <p:cNvSpPr>
                  <a:spLocks noChangeShapeType="1"/>
                </p:cNvSpPr>
                <p:nvPr/>
              </p:nvSpPr>
              <p:spPr bwMode="auto">
                <a:xfrm flipV="1">
                  <a:off x="2856" y="1392"/>
                  <a:ext cx="0"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52" name="Group 10"/>
              <p:cNvGrpSpPr>
                <a:grpSpLocks/>
              </p:cNvGrpSpPr>
              <p:nvPr/>
            </p:nvGrpSpPr>
            <p:grpSpPr bwMode="auto">
              <a:xfrm>
                <a:off x="3927" y="1550"/>
                <a:ext cx="528" cy="499"/>
                <a:chOff x="2467" y="1310"/>
                <a:chExt cx="528" cy="499"/>
              </a:xfrm>
            </p:grpSpPr>
            <p:sp>
              <p:nvSpPr>
                <p:cNvPr id="153" name="Text Box 11"/>
                <p:cNvSpPr txBox="1">
                  <a:spLocks noChangeArrowheads="1"/>
                </p:cNvSpPr>
                <p:nvPr/>
              </p:nvSpPr>
              <p:spPr bwMode="auto">
                <a:xfrm>
                  <a:off x="2467" y="1521"/>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dirty="0">
                      <a:latin typeface="Times New Roman" pitchFamily="18" charset="0"/>
                    </a:rPr>
                    <a:t>CO</a:t>
                  </a:r>
                  <a:r>
                    <a:rPr lang="fr-FR" baseline="-25000" dirty="0">
                      <a:latin typeface="Times New Roman" pitchFamily="18" charset="0"/>
                    </a:rPr>
                    <a:t>2</a:t>
                  </a:r>
                  <a:endParaRPr lang="fr-FR" dirty="0">
                    <a:latin typeface="Times New Roman" pitchFamily="18" charset="0"/>
                  </a:endParaRPr>
                </a:p>
              </p:txBody>
            </p:sp>
            <p:sp>
              <p:nvSpPr>
                <p:cNvPr id="154" name="Line 12"/>
                <p:cNvSpPr>
                  <a:spLocks noChangeShapeType="1"/>
                </p:cNvSpPr>
                <p:nvPr/>
              </p:nvSpPr>
              <p:spPr bwMode="auto">
                <a:xfrm flipV="1">
                  <a:off x="2740" y="1310"/>
                  <a:ext cx="0"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grpSp>
          <p:nvGrpSpPr>
            <p:cNvPr id="136" name="Group 13"/>
            <p:cNvGrpSpPr>
              <a:grpSpLocks/>
            </p:cNvGrpSpPr>
            <p:nvPr/>
          </p:nvGrpSpPr>
          <p:grpSpPr bwMode="auto">
            <a:xfrm>
              <a:off x="144" y="1406"/>
              <a:ext cx="5175" cy="658"/>
              <a:chOff x="144" y="1406"/>
              <a:chExt cx="5175" cy="658"/>
            </a:xfrm>
          </p:grpSpPr>
          <p:grpSp>
            <p:nvGrpSpPr>
              <p:cNvPr id="137" name="Group 14"/>
              <p:cNvGrpSpPr>
                <a:grpSpLocks/>
              </p:cNvGrpSpPr>
              <p:nvPr/>
            </p:nvGrpSpPr>
            <p:grpSpPr bwMode="auto">
              <a:xfrm>
                <a:off x="192" y="1776"/>
                <a:ext cx="528" cy="288"/>
                <a:chOff x="162" y="1632"/>
                <a:chExt cx="528" cy="288"/>
              </a:xfrm>
            </p:grpSpPr>
            <p:sp>
              <p:nvSpPr>
                <p:cNvPr id="148" name="Text Box 15"/>
                <p:cNvSpPr txBox="1">
                  <a:spLocks noChangeArrowheads="1"/>
                </p:cNvSpPr>
                <p:nvPr/>
              </p:nvSpPr>
              <p:spPr bwMode="auto">
                <a:xfrm>
                  <a:off x="162" y="1632"/>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H</a:t>
                  </a:r>
                  <a:r>
                    <a:rPr lang="fr-FR" baseline="-25000">
                      <a:latin typeface="Times New Roman" pitchFamily="18" charset="0"/>
                    </a:rPr>
                    <a:t>2</a:t>
                  </a:r>
                  <a:r>
                    <a:rPr lang="fr-FR">
                      <a:latin typeface="Times New Roman" pitchFamily="18" charset="0"/>
                    </a:rPr>
                    <a:t>O</a:t>
                  </a:r>
                </a:p>
              </p:txBody>
            </p:sp>
            <p:sp>
              <p:nvSpPr>
                <p:cNvPr id="149" name="Line 16"/>
                <p:cNvSpPr>
                  <a:spLocks noChangeShapeType="1"/>
                </p:cNvSpPr>
                <p:nvPr/>
              </p:nvSpPr>
              <p:spPr bwMode="auto">
                <a:xfrm>
                  <a:off x="480" y="1776"/>
                  <a:ext cx="192" cy="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38" name="Group 17"/>
              <p:cNvGrpSpPr>
                <a:grpSpLocks/>
              </p:cNvGrpSpPr>
              <p:nvPr/>
            </p:nvGrpSpPr>
            <p:grpSpPr bwMode="auto">
              <a:xfrm>
                <a:off x="144" y="1406"/>
                <a:ext cx="5175" cy="516"/>
                <a:chOff x="144" y="1406"/>
                <a:chExt cx="5175" cy="516"/>
              </a:xfrm>
            </p:grpSpPr>
            <p:grpSp>
              <p:nvGrpSpPr>
                <p:cNvPr id="139" name="Group 18"/>
                <p:cNvGrpSpPr>
                  <a:grpSpLocks/>
                </p:cNvGrpSpPr>
                <p:nvPr/>
              </p:nvGrpSpPr>
              <p:grpSpPr bwMode="auto">
                <a:xfrm>
                  <a:off x="144" y="1488"/>
                  <a:ext cx="528" cy="288"/>
                  <a:chOff x="144" y="1632"/>
                  <a:chExt cx="528" cy="288"/>
                </a:xfrm>
              </p:grpSpPr>
              <p:sp>
                <p:nvSpPr>
                  <p:cNvPr id="146" name="Text Box 19"/>
                  <p:cNvSpPr txBox="1">
                    <a:spLocks noChangeArrowheads="1"/>
                  </p:cNvSpPr>
                  <p:nvPr/>
                </p:nvSpPr>
                <p:spPr bwMode="auto">
                  <a:xfrm>
                    <a:off x="144" y="1632"/>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CO</a:t>
                    </a:r>
                    <a:r>
                      <a:rPr lang="fr-FR" baseline="-25000">
                        <a:latin typeface="Times New Roman" pitchFamily="18" charset="0"/>
                      </a:rPr>
                      <a:t>2</a:t>
                    </a:r>
                    <a:endParaRPr lang="fr-FR">
                      <a:latin typeface="Times New Roman" pitchFamily="18" charset="0"/>
                    </a:endParaRPr>
                  </a:p>
                </p:txBody>
              </p:sp>
              <p:sp>
                <p:nvSpPr>
                  <p:cNvPr id="147" name="Line 20"/>
                  <p:cNvSpPr>
                    <a:spLocks noChangeShapeType="1"/>
                  </p:cNvSpPr>
                  <p:nvPr/>
                </p:nvSpPr>
                <p:spPr bwMode="auto">
                  <a:xfrm>
                    <a:off x="480" y="1776"/>
                    <a:ext cx="192" cy="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40" name="Group 21"/>
                <p:cNvGrpSpPr>
                  <a:grpSpLocks/>
                </p:cNvGrpSpPr>
                <p:nvPr/>
              </p:nvGrpSpPr>
              <p:grpSpPr bwMode="auto">
                <a:xfrm>
                  <a:off x="3430" y="1406"/>
                  <a:ext cx="473" cy="288"/>
                  <a:chOff x="3743" y="1274"/>
                  <a:chExt cx="473" cy="288"/>
                </a:xfrm>
              </p:grpSpPr>
              <p:sp>
                <p:nvSpPr>
                  <p:cNvPr id="144" name="Text Box 22"/>
                  <p:cNvSpPr txBox="1">
                    <a:spLocks noChangeArrowheads="1"/>
                  </p:cNvSpPr>
                  <p:nvPr/>
                </p:nvSpPr>
                <p:spPr bwMode="auto">
                  <a:xfrm>
                    <a:off x="3880" y="1274"/>
                    <a:ext cx="336"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dirty="0">
                        <a:latin typeface="Times New Roman" pitchFamily="18" charset="0"/>
                      </a:rPr>
                      <a:t>O</a:t>
                    </a:r>
                    <a:r>
                      <a:rPr lang="fr-FR" baseline="-25000" dirty="0">
                        <a:latin typeface="Times New Roman" pitchFamily="18" charset="0"/>
                      </a:rPr>
                      <a:t>2</a:t>
                    </a:r>
                    <a:endParaRPr lang="fr-FR" dirty="0">
                      <a:latin typeface="Times New Roman" pitchFamily="18" charset="0"/>
                    </a:endParaRPr>
                  </a:p>
                </p:txBody>
              </p:sp>
              <p:sp>
                <p:nvSpPr>
                  <p:cNvPr id="145" name="Line 23"/>
                  <p:cNvSpPr>
                    <a:spLocks noChangeShapeType="1"/>
                  </p:cNvSpPr>
                  <p:nvPr/>
                </p:nvSpPr>
                <p:spPr bwMode="auto">
                  <a:xfrm rot="3002547">
                    <a:off x="3838" y="1459"/>
                    <a:ext cx="1"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41" name="Group 24"/>
                <p:cNvGrpSpPr>
                  <a:grpSpLocks/>
                </p:cNvGrpSpPr>
                <p:nvPr/>
              </p:nvGrpSpPr>
              <p:grpSpPr bwMode="auto">
                <a:xfrm>
                  <a:off x="4868" y="1634"/>
                  <a:ext cx="451" cy="288"/>
                  <a:chOff x="3673" y="1356"/>
                  <a:chExt cx="451" cy="288"/>
                </a:xfrm>
              </p:grpSpPr>
              <p:sp>
                <p:nvSpPr>
                  <p:cNvPr id="142" name="Text Box 25"/>
                  <p:cNvSpPr txBox="1">
                    <a:spLocks noChangeArrowheads="1"/>
                  </p:cNvSpPr>
                  <p:nvPr/>
                </p:nvSpPr>
                <p:spPr bwMode="auto">
                  <a:xfrm>
                    <a:off x="3788" y="1356"/>
                    <a:ext cx="336"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O</a:t>
                    </a:r>
                    <a:r>
                      <a:rPr lang="fr-FR" baseline="-25000">
                        <a:latin typeface="Times New Roman" pitchFamily="18" charset="0"/>
                      </a:rPr>
                      <a:t>2</a:t>
                    </a:r>
                    <a:endParaRPr lang="fr-FR">
                      <a:latin typeface="Times New Roman" pitchFamily="18" charset="0"/>
                    </a:endParaRPr>
                  </a:p>
                </p:txBody>
              </p:sp>
              <p:sp>
                <p:nvSpPr>
                  <p:cNvPr id="143" name="Line 26"/>
                  <p:cNvSpPr>
                    <a:spLocks noChangeShapeType="1"/>
                  </p:cNvSpPr>
                  <p:nvPr/>
                </p:nvSpPr>
                <p:spPr bwMode="auto">
                  <a:xfrm rot="3002547">
                    <a:off x="3768" y="1536"/>
                    <a:ext cx="1"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grpSp>
      </p:grpSp>
      <p:grpSp>
        <p:nvGrpSpPr>
          <p:cNvPr id="83" name="Group 28"/>
          <p:cNvGrpSpPr>
            <a:grpSpLocks/>
          </p:cNvGrpSpPr>
          <p:nvPr/>
        </p:nvGrpSpPr>
        <p:grpSpPr bwMode="auto">
          <a:xfrm>
            <a:off x="2953321" y="1174040"/>
            <a:ext cx="7162800" cy="5257800"/>
            <a:chOff x="768" y="672"/>
            <a:chExt cx="4512" cy="3312"/>
          </a:xfrm>
        </p:grpSpPr>
        <p:sp>
          <p:nvSpPr>
            <p:cNvPr id="116" name="AutoShape 29"/>
            <p:cNvSpPr>
              <a:spLocks noChangeArrowheads="1"/>
            </p:cNvSpPr>
            <p:nvPr/>
          </p:nvSpPr>
          <p:spPr bwMode="auto">
            <a:xfrm>
              <a:off x="768" y="720"/>
              <a:ext cx="192" cy="624"/>
            </a:xfrm>
            <a:prstGeom prst="downArrow">
              <a:avLst>
                <a:gd name="adj1" fmla="val 50000"/>
                <a:gd name="adj2" fmla="val 62502"/>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nvGrpSpPr>
            <p:cNvPr id="117" name="Group 30"/>
            <p:cNvGrpSpPr>
              <a:grpSpLocks/>
            </p:cNvGrpSpPr>
            <p:nvPr/>
          </p:nvGrpSpPr>
          <p:grpSpPr bwMode="auto">
            <a:xfrm>
              <a:off x="1195" y="672"/>
              <a:ext cx="4085" cy="3312"/>
              <a:chOff x="1195" y="672"/>
              <a:chExt cx="4085" cy="3312"/>
            </a:xfrm>
          </p:grpSpPr>
          <p:grpSp>
            <p:nvGrpSpPr>
              <p:cNvPr id="118" name="Group 31"/>
              <p:cNvGrpSpPr>
                <a:grpSpLocks/>
              </p:cNvGrpSpPr>
              <p:nvPr/>
            </p:nvGrpSpPr>
            <p:grpSpPr bwMode="auto">
              <a:xfrm>
                <a:off x="1195" y="2131"/>
                <a:ext cx="3577" cy="1757"/>
                <a:chOff x="1195" y="2131"/>
                <a:chExt cx="3577" cy="1757"/>
              </a:xfrm>
            </p:grpSpPr>
            <p:sp>
              <p:nvSpPr>
                <p:cNvPr id="124" name="Line 32"/>
                <p:cNvSpPr>
                  <a:spLocks noChangeShapeType="1"/>
                </p:cNvSpPr>
                <p:nvPr/>
              </p:nvSpPr>
              <p:spPr bwMode="auto">
                <a:xfrm>
                  <a:off x="1315" y="2552"/>
                  <a:ext cx="716" cy="100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5" name="Line 33"/>
                <p:cNvSpPr>
                  <a:spLocks noChangeShapeType="1"/>
                </p:cNvSpPr>
                <p:nvPr/>
              </p:nvSpPr>
              <p:spPr bwMode="auto">
                <a:xfrm>
                  <a:off x="3216" y="2544"/>
                  <a:ext cx="48" cy="96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6" name="Line 34"/>
                <p:cNvSpPr>
                  <a:spLocks noChangeShapeType="1"/>
                </p:cNvSpPr>
                <p:nvPr/>
              </p:nvSpPr>
              <p:spPr bwMode="auto">
                <a:xfrm flipV="1">
                  <a:off x="2592" y="2434"/>
                  <a:ext cx="192" cy="288"/>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7" name="Line 35"/>
                <p:cNvSpPr>
                  <a:spLocks noChangeShapeType="1"/>
                </p:cNvSpPr>
                <p:nvPr/>
              </p:nvSpPr>
              <p:spPr bwMode="auto">
                <a:xfrm flipH="1" flipV="1">
                  <a:off x="2736" y="3264"/>
                  <a:ext cx="336" cy="288"/>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8" name="Line 36"/>
                <p:cNvSpPr>
                  <a:spLocks noChangeShapeType="1"/>
                </p:cNvSpPr>
                <p:nvPr/>
              </p:nvSpPr>
              <p:spPr bwMode="auto">
                <a:xfrm flipV="1">
                  <a:off x="3840" y="3600"/>
                  <a:ext cx="720" cy="288"/>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9" name="Line 37"/>
                <p:cNvSpPr>
                  <a:spLocks noChangeShapeType="1"/>
                </p:cNvSpPr>
                <p:nvPr/>
              </p:nvSpPr>
              <p:spPr bwMode="auto">
                <a:xfrm flipH="1" flipV="1">
                  <a:off x="1632" y="3648"/>
                  <a:ext cx="336"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0" name="Line 38"/>
                <p:cNvSpPr>
                  <a:spLocks noChangeShapeType="1"/>
                </p:cNvSpPr>
                <p:nvPr/>
              </p:nvSpPr>
              <p:spPr bwMode="auto">
                <a:xfrm flipH="1" flipV="1">
                  <a:off x="1195" y="2616"/>
                  <a:ext cx="144" cy="816"/>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1" name="Line 39"/>
                <p:cNvSpPr>
                  <a:spLocks noChangeShapeType="1"/>
                </p:cNvSpPr>
                <p:nvPr/>
              </p:nvSpPr>
              <p:spPr bwMode="auto">
                <a:xfrm flipH="1" flipV="1">
                  <a:off x="4591" y="2834"/>
                  <a:ext cx="181" cy="379"/>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2" name="Line 40"/>
                <p:cNvSpPr>
                  <a:spLocks noChangeShapeType="1"/>
                </p:cNvSpPr>
                <p:nvPr/>
              </p:nvSpPr>
              <p:spPr bwMode="auto">
                <a:xfrm flipH="1">
                  <a:off x="3840" y="2784"/>
                  <a:ext cx="624" cy="96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3" name="Line 41"/>
                <p:cNvSpPr>
                  <a:spLocks noChangeShapeType="1"/>
                </p:cNvSpPr>
                <p:nvPr/>
              </p:nvSpPr>
              <p:spPr bwMode="auto">
                <a:xfrm>
                  <a:off x="1776" y="2208"/>
                  <a:ext cx="624" cy="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4" name="Line 42"/>
                <p:cNvSpPr>
                  <a:spLocks noChangeShapeType="1"/>
                </p:cNvSpPr>
                <p:nvPr/>
              </p:nvSpPr>
              <p:spPr bwMode="auto">
                <a:xfrm>
                  <a:off x="3362" y="2131"/>
                  <a:ext cx="492" cy="226"/>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19" name="Group 43"/>
              <p:cNvGrpSpPr>
                <a:grpSpLocks/>
              </p:cNvGrpSpPr>
              <p:nvPr/>
            </p:nvGrpSpPr>
            <p:grpSpPr bwMode="auto">
              <a:xfrm>
                <a:off x="1248" y="672"/>
                <a:ext cx="4032" cy="3312"/>
                <a:chOff x="1248" y="672"/>
                <a:chExt cx="4032" cy="3312"/>
              </a:xfrm>
            </p:grpSpPr>
            <p:sp>
              <p:nvSpPr>
                <p:cNvPr id="120" name="Line 44"/>
                <p:cNvSpPr>
                  <a:spLocks noChangeShapeType="1"/>
                </p:cNvSpPr>
                <p:nvPr/>
              </p:nvSpPr>
              <p:spPr bwMode="auto">
                <a:xfrm flipV="1">
                  <a:off x="1248" y="672"/>
                  <a:ext cx="2832" cy="960"/>
                </a:xfrm>
                <a:prstGeom prst="line">
                  <a:avLst/>
                </a:prstGeom>
                <a:noFill/>
                <a:ln w="9525">
                  <a:solidFill>
                    <a:schemeClr val="tx1"/>
                  </a:solidFill>
                  <a:prstDash val="sysDot"/>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1" name="Line 45"/>
                <p:cNvSpPr>
                  <a:spLocks noChangeShapeType="1"/>
                </p:cNvSpPr>
                <p:nvPr/>
              </p:nvSpPr>
              <p:spPr bwMode="auto">
                <a:xfrm flipV="1">
                  <a:off x="3168" y="768"/>
                  <a:ext cx="1104" cy="1008"/>
                </a:xfrm>
                <a:prstGeom prst="line">
                  <a:avLst/>
                </a:prstGeom>
                <a:noFill/>
                <a:ln w="9525">
                  <a:solidFill>
                    <a:schemeClr val="tx1"/>
                  </a:solidFill>
                  <a:prstDash val="sysDot"/>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2" name="Line 46"/>
                <p:cNvSpPr>
                  <a:spLocks noChangeShapeType="1"/>
                </p:cNvSpPr>
                <p:nvPr/>
              </p:nvSpPr>
              <p:spPr bwMode="auto">
                <a:xfrm flipV="1">
                  <a:off x="4704" y="821"/>
                  <a:ext cx="150" cy="1147"/>
                </a:xfrm>
                <a:prstGeom prst="line">
                  <a:avLst/>
                </a:prstGeom>
                <a:noFill/>
                <a:ln w="9525">
                  <a:solidFill>
                    <a:schemeClr val="tx1"/>
                  </a:solidFill>
                  <a:prstDash val="sysDot"/>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3" name="Freeform 47"/>
                <p:cNvSpPr>
                  <a:spLocks/>
                </p:cNvSpPr>
                <p:nvPr/>
              </p:nvSpPr>
              <p:spPr bwMode="auto">
                <a:xfrm>
                  <a:off x="3840" y="672"/>
                  <a:ext cx="1440" cy="3312"/>
                </a:xfrm>
                <a:custGeom>
                  <a:avLst/>
                  <a:gdLst>
                    <a:gd name="T0" fmla="*/ 0 w 1440"/>
                    <a:gd name="T1" fmla="*/ 3312 h 3312"/>
                    <a:gd name="T2" fmla="*/ 1440 w 1440"/>
                    <a:gd name="T3" fmla="*/ 3216 h 3312"/>
                    <a:gd name="T4" fmla="*/ 1440 w 1440"/>
                    <a:gd name="T5" fmla="*/ 0 h 3312"/>
                    <a:gd name="T6" fmla="*/ 0 60000 65536"/>
                    <a:gd name="T7" fmla="*/ 0 60000 65536"/>
                    <a:gd name="T8" fmla="*/ 0 60000 65536"/>
                    <a:gd name="T9" fmla="*/ 0 w 1440"/>
                    <a:gd name="T10" fmla="*/ 0 h 3312"/>
                    <a:gd name="T11" fmla="*/ 1440 w 1440"/>
                    <a:gd name="T12" fmla="*/ 3312 h 3312"/>
                  </a:gdLst>
                  <a:ahLst/>
                  <a:cxnLst>
                    <a:cxn ang="T6">
                      <a:pos x="T0" y="T1"/>
                    </a:cxn>
                    <a:cxn ang="T7">
                      <a:pos x="T2" y="T3"/>
                    </a:cxn>
                    <a:cxn ang="T8">
                      <a:pos x="T4" y="T5"/>
                    </a:cxn>
                  </a:cxnLst>
                  <a:rect l="T9" t="T10" r="T11" b="T12"/>
                  <a:pathLst>
                    <a:path w="1440" h="3312">
                      <a:moveTo>
                        <a:pt x="0" y="3312"/>
                      </a:moveTo>
                      <a:lnTo>
                        <a:pt x="1440" y="3216"/>
                      </a:lnTo>
                      <a:lnTo>
                        <a:pt x="1440" y="0"/>
                      </a:lnTo>
                    </a:path>
                  </a:pathLst>
                </a:custGeom>
                <a:noFill/>
                <a:ln w="9525">
                  <a:solidFill>
                    <a:schemeClr val="tx1"/>
                  </a:solidFill>
                  <a:round/>
                  <a:headEnd/>
                  <a:tailEnd type="stealth"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grpSp>
      <p:grpSp>
        <p:nvGrpSpPr>
          <p:cNvPr id="84" name="Group 48"/>
          <p:cNvGrpSpPr>
            <a:grpSpLocks/>
          </p:cNvGrpSpPr>
          <p:nvPr/>
        </p:nvGrpSpPr>
        <p:grpSpPr bwMode="auto">
          <a:xfrm>
            <a:off x="2781300" y="2930612"/>
            <a:ext cx="6248400" cy="1846177"/>
            <a:chOff x="528" y="1392"/>
            <a:chExt cx="4656" cy="1473"/>
          </a:xfrm>
        </p:grpSpPr>
        <p:grpSp>
          <p:nvGrpSpPr>
            <p:cNvPr id="97" name="Group 49"/>
            <p:cNvGrpSpPr>
              <a:grpSpLocks/>
            </p:cNvGrpSpPr>
            <p:nvPr/>
          </p:nvGrpSpPr>
          <p:grpSpPr bwMode="auto">
            <a:xfrm>
              <a:off x="2916" y="1462"/>
              <a:ext cx="833" cy="850"/>
              <a:chOff x="1985" y="1968"/>
              <a:chExt cx="1200" cy="1157"/>
            </a:xfrm>
          </p:grpSpPr>
          <p:grpSp>
            <p:nvGrpSpPr>
              <p:cNvPr id="108" name="Group 50"/>
              <p:cNvGrpSpPr>
                <a:grpSpLocks/>
              </p:cNvGrpSpPr>
              <p:nvPr/>
            </p:nvGrpSpPr>
            <p:grpSpPr bwMode="auto">
              <a:xfrm>
                <a:off x="2448" y="2880"/>
                <a:ext cx="160" cy="245"/>
                <a:chOff x="4394" y="2255"/>
                <a:chExt cx="160" cy="245"/>
              </a:xfrm>
            </p:grpSpPr>
            <p:sp>
              <p:nvSpPr>
                <p:cNvPr id="110" name="Freeform 51"/>
                <p:cNvSpPr>
                  <a:spLocks/>
                </p:cNvSpPr>
                <p:nvPr/>
              </p:nvSpPr>
              <p:spPr bwMode="auto">
                <a:xfrm>
                  <a:off x="4470" y="2347"/>
                  <a:ext cx="61" cy="153"/>
                </a:xfrm>
                <a:custGeom>
                  <a:avLst/>
                  <a:gdLst>
                    <a:gd name="T0" fmla="*/ 0 w 247"/>
                    <a:gd name="T1" fmla="*/ 0 h 611"/>
                    <a:gd name="T2" fmla="*/ 0 w 247"/>
                    <a:gd name="T3" fmla="*/ 0 h 611"/>
                    <a:gd name="T4" fmla="*/ 0 w 247"/>
                    <a:gd name="T5" fmla="*/ 0 h 611"/>
                    <a:gd name="T6" fmla="*/ 0 w 247"/>
                    <a:gd name="T7" fmla="*/ 0 h 611"/>
                    <a:gd name="T8" fmla="*/ 0 w 247"/>
                    <a:gd name="T9" fmla="*/ 0 h 611"/>
                    <a:gd name="T10" fmla="*/ 0 w 247"/>
                    <a:gd name="T11" fmla="*/ 0 h 611"/>
                    <a:gd name="T12" fmla="*/ 0 w 247"/>
                    <a:gd name="T13" fmla="*/ 0 h 611"/>
                    <a:gd name="T14" fmla="*/ 0 w 247"/>
                    <a:gd name="T15" fmla="*/ 0 h 611"/>
                    <a:gd name="T16" fmla="*/ 0 w 247"/>
                    <a:gd name="T17" fmla="*/ 0 h 611"/>
                    <a:gd name="T18" fmla="*/ 0 w 247"/>
                    <a:gd name="T19" fmla="*/ 0 h 611"/>
                    <a:gd name="T20" fmla="*/ 0 w 247"/>
                    <a:gd name="T21" fmla="*/ 0 h 611"/>
                    <a:gd name="T22" fmla="*/ 0 w 247"/>
                    <a:gd name="T23" fmla="*/ 0 h 611"/>
                    <a:gd name="T24" fmla="*/ 0 w 247"/>
                    <a:gd name="T25" fmla="*/ 0 h 611"/>
                    <a:gd name="T26" fmla="*/ 0 w 247"/>
                    <a:gd name="T27" fmla="*/ 0 h 611"/>
                    <a:gd name="T28" fmla="*/ 0 w 247"/>
                    <a:gd name="T29" fmla="*/ 0 h 611"/>
                    <a:gd name="T30" fmla="*/ 0 w 247"/>
                    <a:gd name="T31" fmla="*/ 0 h 611"/>
                    <a:gd name="T32" fmla="*/ 0 w 247"/>
                    <a:gd name="T33" fmla="*/ 0 h 611"/>
                    <a:gd name="T34" fmla="*/ 0 w 247"/>
                    <a:gd name="T35" fmla="*/ 0 h 611"/>
                    <a:gd name="T36" fmla="*/ 0 w 247"/>
                    <a:gd name="T37" fmla="*/ 0 h 611"/>
                    <a:gd name="T38" fmla="*/ 0 w 247"/>
                    <a:gd name="T39" fmla="*/ 0 h 611"/>
                    <a:gd name="T40" fmla="*/ 0 w 247"/>
                    <a:gd name="T41" fmla="*/ 0 h 611"/>
                    <a:gd name="T42" fmla="*/ 0 w 247"/>
                    <a:gd name="T43" fmla="*/ 0 h 6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7"/>
                    <a:gd name="T67" fmla="*/ 0 h 611"/>
                    <a:gd name="T68" fmla="*/ 247 w 247"/>
                    <a:gd name="T69" fmla="*/ 611 h 6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7" h="611">
                      <a:moveTo>
                        <a:pt x="153" y="0"/>
                      </a:moveTo>
                      <a:lnTo>
                        <a:pt x="233" y="97"/>
                      </a:lnTo>
                      <a:lnTo>
                        <a:pt x="247" y="177"/>
                      </a:lnTo>
                      <a:lnTo>
                        <a:pt x="233" y="284"/>
                      </a:lnTo>
                      <a:lnTo>
                        <a:pt x="218" y="382"/>
                      </a:lnTo>
                      <a:lnTo>
                        <a:pt x="162" y="504"/>
                      </a:lnTo>
                      <a:lnTo>
                        <a:pt x="158" y="418"/>
                      </a:lnTo>
                      <a:lnTo>
                        <a:pt x="158" y="293"/>
                      </a:lnTo>
                      <a:lnTo>
                        <a:pt x="168" y="162"/>
                      </a:lnTo>
                      <a:lnTo>
                        <a:pt x="153" y="91"/>
                      </a:lnTo>
                      <a:lnTo>
                        <a:pt x="111" y="219"/>
                      </a:lnTo>
                      <a:lnTo>
                        <a:pt x="118" y="349"/>
                      </a:lnTo>
                      <a:lnTo>
                        <a:pt x="102" y="415"/>
                      </a:lnTo>
                      <a:lnTo>
                        <a:pt x="88" y="495"/>
                      </a:lnTo>
                      <a:lnTo>
                        <a:pt x="22" y="611"/>
                      </a:lnTo>
                      <a:lnTo>
                        <a:pt x="22" y="522"/>
                      </a:lnTo>
                      <a:lnTo>
                        <a:pt x="0" y="418"/>
                      </a:lnTo>
                      <a:lnTo>
                        <a:pt x="0" y="344"/>
                      </a:lnTo>
                      <a:lnTo>
                        <a:pt x="20" y="278"/>
                      </a:lnTo>
                      <a:lnTo>
                        <a:pt x="69" y="162"/>
                      </a:lnTo>
                      <a:lnTo>
                        <a:pt x="153" y="0"/>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1" name="Freeform 52"/>
                <p:cNvSpPr>
                  <a:spLocks/>
                </p:cNvSpPr>
                <p:nvPr/>
              </p:nvSpPr>
              <p:spPr bwMode="auto">
                <a:xfrm>
                  <a:off x="4394" y="2255"/>
                  <a:ext cx="130" cy="216"/>
                </a:xfrm>
                <a:custGeom>
                  <a:avLst/>
                  <a:gdLst>
                    <a:gd name="T0" fmla="*/ 0 w 520"/>
                    <a:gd name="T1" fmla="*/ 0 h 862"/>
                    <a:gd name="T2" fmla="*/ 0 w 520"/>
                    <a:gd name="T3" fmla="*/ 0 h 862"/>
                    <a:gd name="T4" fmla="*/ 0 w 520"/>
                    <a:gd name="T5" fmla="*/ 0 h 862"/>
                    <a:gd name="T6" fmla="*/ 0 w 520"/>
                    <a:gd name="T7" fmla="*/ 0 h 862"/>
                    <a:gd name="T8" fmla="*/ 0 w 520"/>
                    <a:gd name="T9" fmla="*/ 0 h 862"/>
                    <a:gd name="T10" fmla="*/ 0 w 520"/>
                    <a:gd name="T11" fmla="*/ 0 h 862"/>
                    <a:gd name="T12" fmla="*/ 0 w 520"/>
                    <a:gd name="T13" fmla="*/ 0 h 862"/>
                    <a:gd name="T14" fmla="*/ 0 w 520"/>
                    <a:gd name="T15" fmla="*/ 0 h 862"/>
                    <a:gd name="T16" fmla="*/ 0 w 520"/>
                    <a:gd name="T17" fmla="*/ 0 h 862"/>
                    <a:gd name="T18" fmla="*/ 0 w 520"/>
                    <a:gd name="T19" fmla="*/ 0 h 862"/>
                    <a:gd name="T20" fmla="*/ 0 w 520"/>
                    <a:gd name="T21" fmla="*/ 0 h 862"/>
                    <a:gd name="T22" fmla="*/ 0 w 520"/>
                    <a:gd name="T23" fmla="*/ 0 h 862"/>
                    <a:gd name="T24" fmla="*/ 0 w 520"/>
                    <a:gd name="T25" fmla="*/ 0 h 862"/>
                    <a:gd name="T26" fmla="*/ 0 w 520"/>
                    <a:gd name="T27" fmla="*/ 0 h 862"/>
                    <a:gd name="T28" fmla="*/ 0 w 520"/>
                    <a:gd name="T29" fmla="*/ 0 h 862"/>
                    <a:gd name="T30" fmla="*/ 0 w 520"/>
                    <a:gd name="T31" fmla="*/ 0 h 862"/>
                    <a:gd name="T32" fmla="*/ 0 w 520"/>
                    <a:gd name="T33" fmla="*/ 0 h 862"/>
                    <a:gd name="T34" fmla="*/ 0 w 520"/>
                    <a:gd name="T35" fmla="*/ 0 h 862"/>
                    <a:gd name="T36" fmla="*/ 0 w 520"/>
                    <a:gd name="T37" fmla="*/ 0 h 862"/>
                    <a:gd name="T38" fmla="*/ 0 w 520"/>
                    <a:gd name="T39" fmla="*/ 0 h 862"/>
                    <a:gd name="T40" fmla="*/ 0 w 520"/>
                    <a:gd name="T41" fmla="*/ 0 h 862"/>
                    <a:gd name="T42" fmla="*/ 0 w 520"/>
                    <a:gd name="T43" fmla="*/ 0 h 862"/>
                    <a:gd name="T44" fmla="*/ 0 w 520"/>
                    <a:gd name="T45" fmla="*/ 0 h 862"/>
                    <a:gd name="T46" fmla="*/ 0 w 520"/>
                    <a:gd name="T47" fmla="*/ 0 h 862"/>
                    <a:gd name="T48" fmla="*/ 0 w 520"/>
                    <a:gd name="T49" fmla="*/ 0 h 8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0"/>
                    <a:gd name="T76" fmla="*/ 0 h 862"/>
                    <a:gd name="T77" fmla="*/ 520 w 520"/>
                    <a:gd name="T78" fmla="*/ 862 h 8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0" h="862">
                      <a:moveTo>
                        <a:pt x="434" y="0"/>
                      </a:moveTo>
                      <a:lnTo>
                        <a:pt x="487" y="89"/>
                      </a:lnTo>
                      <a:lnTo>
                        <a:pt x="511" y="153"/>
                      </a:lnTo>
                      <a:lnTo>
                        <a:pt x="520" y="227"/>
                      </a:lnTo>
                      <a:lnTo>
                        <a:pt x="505" y="325"/>
                      </a:lnTo>
                      <a:lnTo>
                        <a:pt x="458" y="449"/>
                      </a:lnTo>
                      <a:lnTo>
                        <a:pt x="407" y="515"/>
                      </a:lnTo>
                      <a:lnTo>
                        <a:pt x="310" y="636"/>
                      </a:lnTo>
                      <a:lnTo>
                        <a:pt x="194" y="734"/>
                      </a:lnTo>
                      <a:lnTo>
                        <a:pt x="180" y="805"/>
                      </a:lnTo>
                      <a:lnTo>
                        <a:pt x="142" y="847"/>
                      </a:lnTo>
                      <a:lnTo>
                        <a:pt x="67" y="862"/>
                      </a:lnTo>
                      <a:lnTo>
                        <a:pt x="0" y="862"/>
                      </a:lnTo>
                      <a:lnTo>
                        <a:pt x="76" y="711"/>
                      </a:lnTo>
                      <a:lnTo>
                        <a:pt x="121" y="678"/>
                      </a:lnTo>
                      <a:lnTo>
                        <a:pt x="154" y="684"/>
                      </a:lnTo>
                      <a:lnTo>
                        <a:pt x="185" y="707"/>
                      </a:lnTo>
                      <a:lnTo>
                        <a:pt x="292" y="604"/>
                      </a:lnTo>
                      <a:lnTo>
                        <a:pt x="390" y="482"/>
                      </a:lnTo>
                      <a:lnTo>
                        <a:pt x="463" y="360"/>
                      </a:lnTo>
                      <a:lnTo>
                        <a:pt x="496" y="254"/>
                      </a:lnTo>
                      <a:lnTo>
                        <a:pt x="473" y="138"/>
                      </a:lnTo>
                      <a:lnTo>
                        <a:pt x="416" y="26"/>
                      </a:lnTo>
                      <a:lnTo>
                        <a:pt x="434" y="0"/>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2" name="Freeform 53"/>
                <p:cNvSpPr>
                  <a:spLocks/>
                </p:cNvSpPr>
                <p:nvPr/>
              </p:nvSpPr>
              <p:spPr bwMode="auto">
                <a:xfrm>
                  <a:off x="4464" y="2257"/>
                  <a:ext cx="80" cy="183"/>
                </a:xfrm>
                <a:custGeom>
                  <a:avLst/>
                  <a:gdLst>
                    <a:gd name="T0" fmla="*/ 0 w 320"/>
                    <a:gd name="T1" fmla="*/ 0 h 730"/>
                    <a:gd name="T2" fmla="*/ 0 w 320"/>
                    <a:gd name="T3" fmla="*/ 0 h 730"/>
                    <a:gd name="T4" fmla="*/ 0 w 320"/>
                    <a:gd name="T5" fmla="*/ 0 h 730"/>
                    <a:gd name="T6" fmla="*/ 0 w 320"/>
                    <a:gd name="T7" fmla="*/ 0 h 730"/>
                    <a:gd name="T8" fmla="*/ 0 w 320"/>
                    <a:gd name="T9" fmla="*/ 0 h 730"/>
                    <a:gd name="T10" fmla="*/ 0 w 320"/>
                    <a:gd name="T11" fmla="*/ 0 h 730"/>
                    <a:gd name="T12" fmla="*/ 0 w 320"/>
                    <a:gd name="T13" fmla="*/ 0 h 730"/>
                    <a:gd name="T14" fmla="*/ 0 w 320"/>
                    <a:gd name="T15" fmla="*/ 0 h 730"/>
                    <a:gd name="T16" fmla="*/ 0 w 320"/>
                    <a:gd name="T17" fmla="*/ 0 h 730"/>
                    <a:gd name="T18" fmla="*/ 0 w 320"/>
                    <a:gd name="T19" fmla="*/ 0 h 730"/>
                    <a:gd name="T20" fmla="*/ 0 w 320"/>
                    <a:gd name="T21" fmla="*/ 0 h 730"/>
                    <a:gd name="T22" fmla="*/ 0 w 320"/>
                    <a:gd name="T23" fmla="*/ 0 h 730"/>
                    <a:gd name="T24" fmla="*/ 0 w 320"/>
                    <a:gd name="T25" fmla="*/ 0 h 730"/>
                    <a:gd name="T26" fmla="*/ 0 w 320"/>
                    <a:gd name="T27" fmla="*/ 0 h 730"/>
                    <a:gd name="T28" fmla="*/ 0 w 320"/>
                    <a:gd name="T29" fmla="*/ 0 h 7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730"/>
                    <a:gd name="T47" fmla="*/ 320 w 320"/>
                    <a:gd name="T48" fmla="*/ 730 h 7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730">
                      <a:moveTo>
                        <a:pt x="213" y="0"/>
                      </a:moveTo>
                      <a:lnTo>
                        <a:pt x="260" y="94"/>
                      </a:lnTo>
                      <a:lnTo>
                        <a:pt x="296" y="183"/>
                      </a:lnTo>
                      <a:lnTo>
                        <a:pt x="296" y="279"/>
                      </a:lnTo>
                      <a:lnTo>
                        <a:pt x="260" y="392"/>
                      </a:lnTo>
                      <a:lnTo>
                        <a:pt x="131" y="592"/>
                      </a:lnTo>
                      <a:lnTo>
                        <a:pt x="0" y="730"/>
                      </a:lnTo>
                      <a:lnTo>
                        <a:pt x="149" y="596"/>
                      </a:lnTo>
                      <a:lnTo>
                        <a:pt x="255" y="448"/>
                      </a:lnTo>
                      <a:lnTo>
                        <a:pt x="305" y="335"/>
                      </a:lnTo>
                      <a:lnTo>
                        <a:pt x="320" y="201"/>
                      </a:lnTo>
                      <a:lnTo>
                        <a:pt x="296" y="107"/>
                      </a:lnTo>
                      <a:lnTo>
                        <a:pt x="231" y="0"/>
                      </a:lnTo>
                      <a:lnTo>
                        <a:pt x="213" y="0"/>
                      </a:lnTo>
                      <a:close/>
                    </a:path>
                  </a:pathLst>
                </a:custGeom>
                <a:solidFill>
                  <a:srgbClr val="000000"/>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3" name="Freeform 54"/>
                <p:cNvSpPr>
                  <a:spLocks/>
                </p:cNvSpPr>
                <p:nvPr/>
              </p:nvSpPr>
              <p:spPr bwMode="auto">
                <a:xfrm>
                  <a:off x="4402" y="2378"/>
                  <a:ext cx="67" cy="30"/>
                </a:xfrm>
                <a:custGeom>
                  <a:avLst/>
                  <a:gdLst>
                    <a:gd name="T0" fmla="*/ 0 w 265"/>
                    <a:gd name="T1" fmla="*/ 0 h 118"/>
                    <a:gd name="T2" fmla="*/ 0 w 265"/>
                    <a:gd name="T3" fmla="*/ 0 h 118"/>
                    <a:gd name="T4" fmla="*/ 0 w 265"/>
                    <a:gd name="T5" fmla="*/ 0 h 118"/>
                    <a:gd name="T6" fmla="*/ 0 w 265"/>
                    <a:gd name="T7" fmla="*/ 0 h 118"/>
                    <a:gd name="T8" fmla="*/ 0 w 265"/>
                    <a:gd name="T9" fmla="*/ 0 h 118"/>
                    <a:gd name="T10" fmla="*/ 0 w 265"/>
                    <a:gd name="T11" fmla="*/ 0 h 118"/>
                    <a:gd name="T12" fmla="*/ 0 w 265"/>
                    <a:gd name="T13" fmla="*/ 0 h 118"/>
                    <a:gd name="T14" fmla="*/ 0 w 265"/>
                    <a:gd name="T15" fmla="*/ 0 h 118"/>
                    <a:gd name="T16" fmla="*/ 0 w 265"/>
                    <a:gd name="T17" fmla="*/ 0 h 118"/>
                    <a:gd name="T18" fmla="*/ 0 w 265"/>
                    <a:gd name="T19" fmla="*/ 0 h 118"/>
                    <a:gd name="T20" fmla="*/ 0 w 265"/>
                    <a:gd name="T21" fmla="*/ 0 h 118"/>
                    <a:gd name="T22" fmla="*/ 0 w 265"/>
                    <a:gd name="T23" fmla="*/ 0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18"/>
                    <a:gd name="T38" fmla="*/ 265 w 265"/>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18">
                      <a:moveTo>
                        <a:pt x="242" y="118"/>
                      </a:moveTo>
                      <a:lnTo>
                        <a:pt x="138" y="104"/>
                      </a:lnTo>
                      <a:lnTo>
                        <a:pt x="78" y="71"/>
                      </a:lnTo>
                      <a:lnTo>
                        <a:pt x="0" y="47"/>
                      </a:lnTo>
                      <a:lnTo>
                        <a:pt x="78" y="0"/>
                      </a:lnTo>
                      <a:lnTo>
                        <a:pt x="149" y="0"/>
                      </a:lnTo>
                      <a:lnTo>
                        <a:pt x="200" y="12"/>
                      </a:lnTo>
                      <a:lnTo>
                        <a:pt x="233" y="38"/>
                      </a:lnTo>
                      <a:lnTo>
                        <a:pt x="256" y="78"/>
                      </a:lnTo>
                      <a:lnTo>
                        <a:pt x="265" y="113"/>
                      </a:lnTo>
                      <a:lnTo>
                        <a:pt x="242" y="118"/>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4" name="Freeform 55"/>
                <p:cNvSpPr>
                  <a:spLocks/>
                </p:cNvSpPr>
                <p:nvPr/>
              </p:nvSpPr>
              <p:spPr bwMode="auto">
                <a:xfrm>
                  <a:off x="4413" y="2349"/>
                  <a:ext cx="84" cy="28"/>
                </a:xfrm>
                <a:custGeom>
                  <a:avLst/>
                  <a:gdLst>
                    <a:gd name="T0" fmla="*/ 0 w 338"/>
                    <a:gd name="T1" fmla="*/ 0 h 113"/>
                    <a:gd name="T2" fmla="*/ 0 w 338"/>
                    <a:gd name="T3" fmla="*/ 0 h 113"/>
                    <a:gd name="T4" fmla="*/ 0 w 338"/>
                    <a:gd name="T5" fmla="*/ 0 h 113"/>
                    <a:gd name="T6" fmla="*/ 0 w 338"/>
                    <a:gd name="T7" fmla="*/ 0 h 113"/>
                    <a:gd name="T8" fmla="*/ 0 w 338"/>
                    <a:gd name="T9" fmla="*/ 0 h 113"/>
                    <a:gd name="T10" fmla="*/ 0 w 338"/>
                    <a:gd name="T11" fmla="*/ 0 h 113"/>
                    <a:gd name="T12" fmla="*/ 0 w 338"/>
                    <a:gd name="T13" fmla="*/ 0 h 113"/>
                    <a:gd name="T14" fmla="*/ 0 w 338"/>
                    <a:gd name="T15" fmla="*/ 0 h 113"/>
                    <a:gd name="T16" fmla="*/ 0 w 338"/>
                    <a:gd name="T17" fmla="*/ 0 h 113"/>
                    <a:gd name="T18" fmla="*/ 0 w 338"/>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113"/>
                    <a:gd name="T32" fmla="*/ 338 w 33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113">
                      <a:moveTo>
                        <a:pt x="338" y="80"/>
                      </a:moveTo>
                      <a:lnTo>
                        <a:pt x="260" y="24"/>
                      </a:lnTo>
                      <a:lnTo>
                        <a:pt x="202" y="0"/>
                      </a:lnTo>
                      <a:lnTo>
                        <a:pt x="89" y="15"/>
                      </a:lnTo>
                      <a:lnTo>
                        <a:pt x="24" y="62"/>
                      </a:lnTo>
                      <a:lnTo>
                        <a:pt x="0" y="95"/>
                      </a:lnTo>
                      <a:lnTo>
                        <a:pt x="109" y="113"/>
                      </a:lnTo>
                      <a:lnTo>
                        <a:pt x="234" y="97"/>
                      </a:lnTo>
                      <a:lnTo>
                        <a:pt x="338" y="80"/>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5" name="Freeform 56"/>
                <p:cNvSpPr>
                  <a:spLocks/>
                </p:cNvSpPr>
                <p:nvPr/>
              </p:nvSpPr>
              <p:spPr bwMode="auto">
                <a:xfrm>
                  <a:off x="4520" y="2286"/>
                  <a:ext cx="34" cy="110"/>
                </a:xfrm>
                <a:custGeom>
                  <a:avLst/>
                  <a:gdLst>
                    <a:gd name="T0" fmla="*/ 0 w 136"/>
                    <a:gd name="T1" fmla="*/ 0 h 438"/>
                    <a:gd name="T2" fmla="*/ 0 w 136"/>
                    <a:gd name="T3" fmla="*/ 0 h 438"/>
                    <a:gd name="T4" fmla="*/ 0 w 136"/>
                    <a:gd name="T5" fmla="*/ 0 h 438"/>
                    <a:gd name="T6" fmla="*/ 0 w 136"/>
                    <a:gd name="T7" fmla="*/ 0 h 438"/>
                    <a:gd name="T8" fmla="*/ 0 w 136"/>
                    <a:gd name="T9" fmla="*/ 0 h 438"/>
                    <a:gd name="T10" fmla="*/ 0 w 136"/>
                    <a:gd name="T11" fmla="*/ 0 h 438"/>
                    <a:gd name="T12" fmla="*/ 0 w 136"/>
                    <a:gd name="T13" fmla="*/ 0 h 438"/>
                    <a:gd name="T14" fmla="*/ 0 w 136"/>
                    <a:gd name="T15" fmla="*/ 0 h 438"/>
                    <a:gd name="T16" fmla="*/ 0 w 136"/>
                    <a:gd name="T17" fmla="*/ 0 h 438"/>
                    <a:gd name="T18" fmla="*/ 0 w 136"/>
                    <a:gd name="T19" fmla="*/ 0 h 438"/>
                    <a:gd name="T20" fmla="*/ 0 w 136"/>
                    <a:gd name="T21" fmla="*/ 0 h 438"/>
                    <a:gd name="T22" fmla="*/ 0 w 136"/>
                    <a:gd name="T23" fmla="*/ 0 h 4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438"/>
                    <a:gd name="T38" fmla="*/ 136 w 136"/>
                    <a:gd name="T39" fmla="*/ 438 h 4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438">
                      <a:moveTo>
                        <a:pt x="0" y="0"/>
                      </a:moveTo>
                      <a:lnTo>
                        <a:pt x="56" y="94"/>
                      </a:lnTo>
                      <a:lnTo>
                        <a:pt x="122" y="178"/>
                      </a:lnTo>
                      <a:lnTo>
                        <a:pt x="136" y="258"/>
                      </a:lnTo>
                      <a:lnTo>
                        <a:pt x="124" y="356"/>
                      </a:lnTo>
                      <a:lnTo>
                        <a:pt x="91" y="438"/>
                      </a:lnTo>
                      <a:lnTo>
                        <a:pt x="51" y="349"/>
                      </a:lnTo>
                      <a:lnTo>
                        <a:pt x="42" y="269"/>
                      </a:lnTo>
                      <a:lnTo>
                        <a:pt x="15" y="145"/>
                      </a:lnTo>
                      <a:lnTo>
                        <a:pt x="9" y="89"/>
                      </a:lnTo>
                      <a:lnTo>
                        <a:pt x="0" y="0"/>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pic>
            <p:nvPicPr>
              <p:cNvPr id="109" name="Image 1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5" y="1968"/>
                <a:ext cx="1200" cy="792"/>
              </a:xfrm>
              <a:prstGeom prst="rect">
                <a:avLst/>
              </a:prstGeom>
              <a:noFill/>
              <a:extLst>
                <a:ext uri="{909E8E84-426E-40DD-AFC4-6F175D3DCCD1}">
                  <a14:hiddenFill xmlns:a14="http://schemas.microsoft.com/office/drawing/2010/main">
                    <a:solidFill>
                      <a:srgbClr val="FFFFFF"/>
                    </a:solidFill>
                  </a14:hiddenFill>
                </a:ext>
              </a:extLst>
            </p:spPr>
          </p:pic>
        </p:grpSp>
        <p:pic>
          <p:nvPicPr>
            <p:cNvPr id="98" name="Image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1968"/>
              <a:ext cx="912" cy="897"/>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59"/>
            <p:cNvGrpSpPr>
              <a:grpSpLocks/>
            </p:cNvGrpSpPr>
            <p:nvPr/>
          </p:nvGrpSpPr>
          <p:grpSpPr bwMode="auto">
            <a:xfrm>
              <a:off x="528" y="1392"/>
              <a:ext cx="1442" cy="1075"/>
              <a:chOff x="528" y="1392"/>
              <a:chExt cx="1442" cy="1075"/>
            </a:xfrm>
          </p:grpSpPr>
          <p:pic>
            <p:nvPicPr>
              <p:cNvPr id="100" name="Image 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 y="1824"/>
                <a:ext cx="806" cy="643"/>
              </a:xfrm>
              <a:prstGeom prst="rect">
                <a:avLst/>
              </a:prstGeom>
              <a:noFill/>
              <a:extLst>
                <a:ext uri="{909E8E84-426E-40DD-AFC4-6F175D3DCCD1}">
                  <a14:hiddenFill xmlns:a14="http://schemas.microsoft.com/office/drawing/2010/main">
                    <a:solidFill>
                      <a:srgbClr val="FFFFFF"/>
                    </a:solidFill>
                  </a14:hiddenFill>
                </a:ext>
              </a:extLst>
            </p:spPr>
          </p:pic>
          <p:pic>
            <p:nvPicPr>
              <p:cNvPr id="101" name="Image 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 y="1392"/>
                <a:ext cx="700" cy="696"/>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Group 62"/>
              <p:cNvGrpSpPr>
                <a:grpSpLocks/>
              </p:cNvGrpSpPr>
              <p:nvPr/>
            </p:nvGrpSpPr>
            <p:grpSpPr bwMode="auto">
              <a:xfrm>
                <a:off x="1398" y="1896"/>
                <a:ext cx="572" cy="469"/>
                <a:chOff x="1056" y="1920"/>
                <a:chExt cx="720" cy="585"/>
              </a:xfrm>
            </p:grpSpPr>
            <p:pic>
              <p:nvPicPr>
                <p:cNvPr id="103" name="Image 1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6" y="1920"/>
                  <a:ext cx="244" cy="439"/>
                </a:xfrm>
                <a:prstGeom prst="rect">
                  <a:avLst/>
                </a:prstGeom>
                <a:noFill/>
                <a:extLst>
                  <a:ext uri="{909E8E84-426E-40DD-AFC4-6F175D3DCCD1}">
                    <a14:hiddenFill xmlns:a14="http://schemas.microsoft.com/office/drawing/2010/main">
                      <a:solidFill>
                        <a:srgbClr val="FFFFFF"/>
                      </a:solidFill>
                    </a14:hiddenFill>
                  </a:ext>
                </a:extLst>
              </p:spPr>
            </p:pic>
            <p:pic>
              <p:nvPicPr>
                <p:cNvPr id="104" name="Image 1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1" y="1975"/>
                  <a:ext cx="220" cy="428"/>
                </a:xfrm>
                <a:prstGeom prst="rect">
                  <a:avLst/>
                </a:prstGeom>
                <a:noFill/>
                <a:extLst>
                  <a:ext uri="{909E8E84-426E-40DD-AFC4-6F175D3DCCD1}">
                    <a14:hiddenFill xmlns:a14="http://schemas.microsoft.com/office/drawing/2010/main">
                      <a:solidFill>
                        <a:srgbClr val="FFFFFF"/>
                      </a:solidFill>
                    </a14:hiddenFill>
                  </a:ext>
                </a:extLst>
              </p:spPr>
            </p:pic>
            <p:pic>
              <p:nvPicPr>
                <p:cNvPr id="105" name="Image 1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1" y="2052"/>
                  <a:ext cx="265" cy="396"/>
                </a:xfrm>
                <a:prstGeom prst="rect">
                  <a:avLst/>
                </a:prstGeom>
                <a:noFill/>
                <a:extLst>
                  <a:ext uri="{909E8E84-426E-40DD-AFC4-6F175D3DCCD1}">
                    <a14:hiddenFill xmlns:a14="http://schemas.microsoft.com/office/drawing/2010/main">
                      <a:solidFill>
                        <a:srgbClr val="FFFFFF"/>
                      </a:solidFill>
                    </a14:hiddenFill>
                  </a:ext>
                </a:extLst>
              </p:spPr>
            </p:pic>
            <p:pic>
              <p:nvPicPr>
                <p:cNvPr id="106" name="Image 1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9" y="2206"/>
                  <a:ext cx="382" cy="299"/>
                </a:xfrm>
                <a:prstGeom prst="rect">
                  <a:avLst/>
                </a:prstGeom>
                <a:noFill/>
                <a:extLst>
                  <a:ext uri="{909E8E84-426E-40DD-AFC4-6F175D3DCCD1}">
                    <a14:hiddenFill xmlns:a14="http://schemas.microsoft.com/office/drawing/2010/main">
                      <a:solidFill>
                        <a:srgbClr val="FFFFFF"/>
                      </a:solidFill>
                    </a14:hiddenFill>
                  </a:ext>
                </a:extLst>
              </p:spPr>
            </p:pic>
            <p:pic>
              <p:nvPicPr>
                <p:cNvPr id="107" name="Image 1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 y="2129"/>
                  <a:ext cx="190" cy="343"/>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85" name="WordArt 68"/>
          <p:cNvSpPr>
            <a:spLocks noChangeArrowheads="1" noChangeShapeType="1" noTextEdit="1"/>
          </p:cNvSpPr>
          <p:nvPr/>
        </p:nvSpPr>
        <p:spPr bwMode="auto">
          <a:xfrm rot="20508399">
            <a:off x="4536857" y="1504555"/>
            <a:ext cx="3076575" cy="327025"/>
          </a:xfrm>
          <a:prstGeom prst="rect">
            <a:avLst/>
          </a:prstGeom>
        </p:spPr>
        <p:txBody>
          <a:bodyPr wrap="none" numCol="1" fromWordArt="1">
            <a:prstTxWarp prst="textPlain">
              <a:avLst>
                <a:gd name="adj" fmla="val 50000"/>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fr-FR" sz="1600" kern="10">
                <a:ln w="9525">
                  <a:solidFill>
                    <a:srgbClr val="000000"/>
                  </a:solidFill>
                  <a:round/>
                  <a:headEnd/>
                  <a:tailEnd/>
                </a:ln>
                <a:solidFill>
                  <a:srgbClr val="FFFFFF"/>
                </a:solidFill>
                <a:latin typeface="Arial Black"/>
              </a:rPr>
              <a:t>TRANSPIRATION / </a:t>
            </a:r>
            <a:r>
              <a:rPr lang="fr-FR" sz="1600" kern="10" dirty="0">
                <a:ln w="9525">
                  <a:solidFill>
                    <a:srgbClr val="000000"/>
                  </a:solidFill>
                  <a:round/>
                  <a:headEnd/>
                  <a:tailEnd/>
                </a:ln>
                <a:solidFill>
                  <a:srgbClr val="FFFFFF"/>
                </a:solidFill>
                <a:latin typeface="Arial Black"/>
              </a:rPr>
              <a:t>EVAPORATION</a:t>
            </a:r>
          </a:p>
        </p:txBody>
      </p:sp>
      <p:sp>
        <p:nvSpPr>
          <p:cNvPr id="86" name="Oval 72"/>
          <p:cNvSpPr>
            <a:spLocks noChangeArrowheads="1"/>
          </p:cNvSpPr>
          <p:nvPr/>
        </p:nvSpPr>
        <p:spPr bwMode="auto">
          <a:xfrm>
            <a:off x="8191500" y="381000"/>
            <a:ext cx="2057400" cy="1066800"/>
          </a:xfrm>
          <a:prstGeom prst="ellipse">
            <a:avLst/>
          </a:prstGeom>
          <a:solidFill>
            <a:srgbClr val="D6CE32"/>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2800">
                <a:latin typeface="Times New Roman" pitchFamily="18" charset="0"/>
              </a:rPr>
              <a:t>SOLEIL</a:t>
            </a:r>
          </a:p>
        </p:txBody>
      </p:sp>
      <p:sp>
        <p:nvSpPr>
          <p:cNvPr id="87" name="Rectangle 86"/>
          <p:cNvSpPr>
            <a:spLocks noChangeArrowheads="1"/>
          </p:cNvSpPr>
          <p:nvPr/>
        </p:nvSpPr>
        <p:spPr bwMode="auto">
          <a:xfrm>
            <a:off x="4914900" y="5867400"/>
            <a:ext cx="2819400" cy="762000"/>
          </a:xfrm>
          <a:prstGeom prst="rect">
            <a:avLst/>
          </a:prstGeom>
          <a:solidFill>
            <a:schemeClr val="accent2"/>
          </a:solidFill>
          <a:ln w="9525">
            <a:solidFill>
              <a:schemeClr val="bg1"/>
            </a:solidFill>
            <a:miter lim="800000"/>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fr-FR" sz="1600" dirty="0">
              <a:solidFill>
                <a:schemeClr val="bg1"/>
              </a:solidFill>
              <a:latin typeface="Times New Roman" pitchFamily="18" charset="0"/>
              <a:cs typeface="Arial" charset="0"/>
            </a:endParaRPr>
          </a:p>
          <a:p>
            <a:pPr algn="ctr">
              <a:defRPr/>
            </a:pPr>
            <a:r>
              <a:rPr lang="fr-FR" b="1" dirty="0">
                <a:solidFill>
                  <a:schemeClr val="bg1"/>
                </a:solidFill>
                <a:effectLst>
                  <a:outerShdw blurRad="38100" dist="38100" dir="2700000" algn="tl">
                    <a:srgbClr val="FFFFFF"/>
                  </a:outerShdw>
                </a:effectLst>
                <a:latin typeface="Times New Roman" pitchFamily="18" charset="0"/>
                <a:cs typeface="Arial" charset="0"/>
              </a:rPr>
              <a:t>RECYCLAGE</a:t>
            </a:r>
            <a:endParaRPr lang="fr-FR" dirty="0">
              <a:solidFill>
                <a:schemeClr val="bg1"/>
              </a:solidFill>
              <a:effectLst>
                <a:outerShdw blurRad="38100" dist="38100" dir="2700000" algn="tl">
                  <a:srgbClr val="FFFFFF"/>
                </a:outerShdw>
              </a:effectLst>
              <a:latin typeface="Times New Roman" pitchFamily="18" charset="0"/>
              <a:cs typeface="Arial" charset="0"/>
            </a:endParaRPr>
          </a:p>
          <a:p>
            <a:pPr>
              <a:defRPr/>
            </a:pPr>
            <a:r>
              <a:rPr lang="fr-FR" sz="1600" dirty="0">
                <a:solidFill>
                  <a:schemeClr val="bg1"/>
                </a:solidFill>
                <a:latin typeface="Times New Roman" pitchFamily="18" charset="0"/>
                <a:cs typeface="Arial" charset="0"/>
              </a:rPr>
              <a:t> </a:t>
            </a:r>
            <a:endParaRPr lang="fr-FR" dirty="0">
              <a:solidFill>
                <a:schemeClr val="bg1"/>
              </a:solidFill>
              <a:latin typeface="Times New Roman" pitchFamily="18" charset="0"/>
              <a:cs typeface="Arial" charset="0"/>
            </a:endParaRPr>
          </a:p>
        </p:txBody>
      </p:sp>
      <p:sp>
        <p:nvSpPr>
          <p:cNvPr id="88" name="Oval 78"/>
          <p:cNvSpPr>
            <a:spLocks noChangeArrowheads="1"/>
          </p:cNvSpPr>
          <p:nvPr/>
        </p:nvSpPr>
        <p:spPr bwMode="auto">
          <a:xfrm>
            <a:off x="2705100" y="5486400"/>
            <a:ext cx="1676400" cy="609600"/>
          </a:xfrm>
          <a:prstGeom prst="ellipse">
            <a:avLst/>
          </a:prstGeom>
          <a:solidFill>
            <a:srgbClr val="993366"/>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fr-FR" sz="1600" b="1">
                <a:solidFill>
                  <a:schemeClr val="bg1"/>
                </a:solidFill>
                <a:latin typeface="Times New Roman" pitchFamily="18" charset="0"/>
              </a:rPr>
              <a:t>COMPOST</a:t>
            </a:r>
            <a:endParaRPr lang="fr-FR" b="1">
              <a:solidFill>
                <a:schemeClr val="bg1"/>
              </a:solidFill>
              <a:latin typeface="Times New Roman" pitchFamily="18" charset="0"/>
            </a:endParaRPr>
          </a:p>
        </p:txBody>
      </p:sp>
      <p:sp>
        <p:nvSpPr>
          <p:cNvPr id="89" name="Oval 79"/>
          <p:cNvSpPr>
            <a:spLocks noChangeArrowheads="1"/>
          </p:cNvSpPr>
          <p:nvPr/>
        </p:nvSpPr>
        <p:spPr bwMode="auto">
          <a:xfrm>
            <a:off x="4686300" y="4495800"/>
            <a:ext cx="1905000" cy="838200"/>
          </a:xfrm>
          <a:prstGeom prst="ellipse">
            <a:avLst/>
          </a:prstGeom>
          <a:solidFill>
            <a:srgbClr val="FF8F57"/>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1600" b="1">
                <a:solidFill>
                  <a:schemeClr val="bg1"/>
                </a:solidFill>
                <a:latin typeface="Times New Roman" pitchFamily="18" charset="0"/>
              </a:rPr>
              <a:t>ALIMENTS </a:t>
            </a:r>
          </a:p>
          <a:p>
            <a:pPr algn="ctr"/>
            <a:r>
              <a:rPr lang="fr-FR" sz="1600" b="1">
                <a:solidFill>
                  <a:schemeClr val="bg1"/>
                </a:solidFill>
                <a:latin typeface="Times New Roman" pitchFamily="18" charset="0"/>
              </a:rPr>
              <a:t>POUR BETAIL</a:t>
            </a:r>
            <a:endParaRPr lang="fr-FR" b="1">
              <a:solidFill>
                <a:schemeClr val="bg1"/>
              </a:solidFill>
              <a:latin typeface="Times New Roman" pitchFamily="18" charset="0"/>
            </a:endParaRPr>
          </a:p>
        </p:txBody>
      </p:sp>
      <p:sp>
        <p:nvSpPr>
          <p:cNvPr id="90" name="AutoShape 80"/>
          <p:cNvSpPr>
            <a:spLocks noChangeArrowheads="1"/>
          </p:cNvSpPr>
          <p:nvPr/>
        </p:nvSpPr>
        <p:spPr bwMode="auto">
          <a:xfrm>
            <a:off x="8648700" y="5181600"/>
            <a:ext cx="1371600" cy="1066800"/>
          </a:xfrm>
          <a:prstGeom prst="irregularSeal1">
            <a:avLst/>
          </a:prstGeom>
          <a:solidFill>
            <a:srgbClr val="FFFF99"/>
          </a:solidFill>
          <a:ln w="9525">
            <a:solidFill>
              <a:schemeClr val="accent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1600" b="1">
                <a:solidFill>
                  <a:srgbClr val="003366"/>
                </a:solidFill>
                <a:latin typeface="Times New Roman" pitchFamily="18" charset="0"/>
              </a:rPr>
              <a:t>BIOGAZ</a:t>
            </a:r>
          </a:p>
        </p:txBody>
      </p:sp>
      <p:sp>
        <p:nvSpPr>
          <p:cNvPr id="91" name="Oval 72"/>
          <p:cNvSpPr>
            <a:spLocks noChangeArrowheads="1"/>
          </p:cNvSpPr>
          <p:nvPr/>
        </p:nvSpPr>
        <p:spPr bwMode="auto">
          <a:xfrm>
            <a:off x="2095500" y="228600"/>
            <a:ext cx="2057400" cy="1066800"/>
          </a:xfrm>
          <a:prstGeom prst="ellipse">
            <a:avLst/>
          </a:prstGeom>
          <a:solidFill>
            <a:srgbClr val="D6CE32"/>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2800">
                <a:latin typeface="Times New Roman" pitchFamily="18" charset="0"/>
              </a:rPr>
              <a:t>SOLEIL</a:t>
            </a:r>
          </a:p>
        </p:txBody>
      </p:sp>
      <p:sp>
        <p:nvSpPr>
          <p:cNvPr id="92" name="Oval 78"/>
          <p:cNvSpPr>
            <a:spLocks noChangeArrowheads="1"/>
          </p:cNvSpPr>
          <p:nvPr/>
        </p:nvSpPr>
        <p:spPr bwMode="auto">
          <a:xfrm>
            <a:off x="1943100" y="4572000"/>
            <a:ext cx="1219200" cy="609600"/>
          </a:xfrm>
          <a:prstGeom prst="ellipse">
            <a:avLst/>
          </a:prstGeom>
          <a:solidFill>
            <a:schemeClr val="accent1"/>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1600" b="1">
                <a:solidFill>
                  <a:schemeClr val="bg1"/>
                </a:solidFill>
                <a:latin typeface="Times New Roman" pitchFamily="18" charset="0"/>
              </a:rPr>
              <a:t>GASIFIER</a:t>
            </a:r>
            <a:endParaRPr lang="fr-FR" b="1">
              <a:solidFill>
                <a:schemeClr val="bg1"/>
              </a:solidFill>
              <a:latin typeface="Times New Roman" pitchFamily="18" charset="0"/>
            </a:endParaRPr>
          </a:p>
        </p:txBody>
      </p:sp>
      <p:sp>
        <p:nvSpPr>
          <p:cNvPr id="93" name="Line 38"/>
          <p:cNvSpPr>
            <a:spLocks noChangeShapeType="1"/>
          </p:cNvSpPr>
          <p:nvPr/>
        </p:nvSpPr>
        <p:spPr bwMode="auto">
          <a:xfrm flipV="1">
            <a:off x="2476500" y="3927475"/>
            <a:ext cx="304800" cy="60960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94" name="Line 38"/>
          <p:cNvSpPr>
            <a:spLocks noChangeShapeType="1"/>
          </p:cNvSpPr>
          <p:nvPr/>
        </p:nvSpPr>
        <p:spPr bwMode="auto">
          <a:xfrm flipV="1">
            <a:off x="2705100" y="4038600"/>
            <a:ext cx="228600" cy="533400"/>
          </a:xfrm>
          <a:prstGeom prst="line">
            <a:avLst/>
          </a:prstGeom>
          <a:noFill/>
          <a:ln w="9525">
            <a:solidFill>
              <a:schemeClr val="tx1"/>
            </a:solidFill>
            <a:round/>
            <a:headEnd type="triangle" w="med" len="me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95" name="WordArt 68"/>
          <p:cNvSpPr>
            <a:spLocks noChangeArrowheads="1" noChangeShapeType="1" noTextEdit="1"/>
          </p:cNvSpPr>
          <p:nvPr/>
        </p:nvSpPr>
        <p:spPr bwMode="auto">
          <a:xfrm rot="19176983">
            <a:off x="6292726" y="1856143"/>
            <a:ext cx="1944688" cy="442913"/>
          </a:xfrm>
          <a:prstGeom prst="rect">
            <a:avLst/>
          </a:prstGeom>
        </p:spPr>
        <p:txBody>
          <a:bodyPr wrap="none" numCol="1" fromWordArt="1">
            <a:prstTxWarp prst="textPlain">
              <a:avLst>
                <a:gd name="adj" fmla="val 50000"/>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fr-FR" sz="1600" kern="10">
                <a:ln w="9525">
                  <a:solidFill>
                    <a:srgbClr val="000000"/>
                  </a:solidFill>
                  <a:round/>
                  <a:headEnd/>
                  <a:tailEnd/>
                </a:ln>
                <a:solidFill>
                  <a:srgbClr val="FFFFFF"/>
                </a:solidFill>
                <a:latin typeface="Arial Black"/>
              </a:rPr>
              <a:t>TRANSPIRATION </a:t>
            </a:r>
          </a:p>
          <a:p>
            <a:r>
              <a:rPr lang="fr-FR" sz="1600" kern="10">
                <a:ln w="9525">
                  <a:solidFill>
                    <a:srgbClr val="000000"/>
                  </a:solidFill>
                  <a:round/>
                  <a:headEnd/>
                  <a:tailEnd/>
                </a:ln>
                <a:solidFill>
                  <a:srgbClr val="FFFFFF"/>
                </a:solidFill>
                <a:latin typeface="Arial Black"/>
              </a:rPr>
              <a:t> EVAPORATION</a:t>
            </a:r>
          </a:p>
        </p:txBody>
      </p:sp>
      <p:sp>
        <p:nvSpPr>
          <p:cNvPr id="96" name="WordArt 68"/>
          <p:cNvSpPr>
            <a:spLocks noChangeArrowheads="1" noChangeShapeType="1" noTextEdit="1"/>
          </p:cNvSpPr>
          <p:nvPr/>
        </p:nvSpPr>
        <p:spPr bwMode="auto">
          <a:xfrm rot="16654825">
            <a:off x="8024019" y="2220119"/>
            <a:ext cx="1944687" cy="441325"/>
          </a:xfrm>
          <a:prstGeom prst="rect">
            <a:avLst/>
          </a:prstGeom>
        </p:spPr>
        <p:txBody>
          <a:bodyPr wrap="none" numCol="1" fromWordArt="1">
            <a:prstTxWarp prst="textPlain">
              <a:avLst>
                <a:gd name="adj" fmla="val 50000"/>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fr-FR" sz="1600" kern="10" dirty="0">
                <a:ln w="9525">
                  <a:solidFill>
                    <a:srgbClr val="000000"/>
                  </a:solidFill>
                  <a:round/>
                  <a:headEnd/>
                  <a:tailEnd/>
                </a:ln>
                <a:solidFill>
                  <a:srgbClr val="FFFFFF"/>
                </a:solidFill>
                <a:latin typeface="Arial Black"/>
              </a:rPr>
              <a:t>TRANSPIRATION </a:t>
            </a:r>
          </a:p>
          <a:p>
            <a:r>
              <a:rPr lang="fr-FR" sz="1600" kern="10" dirty="0">
                <a:ln w="9525">
                  <a:solidFill>
                    <a:srgbClr val="000000"/>
                  </a:solidFill>
                  <a:round/>
                  <a:headEnd/>
                  <a:tailEnd/>
                </a:ln>
                <a:solidFill>
                  <a:srgbClr val="FFFFFF"/>
                </a:solidFill>
                <a:latin typeface="Arial Black"/>
              </a:rPr>
              <a:t> EVAPORATION</a:t>
            </a:r>
          </a:p>
        </p:txBody>
      </p:sp>
      <p:sp>
        <p:nvSpPr>
          <p:cNvPr id="159" name="Rectangle 158"/>
          <p:cNvSpPr/>
          <p:nvPr/>
        </p:nvSpPr>
        <p:spPr>
          <a:xfrm>
            <a:off x="4550522" y="21020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0" name="Espace réservé du numéro de diapositive 6"/>
          <p:cNvSpPr>
            <a:spLocks noGrp="1"/>
          </p:cNvSpPr>
          <p:nvPr>
            <p:ph type="sldNum" sz="quarter" idx="12"/>
          </p:nvPr>
        </p:nvSpPr>
        <p:spPr>
          <a:xfrm>
            <a:off x="11229975" y="180975"/>
            <a:ext cx="833438" cy="331788"/>
          </a:xfrm>
        </p:spPr>
        <p:txBody>
          <a:bodyPr/>
          <a:lstStyle/>
          <a:p>
            <a:pPr>
              <a:defRPr/>
            </a:pPr>
            <a:fld id="{666196A5-B49E-4EDD-B6A0-C5FF4073C370}" type="slidenum">
              <a:rPr lang="fr-FR"/>
              <a:pPr>
                <a:defRPr/>
              </a:pPr>
              <a:t>70</a:t>
            </a:fld>
            <a:endParaRPr lang="fr-FR" dirty="0"/>
          </a:p>
        </p:txBody>
      </p:sp>
      <p:sp>
        <p:nvSpPr>
          <p:cNvPr id="161" name="Rectangle 160"/>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62" name="ZoneTexte 161"/>
          <p:cNvSpPr txBox="1"/>
          <p:nvPr/>
        </p:nvSpPr>
        <p:spPr>
          <a:xfrm>
            <a:off x="146585" y="6324793"/>
            <a:ext cx="3745429"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16. </a:t>
            </a:r>
            <a:r>
              <a:rPr lang="fr-FR" b="1" dirty="0">
                <a:solidFill>
                  <a:schemeClr val="accent6">
                    <a:lumMod val="50000"/>
                  </a:schemeClr>
                </a:solidFill>
              </a:rPr>
              <a:t>Chaîne de production</a:t>
            </a:r>
            <a:r>
              <a:rPr lang="fr-FR" dirty="0">
                <a:solidFill>
                  <a:schemeClr val="accent6">
                    <a:lumMod val="50000"/>
                  </a:schemeClr>
                </a:solidFill>
              </a:rPr>
              <a:t> </a:t>
            </a:r>
            <a:r>
              <a:rPr lang="fr-FR" b="1" dirty="0">
                <a:solidFill>
                  <a:schemeClr val="accent6">
                    <a:lumMod val="50000"/>
                  </a:schemeClr>
                </a:solidFill>
              </a:rPr>
              <a:t>intégrée</a:t>
            </a:r>
            <a:r>
              <a:rPr lang="fr-FR" dirty="0">
                <a:solidFill>
                  <a:schemeClr val="accent6">
                    <a:lumMod val="50000"/>
                  </a:schemeClr>
                </a:solidFill>
              </a:rPr>
              <a:t> </a:t>
            </a:r>
            <a:r>
              <a:rPr lang="fr-FR" dirty="0">
                <a:solidFill>
                  <a:schemeClr val="accent6">
                    <a:lumMod val="50000"/>
                  </a:schemeClr>
                </a:solidFill>
                <a:latin typeface="+mn-lt"/>
              </a:rPr>
              <a:t>:</a:t>
            </a:r>
          </a:p>
        </p:txBody>
      </p:sp>
    </p:spTree>
    <p:extLst>
      <p:ext uri="{BB962C8B-B14F-4D97-AF65-F5344CB8AC3E}">
        <p14:creationId xmlns:p14="http://schemas.microsoft.com/office/powerpoint/2010/main" val="1075574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age 1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941" y="390525"/>
            <a:ext cx="8620125" cy="6467475"/>
          </a:xfrm>
          <a:prstGeom prst="rect">
            <a:avLst/>
          </a:prstGeom>
        </p:spPr>
      </p:pic>
      <p:sp>
        <p:nvSpPr>
          <p:cNvPr id="163" name="Rectangle 162"/>
          <p:cNvSpPr/>
          <p:nvPr/>
        </p:nvSpPr>
        <p:spPr>
          <a:xfrm>
            <a:off x="4487068" y="20637"/>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4" name="Espace réservé du numéro de diapositive 6"/>
          <p:cNvSpPr>
            <a:spLocks noGrp="1"/>
          </p:cNvSpPr>
          <p:nvPr>
            <p:ph type="sldNum" sz="quarter" idx="12"/>
          </p:nvPr>
        </p:nvSpPr>
        <p:spPr>
          <a:xfrm>
            <a:off x="0" y="6364761"/>
            <a:ext cx="833438" cy="331788"/>
          </a:xfrm>
        </p:spPr>
        <p:txBody>
          <a:bodyPr/>
          <a:lstStyle/>
          <a:p>
            <a:pPr>
              <a:defRPr/>
            </a:pPr>
            <a:fld id="{666196A5-B49E-4EDD-B6A0-C5FF4073C370}" type="slidenum">
              <a:rPr lang="fr-FR"/>
              <a:pPr>
                <a:defRPr/>
              </a:pPr>
              <a:t>71</a:t>
            </a:fld>
            <a:endParaRPr lang="fr-FR" dirty="0"/>
          </a:p>
        </p:txBody>
      </p:sp>
      <p:sp>
        <p:nvSpPr>
          <p:cNvPr id="165" name="Rectangle 164"/>
          <p:cNvSpPr/>
          <p:nvPr/>
        </p:nvSpPr>
        <p:spPr>
          <a:xfrm>
            <a:off x="2151166" y="632721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66" name="ZoneTexte 165"/>
          <p:cNvSpPr txBox="1"/>
          <p:nvPr/>
        </p:nvSpPr>
        <p:spPr>
          <a:xfrm>
            <a:off x="125997" y="205859"/>
            <a:ext cx="3587701"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16. </a:t>
            </a:r>
            <a:r>
              <a:rPr lang="fr-FR" b="1" dirty="0">
                <a:solidFill>
                  <a:schemeClr val="accent6">
                    <a:lumMod val="50000"/>
                  </a:schemeClr>
                </a:solidFill>
              </a:rPr>
              <a:t>Chaîne de production intégrée</a:t>
            </a:r>
            <a:r>
              <a:rPr lang="fr-FR" dirty="0">
                <a:solidFill>
                  <a:schemeClr val="accent6">
                    <a:lumMod val="50000"/>
                  </a:schemeClr>
                </a:solidFill>
              </a:rPr>
              <a:t> </a:t>
            </a:r>
            <a:r>
              <a:rPr lang="fr-FR" dirty="0">
                <a:solidFill>
                  <a:schemeClr val="accent6">
                    <a:lumMod val="50000"/>
                  </a:schemeClr>
                </a:solidFill>
                <a:latin typeface="+mn-lt"/>
              </a:rPr>
              <a:t>:</a:t>
            </a:r>
          </a:p>
        </p:txBody>
      </p:sp>
      <p:sp>
        <p:nvSpPr>
          <p:cNvPr id="167" name="Rectangle 166"/>
          <p:cNvSpPr/>
          <p:nvPr/>
        </p:nvSpPr>
        <p:spPr>
          <a:xfrm>
            <a:off x="125997" y="753615"/>
            <a:ext cx="3213316" cy="369332"/>
          </a:xfrm>
          <a:prstGeom prst="rect">
            <a:avLst/>
          </a:prstGeom>
        </p:spPr>
        <p:txBody>
          <a:bodyPr wrap="none">
            <a:spAutoFit/>
          </a:bodyPr>
          <a:lstStyle/>
          <a:p>
            <a:r>
              <a:rPr lang="fr-FR" dirty="0">
                <a:solidFill>
                  <a:schemeClr val="accent6">
                    <a:lumMod val="50000"/>
                  </a:schemeClr>
                </a:solidFill>
              </a:rPr>
              <a:t>Chaîne de production de volaille</a:t>
            </a:r>
          </a:p>
        </p:txBody>
      </p:sp>
    </p:spTree>
    <p:extLst>
      <p:ext uri="{BB962C8B-B14F-4D97-AF65-F5344CB8AC3E}">
        <p14:creationId xmlns:p14="http://schemas.microsoft.com/office/powerpoint/2010/main" val="4057866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4405657" y="69850"/>
            <a:ext cx="3449637" cy="584775"/>
          </a:xfrm>
          <a:prstGeom prst="rect">
            <a:avLst/>
          </a:prstGeom>
          <a:noFill/>
        </p:spPr>
        <p:txBody>
          <a:bodyPr>
            <a:spAutoFit/>
          </a:bodyPr>
          <a:lstStyle/>
          <a:p>
            <a:pPr algn="ctr" eaLnBrk="1" fontAlgn="auto" hangingPunct="1">
              <a:spcBef>
                <a:spcPts val="0"/>
              </a:spcBef>
              <a:spcAft>
                <a:spcPts val="0"/>
              </a:spcAft>
              <a:defRPr/>
            </a:pPr>
            <a:r>
              <a:rPr lang="fr-FR" sz="3200" u="sng" dirty="0">
                <a:solidFill>
                  <a:schemeClr val="accent6">
                    <a:lumMod val="50000"/>
                  </a:schemeClr>
                </a:solidFill>
                <a:latin typeface="+mn-lt"/>
              </a:rPr>
              <a:t>A. </a:t>
            </a:r>
            <a:r>
              <a:rPr lang="fr-FR" sz="3200" b="1" u="sng" dirty="0">
                <a:solidFill>
                  <a:schemeClr val="accent6">
                    <a:lumMod val="50000"/>
                  </a:schemeClr>
                </a:solidFill>
                <a:latin typeface="+mn-lt"/>
              </a:rPr>
              <a:t>Annexes</a:t>
            </a:r>
            <a:endParaRPr lang="fr-FR" sz="3200" dirty="0">
              <a:solidFill>
                <a:schemeClr val="accent6">
                  <a:lumMod val="50000"/>
                </a:schemeClr>
              </a:solidFill>
              <a:latin typeface="+mn-lt"/>
            </a:endParaRPr>
          </a:p>
        </p:txBody>
      </p:sp>
      <p:sp>
        <p:nvSpPr>
          <p:cNvPr id="16" name="Rectangle 15"/>
          <p:cNvSpPr/>
          <p:nvPr/>
        </p:nvSpPr>
        <p:spPr>
          <a:xfrm>
            <a:off x="247000" y="1619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89446023-DE78-4465-B5B6-5CC4987BC00F}" type="slidenum">
              <a:rPr lang="fr-FR"/>
              <a:pPr>
                <a:defRPr/>
              </a:pPr>
              <a:t>72</a:t>
            </a:fld>
            <a:endParaRPr lang="fr-FR" dirty="0"/>
          </a:p>
        </p:txBody>
      </p:sp>
      <p:pic>
        <p:nvPicPr>
          <p:cNvPr id="7987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906" y="654624"/>
            <a:ext cx="10515508" cy="585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4307232" y="6511676"/>
            <a:ext cx="3432175" cy="276225"/>
          </a:xfrm>
          <a:prstGeom prst="rect">
            <a:avLst/>
          </a:prstGeom>
          <a:noFill/>
        </p:spPr>
        <p:txBody>
          <a:bodyPr wrap="none">
            <a:spAutoFit/>
          </a:bodyPr>
          <a:lstStyle/>
          <a:p>
            <a:pPr algn="ctr">
              <a:defRPr/>
            </a:pPr>
            <a:r>
              <a:rPr lang="fr-FR" sz="1200" dirty="0">
                <a:solidFill>
                  <a:schemeClr val="accent6">
                    <a:lumMod val="50000"/>
                  </a:schemeClr>
                </a:solidFill>
              </a:rPr>
              <a:t>Modèle de village vert intégré Songhaï autosuffisant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627856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A1. </a:t>
            </a:r>
            <a:r>
              <a:rPr lang="fr-FR" b="1" u="sng" dirty="0">
                <a:solidFill>
                  <a:schemeClr val="accent6">
                    <a:lumMod val="50000"/>
                  </a:schemeClr>
                </a:solidFill>
              </a:rPr>
              <a:t>Annexe : </a:t>
            </a:r>
            <a:r>
              <a:rPr lang="fr-FR" b="1" u="sng" dirty="0">
                <a:solidFill>
                  <a:schemeClr val="accent6">
                    <a:lumMod val="50000"/>
                  </a:schemeClr>
                </a:solidFill>
                <a:latin typeface="+mn-lt"/>
              </a:rPr>
              <a:t>Ressources financières 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dirty="0">
                <a:solidFill>
                  <a:schemeClr val="accent6">
                    <a:lumMod val="50000"/>
                  </a:schemeClr>
                </a:solidFill>
              </a:rPr>
              <a:t>Elles proviennent d'une part des ressources propres des productions de Songhaï et d'autre part des subventions des différents partenaires. Songhaï consacre la plus grande partie de ses ressources à financer des activités de production tandis qu'une petite partie est consacré aux dépenses administratives. L'Objectif à terme est d'atteindre 100% d'autonomie financière (D’après Songhaï, cet objectif serait atteint à 90% en 2014. </a:t>
            </a:r>
            <a:r>
              <a:rPr lang="fr-FR" dirty="0">
                <a:solidFill>
                  <a:srgbClr val="FF0000"/>
                </a:solidFill>
              </a:rPr>
              <a:t>A vérifier</a:t>
            </a:r>
            <a:r>
              <a:rPr lang="fr-FR" dirty="0">
                <a:solidFill>
                  <a:schemeClr val="accent6">
                    <a:lumMod val="50000"/>
                  </a:schemeClr>
                </a:solidFill>
              </a:rPr>
              <a:t>).</a:t>
            </a:r>
          </a:p>
          <a:p>
            <a:pPr>
              <a:defRPr/>
            </a:pPr>
            <a:r>
              <a:rPr lang="fr-FR" dirty="0">
                <a:solidFill>
                  <a:schemeClr val="accent6">
                    <a:lumMod val="50000"/>
                  </a:schemeClr>
                </a:solidFill>
              </a:rPr>
              <a:t>Songhaï est une institution appelée à compter sur ses propres efforts et qui finance ses programmes principalement à partir des ressources provenant de ses activités. En dehors de ses propres ressources, les diverses réalisations développées au sein de Songhaï bénéficient du soutien de plusieurs partenaires. On retiendra parmi ces derniers :</a:t>
            </a:r>
          </a:p>
          <a:p>
            <a:pPr marL="285750" indent="-285750">
              <a:buFont typeface="Arial" panose="020B0604020202020204" pitchFamily="34" charset="0"/>
              <a:buChar char="•"/>
              <a:defRPr/>
            </a:pPr>
            <a:r>
              <a:rPr lang="fr-FR" dirty="0">
                <a:solidFill>
                  <a:schemeClr val="accent6">
                    <a:lumMod val="50000"/>
                  </a:schemeClr>
                </a:solidFill>
                <a:hlinkClick r:id="rId3"/>
              </a:rPr>
              <a:t>L'USAID</a:t>
            </a:r>
            <a:r>
              <a:rPr lang="fr-FR" dirty="0">
                <a:solidFill>
                  <a:schemeClr val="accent6">
                    <a:lumMod val="50000"/>
                  </a:schemeClr>
                </a:solidFill>
              </a:rPr>
              <a:t> (United States Agency for International </a:t>
            </a:r>
            <a:r>
              <a:rPr lang="fr-FR" dirty="0" err="1">
                <a:solidFill>
                  <a:schemeClr val="accent6">
                    <a:lumMod val="50000"/>
                  </a:schemeClr>
                </a:solidFill>
              </a:rPr>
              <a:t>Development</a:t>
            </a:r>
            <a:r>
              <a:rPr lang="fr-FR" dirty="0">
                <a:solidFill>
                  <a:schemeClr val="accent6">
                    <a:lumMod val="50000"/>
                  </a:schemeClr>
                </a:solidFill>
              </a:rPr>
              <a:t>) - principal partenaire, Songhaï Support Group (</a:t>
            </a:r>
            <a:r>
              <a:rPr lang="fr-FR" dirty="0" err="1">
                <a:solidFill>
                  <a:schemeClr val="accent6">
                    <a:lumMod val="50000"/>
                  </a:schemeClr>
                </a:solidFill>
              </a:rPr>
              <a:t>California</a:t>
            </a:r>
            <a:r>
              <a:rPr lang="fr-FR" dirty="0">
                <a:solidFill>
                  <a:schemeClr val="accent6">
                    <a:lumMod val="50000"/>
                  </a:schemeClr>
                </a:solidFill>
              </a:rPr>
              <a:t>),</a:t>
            </a:r>
          </a:p>
          <a:p>
            <a:pPr marL="285750" indent="-285750">
              <a:buFont typeface="Arial" panose="020B0604020202020204" pitchFamily="34" charset="0"/>
              <a:buChar char="•"/>
              <a:defRPr/>
            </a:pPr>
            <a:r>
              <a:rPr lang="fr-FR" dirty="0">
                <a:solidFill>
                  <a:schemeClr val="accent6">
                    <a:lumMod val="50000"/>
                  </a:schemeClr>
                </a:solidFill>
                <a:hlinkClick r:id="rId4"/>
              </a:rPr>
              <a:t>PNUD</a:t>
            </a:r>
            <a:r>
              <a:rPr lang="fr-FR" dirty="0">
                <a:solidFill>
                  <a:schemeClr val="accent6">
                    <a:lumMod val="50000"/>
                  </a:schemeClr>
                </a:solidFill>
              </a:rPr>
              <a:t> (Programme des Nations Unies pour le Développement),</a:t>
            </a:r>
          </a:p>
          <a:p>
            <a:pPr marL="285750" indent="-285750">
              <a:buFont typeface="Arial" panose="020B0604020202020204" pitchFamily="34" charset="0"/>
              <a:buChar char="•"/>
              <a:defRPr/>
            </a:pPr>
            <a:r>
              <a:rPr lang="fr-FR" dirty="0">
                <a:solidFill>
                  <a:schemeClr val="accent6">
                    <a:lumMod val="50000"/>
                  </a:schemeClr>
                </a:solidFill>
                <a:hlinkClick r:id="rId5"/>
              </a:rPr>
              <a:t>HCR</a:t>
            </a:r>
            <a:r>
              <a:rPr lang="fr-FR" dirty="0">
                <a:solidFill>
                  <a:schemeClr val="accent6">
                    <a:lumMod val="50000"/>
                  </a:schemeClr>
                </a:solidFill>
              </a:rPr>
              <a:t> (Agence des Nations Unies), RABOBANK FOUNDATION (Pays Bas),</a:t>
            </a:r>
          </a:p>
          <a:p>
            <a:pPr marL="285750" indent="-285750">
              <a:buFont typeface="Arial" panose="020B0604020202020204" pitchFamily="34" charset="0"/>
              <a:buChar char="•"/>
              <a:defRPr/>
            </a:pPr>
            <a:r>
              <a:rPr lang="fr-FR" dirty="0" err="1">
                <a:solidFill>
                  <a:schemeClr val="accent6">
                    <a:lumMod val="50000"/>
                  </a:schemeClr>
                </a:solidFill>
                <a:hlinkClick r:id="rId6"/>
              </a:rPr>
              <a:t>Accion</a:t>
            </a:r>
            <a:r>
              <a:rPr lang="fr-FR" dirty="0">
                <a:solidFill>
                  <a:schemeClr val="accent6">
                    <a:lumMod val="50000"/>
                  </a:schemeClr>
                </a:solidFill>
                <a:hlinkClick r:id="rId6"/>
              </a:rPr>
              <a:t> </a:t>
            </a:r>
            <a:r>
              <a:rPr lang="fr-FR" dirty="0" err="1">
                <a:solidFill>
                  <a:schemeClr val="accent6">
                    <a:lumMod val="50000"/>
                  </a:schemeClr>
                </a:solidFill>
                <a:hlinkClick r:id="rId6"/>
              </a:rPr>
              <a:t>Verapaz</a:t>
            </a:r>
            <a:r>
              <a:rPr lang="fr-FR" dirty="0">
                <a:solidFill>
                  <a:schemeClr val="accent6">
                    <a:lumMod val="50000"/>
                  </a:schemeClr>
                </a:solidFill>
              </a:rPr>
              <a:t> (Espagne),</a:t>
            </a:r>
          </a:p>
          <a:p>
            <a:pPr marL="285750" indent="-285750">
              <a:buFont typeface="Arial" panose="020B0604020202020204" pitchFamily="34" charset="0"/>
              <a:buChar char="•"/>
              <a:defRPr/>
            </a:pPr>
            <a:r>
              <a:rPr lang="fr-FR" dirty="0">
                <a:solidFill>
                  <a:schemeClr val="accent6">
                    <a:lumMod val="50000"/>
                  </a:schemeClr>
                </a:solidFill>
                <a:hlinkClick r:id="rId7"/>
              </a:rPr>
              <a:t>SID</a:t>
            </a:r>
            <a:r>
              <a:rPr lang="fr-FR" dirty="0">
                <a:solidFill>
                  <a:schemeClr val="accent6">
                    <a:lumMod val="50000"/>
                  </a:schemeClr>
                </a:solidFill>
              </a:rPr>
              <a:t> (Society for International </a:t>
            </a:r>
            <a:r>
              <a:rPr lang="fr-FR" dirty="0" err="1">
                <a:solidFill>
                  <a:schemeClr val="accent6">
                    <a:lumMod val="50000"/>
                  </a:schemeClr>
                </a:solidFill>
              </a:rPr>
              <a:t>Development</a:t>
            </a:r>
            <a:r>
              <a:rPr lang="fr-FR" dirty="0">
                <a:solidFill>
                  <a:schemeClr val="accent6">
                    <a:lumMod val="50000"/>
                  </a:schemeClr>
                </a:solidFill>
              </a:rPr>
              <a:t>),</a:t>
            </a:r>
          </a:p>
          <a:p>
            <a:pPr marL="285750" indent="-285750">
              <a:buFont typeface="Arial" panose="020B0604020202020204" pitchFamily="34" charset="0"/>
              <a:buChar char="•"/>
              <a:defRPr/>
            </a:pPr>
            <a:r>
              <a:rPr lang="fr-FR" dirty="0">
                <a:solidFill>
                  <a:schemeClr val="accent6">
                    <a:lumMod val="50000"/>
                  </a:schemeClr>
                </a:solidFill>
              </a:rPr>
              <a:t>le </a:t>
            </a:r>
            <a:r>
              <a:rPr lang="fr-FR" dirty="0">
                <a:solidFill>
                  <a:schemeClr val="accent6">
                    <a:lumMod val="50000"/>
                  </a:schemeClr>
                </a:solidFill>
                <a:hlinkClick r:id="rId8"/>
              </a:rPr>
              <a:t>CRDI</a:t>
            </a:r>
            <a:r>
              <a:rPr lang="fr-FR" dirty="0">
                <a:solidFill>
                  <a:schemeClr val="accent6">
                    <a:lumMod val="50000"/>
                  </a:schemeClr>
                </a:solidFill>
              </a:rPr>
              <a:t> (Centre de Recherches pour le Développement International),</a:t>
            </a:r>
          </a:p>
          <a:p>
            <a:pPr marL="285750" indent="-285750">
              <a:buFont typeface="Arial" panose="020B0604020202020204" pitchFamily="34" charset="0"/>
              <a:buChar char="•"/>
              <a:defRPr/>
            </a:pPr>
            <a:r>
              <a:rPr lang="fr-FR" dirty="0">
                <a:solidFill>
                  <a:schemeClr val="accent6">
                    <a:lumMod val="50000"/>
                  </a:schemeClr>
                </a:solidFill>
              </a:rPr>
              <a:t>la </a:t>
            </a:r>
            <a:r>
              <a:rPr lang="fr-FR" dirty="0">
                <a:solidFill>
                  <a:schemeClr val="accent6">
                    <a:lumMod val="50000"/>
                  </a:schemeClr>
                </a:solidFill>
                <a:hlinkClick r:id="rId9"/>
              </a:rPr>
              <a:t>Coopération Française</a:t>
            </a:r>
            <a:r>
              <a:rPr lang="fr-FR" dirty="0">
                <a:solidFill>
                  <a:schemeClr val="accent6">
                    <a:lumMod val="50000"/>
                  </a:schemeClr>
                </a:solidFill>
              </a:rPr>
              <a:t>, </a:t>
            </a:r>
          </a:p>
          <a:p>
            <a:pPr marL="285750" indent="-285750">
              <a:buFont typeface="Arial" panose="020B0604020202020204" pitchFamily="34" charset="0"/>
              <a:buChar char="•"/>
              <a:defRPr/>
            </a:pPr>
            <a:r>
              <a:rPr lang="fr-FR" dirty="0">
                <a:solidFill>
                  <a:schemeClr val="accent6">
                    <a:lumMod val="50000"/>
                  </a:schemeClr>
                </a:solidFill>
                <a:hlinkClick r:id="rId10"/>
              </a:rPr>
              <a:t>CCFD</a:t>
            </a:r>
            <a:r>
              <a:rPr lang="fr-FR" dirty="0">
                <a:solidFill>
                  <a:schemeClr val="accent6">
                    <a:lumMod val="50000"/>
                  </a:schemeClr>
                </a:solidFill>
              </a:rPr>
              <a:t> ( le Comité Catholique contre la Faim et pour le Développement) en France, </a:t>
            </a:r>
          </a:p>
          <a:p>
            <a:pPr marL="285750" indent="-285750">
              <a:buFont typeface="Arial" panose="020B0604020202020204" pitchFamily="34" charset="0"/>
              <a:buChar char="•"/>
              <a:defRPr/>
            </a:pPr>
            <a:r>
              <a:rPr lang="fr-FR" dirty="0">
                <a:solidFill>
                  <a:schemeClr val="accent6">
                    <a:lumMod val="50000"/>
                  </a:schemeClr>
                </a:solidFill>
              </a:rPr>
              <a:t>CODEV-Toulouse (France),</a:t>
            </a:r>
          </a:p>
          <a:p>
            <a:pPr marL="285750" indent="-285750">
              <a:buFont typeface="Arial" panose="020B0604020202020204" pitchFamily="34" charset="0"/>
              <a:buChar char="•"/>
              <a:defRPr/>
            </a:pPr>
            <a:r>
              <a:rPr lang="fr-FR" dirty="0">
                <a:solidFill>
                  <a:schemeClr val="accent6">
                    <a:lumMod val="50000"/>
                  </a:schemeClr>
                </a:solidFill>
                <a:hlinkClick r:id="rId11"/>
              </a:rPr>
              <a:t>Songhaï France</a:t>
            </a:r>
            <a:r>
              <a:rPr lang="fr-FR" dirty="0">
                <a:solidFill>
                  <a:schemeClr val="accent6">
                    <a:lumMod val="50000"/>
                  </a:schemeClr>
                </a:solidFill>
              </a:rPr>
              <a:t> regroupant plusieurs associations de soutien en France (Solidarité-Songhaï, Songhaï-</a:t>
            </a:r>
            <a:r>
              <a:rPr lang="fr-FR" dirty="0" err="1">
                <a:solidFill>
                  <a:schemeClr val="accent6">
                    <a:lumMod val="50000"/>
                  </a:schemeClr>
                </a:solidFill>
              </a:rPr>
              <a:t>Chasselay</a:t>
            </a:r>
            <a:r>
              <a:rPr lang="fr-FR" dirty="0">
                <a:solidFill>
                  <a:schemeClr val="accent6">
                    <a:lumMod val="50000"/>
                  </a:schemeClr>
                </a:solidFill>
              </a:rPr>
              <a:t>, Collecte pour les jeunes installés, Paroisse de </a:t>
            </a:r>
            <a:r>
              <a:rPr lang="fr-FR" dirty="0" err="1">
                <a:solidFill>
                  <a:schemeClr val="accent6">
                    <a:lumMod val="50000"/>
                  </a:schemeClr>
                </a:solidFill>
              </a:rPr>
              <a:t>Froissy</a:t>
            </a:r>
            <a:r>
              <a:rPr lang="fr-FR" dirty="0">
                <a:solidFill>
                  <a:schemeClr val="accent6">
                    <a:lumMod val="50000"/>
                  </a:schemeClr>
                </a:solidFill>
              </a:rPr>
              <a:t>-St André)</a:t>
            </a:r>
          </a:p>
          <a:p>
            <a:pPr marL="285750" indent="-285750">
              <a:buFont typeface="Arial" panose="020B0604020202020204" pitchFamily="34" charset="0"/>
              <a:buChar char="•"/>
              <a:defRPr/>
            </a:pPr>
            <a:r>
              <a:rPr lang="fr-FR" dirty="0">
                <a:solidFill>
                  <a:schemeClr val="accent6">
                    <a:lumMod val="50000"/>
                  </a:schemeClr>
                </a:solidFill>
                <a:hlinkClick r:id="rId12"/>
              </a:rPr>
              <a:t>les gouvernements du Bénin</a:t>
            </a:r>
            <a:r>
              <a:rPr lang="fr-FR" dirty="0">
                <a:solidFill>
                  <a:schemeClr val="accent6">
                    <a:lumMod val="50000"/>
                  </a:schemeClr>
                </a:solidFill>
              </a:rPr>
              <a:t> et du </a:t>
            </a:r>
            <a:r>
              <a:rPr lang="fr-FR" dirty="0">
                <a:solidFill>
                  <a:schemeClr val="accent6">
                    <a:lumMod val="50000"/>
                  </a:schemeClr>
                </a:solidFill>
                <a:hlinkClick r:id="rId13"/>
              </a:rPr>
              <a:t>Nigéria</a:t>
            </a:r>
            <a:r>
              <a:rPr lang="fr-FR" dirty="0">
                <a:solidFill>
                  <a:schemeClr val="accent6">
                    <a:lumMod val="50000"/>
                  </a:schemeClr>
                </a:solidFill>
              </a:rPr>
              <a:t>. </a:t>
            </a:r>
          </a:p>
          <a:p>
            <a:pPr marL="171450" indent="-171450" eaLnBrk="1" fontAlgn="auto" hangingPunct="1">
              <a:spcBef>
                <a:spcPts val="0"/>
              </a:spcBef>
              <a:spcAft>
                <a:spcPts val="0"/>
              </a:spcAft>
              <a:buFont typeface="Arial" panose="020B0604020202020204" pitchFamily="34" charset="0"/>
              <a:buChar char="•"/>
              <a:defRPr/>
            </a:pPr>
            <a:r>
              <a:rPr lang="fr-FR" sz="1200" dirty="0">
                <a:solidFill>
                  <a:schemeClr val="accent6">
                    <a:lumMod val="50000"/>
                  </a:schemeClr>
                </a:solidFill>
                <a:latin typeface="+mn-lt"/>
              </a:rPr>
              <a:t>Etc.</a:t>
            </a: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14"/>
              </a:rPr>
              <a:t>http://www.geocities.ws/songhaiafrica/HTML/fr/Vuegenerale.htm</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29A485C6-9CD7-4E95-90BF-A8C68CB40A3C}" type="slidenum">
              <a:rPr lang="fr-FR"/>
              <a:pPr>
                <a:defRPr/>
              </a:pPr>
              <a:t>73</a:t>
            </a:fld>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71513"/>
            <a:ext cx="11809413" cy="286226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A1. </a:t>
            </a:r>
            <a:r>
              <a:rPr lang="fr-FR" b="1" u="sng" dirty="0">
                <a:solidFill>
                  <a:schemeClr val="accent6">
                    <a:lumMod val="50000"/>
                  </a:schemeClr>
                </a:solidFill>
              </a:rPr>
              <a:t>Annexe : </a:t>
            </a:r>
            <a:r>
              <a:rPr lang="fr-FR" b="1" u="sng" dirty="0">
                <a:solidFill>
                  <a:schemeClr val="accent6">
                    <a:lumMod val="50000"/>
                  </a:schemeClr>
                </a:solidFill>
                <a:latin typeface="+mn-lt"/>
              </a:rPr>
              <a:t>Ressources financières de Songhaï</a:t>
            </a:r>
            <a:r>
              <a:rPr lang="fr-FR" dirty="0">
                <a:solidFill>
                  <a:schemeClr val="accent6">
                    <a:lumMod val="50000"/>
                  </a:schemeClr>
                </a:solidFill>
                <a:latin typeface="+mn-lt"/>
              </a:rPr>
              <a:t> (suite) :</a:t>
            </a:r>
          </a:p>
          <a:p>
            <a:pPr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dirty="0">
                <a:solidFill>
                  <a:schemeClr val="accent6">
                    <a:lumMod val="50000"/>
                  </a:schemeClr>
                </a:solidFill>
              </a:rPr>
              <a:t>En partie subventionné par des bailleurs internationaux, Songhaï cultive son indépendance et génère un bénéfice d’un million de dollars (700 000 euros) (chiffre de 2010). Mais réinvestis pour développer les capacités du centre et mieux s’émanciper de l’assistanat.</a:t>
            </a:r>
          </a:p>
          <a:p>
            <a:pPr algn="just">
              <a:defRPr/>
            </a:pPr>
            <a:r>
              <a:rPr lang="fr-FR" dirty="0">
                <a:solidFill>
                  <a:schemeClr val="accent6">
                    <a:lumMod val="50000"/>
                  </a:schemeClr>
                </a:solidFill>
              </a:rPr>
              <a:t>Ouverte 7 jours sur 7, la boutique propose l’ensemble des produits labellisés « Songhaï » dont une partie provient de trois centres installés dans d’autres villes du Bénin. Le reste est fourni par la filière des anciens élèves. Tous produits confondus, les ventes assurent 700.000 euros de bénéfices chaque année, entièrement réinvestis dans l’amélioration des installations.</a:t>
            </a:r>
          </a:p>
          <a:p>
            <a:pPr>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Le Bénin, modèle du bio africain, Delphine BOUSQUET à PORTO-NOVO (BÉNIN) 5 JANVIER 2010, </a:t>
            </a:r>
            <a:r>
              <a:rPr lang="fr-FR" sz="1200">
                <a:solidFill>
                  <a:schemeClr val="accent6">
                    <a:lumMod val="50000"/>
                  </a:schemeClr>
                </a:solidFill>
                <a:latin typeface="+mn-lt"/>
                <a:hlinkClick r:id="rId3"/>
              </a:rPr>
              <a:t>http://www.liberation.fr/terre/2010/01/05/le-benin-modele-du-bio-africain_602622</a:t>
            </a:r>
            <a:r>
              <a:rPr lang="fr-FR" sz="1200" dirty="0">
                <a:solidFill>
                  <a:schemeClr val="accent6">
                    <a:lumMod val="50000"/>
                  </a:schemeClr>
                </a:solidFill>
                <a:latin typeface="+mn-lt"/>
              </a:rPr>
              <a:t>, b) La ferme modèle Songhaï au Bénin, </a:t>
            </a:r>
            <a:r>
              <a:rPr lang="fr-FR" sz="1200">
                <a:solidFill>
                  <a:schemeClr val="accent6">
                    <a:lumMod val="50000"/>
                  </a:schemeClr>
                </a:solidFill>
                <a:latin typeface="+mn-lt"/>
                <a:hlinkClick r:id="rId4"/>
              </a:rPr>
              <a:t>http://www.mewyovo.net/2013/03/la-ferme-modele-songhai-au-benin.html</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903C27A5-E80C-4586-A798-4CE712111B90}" type="slidenum">
              <a:rPr lang="fr-FR"/>
              <a:pPr>
                <a:defRPr/>
              </a:pPr>
              <a:t>74</a:t>
            </a:fld>
            <a:endParaRPr lang="fr-FR" dirty="0"/>
          </a:p>
        </p:txBody>
      </p:sp>
      <p:sp>
        <p:nvSpPr>
          <p:cNvPr id="4" name="Rectangle 3"/>
          <p:cNvSpPr/>
          <p:nvPr/>
        </p:nvSpPr>
        <p:spPr>
          <a:xfrm>
            <a:off x="1039813" y="6448425"/>
            <a:ext cx="2316162" cy="277813"/>
          </a:xfrm>
          <a:prstGeom prst="rect">
            <a:avLst/>
          </a:prstGeom>
        </p:spPr>
        <p:txBody>
          <a:bodyPr wrap="none">
            <a:spAutoFit/>
          </a:bodyPr>
          <a:lstStyle/>
          <a:p>
            <a:pPr algn="ctr">
              <a:defRPr/>
            </a:pPr>
            <a:r>
              <a:rPr lang="fr-FR" sz="1200" dirty="0">
                <a:solidFill>
                  <a:schemeClr val="accent6">
                    <a:lumMod val="50000"/>
                  </a:schemeClr>
                </a:solidFill>
              </a:rPr>
              <a:t>La boutique Songhaï à Porto-Novo</a:t>
            </a:r>
          </a:p>
        </p:txBody>
      </p:sp>
      <p:pic>
        <p:nvPicPr>
          <p:cNvPr id="83974"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463" y="3578225"/>
            <a:ext cx="3822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5988" y="3513138"/>
            <a:ext cx="2500312"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23238" y="3429000"/>
            <a:ext cx="3822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46164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A2. </a:t>
            </a:r>
            <a:r>
              <a:rPr lang="fr-FR" b="1" u="sng" dirty="0">
                <a:solidFill>
                  <a:schemeClr val="accent6">
                    <a:lumMod val="50000"/>
                  </a:schemeClr>
                </a:solidFill>
              </a:rPr>
              <a:t>Annexe :</a:t>
            </a:r>
            <a:r>
              <a:rPr lang="fr-FR" u="sng" dirty="0">
                <a:solidFill>
                  <a:schemeClr val="accent6">
                    <a:lumMod val="50000"/>
                  </a:schemeClr>
                </a:solidFill>
                <a:latin typeface="+mn-lt"/>
              </a:rPr>
              <a:t> </a:t>
            </a:r>
            <a:r>
              <a:rPr lang="fr-FR" b="1" u="sng" dirty="0">
                <a:solidFill>
                  <a:schemeClr val="accent6">
                    <a:lumMod val="50000"/>
                  </a:schemeClr>
                </a:solidFill>
                <a:latin typeface="+mn-lt"/>
              </a:rPr>
              <a:t>Songhaï en Chiffres</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marL="285750" indent="-285750" algn="just">
              <a:buFont typeface="Arial" panose="020B0604020202020204" pitchFamily="34" charset="0"/>
              <a:buChar char="•"/>
              <a:defRPr/>
            </a:pPr>
            <a:r>
              <a:rPr lang="fr-FR" dirty="0">
                <a:solidFill>
                  <a:schemeClr val="accent6">
                    <a:lumMod val="50000"/>
                  </a:schemeClr>
                </a:solidFill>
              </a:rPr>
              <a:t>Plus de 400 élèves en permanence en formation sur les centres de Porto-Novo, Savalou, Parakou et </a:t>
            </a:r>
            <a:r>
              <a:rPr lang="fr-FR" dirty="0" err="1">
                <a:solidFill>
                  <a:schemeClr val="accent6">
                    <a:lumMod val="50000"/>
                  </a:schemeClr>
                </a:solidFill>
              </a:rPr>
              <a:t>Kinwédji</a:t>
            </a:r>
            <a:r>
              <a:rPr lang="fr-FR" dirty="0">
                <a:solidFill>
                  <a:schemeClr val="accent6">
                    <a:lumMod val="50000"/>
                  </a:schemeClr>
                </a:solidFill>
              </a:rPr>
              <a:t> pour une formation longue duré de 18 mois</a:t>
            </a:r>
          </a:p>
          <a:p>
            <a:pPr marL="285750" indent="-285750" algn="just">
              <a:buFont typeface="Arial" panose="020B0604020202020204" pitchFamily="34" charset="0"/>
              <a:buChar char="•"/>
              <a:defRPr/>
            </a:pPr>
            <a:r>
              <a:rPr lang="fr-FR" dirty="0">
                <a:solidFill>
                  <a:schemeClr val="accent6">
                    <a:lumMod val="50000"/>
                  </a:schemeClr>
                </a:solidFill>
              </a:rPr>
              <a:t>Plus de 250 fermes créées et gérés par les jeunes formé au Bénin répartis à travers tous les départements et regroupé au sein d'un Réseau qui comprend des coordinations locales</a:t>
            </a:r>
          </a:p>
          <a:p>
            <a:pPr marL="285750" indent="-285750" algn="just">
              <a:buFont typeface="Arial" panose="020B0604020202020204" pitchFamily="34" charset="0"/>
              <a:buChar char="•"/>
              <a:defRPr/>
            </a:pPr>
            <a:r>
              <a:rPr lang="fr-FR" dirty="0">
                <a:solidFill>
                  <a:schemeClr val="accent6">
                    <a:lumMod val="50000"/>
                  </a:schemeClr>
                </a:solidFill>
              </a:rPr>
              <a:t>Plus de 300 stagiaires de tout horizon et pays suivent chaque année diverses formations</a:t>
            </a:r>
          </a:p>
          <a:p>
            <a:pPr marL="285750" indent="-285750" algn="just">
              <a:buFont typeface="Arial" panose="020B0604020202020204" pitchFamily="34" charset="0"/>
              <a:buChar char="•"/>
              <a:defRPr/>
            </a:pPr>
            <a:r>
              <a:rPr lang="fr-FR" dirty="0">
                <a:solidFill>
                  <a:schemeClr val="accent6">
                    <a:lumMod val="50000"/>
                  </a:schemeClr>
                </a:solidFill>
              </a:rPr>
              <a:t>Plus de 150 employés permanents, animateurs, techniciens et administrateurs</a:t>
            </a:r>
          </a:p>
          <a:p>
            <a:pPr marL="285750" indent="-285750" algn="just">
              <a:buFont typeface="Arial" panose="020B0604020202020204" pitchFamily="34" charset="0"/>
              <a:buChar char="•"/>
              <a:defRPr/>
            </a:pPr>
            <a:r>
              <a:rPr lang="fr-FR" dirty="0">
                <a:solidFill>
                  <a:schemeClr val="accent6">
                    <a:lumMod val="50000"/>
                  </a:schemeClr>
                </a:solidFill>
              </a:rPr>
              <a:t>Plus de 4000 visiteurs chaque année</a:t>
            </a:r>
          </a:p>
          <a:p>
            <a:pPr marL="285750" indent="-285750" algn="just">
              <a:buFont typeface="Arial" panose="020B0604020202020204" pitchFamily="34" charset="0"/>
              <a:buChar char="•"/>
              <a:defRPr/>
            </a:pPr>
            <a:r>
              <a:rPr lang="fr-FR" dirty="0">
                <a:solidFill>
                  <a:schemeClr val="accent6">
                    <a:lumMod val="50000"/>
                  </a:schemeClr>
                </a:solidFill>
              </a:rPr>
              <a:t>Plus de 40 partenaires d'institutions publiques et privés, des ONG, des associations, des université, des institutions internationales comme l'USAID, le PNUD, etc.</a:t>
            </a:r>
          </a:p>
          <a:p>
            <a:pPr marL="285750" indent="-285750" algn="just">
              <a:buFont typeface="Arial" panose="020B0604020202020204" pitchFamily="34" charset="0"/>
              <a:buChar char="•"/>
              <a:defRPr/>
            </a:pPr>
            <a:r>
              <a:rPr lang="fr-FR" sz="1600" dirty="0">
                <a:solidFill>
                  <a:schemeClr val="accent6">
                    <a:lumMod val="50000"/>
                  </a:schemeClr>
                </a:solidFill>
              </a:rPr>
              <a:t>La ferme </a:t>
            </a:r>
            <a:r>
              <a:rPr lang="fr-FR" sz="1600" dirty="0" err="1">
                <a:solidFill>
                  <a:schemeClr val="accent6">
                    <a:lumMod val="50000"/>
                  </a:schemeClr>
                </a:solidFill>
              </a:rPr>
              <a:t>produit</a:t>
            </a:r>
            <a:r>
              <a:rPr lang="fr-FR" sz="1600" b="1" dirty="0" err="1">
                <a:solidFill>
                  <a:schemeClr val="accent6">
                    <a:lumMod val="50000"/>
                  </a:schemeClr>
                </a:solidFill>
              </a:rPr>
              <a:t>sept</a:t>
            </a:r>
            <a:r>
              <a:rPr lang="fr-FR" sz="1600" b="1" dirty="0">
                <a:solidFill>
                  <a:schemeClr val="accent6">
                    <a:lumMod val="50000"/>
                  </a:schemeClr>
                </a:solidFill>
              </a:rPr>
              <a:t> tonnes de riz par hectare</a:t>
            </a:r>
            <a:r>
              <a:rPr lang="fr-FR" sz="1600" dirty="0">
                <a:solidFill>
                  <a:schemeClr val="accent6">
                    <a:lumMod val="50000"/>
                  </a:schemeClr>
                </a:solidFill>
              </a:rPr>
              <a:t> trois fois par an, contre une tonne de riz par hectare et par an à ses débuts.</a:t>
            </a:r>
          </a:p>
          <a:p>
            <a:pPr marL="285750" indent="-285750" algn="just">
              <a:buFont typeface="Arial" panose="020B0604020202020204" pitchFamily="34" charset="0"/>
              <a:buChar char="•"/>
              <a:defRPr/>
            </a:pPr>
            <a:r>
              <a:rPr lang="fr-FR" sz="1400" dirty="0">
                <a:solidFill>
                  <a:schemeClr val="accent6">
                    <a:lumMod val="50000"/>
                  </a:schemeClr>
                </a:solidFill>
              </a:rPr>
              <a:t>Le réseau SONGHAI a débouché sur la formation de plus de cinq cents jeunes fermiers installés, à trois grands centres de formation et de production (fermes écoles), à la création de dizaines de machines agricoles, à l'ouverture de plusieurs cyber-centres à travers le pays (à la date de 2002).</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dirty="0">
                <a:solidFill>
                  <a:schemeClr val="accent6">
                    <a:lumMod val="50000"/>
                  </a:schemeClr>
                </a:solidFill>
              </a:rPr>
              <a:t>SONGHAI EN QUELQUES CHIFFRES,</a:t>
            </a:r>
            <a:r>
              <a:rPr lang="fr-FR" sz="1200" dirty="0">
                <a:solidFill>
                  <a:srgbClr val="FF0000"/>
                </a:solidFill>
              </a:rPr>
              <a:t> chiffres de ?,</a:t>
            </a:r>
            <a:r>
              <a:rPr lang="fr-FR" sz="1200" dirty="0">
                <a:solidFill>
                  <a:schemeClr val="accent6">
                    <a:lumMod val="50000"/>
                  </a:schemeClr>
                </a:solidFill>
              </a:rPr>
              <a:t> </a:t>
            </a:r>
            <a:r>
              <a:rPr lang="fr-FR" sz="1200" dirty="0">
                <a:solidFill>
                  <a:schemeClr val="accent6">
                    <a:lumMod val="50000"/>
                  </a:schemeClr>
                </a:solidFill>
                <a:latin typeface="+mn-lt"/>
              </a:rPr>
              <a:t> </a:t>
            </a:r>
          </a:p>
          <a:p>
            <a:pPr eaLnBrk="1" fontAlgn="auto" hangingPunct="1">
              <a:spcBef>
                <a:spcPts val="0"/>
              </a:spcBef>
              <a:spcAft>
                <a:spcPts val="0"/>
              </a:spcAft>
              <a:defRPr/>
            </a:pPr>
            <a:r>
              <a:rPr lang="fr-FR" sz="1200">
                <a:solidFill>
                  <a:schemeClr val="accent6">
                    <a:lumMod val="50000"/>
                  </a:schemeClr>
                </a:solidFill>
                <a:latin typeface="+mn-lt"/>
                <a:hlinkClick r:id="rId3"/>
              </a:rPr>
              <a:t>http://www.geocities.ws/songhaiafrica/HTML/fr/Vuegenerale.htm</a:t>
            </a:r>
            <a:r>
              <a:rPr lang="fr-FR" sz="1200">
                <a:solidFill>
                  <a:schemeClr val="accent6">
                    <a:lumMod val="50000"/>
                  </a:schemeClr>
                </a:solidFill>
                <a:latin typeface="+mn-lt"/>
              </a:rPr>
              <a:t> </a:t>
            </a: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b) Songhaï, l’Afrique relève la tête, Godfrey </a:t>
            </a:r>
            <a:r>
              <a:rPr lang="fr-FR" sz="1200" dirty="0" err="1">
                <a:solidFill>
                  <a:schemeClr val="accent6">
                    <a:lumMod val="50000"/>
                  </a:schemeClr>
                </a:solidFill>
                <a:latin typeface="+mn-lt"/>
              </a:rPr>
              <a:t>Nzamujo</a:t>
            </a:r>
            <a:r>
              <a:rPr lang="fr-FR" sz="1200" dirty="0">
                <a:solidFill>
                  <a:schemeClr val="accent6">
                    <a:lumMod val="50000"/>
                  </a:schemeClr>
                </a:solidFill>
                <a:latin typeface="+mn-lt"/>
              </a:rPr>
              <a:t>, Ed. du Cerf, 2002.</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0328C3CE-9FD4-475D-BEE3-DD8DC9BAC674}" type="slidenum">
              <a:rPr lang="fr-FR"/>
              <a:pPr>
                <a:defRPr/>
              </a:pPr>
              <a:t>75</a:t>
            </a:fld>
            <a:endParaRPr lang="fr-FR" dirty="0"/>
          </a:p>
        </p:txBody>
      </p:sp>
      <p:pic>
        <p:nvPicPr>
          <p:cNvPr id="86021"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7913" y="4381500"/>
            <a:ext cx="578167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450" y="752475"/>
            <a:ext cx="5832475"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A2bis. </a:t>
            </a:r>
            <a:r>
              <a:rPr lang="fr-FR" b="1" u="sng" dirty="0">
                <a:solidFill>
                  <a:schemeClr val="accent6">
                    <a:lumMod val="50000"/>
                  </a:schemeClr>
                </a:solidFill>
              </a:rPr>
              <a:t>Annexe :</a:t>
            </a:r>
            <a:r>
              <a:rPr lang="fr-FR" u="sng" dirty="0">
                <a:solidFill>
                  <a:schemeClr val="accent6">
                    <a:lumMod val="50000"/>
                  </a:schemeClr>
                </a:solidFill>
                <a:latin typeface="+mn-lt"/>
              </a:rPr>
              <a:t> </a:t>
            </a:r>
            <a:r>
              <a:rPr lang="fr-FR" b="1" u="sng" dirty="0">
                <a:solidFill>
                  <a:schemeClr val="accent6">
                    <a:lumMod val="50000"/>
                  </a:schemeClr>
                </a:solidFill>
                <a:latin typeface="+mn-lt"/>
              </a:rPr>
              <a:t>Statistiques sur la nationalité des élèves</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E547FCBD-E1EC-47DE-A1E3-7258E77D192C}" type="slidenum">
              <a:rPr lang="fr-FR"/>
              <a:pPr>
                <a:defRPr/>
              </a:pPr>
              <a:t>76</a:t>
            </a:fld>
            <a:endParaRPr lang="fr-FR" dirty="0"/>
          </a:p>
        </p:txBody>
      </p:sp>
      <p:sp>
        <p:nvSpPr>
          <p:cNvPr id="6" name="Rectangle 5"/>
          <p:cNvSpPr>
            <a:spLocks noGrp="1" noChangeArrowheads="1"/>
          </p:cNvSpPr>
          <p:nvPr/>
        </p:nvSpPr>
        <p:spPr bwMode="auto">
          <a:xfrm>
            <a:off x="1871663" y="1409700"/>
            <a:ext cx="4694237"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defRPr/>
            </a:pPr>
            <a:r>
              <a:rPr lang="de-DE" altLang="fr-FR" sz="2000" dirty="0">
                <a:solidFill>
                  <a:schemeClr val="accent6">
                    <a:lumMod val="50000"/>
                  </a:schemeClr>
                </a:solidFill>
                <a:effectLst/>
                <a:cs typeface="Arial" panose="020B0604020202020204" pitchFamily="34" charset="0"/>
              </a:rPr>
              <a:t>Benin : 3174    	Nigeria: 1034</a:t>
            </a:r>
          </a:p>
          <a:p>
            <a:pPr>
              <a:lnSpc>
                <a:spcPct val="90000"/>
              </a:lnSpc>
              <a:defRPr/>
            </a:pPr>
            <a:r>
              <a:rPr lang="de-DE" altLang="fr-FR" sz="2000" dirty="0" err="1">
                <a:solidFill>
                  <a:schemeClr val="accent6">
                    <a:lumMod val="50000"/>
                  </a:schemeClr>
                </a:solidFill>
                <a:effectLst/>
                <a:cs typeface="Arial" panose="020B0604020202020204" pitchFamily="34" charset="0"/>
              </a:rPr>
              <a:t>Bukina</a:t>
            </a:r>
            <a:r>
              <a:rPr lang="de-DE" altLang="fr-FR" sz="2000" dirty="0">
                <a:solidFill>
                  <a:schemeClr val="accent6">
                    <a:lumMod val="50000"/>
                  </a:schemeClr>
                </a:solidFill>
                <a:effectLst/>
                <a:cs typeface="Arial" panose="020B0604020202020204" pitchFamily="34" charset="0"/>
              </a:rPr>
              <a:t> F: 450  	 </a:t>
            </a:r>
            <a:r>
              <a:rPr lang="de-DE" altLang="fr-FR" sz="2000" dirty="0" err="1">
                <a:solidFill>
                  <a:schemeClr val="accent6">
                    <a:lumMod val="50000"/>
                  </a:schemeClr>
                </a:solidFill>
                <a:effectLst/>
                <a:cs typeface="Arial" panose="020B0604020202020204" pitchFamily="34" charset="0"/>
              </a:rPr>
              <a:t>Gabon</a:t>
            </a:r>
            <a:r>
              <a:rPr lang="de-DE" altLang="fr-FR" sz="2000" dirty="0">
                <a:solidFill>
                  <a:schemeClr val="accent6">
                    <a:lumMod val="50000"/>
                  </a:schemeClr>
                </a:solidFill>
                <a:effectLst/>
                <a:cs typeface="Arial" panose="020B0604020202020204" pitchFamily="34" charset="0"/>
              </a:rPr>
              <a:t>: 350</a:t>
            </a:r>
          </a:p>
          <a:p>
            <a:pPr>
              <a:lnSpc>
                <a:spcPct val="90000"/>
              </a:lnSpc>
              <a:defRPr/>
            </a:pPr>
            <a:r>
              <a:rPr lang="de-DE" altLang="fr-FR" sz="2000" dirty="0">
                <a:solidFill>
                  <a:schemeClr val="accent6">
                    <a:lumMod val="50000"/>
                  </a:schemeClr>
                </a:solidFill>
                <a:effectLst/>
                <a:cs typeface="Arial" panose="020B0604020202020204" pitchFamily="34" charset="0"/>
              </a:rPr>
              <a:t>Togo: 229             	</a:t>
            </a:r>
            <a:r>
              <a:rPr lang="de-DE" altLang="fr-FR" sz="2000" dirty="0" err="1">
                <a:solidFill>
                  <a:schemeClr val="accent6">
                    <a:lumMod val="50000"/>
                  </a:schemeClr>
                </a:solidFill>
                <a:effectLst/>
                <a:cs typeface="Arial" panose="020B0604020202020204" pitchFamily="34" charset="0"/>
              </a:rPr>
              <a:t>Zambie</a:t>
            </a:r>
            <a:r>
              <a:rPr lang="de-DE" altLang="fr-FR" sz="2000" dirty="0">
                <a:solidFill>
                  <a:schemeClr val="accent6">
                    <a:lumMod val="50000"/>
                  </a:schemeClr>
                </a:solidFill>
                <a:effectLst/>
                <a:cs typeface="Arial" panose="020B0604020202020204" pitchFamily="34" charset="0"/>
              </a:rPr>
              <a:t>: 60</a:t>
            </a:r>
          </a:p>
          <a:p>
            <a:pPr>
              <a:lnSpc>
                <a:spcPct val="90000"/>
              </a:lnSpc>
              <a:defRPr/>
            </a:pPr>
            <a:r>
              <a:rPr lang="de-DE" altLang="fr-FR" sz="2000" dirty="0" err="1">
                <a:solidFill>
                  <a:schemeClr val="accent6">
                    <a:lumMod val="50000"/>
                  </a:schemeClr>
                </a:solidFill>
                <a:effectLst/>
                <a:cs typeface="Arial" panose="020B0604020202020204" pitchFamily="34" charset="0"/>
              </a:rPr>
              <a:t>Congo</a:t>
            </a:r>
            <a:r>
              <a:rPr lang="de-DE" altLang="fr-FR" sz="2000" dirty="0">
                <a:solidFill>
                  <a:schemeClr val="accent6">
                    <a:lumMod val="50000"/>
                  </a:schemeClr>
                </a:solidFill>
                <a:effectLst/>
                <a:cs typeface="Arial" panose="020B0604020202020204" pitchFamily="34" charset="0"/>
              </a:rPr>
              <a:t>: 57		</a:t>
            </a:r>
            <a:r>
              <a:rPr lang="de-DE" altLang="fr-FR" sz="2000" dirty="0" err="1">
                <a:solidFill>
                  <a:schemeClr val="accent6">
                    <a:lumMod val="50000"/>
                  </a:schemeClr>
                </a:solidFill>
                <a:effectLst/>
                <a:cs typeface="Arial" panose="020B0604020202020204" pitchFamily="34" charset="0"/>
              </a:rPr>
              <a:t>Tchad</a:t>
            </a:r>
            <a:r>
              <a:rPr lang="de-DE" altLang="fr-FR" sz="2000" dirty="0">
                <a:solidFill>
                  <a:schemeClr val="accent6">
                    <a:lumMod val="50000"/>
                  </a:schemeClr>
                </a:solidFill>
                <a:effectLst/>
                <a:cs typeface="Arial" panose="020B0604020202020204" pitchFamily="34" charset="0"/>
              </a:rPr>
              <a:t>: 57</a:t>
            </a:r>
          </a:p>
          <a:p>
            <a:pPr>
              <a:lnSpc>
                <a:spcPct val="90000"/>
              </a:lnSpc>
              <a:defRPr/>
            </a:pPr>
            <a:r>
              <a:rPr lang="de-DE" altLang="fr-FR" sz="2000" dirty="0">
                <a:solidFill>
                  <a:schemeClr val="accent6">
                    <a:lumMod val="50000"/>
                  </a:schemeClr>
                </a:solidFill>
                <a:effectLst/>
                <a:cs typeface="Arial" panose="020B0604020202020204" pitchFamily="34" charset="0"/>
              </a:rPr>
              <a:t>Mali: 28		Burundi: 28</a:t>
            </a:r>
          </a:p>
          <a:p>
            <a:pPr>
              <a:lnSpc>
                <a:spcPct val="90000"/>
              </a:lnSpc>
              <a:defRPr/>
            </a:pPr>
            <a:r>
              <a:rPr lang="de-DE" altLang="fr-FR" sz="2000" dirty="0">
                <a:solidFill>
                  <a:schemeClr val="accent6">
                    <a:lumMod val="50000"/>
                  </a:schemeClr>
                </a:solidFill>
                <a:effectLst/>
                <a:cs typeface="Arial" panose="020B0604020202020204" pitchFamily="34" charset="0"/>
              </a:rPr>
              <a:t>Niger: 20 		Guinee: 4</a:t>
            </a:r>
          </a:p>
          <a:p>
            <a:pPr>
              <a:lnSpc>
                <a:spcPct val="90000"/>
              </a:lnSpc>
              <a:defRPr/>
            </a:pPr>
            <a:r>
              <a:rPr lang="de-DE" altLang="fr-FR" sz="2000" dirty="0" err="1">
                <a:solidFill>
                  <a:schemeClr val="accent6">
                    <a:lumMod val="50000"/>
                  </a:schemeClr>
                </a:solidFill>
                <a:effectLst/>
                <a:cs typeface="Arial" panose="020B0604020202020204" pitchFamily="34" charset="0"/>
              </a:rPr>
              <a:t>Namibie</a:t>
            </a:r>
            <a:r>
              <a:rPr lang="de-DE" altLang="fr-FR" sz="2000" dirty="0">
                <a:solidFill>
                  <a:schemeClr val="accent6">
                    <a:lumMod val="50000"/>
                  </a:schemeClr>
                </a:solidFill>
                <a:effectLst/>
                <a:cs typeface="Arial" panose="020B0604020202020204" pitchFamily="34" charset="0"/>
              </a:rPr>
              <a:t>: 4		Sao Tome: 7</a:t>
            </a:r>
          </a:p>
          <a:p>
            <a:pPr>
              <a:lnSpc>
                <a:spcPct val="90000"/>
              </a:lnSpc>
              <a:defRPr/>
            </a:pPr>
            <a:r>
              <a:rPr lang="de-DE" altLang="fr-FR" sz="2000" dirty="0">
                <a:solidFill>
                  <a:schemeClr val="accent6">
                    <a:lumMod val="50000"/>
                  </a:schemeClr>
                </a:solidFill>
                <a:effectLst/>
                <a:cs typeface="Arial" panose="020B0604020202020204" pitchFamily="34" charset="0"/>
              </a:rPr>
              <a:t>Haiti: 3		Sierra Leone 2</a:t>
            </a:r>
          </a:p>
          <a:p>
            <a:pPr>
              <a:lnSpc>
                <a:spcPct val="90000"/>
              </a:lnSpc>
              <a:defRPr/>
            </a:pPr>
            <a:r>
              <a:rPr lang="de-DE" altLang="fr-FR" sz="2000" dirty="0">
                <a:solidFill>
                  <a:schemeClr val="accent6">
                    <a:lumMod val="50000"/>
                  </a:schemeClr>
                </a:solidFill>
                <a:effectLst/>
                <a:cs typeface="Arial" panose="020B0604020202020204" pitchFamily="34" charset="0"/>
              </a:rPr>
              <a:t>Liberia: 		</a:t>
            </a:r>
            <a:r>
              <a:rPr lang="de-DE" altLang="fr-FR" sz="2000" dirty="0" err="1">
                <a:solidFill>
                  <a:schemeClr val="accent6">
                    <a:lumMod val="50000"/>
                  </a:schemeClr>
                </a:solidFill>
                <a:effectLst/>
                <a:cs typeface="Arial" panose="020B0604020202020204" pitchFamily="34" charset="0"/>
              </a:rPr>
              <a:t>Ouganda</a:t>
            </a:r>
            <a:r>
              <a:rPr lang="de-DE" altLang="fr-FR" sz="2000" dirty="0">
                <a:solidFill>
                  <a:schemeClr val="accent6">
                    <a:lumMod val="50000"/>
                  </a:schemeClr>
                </a:solidFill>
                <a:effectLst/>
                <a:cs typeface="Arial" panose="020B0604020202020204" pitchFamily="34" charset="0"/>
              </a:rPr>
              <a:t>: 1</a:t>
            </a:r>
          </a:p>
        </p:txBody>
      </p:sp>
      <p:sp>
        <p:nvSpPr>
          <p:cNvPr id="5" name="ZoneTexte 4"/>
          <p:cNvSpPr txBox="1"/>
          <p:nvPr/>
        </p:nvSpPr>
        <p:spPr>
          <a:xfrm>
            <a:off x="374650" y="5816600"/>
            <a:ext cx="11403013" cy="461963"/>
          </a:xfrm>
          <a:prstGeom prst="rect">
            <a:avLst/>
          </a:prstGeom>
          <a:noFill/>
        </p:spPr>
        <p:txBody>
          <a:bodyPr>
            <a:spAutoFit/>
          </a:bodyPr>
          <a:lstStyle/>
          <a:p>
            <a:pPr algn="ctr">
              <a:defRPr/>
            </a:pPr>
            <a:r>
              <a:rPr lang="fr-FR" sz="1200" dirty="0">
                <a:solidFill>
                  <a:schemeClr val="accent6">
                    <a:lumMod val="50000"/>
                  </a:schemeClr>
                </a:solidFill>
              </a:rPr>
              <a:t>Source : Développement des Capacités d´Innovation. Le Modèle Songhaï, Daniel N. </a:t>
            </a:r>
            <a:r>
              <a:rPr lang="fr-FR" sz="1200" dirty="0" err="1">
                <a:solidFill>
                  <a:schemeClr val="accent6">
                    <a:lumMod val="50000"/>
                  </a:schemeClr>
                </a:solidFill>
              </a:rPr>
              <a:t>Dalohoun</a:t>
            </a:r>
            <a:r>
              <a:rPr lang="fr-FR" sz="1200" dirty="0">
                <a:solidFill>
                  <a:schemeClr val="accent6">
                    <a:lumMod val="50000"/>
                  </a:schemeClr>
                </a:solidFill>
              </a:rPr>
              <a:t>, </a:t>
            </a:r>
            <a:r>
              <a:rPr lang="fr-FR" sz="1200" dirty="0" err="1">
                <a:solidFill>
                  <a:schemeClr val="accent6">
                    <a:lumMod val="50000"/>
                  </a:schemeClr>
                </a:solidFill>
              </a:rPr>
              <a:t>Ph.D</a:t>
            </a:r>
            <a:r>
              <a:rPr lang="fr-FR" sz="1200" dirty="0">
                <a:solidFill>
                  <a:schemeClr val="accent6">
                    <a:lumMod val="50000"/>
                  </a:schemeClr>
                </a:solidFill>
              </a:rPr>
              <a:t>., </a:t>
            </a:r>
            <a:r>
              <a:rPr lang="fr-FR" sz="1200" dirty="0" err="1">
                <a:solidFill>
                  <a:schemeClr val="accent6">
                    <a:lumMod val="50000"/>
                  </a:schemeClr>
                </a:solidFill>
              </a:rPr>
              <a:t>Researcher</a:t>
            </a:r>
            <a:r>
              <a:rPr lang="fr-FR" sz="1200">
                <a:solidFill>
                  <a:schemeClr val="accent6">
                    <a:lumMod val="50000"/>
                  </a:schemeClr>
                </a:solidFill>
              </a:rPr>
              <a:t>, UNU-MERIT/UNU-INRA</a:t>
            </a:r>
            <a:r>
              <a:rPr lang="fr-FR" sz="1200" dirty="0">
                <a:solidFill>
                  <a:schemeClr val="accent6">
                    <a:lumMod val="50000"/>
                  </a:schemeClr>
                </a:solidFill>
              </a:rPr>
              <a:t>, </a:t>
            </a:r>
            <a:r>
              <a:rPr lang="fr-FR" sz="1200">
                <a:solidFill>
                  <a:schemeClr val="accent6">
                    <a:lumMod val="50000"/>
                  </a:schemeClr>
                </a:solidFill>
                <a:hlinkClick r:id="rId3"/>
              </a:rPr>
              <a:t>http://fao08.fidafrique.net/songhai_fao08.ppt</a:t>
            </a:r>
            <a:r>
              <a:rPr lang="fr-FR" sz="1200">
                <a:solidFill>
                  <a:schemeClr val="accent6">
                    <a:lumMod val="50000"/>
                  </a:schemeClr>
                </a:solidFill>
              </a:rPr>
              <a:t> </a:t>
            </a:r>
            <a:endParaRPr lang="fr-FR" sz="1200" dirty="0">
              <a:solidFill>
                <a:schemeClr val="accent6">
                  <a:lumMod val="50000"/>
                </a:schemeClr>
              </a:solidFill>
            </a:endParaRPr>
          </a:p>
        </p:txBody>
      </p:sp>
      <p:pic>
        <p:nvPicPr>
          <p:cNvPr id="88071"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1409700"/>
            <a:ext cx="535305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213" y="550863"/>
            <a:ext cx="11887200" cy="55467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A3. </a:t>
            </a:r>
            <a:r>
              <a:rPr lang="fr-FR" b="1" u="sng" dirty="0">
                <a:solidFill>
                  <a:schemeClr val="accent6">
                    <a:lumMod val="50000"/>
                  </a:schemeClr>
                </a:solidFill>
              </a:rPr>
              <a:t>Annexe : </a:t>
            </a:r>
            <a:r>
              <a:rPr lang="fr-FR" b="1" u="sng" dirty="0">
                <a:solidFill>
                  <a:schemeClr val="accent6">
                    <a:lumMod val="50000"/>
                  </a:schemeClr>
                </a:solidFill>
                <a:latin typeface="+mn-lt"/>
              </a:rPr>
              <a:t>Les sites ou implantions de Songhaï en Afrique</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dirty="0">
                <a:solidFill>
                  <a:schemeClr val="accent6">
                    <a:lumMod val="50000"/>
                  </a:schemeClr>
                </a:solidFill>
              </a:rPr>
              <a:t>L'ambition de Songhaï est de consolider le processus de développement qui concilie la vie sociale et les activités économiques. Pour atteindre ce but, Songhaï procède au renforcement des capacités des hommes et des femmes en suscitant chez eux une culture entrepreneuriale basée sur les activités de production agricole, de transformation agro-alimentaire, d'artisanat et de commercialisation. </a:t>
            </a:r>
          </a:p>
          <a:p>
            <a:pPr algn="just">
              <a:defRPr/>
            </a:pPr>
            <a:r>
              <a:rPr lang="fr-FR" dirty="0">
                <a:solidFill>
                  <a:schemeClr val="accent6">
                    <a:lumMod val="50000"/>
                  </a:schemeClr>
                </a:solidFill>
              </a:rPr>
              <a:t> La formation des jeunes déscolarisés qui a commencé à Porto-Novo, ne prenait pas suffisamment en compte les réalités de toutes les zones agro-écologiques du Bénin. Pour répondre à ce souci, Songhaï étend petit à petit ses activités sur tout le territoire béninois, marquant ainsi sa volonté de développer ses capacités d'une bonne lecture de l'environnement dans l'organisation de ses activités. Les différents sites actuels sont :</a:t>
            </a:r>
          </a:p>
          <a:p>
            <a:pPr algn="just">
              <a:defRPr/>
            </a:pPr>
            <a:endParaRPr lang="fr-FR" dirty="0">
              <a:solidFill>
                <a:schemeClr val="accent6">
                  <a:lumMod val="50000"/>
                </a:schemeClr>
              </a:solidFill>
            </a:endParaRPr>
          </a:p>
          <a:p>
            <a:pPr marL="342900" indent="-342900" eaLnBrk="1" fontAlgn="auto" hangingPunct="1">
              <a:spcBef>
                <a:spcPts val="0"/>
              </a:spcBef>
              <a:spcAft>
                <a:spcPts val="0"/>
              </a:spcAft>
              <a:buFont typeface="+mj-lt"/>
              <a:buAutoNum type="arabicPeriod"/>
              <a:defRPr/>
            </a:pPr>
            <a:r>
              <a:rPr lang="fr-FR" u="sng" dirty="0">
                <a:solidFill>
                  <a:schemeClr val="accent6">
                    <a:lumMod val="50000"/>
                  </a:schemeClr>
                </a:solidFill>
                <a:hlinkClick r:id="rId3"/>
              </a:rPr>
              <a:t>Porto-Novo</a:t>
            </a:r>
            <a:r>
              <a:rPr lang="fr-FR" dirty="0">
                <a:solidFill>
                  <a:schemeClr val="accent6">
                    <a:lumMod val="50000"/>
                  </a:schemeClr>
                </a:solidFill>
              </a:rPr>
              <a:t> dans l'Ouémé, au Sud Est du Bénin (22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a:solidFill>
                  <a:schemeClr val="accent6">
                    <a:lumMod val="50000"/>
                  </a:schemeClr>
                </a:solidFill>
                <a:hlinkClick r:id="rId4"/>
              </a:rPr>
              <a:t>Savalou</a:t>
            </a:r>
            <a:r>
              <a:rPr lang="fr-FR" dirty="0">
                <a:solidFill>
                  <a:schemeClr val="accent6">
                    <a:lumMod val="50000"/>
                  </a:schemeClr>
                </a:solidFill>
              </a:rPr>
              <a:t> dans le département du Zou, dans le centre du Bénin (250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a:solidFill>
                  <a:schemeClr val="accent6">
                    <a:lumMod val="50000"/>
                  </a:schemeClr>
                </a:solidFill>
                <a:hlinkClick r:id="rId5"/>
              </a:rPr>
              <a:t>Parakou</a:t>
            </a:r>
            <a:r>
              <a:rPr lang="fr-FR" dirty="0">
                <a:solidFill>
                  <a:schemeClr val="accent6">
                    <a:lumMod val="50000"/>
                  </a:schemeClr>
                </a:solidFill>
              </a:rPr>
              <a:t> dans le département du </a:t>
            </a:r>
            <a:r>
              <a:rPr lang="fr-FR" dirty="0" err="1">
                <a:solidFill>
                  <a:schemeClr val="accent6">
                    <a:lumMod val="50000"/>
                  </a:schemeClr>
                </a:solidFill>
              </a:rPr>
              <a:t>Borgou</a:t>
            </a:r>
            <a:r>
              <a:rPr lang="fr-FR" dirty="0">
                <a:solidFill>
                  <a:schemeClr val="accent6">
                    <a:lumMod val="50000"/>
                  </a:schemeClr>
                </a:solidFill>
              </a:rPr>
              <a:t>, dans le Nord du Bénin (250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a:solidFill>
                  <a:schemeClr val="accent6">
                    <a:lumMod val="50000"/>
                  </a:schemeClr>
                </a:solidFill>
                <a:hlinkClick r:id="rId6"/>
              </a:rPr>
              <a:t>Lokossa</a:t>
            </a:r>
            <a:r>
              <a:rPr lang="fr-FR" dirty="0">
                <a:solidFill>
                  <a:schemeClr val="accent6">
                    <a:lumMod val="50000"/>
                  </a:schemeClr>
                </a:solidFill>
              </a:rPr>
              <a:t> dans le département du Mono, au Sud Ouest du Bénin </a:t>
            </a:r>
            <a:r>
              <a:rPr lang="fr-FR" dirty="0">
                <a:solidFill>
                  <a:srgbClr val="FF0000"/>
                </a:solidFill>
              </a:rPr>
              <a:t>(30 ha ?)</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err="1">
                <a:solidFill>
                  <a:schemeClr val="accent6">
                    <a:lumMod val="50000"/>
                  </a:schemeClr>
                </a:solidFill>
                <a:hlinkClick r:id="rId7"/>
              </a:rPr>
              <a:t>Kinwédji</a:t>
            </a:r>
            <a:r>
              <a:rPr lang="fr-FR" dirty="0">
                <a:solidFill>
                  <a:schemeClr val="accent6">
                    <a:lumMod val="50000"/>
                  </a:schemeClr>
                </a:solidFill>
              </a:rPr>
              <a:t> dans le Mono au Bénin </a:t>
            </a:r>
            <a:r>
              <a:rPr lang="fr-FR" dirty="0">
                <a:solidFill>
                  <a:srgbClr val="FF0000"/>
                </a:solidFill>
              </a:rPr>
              <a:t>( ?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err="1">
                <a:solidFill>
                  <a:schemeClr val="accent6">
                    <a:lumMod val="50000"/>
                  </a:schemeClr>
                </a:solidFill>
                <a:hlinkClick r:id="rId8"/>
              </a:rPr>
              <a:t>Kpomassè</a:t>
            </a:r>
            <a:r>
              <a:rPr lang="fr-FR" dirty="0">
                <a:solidFill>
                  <a:schemeClr val="accent6">
                    <a:lumMod val="50000"/>
                  </a:schemeClr>
                </a:solidFill>
              </a:rPr>
              <a:t> dans l'Atlantique à 80 Km au Nord de Cotonou au Bénin </a:t>
            </a:r>
            <a:r>
              <a:rPr lang="fr-FR" dirty="0">
                <a:solidFill>
                  <a:srgbClr val="FF0000"/>
                </a:solidFill>
              </a:rPr>
              <a:t>(?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Ikèmon</a:t>
            </a:r>
            <a:r>
              <a:rPr lang="fr-FR" dirty="0">
                <a:solidFill>
                  <a:schemeClr val="accent6">
                    <a:lumMod val="50000"/>
                  </a:schemeClr>
                </a:solidFill>
              </a:rPr>
              <a:t>, un des villages de la commune de </a:t>
            </a:r>
            <a:r>
              <a:rPr lang="fr-FR" dirty="0" err="1">
                <a:solidFill>
                  <a:schemeClr val="accent6">
                    <a:lumMod val="50000"/>
                  </a:schemeClr>
                </a:solidFill>
              </a:rPr>
              <a:t>Ouèssè</a:t>
            </a:r>
            <a:r>
              <a:rPr lang="fr-FR" dirty="0">
                <a:solidFill>
                  <a:schemeClr val="accent6">
                    <a:lumMod val="50000"/>
                  </a:schemeClr>
                </a:solidFill>
              </a:rPr>
              <a:t> au Bénin.</a:t>
            </a:r>
            <a:endParaRPr lang="fr-FR" dirty="0">
              <a:solidFill>
                <a:schemeClr val="accent6">
                  <a:lumMod val="50000"/>
                </a:schemeClr>
              </a:solidFill>
              <a:latin typeface="+mn-lt"/>
            </a:endParaRP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dirty="0">
                <a:solidFill>
                  <a:schemeClr val="accent6">
                    <a:lumMod val="50000"/>
                  </a:schemeClr>
                </a:solidFill>
              </a:rPr>
              <a:t>LES IMPLANTATIONS DE SONGHAÏ</a:t>
            </a:r>
            <a:r>
              <a:rPr lang="fr-FR" sz="1200" dirty="0">
                <a:solidFill>
                  <a:schemeClr val="accent6">
                    <a:lumMod val="50000"/>
                  </a:schemeClr>
                </a:solidFill>
                <a:latin typeface="+mn-lt"/>
              </a:rPr>
              <a:t>, </a:t>
            </a:r>
            <a:r>
              <a:rPr lang="fr-FR" sz="1200">
                <a:solidFill>
                  <a:schemeClr val="accent6">
                    <a:lumMod val="50000"/>
                  </a:schemeClr>
                </a:solidFill>
                <a:latin typeface="+mn-lt"/>
                <a:hlinkClick r:id="rId9"/>
              </a:rPr>
              <a:t>http://www.geocities.ws/songhaiafrica/HTML/fr/Sites.htm</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6240463" y="1428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11866DD0-B2C3-4959-A593-E1976330A726}" type="slidenum">
              <a:rPr lang="fr-FR"/>
              <a:pPr>
                <a:defRPr/>
              </a:pPr>
              <a:t>77</a:t>
            </a:fld>
            <a:endParaRPr lang="fr-FR" dirty="0"/>
          </a:p>
        </p:txBody>
      </p:sp>
      <p:pic>
        <p:nvPicPr>
          <p:cNvPr id="90117" name="Imag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64725" y="3076575"/>
            <a:ext cx="21145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7325" y="639763"/>
            <a:ext cx="11876088" cy="6186309"/>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A3. </a:t>
            </a:r>
            <a:r>
              <a:rPr lang="fr-FR" b="1" u="sng" dirty="0">
                <a:solidFill>
                  <a:schemeClr val="accent6">
                    <a:lumMod val="50000"/>
                  </a:schemeClr>
                </a:solidFill>
              </a:rPr>
              <a:t>Annexe : </a:t>
            </a:r>
            <a:r>
              <a:rPr lang="fr-FR" b="1" u="sng" dirty="0">
                <a:solidFill>
                  <a:schemeClr val="accent6">
                    <a:lumMod val="50000"/>
                  </a:schemeClr>
                </a:solidFill>
                <a:latin typeface="+mn-lt"/>
              </a:rPr>
              <a:t>Les sites ou implantions de Songhaï en Afrique (suite et fin)</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rPr>
              <a:t>Cette expansion géographique du mouvement </a:t>
            </a:r>
            <a:r>
              <a:rPr lang="fr-FR" dirty="0" err="1">
                <a:solidFill>
                  <a:schemeClr val="accent6">
                    <a:lumMod val="50000"/>
                  </a:schemeClr>
                </a:solidFill>
              </a:rPr>
              <a:t>Songhai</a:t>
            </a:r>
            <a:r>
              <a:rPr lang="fr-FR" dirty="0">
                <a:solidFill>
                  <a:schemeClr val="accent6">
                    <a:lumMod val="50000"/>
                  </a:schemeClr>
                </a:solidFill>
              </a:rPr>
              <a:t> gagne progressivement les autres pays de la sous-région ouest-africaine, c'est particulièrement le cas du Nigéria  :</a:t>
            </a:r>
          </a:p>
          <a:p>
            <a:pPr eaLnBrk="1" fontAlgn="auto" hangingPunct="1">
              <a:spcBef>
                <a:spcPts val="0"/>
              </a:spcBef>
              <a:spcAft>
                <a:spcPts val="0"/>
              </a:spcAft>
              <a:defRPr/>
            </a:pPr>
            <a:endParaRPr lang="fr-FR" dirty="0">
              <a:solidFill>
                <a:schemeClr val="accent6">
                  <a:lumMod val="50000"/>
                </a:schemeClr>
              </a:solidFill>
            </a:endParaRP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hlinkClick r:id="rId3"/>
              </a:rPr>
              <a:t>Songhai</a:t>
            </a:r>
            <a:r>
              <a:rPr lang="fr-FR" dirty="0">
                <a:solidFill>
                  <a:schemeClr val="accent6">
                    <a:lumMod val="50000"/>
                  </a:schemeClr>
                </a:solidFill>
                <a:hlinkClick r:id="rId3"/>
              </a:rPr>
              <a:t>-Delta-</a:t>
            </a:r>
            <a:r>
              <a:rPr lang="fr-FR" dirty="0" err="1">
                <a:solidFill>
                  <a:schemeClr val="accent6">
                    <a:lumMod val="50000"/>
                  </a:schemeClr>
                </a:solidFill>
                <a:hlinkClick r:id="rId3"/>
              </a:rPr>
              <a:t>Amukpe</a:t>
            </a:r>
            <a:r>
              <a:rPr lang="fr-FR" dirty="0">
                <a:solidFill>
                  <a:schemeClr val="accent6">
                    <a:lumMod val="50000"/>
                  </a:schemeClr>
                </a:solidFill>
              </a:rPr>
              <a:t> (Nigéria)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dirty="0">
                <a:solidFill>
                  <a:schemeClr val="accent6">
                    <a:lumMod val="50000"/>
                  </a:schemeClr>
                </a:solidFill>
                <a:latin typeface="+mn-lt"/>
              </a:rPr>
              <a:t>Songhaï </a:t>
            </a:r>
            <a:r>
              <a:rPr lang="fr-FR" dirty="0" err="1">
                <a:solidFill>
                  <a:schemeClr val="accent6">
                    <a:lumMod val="50000"/>
                  </a:schemeClr>
                </a:solidFill>
              </a:rPr>
              <a:t>Makera</a:t>
            </a:r>
            <a:r>
              <a:rPr lang="fr-FR" dirty="0">
                <a:solidFill>
                  <a:schemeClr val="accent6">
                    <a:lumMod val="50000"/>
                  </a:schemeClr>
                </a:solidFill>
              </a:rPr>
              <a:t> (Nord Nigéria) (&lt; 1 ha).</a:t>
            </a:r>
            <a:endParaRPr lang="fr-FR" dirty="0">
              <a:solidFill>
                <a:schemeClr val="accent6">
                  <a:lumMod val="50000"/>
                </a:schemeClr>
              </a:solidFill>
              <a:latin typeface="+mn-lt"/>
            </a:endParaRP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Rivers (Nigéria), </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Enugu (Nigéria), </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Katsina (Nigéria) (</a:t>
            </a:r>
            <a:r>
              <a:rPr lang="fr-FR" dirty="0">
                <a:solidFill>
                  <a:srgbClr val="FF0000"/>
                </a:solidFill>
              </a:rPr>
              <a:t>difficultés de démarrage</a:t>
            </a:r>
            <a:r>
              <a:rPr lang="fr-FR" dirty="0">
                <a:solidFill>
                  <a:schemeClr val="accent6">
                    <a:lumMod val="50000"/>
                  </a:schemeClr>
                </a:solidFill>
              </a:rPr>
              <a:t>), </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a:t>
            </a:r>
            <a:r>
              <a:rPr lang="fr-FR" dirty="0" err="1">
                <a:solidFill>
                  <a:schemeClr val="accent6">
                    <a:lumMod val="50000"/>
                  </a:schemeClr>
                </a:solidFill>
              </a:rPr>
              <a:t>Lago</a:t>
            </a:r>
            <a:r>
              <a:rPr lang="fr-FR" dirty="0">
                <a:solidFill>
                  <a:schemeClr val="accent6">
                    <a:lumMod val="50000"/>
                  </a:schemeClr>
                </a:solidFill>
              </a:rPr>
              <a:t> (Nigéria), </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Cross River (Nigéria) …</a:t>
            </a:r>
            <a:endParaRPr lang="fr-FR" dirty="0">
              <a:solidFill>
                <a:schemeClr val="accent6">
                  <a:lumMod val="50000"/>
                </a:schemeClr>
              </a:solidFill>
              <a:latin typeface="+mn-lt"/>
            </a:endParaRPr>
          </a:p>
          <a:p>
            <a:pPr marL="342900" indent="-342900">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a:t>
            </a:r>
            <a:r>
              <a:rPr lang="fr-FR" dirty="0" err="1">
                <a:solidFill>
                  <a:schemeClr val="accent6">
                    <a:lumMod val="50000"/>
                  </a:schemeClr>
                </a:solidFill>
              </a:rPr>
              <a:t>Bensonville</a:t>
            </a:r>
            <a:r>
              <a:rPr lang="fr-FR" dirty="0">
                <a:solidFill>
                  <a:schemeClr val="accent6">
                    <a:lumMod val="50000"/>
                  </a:schemeClr>
                </a:solidFill>
              </a:rPr>
              <a:t> (Liberia).</a:t>
            </a:r>
          </a:p>
          <a:p>
            <a:pPr marL="342900" indent="-342900">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Newton (Sierra Leone).</a:t>
            </a:r>
          </a:p>
          <a:p>
            <a:pPr marL="342900" indent="-342900">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a:t>
            </a:r>
            <a:r>
              <a:rPr lang="fr-FR" dirty="0" err="1">
                <a:solidFill>
                  <a:schemeClr val="accent6">
                    <a:lumMod val="50000"/>
                  </a:schemeClr>
                </a:solidFill>
              </a:rPr>
              <a:t>Otsendé</a:t>
            </a:r>
            <a:r>
              <a:rPr lang="fr-FR" dirty="0">
                <a:solidFill>
                  <a:schemeClr val="accent6">
                    <a:lumMod val="50000"/>
                  </a:schemeClr>
                </a:solidFill>
              </a:rPr>
              <a:t> (Congo Brazzaville).</a:t>
            </a:r>
          </a:p>
          <a:p>
            <a:pPr marL="342900" indent="-342900">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a:t>
            </a:r>
            <a:r>
              <a:rPr lang="fr-FR" dirty="0" err="1">
                <a:solidFill>
                  <a:schemeClr val="accent6">
                    <a:lumMod val="50000"/>
                  </a:schemeClr>
                </a:solidFill>
              </a:rPr>
              <a:t>Louvakou</a:t>
            </a:r>
            <a:r>
              <a:rPr lang="fr-FR" dirty="0">
                <a:solidFill>
                  <a:schemeClr val="accent6">
                    <a:lumMod val="50000"/>
                  </a:schemeClr>
                </a:solidFill>
              </a:rPr>
              <a:t> (Congo Brazzaville).</a:t>
            </a:r>
          </a:p>
          <a:p>
            <a:pPr marL="342900" indent="-342900">
              <a:buFont typeface="+mj-lt"/>
              <a:buAutoNum type="arabicPeriod"/>
              <a:defRPr/>
            </a:pPr>
            <a:r>
              <a:rPr lang="fr-FR" dirty="0">
                <a:solidFill>
                  <a:schemeClr val="accent6">
                    <a:lumMod val="50000"/>
                  </a:schemeClr>
                </a:solidFill>
              </a:rPr>
              <a:t>Songhaï </a:t>
            </a:r>
            <a:r>
              <a:rPr lang="fr-FR" dirty="0" err="1">
                <a:solidFill>
                  <a:schemeClr val="accent6">
                    <a:lumMod val="50000"/>
                  </a:schemeClr>
                </a:solidFill>
              </a:rPr>
              <a:t>Charmen</a:t>
            </a:r>
            <a:r>
              <a:rPr lang="fr-FR" dirty="0">
                <a:solidFill>
                  <a:schemeClr val="accent6">
                    <a:lumMod val="50000"/>
                  </a:schemeClr>
                </a:solidFill>
              </a:rPr>
              <a:t> Gambie (</a:t>
            </a:r>
            <a:r>
              <a:rPr lang="fr-FR" dirty="0" err="1">
                <a:solidFill>
                  <a:schemeClr val="accent6">
                    <a:lumMod val="50000"/>
                  </a:schemeClr>
                </a:solidFill>
              </a:rPr>
              <a:t>Gambia</a:t>
            </a:r>
            <a:r>
              <a:rPr lang="fr-FR" dirty="0">
                <a:solidFill>
                  <a:schemeClr val="accent6">
                    <a:lumMod val="50000"/>
                  </a:schemeClr>
                </a:solidFill>
              </a:rPr>
              <a:t> Songhaï Initiative – GSI).</a:t>
            </a:r>
          </a:p>
          <a:p>
            <a:pPr marL="342900" indent="-342900">
              <a:buFont typeface="+mj-lt"/>
              <a:buAutoNum type="arabicPeriod"/>
              <a:defRPr/>
            </a:pPr>
            <a:r>
              <a:rPr lang="fr-FR" dirty="0">
                <a:solidFill>
                  <a:schemeClr val="accent6">
                    <a:lumMod val="50000"/>
                  </a:schemeClr>
                </a:solidFill>
              </a:rPr>
              <a:t>Songhaï </a:t>
            </a:r>
            <a:r>
              <a:rPr lang="fr-FR" dirty="0" err="1">
                <a:solidFill>
                  <a:schemeClr val="accent6">
                    <a:lumMod val="50000"/>
                  </a:schemeClr>
                </a:solidFill>
              </a:rPr>
              <a:t>Sankofa</a:t>
            </a:r>
            <a:r>
              <a:rPr lang="fr-FR" dirty="0">
                <a:solidFill>
                  <a:schemeClr val="accent6">
                    <a:lumMod val="50000"/>
                  </a:schemeClr>
                </a:solidFill>
              </a:rPr>
              <a:t> (Côte-d’Ivoire) (9 Ha) Etc.</a:t>
            </a:r>
          </a:p>
          <a:p>
            <a:pPr eaLnBrk="1" fontAlgn="auto" hangingPunct="1">
              <a:spcBef>
                <a:spcPts val="0"/>
              </a:spcBef>
              <a:spcAft>
                <a:spcPts val="0"/>
              </a:spcAft>
              <a:defRPr/>
            </a:pPr>
            <a:r>
              <a:rPr lang="fr-FR" dirty="0">
                <a:solidFill>
                  <a:schemeClr val="accent6">
                    <a:lumMod val="50000"/>
                  </a:schemeClr>
                </a:solidFill>
              </a:rPr>
              <a:t>Songhaï est implanté au Nigeria, Togo, Burkina, Ghana, Côte-d’Ivoire, Guinée, Liberia, Sierra Leone, Gabon, Zambie, Malawi, et Kenya.</a:t>
            </a:r>
            <a:endParaRPr lang="fr-FR"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dirty="0">
                <a:solidFill>
                  <a:schemeClr val="accent6">
                    <a:lumMod val="50000"/>
                  </a:schemeClr>
                </a:solidFill>
              </a:rPr>
              <a:t>LES IMPLANTATIONS DE SONGHAÏ</a:t>
            </a:r>
            <a:r>
              <a:rPr lang="fr-FR" sz="1200" dirty="0">
                <a:solidFill>
                  <a:schemeClr val="accent6">
                    <a:lumMod val="50000"/>
                  </a:schemeClr>
                </a:solidFill>
                <a:latin typeface="+mn-lt"/>
              </a:rPr>
              <a:t>, </a:t>
            </a:r>
            <a:r>
              <a:rPr lang="fr-FR" sz="1200" dirty="0">
                <a:solidFill>
                  <a:schemeClr val="accent6">
                    <a:lumMod val="50000"/>
                  </a:schemeClr>
                </a:solidFill>
                <a:latin typeface="+mn-lt"/>
                <a:hlinkClick r:id="rId4"/>
              </a:rPr>
              <a:t>http://www.geocities.ws/songhaiafrica/HTML/fr/Sites.htm</a:t>
            </a:r>
            <a:r>
              <a:rPr lang="fr-FR" sz="1200" dirty="0">
                <a:solidFill>
                  <a:schemeClr val="accent6">
                    <a:lumMod val="50000"/>
                  </a:schemeClr>
                </a:solidFill>
                <a:latin typeface="+mn-lt"/>
              </a:rPr>
              <a:t> , b) </a:t>
            </a:r>
            <a:r>
              <a:rPr lang="fr-FR" sz="1200" dirty="0">
                <a:solidFill>
                  <a:schemeClr val="accent6">
                    <a:lumMod val="50000"/>
                  </a:schemeClr>
                </a:solidFill>
                <a:latin typeface="+mn-lt"/>
                <a:hlinkClick r:id="rId5"/>
              </a:rPr>
              <a:t>http://songhai.org/index.php/fr/component/content/article/20-actualite/286-gambia-songhai-initiative</a:t>
            </a:r>
            <a:r>
              <a:rPr lang="fr-FR" sz="1200" dirty="0">
                <a:solidFill>
                  <a:schemeClr val="accent6">
                    <a:lumMod val="50000"/>
                  </a:schemeClr>
                </a:solidFill>
                <a:latin typeface="+mn-lt"/>
              </a:rPr>
              <a:t>, c) </a:t>
            </a:r>
            <a:r>
              <a:rPr lang="fr-FR" sz="1200" dirty="0">
                <a:solidFill>
                  <a:schemeClr val="accent6">
                    <a:lumMod val="50000"/>
                  </a:schemeClr>
                </a:solidFill>
                <a:latin typeface="+mn-lt"/>
                <a:hlinkClick r:id="rId6"/>
              </a:rPr>
              <a:t>http://songhai.org/index.php/fr/component/content/article/20-actualite/288-centre-songhai-de-la-cote-d-ivoire-sankofa</a:t>
            </a:r>
            <a:r>
              <a:rPr lang="fr-FR" sz="1200" dirty="0">
                <a:solidFill>
                  <a:schemeClr val="accent6">
                    <a:lumMod val="50000"/>
                  </a:schemeClr>
                </a:solidFill>
                <a:latin typeface="+mn-lt"/>
              </a:rPr>
              <a:t>, d) </a:t>
            </a:r>
            <a:r>
              <a:rPr lang="fr-FR" sz="1200" dirty="0">
                <a:solidFill>
                  <a:schemeClr val="accent6">
                    <a:lumMod val="50000"/>
                  </a:schemeClr>
                </a:solidFill>
                <a:latin typeface="+mn-lt"/>
                <a:hlinkClick r:id="rId7"/>
              </a:rPr>
              <a:t>http://songhai.org/index.php/fr/component/content/article/20-actualite/289-centre-songhai-de-makera-au-nord-du-nigeria</a:t>
            </a:r>
            <a:r>
              <a:rPr lang="fr-FR" sz="1200"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3B8C04DB-7188-41EE-A22E-046278820BF0}" type="slidenum">
              <a:rPr lang="fr-FR"/>
              <a:pPr>
                <a:defRPr/>
              </a:pPr>
              <a:t>78</a:t>
            </a:fld>
            <a:endParaRPr lang="fr-FR" dirty="0"/>
          </a:p>
        </p:txBody>
      </p:sp>
      <p:pic>
        <p:nvPicPr>
          <p:cNvPr id="92165" name="Imag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48413" y="1663700"/>
            <a:ext cx="571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70613" y="4509293"/>
            <a:ext cx="6070600" cy="277813"/>
          </a:xfrm>
          <a:prstGeom prst="rect">
            <a:avLst/>
          </a:prstGeom>
        </p:spPr>
        <p:txBody>
          <a:bodyPr wrap="none">
            <a:spAutoFit/>
          </a:bodyPr>
          <a:lstStyle/>
          <a:p>
            <a:pPr algn="ctr">
              <a:defRPr/>
            </a:pPr>
            <a:r>
              <a:rPr lang="fr-FR" sz="1200" dirty="0">
                <a:solidFill>
                  <a:schemeClr val="accent6">
                    <a:lumMod val="50000"/>
                  </a:schemeClr>
                </a:solidFill>
              </a:rPr>
              <a:t>Inauguration du Centre Songhaï à </a:t>
            </a:r>
            <a:r>
              <a:rPr lang="fr-FR" sz="1200" dirty="0" err="1">
                <a:solidFill>
                  <a:schemeClr val="accent6">
                    <a:lumMod val="50000"/>
                  </a:schemeClr>
                </a:solidFill>
              </a:rPr>
              <a:t>Ikèmon</a:t>
            </a:r>
            <a:r>
              <a:rPr lang="fr-FR" sz="1200" dirty="0">
                <a:solidFill>
                  <a:schemeClr val="accent6">
                    <a:lumMod val="50000"/>
                  </a:schemeClr>
                </a:solidFill>
              </a:rPr>
              <a:t> (un des villages de la commune de </a:t>
            </a:r>
            <a:r>
              <a:rPr lang="fr-FR" sz="1200" dirty="0" err="1">
                <a:solidFill>
                  <a:schemeClr val="accent6">
                    <a:lumMod val="50000"/>
                  </a:schemeClr>
                </a:solidFill>
              </a:rPr>
              <a:t>Ouèssè</a:t>
            </a:r>
            <a:r>
              <a:rPr lang="fr-FR" sz="1200" dirty="0">
                <a:solidFill>
                  <a:schemeClr val="accent6">
                    <a:lumMod val="50000"/>
                  </a:schemeClr>
                </a:solidFill>
              </a:rPr>
              <a:t> au Bénin)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7325" y="771525"/>
            <a:ext cx="11766550" cy="2215991"/>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A4. </a:t>
            </a:r>
            <a:r>
              <a:rPr lang="fr-FR" b="1" u="sng" dirty="0">
                <a:solidFill>
                  <a:schemeClr val="accent6">
                    <a:lumMod val="50000"/>
                  </a:schemeClr>
                </a:solidFill>
              </a:rPr>
              <a:t>Annexe : Services et activités</a:t>
            </a:r>
            <a:r>
              <a:rPr lang="fr-FR" u="sng" dirty="0">
                <a:solidFill>
                  <a:schemeClr val="accent6">
                    <a:lumMod val="50000"/>
                  </a:schemeClr>
                </a:solidFill>
              </a:rPr>
              <a:t> </a:t>
            </a:r>
            <a:r>
              <a:rPr lang="fr-FR" b="1" u="sng" dirty="0">
                <a:solidFill>
                  <a:schemeClr val="accent6">
                    <a:lumMod val="50000"/>
                  </a:schemeClr>
                </a:solidFill>
                <a:latin typeface="+mn-lt"/>
              </a:rPr>
              <a:t>de Songhaï en Afrique</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dirty="0">
                <a:solidFill>
                  <a:schemeClr val="accent6">
                    <a:lumMod val="50000"/>
                  </a:schemeClr>
                </a:solidFill>
              </a:rPr>
              <a:t>Formation en entreprenariat agricole, Production animale, végétale, aquaculture, Transformation agro-alimentaire,</a:t>
            </a:r>
          </a:p>
          <a:p>
            <a:pPr algn="just">
              <a:defRPr/>
            </a:pPr>
            <a:r>
              <a:rPr lang="fr-FR" dirty="0">
                <a:solidFill>
                  <a:schemeClr val="accent6">
                    <a:lumMod val="50000"/>
                  </a:schemeClr>
                </a:solidFill>
              </a:rPr>
              <a:t>Fabrication de machines agricoles, Marketing / commercialisation, Télé-centres communautaires, Accueil / restauration / hébergement, Habitat / maintenance, Informatique, Communication, Énergies renouvelables, Partenariats, Accompagnement à la création d’entreprises, Services administratifs (Gestion financière, gestion des ressources humaines, Voirie et Réseaux Divers).</a:t>
            </a:r>
          </a:p>
          <a:p>
            <a:pPr eaLnBrk="1" fontAlgn="auto" hangingPunct="1">
              <a:spcBef>
                <a:spcPts val="0"/>
              </a:spcBef>
              <a:spcAft>
                <a:spcPts val="0"/>
              </a:spcAft>
              <a:defRPr/>
            </a:pPr>
            <a:r>
              <a:rPr lang="fr-FR" sz="1200" dirty="0">
                <a:solidFill>
                  <a:schemeClr val="accent6">
                    <a:lumMod val="50000"/>
                  </a:schemeClr>
                </a:solidFill>
                <a:latin typeface="+mn-lt"/>
              </a:rPr>
              <a:t>Sources : Prospectus général Songhaï</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3F2321B6-10FA-4C11-B679-CD82F07EA285}" type="slidenum">
              <a:rPr lang="fr-FR"/>
              <a:pPr>
                <a:defRPr/>
              </a:pPr>
              <a:t>79</a:t>
            </a:fld>
            <a:endParaRPr lang="fr-FR" dirty="0"/>
          </a:p>
        </p:txBody>
      </p:sp>
      <p:pic>
        <p:nvPicPr>
          <p:cNvPr id="9421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7350" y="2578100"/>
            <a:ext cx="3822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8840788" y="5448300"/>
            <a:ext cx="2509837" cy="276225"/>
          </a:xfrm>
          <a:prstGeom prst="rect">
            <a:avLst/>
          </a:prstGeom>
          <a:noFill/>
        </p:spPr>
        <p:txBody>
          <a:bodyPr wrap="none">
            <a:spAutoFit/>
          </a:bodyPr>
          <a:lstStyle/>
          <a:p>
            <a:pPr algn="ctr">
              <a:defRPr/>
            </a:pPr>
            <a:r>
              <a:rPr lang="fr-FR" sz="1200" dirty="0">
                <a:solidFill>
                  <a:schemeClr val="accent6">
                    <a:lumMod val="50000"/>
                  </a:schemeClr>
                </a:solidFill>
              </a:rPr>
              <a:t>La boutique de Songhaï à Porto-Novo</a:t>
            </a:r>
          </a:p>
        </p:txBody>
      </p:sp>
      <p:sp>
        <p:nvSpPr>
          <p:cNvPr id="4" name="ZoneTexte 3"/>
          <p:cNvSpPr txBox="1"/>
          <p:nvPr/>
        </p:nvSpPr>
        <p:spPr>
          <a:xfrm>
            <a:off x="649287" y="5953156"/>
            <a:ext cx="7246209" cy="830997"/>
          </a:xfrm>
          <a:prstGeom prst="rect">
            <a:avLst/>
          </a:prstGeom>
          <a:noFill/>
        </p:spPr>
        <p:txBody>
          <a:bodyPr wrap="square" rtlCol="0">
            <a:spAutoFit/>
          </a:bodyPr>
          <a:lstStyle/>
          <a:p>
            <a:pPr algn="ctr"/>
            <a:r>
              <a:rPr lang="fr-FR" sz="1200" dirty="0">
                <a:solidFill>
                  <a:schemeClr val="accent6">
                    <a:lumMod val="50000"/>
                  </a:schemeClr>
                </a:solidFill>
              </a:rPr>
              <a:t>Boutique « jardin naturel » à Cotonou : pour la vente exclusive des produits Songhaï. Le Jardin Naturel devient ainsi la deuxième boutique de vente exclusive des produits Songhaï après </a:t>
            </a:r>
            <a:r>
              <a:rPr lang="fr-FR" sz="1200" dirty="0" err="1">
                <a:solidFill>
                  <a:schemeClr val="accent6">
                    <a:lumMod val="50000"/>
                  </a:schemeClr>
                </a:solidFill>
              </a:rPr>
              <a:t>Shammah</a:t>
            </a:r>
            <a:r>
              <a:rPr lang="fr-FR" sz="1200" dirty="0">
                <a:solidFill>
                  <a:schemeClr val="accent6">
                    <a:lumMod val="50000"/>
                  </a:schemeClr>
                </a:solidFill>
              </a:rPr>
              <a:t> </a:t>
            </a:r>
            <a:r>
              <a:rPr lang="fr-FR" sz="1200" dirty="0" err="1">
                <a:solidFill>
                  <a:schemeClr val="accent6">
                    <a:lumMod val="50000"/>
                  </a:schemeClr>
                </a:solidFill>
              </a:rPr>
              <a:t>project</a:t>
            </a:r>
            <a:r>
              <a:rPr lang="fr-FR" sz="1200" dirty="0">
                <a:solidFill>
                  <a:schemeClr val="accent6">
                    <a:lumMod val="50000"/>
                  </a:schemeClr>
                </a:solidFill>
              </a:rPr>
              <a:t> center à </a:t>
            </a:r>
            <a:r>
              <a:rPr lang="fr-FR" sz="1200" dirty="0" err="1">
                <a:solidFill>
                  <a:schemeClr val="accent6">
                    <a:lumMod val="50000"/>
                  </a:schemeClr>
                </a:solidFill>
              </a:rPr>
              <a:t>Akpakpa</a:t>
            </a:r>
            <a:r>
              <a:rPr lang="fr-FR" sz="1200" dirty="0">
                <a:solidFill>
                  <a:schemeClr val="accent6">
                    <a:lumMod val="50000"/>
                  </a:schemeClr>
                </a:solidFill>
              </a:rPr>
              <a:t>. Mais en dehors de celles-ci, on peut toujours retrouver les produits Songhaï dans les supermarchés tels que Label Bénin, Aliments Sains et Tornade à Cotonou. Source : </a:t>
            </a:r>
            <a:r>
              <a:rPr lang="fr-FR" sz="1200" dirty="0">
                <a:solidFill>
                  <a:schemeClr val="accent6">
                    <a:lumMod val="50000"/>
                  </a:schemeClr>
                </a:solidFill>
                <a:hlinkClick r:id="rId4"/>
              </a:rPr>
              <a:t>https://www.facebook.com/centresonghai</a:t>
            </a:r>
            <a:r>
              <a:rPr lang="fr-FR" sz="1200" dirty="0">
                <a:solidFill>
                  <a:schemeClr val="accent6">
                    <a:lumMod val="50000"/>
                  </a:schemeClr>
                </a:solidFill>
              </a:rPr>
              <a:t> </a:t>
            </a: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892" y="3095656"/>
            <a:ext cx="5715000"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688" y="473075"/>
            <a:ext cx="256540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 </a:t>
            </a:r>
            <a:r>
              <a:rPr lang="fr-FR" b="1" u="sng" dirty="0">
                <a:solidFill>
                  <a:schemeClr val="accent6">
                    <a:lumMod val="50000"/>
                  </a:schemeClr>
                </a:solidFill>
                <a:latin typeface="+mn-lt"/>
              </a:rPr>
              <a:t>Historique (suite)</a:t>
            </a:r>
            <a:r>
              <a:rPr lang="fr-FR"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0887075" y="180975"/>
            <a:ext cx="833438" cy="331788"/>
          </a:xfrm>
        </p:spPr>
        <p:txBody>
          <a:bodyPr/>
          <a:lstStyle/>
          <a:p>
            <a:pPr>
              <a:defRPr/>
            </a:pPr>
            <a:fld id="{2D75ADBA-69F8-4361-B68D-C68AC0B7D6CD}" type="slidenum">
              <a:rPr lang="fr-FR"/>
              <a:pPr>
                <a:defRPr/>
              </a:pPr>
              <a:t>8</a:t>
            </a:fld>
            <a:endParaRPr lang="fr-FR" dirty="0"/>
          </a:p>
        </p:txBody>
      </p:sp>
      <p:graphicFrame>
        <p:nvGraphicFramePr>
          <p:cNvPr id="4" name="Tableau 3"/>
          <p:cNvGraphicFramePr>
            <a:graphicFrameLocks noGrp="1"/>
          </p:cNvGraphicFramePr>
          <p:nvPr/>
        </p:nvGraphicFramePr>
        <p:xfrm>
          <a:off x="198438" y="971550"/>
          <a:ext cx="11744325" cy="5181600"/>
        </p:xfrm>
        <a:graphic>
          <a:graphicData uri="http://schemas.openxmlformats.org/drawingml/2006/table">
            <a:tbl>
              <a:tblPr/>
              <a:tblGrid>
                <a:gridCol w="650593">
                  <a:extLst>
                    <a:ext uri="{9D8B030D-6E8A-4147-A177-3AD203B41FA5}">
                      <a16:colId xmlns:a16="http://schemas.microsoft.com/office/drawing/2014/main" val="20000"/>
                    </a:ext>
                  </a:extLst>
                </a:gridCol>
                <a:gridCol w="11093732">
                  <a:extLst>
                    <a:ext uri="{9D8B030D-6E8A-4147-A177-3AD203B41FA5}">
                      <a16:colId xmlns:a16="http://schemas.microsoft.com/office/drawing/2014/main" val="20001"/>
                    </a:ext>
                  </a:extLst>
                </a:gridCol>
              </a:tblGrid>
              <a:tr h="775064">
                <a:tc>
                  <a:txBody>
                    <a:bodyPr/>
                    <a:lstStyle/>
                    <a:p>
                      <a:pPr algn="ctr"/>
                      <a:r>
                        <a:rPr lang="fr-FR" sz="1600" b="1" dirty="0">
                          <a:solidFill>
                            <a:schemeClr val="accent6">
                              <a:lumMod val="50000"/>
                            </a:schemeClr>
                          </a:solidFill>
                          <a:latin typeface="+mn-lt"/>
                        </a:rPr>
                        <a:t>1985</a:t>
                      </a:r>
                      <a:endParaRPr lang="fr-FR" sz="1600" dirty="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Année de création de Songhaï. Lancement du projet par le Frère NZAMUJO O.P. avec une équipe de six jeunes déscolarisés, sur 1 ha à </a:t>
                      </a:r>
                      <a:r>
                        <a:rPr lang="fr-FR" sz="1600" dirty="0" err="1">
                          <a:solidFill>
                            <a:schemeClr val="accent6">
                              <a:lumMod val="50000"/>
                            </a:schemeClr>
                          </a:solidFill>
                          <a:latin typeface="+mn-lt"/>
                        </a:rPr>
                        <a:t>Ouando</a:t>
                      </a:r>
                      <a:r>
                        <a:rPr lang="fr-FR" sz="1600" dirty="0">
                          <a:solidFill>
                            <a:schemeClr val="accent6">
                              <a:lumMod val="50000"/>
                            </a:schemeClr>
                          </a:solidFill>
                          <a:latin typeface="+mn-lt"/>
                        </a:rPr>
                        <a:t> en banlieue de Porto-Novo. </a:t>
                      </a:r>
                      <a:br>
                        <a:rPr lang="fr-FR" sz="1600" dirty="0">
                          <a:solidFill>
                            <a:schemeClr val="accent6">
                              <a:lumMod val="50000"/>
                            </a:schemeClr>
                          </a:solidFill>
                          <a:latin typeface="+mn-lt"/>
                        </a:rPr>
                      </a:br>
                      <a:r>
                        <a:rPr lang="fr-FR" sz="1600" dirty="0">
                          <a:solidFill>
                            <a:schemeClr val="accent6">
                              <a:lumMod val="50000"/>
                            </a:schemeClr>
                          </a:solidFill>
                          <a:latin typeface="+mn-lt"/>
                        </a:rPr>
                        <a:t>5 octobre : Inauguration officielle du projet Songhaï par le Ministre du Développement Rural et de l'Action Coopérative.</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87365">
                <a:tc>
                  <a:txBody>
                    <a:bodyPr/>
                    <a:lstStyle/>
                    <a:p>
                      <a:pPr algn="ctr"/>
                      <a:r>
                        <a:rPr lang="fr-FR" sz="1600" b="1">
                          <a:solidFill>
                            <a:schemeClr val="accent6">
                              <a:lumMod val="50000"/>
                            </a:schemeClr>
                          </a:solidFill>
                          <a:latin typeface="+mn-lt"/>
                        </a:rPr>
                        <a:t>1986</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a:solidFill>
                            <a:schemeClr val="accent6">
                              <a:lumMod val="50000"/>
                            </a:schemeClr>
                          </a:solidFill>
                          <a:latin typeface="+mn-lt"/>
                        </a:rPr>
                        <a:t>28 élèves fermiers présents à Songhaï pour suivre la formation agrobiologique; extension du domaine à 10 ha. </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31215">
                <a:tc>
                  <a:txBody>
                    <a:bodyPr/>
                    <a:lstStyle/>
                    <a:p>
                      <a:pPr algn="ctr"/>
                      <a:r>
                        <a:rPr lang="fr-FR" sz="1600" b="1">
                          <a:solidFill>
                            <a:schemeClr val="accent6">
                              <a:lumMod val="50000"/>
                            </a:schemeClr>
                          </a:solidFill>
                          <a:latin typeface="+mn-lt"/>
                        </a:rPr>
                        <a:t>1987</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Début de la commercialisation. Ouverture d'un poste de vente sur le site de Porto-Novo.</a:t>
                      </a:r>
                    </a:p>
                    <a:p>
                      <a:pPr>
                        <a:buFont typeface="Arial" panose="020B0604020202020204" pitchFamily="34" charset="0"/>
                        <a:buChar char="•"/>
                      </a:pPr>
                      <a:r>
                        <a:rPr lang="fr-FR" sz="1600" dirty="0">
                          <a:solidFill>
                            <a:schemeClr val="accent6">
                              <a:lumMod val="50000"/>
                            </a:schemeClr>
                          </a:solidFill>
                          <a:latin typeface="+mn-lt"/>
                        </a:rPr>
                        <a:t>Premier soutien financier par ADF (</a:t>
                      </a:r>
                      <a:r>
                        <a:rPr lang="fr-FR" sz="1600" dirty="0" err="1">
                          <a:solidFill>
                            <a:schemeClr val="accent6">
                              <a:lumMod val="50000"/>
                            </a:schemeClr>
                          </a:solidFill>
                          <a:latin typeface="+mn-lt"/>
                        </a:rPr>
                        <a:t>African</a:t>
                      </a:r>
                      <a:r>
                        <a:rPr lang="fr-FR" sz="1600" dirty="0">
                          <a:solidFill>
                            <a:schemeClr val="accent6">
                              <a:lumMod val="50000"/>
                            </a:schemeClr>
                          </a:solidFill>
                          <a:latin typeface="+mn-lt"/>
                        </a:rPr>
                        <a:t> </a:t>
                      </a:r>
                      <a:r>
                        <a:rPr lang="fr-FR" sz="1600" dirty="0" err="1">
                          <a:solidFill>
                            <a:schemeClr val="accent6">
                              <a:lumMod val="50000"/>
                            </a:schemeClr>
                          </a:solidFill>
                          <a:latin typeface="+mn-lt"/>
                        </a:rPr>
                        <a:t>Development</a:t>
                      </a:r>
                      <a:r>
                        <a:rPr lang="fr-FR" sz="1600" dirty="0">
                          <a:solidFill>
                            <a:schemeClr val="accent6">
                              <a:lumMod val="50000"/>
                            </a:schemeClr>
                          </a:solidFill>
                          <a:latin typeface="+mn-lt"/>
                        </a:rPr>
                        <a:t> </a:t>
                      </a:r>
                      <a:r>
                        <a:rPr lang="fr-FR" sz="1600" dirty="0" err="1">
                          <a:solidFill>
                            <a:schemeClr val="accent6">
                              <a:lumMod val="50000"/>
                            </a:schemeClr>
                          </a:solidFill>
                          <a:latin typeface="+mn-lt"/>
                        </a:rPr>
                        <a:t>Foundation</a:t>
                      </a:r>
                      <a:r>
                        <a:rPr lang="fr-FR" sz="1600" dirty="0">
                          <a:solidFill>
                            <a:schemeClr val="accent6">
                              <a:lumMod val="50000"/>
                            </a:schemeClr>
                          </a:solidFill>
                          <a:latin typeface="+mn-lt"/>
                        </a:rPr>
                        <a:t> – USA) pour pisciculture, porcherie et motoculteur.</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31215">
                <a:tc>
                  <a:txBody>
                    <a:bodyPr/>
                    <a:lstStyle/>
                    <a:p>
                      <a:pPr algn="ctr"/>
                      <a:r>
                        <a:rPr lang="fr-FR" sz="1600" b="1">
                          <a:solidFill>
                            <a:schemeClr val="accent6">
                              <a:lumMod val="50000"/>
                            </a:schemeClr>
                          </a:solidFill>
                          <a:latin typeface="+mn-lt"/>
                        </a:rPr>
                        <a:t>1988</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Structuration progressive de la ferme</a:t>
                      </a:r>
                    </a:p>
                    <a:p>
                      <a:pPr>
                        <a:buFont typeface="Arial" panose="020B0604020202020204" pitchFamily="34" charset="0"/>
                        <a:buChar char="•"/>
                      </a:pPr>
                      <a:r>
                        <a:rPr lang="fr-FR" sz="1600" dirty="0">
                          <a:solidFill>
                            <a:schemeClr val="accent6">
                              <a:lumMod val="50000"/>
                            </a:schemeClr>
                          </a:solidFill>
                          <a:latin typeface="+mn-lt"/>
                        </a:rPr>
                        <a:t>Début de la formation à la carte (stage pour les paysans plus quelques animations).</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262763">
                <a:tc>
                  <a:txBody>
                    <a:bodyPr/>
                    <a:lstStyle/>
                    <a:p>
                      <a:pPr algn="ctr"/>
                      <a:r>
                        <a:rPr lang="fr-FR" sz="1600" b="1">
                          <a:solidFill>
                            <a:schemeClr val="accent6">
                              <a:lumMod val="50000"/>
                            </a:schemeClr>
                          </a:solidFill>
                          <a:latin typeface="+mn-lt"/>
                        </a:rPr>
                        <a:t>1989 </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Début de la formation cycle long à Porto-Novo : La formation de 18 mois sur le site et </a:t>
                      </a:r>
                      <a:r>
                        <a:rPr lang="fr-FR" sz="1600">
                          <a:solidFill>
                            <a:schemeClr val="accent6">
                              <a:lumMod val="50000"/>
                            </a:schemeClr>
                          </a:solidFill>
                          <a:latin typeface="+mn-lt"/>
                        </a:rPr>
                        <a:t>6 mois/1an </a:t>
                      </a:r>
                      <a:r>
                        <a:rPr lang="fr-FR" sz="1600" dirty="0">
                          <a:solidFill>
                            <a:schemeClr val="accent6">
                              <a:lumMod val="50000"/>
                            </a:schemeClr>
                          </a:solidFill>
                          <a:latin typeface="+mn-lt"/>
                        </a:rPr>
                        <a:t>de stage sur une exploitation débute réellement à Porto-Novo en juillet. Une sélection est instaurée pour le recrutement de 10 à 15 jeunes par semestre.</a:t>
                      </a:r>
                    </a:p>
                    <a:p>
                      <a:pPr>
                        <a:buFont typeface="Arial" panose="020B0604020202020204" pitchFamily="34" charset="0"/>
                        <a:buChar char="•"/>
                      </a:pPr>
                      <a:r>
                        <a:rPr lang="fr-FR" sz="1600" dirty="0">
                          <a:solidFill>
                            <a:schemeClr val="accent6">
                              <a:lumMod val="50000"/>
                            </a:schemeClr>
                          </a:solidFill>
                          <a:latin typeface="+mn-lt"/>
                        </a:rPr>
                        <a:t>Mise en place du Centre </a:t>
                      </a:r>
                      <a:r>
                        <a:rPr lang="fr-FR" sz="1600" dirty="0" err="1">
                          <a:solidFill>
                            <a:schemeClr val="accent6">
                              <a:lumMod val="50000"/>
                            </a:schemeClr>
                          </a:solidFill>
                          <a:latin typeface="+mn-lt"/>
                        </a:rPr>
                        <a:t>Songhai</a:t>
                      </a:r>
                      <a:r>
                        <a:rPr lang="fr-FR" sz="1600" dirty="0">
                          <a:solidFill>
                            <a:schemeClr val="accent6">
                              <a:lumMod val="50000"/>
                            </a:schemeClr>
                          </a:solidFill>
                          <a:latin typeface="+mn-lt"/>
                        </a:rPr>
                        <a:t> à </a:t>
                      </a:r>
                      <a:r>
                        <a:rPr lang="fr-FR" sz="1600" dirty="0" err="1">
                          <a:solidFill>
                            <a:schemeClr val="accent6">
                              <a:lumMod val="50000"/>
                            </a:schemeClr>
                          </a:solidFill>
                          <a:latin typeface="+mn-lt"/>
                        </a:rPr>
                        <a:t>Tchi</a:t>
                      </a:r>
                      <a:r>
                        <a:rPr lang="fr-FR" sz="1600" dirty="0">
                          <a:solidFill>
                            <a:schemeClr val="accent6">
                              <a:lumMod val="50000"/>
                            </a:schemeClr>
                          </a:solidFill>
                          <a:latin typeface="+mn-lt"/>
                        </a:rPr>
                        <a:t>,  zone rurale, sur 25 h. Adaptation du système de production au contexte villageois. Essai de culture attelée, élevage de gros bétail (bovins, caprins, etc.), pisciculture, riziculture.</a:t>
                      </a:r>
                    </a:p>
                    <a:p>
                      <a:pPr>
                        <a:buFont typeface="Arial" panose="020B0604020202020204" pitchFamily="34" charset="0"/>
                        <a:buChar char="•"/>
                      </a:pPr>
                      <a:r>
                        <a:rPr lang="fr-FR" sz="1600" dirty="0">
                          <a:solidFill>
                            <a:schemeClr val="accent6">
                              <a:lumMod val="50000"/>
                            </a:schemeClr>
                          </a:solidFill>
                          <a:latin typeface="+mn-lt"/>
                        </a:rPr>
                        <a:t>Publication des premières cassettes vidéos sur le système intégré de production de Songhaï.</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506613">
                <a:tc>
                  <a:txBody>
                    <a:bodyPr/>
                    <a:lstStyle/>
                    <a:p>
                      <a:pPr algn="ctr"/>
                      <a:r>
                        <a:rPr lang="fr-FR" sz="1600" b="1">
                          <a:solidFill>
                            <a:schemeClr val="accent6">
                              <a:lumMod val="50000"/>
                            </a:schemeClr>
                          </a:solidFill>
                          <a:latin typeface="+mn-lt"/>
                        </a:rPr>
                        <a:t>1990</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Organisation d'un colloque à l'initiative du CCFD - Comité Catholique contre la Faim et pour le Développement - en collaboration avec SONGHAI  ayant réuni 35 </a:t>
                      </a:r>
                      <a:r>
                        <a:rPr lang="fr-FR" sz="1600" dirty="0" err="1">
                          <a:solidFill>
                            <a:schemeClr val="accent6">
                              <a:lumMod val="50000"/>
                            </a:schemeClr>
                          </a:solidFill>
                          <a:latin typeface="+mn-lt"/>
                        </a:rPr>
                        <a:t>ONGs</a:t>
                      </a:r>
                      <a:r>
                        <a:rPr lang="fr-FR" sz="1600" dirty="0">
                          <a:solidFill>
                            <a:schemeClr val="accent6">
                              <a:lumMod val="50000"/>
                            </a:schemeClr>
                          </a:solidFill>
                          <a:latin typeface="+mn-lt"/>
                        </a:rPr>
                        <a:t> du Sud, toutes partenaires du CCFD, impliquées dans le développement local.</a:t>
                      </a:r>
                    </a:p>
                    <a:p>
                      <a:pPr>
                        <a:buFont typeface="Arial" panose="020B0604020202020204" pitchFamily="34" charset="0"/>
                        <a:buChar char="•"/>
                      </a:pPr>
                      <a:r>
                        <a:rPr lang="fr-FR" sz="1600" dirty="0">
                          <a:solidFill>
                            <a:schemeClr val="accent6">
                              <a:lumMod val="50000"/>
                            </a:schemeClr>
                          </a:solidFill>
                          <a:latin typeface="+mn-lt"/>
                        </a:rPr>
                        <a:t>Naissance de la revue " L’Aigle de Songhaï " </a:t>
                      </a:r>
                    </a:p>
                    <a:p>
                      <a:pPr>
                        <a:buFont typeface="Arial" panose="020B0604020202020204" pitchFamily="34" charset="0"/>
                        <a:buChar char="•"/>
                      </a:pPr>
                      <a:r>
                        <a:rPr lang="fr-FR" sz="1600" dirty="0">
                          <a:solidFill>
                            <a:schemeClr val="accent6">
                              <a:lumMod val="50000"/>
                            </a:schemeClr>
                          </a:solidFill>
                          <a:latin typeface="+mn-lt"/>
                        </a:rPr>
                        <a:t>Création du village SONGHAI, zone de 1,25 ha, un prototype de ferme familiale. </a:t>
                      </a:r>
                    </a:p>
                    <a:p>
                      <a:pPr>
                        <a:buFont typeface="Arial" panose="020B0604020202020204" pitchFamily="34" charset="0"/>
                        <a:buChar char="•"/>
                      </a:pPr>
                      <a:r>
                        <a:rPr lang="fr-FR" sz="1600" dirty="0">
                          <a:solidFill>
                            <a:schemeClr val="accent6">
                              <a:lumMod val="50000"/>
                            </a:schemeClr>
                          </a:solidFill>
                          <a:latin typeface="+mn-lt"/>
                        </a:rPr>
                        <a:t> Premier soutien de la Paroisse de </a:t>
                      </a:r>
                      <a:r>
                        <a:rPr lang="fr-FR" sz="1600" dirty="0" err="1">
                          <a:solidFill>
                            <a:schemeClr val="accent6">
                              <a:lumMod val="50000"/>
                            </a:schemeClr>
                          </a:solidFill>
                          <a:latin typeface="+mn-lt"/>
                        </a:rPr>
                        <a:t>Froissy</a:t>
                      </a:r>
                      <a:r>
                        <a:rPr lang="fr-FR" sz="1600" dirty="0">
                          <a:solidFill>
                            <a:schemeClr val="accent6">
                              <a:lumMod val="50000"/>
                            </a:schemeClr>
                          </a:solidFill>
                          <a:latin typeface="+mn-lt"/>
                        </a:rPr>
                        <a:t> Saint André dans le département de l’Oise en France, soutien qui continue encore.</a:t>
                      </a:r>
                    </a:p>
                    <a:p>
                      <a:pPr>
                        <a:buFont typeface="Arial" panose="020B0604020202020204" pitchFamily="34" charset="0"/>
                        <a:buChar char="•"/>
                      </a:pPr>
                      <a:r>
                        <a:rPr lang="fr-FR" sz="1600" dirty="0">
                          <a:solidFill>
                            <a:schemeClr val="accent6">
                              <a:lumMod val="50000"/>
                            </a:schemeClr>
                          </a:solidFill>
                          <a:latin typeface="+mn-lt"/>
                        </a:rPr>
                        <a:t>Création d'un centre de formation à </a:t>
                      </a:r>
                      <a:r>
                        <a:rPr lang="fr-FR" sz="1600" dirty="0" err="1">
                          <a:solidFill>
                            <a:schemeClr val="accent6">
                              <a:lumMod val="50000"/>
                            </a:schemeClr>
                          </a:solidFill>
                          <a:latin typeface="+mn-lt"/>
                        </a:rPr>
                        <a:t>Tchi</a:t>
                      </a:r>
                      <a:r>
                        <a:rPr lang="fr-FR" sz="1600" dirty="0">
                          <a:solidFill>
                            <a:schemeClr val="accent6">
                              <a:lumMod val="50000"/>
                            </a:schemeClr>
                          </a:solidFill>
                          <a:latin typeface="+mn-lt"/>
                        </a:rPr>
                        <a:t> </a:t>
                      </a:r>
                      <a:r>
                        <a:rPr lang="fr-FR" sz="1600" dirty="0" err="1">
                          <a:solidFill>
                            <a:schemeClr val="accent6">
                              <a:lumMod val="50000"/>
                            </a:schemeClr>
                          </a:solidFill>
                          <a:latin typeface="+mn-lt"/>
                        </a:rPr>
                        <a:t>Ahomadégbé</a:t>
                      </a:r>
                      <a:r>
                        <a:rPr lang="fr-FR" sz="1600" dirty="0">
                          <a:solidFill>
                            <a:schemeClr val="accent6">
                              <a:lumMod val="50000"/>
                            </a:schemeClr>
                          </a:solidFill>
                          <a:latin typeface="+mn-lt"/>
                        </a:rPr>
                        <a:t> par financement Fonds Européens de Développement (FED) </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287365">
                <a:tc>
                  <a:txBody>
                    <a:bodyPr/>
                    <a:lstStyle/>
                    <a:p>
                      <a:pPr algn="ctr"/>
                      <a:r>
                        <a:rPr lang="fr-FR" sz="1600" b="1">
                          <a:solidFill>
                            <a:schemeClr val="accent6">
                              <a:lumMod val="50000"/>
                            </a:schemeClr>
                          </a:solidFill>
                          <a:latin typeface="+mn-lt"/>
                        </a:rPr>
                        <a:t>1991 </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Ouverture du magasin "Aliments Sains" à Cotonou pour la commercialisation des produits issus de la ferme Songhaï.</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5" name="ZoneTexte 4"/>
          <p:cNvSpPr txBox="1"/>
          <p:nvPr/>
        </p:nvSpPr>
        <p:spPr>
          <a:xfrm>
            <a:off x="198438" y="6311900"/>
            <a:ext cx="4440237" cy="277813"/>
          </a:xfrm>
          <a:prstGeom prst="rect">
            <a:avLst/>
          </a:prstGeom>
          <a:noFill/>
        </p:spPr>
        <p:txBody>
          <a:bodyPr wrap="none">
            <a:spAutoFit/>
          </a:bodyPr>
          <a:lstStyle/>
          <a:p>
            <a:pPr>
              <a:defRPr/>
            </a:pPr>
            <a:r>
              <a:rPr lang="fr-FR" sz="1200" dirty="0">
                <a:solidFill>
                  <a:schemeClr val="accent6">
                    <a:lumMod val="50000"/>
                  </a:schemeClr>
                </a:solidFill>
              </a:rPr>
              <a:t>Source : </a:t>
            </a:r>
            <a:r>
              <a:rPr lang="fr-FR" sz="1200">
                <a:solidFill>
                  <a:schemeClr val="accent6">
                    <a:lumMod val="50000"/>
                  </a:schemeClr>
                </a:solidFill>
                <a:hlinkClick r:id="rId3"/>
              </a:rPr>
              <a:t>http://www.geocities.ws/songhaiafrica/HTML/fr/Etape.htm</a:t>
            </a:r>
            <a:r>
              <a:rPr lang="fr-FR" sz="1200">
                <a:solidFill>
                  <a:schemeClr val="accent6">
                    <a:lumMod val="50000"/>
                  </a:schemeClr>
                </a:solidFill>
              </a:rPr>
              <a:t> </a:t>
            </a:r>
            <a:endParaRPr lang="fr-FR" sz="1200" dirty="0">
              <a:solidFill>
                <a:schemeClr val="accent6">
                  <a:lumMod val="50000"/>
                </a:schemeClr>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775" y="347663"/>
            <a:ext cx="11764963" cy="64611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A5. </a:t>
            </a:r>
            <a:r>
              <a:rPr lang="fr-FR" b="1" u="sng" dirty="0">
                <a:solidFill>
                  <a:schemeClr val="accent6">
                    <a:lumMod val="50000"/>
                  </a:schemeClr>
                </a:solidFill>
              </a:rPr>
              <a:t>Annexe : Les réalisations </a:t>
            </a:r>
            <a:r>
              <a:rPr lang="fr-FR" b="1" u="sng" dirty="0">
                <a:solidFill>
                  <a:schemeClr val="accent6">
                    <a:lumMod val="50000"/>
                  </a:schemeClr>
                </a:solidFill>
                <a:latin typeface="+mn-lt"/>
              </a:rPr>
              <a:t>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p:txBody>
      </p:sp>
      <p:sp>
        <p:nvSpPr>
          <p:cNvPr id="3" name="Rectangle 2"/>
          <p:cNvSpPr/>
          <p:nvPr/>
        </p:nvSpPr>
        <p:spPr>
          <a:xfrm>
            <a:off x="4378325" y="147638"/>
            <a:ext cx="3217863"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6A8D69C2-AA97-419B-9C55-7B63DF8A85D8}" type="slidenum">
              <a:rPr lang="fr-FR"/>
              <a:pPr>
                <a:defRPr/>
              </a:pPr>
              <a:t>80</a:t>
            </a:fld>
            <a:endParaRPr lang="fr-FR" dirty="0"/>
          </a:p>
        </p:txBody>
      </p:sp>
      <p:sp>
        <p:nvSpPr>
          <p:cNvPr id="4" name="ZoneTexte 3"/>
          <p:cNvSpPr txBox="1"/>
          <p:nvPr/>
        </p:nvSpPr>
        <p:spPr>
          <a:xfrm>
            <a:off x="209550" y="825500"/>
            <a:ext cx="10002838" cy="5448300"/>
          </a:xfrm>
          <a:prstGeom prst="rect">
            <a:avLst/>
          </a:prstGeom>
          <a:noFill/>
        </p:spPr>
        <p:txBody>
          <a:bodyPr>
            <a:spAutoFit/>
          </a:bodyPr>
          <a:lstStyle/>
          <a:p>
            <a:pPr>
              <a:defRPr/>
            </a:pPr>
            <a:r>
              <a:rPr lang="fr-FR" dirty="0">
                <a:solidFill>
                  <a:schemeClr val="accent6">
                    <a:lumMod val="50000"/>
                  </a:schemeClr>
                </a:solidFill>
              </a:rPr>
              <a:t>Songhaï au fil des années a développé :</a:t>
            </a:r>
          </a:p>
          <a:p>
            <a:pPr>
              <a:defRPr/>
            </a:pPr>
            <a:endParaRPr lang="fr-FR" dirty="0">
              <a:solidFill>
                <a:schemeClr val="accent6">
                  <a:lumMod val="50000"/>
                </a:schemeClr>
              </a:solidFill>
            </a:endParaRPr>
          </a:p>
          <a:p>
            <a:pPr marL="285750" indent="-285750">
              <a:buFont typeface="Arial" panose="020B0604020202020204" pitchFamily="34" charset="0"/>
              <a:buChar char="•"/>
              <a:defRPr/>
            </a:pPr>
            <a:r>
              <a:rPr lang="fr-FR" dirty="0">
                <a:solidFill>
                  <a:schemeClr val="accent6">
                    <a:lumMod val="50000"/>
                  </a:schemeClr>
                </a:solidFill>
              </a:rPr>
              <a:t> un système de production intégré</a:t>
            </a:r>
          </a:p>
          <a:p>
            <a:pPr marL="285750" indent="-285750">
              <a:buFont typeface="Arial" panose="020B0604020202020204" pitchFamily="34" charset="0"/>
              <a:buChar char="•"/>
              <a:defRPr/>
            </a:pPr>
            <a:r>
              <a:rPr lang="fr-FR" dirty="0">
                <a:solidFill>
                  <a:schemeClr val="accent6">
                    <a:lumMod val="50000"/>
                  </a:schemeClr>
                </a:solidFill>
              </a:rPr>
              <a:t> des techniques de recyclage des déchets de la production (à Songhaï rien ne se perd !)</a:t>
            </a:r>
          </a:p>
          <a:p>
            <a:pPr marL="285750" indent="-285750">
              <a:buFont typeface="Arial" panose="020B0604020202020204" pitchFamily="34" charset="0"/>
              <a:buChar char="•"/>
              <a:defRPr/>
            </a:pPr>
            <a:r>
              <a:rPr lang="fr-FR" dirty="0">
                <a:solidFill>
                  <a:schemeClr val="accent6">
                    <a:lumMod val="50000"/>
                  </a:schemeClr>
                </a:solidFill>
              </a:rPr>
              <a:t> la diversification de l’agriculture</a:t>
            </a:r>
          </a:p>
          <a:p>
            <a:pPr marL="285750" indent="-285750">
              <a:buFont typeface="Arial" panose="020B0604020202020204" pitchFamily="34" charset="0"/>
              <a:buChar char="•"/>
              <a:defRPr/>
            </a:pPr>
            <a:r>
              <a:rPr lang="fr-FR" dirty="0">
                <a:solidFill>
                  <a:schemeClr val="accent6">
                    <a:lumMod val="50000"/>
                  </a:schemeClr>
                </a:solidFill>
              </a:rPr>
              <a:t> une expertise en élevage et pisciculture</a:t>
            </a:r>
          </a:p>
          <a:p>
            <a:pPr marL="285750" indent="-285750">
              <a:buFont typeface="Arial" panose="020B0604020202020204" pitchFamily="34" charset="0"/>
              <a:buChar char="•"/>
              <a:defRPr/>
            </a:pPr>
            <a:r>
              <a:rPr lang="fr-FR" dirty="0">
                <a:solidFill>
                  <a:schemeClr val="accent6">
                    <a:lumMod val="50000"/>
                  </a:schemeClr>
                </a:solidFill>
              </a:rPr>
              <a:t> la captation et l’utilisation de biogaz</a:t>
            </a:r>
          </a:p>
          <a:p>
            <a:pPr marL="285750" indent="-285750">
              <a:buFont typeface="Arial" panose="020B0604020202020204" pitchFamily="34" charset="0"/>
              <a:buChar char="•"/>
              <a:defRPr/>
            </a:pPr>
            <a:r>
              <a:rPr lang="fr-FR" dirty="0">
                <a:solidFill>
                  <a:schemeClr val="accent6">
                    <a:lumMod val="50000"/>
                  </a:schemeClr>
                </a:solidFill>
              </a:rPr>
              <a:t> les possibilités de l’énergie solaire pour la ferme</a:t>
            </a:r>
          </a:p>
          <a:p>
            <a:pPr marL="285750" indent="-285750">
              <a:buFont typeface="Arial" panose="020B0604020202020204" pitchFamily="34" charset="0"/>
              <a:buChar char="•"/>
              <a:defRPr/>
            </a:pPr>
            <a:r>
              <a:rPr lang="fr-FR" dirty="0">
                <a:solidFill>
                  <a:schemeClr val="accent6">
                    <a:lumMod val="50000"/>
                  </a:schemeClr>
                </a:solidFill>
              </a:rPr>
              <a:t> l’impulsion de la vocation agricole</a:t>
            </a:r>
          </a:p>
          <a:p>
            <a:pPr marL="285750" indent="-285750">
              <a:buFont typeface="Arial" panose="020B0604020202020204" pitchFamily="34" charset="0"/>
              <a:buChar char="•"/>
              <a:defRPr/>
            </a:pPr>
            <a:r>
              <a:rPr lang="fr-FR" dirty="0">
                <a:solidFill>
                  <a:schemeClr val="accent6">
                    <a:lumMod val="50000"/>
                  </a:schemeClr>
                </a:solidFill>
              </a:rPr>
              <a:t> la professionnalisation de l’agriculture – entreprenariat agricole</a:t>
            </a:r>
          </a:p>
          <a:p>
            <a:pPr marL="285750" indent="-285750">
              <a:buFont typeface="Arial" panose="020B0604020202020204" pitchFamily="34" charset="0"/>
              <a:buChar char="•"/>
              <a:defRPr/>
            </a:pPr>
            <a:r>
              <a:rPr lang="fr-FR" dirty="0">
                <a:solidFill>
                  <a:schemeClr val="accent6">
                    <a:lumMod val="50000"/>
                  </a:schemeClr>
                </a:solidFill>
              </a:rPr>
              <a:t> la relance de l’agriculture comme moteur de développement dans la vision des politiques et décideurs</a:t>
            </a:r>
          </a:p>
          <a:p>
            <a:pPr marL="285750" indent="-285750">
              <a:buFont typeface="Arial" panose="020B0604020202020204" pitchFamily="34" charset="0"/>
              <a:buChar char="•"/>
              <a:defRPr/>
            </a:pPr>
            <a:r>
              <a:rPr lang="fr-FR" dirty="0">
                <a:solidFill>
                  <a:schemeClr val="accent6">
                    <a:lumMod val="50000"/>
                  </a:schemeClr>
                </a:solidFill>
              </a:rPr>
              <a:t> un effet d’entraînement des opérateurs économiques et des jeunes vers l’agriculture</a:t>
            </a:r>
          </a:p>
          <a:p>
            <a:pPr marL="285750" indent="-285750">
              <a:buFont typeface="Arial" panose="020B0604020202020204" pitchFamily="34" charset="0"/>
              <a:buChar char="•"/>
              <a:defRPr/>
            </a:pPr>
            <a:r>
              <a:rPr lang="fr-FR" dirty="0">
                <a:solidFill>
                  <a:schemeClr val="accent6">
                    <a:lumMod val="50000"/>
                  </a:schemeClr>
                </a:solidFill>
              </a:rPr>
              <a:t> l’utilisation des ressources locales, l’emploi combiné des méthodes traditionnelles et modernes</a:t>
            </a:r>
          </a:p>
          <a:p>
            <a:pPr marL="285750" indent="-285750">
              <a:buFont typeface="Arial" panose="020B0604020202020204" pitchFamily="34" charset="0"/>
              <a:buChar char="•"/>
              <a:defRPr/>
            </a:pPr>
            <a:r>
              <a:rPr lang="fr-FR" dirty="0">
                <a:solidFill>
                  <a:schemeClr val="accent6">
                    <a:lumMod val="50000"/>
                  </a:schemeClr>
                </a:solidFill>
              </a:rPr>
              <a:t> la notion de filières agricoles grâce à son modèle qui intègre les trois secteurs de production</a:t>
            </a:r>
          </a:p>
          <a:p>
            <a:pPr marL="285750" indent="-285750">
              <a:buFont typeface="Arial" panose="020B0604020202020204" pitchFamily="34" charset="0"/>
              <a:buChar char="•"/>
              <a:defRPr/>
            </a:pPr>
            <a:r>
              <a:rPr lang="fr-FR" dirty="0">
                <a:solidFill>
                  <a:schemeClr val="accent6">
                    <a:lumMod val="50000"/>
                  </a:schemeClr>
                </a:solidFill>
              </a:rPr>
              <a:t> des partenariats techniques et de recherche</a:t>
            </a:r>
          </a:p>
          <a:p>
            <a:pPr marL="285750" indent="-285750">
              <a:buFont typeface="Arial" panose="020B0604020202020204" pitchFamily="34" charset="0"/>
              <a:buChar char="•"/>
              <a:defRPr/>
            </a:pPr>
            <a:r>
              <a:rPr lang="fr-FR" dirty="0">
                <a:solidFill>
                  <a:schemeClr val="accent6">
                    <a:lumMod val="50000"/>
                  </a:schemeClr>
                </a:solidFill>
              </a:rPr>
              <a:t> la mécanisation de l’agriculture et des activités post-récoltes</a:t>
            </a:r>
          </a:p>
          <a:p>
            <a:pPr marL="285750" indent="-285750">
              <a:buFont typeface="Arial" panose="020B0604020202020204" pitchFamily="34" charset="0"/>
              <a:buChar char="•"/>
              <a:defRPr/>
            </a:pPr>
            <a:r>
              <a:rPr lang="fr-FR" dirty="0">
                <a:solidFill>
                  <a:schemeClr val="accent6">
                    <a:lumMod val="50000"/>
                  </a:schemeClr>
                </a:solidFill>
              </a:rPr>
              <a:t> un vaste réseau de producteurs agricoles</a:t>
            </a:r>
          </a:p>
          <a:p>
            <a:pPr marL="285750" indent="-285750">
              <a:buFont typeface="Arial" panose="020B0604020202020204" pitchFamily="34" charset="0"/>
              <a:buChar char="•"/>
              <a:defRPr/>
            </a:pPr>
            <a:r>
              <a:rPr lang="fr-FR" dirty="0">
                <a:solidFill>
                  <a:schemeClr val="accent6">
                    <a:lumMod val="50000"/>
                  </a:schemeClr>
                </a:solidFill>
              </a:rPr>
              <a:t> une culture d’excellence : engagement, responsabilité, productivité</a:t>
            </a:r>
          </a:p>
          <a:p>
            <a:pPr>
              <a:defRPr/>
            </a:pPr>
            <a:endParaRPr lang="fr-FR" sz="1200" dirty="0">
              <a:solidFill>
                <a:schemeClr val="accent6">
                  <a:lumMod val="50000"/>
                </a:schemeClr>
              </a:solidFill>
            </a:endParaRPr>
          </a:p>
          <a:p>
            <a:pPr>
              <a:defRPr/>
            </a:pPr>
            <a:r>
              <a:rPr lang="fr-FR" sz="1200" dirty="0">
                <a:solidFill>
                  <a:schemeClr val="accent6">
                    <a:lumMod val="50000"/>
                  </a:schemeClr>
                </a:solidFill>
              </a:rPr>
              <a:t>Source : Prospectus général Songhaï</a:t>
            </a:r>
          </a:p>
        </p:txBody>
      </p:sp>
      <p:sp>
        <p:nvSpPr>
          <p:cNvPr id="5" name="Rectangle 4"/>
          <p:cNvSpPr/>
          <p:nvPr/>
        </p:nvSpPr>
        <p:spPr>
          <a:xfrm>
            <a:off x="9772650" y="2425700"/>
            <a:ext cx="1827213" cy="277813"/>
          </a:xfrm>
          <a:prstGeom prst="rect">
            <a:avLst/>
          </a:prstGeom>
        </p:spPr>
        <p:txBody>
          <a:bodyPr wrap="none">
            <a:spAutoFit/>
          </a:bodyPr>
          <a:lstStyle/>
          <a:p>
            <a:pPr algn="ctr">
              <a:defRPr/>
            </a:pPr>
            <a:r>
              <a:rPr lang="fr-FR" sz="1200" dirty="0">
                <a:solidFill>
                  <a:schemeClr val="accent6">
                    <a:lumMod val="50000"/>
                  </a:schemeClr>
                </a:solidFill>
              </a:rPr>
              <a:t>Vues sur le centre Songhaï</a:t>
            </a:r>
          </a:p>
        </p:txBody>
      </p:sp>
      <p:pic>
        <p:nvPicPr>
          <p:cNvPr id="100359"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6613" y="990600"/>
            <a:ext cx="19177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36138" y="2733675"/>
            <a:ext cx="19716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1"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6288" y="5581650"/>
            <a:ext cx="45815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8325" y="147638"/>
            <a:ext cx="3217863"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6A8D69C2-AA97-419B-9C55-7B63DF8A85D8}" type="slidenum">
              <a:rPr lang="fr-FR"/>
              <a:pPr>
                <a:defRPr/>
              </a:pPr>
              <a:t>81</a:t>
            </a:fld>
            <a:endParaRPr lang="fr-FR" dirty="0"/>
          </a:p>
        </p:txBody>
      </p:sp>
      <p:sp>
        <p:nvSpPr>
          <p:cNvPr id="10" name="ZoneTexte 9"/>
          <p:cNvSpPr txBox="1"/>
          <p:nvPr/>
        </p:nvSpPr>
        <p:spPr>
          <a:xfrm>
            <a:off x="187325" y="771525"/>
            <a:ext cx="11766550" cy="60007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A6. </a:t>
            </a:r>
            <a:r>
              <a:rPr lang="fr-FR" b="1" u="sng" dirty="0">
                <a:solidFill>
                  <a:schemeClr val="accent6">
                    <a:lumMod val="50000"/>
                  </a:schemeClr>
                </a:solidFill>
              </a:rPr>
              <a:t>Annexe : Projets futurs </a:t>
            </a:r>
            <a:r>
              <a:rPr lang="fr-FR" b="1" u="sng" dirty="0">
                <a:solidFill>
                  <a:schemeClr val="accent6">
                    <a:lumMod val="50000"/>
                  </a:schemeClr>
                </a:solidFill>
                <a:latin typeface="+mn-lt"/>
              </a:rPr>
              <a:t>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b="1" dirty="0">
                <a:solidFill>
                  <a:schemeClr val="accent6">
                    <a:lumMod val="50000"/>
                  </a:schemeClr>
                </a:solidFill>
              </a:rPr>
              <a:t>Centre d’Excellence pour les projets d’entreprenariat agricoles de la CEDEAO</a:t>
            </a:r>
          </a:p>
          <a:p>
            <a:pPr>
              <a:defRPr/>
            </a:pPr>
            <a:endParaRPr lang="fr-FR" dirty="0">
              <a:solidFill>
                <a:schemeClr val="accent6">
                  <a:lumMod val="50000"/>
                </a:schemeClr>
              </a:solidFill>
            </a:endParaRPr>
          </a:p>
          <a:p>
            <a:pPr>
              <a:defRPr/>
            </a:pPr>
            <a:r>
              <a:rPr lang="fr-FR" dirty="0">
                <a:solidFill>
                  <a:schemeClr val="accent6">
                    <a:lumMod val="50000"/>
                  </a:schemeClr>
                </a:solidFill>
              </a:rPr>
              <a:t>o Formation des jeunes en entreprenariat agricole et technologies appropriées</a:t>
            </a:r>
          </a:p>
          <a:p>
            <a:pPr>
              <a:defRPr/>
            </a:pPr>
            <a:r>
              <a:rPr lang="fr-FR" dirty="0">
                <a:solidFill>
                  <a:schemeClr val="accent6">
                    <a:lumMod val="50000"/>
                  </a:schemeClr>
                </a:solidFill>
              </a:rPr>
              <a:t>o Identification des filières phares au niveau régional</a:t>
            </a:r>
          </a:p>
          <a:p>
            <a:pPr>
              <a:defRPr/>
            </a:pPr>
            <a:r>
              <a:rPr lang="fr-FR" dirty="0">
                <a:solidFill>
                  <a:schemeClr val="accent6">
                    <a:lumMod val="50000"/>
                  </a:schemeClr>
                </a:solidFill>
              </a:rPr>
              <a:t>o Renforcement de la recherche dans ces filières</a:t>
            </a:r>
          </a:p>
          <a:p>
            <a:pPr>
              <a:defRPr/>
            </a:pPr>
            <a:r>
              <a:rPr lang="fr-FR" dirty="0">
                <a:solidFill>
                  <a:schemeClr val="accent6">
                    <a:lumMod val="50000"/>
                  </a:schemeClr>
                </a:solidFill>
              </a:rPr>
              <a:t>o Développement de partenariats régionaux</a:t>
            </a:r>
          </a:p>
          <a:p>
            <a:pPr>
              <a:defRPr/>
            </a:pPr>
            <a:endParaRPr lang="fr-FR" b="1" dirty="0">
              <a:solidFill>
                <a:schemeClr val="accent6">
                  <a:lumMod val="50000"/>
                </a:schemeClr>
              </a:solidFill>
            </a:endParaRPr>
          </a:p>
          <a:p>
            <a:pPr>
              <a:defRPr/>
            </a:pPr>
            <a:r>
              <a:rPr lang="fr-FR" b="1" dirty="0">
                <a:solidFill>
                  <a:schemeClr val="accent6">
                    <a:lumMod val="50000"/>
                  </a:schemeClr>
                </a:solidFill>
              </a:rPr>
              <a:t>De Grands Chantiers en vue…</a:t>
            </a:r>
          </a:p>
          <a:p>
            <a:pPr>
              <a:defRPr/>
            </a:pPr>
            <a:endParaRPr lang="fr-FR" dirty="0">
              <a:solidFill>
                <a:schemeClr val="accent6">
                  <a:lumMod val="50000"/>
                </a:schemeClr>
              </a:solidFill>
            </a:endParaRPr>
          </a:p>
          <a:p>
            <a:pPr algn="just">
              <a:defRPr/>
            </a:pPr>
            <a:r>
              <a:rPr lang="fr-FR" dirty="0">
                <a:solidFill>
                  <a:schemeClr val="accent6">
                    <a:lumMod val="50000"/>
                  </a:schemeClr>
                </a:solidFill>
              </a:rPr>
              <a:t>o Développement technologique : laboratoire régional de contrôle de qualité des produits, nouvelles techniques et technologies piscicoles à fort rendement, variétés des sources de production d’énergie à partir du biogaz et de la biomasse (</a:t>
            </a:r>
            <a:r>
              <a:rPr lang="fr-FR" dirty="0" err="1">
                <a:solidFill>
                  <a:schemeClr val="accent6">
                    <a:lumMod val="50000"/>
                  </a:schemeClr>
                </a:solidFill>
              </a:rPr>
              <a:t>cogénérateur</a:t>
            </a:r>
            <a:r>
              <a:rPr lang="fr-FR" dirty="0">
                <a:solidFill>
                  <a:schemeClr val="accent6">
                    <a:lumMod val="50000"/>
                  </a:schemeClr>
                </a:solidFill>
              </a:rPr>
              <a:t>, </a:t>
            </a:r>
            <a:r>
              <a:rPr lang="fr-FR" dirty="0" err="1">
                <a:solidFill>
                  <a:schemeClr val="accent6">
                    <a:lumMod val="50000"/>
                  </a:schemeClr>
                </a:solidFill>
              </a:rPr>
              <a:t>gasifier</a:t>
            </a:r>
            <a:r>
              <a:rPr lang="fr-FR" dirty="0">
                <a:solidFill>
                  <a:schemeClr val="accent6">
                    <a:lumMod val="50000"/>
                  </a:schemeClr>
                </a:solidFill>
              </a:rPr>
              <a:t>, </a:t>
            </a:r>
            <a:r>
              <a:rPr lang="fr-FR" dirty="0" err="1">
                <a:solidFill>
                  <a:schemeClr val="accent6">
                    <a:lumMod val="50000"/>
                  </a:schemeClr>
                </a:solidFill>
              </a:rPr>
              <a:t>etc</a:t>
            </a:r>
            <a:r>
              <a:rPr lang="fr-FR" dirty="0">
                <a:solidFill>
                  <a:schemeClr val="accent6">
                    <a:lumMod val="50000"/>
                  </a:schemeClr>
                </a:solidFill>
              </a:rPr>
              <a:t>), nouvelles technologies pour les activités post récoltes, radio communautaire et TIC pour le développement…</a:t>
            </a:r>
          </a:p>
          <a:p>
            <a:pPr algn="just">
              <a:defRPr/>
            </a:pPr>
            <a:r>
              <a:rPr lang="fr-FR" dirty="0">
                <a:solidFill>
                  <a:schemeClr val="accent6">
                    <a:lumMod val="50000"/>
                  </a:schemeClr>
                </a:solidFill>
              </a:rPr>
              <a:t>o Dynamique socio-économique aux plans national et régional en partenariat avec les pouvoirs publics : plateforme d’échanges entre producteurs à </a:t>
            </a:r>
            <a:r>
              <a:rPr lang="fr-FR" dirty="0" err="1">
                <a:solidFill>
                  <a:schemeClr val="accent6">
                    <a:lumMod val="50000"/>
                  </a:schemeClr>
                </a:solidFill>
              </a:rPr>
              <a:t>Dassa</a:t>
            </a:r>
            <a:r>
              <a:rPr lang="fr-FR" dirty="0">
                <a:solidFill>
                  <a:schemeClr val="accent6">
                    <a:lumMod val="50000"/>
                  </a:schemeClr>
                </a:solidFill>
              </a:rPr>
              <a:t> </a:t>
            </a:r>
            <a:r>
              <a:rPr lang="fr-FR" dirty="0" err="1">
                <a:solidFill>
                  <a:schemeClr val="accent6">
                    <a:lumMod val="50000"/>
                  </a:schemeClr>
                </a:solidFill>
              </a:rPr>
              <a:t>Zoumè</a:t>
            </a:r>
            <a:r>
              <a:rPr lang="fr-FR" dirty="0">
                <a:solidFill>
                  <a:schemeClr val="accent6">
                    <a:lumMod val="50000"/>
                  </a:schemeClr>
                </a:solidFill>
              </a:rPr>
              <a:t>, promotion de filières, renforcement des réseaux de producteurs, éco – tourisme rural,…</a:t>
            </a:r>
          </a:p>
          <a:p>
            <a:pPr>
              <a:defRPr/>
            </a:pPr>
            <a:r>
              <a:rPr lang="fr-FR" dirty="0">
                <a:solidFill>
                  <a:schemeClr val="accent6">
                    <a:lumMod val="50000"/>
                  </a:schemeClr>
                </a:solidFill>
              </a:rPr>
              <a:t>o Développement des capacités : intensification de la dynamique de la formation, capitalisation et publication des savoirs et savoir-faire, vivier d’entrepreneurs à hauts potentiels</a:t>
            </a:r>
            <a:r>
              <a:rPr lang="fr-FR">
                <a:solidFill>
                  <a:schemeClr val="accent6">
                    <a:lumMod val="50000"/>
                  </a:schemeClr>
                </a:solidFill>
              </a:rPr>
              <a:t>, essaimage/vulgarisation </a:t>
            </a:r>
            <a:r>
              <a:rPr lang="fr-FR" dirty="0">
                <a:solidFill>
                  <a:schemeClr val="accent6">
                    <a:lumMod val="50000"/>
                  </a:schemeClr>
                </a:solidFill>
              </a:rPr>
              <a:t>large.</a:t>
            </a:r>
            <a:endParaRPr lang="fr-FR"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Prospectus général Songhaï</a:t>
            </a:r>
          </a:p>
        </p:txBody>
      </p:sp>
    </p:spTree>
    <p:extLst>
      <p:ext uri="{BB962C8B-B14F-4D97-AF65-F5344CB8AC3E}">
        <p14:creationId xmlns:p14="http://schemas.microsoft.com/office/powerpoint/2010/main" val="289744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8325" y="147638"/>
            <a:ext cx="3217863"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6A8D69C2-AA97-419B-9C55-7B63DF8A85D8}" type="slidenum">
              <a:rPr lang="fr-FR"/>
              <a:pPr>
                <a:defRPr/>
              </a:pPr>
              <a:t>82</a:t>
            </a:fld>
            <a:endParaRPr lang="fr-FR" dirty="0"/>
          </a:p>
        </p:txBody>
      </p:sp>
      <p:sp>
        <p:nvSpPr>
          <p:cNvPr id="5" name="ZoneTexte 4"/>
          <p:cNvSpPr txBox="1"/>
          <p:nvPr/>
        </p:nvSpPr>
        <p:spPr>
          <a:xfrm>
            <a:off x="187325" y="771525"/>
            <a:ext cx="11766550" cy="5446713"/>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A6. </a:t>
            </a:r>
            <a:r>
              <a:rPr lang="fr-FR" b="1" u="sng" dirty="0">
                <a:solidFill>
                  <a:schemeClr val="accent6">
                    <a:lumMod val="50000"/>
                  </a:schemeClr>
                </a:solidFill>
              </a:rPr>
              <a:t>Annexe : Projets futurs </a:t>
            </a:r>
            <a:r>
              <a:rPr lang="fr-FR" b="1" u="sng" dirty="0">
                <a:solidFill>
                  <a:schemeClr val="accent6">
                    <a:lumMod val="50000"/>
                  </a:schemeClr>
                </a:solidFill>
                <a:latin typeface="+mn-lt"/>
              </a:rPr>
              <a:t>de Songhaï</a:t>
            </a:r>
            <a:r>
              <a:rPr lang="fr-FR" dirty="0">
                <a:solidFill>
                  <a:schemeClr val="accent6">
                    <a:lumMod val="50000"/>
                  </a:schemeClr>
                </a:solidFill>
                <a:latin typeface="+mn-lt"/>
              </a:rPr>
              <a:t> (suite et fin)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b="1" dirty="0">
                <a:solidFill>
                  <a:schemeClr val="accent6">
                    <a:lumMod val="50000"/>
                  </a:schemeClr>
                </a:solidFill>
              </a:rPr>
              <a:t>Projet Régional Songhaï de Développement de l’Entreprenariat Agricole</a:t>
            </a:r>
            <a:endParaRPr lang="fr-FR" dirty="0">
              <a:solidFill>
                <a:schemeClr val="accent6">
                  <a:lumMod val="50000"/>
                </a:schemeClr>
              </a:solidFill>
              <a:latin typeface="+mn-lt"/>
            </a:endParaRPr>
          </a:p>
          <a:p>
            <a:pPr>
              <a:defRPr/>
            </a:pPr>
            <a:endParaRPr lang="fr-FR" dirty="0">
              <a:solidFill>
                <a:schemeClr val="accent6">
                  <a:lumMod val="50000"/>
                </a:schemeClr>
              </a:solidFill>
            </a:endParaRPr>
          </a:p>
          <a:p>
            <a:pPr>
              <a:defRPr/>
            </a:pPr>
            <a:r>
              <a:rPr lang="fr-FR" dirty="0">
                <a:solidFill>
                  <a:schemeClr val="accent6">
                    <a:lumMod val="50000"/>
                  </a:schemeClr>
                </a:solidFill>
              </a:rPr>
              <a:t>o Mise en place d’un Centre Régional d’Excellence pour le Développement de l’Entreprenariat Agricole</a:t>
            </a:r>
          </a:p>
          <a:p>
            <a:pPr>
              <a:defRPr/>
            </a:pPr>
            <a:r>
              <a:rPr lang="fr-FR" dirty="0">
                <a:solidFill>
                  <a:schemeClr val="accent6">
                    <a:lumMod val="50000"/>
                  </a:schemeClr>
                </a:solidFill>
              </a:rPr>
              <a:t>o Création de Centres Nationaux pour le Développement de l’Entreprenariat Agricole, base d’un élan de développement</a:t>
            </a:r>
          </a:p>
          <a:p>
            <a:pPr>
              <a:defRPr/>
            </a:pPr>
            <a:r>
              <a:rPr lang="fr-FR" dirty="0">
                <a:solidFill>
                  <a:schemeClr val="accent6">
                    <a:lumMod val="50000"/>
                  </a:schemeClr>
                </a:solidFill>
              </a:rPr>
              <a:t>socio- économique</a:t>
            </a:r>
          </a:p>
          <a:p>
            <a:pPr>
              <a:defRPr/>
            </a:pPr>
            <a:r>
              <a:rPr lang="fr-FR" dirty="0">
                <a:solidFill>
                  <a:schemeClr val="accent6">
                    <a:lumMod val="50000"/>
                  </a:schemeClr>
                </a:solidFill>
              </a:rPr>
              <a:t>o Viabilisation des entreprises agricoles dans les pays</a:t>
            </a:r>
          </a:p>
          <a:p>
            <a:pPr>
              <a:defRPr/>
            </a:pPr>
            <a:r>
              <a:rPr lang="fr-FR" dirty="0">
                <a:solidFill>
                  <a:schemeClr val="accent6">
                    <a:lumMod val="50000"/>
                  </a:schemeClr>
                </a:solidFill>
              </a:rPr>
              <a:t>o Renforcement du rapprochement entre les entreprises agricoles et les structures de crédit et d’assistance</a:t>
            </a:r>
          </a:p>
          <a:p>
            <a:pPr>
              <a:defRPr/>
            </a:pPr>
            <a:r>
              <a:rPr lang="fr-FR" dirty="0">
                <a:solidFill>
                  <a:schemeClr val="accent6">
                    <a:lumMod val="50000"/>
                  </a:schemeClr>
                </a:solidFill>
              </a:rPr>
              <a:t>o Facilitation de l’environnement des affaires pour la création des PME agricoles</a:t>
            </a:r>
          </a:p>
          <a:p>
            <a:pPr>
              <a:defRPr/>
            </a:pPr>
            <a:endParaRPr lang="fr-FR" dirty="0">
              <a:solidFill>
                <a:schemeClr val="accent6">
                  <a:lumMod val="50000"/>
                </a:schemeClr>
              </a:solidFill>
              <a:latin typeface="+mn-lt"/>
            </a:endParaRPr>
          </a:p>
          <a:p>
            <a:pPr>
              <a:defRPr/>
            </a:pPr>
            <a:r>
              <a:rPr lang="fr-FR" b="1" dirty="0">
                <a:solidFill>
                  <a:schemeClr val="accent6">
                    <a:lumMod val="50000"/>
                  </a:schemeClr>
                </a:solidFill>
              </a:rPr>
              <a:t>Projet National Bénin</a:t>
            </a:r>
          </a:p>
          <a:p>
            <a:pPr>
              <a:defRPr/>
            </a:pPr>
            <a:endParaRPr lang="fr-FR" dirty="0">
              <a:solidFill>
                <a:schemeClr val="accent6">
                  <a:lumMod val="50000"/>
                </a:schemeClr>
              </a:solidFill>
            </a:endParaRPr>
          </a:p>
          <a:p>
            <a:pPr>
              <a:defRPr/>
            </a:pPr>
            <a:r>
              <a:rPr lang="fr-FR" dirty="0">
                <a:solidFill>
                  <a:schemeClr val="accent6">
                    <a:lumMod val="50000"/>
                  </a:schemeClr>
                </a:solidFill>
              </a:rPr>
              <a:t>o Développement des centres Modèle Songhaï dans d’autres localités du Bénin</a:t>
            </a:r>
          </a:p>
          <a:p>
            <a:pPr>
              <a:defRPr/>
            </a:pPr>
            <a:r>
              <a:rPr lang="fr-FR" dirty="0">
                <a:solidFill>
                  <a:schemeClr val="accent6">
                    <a:lumMod val="50000"/>
                  </a:schemeClr>
                </a:solidFill>
              </a:rPr>
              <a:t>o Promotion des centres Songhaï de Parakou, Savalou, Lokossa et de certaines fermes de jeunes entrepreneurs Songhaï, en pôles régionaux, en optimisant les atouts des différentes zones agro écologiques du pays</a:t>
            </a:r>
          </a:p>
          <a:p>
            <a:pPr>
              <a:defRPr/>
            </a:pPr>
            <a:r>
              <a:rPr lang="fr-FR" dirty="0">
                <a:solidFill>
                  <a:schemeClr val="accent6">
                    <a:lumMod val="50000"/>
                  </a:schemeClr>
                </a:solidFill>
              </a:rPr>
              <a:t>o Création de plateformes entrepreneuriales : échanges, accès aux marchés et aux technologies….</a:t>
            </a:r>
          </a:p>
          <a:p>
            <a:pPr>
              <a:defRPr/>
            </a:pPr>
            <a:r>
              <a:rPr lang="fr-FR" dirty="0">
                <a:solidFill>
                  <a:schemeClr val="accent6">
                    <a:lumMod val="50000"/>
                  </a:schemeClr>
                </a:solidFill>
              </a:rPr>
              <a:t>o Appui aux producteurs et organisations </a:t>
            </a:r>
            <a:r>
              <a:rPr lang="fr-FR">
                <a:solidFill>
                  <a:schemeClr val="accent6">
                    <a:lumMod val="50000"/>
                  </a:schemeClr>
                </a:solidFill>
              </a:rPr>
              <a:t>de producteurs/développement </a:t>
            </a:r>
            <a:r>
              <a:rPr lang="fr-FR" dirty="0">
                <a:solidFill>
                  <a:schemeClr val="accent6">
                    <a:lumMod val="50000"/>
                  </a:schemeClr>
                </a:solidFill>
              </a:rPr>
              <a:t>de filières</a:t>
            </a:r>
            <a:endParaRPr lang="fr-FR"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Prospectus général Songhaï</a:t>
            </a:r>
          </a:p>
        </p:txBody>
      </p:sp>
    </p:spTree>
    <p:extLst>
      <p:ext uri="{BB962C8B-B14F-4D97-AF65-F5344CB8AC3E}">
        <p14:creationId xmlns:p14="http://schemas.microsoft.com/office/powerpoint/2010/main" val="6149059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9225" y="514350"/>
            <a:ext cx="5656263"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A7. </a:t>
            </a:r>
            <a:r>
              <a:rPr lang="fr-FR" b="1" u="sng" dirty="0">
                <a:solidFill>
                  <a:schemeClr val="accent6">
                    <a:lumMod val="50000"/>
                  </a:schemeClr>
                </a:solidFill>
              </a:rPr>
              <a:t>Annexe : Le contenu et le prix </a:t>
            </a:r>
            <a:r>
              <a:rPr lang="fr-FR" b="1" u="sng" dirty="0">
                <a:solidFill>
                  <a:schemeClr val="accent6">
                    <a:lumMod val="50000"/>
                  </a:schemeClr>
                </a:solidFill>
                <a:latin typeface="+mn-lt"/>
              </a:rPr>
              <a:t>des formations</a:t>
            </a:r>
            <a:r>
              <a:rPr lang="fr-FR" dirty="0">
                <a:solidFill>
                  <a:schemeClr val="accent6">
                    <a:lumMod val="50000"/>
                  </a:schemeClr>
                </a:solidFill>
                <a:latin typeface="+mn-lt"/>
              </a:rPr>
              <a:t> :</a:t>
            </a:r>
          </a:p>
        </p:txBody>
      </p:sp>
      <p:sp>
        <p:nvSpPr>
          <p:cNvPr id="3" name="Rectangle 2"/>
          <p:cNvSpPr/>
          <p:nvPr/>
        </p:nvSpPr>
        <p:spPr>
          <a:xfrm>
            <a:off x="279400" y="1365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49225" y="6427788"/>
            <a:ext cx="833438" cy="331787"/>
          </a:xfrm>
        </p:spPr>
        <p:txBody>
          <a:bodyPr/>
          <a:lstStyle/>
          <a:p>
            <a:pPr>
              <a:defRPr/>
            </a:pPr>
            <a:fld id="{DEE158B8-2457-4D1F-B508-B276D9B4336E}" type="slidenum">
              <a:rPr lang="fr-FR"/>
              <a:pPr>
                <a:defRPr/>
              </a:pPr>
              <a:t>83</a:t>
            </a:fld>
            <a:endParaRPr lang="fr-FR" dirty="0"/>
          </a:p>
        </p:txBody>
      </p:sp>
      <p:pic>
        <p:nvPicPr>
          <p:cNvPr id="102405"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0138" y="0"/>
            <a:ext cx="5483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400" y="960438"/>
            <a:ext cx="507047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749300"/>
            <a:ext cx="11809413" cy="350837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A8. </a:t>
            </a:r>
            <a:r>
              <a:rPr lang="fr-FR" b="1" u="sng" dirty="0">
                <a:solidFill>
                  <a:schemeClr val="accent6">
                    <a:lumMod val="50000"/>
                  </a:schemeClr>
                </a:solidFill>
                <a:latin typeface="+mn-lt"/>
              </a:rPr>
              <a:t>Annexe : Diplômes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Il a une formation universitaire en agronomie, économie et informatique et a ces diplômes :</a:t>
            </a:r>
          </a:p>
          <a:p>
            <a:pPr eaLnBrk="1" fontAlgn="auto" hangingPunct="1">
              <a:spcBef>
                <a:spcPts val="0"/>
              </a:spcBef>
              <a:spcAft>
                <a:spcPts val="0"/>
              </a:spcAft>
              <a:defRPr/>
            </a:pPr>
            <a:endParaRPr lang="fr-FR" dirty="0">
              <a:solidFill>
                <a:schemeClr val="accent6">
                  <a:lumMod val="50000"/>
                </a:schemeClr>
              </a:solidFill>
              <a:latin typeface="+mn-lt"/>
            </a:endParaRPr>
          </a:p>
          <a:p>
            <a:pPr marL="342900" indent="-342900">
              <a:buFont typeface="+mj-lt"/>
              <a:buAutoNum type="arabicPeriod"/>
              <a:defRPr/>
            </a:pPr>
            <a:r>
              <a:rPr lang="fr-FR" dirty="0">
                <a:solidFill>
                  <a:schemeClr val="accent6">
                    <a:lumMod val="50000"/>
                  </a:schemeClr>
                </a:solidFill>
              </a:rPr>
              <a:t>Une licence en Philosophie moderne et en mathématiques </a:t>
            </a:r>
            <a:r>
              <a:rPr lang="fr-FR" dirty="0">
                <a:solidFill>
                  <a:srgbClr val="FF0000"/>
                </a:solidFill>
              </a:rPr>
              <a:t>(où ?)</a:t>
            </a:r>
          </a:p>
          <a:p>
            <a:pPr marL="342900" indent="-342900">
              <a:buFont typeface="+mj-lt"/>
              <a:buAutoNum type="arabicPeriod"/>
              <a:defRPr/>
            </a:pPr>
            <a:r>
              <a:rPr lang="fr-FR" dirty="0">
                <a:solidFill>
                  <a:schemeClr val="accent6">
                    <a:lumMod val="50000"/>
                  </a:schemeClr>
                </a:solidFill>
              </a:rPr>
              <a:t>Une licence en Théologie (spécialité théologie de </a:t>
            </a:r>
            <a:r>
              <a:rPr lang="fr-FR">
                <a:solidFill>
                  <a:schemeClr val="accent6">
                    <a:lumMod val="50000"/>
                  </a:schemeClr>
                </a:solidFill>
              </a:rPr>
              <a:t>la création/option </a:t>
            </a:r>
            <a:r>
              <a:rPr lang="fr-FR" dirty="0">
                <a:solidFill>
                  <a:schemeClr val="accent6">
                    <a:lumMod val="50000"/>
                  </a:schemeClr>
                </a:solidFill>
              </a:rPr>
              <a:t>évolution) </a:t>
            </a:r>
            <a:r>
              <a:rPr lang="fr-FR" dirty="0">
                <a:solidFill>
                  <a:srgbClr val="FF0000"/>
                </a:solidFill>
              </a:rPr>
              <a:t>(où ?)</a:t>
            </a:r>
          </a:p>
          <a:p>
            <a:pPr marL="342900" indent="-342900">
              <a:buFont typeface="+mj-lt"/>
              <a:buAutoNum type="arabicPeriod"/>
              <a:defRPr/>
            </a:pPr>
            <a:r>
              <a:rPr lang="fr-FR" dirty="0">
                <a:solidFill>
                  <a:schemeClr val="accent6">
                    <a:lumMod val="50000"/>
                  </a:schemeClr>
                </a:solidFill>
              </a:rPr>
              <a:t>Diplôme supérieur en ingénierie des systèmes </a:t>
            </a:r>
            <a:r>
              <a:rPr lang="fr-FR" dirty="0">
                <a:solidFill>
                  <a:srgbClr val="FF0000"/>
                </a:solidFill>
              </a:rPr>
              <a:t>(où ?)</a:t>
            </a:r>
          </a:p>
          <a:p>
            <a:pPr marL="342900" indent="-342900">
              <a:buFont typeface="+mj-lt"/>
              <a:buAutoNum type="arabicPeriod"/>
              <a:defRPr/>
            </a:pPr>
            <a:r>
              <a:rPr lang="fr-FR" dirty="0">
                <a:solidFill>
                  <a:schemeClr val="accent6">
                    <a:lumMod val="50000"/>
                  </a:schemeClr>
                </a:solidFill>
              </a:rPr>
              <a:t>Master en ingénierie électrique, Université Loyola du Maryland, Los Angles, Californie</a:t>
            </a:r>
          </a:p>
          <a:p>
            <a:pPr marL="342900" indent="-342900">
              <a:buFont typeface="+mj-lt"/>
              <a:buAutoNum type="arabicPeriod"/>
              <a:defRPr/>
            </a:pPr>
            <a:r>
              <a:rPr lang="fr-FR" dirty="0">
                <a:solidFill>
                  <a:schemeClr val="accent6">
                    <a:lumMod val="50000"/>
                  </a:schemeClr>
                </a:solidFill>
              </a:rPr>
              <a:t>Doctorat en ingénierie électrique et informatique, Université de Californie, Irvine</a:t>
            </a:r>
          </a:p>
          <a:p>
            <a:pPr marL="342900" indent="-342900">
              <a:buFont typeface="+mj-lt"/>
              <a:buAutoNum type="arabicPeriod"/>
              <a:defRPr/>
            </a:pPr>
            <a:r>
              <a:rPr lang="fr-FR" dirty="0">
                <a:solidFill>
                  <a:schemeClr val="accent6">
                    <a:lumMod val="50000"/>
                  </a:schemeClr>
                </a:solidFill>
              </a:rPr>
              <a:t>Doctorat en sciences du management, Institut International pour les études supérieures </a:t>
            </a:r>
            <a:r>
              <a:rPr lang="fr-FR" dirty="0">
                <a:solidFill>
                  <a:srgbClr val="FF0000"/>
                </a:solidFill>
              </a:rPr>
              <a:t>(où ?)</a:t>
            </a:r>
          </a:p>
          <a:p>
            <a:pPr marL="342900" indent="-342900">
              <a:buFont typeface="+mj-lt"/>
              <a:buAutoNum type="arabicPeriod"/>
              <a:defRPr/>
            </a:pPr>
            <a:r>
              <a:rPr lang="fr-FR" dirty="0">
                <a:solidFill>
                  <a:schemeClr val="accent6">
                    <a:lumMod val="50000"/>
                  </a:schemeClr>
                </a:solidFill>
              </a:rPr>
              <a:t>Doctorat en philosophie économique </a:t>
            </a:r>
            <a:r>
              <a:rPr lang="fr-FR" dirty="0">
                <a:solidFill>
                  <a:srgbClr val="FF0000"/>
                </a:solidFill>
              </a:rPr>
              <a:t>(où ?)</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a:solidFill>
                  <a:schemeClr val="accent6">
                    <a:lumMod val="50000"/>
                  </a:schemeClr>
                </a:solidFill>
                <a:latin typeface="+mn-lt"/>
                <a:hlinkClick r:id="rId3"/>
              </a:rPr>
              <a:t>http://www.icwe-secretariat.com/icwe_webprojects_cms/preview/profile_popup.php?bioId=1295</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00025"/>
            <a:ext cx="833438" cy="331788"/>
          </a:xfrm>
        </p:spPr>
        <p:txBody>
          <a:bodyPr/>
          <a:lstStyle/>
          <a:p>
            <a:pPr>
              <a:defRPr/>
            </a:pPr>
            <a:fld id="{4AD910A9-B713-4647-A8FF-40EC84A2BBA7}" type="slidenum">
              <a:rPr lang="fr-FR"/>
              <a:pPr>
                <a:defRPr/>
              </a:pPr>
              <a:t>84</a:t>
            </a:fld>
            <a:endParaRPr lang="fr-FR"/>
          </a:p>
        </p:txBody>
      </p:sp>
      <p:pic>
        <p:nvPicPr>
          <p:cNvPr id="104453"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4450" y="4427538"/>
            <a:ext cx="161448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8024813" y="5816600"/>
            <a:ext cx="3267075" cy="830263"/>
          </a:xfrm>
          <a:prstGeom prst="rect">
            <a:avLst/>
          </a:prstGeom>
          <a:noFill/>
        </p:spPr>
        <p:txBody>
          <a:bodyPr>
            <a:spAutoFit/>
          </a:bodyPr>
          <a:lstStyle/>
          <a:p>
            <a:pPr algn="ctr">
              <a:defRPr/>
            </a:pPr>
            <a:r>
              <a:rPr lang="fr-FR" sz="1200" dirty="0">
                <a:solidFill>
                  <a:schemeClr val="accent6">
                    <a:lumMod val="50000"/>
                  </a:schemeClr>
                </a:solidFill>
              </a:rPr>
              <a:t>Dans la cuisine du restaurant.</a:t>
            </a:r>
          </a:p>
          <a:p>
            <a:pPr algn="ctr">
              <a:defRPr/>
            </a:pPr>
            <a:r>
              <a:rPr lang="fr-FR" sz="1200" dirty="0">
                <a:solidFill>
                  <a:schemeClr val="accent6">
                    <a:lumMod val="50000"/>
                  </a:schemeClr>
                </a:solidFill>
              </a:rPr>
              <a:t>Source : Songhaï le bonheur est dans l'assiette, </a:t>
            </a:r>
            <a:r>
              <a:rPr lang="fr-FR" sz="1200">
                <a:solidFill>
                  <a:schemeClr val="accent6">
                    <a:lumMod val="50000"/>
                  </a:schemeClr>
                </a:solidFill>
                <a:hlinkClick r:id="rId5"/>
              </a:rPr>
              <a:t>http://videos.arte.tv/fr/videos/le-bonheur-est-dans-l-assiette-</a:t>
            </a:r>
            <a:r>
              <a:rPr lang="fr-FR" sz="1200" dirty="0">
                <a:solidFill>
                  <a:schemeClr val="accent6">
                    <a:lumMod val="50000"/>
                  </a:schemeClr>
                </a:solidFill>
                <a:hlinkClick r:id="rId5"/>
              </a:rPr>
              <a:t>-6987634.html</a:t>
            </a:r>
            <a:r>
              <a:rPr lang="fr-FR" sz="1200" dirty="0">
                <a:solidFill>
                  <a:schemeClr val="accent6">
                    <a:lumMod val="50000"/>
                  </a:schemeClr>
                </a:solidFill>
              </a:rPr>
              <a:t> </a:t>
            </a:r>
          </a:p>
        </p:txBody>
      </p:sp>
      <p:pic>
        <p:nvPicPr>
          <p:cNvPr id="104455"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4813" y="3979863"/>
            <a:ext cx="326707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749300"/>
            <a:ext cx="11809413" cy="43402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A9. </a:t>
            </a:r>
            <a:r>
              <a:rPr lang="fr-FR" b="1" u="sng" dirty="0">
                <a:solidFill>
                  <a:schemeClr val="accent6">
                    <a:lumMod val="50000"/>
                  </a:schemeClr>
                </a:solidFill>
                <a:latin typeface="+mn-lt"/>
              </a:rPr>
              <a:t>Annexe : Distinctions et récompenses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dirty="0">
                <a:solidFill>
                  <a:schemeClr val="accent6">
                    <a:lumMod val="50000"/>
                  </a:schemeClr>
                </a:solidFill>
              </a:rPr>
              <a:t>Il lui fut décerné de nombreuses distinctions et récompenses :</a:t>
            </a:r>
          </a:p>
          <a:p>
            <a:pPr>
              <a:defRPr/>
            </a:pPr>
            <a:endParaRPr lang="fr-FR" dirty="0"/>
          </a:p>
          <a:p>
            <a:pPr marL="342900" indent="-342900">
              <a:buFont typeface="+mj-lt"/>
              <a:buAutoNum type="arabicPeriod"/>
              <a:defRPr/>
            </a:pPr>
            <a:r>
              <a:rPr lang="fr-FR" dirty="0">
                <a:solidFill>
                  <a:schemeClr val="accent6">
                    <a:lumMod val="50000"/>
                  </a:schemeClr>
                </a:solidFill>
              </a:rPr>
              <a:t> notamment le statut de membre des Nations Unies, de la Commission Indépendante sur « l’Afrique et les Défis pour le Troisième Millénaire », </a:t>
            </a:r>
          </a:p>
          <a:p>
            <a:pPr marL="342900" indent="-342900">
              <a:buFont typeface="+mj-lt"/>
              <a:buAutoNum type="arabicPeriod"/>
              <a:defRPr/>
            </a:pPr>
            <a:r>
              <a:rPr lang="fr-FR" dirty="0">
                <a:solidFill>
                  <a:schemeClr val="accent6">
                    <a:lumMod val="50000"/>
                  </a:schemeClr>
                </a:solidFill>
              </a:rPr>
              <a:t>Docteur honoraire de l’Université Pontificale Saint Thomas d’Aquin – Université Angélique, Rome, </a:t>
            </a:r>
          </a:p>
          <a:p>
            <a:pPr marL="342900" indent="-342900">
              <a:buFont typeface="+mj-lt"/>
              <a:buAutoNum type="arabicPeriod"/>
              <a:defRPr/>
            </a:pPr>
            <a:r>
              <a:rPr lang="fr-FR" dirty="0">
                <a:solidFill>
                  <a:schemeClr val="accent6">
                    <a:lumMod val="50000"/>
                  </a:schemeClr>
                </a:solidFill>
              </a:rPr>
              <a:t>le Prix du Leadership Africain pour une Fin Durable de la Faim en Afrique (vainqueur </a:t>
            </a:r>
            <a:r>
              <a:rPr lang="fr-FR" dirty="0" err="1">
                <a:solidFill>
                  <a:schemeClr val="accent6">
                    <a:lumMod val="50000"/>
                  </a:schemeClr>
                </a:solidFill>
              </a:rPr>
              <a:t>execo</a:t>
            </a:r>
            <a:r>
              <a:rPr lang="fr-FR" dirty="0">
                <a:solidFill>
                  <a:schemeClr val="accent6">
                    <a:lumMod val="50000"/>
                  </a:schemeClr>
                </a:solidFill>
              </a:rPr>
              <a:t> (colauréat) avec le président Rawlings du Ghana) en 1993, </a:t>
            </a:r>
          </a:p>
          <a:p>
            <a:pPr marL="342900" indent="-342900">
              <a:buFont typeface="+mj-lt"/>
              <a:buAutoNum type="arabicPeriod"/>
              <a:defRPr/>
            </a:pPr>
            <a:r>
              <a:rPr lang="fr-FR" dirty="0">
                <a:solidFill>
                  <a:schemeClr val="accent6">
                    <a:lumMod val="50000"/>
                  </a:schemeClr>
                </a:solidFill>
              </a:rPr>
              <a:t>Prix d'Honneur Jésuite (</a:t>
            </a:r>
            <a:r>
              <a:rPr lang="fr-FR" dirty="0" err="1">
                <a:solidFill>
                  <a:schemeClr val="accent6">
                    <a:lumMod val="50000"/>
                  </a:schemeClr>
                </a:solidFill>
              </a:rPr>
              <a:t>Jesuit</a:t>
            </a:r>
            <a:r>
              <a:rPr lang="fr-FR" dirty="0">
                <a:solidFill>
                  <a:schemeClr val="accent6">
                    <a:lumMod val="50000"/>
                  </a:schemeClr>
                </a:solidFill>
              </a:rPr>
              <a:t> </a:t>
            </a:r>
            <a:r>
              <a:rPr lang="fr-FR" dirty="0" err="1">
                <a:solidFill>
                  <a:schemeClr val="accent6">
                    <a:lumMod val="50000"/>
                  </a:schemeClr>
                </a:solidFill>
              </a:rPr>
              <a:t>Award</a:t>
            </a:r>
            <a:r>
              <a:rPr lang="fr-FR" dirty="0">
                <a:solidFill>
                  <a:schemeClr val="accent6">
                    <a:lumMod val="50000"/>
                  </a:schemeClr>
                </a:solidFill>
              </a:rPr>
              <a:t> </a:t>
            </a:r>
            <a:r>
              <a:rPr lang="fr-FR" dirty="0" err="1">
                <a:solidFill>
                  <a:schemeClr val="accent6">
                    <a:lumMod val="50000"/>
                  </a:schemeClr>
                </a:solidFill>
              </a:rPr>
              <a:t>Honors</a:t>
            </a:r>
            <a:r>
              <a:rPr lang="fr-FR" dirty="0">
                <a:solidFill>
                  <a:schemeClr val="accent6">
                    <a:lumMod val="50000"/>
                  </a:schemeClr>
                </a:solidFill>
              </a:rPr>
              <a:t>) </a:t>
            </a:r>
            <a:r>
              <a:rPr lang="fr-FR" dirty="0">
                <a:solidFill>
                  <a:srgbClr val="FF0000"/>
                </a:solidFill>
              </a:rPr>
              <a:t>(où ?)</a:t>
            </a:r>
            <a:r>
              <a:rPr lang="fr-FR" dirty="0">
                <a:solidFill>
                  <a:schemeClr val="accent6">
                    <a:lumMod val="50000"/>
                  </a:schemeClr>
                </a:solidFill>
              </a:rPr>
              <a:t>, </a:t>
            </a:r>
          </a:p>
          <a:p>
            <a:pPr marL="342900" indent="-342900">
              <a:buFont typeface="+mj-lt"/>
              <a:buAutoNum type="arabicPeriod"/>
              <a:defRPr/>
            </a:pPr>
            <a:r>
              <a:rPr lang="fr-FR" dirty="0">
                <a:solidFill>
                  <a:schemeClr val="accent6">
                    <a:lumMod val="50000"/>
                  </a:schemeClr>
                </a:solidFill>
              </a:rPr>
              <a:t>le Prix d’Honneur de l’Ingénierie (Engineering </a:t>
            </a:r>
            <a:r>
              <a:rPr lang="fr-FR" dirty="0" err="1">
                <a:solidFill>
                  <a:schemeClr val="accent6">
                    <a:lumMod val="50000"/>
                  </a:schemeClr>
                </a:solidFill>
              </a:rPr>
              <a:t>Honors</a:t>
            </a:r>
            <a:r>
              <a:rPr lang="fr-FR" dirty="0">
                <a:solidFill>
                  <a:schemeClr val="accent6">
                    <a:lumMod val="50000"/>
                  </a:schemeClr>
                </a:solidFill>
              </a:rPr>
              <a:t> </a:t>
            </a:r>
            <a:r>
              <a:rPr lang="fr-FR" dirty="0" err="1">
                <a:solidFill>
                  <a:schemeClr val="accent6">
                    <a:lumMod val="50000"/>
                  </a:schemeClr>
                </a:solidFill>
              </a:rPr>
              <a:t>Award</a:t>
            </a:r>
            <a:r>
              <a:rPr lang="fr-FR" dirty="0">
                <a:solidFill>
                  <a:schemeClr val="accent6">
                    <a:lumMod val="50000"/>
                  </a:schemeClr>
                </a:solidFill>
              </a:rPr>
              <a:t>) (Californie) </a:t>
            </a:r>
            <a:r>
              <a:rPr lang="fr-FR" dirty="0">
                <a:solidFill>
                  <a:srgbClr val="FF0000"/>
                </a:solidFill>
              </a:rPr>
              <a:t>(où ?)</a:t>
            </a:r>
            <a:r>
              <a:rPr lang="fr-FR" dirty="0">
                <a:solidFill>
                  <a:schemeClr val="accent6">
                    <a:lumMod val="50000"/>
                  </a:schemeClr>
                </a:solidFill>
              </a:rPr>
              <a:t>, </a:t>
            </a:r>
          </a:p>
          <a:p>
            <a:pPr marL="342900" indent="-342900">
              <a:buFont typeface="+mj-lt"/>
              <a:buAutoNum type="arabicPeriod"/>
              <a:defRPr/>
            </a:pPr>
            <a:r>
              <a:rPr lang="fr-FR" dirty="0">
                <a:solidFill>
                  <a:schemeClr val="accent6">
                    <a:lumMod val="50000"/>
                  </a:schemeClr>
                </a:solidFill>
              </a:rPr>
              <a:t>le Prix des Meilleures Pratiques de Coopération Sud-Sud des Nations Unies, </a:t>
            </a:r>
          </a:p>
          <a:p>
            <a:pPr marL="342900" indent="-342900">
              <a:buFont typeface="+mj-lt"/>
              <a:buAutoNum type="arabicPeriod"/>
              <a:defRPr/>
            </a:pPr>
            <a:r>
              <a:rPr lang="fr-FR" dirty="0">
                <a:solidFill>
                  <a:schemeClr val="accent6">
                    <a:lumMod val="50000"/>
                  </a:schemeClr>
                </a:solidFill>
              </a:rPr>
              <a:t>Le Prix de la Réussite dans l’Entreprenariat Agricole de l’Organisation des Nations Unies pour le développement industriel (UNIDO).</a:t>
            </a:r>
          </a:p>
          <a:p>
            <a:pPr marL="342900" indent="-342900">
              <a:buFont typeface="+mj-lt"/>
              <a:buAutoNum type="arabicPeriod"/>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a:solidFill>
                  <a:schemeClr val="accent6">
                    <a:lumMod val="50000"/>
                  </a:schemeClr>
                </a:solidFill>
                <a:latin typeface="+mn-lt"/>
                <a:hlinkClick r:id="rId3"/>
              </a:rPr>
              <a:t>http://www.icwe-secretariat.com/icwe_webprojects_cms/preview/profile_popup.php?bioId=1295</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180975"/>
            <a:ext cx="833438" cy="331788"/>
          </a:xfrm>
        </p:spPr>
        <p:txBody>
          <a:bodyPr/>
          <a:lstStyle/>
          <a:p>
            <a:pPr>
              <a:defRPr/>
            </a:pPr>
            <a:fld id="{89354F5C-A524-4BCA-A308-8964048F2904}" type="slidenum">
              <a:rPr lang="fr-FR"/>
              <a:pPr>
                <a:defRPr/>
              </a:pPr>
              <a:t>85</a:t>
            </a:fld>
            <a:endParaRPr lang="fr-FR"/>
          </a:p>
        </p:txBody>
      </p:sp>
      <p:pic>
        <p:nvPicPr>
          <p:cNvPr id="106501"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8925" y="4438650"/>
            <a:ext cx="39528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984250"/>
            <a:ext cx="11809413" cy="52006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A10. </a:t>
            </a:r>
            <a:r>
              <a:rPr lang="fr-FR" b="1" u="sng" dirty="0">
                <a:solidFill>
                  <a:schemeClr val="accent6">
                    <a:lumMod val="50000"/>
                  </a:schemeClr>
                </a:solidFill>
                <a:latin typeface="+mn-lt"/>
              </a:rPr>
              <a:t>Annexe : Distinctions et récompenses du centre Songhaï</a:t>
            </a:r>
            <a:r>
              <a:rPr lang="fr-FR" dirty="0">
                <a:solidFill>
                  <a:schemeClr val="accent6">
                    <a:lumMod val="50000"/>
                  </a:schemeClr>
                </a:solidFill>
                <a:latin typeface="+mn-lt"/>
              </a:rPr>
              <a:t> :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dirty="0">
                <a:solidFill>
                  <a:schemeClr val="accent6">
                    <a:lumMod val="50000"/>
                  </a:schemeClr>
                </a:solidFill>
              </a:rPr>
              <a:t>Il lui fut décerné de nombreuses distinctions et récompenses :</a:t>
            </a:r>
          </a:p>
          <a:p>
            <a:pPr>
              <a:defRPr/>
            </a:pPr>
            <a:endParaRPr lang="fr-FR" dirty="0"/>
          </a:p>
          <a:p>
            <a:pPr marL="342900" indent="-342900">
              <a:buFont typeface="+mj-lt"/>
              <a:buAutoNum type="arabicPeriod"/>
              <a:defRPr/>
            </a:pPr>
            <a:r>
              <a:rPr lang="fr-FR" sz="1400" dirty="0">
                <a:solidFill>
                  <a:schemeClr val="accent6">
                    <a:lumMod val="50000"/>
                  </a:schemeClr>
                </a:solidFill>
              </a:rPr>
              <a:t>Tokyo - Octobre 1993 : 7ème Prix Leadership Afrique 93 décerné par </a:t>
            </a:r>
            <a:r>
              <a:rPr lang="fr-FR" sz="1400" dirty="0" err="1">
                <a:solidFill>
                  <a:schemeClr val="accent6">
                    <a:lumMod val="50000"/>
                  </a:schemeClr>
                </a:solidFill>
              </a:rPr>
              <a:t>Hunger</a:t>
            </a:r>
            <a:r>
              <a:rPr lang="fr-FR" sz="1400" dirty="0">
                <a:solidFill>
                  <a:schemeClr val="accent6">
                    <a:lumMod val="50000"/>
                  </a:schemeClr>
                </a:solidFill>
              </a:rPr>
              <a:t> Project</a:t>
            </a:r>
          </a:p>
          <a:p>
            <a:pPr marL="342900" indent="-342900">
              <a:buFont typeface="+mj-lt"/>
              <a:buAutoNum type="arabicPeriod"/>
              <a:defRPr/>
            </a:pPr>
            <a:r>
              <a:rPr lang="fr-FR" sz="1400" dirty="0">
                <a:solidFill>
                  <a:schemeClr val="accent6">
                    <a:lumMod val="50000"/>
                  </a:schemeClr>
                </a:solidFill>
              </a:rPr>
              <a:t>Libreville - Juin 1997 : Diplôme de participation au Forum International des ONG par le Conseil Economique et Social</a:t>
            </a:r>
          </a:p>
          <a:p>
            <a:pPr marL="342900" indent="-342900">
              <a:buFont typeface="+mj-lt"/>
              <a:buAutoNum type="arabicPeriod"/>
              <a:defRPr/>
            </a:pPr>
            <a:r>
              <a:rPr lang="fr-FR" sz="1400" dirty="0">
                <a:solidFill>
                  <a:schemeClr val="accent6">
                    <a:lumMod val="50000"/>
                  </a:schemeClr>
                </a:solidFill>
              </a:rPr>
              <a:t>Cotonou - Novembre 1998 :Diplôme de participation à l’exposition - vente (consommons local) lors de la journée de l’Industrialisation de l’Afrique</a:t>
            </a:r>
          </a:p>
          <a:p>
            <a:pPr marL="342900" indent="-342900">
              <a:buFont typeface="+mj-lt"/>
              <a:buAutoNum type="arabicPeriod"/>
              <a:defRPr/>
            </a:pPr>
            <a:r>
              <a:rPr lang="fr-FR" sz="1400" dirty="0">
                <a:solidFill>
                  <a:schemeClr val="accent6">
                    <a:lumMod val="50000"/>
                  </a:schemeClr>
                </a:solidFill>
              </a:rPr>
              <a:t>Août 2000 :Prix d’Excellence de la Loterie Nationale du Bénin pour la contribution au développement national dans le domaine de l’agriculture et l’élevage</a:t>
            </a:r>
          </a:p>
          <a:p>
            <a:pPr marL="342900" indent="-342900">
              <a:buFont typeface="+mj-lt"/>
              <a:buAutoNum type="arabicPeriod"/>
              <a:defRPr/>
            </a:pPr>
            <a:r>
              <a:rPr lang="fr-FR" sz="1400" dirty="0">
                <a:solidFill>
                  <a:schemeClr val="accent6">
                    <a:lumMod val="50000"/>
                  </a:schemeClr>
                </a:solidFill>
              </a:rPr>
              <a:t>Hanovre - Octobre 2000 : Prix de meilleure initiative locale d’implantation de systèmes agricoles rentables, « Expo 2000 </a:t>
            </a:r>
            <a:r>
              <a:rPr lang="fr-FR" sz="1400" dirty="0" err="1">
                <a:solidFill>
                  <a:schemeClr val="accent6">
                    <a:lumMod val="50000"/>
                  </a:schemeClr>
                </a:solidFill>
              </a:rPr>
              <a:t>Hannover</a:t>
            </a:r>
            <a:r>
              <a:rPr lang="fr-FR" sz="1400" dirty="0">
                <a:solidFill>
                  <a:schemeClr val="accent6">
                    <a:lumMod val="50000"/>
                  </a:schemeClr>
                </a:solidFill>
              </a:rPr>
              <a:t> GMBH »</a:t>
            </a:r>
          </a:p>
          <a:p>
            <a:pPr marL="342900" indent="-342900">
              <a:buFont typeface="+mj-lt"/>
              <a:buAutoNum type="arabicPeriod"/>
              <a:defRPr/>
            </a:pPr>
            <a:r>
              <a:rPr lang="fr-FR" sz="1400" dirty="0">
                <a:solidFill>
                  <a:schemeClr val="accent6">
                    <a:lumMod val="50000"/>
                  </a:schemeClr>
                </a:solidFill>
              </a:rPr>
              <a:t>Porto-Novo – 2000 : Trophée de la capitale (2ème édition) décerné par la Mairie de Porto-Novo (capitale du Bénin)</a:t>
            </a:r>
          </a:p>
          <a:p>
            <a:pPr marL="342900" indent="-342900">
              <a:buFont typeface="+mj-lt"/>
              <a:buAutoNum type="arabicPeriod"/>
              <a:defRPr/>
            </a:pPr>
            <a:r>
              <a:rPr lang="fr-FR" sz="1400" dirty="0">
                <a:solidFill>
                  <a:schemeClr val="accent6">
                    <a:lumMod val="50000"/>
                  </a:schemeClr>
                </a:solidFill>
              </a:rPr>
              <a:t>Vienne - Novembre 2008 : Prix de réalisations spéciales dans l’entrepreneuriat agricole décerné par L’Organisation des Nations Unies pour le Développement Industriel (ONUDI) lors de la conférence internationale sur l’entrepreneuriat agricole</a:t>
            </a:r>
          </a:p>
          <a:p>
            <a:pPr marL="342900" indent="-342900">
              <a:buFont typeface="+mj-lt"/>
              <a:buAutoNum type="arabicPeriod"/>
              <a:defRPr/>
            </a:pPr>
            <a:r>
              <a:rPr lang="fr-FR" sz="1400" dirty="0">
                <a:solidFill>
                  <a:schemeClr val="accent6">
                    <a:lumMod val="50000"/>
                  </a:schemeClr>
                </a:solidFill>
              </a:rPr>
              <a:t>New York - Décembre 2008 : Prix de réalisations spéciales et constantes pour la coopération Sud </a:t>
            </a:r>
            <a:r>
              <a:rPr lang="fr-FR" sz="1400" dirty="0" err="1">
                <a:solidFill>
                  <a:schemeClr val="accent6">
                    <a:lumMod val="50000"/>
                  </a:schemeClr>
                </a:solidFill>
              </a:rPr>
              <a:t>Sud</a:t>
            </a:r>
            <a:r>
              <a:rPr lang="fr-FR" sz="1400" dirty="0">
                <a:solidFill>
                  <a:schemeClr val="accent6">
                    <a:lumMod val="50000"/>
                  </a:schemeClr>
                </a:solidFill>
              </a:rPr>
              <a:t> décerné par l’Unité de Coopération Sud </a:t>
            </a:r>
            <a:r>
              <a:rPr lang="fr-FR" sz="1400" dirty="0" err="1">
                <a:solidFill>
                  <a:schemeClr val="accent6">
                    <a:lumMod val="50000"/>
                  </a:schemeClr>
                </a:solidFill>
              </a:rPr>
              <a:t>Sud</a:t>
            </a:r>
            <a:r>
              <a:rPr lang="fr-FR" sz="1400" dirty="0">
                <a:solidFill>
                  <a:schemeClr val="accent6">
                    <a:lumMod val="50000"/>
                  </a:schemeClr>
                </a:solidFill>
              </a:rPr>
              <a:t> des Nations Unies</a:t>
            </a:r>
          </a:p>
          <a:p>
            <a:pPr marL="342900" indent="-342900">
              <a:buFont typeface="+mj-lt"/>
              <a:buAutoNum type="arabicPeriod"/>
              <a:defRPr/>
            </a:pPr>
            <a:r>
              <a:rPr lang="fr-FR" sz="1400" dirty="0">
                <a:solidFill>
                  <a:schemeClr val="accent6">
                    <a:lumMod val="50000"/>
                  </a:schemeClr>
                </a:solidFill>
              </a:rPr>
              <a:t>Porto-Novo - Mai 2008 : </a:t>
            </a:r>
            <a:r>
              <a:rPr lang="fr-FR" sz="1400" dirty="0" err="1">
                <a:solidFill>
                  <a:schemeClr val="accent6">
                    <a:lumMod val="50000"/>
                  </a:schemeClr>
                </a:solidFill>
              </a:rPr>
              <a:t>Songhai</a:t>
            </a:r>
            <a:r>
              <a:rPr lang="fr-FR" sz="1400" dirty="0">
                <a:solidFill>
                  <a:schemeClr val="accent6">
                    <a:lumMod val="50000"/>
                  </a:schemeClr>
                </a:solidFill>
              </a:rPr>
              <a:t> promu Centre d’excellence pour l’Afrique par les Nations Unies. - Lancement du Projet Régional Songhaï  de Développement de l’entreprenariat Agricole avec le soutien de 5 agences des Nations Unies (réplication du modèle </a:t>
            </a:r>
            <a:r>
              <a:rPr lang="fr-FR" sz="1400" dirty="0" err="1">
                <a:solidFill>
                  <a:schemeClr val="accent6">
                    <a:lumMod val="50000"/>
                  </a:schemeClr>
                </a:solidFill>
              </a:rPr>
              <a:t>Songhai</a:t>
            </a:r>
            <a:r>
              <a:rPr lang="fr-FR" sz="1400" dirty="0">
                <a:solidFill>
                  <a:schemeClr val="accent6">
                    <a:lumMod val="50000"/>
                  </a:schemeClr>
                </a:solidFill>
              </a:rPr>
              <a:t> dans 11 pays africains)</a:t>
            </a:r>
          </a:p>
          <a:p>
            <a:pPr marL="342900" indent="-342900">
              <a:buFont typeface="+mj-lt"/>
              <a:buAutoNum type="arabicPeriod"/>
              <a:defRPr/>
            </a:pPr>
            <a:r>
              <a:rPr lang="fr-FR" sz="1400" dirty="0">
                <a:solidFill>
                  <a:schemeClr val="accent6">
                    <a:lumMod val="50000"/>
                  </a:schemeClr>
                </a:solidFill>
              </a:rPr>
              <a:t>Abuja – Avril 2009 : Songhaï promu centre d’excellence régional par la Communauté Economique des Etats de l’Afrique de l’Ouest.</a:t>
            </a:r>
          </a:p>
          <a:p>
            <a:pPr>
              <a:defRPr/>
            </a:pPr>
            <a:endParaRPr lang="fr-FR" sz="1400" dirty="0">
              <a:solidFill>
                <a:schemeClr val="accent6">
                  <a:lumMod val="50000"/>
                </a:schemeClr>
              </a:solidFill>
            </a:endParaRPr>
          </a:p>
          <a:p>
            <a:pPr algn="just">
              <a:defRPr/>
            </a:pPr>
            <a:r>
              <a:rPr lang="fr-FR" sz="1400" dirty="0">
                <a:solidFill>
                  <a:schemeClr val="accent6">
                    <a:lumMod val="50000"/>
                  </a:schemeClr>
                </a:solidFill>
              </a:rPr>
              <a:t>Depuis 2008, le label Songhaï a été promu comme centre d’excellence régional pour l'Afrique par les Nations unies et en 2009 comme centre d’excellence régional par la Communauté économique des Etats de l’Afrique de l’Ouest </a:t>
            </a:r>
            <a:r>
              <a:rPr lang="fr-FR" sz="1400" baseline="30000" dirty="0">
                <a:solidFill>
                  <a:schemeClr val="accent6">
                    <a:lumMod val="50000"/>
                  </a:schemeClr>
                </a:solidFill>
                <a:hlinkClick r:id="rId3"/>
              </a:rPr>
              <a:t>7</a:t>
            </a:r>
            <a:r>
              <a:rPr lang="fr-FR" sz="1400" dirty="0">
                <a:solidFill>
                  <a:schemeClr val="accent6">
                    <a:lumMod val="50000"/>
                  </a:schemeClr>
                </a:solidFill>
              </a:rPr>
              <a:t>. </a:t>
            </a:r>
            <a:r>
              <a:rPr lang="fr-FR" sz="1400" dirty="0">
                <a:solidFill>
                  <a:srgbClr val="FF0000"/>
                </a:solidFill>
              </a:rPr>
              <a:t>Ensuite, l’ONU aurait tenté de répliquer le modèle Songhaï dans 11 pays africains </a:t>
            </a:r>
            <a:r>
              <a:rPr lang="fr-FR" sz="1400" baseline="30000" dirty="0">
                <a:solidFill>
                  <a:schemeClr val="accent6">
                    <a:lumMod val="50000"/>
                  </a:schemeClr>
                </a:solidFill>
                <a:hlinkClick r:id="rId4"/>
              </a:rPr>
              <a:t>8</a:t>
            </a:r>
            <a:r>
              <a:rPr lang="fr-FR" sz="1400" dirty="0">
                <a:solidFill>
                  <a:schemeClr val="accent6">
                    <a:lumMod val="50000"/>
                  </a:schemeClr>
                </a:solidFill>
              </a:rPr>
              <a:t>.</a:t>
            </a:r>
          </a:p>
          <a:p>
            <a:pPr>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 </a:t>
            </a:r>
            <a:r>
              <a:rPr lang="fr-FR" sz="1200">
                <a:solidFill>
                  <a:schemeClr val="accent6">
                    <a:lumMod val="50000"/>
                  </a:schemeClr>
                </a:solidFill>
                <a:latin typeface="+mn-lt"/>
                <a:hlinkClick r:id="rId5"/>
              </a:rPr>
              <a:t>http://www.songhai.org/index.php/fr/?</a:t>
            </a:r>
            <a:r>
              <a:rPr lang="fr-FR" sz="1200" dirty="0">
                <a:solidFill>
                  <a:schemeClr val="accent6">
                    <a:lumMod val="50000"/>
                  </a:schemeClr>
                </a:solidFill>
                <a:latin typeface="+mn-lt"/>
                <a:hlinkClick r:id="rId5"/>
              </a:rPr>
              <a:t>option=com_content&amp;view=article&amp;id=69:lancement-du-wabef-decentraliser-l-energie-en-valorisant-les-dechets&amp;catid=20:actualite&amp;Itemid=660&amp;lang=fr</a:t>
            </a:r>
            <a:r>
              <a:rPr lang="fr-FR" sz="1200"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039475" y="6184900"/>
            <a:ext cx="833438" cy="331788"/>
          </a:xfrm>
        </p:spPr>
        <p:txBody>
          <a:bodyPr/>
          <a:lstStyle/>
          <a:p>
            <a:pPr>
              <a:defRPr/>
            </a:pPr>
            <a:fld id="{495553E4-AF02-481F-BEF7-A8AC5CE7049B}" type="slidenum">
              <a:rPr lang="fr-FR"/>
              <a:pPr>
                <a:defRPr/>
              </a:pPr>
              <a:t>86</a:t>
            </a:fld>
            <a:endParaRPr lang="fr-FR" dirty="0"/>
          </a:p>
        </p:txBody>
      </p:sp>
      <p:sp>
        <p:nvSpPr>
          <p:cNvPr id="4" name="Rectangle 3"/>
          <p:cNvSpPr/>
          <p:nvPr/>
        </p:nvSpPr>
        <p:spPr>
          <a:xfrm>
            <a:off x="6896100" y="1311275"/>
            <a:ext cx="5075238" cy="830263"/>
          </a:xfrm>
          <a:prstGeom prst="rect">
            <a:avLst/>
          </a:prstGeom>
        </p:spPr>
        <p:txBody>
          <a:bodyPr>
            <a:spAutoFit/>
          </a:bodyPr>
          <a:lstStyle/>
          <a:p>
            <a:pPr algn="ctr">
              <a:defRPr/>
            </a:pPr>
            <a:r>
              <a:rPr lang="fr-FR" sz="1200" dirty="0">
                <a:solidFill>
                  <a:schemeClr val="accent6">
                    <a:lumMod val="50000"/>
                  </a:schemeClr>
                </a:solidFill>
              </a:rPr>
              <a:t>Le Secrétaire général Ban Ki-</a:t>
            </a:r>
            <a:r>
              <a:rPr lang="fr-FR" sz="1200" dirty="0" err="1">
                <a:solidFill>
                  <a:schemeClr val="accent6">
                    <a:lumMod val="50000"/>
                  </a:schemeClr>
                </a:solidFill>
              </a:rPr>
              <a:t>moon</a:t>
            </a:r>
            <a:r>
              <a:rPr lang="fr-FR" sz="1200" dirty="0">
                <a:solidFill>
                  <a:schemeClr val="accent6">
                    <a:lumMod val="50000"/>
                  </a:schemeClr>
                </a:solidFill>
              </a:rPr>
              <a:t> est guidé par le Centre Songhaï, une organisation non gouvernementale spécialisée dans le domaine des pratiques agricoles durables, à Porto Novo, au Bénin. Photo </a:t>
            </a:r>
            <a:r>
              <a:rPr lang="fr-FR" sz="1200">
                <a:solidFill>
                  <a:schemeClr val="accent6">
                    <a:lumMod val="50000"/>
                  </a:schemeClr>
                </a:solidFill>
              </a:rPr>
              <a:t>ONU / </a:t>
            </a:r>
            <a:r>
              <a:rPr lang="fr-FR" sz="1200" dirty="0">
                <a:solidFill>
                  <a:schemeClr val="accent6">
                    <a:lumMod val="50000"/>
                  </a:schemeClr>
                </a:solidFill>
              </a:rPr>
              <a:t>E. </a:t>
            </a:r>
            <a:r>
              <a:rPr lang="fr-FR" sz="1200" dirty="0" err="1">
                <a:solidFill>
                  <a:schemeClr val="accent6">
                    <a:lumMod val="50000"/>
                  </a:schemeClr>
                </a:solidFill>
              </a:rPr>
              <a:t>Debebe</a:t>
            </a:r>
            <a:r>
              <a:rPr lang="fr-FR" sz="1200" dirty="0">
                <a:solidFill>
                  <a:schemeClr val="accent6">
                    <a:lumMod val="50000"/>
                  </a:schemeClr>
                </a:solidFill>
              </a:rPr>
              <a:t>, </a:t>
            </a:r>
            <a:r>
              <a:rPr lang="fr-FR" sz="1200">
                <a:solidFill>
                  <a:schemeClr val="accent6">
                    <a:lumMod val="50000"/>
                  </a:schemeClr>
                </a:solidFill>
                <a:hlinkClick r:id="rId6"/>
              </a:rPr>
              <a:t>http://www.un.org/apps/news/story.asp?NewsID=42262</a:t>
            </a:r>
            <a:r>
              <a:rPr lang="fr-FR" sz="1200" dirty="0">
                <a:solidFill>
                  <a:schemeClr val="accent6">
                    <a:lumMod val="50000"/>
                  </a:schemeClr>
                </a:solidFill>
                <a:hlinkClick r:id="rId6"/>
              </a:rPr>
              <a:t>#.VHYiL4uG8kM</a:t>
            </a:r>
            <a:r>
              <a:rPr lang="fr-FR" sz="1200" dirty="0">
                <a:solidFill>
                  <a:schemeClr val="accent6">
                    <a:lumMod val="50000"/>
                  </a:schemeClr>
                </a:solidFill>
              </a:rPr>
              <a:t> </a:t>
            </a:r>
          </a:p>
        </p:txBody>
      </p:sp>
      <p:pic>
        <p:nvPicPr>
          <p:cNvPr id="108550" name="Imag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29675" y="134938"/>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5250" y="512763"/>
            <a:ext cx="6386513"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  </a:t>
            </a:r>
          </a:p>
        </p:txBody>
      </p:sp>
      <p:sp>
        <p:nvSpPr>
          <p:cNvPr id="3" name="Rectangle 2"/>
          <p:cNvSpPr/>
          <p:nvPr/>
        </p:nvSpPr>
        <p:spPr>
          <a:xfrm>
            <a:off x="5727383" y="133688"/>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180975"/>
            <a:ext cx="833438" cy="331788"/>
          </a:xfrm>
        </p:spPr>
        <p:txBody>
          <a:bodyPr/>
          <a:lstStyle/>
          <a:p>
            <a:pPr>
              <a:defRPr/>
            </a:pPr>
            <a:fld id="{F99D7BE7-7EF3-4EF6-A267-168B904DEFC5}" type="slidenum">
              <a:rPr lang="fr-FR"/>
              <a:pPr>
                <a:defRPr/>
              </a:pPr>
              <a:t>87</a:t>
            </a:fld>
            <a:endParaRPr lang="fr-FR"/>
          </a:p>
        </p:txBody>
      </p:sp>
      <p:sp>
        <p:nvSpPr>
          <p:cNvPr id="4" name="Rectangle 3"/>
          <p:cNvSpPr/>
          <p:nvPr/>
        </p:nvSpPr>
        <p:spPr>
          <a:xfrm>
            <a:off x="0" y="6246813"/>
            <a:ext cx="11971338" cy="461962"/>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Convention de financement passé entre le PNUD et le gouvernement du Bénin, </a:t>
            </a:r>
            <a:r>
              <a:rPr lang="fr-FR" sz="1200">
                <a:solidFill>
                  <a:schemeClr val="accent6">
                    <a:lumMod val="50000"/>
                  </a:schemeClr>
                </a:solidFill>
                <a:hlinkClick r:id="rId3"/>
              </a:rPr>
              <a:t>http://www.bj.undp.org/content/dam/benin/docs/pta/PTA%202014%20PPEA%20sign%C3%A9.pdf</a:t>
            </a:r>
            <a:r>
              <a:rPr lang="fr-FR" sz="1200">
                <a:solidFill>
                  <a:schemeClr val="accent6">
                    <a:lumMod val="50000"/>
                  </a:schemeClr>
                </a:solidFill>
              </a:rPr>
              <a:t> </a:t>
            </a:r>
            <a:endParaRPr lang="fr-FR" sz="1200" dirty="0">
              <a:solidFill>
                <a:schemeClr val="accent6">
                  <a:lumMod val="50000"/>
                </a:schemeClr>
              </a:solidFill>
            </a:endParaRPr>
          </a:p>
        </p:txBody>
      </p:sp>
      <p:sp>
        <p:nvSpPr>
          <p:cNvPr id="9" name="ZoneTexte 8"/>
          <p:cNvSpPr txBox="1"/>
          <p:nvPr/>
        </p:nvSpPr>
        <p:spPr>
          <a:xfrm>
            <a:off x="95250" y="964877"/>
            <a:ext cx="11780838" cy="615950"/>
          </a:xfrm>
          <a:prstGeom prst="rect">
            <a:avLst/>
          </a:prstGeom>
          <a:noFill/>
        </p:spPr>
        <p:txBody>
          <a:bodyPr>
            <a:spAutoFit/>
          </a:bodyPr>
          <a:lstStyle/>
          <a:p>
            <a:pPr algn="just">
              <a:defRPr/>
            </a:pPr>
            <a:r>
              <a:rPr lang="fr-FR" sz="1700" dirty="0">
                <a:solidFill>
                  <a:schemeClr val="accent6">
                    <a:lumMod val="50000"/>
                  </a:schemeClr>
                </a:solidFill>
              </a:rPr>
              <a:t>Ci-dessous une convention de financement passée entre le PNUD et le gouvernement du Bénin et destinée à financer Songhaï, en 2014. </a:t>
            </a:r>
          </a:p>
        </p:txBody>
      </p:sp>
      <p:graphicFrame>
        <p:nvGraphicFramePr>
          <p:cNvPr id="10" name="Tableau 9"/>
          <p:cNvGraphicFramePr>
            <a:graphicFrameLocks noGrp="1"/>
          </p:cNvGraphicFramePr>
          <p:nvPr>
            <p:extLst>
              <p:ext uri="{D42A27DB-BD31-4B8C-83A1-F6EECF244321}">
                <p14:modId xmlns:p14="http://schemas.microsoft.com/office/powerpoint/2010/main" val="1941395855"/>
              </p:ext>
            </p:extLst>
          </p:nvPr>
        </p:nvGraphicFramePr>
        <p:xfrm>
          <a:off x="629933" y="1774958"/>
          <a:ext cx="10901972" cy="3424428"/>
        </p:xfrm>
        <a:graphic>
          <a:graphicData uri="http://schemas.openxmlformats.org/drawingml/2006/table">
            <a:tbl>
              <a:tblPr firstRow="1" firstCol="1" bandRow="1"/>
              <a:tblGrid>
                <a:gridCol w="2328128">
                  <a:extLst>
                    <a:ext uri="{9D8B030D-6E8A-4147-A177-3AD203B41FA5}">
                      <a16:colId xmlns:a16="http://schemas.microsoft.com/office/drawing/2014/main" val="364277001"/>
                    </a:ext>
                  </a:extLst>
                </a:gridCol>
                <a:gridCol w="340666">
                  <a:extLst>
                    <a:ext uri="{9D8B030D-6E8A-4147-A177-3AD203B41FA5}">
                      <a16:colId xmlns:a16="http://schemas.microsoft.com/office/drawing/2014/main" val="3866410082"/>
                    </a:ext>
                  </a:extLst>
                </a:gridCol>
                <a:gridCol w="3830676">
                  <a:extLst>
                    <a:ext uri="{9D8B030D-6E8A-4147-A177-3AD203B41FA5}">
                      <a16:colId xmlns:a16="http://schemas.microsoft.com/office/drawing/2014/main" val="3428905874"/>
                    </a:ext>
                  </a:extLst>
                </a:gridCol>
                <a:gridCol w="290360">
                  <a:extLst>
                    <a:ext uri="{9D8B030D-6E8A-4147-A177-3AD203B41FA5}">
                      <a16:colId xmlns:a16="http://schemas.microsoft.com/office/drawing/2014/main" val="903297225"/>
                    </a:ext>
                  </a:extLst>
                </a:gridCol>
                <a:gridCol w="290360">
                  <a:extLst>
                    <a:ext uri="{9D8B030D-6E8A-4147-A177-3AD203B41FA5}">
                      <a16:colId xmlns:a16="http://schemas.microsoft.com/office/drawing/2014/main" val="3002015554"/>
                    </a:ext>
                  </a:extLst>
                </a:gridCol>
                <a:gridCol w="290360">
                  <a:extLst>
                    <a:ext uri="{9D8B030D-6E8A-4147-A177-3AD203B41FA5}">
                      <a16:colId xmlns:a16="http://schemas.microsoft.com/office/drawing/2014/main" val="2066746011"/>
                    </a:ext>
                  </a:extLst>
                </a:gridCol>
                <a:gridCol w="649998">
                  <a:extLst>
                    <a:ext uri="{9D8B030D-6E8A-4147-A177-3AD203B41FA5}">
                      <a16:colId xmlns:a16="http://schemas.microsoft.com/office/drawing/2014/main" val="3424194626"/>
                    </a:ext>
                  </a:extLst>
                </a:gridCol>
                <a:gridCol w="590338">
                  <a:extLst>
                    <a:ext uri="{9D8B030D-6E8A-4147-A177-3AD203B41FA5}">
                      <a16:colId xmlns:a16="http://schemas.microsoft.com/office/drawing/2014/main" val="1133361929"/>
                    </a:ext>
                  </a:extLst>
                </a:gridCol>
                <a:gridCol w="709658">
                  <a:extLst>
                    <a:ext uri="{9D8B030D-6E8A-4147-A177-3AD203B41FA5}">
                      <a16:colId xmlns:a16="http://schemas.microsoft.com/office/drawing/2014/main" val="106568375"/>
                    </a:ext>
                  </a:extLst>
                </a:gridCol>
                <a:gridCol w="892939">
                  <a:extLst>
                    <a:ext uri="{9D8B030D-6E8A-4147-A177-3AD203B41FA5}">
                      <a16:colId xmlns:a16="http://schemas.microsoft.com/office/drawing/2014/main" val="59251564"/>
                    </a:ext>
                  </a:extLst>
                </a:gridCol>
                <a:gridCol w="688489">
                  <a:extLst>
                    <a:ext uri="{9D8B030D-6E8A-4147-A177-3AD203B41FA5}">
                      <a16:colId xmlns:a16="http://schemas.microsoft.com/office/drawing/2014/main" val="375139444"/>
                    </a:ext>
                  </a:extLst>
                </a:gridCol>
              </a:tblGrid>
              <a:tr h="117723">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ESCOMPTES</a:t>
                      </a:r>
                    </a:p>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Données de base, indicateurs et cibles annuelles associées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ACTIVITES PLANNIFIEES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AGENDA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RESPON-SABLE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BUDGET PREVU</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3719433"/>
                  </a:ext>
                </a:extLst>
              </a:tr>
              <a:tr h="235446">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Lister des résultats d’activités et les actions pour les réaliser</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Source de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finance-ment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Montant en FCFA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Montant en $ US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572099"/>
                  </a:ext>
                </a:extLst>
              </a:tr>
              <a:tr h="117723">
                <a:tc rowSpan="9">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 </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Les jeunes et les femmes ont d’avantage de capacités, compétences et facilités d’installation pour l’auto-emploi et l’entreprenariat, la mise en œuvre de micro, petite, moyenne entreprises, en milieu rural et péri-urbain</a:t>
                      </a:r>
                    </a:p>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Indicateurs : </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1 - nombre de jeunes de 15-35 ans formé(e)s à l’entreprenariat agricole (R : 200, C : 400)</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2 - Nombre de femmes formées à l’entreprenariat agricole (R : 30, C : 100)</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3 - nombre de jeunes de 15-35 ans ayant reçu un appui matériel et financier pour créer des entreprises (R : 0, C : 400)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07000"/>
                        </a:lnSpc>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1. Résultat d’activité : Des entrepreneurs agricoles capables de créer des richesses sont disponibles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1 306 000 000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2 612 000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49159"/>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Finaliser et/ou aménager les infrastructures et équipements sociaux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281 000 000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562 000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407735"/>
                  </a:ext>
                </a:extLst>
              </a:tr>
              <a:tr h="353169">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Finaliser et/ou mettre en place des infrastructures et équipements de production, de transformation et de commercialisation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LNB</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320 000 000</a:t>
                      </a:r>
                    </a:p>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30 000 000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640 000</a:t>
                      </a:r>
                    </a:p>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0839"/>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Rendre fonctionnelles les activités de production et de transformation </a:t>
                      </a:r>
                      <a:r>
                        <a:rPr lang="fr-FR" sz="1000" b="1">
                          <a:effectLst/>
                          <a:latin typeface="Calibri" panose="020F0502020204030204" pitchFamily="34" charset="0"/>
                          <a:ea typeface="Calibri" panose="020F0502020204030204" pitchFamily="34" charset="0"/>
                          <a:cs typeface="Times New Roman" panose="02020603050405020304" pitchFamily="18" charset="0"/>
                        </a:rPr>
                        <a:t>(Activité 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175 000 000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350 000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492169"/>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Rendre fonctionnelles les activités de commercialisation </a:t>
                      </a:r>
                      <a:r>
                        <a:rPr lang="fr-FR" sz="1000" b="1">
                          <a:effectLst/>
                          <a:latin typeface="Calibri" panose="020F0502020204030204" pitchFamily="34" charset="0"/>
                          <a:ea typeface="Calibri" panose="020F0502020204030204" pitchFamily="34" charset="0"/>
                          <a:cs typeface="Times New Roman" panose="02020603050405020304" pitchFamily="18" charset="0"/>
                        </a:rPr>
                        <a:t>(Activité 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50 000 000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319581"/>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5</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Renforcer les capacités de groupement de producteurs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9 000 000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18 000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945691"/>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6</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Réaliser des travaux d’assainissement et de VRD </a:t>
                      </a:r>
                      <a:r>
                        <a:rPr lang="fr-FR" sz="1000" b="1">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75 000 000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150 000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18627"/>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7</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Créer, au sein des Centres PPEA de zones, des espaces de pré-vulgarisation technologiques </a:t>
                      </a:r>
                      <a:r>
                        <a:rPr lang="fr-FR" sz="1000" b="1">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6 000 000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12 000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10882"/>
                  </a:ext>
                </a:extLst>
              </a:tr>
              <a:tr h="353169">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8</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Vulgariser, par site, des technologies améliorées de production, de stockage/conservation et de transformation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97675"/>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2837227-886F-47A9-8F96-D5891AA9F835}" type="slidenum">
              <a:rPr lang="fr-FR" smtClean="0"/>
              <a:pPr>
                <a:defRPr/>
              </a:pPr>
              <a:t>88</a:t>
            </a:fld>
            <a:endParaRPr lang="fr-FR"/>
          </a:p>
        </p:txBody>
      </p:sp>
      <p:sp>
        <p:nvSpPr>
          <p:cNvPr id="3" name="ZoneTexte 2"/>
          <p:cNvSpPr txBox="1"/>
          <p:nvPr/>
        </p:nvSpPr>
        <p:spPr>
          <a:xfrm>
            <a:off x="190500" y="142874"/>
            <a:ext cx="6634163"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(suite) :  </a:t>
            </a:r>
          </a:p>
        </p:txBody>
      </p:sp>
      <p:sp>
        <p:nvSpPr>
          <p:cNvPr id="4" name="Rectangle 3"/>
          <p:cNvSpPr/>
          <p:nvPr/>
        </p:nvSpPr>
        <p:spPr>
          <a:xfrm>
            <a:off x="6824663" y="163513"/>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graphicFrame>
        <p:nvGraphicFramePr>
          <p:cNvPr id="5" name="Tableau 4"/>
          <p:cNvGraphicFramePr>
            <a:graphicFrameLocks noGrp="1"/>
          </p:cNvGraphicFramePr>
          <p:nvPr>
            <p:extLst>
              <p:ext uri="{D42A27DB-BD31-4B8C-83A1-F6EECF244321}">
                <p14:modId xmlns:p14="http://schemas.microsoft.com/office/powerpoint/2010/main" val="3363382265"/>
              </p:ext>
            </p:extLst>
          </p:nvPr>
        </p:nvGraphicFramePr>
        <p:xfrm>
          <a:off x="597660" y="709951"/>
          <a:ext cx="10901972" cy="5218176"/>
        </p:xfrm>
        <a:graphic>
          <a:graphicData uri="http://schemas.openxmlformats.org/drawingml/2006/table">
            <a:tbl>
              <a:tblPr firstRow="1" firstCol="1" bandRow="1"/>
              <a:tblGrid>
                <a:gridCol w="2328128">
                  <a:extLst>
                    <a:ext uri="{9D8B030D-6E8A-4147-A177-3AD203B41FA5}">
                      <a16:colId xmlns:a16="http://schemas.microsoft.com/office/drawing/2014/main" val="364277001"/>
                    </a:ext>
                  </a:extLst>
                </a:gridCol>
                <a:gridCol w="340666">
                  <a:extLst>
                    <a:ext uri="{9D8B030D-6E8A-4147-A177-3AD203B41FA5}">
                      <a16:colId xmlns:a16="http://schemas.microsoft.com/office/drawing/2014/main" val="3866410082"/>
                    </a:ext>
                  </a:extLst>
                </a:gridCol>
                <a:gridCol w="3962685">
                  <a:extLst>
                    <a:ext uri="{9D8B030D-6E8A-4147-A177-3AD203B41FA5}">
                      <a16:colId xmlns:a16="http://schemas.microsoft.com/office/drawing/2014/main" val="3428905874"/>
                    </a:ext>
                  </a:extLst>
                </a:gridCol>
                <a:gridCol w="311972">
                  <a:extLst>
                    <a:ext uri="{9D8B030D-6E8A-4147-A177-3AD203B41FA5}">
                      <a16:colId xmlns:a16="http://schemas.microsoft.com/office/drawing/2014/main" val="903297225"/>
                    </a:ext>
                  </a:extLst>
                </a:gridCol>
                <a:gridCol w="268941">
                  <a:extLst>
                    <a:ext uri="{9D8B030D-6E8A-4147-A177-3AD203B41FA5}">
                      <a16:colId xmlns:a16="http://schemas.microsoft.com/office/drawing/2014/main" val="3002015554"/>
                    </a:ext>
                  </a:extLst>
                </a:gridCol>
                <a:gridCol w="279699">
                  <a:extLst>
                    <a:ext uri="{9D8B030D-6E8A-4147-A177-3AD203B41FA5}">
                      <a16:colId xmlns:a16="http://schemas.microsoft.com/office/drawing/2014/main" val="2066746011"/>
                    </a:ext>
                  </a:extLst>
                </a:gridCol>
                <a:gridCol w="279698">
                  <a:extLst>
                    <a:ext uri="{9D8B030D-6E8A-4147-A177-3AD203B41FA5}">
                      <a16:colId xmlns:a16="http://schemas.microsoft.com/office/drawing/2014/main" val="3424194626"/>
                    </a:ext>
                  </a:extLst>
                </a:gridCol>
                <a:gridCol w="839097">
                  <a:extLst>
                    <a:ext uri="{9D8B030D-6E8A-4147-A177-3AD203B41FA5}">
                      <a16:colId xmlns:a16="http://schemas.microsoft.com/office/drawing/2014/main" val="1133361929"/>
                    </a:ext>
                  </a:extLst>
                </a:gridCol>
                <a:gridCol w="709658">
                  <a:extLst>
                    <a:ext uri="{9D8B030D-6E8A-4147-A177-3AD203B41FA5}">
                      <a16:colId xmlns:a16="http://schemas.microsoft.com/office/drawing/2014/main" val="106568375"/>
                    </a:ext>
                  </a:extLst>
                </a:gridCol>
                <a:gridCol w="764140">
                  <a:extLst>
                    <a:ext uri="{9D8B030D-6E8A-4147-A177-3AD203B41FA5}">
                      <a16:colId xmlns:a16="http://schemas.microsoft.com/office/drawing/2014/main" val="59251564"/>
                    </a:ext>
                  </a:extLst>
                </a:gridCol>
                <a:gridCol w="817288">
                  <a:extLst>
                    <a:ext uri="{9D8B030D-6E8A-4147-A177-3AD203B41FA5}">
                      <a16:colId xmlns:a16="http://schemas.microsoft.com/office/drawing/2014/main" val="375139444"/>
                    </a:ext>
                  </a:extLst>
                </a:gridCol>
              </a:tblGrid>
              <a:tr h="117723">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ESCOMPTES</a:t>
                      </a:r>
                    </a:p>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Données de base, indicateurs et cibles annuelles associées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ACTIVITES PLANNIFIEES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AGENDA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RESPON-SABLE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BUDGET PREVU</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3719433"/>
                  </a:ext>
                </a:extLst>
              </a:tr>
              <a:tr h="235446">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Lister des résultats d’activités et les actions pour les réaliser</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Source de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finance-ment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FCFA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 US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572099"/>
                  </a:ext>
                </a:extLst>
              </a:tr>
              <a:tr h="117723">
                <a:tc rowSpan="11">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4*Nombre de femmes ayant reçu un appui matériel et financier pour créer des entreprises (R : 0, C : 100)</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dirty="0">
                          <a:effectLst/>
                          <a:latin typeface="Calibri" panose="020F0502020204030204" pitchFamily="34" charset="0"/>
                          <a:ea typeface="Calibri" panose="020F0502020204030204" pitchFamily="34" charset="0"/>
                          <a:cs typeface="Times New Roman" panose="02020603050405020304" pitchFamily="18" charset="0"/>
                        </a:rPr>
                        <a:t>5*Nombre de producteurs,</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éleveurs, pêcheurs</a:t>
                      </a:r>
                      <a:r>
                        <a:rPr lang="fr-FR" sz="1000" dirty="0">
                          <a:effectLst/>
                          <a:latin typeface="Calibri" panose="020F0502020204030204" pitchFamily="34" charset="0"/>
                          <a:ea typeface="Calibri" panose="020F0502020204030204" pitchFamily="34" charset="0"/>
                          <a:cs typeface="Times New Roman" panose="02020603050405020304" pitchFamily="18" charset="0"/>
                        </a:rPr>
                        <a:t> formés pour les meilleures</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techniques de </a:t>
                      </a:r>
                      <a:r>
                        <a:rPr lang="fr-FR" sz="1000" dirty="0">
                          <a:effectLst/>
                          <a:latin typeface="Calibri" panose="020F0502020204030204" pitchFamily="34" charset="0"/>
                          <a:ea typeface="Calibri" panose="020F0502020204030204" pitchFamily="34" charset="0"/>
                          <a:cs typeface="Times New Roman" panose="02020603050405020304" pitchFamily="18" charset="0"/>
                        </a:rPr>
                        <a:t>stockage et de transformation</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Calibri" panose="020F0502020204030204" pitchFamily="34" charset="0"/>
                          <a:ea typeface="Calibri" panose="020F0502020204030204" pitchFamily="34" charset="0"/>
                          <a:cs typeface="Times New Roman" panose="02020603050405020304" pitchFamily="18" charset="0"/>
                        </a:rPr>
                        <a:t>(R : 51, C : 400)</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Données de base </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1*(200)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2*(30)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3*(0)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4*(0)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5*(51)</a:t>
                      </a:r>
                    </a:p>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Cible(s) annuelle(s)</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1*(400)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2*(100)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3*(400)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4*(100)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5*(400)</a:t>
                      </a:r>
                    </a:p>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Effet Plan d’Action Commun :</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D’ici à fin 2018, les populations rurales et péri-urbaines, notamment les jeunes et les femmes, dans les communes d’intervention, accroissent leur revenu et améliorent leur sécurité alimentaire.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9 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Réaliser</a:t>
                      </a:r>
                      <a:r>
                        <a:rPr lang="fr-FR" sz="1000" baseline="0" dirty="0"/>
                        <a:t> des études techniques et de faisabilité des sites de </a:t>
                      </a:r>
                      <a:r>
                        <a:rPr lang="fr-FR" sz="1000" baseline="0" dirty="0" err="1"/>
                        <a:t>Daringa</a:t>
                      </a:r>
                      <a:r>
                        <a:rPr lang="fr-FR" sz="1000" baseline="0" dirty="0"/>
                        <a:t> et Kandi, finaliser les plans graphiques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49159"/>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Assurer</a:t>
                      </a:r>
                      <a:r>
                        <a:rPr lang="fr-FR" sz="1000" baseline="0" dirty="0"/>
                        <a:t> le démarrage de la mise en place du site de </a:t>
                      </a:r>
                      <a:r>
                        <a:rPr lang="fr-FR" sz="1000" baseline="0" dirty="0" err="1"/>
                        <a:t>Daringa</a:t>
                      </a:r>
                      <a:r>
                        <a:rPr lang="fr-FR" sz="1000" baseline="0" dirty="0"/>
                        <a:t>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407735"/>
                  </a:ext>
                </a:extLst>
              </a:tr>
              <a:tr h="353169">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Elaborer les modules de formation</a:t>
                      </a:r>
                      <a:r>
                        <a:rPr lang="fr-FR" sz="1000" baseline="0" dirty="0"/>
                        <a:t> conformément aux normes techniques et scientifiques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0839"/>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Recruter les jeunes entrepreneurs agricoles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492169"/>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Former les jeunes entrepreneurs agricoles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130 000 000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319581"/>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Incuber les jeunes entrepreneurs agricoles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125 000 000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250 000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945691"/>
                  </a:ext>
                </a:extLst>
              </a:tr>
              <a:tr h="235446">
                <a:tc vMerge="1">
                  <a:txBody>
                    <a:bodyPr/>
                    <a:lstStyle/>
                    <a:p>
                      <a:endParaRPr lang="fr-FR"/>
                    </a:p>
                  </a:txBody>
                  <a:tcPr/>
                </a:tc>
                <a:tc>
                  <a:txBody>
                    <a:bodyPr/>
                    <a:lstStyle/>
                    <a:p>
                      <a:endParaRPr lang="fr-F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r>
                        <a:rPr lang="fr-FR" sz="1000" b="1" dirty="0"/>
                        <a:t>2. Résultat de l’activité : Un mécanisme et d’accompagnement</a:t>
                      </a:r>
                      <a:r>
                        <a:rPr lang="fr-FR" sz="1000" b="1" baseline="0" dirty="0"/>
                        <a:t> et de soutien aux entrepreneurs agricoles est opérationnel</a:t>
                      </a:r>
                      <a:endParaRPr lang="fr-FR" sz="1000" b="1"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380 000 000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760 000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18627"/>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15</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Développer des partenariats de partage de savoir entre les centres</a:t>
                      </a:r>
                      <a:r>
                        <a:rPr lang="fr-FR" sz="1000" baseline="0" dirty="0"/>
                        <a:t> de formation agricoles et université du Bénin et autres acteurs de l’agriculture durable (Université de </a:t>
                      </a:r>
                      <a:r>
                        <a:rPr lang="fr-FR" sz="1000" baseline="0" dirty="0" err="1"/>
                        <a:t>Kétou</a:t>
                      </a:r>
                      <a:r>
                        <a:rPr lang="fr-FR" sz="1000" baseline="0" dirty="0"/>
                        <a:t>, UP FSA, LAMS, Lycées agricoles, IFDC, ENSTA, etc.)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3)</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10882"/>
                  </a:ext>
                </a:extLst>
              </a:tr>
              <a:tr h="353169">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Développer ces synergies</a:t>
                      </a:r>
                      <a:r>
                        <a:rPr lang="fr-FR" sz="1000" baseline="0" dirty="0"/>
                        <a:t> entre les Centres PPEA et les centres de recherche (</a:t>
                      </a:r>
                      <a:r>
                        <a:rPr lang="fr-FR" sz="1000" baseline="0" dirty="0" err="1"/>
                        <a:t>Africa</a:t>
                      </a:r>
                      <a:r>
                        <a:rPr lang="fr-FR" sz="1000" baseline="0" dirty="0"/>
                        <a:t> </a:t>
                      </a:r>
                      <a:r>
                        <a:rPr lang="fr-FR" sz="1000" baseline="0" dirty="0" err="1"/>
                        <a:t>Rice</a:t>
                      </a:r>
                      <a:r>
                        <a:rPr lang="fr-FR" sz="1000" baseline="0" dirty="0"/>
                        <a:t>, INRAB-PTAA etc.)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3)</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97675"/>
                  </a:ext>
                </a:extLst>
              </a:tr>
              <a:tr h="353169">
                <a:tc vMerge="1">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17</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Mettre</a:t>
                      </a:r>
                      <a:r>
                        <a:rPr lang="fr-FR" sz="1000" baseline="0" dirty="0"/>
                        <a:t> en relation les jeunes entrepreneurs agricoles avec les structures d’appui aux entrepreneurs agricoles (organisation du salon national d’appui à l’entreprenariat agricole, organisation de foire agricole, processus d’attribution du prix du meilleur jeune entrepreneur agricole, organisation des rencontres périodiques avec les structures de financement)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6)</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294290"/>
                  </a:ext>
                </a:extLst>
              </a:tr>
              <a:tr h="353169">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Mettre en place un fond levier à l’installation des jeunes entrepreneurs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6)</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852413"/>
                  </a:ext>
                </a:extLst>
              </a:tr>
            </a:tbl>
          </a:graphicData>
        </a:graphic>
      </p:graphicFrame>
      <p:sp>
        <p:nvSpPr>
          <p:cNvPr id="6" name="Rectangle 5"/>
          <p:cNvSpPr/>
          <p:nvPr/>
        </p:nvSpPr>
        <p:spPr>
          <a:xfrm>
            <a:off x="62977" y="6104678"/>
            <a:ext cx="11971338" cy="461962"/>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Convention de financement passé entre le PNUD et le gouvernement du Bénin, </a:t>
            </a:r>
            <a:r>
              <a:rPr lang="fr-FR" sz="1200" dirty="0">
                <a:solidFill>
                  <a:schemeClr val="accent6">
                    <a:lumMod val="50000"/>
                  </a:schemeClr>
                </a:solidFill>
                <a:hlinkClick r:id="rId2"/>
              </a:rPr>
              <a:t>http://www.bj.undp.org/content/dam/benin/docs/pta/PTA%202014%20PPEA%20sign%C3%A9.pdf</a:t>
            </a:r>
            <a:r>
              <a:rPr lang="fr-FR" sz="1200" dirty="0">
                <a:solidFill>
                  <a:schemeClr val="accent6">
                    <a:lumMod val="50000"/>
                  </a:schemeClr>
                </a:solidFill>
              </a:rPr>
              <a:t> </a:t>
            </a:r>
          </a:p>
        </p:txBody>
      </p:sp>
    </p:spTree>
    <p:extLst>
      <p:ext uri="{BB962C8B-B14F-4D97-AF65-F5344CB8AC3E}">
        <p14:creationId xmlns:p14="http://schemas.microsoft.com/office/powerpoint/2010/main" val="5535002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2837227-886F-47A9-8F96-D5891AA9F835}" type="slidenum">
              <a:rPr lang="fr-FR" smtClean="0"/>
              <a:pPr>
                <a:defRPr/>
              </a:pPr>
              <a:t>89</a:t>
            </a:fld>
            <a:endParaRPr lang="fr-FR"/>
          </a:p>
        </p:txBody>
      </p:sp>
      <p:sp>
        <p:nvSpPr>
          <p:cNvPr id="3" name="ZoneTexte 2"/>
          <p:cNvSpPr txBox="1"/>
          <p:nvPr/>
        </p:nvSpPr>
        <p:spPr>
          <a:xfrm>
            <a:off x="158227" y="885600"/>
            <a:ext cx="6543787"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(suite) :  </a:t>
            </a:r>
          </a:p>
        </p:txBody>
      </p:sp>
      <p:sp>
        <p:nvSpPr>
          <p:cNvPr id="4" name="Rectangle 3"/>
          <p:cNvSpPr/>
          <p:nvPr/>
        </p:nvSpPr>
        <p:spPr>
          <a:xfrm>
            <a:off x="4834499" y="124545"/>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graphicFrame>
        <p:nvGraphicFramePr>
          <p:cNvPr id="5" name="Tableau 4"/>
          <p:cNvGraphicFramePr>
            <a:graphicFrameLocks noGrp="1"/>
          </p:cNvGraphicFramePr>
          <p:nvPr>
            <p:extLst>
              <p:ext uri="{D42A27DB-BD31-4B8C-83A1-F6EECF244321}">
                <p14:modId xmlns:p14="http://schemas.microsoft.com/office/powerpoint/2010/main" val="2944939252"/>
              </p:ext>
            </p:extLst>
          </p:nvPr>
        </p:nvGraphicFramePr>
        <p:xfrm>
          <a:off x="451828" y="1538290"/>
          <a:ext cx="10901972" cy="4314140"/>
        </p:xfrm>
        <a:graphic>
          <a:graphicData uri="http://schemas.openxmlformats.org/drawingml/2006/table">
            <a:tbl>
              <a:tblPr firstRow="1" firstCol="1" bandRow="1"/>
              <a:tblGrid>
                <a:gridCol w="2328128">
                  <a:extLst>
                    <a:ext uri="{9D8B030D-6E8A-4147-A177-3AD203B41FA5}">
                      <a16:colId xmlns:a16="http://schemas.microsoft.com/office/drawing/2014/main" val="364277001"/>
                    </a:ext>
                  </a:extLst>
                </a:gridCol>
                <a:gridCol w="340666">
                  <a:extLst>
                    <a:ext uri="{9D8B030D-6E8A-4147-A177-3AD203B41FA5}">
                      <a16:colId xmlns:a16="http://schemas.microsoft.com/office/drawing/2014/main" val="3866410082"/>
                    </a:ext>
                  </a:extLst>
                </a:gridCol>
                <a:gridCol w="3962685">
                  <a:extLst>
                    <a:ext uri="{9D8B030D-6E8A-4147-A177-3AD203B41FA5}">
                      <a16:colId xmlns:a16="http://schemas.microsoft.com/office/drawing/2014/main" val="3428905874"/>
                    </a:ext>
                  </a:extLst>
                </a:gridCol>
                <a:gridCol w="311972">
                  <a:extLst>
                    <a:ext uri="{9D8B030D-6E8A-4147-A177-3AD203B41FA5}">
                      <a16:colId xmlns:a16="http://schemas.microsoft.com/office/drawing/2014/main" val="903297225"/>
                    </a:ext>
                  </a:extLst>
                </a:gridCol>
                <a:gridCol w="268941">
                  <a:extLst>
                    <a:ext uri="{9D8B030D-6E8A-4147-A177-3AD203B41FA5}">
                      <a16:colId xmlns:a16="http://schemas.microsoft.com/office/drawing/2014/main" val="3002015554"/>
                    </a:ext>
                  </a:extLst>
                </a:gridCol>
                <a:gridCol w="279699">
                  <a:extLst>
                    <a:ext uri="{9D8B030D-6E8A-4147-A177-3AD203B41FA5}">
                      <a16:colId xmlns:a16="http://schemas.microsoft.com/office/drawing/2014/main" val="2066746011"/>
                    </a:ext>
                  </a:extLst>
                </a:gridCol>
                <a:gridCol w="279698">
                  <a:extLst>
                    <a:ext uri="{9D8B030D-6E8A-4147-A177-3AD203B41FA5}">
                      <a16:colId xmlns:a16="http://schemas.microsoft.com/office/drawing/2014/main" val="3424194626"/>
                    </a:ext>
                  </a:extLst>
                </a:gridCol>
                <a:gridCol w="839097">
                  <a:extLst>
                    <a:ext uri="{9D8B030D-6E8A-4147-A177-3AD203B41FA5}">
                      <a16:colId xmlns:a16="http://schemas.microsoft.com/office/drawing/2014/main" val="1133361929"/>
                    </a:ext>
                  </a:extLst>
                </a:gridCol>
                <a:gridCol w="709658">
                  <a:extLst>
                    <a:ext uri="{9D8B030D-6E8A-4147-A177-3AD203B41FA5}">
                      <a16:colId xmlns:a16="http://schemas.microsoft.com/office/drawing/2014/main" val="106568375"/>
                    </a:ext>
                  </a:extLst>
                </a:gridCol>
                <a:gridCol w="764140">
                  <a:extLst>
                    <a:ext uri="{9D8B030D-6E8A-4147-A177-3AD203B41FA5}">
                      <a16:colId xmlns:a16="http://schemas.microsoft.com/office/drawing/2014/main" val="59251564"/>
                    </a:ext>
                  </a:extLst>
                </a:gridCol>
                <a:gridCol w="817288">
                  <a:extLst>
                    <a:ext uri="{9D8B030D-6E8A-4147-A177-3AD203B41FA5}">
                      <a16:colId xmlns:a16="http://schemas.microsoft.com/office/drawing/2014/main" val="375139444"/>
                    </a:ext>
                  </a:extLst>
                </a:gridCol>
              </a:tblGrid>
              <a:tr h="117723">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ESCOMPTES</a:t>
                      </a:r>
                    </a:p>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Données de base, indicateurs et cibles annuelles associées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ACTIVITES PLANNIFIEES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AGENDA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RESPON-SABLE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BUDGET PREVU</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3719433"/>
                  </a:ext>
                </a:extLst>
              </a:tr>
              <a:tr h="235446">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Lister des résultats d’activités et les actions pour les réaliser</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Source de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finance-ment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FCFA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 US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572099"/>
                  </a:ext>
                </a:extLst>
              </a:tr>
              <a:tr h="117723">
                <a:tc rowSpan="12">
                  <a:txBody>
                    <a:bodyPr/>
                    <a:lstStyle/>
                    <a:p>
                      <a:pPr>
                        <a:lnSpc>
                          <a:spcPct val="107000"/>
                        </a:lnSpc>
                        <a:spcAft>
                          <a:spcPts val="0"/>
                        </a:spcAft>
                      </a:pPr>
                      <a:endParaRPr lang="fr-FR" sz="1000" baseline="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19</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Mettre en place un</a:t>
                      </a:r>
                      <a:r>
                        <a:rPr lang="fr-FR" sz="1000" baseline="0" dirty="0">
                          <a:latin typeface="+mn-lt"/>
                        </a:rPr>
                        <a:t> système d’appui conseil pour le suivi des jeunes entrepreneurs installés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49159"/>
                  </a:ext>
                </a:extLst>
              </a:tr>
              <a:tr h="235446">
                <a:tc vMerge="1">
                  <a:txBody>
                    <a:bodyPr/>
                    <a:lstStyle/>
                    <a:p>
                      <a:endParaRPr lang="fr-FR"/>
                    </a:p>
                  </a:txBody>
                  <a:tcPr/>
                </a:tc>
                <a:tc>
                  <a:txBody>
                    <a:bodyPr/>
                    <a:lstStyle/>
                    <a:p>
                      <a:r>
                        <a:rPr lang="fr-FR" sz="1000" dirty="0">
                          <a:latin typeface="+mn-lt"/>
                        </a:rPr>
                        <a:t>20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Structurer et dynamiser les réseaux d’</a:t>
                      </a:r>
                      <a:r>
                        <a:rPr lang="fr-FR" sz="1000" baseline="0" dirty="0">
                          <a:latin typeface="+mn-lt"/>
                        </a:rPr>
                        <a:t>entrepreneurs agricoles en vue de leur professionnalisation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407735"/>
                  </a:ext>
                </a:extLst>
              </a:tr>
              <a:tr h="211979">
                <a:tc vMerge="1">
                  <a:txBody>
                    <a:bodyPr/>
                    <a:lstStyle/>
                    <a:p>
                      <a:endParaRPr lang="fr-FR"/>
                    </a:p>
                  </a:txBody>
                  <a:tcPr/>
                </a:tc>
                <a:tc>
                  <a:txBody>
                    <a:bodyPr/>
                    <a:lstStyle/>
                    <a:p>
                      <a:r>
                        <a:rPr lang="fr-FR" sz="1000" dirty="0">
                          <a:latin typeface="+mn-lt"/>
                        </a:rPr>
                        <a:t>21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Facilité l’accès aux intrants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0839"/>
                  </a:ext>
                </a:extLst>
              </a:tr>
              <a:tr h="235446">
                <a:tc vMerge="1">
                  <a:txBody>
                    <a:bodyPr/>
                    <a:lstStyle/>
                    <a:p>
                      <a:endParaRPr lang="fr-FR"/>
                    </a:p>
                  </a:txBody>
                  <a:tcPr/>
                </a:tc>
                <a:tc>
                  <a:txBody>
                    <a:bodyPr/>
                    <a:lstStyle/>
                    <a:p>
                      <a:r>
                        <a:rPr lang="fr-FR" sz="1000" dirty="0">
                          <a:latin typeface="+mn-lt"/>
                        </a:rPr>
                        <a:t>22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Documenter</a:t>
                      </a:r>
                      <a:r>
                        <a:rPr lang="fr-FR" sz="1000" baseline="0" dirty="0">
                          <a:latin typeface="+mn-lt"/>
                        </a:rPr>
                        <a:t> et vulgariser les normes en matière de qualité de production, de transformation et de commercialisation </a:t>
                      </a:r>
                      <a:r>
                        <a:rPr lang="fr-FR" sz="1000" b="1" dirty="0">
                          <a:effectLst/>
                          <a:latin typeface="+mn-lt"/>
                          <a:ea typeface="Calibri" panose="020F0502020204030204" pitchFamily="34" charset="0"/>
                          <a:cs typeface="Times New Roman" panose="02020603050405020304" pitchFamily="18" charset="0"/>
                        </a:rPr>
                        <a:t>(Activité 4)</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492169"/>
                  </a:ext>
                </a:extLst>
              </a:tr>
              <a:tr h="235446">
                <a:tc vMerge="1">
                  <a:txBody>
                    <a:bodyPr/>
                    <a:lstStyle/>
                    <a:p>
                      <a:endParaRPr lang="fr-FR"/>
                    </a:p>
                  </a:txBody>
                  <a:tcPr/>
                </a:tc>
                <a:tc>
                  <a:txBody>
                    <a:bodyPr/>
                    <a:lstStyle/>
                    <a:p>
                      <a:r>
                        <a:rPr lang="fr-FR" sz="1000" dirty="0">
                          <a:latin typeface="+mn-lt"/>
                        </a:rPr>
                        <a:t>23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Développer un mécanisme de commerce inclusif pour la mise en marché des</a:t>
                      </a:r>
                      <a:r>
                        <a:rPr lang="fr-FR" sz="1000" baseline="0" dirty="0">
                          <a:latin typeface="+mn-lt"/>
                        </a:rPr>
                        <a:t> produits des entreprises agricoles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319581"/>
                  </a:ext>
                </a:extLst>
              </a:tr>
              <a:tr h="235446">
                <a:tc vMerge="1">
                  <a:txBody>
                    <a:bodyPr/>
                    <a:lstStyle/>
                    <a:p>
                      <a:endParaRPr lang="fr-FR"/>
                    </a:p>
                  </a:txBody>
                  <a:tcPr/>
                </a:tc>
                <a:tc>
                  <a:txBody>
                    <a:bodyPr/>
                    <a:lstStyle/>
                    <a:p>
                      <a:r>
                        <a:rPr lang="fr-FR" sz="1000" dirty="0">
                          <a:latin typeface="+mn-lt"/>
                        </a:rPr>
                        <a:t>24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Elaborer et valider</a:t>
                      </a:r>
                      <a:r>
                        <a:rPr lang="fr-FR" sz="1000" baseline="0" dirty="0">
                          <a:latin typeface="+mn-lt"/>
                        </a:rPr>
                        <a:t> le document de projet du Program </a:t>
                      </a:r>
                      <a:r>
                        <a:rPr lang="fr-FR" sz="1000" baseline="0" dirty="0" err="1">
                          <a:latin typeface="+mn-lt"/>
                        </a:rPr>
                        <a:t>African</a:t>
                      </a:r>
                      <a:r>
                        <a:rPr lang="fr-FR" sz="1000" baseline="0" dirty="0">
                          <a:latin typeface="+mn-lt"/>
                        </a:rPr>
                        <a:t> </a:t>
                      </a:r>
                      <a:r>
                        <a:rPr lang="fr-FR" sz="1000" baseline="0" dirty="0" err="1">
                          <a:latin typeface="+mn-lt"/>
                        </a:rPr>
                        <a:t>Agribusiness</a:t>
                      </a:r>
                      <a:r>
                        <a:rPr lang="fr-FR" sz="1000" baseline="0" dirty="0">
                          <a:latin typeface="+mn-lt"/>
                        </a:rPr>
                        <a:t> </a:t>
                      </a:r>
                      <a:r>
                        <a:rPr lang="fr-FR" sz="1000" baseline="0" dirty="0" err="1">
                          <a:latin typeface="+mn-lt"/>
                        </a:rPr>
                        <a:t>Supply</a:t>
                      </a:r>
                      <a:r>
                        <a:rPr lang="fr-FR" sz="1000" baseline="0" dirty="0">
                          <a:latin typeface="+mn-lt"/>
                        </a:rPr>
                        <a:t> </a:t>
                      </a:r>
                      <a:r>
                        <a:rPr lang="fr-FR" sz="1000" baseline="0" dirty="0" err="1">
                          <a:latin typeface="+mn-lt"/>
                        </a:rPr>
                        <a:t>Development</a:t>
                      </a:r>
                      <a:r>
                        <a:rPr lang="fr-FR" sz="1000" baseline="0" dirty="0">
                          <a:latin typeface="+mn-lt"/>
                        </a:rPr>
                        <a:t> Program (AASDP) </a:t>
                      </a:r>
                      <a:r>
                        <a:rPr lang="fr-FR" sz="1000" b="1" dirty="0">
                          <a:effectLst/>
                          <a:latin typeface="+mn-lt"/>
                          <a:ea typeface="Calibri" panose="020F0502020204030204" pitchFamily="34" charset="0"/>
                          <a:cs typeface="Times New Roman" panose="02020603050405020304" pitchFamily="18" charset="0"/>
                        </a:rPr>
                        <a:t>(Activité 6)</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945691"/>
                  </a:ext>
                </a:extLst>
              </a:tr>
              <a:tr h="235446">
                <a:tc vMerge="1">
                  <a:txBody>
                    <a:bodyPr/>
                    <a:lstStyle/>
                    <a:p>
                      <a:endParaRPr lang="fr-FR"/>
                    </a:p>
                  </a:txBody>
                  <a:tcPr/>
                </a:tc>
                <a:tc>
                  <a:txBody>
                    <a:bodyPr/>
                    <a:lstStyle/>
                    <a:p>
                      <a:r>
                        <a:rPr lang="fr-FR" sz="1000" dirty="0">
                          <a:latin typeface="+mn-lt"/>
                        </a:rPr>
                        <a:t>25</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Contribuer à l’identification</a:t>
                      </a:r>
                      <a:r>
                        <a:rPr lang="fr-FR" sz="1000" baseline="0" dirty="0">
                          <a:latin typeface="+mn-lt"/>
                        </a:rPr>
                        <a:t> des débouchés commerciaux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638799"/>
                  </a:ext>
                </a:extLst>
              </a:tr>
              <a:tr h="235446">
                <a:tc vMerge="1">
                  <a:txBody>
                    <a:bodyPr/>
                    <a:lstStyle/>
                    <a:p>
                      <a:endParaRPr lang="fr-FR"/>
                    </a:p>
                  </a:txBody>
                  <a:tcPr/>
                </a:tc>
                <a:tc>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l">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 </a:t>
                      </a:r>
                      <a:r>
                        <a:rPr lang="fr-FR" sz="1000" b="1" dirty="0">
                          <a:effectLst/>
                          <a:latin typeface="+mn-lt"/>
                          <a:ea typeface="Calibri" panose="020F0502020204030204" pitchFamily="34" charset="0"/>
                          <a:cs typeface="Times New Roman" panose="02020603050405020304" pitchFamily="18" charset="0"/>
                        </a:rPr>
                        <a:t>3. Résultats de l’activité : Les zones d’installation</a:t>
                      </a:r>
                      <a:r>
                        <a:rPr lang="fr-FR" sz="1000" b="1" baseline="0" dirty="0">
                          <a:effectLst/>
                          <a:latin typeface="+mn-lt"/>
                          <a:ea typeface="Calibri" panose="020F0502020204030204" pitchFamily="34" charset="0"/>
                          <a:cs typeface="Times New Roman" panose="02020603050405020304" pitchFamily="18" charset="0"/>
                        </a:rPr>
                        <a:t> définitives des entreprises agricoles sont identifiées et les études de base pour l’aménagement et la viabilisation de ces zones sont conduites</a:t>
                      </a: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00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10 000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18627"/>
                  </a:ext>
                </a:extLst>
              </a:tr>
              <a:tr h="235446">
                <a:tc vMerge="1">
                  <a:txBody>
                    <a:bodyPr/>
                    <a:lstStyle/>
                    <a:p>
                      <a:endParaRPr lang="fr-FR"/>
                    </a:p>
                  </a:txBody>
                  <a:tcPr/>
                </a:tc>
                <a:tc>
                  <a:txBody>
                    <a:bodyPr/>
                    <a:lstStyle/>
                    <a:p>
                      <a:r>
                        <a:rPr lang="fr-FR" sz="1000" dirty="0">
                          <a:latin typeface="+mn-lt"/>
                        </a:rPr>
                        <a:t>26</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Identifier</a:t>
                      </a:r>
                      <a:r>
                        <a:rPr lang="fr-FR" sz="1000" baseline="0" dirty="0">
                          <a:latin typeface="+mn-lt"/>
                        </a:rPr>
                        <a:t>, négocier et discuter les modalités de cession des zones d’implantation des jeunes entrepreneurs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10882"/>
                  </a:ext>
                </a:extLst>
              </a:tr>
              <a:tr h="353169">
                <a:tc vMerge="1">
                  <a:txBody>
                    <a:bodyPr/>
                    <a:lstStyle/>
                    <a:p>
                      <a:endParaRPr lang="fr-FR"/>
                    </a:p>
                  </a:txBody>
                  <a:tcPr/>
                </a:tc>
                <a:tc>
                  <a:txBody>
                    <a:bodyPr/>
                    <a:lstStyle/>
                    <a:p>
                      <a:endParaRPr lang="fr-F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r>
                        <a:rPr lang="fr-FR" sz="1000" b="1" dirty="0">
                          <a:effectLst/>
                          <a:latin typeface="+mn-lt"/>
                          <a:ea typeface="Calibri" panose="020F0502020204030204" pitchFamily="34" charset="0"/>
                          <a:cs typeface="Times New Roman" panose="02020603050405020304" pitchFamily="18" charset="0"/>
                        </a:rPr>
                        <a:t>4. Résultats d’Activité : Les</a:t>
                      </a:r>
                      <a:r>
                        <a:rPr lang="fr-FR" sz="1000" b="1" baseline="0" dirty="0">
                          <a:effectLst/>
                          <a:latin typeface="+mn-lt"/>
                          <a:ea typeface="Calibri" panose="020F0502020204030204" pitchFamily="34" charset="0"/>
                          <a:cs typeface="Times New Roman" panose="02020603050405020304" pitchFamily="18" charset="0"/>
                        </a:rPr>
                        <a:t> entrepreneurs sont informés sur les modalités d’accès au financement et formés sur le montage des dossiers de demande de financement</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70 000 000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140 000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97675"/>
                  </a:ext>
                </a:extLst>
              </a:tr>
              <a:tr h="353169">
                <a:tc vMerge="1">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27</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Accompagner les d’</a:t>
                      </a:r>
                      <a:r>
                        <a:rPr lang="fr-FR" sz="1000" baseline="0" dirty="0">
                          <a:latin typeface="+mn-lt"/>
                        </a:rPr>
                        <a:t>entrepreneurs agricoles dans la formalisation de leur entreprise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294290"/>
                  </a:ext>
                </a:extLst>
              </a:tr>
              <a:tr h="353169">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28</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Former les</a:t>
                      </a:r>
                      <a:r>
                        <a:rPr lang="fr-FR" sz="1000" baseline="0" dirty="0">
                          <a:latin typeface="+mn-lt"/>
                        </a:rPr>
                        <a:t> apprenants sur le montage des dossiers de demande de financement (Elaborer les plans d’affaire) </a:t>
                      </a:r>
                      <a:r>
                        <a:rPr lang="fr-FR" sz="1000" b="1" dirty="0">
                          <a:effectLst/>
                          <a:latin typeface="+mn-lt"/>
                          <a:ea typeface="Calibri" panose="020F0502020204030204" pitchFamily="34" charset="0"/>
                          <a:cs typeface="Times New Roman" panose="02020603050405020304" pitchFamily="18" charset="0"/>
                        </a:rPr>
                        <a:t>(Activité 4)</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852413"/>
                  </a:ext>
                </a:extLst>
              </a:tr>
            </a:tbl>
          </a:graphicData>
        </a:graphic>
      </p:graphicFrame>
      <p:sp>
        <p:nvSpPr>
          <p:cNvPr id="6" name="Rectangle 5"/>
          <p:cNvSpPr/>
          <p:nvPr/>
        </p:nvSpPr>
        <p:spPr>
          <a:xfrm>
            <a:off x="62977" y="6104678"/>
            <a:ext cx="11971338" cy="461962"/>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Convention de financement passé entre le PNUD et le gouvernement du Bénin, </a:t>
            </a:r>
            <a:r>
              <a:rPr lang="fr-FR" sz="1200" dirty="0">
                <a:solidFill>
                  <a:schemeClr val="accent6">
                    <a:lumMod val="50000"/>
                  </a:schemeClr>
                </a:solidFill>
                <a:hlinkClick r:id="rId2"/>
              </a:rPr>
              <a:t>http://www.bj.undp.org/content/dam/benin/docs/pta/PTA%202014%20PPEA%20sign%C3%A9.pdf</a:t>
            </a:r>
            <a:r>
              <a:rPr lang="fr-FR" sz="1200" dirty="0">
                <a:solidFill>
                  <a:schemeClr val="accent6">
                    <a:lumMod val="50000"/>
                  </a:schemeClr>
                </a:solidFill>
              </a:rPr>
              <a:t> </a:t>
            </a:r>
          </a:p>
        </p:txBody>
      </p:sp>
    </p:spTree>
    <p:extLst>
      <p:ext uri="{BB962C8B-B14F-4D97-AF65-F5344CB8AC3E}">
        <p14:creationId xmlns:p14="http://schemas.microsoft.com/office/powerpoint/2010/main" val="181944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688" y="430213"/>
            <a:ext cx="3656012"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 </a:t>
            </a:r>
            <a:r>
              <a:rPr lang="fr-FR" b="1" u="sng" dirty="0">
                <a:solidFill>
                  <a:schemeClr val="accent6">
                    <a:lumMod val="50000"/>
                  </a:schemeClr>
                </a:solidFill>
                <a:latin typeface="+mn-lt"/>
              </a:rPr>
              <a:t>Historique (suite et fin)</a:t>
            </a:r>
            <a:r>
              <a:rPr lang="fr-FR"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0887075" y="180975"/>
            <a:ext cx="833438" cy="331788"/>
          </a:xfrm>
        </p:spPr>
        <p:txBody>
          <a:bodyPr/>
          <a:lstStyle/>
          <a:p>
            <a:pPr>
              <a:defRPr/>
            </a:pPr>
            <a:fld id="{4F7790E9-D41E-4089-A202-C2165BF71078}" type="slidenum">
              <a:rPr lang="fr-FR"/>
              <a:pPr>
                <a:defRPr/>
              </a:pPr>
              <a:t>9</a:t>
            </a:fld>
            <a:endParaRPr lang="fr-FR" dirty="0"/>
          </a:p>
        </p:txBody>
      </p:sp>
      <p:graphicFrame>
        <p:nvGraphicFramePr>
          <p:cNvPr id="4" name="Tableau 3"/>
          <p:cNvGraphicFramePr>
            <a:graphicFrameLocks noGrp="1"/>
          </p:cNvGraphicFramePr>
          <p:nvPr/>
        </p:nvGraphicFramePr>
        <p:xfrm>
          <a:off x="198438" y="971550"/>
          <a:ext cx="11744325" cy="3114674"/>
        </p:xfrm>
        <a:graphic>
          <a:graphicData uri="http://schemas.openxmlformats.org/drawingml/2006/table">
            <a:tbl>
              <a:tblPr/>
              <a:tblGrid>
                <a:gridCol w="650593">
                  <a:extLst>
                    <a:ext uri="{9D8B030D-6E8A-4147-A177-3AD203B41FA5}">
                      <a16:colId xmlns:a16="http://schemas.microsoft.com/office/drawing/2014/main" val="20000"/>
                    </a:ext>
                  </a:extLst>
                </a:gridCol>
                <a:gridCol w="11093732">
                  <a:extLst>
                    <a:ext uri="{9D8B030D-6E8A-4147-A177-3AD203B41FA5}">
                      <a16:colId xmlns:a16="http://schemas.microsoft.com/office/drawing/2014/main" val="20001"/>
                    </a:ext>
                  </a:extLst>
                </a:gridCol>
              </a:tblGrid>
              <a:tr h="775043">
                <a:tc>
                  <a:txBody>
                    <a:bodyPr/>
                    <a:lstStyle/>
                    <a:p>
                      <a:pPr algn="ctr"/>
                      <a:r>
                        <a:rPr lang="fr-FR" sz="1600" b="1" i="0" u="none" strike="noStrike" kern="1200" baseline="0" dirty="0">
                          <a:solidFill>
                            <a:schemeClr val="accent6">
                              <a:lumMod val="50000"/>
                            </a:schemeClr>
                          </a:solidFill>
                          <a:latin typeface="+mn-lt"/>
                          <a:ea typeface="+mn-ea"/>
                          <a:cs typeface="+mn-cs"/>
                        </a:rPr>
                        <a:t>1993</a:t>
                      </a:r>
                      <a:endParaRPr lang="fr-FR" sz="1600" b="1"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r>
                        <a:rPr lang="fr-FR" sz="1600" b="0" i="0" u="none" strike="noStrike" kern="1200" baseline="0" dirty="0">
                          <a:solidFill>
                            <a:schemeClr val="accent6">
                              <a:lumMod val="50000"/>
                            </a:schemeClr>
                          </a:solidFill>
                          <a:latin typeface="+mn-lt"/>
                          <a:ea typeface="+mn-ea"/>
                          <a:cs typeface="+mn-cs"/>
                        </a:rPr>
                        <a:t>Démarrage du centre de Lokossa-</a:t>
                      </a:r>
                      <a:r>
                        <a:rPr lang="fr-FR" sz="1600" b="0" i="0" u="none" strike="noStrike" kern="1200" baseline="0" dirty="0" err="1">
                          <a:solidFill>
                            <a:schemeClr val="accent6">
                              <a:lumMod val="50000"/>
                            </a:schemeClr>
                          </a:solidFill>
                          <a:latin typeface="+mn-lt"/>
                          <a:ea typeface="+mn-ea"/>
                          <a:cs typeface="+mn-cs"/>
                        </a:rPr>
                        <a:t>Kinwédji</a:t>
                      </a:r>
                      <a:r>
                        <a:rPr lang="fr-FR" sz="1600" b="0" i="0" u="none" strike="noStrike" kern="1200" baseline="0" dirty="0">
                          <a:solidFill>
                            <a:schemeClr val="accent6">
                              <a:lumMod val="50000"/>
                            </a:schemeClr>
                          </a:solidFill>
                          <a:latin typeface="+mn-lt"/>
                          <a:ea typeface="+mn-ea"/>
                          <a:cs typeface="+mn-cs"/>
                        </a:rPr>
                        <a:t> </a:t>
                      </a:r>
                    </a:p>
                    <a:p>
                      <a:pPr marL="285750" indent="-285750">
                        <a:buFont typeface="Arial" panose="020B0604020202020204" pitchFamily="34" charset="0"/>
                        <a:buChar char="•"/>
                      </a:pPr>
                      <a:r>
                        <a:rPr lang="fr-FR" sz="1600" b="0" i="0" u="none" strike="noStrike" kern="1200" baseline="0" dirty="0">
                          <a:solidFill>
                            <a:schemeClr val="accent6">
                              <a:lumMod val="50000"/>
                            </a:schemeClr>
                          </a:solidFill>
                          <a:latin typeface="+mn-lt"/>
                          <a:ea typeface="+mn-ea"/>
                          <a:cs typeface="+mn-cs"/>
                        </a:rPr>
                        <a:t>lancement du réseau des fermiers Songhaï</a:t>
                      </a:r>
                    </a:p>
                    <a:p>
                      <a:pPr marL="285750" indent="-285750">
                        <a:buFont typeface="Arial" panose="020B0604020202020204" pitchFamily="34" charset="0"/>
                        <a:buChar char="•"/>
                      </a:pPr>
                      <a:r>
                        <a:rPr lang="fr-FR" sz="1600" b="0" i="0" u="none" strike="noStrike" kern="1200" baseline="0" dirty="0">
                          <a:solidFill>
                            <a:schemeClr val="accent6">
                              <a:lumMod val="50000"/>
                            </a:schemeClr>
                          </a:solidFill>
                          <a:latin typeface="+mn-lt"/>
                          <a:ea typeface="+mn-ea"/>
                          <a:cs typeface="+mn-cs"/>
                        </a:rPr>
                        <a:t>Naissance de l’association Songhaï -France à Lyon.</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87357">
                <a:tc>
                  <a:txBody>
                    <a:bodyPr/>
                    <a:lstStyle/>
                    <a:p>
                      <a:pPr algn="ctr"/>
                      <a:r>
                        <a:rPr lang="fr-FR" sz="1600" b="1" dirty="0">
                          <a:solidFill>
                            <a:schemeClr val="accent6">
                              <a:lumMod val="50000"/>
                            </a:schemeClr>
                          </a:solidFill>
                          <a:latin typeface="+mn-lt"/>
                        </a:rPr>
                        <a:t>1999</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 Ouverture des sites de Parakou et Savalou</a:t>
                      </a: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15160">
                <a:tc>
                  <a:txBody>
                    <a:bodyPr/>
                    <a:lstStyle/>
                    <a:p>
                      <a:pPr algn="ctr"/>
                      <a:r>
                        <a:rPr lang="fr-FR" sz="1600" b="1" dirty="0">
                          <a:solidFill>
                            <a:schemeClr val="accent6">
                              <a:lumMod val="50000"/>
                            </a:schemeClr>
                          </a:solidFill>
                          <a:latin typeface="+mn-lt"/>
                        </a:rPr>
                        <a:t>2002</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 Création d’un centre modèle Songhaï à </a:t>
                      </a:r>
                      <a:r>
                        <a:rPr lang="fr-FR" sz="1600" dirty="0" err="1">
                          <a:solidFill>
                            <a:schemeClr val="accent6">
                              <a:lumMod val="50000"/>
                            </a:schemeClr>
                          </a:solidFill>
                          <a:latin typeface="+mn-lt"/>
                        </a:rPr>
                        <a:t>Amukpè</a:t>
                      </a:r>
                      <a:r>
                        <a:rPr lang="fr-FR" sz="1600" dirty="0">
                          <a:solidFill>
                            <a:schemeClr val="accent6">
                              <a:lumMod val="50000"/>
                            </a:schemeClr>
                          </a:solidFill>
                          <a:latin typeface="+mn-lt"/>
                        </a:rPr>
                        <a:t> dans l’Etat de Delta au Nigéria.</a:t>
                      </a: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87357">
                <a:tc>
                  <a:txBody>
                    <a:bodyPr/>
                    <a:lstStyle/>
                    <a:p>
                      <a:pPr algn="ctr"/>
                      <a:r>
                        <a:rPr lang="fr-FR" sz="1600" b="1" dirty="0">
                          <a:solidFill>
                            <a:schemeClr val="accent6">
                              <a:lumMod val="50000"/>
                            </a:schemeClr>
                          </a:solidFill>
                          <a:latin typeface="+mn-lt"/>
                        </a:rPr>
                        <a:t>2008</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 Lancement du Projet Régional Songhaï de Développement de l’entreprenariat Agricole avec le soutien des Nations Unies</a:t>
                      </a: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531200">
                <a:tc>
                  <a:txBody>
                    <a:bodyPr/>
                    <a:lstStyle/>
                    <a:p>
                      <a:pPr algn="ctr"/>
                      <a:r>
                        <a:rPr lang="fr-FR" sz="1600" b="1" dirty="0">
                          <a:solidFill>
                            <a:schemeClr val="accent6">
                              <a:lumMod val="50000"/>
                            </a:schemeClr>
                          </a:solidFill>
                          <a:latin typeface="+mn-lt"/>
                        </a:rPr>
                        <a:t> 2009</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baseline="0" dirty="0">
                          <a:solidFill>
                            <a:schemeClr val="accent6">
                              <a:lumMod val="50000"/>
                            </a:schemeClr>
                          </a:solidFill>
                          <a:latin typeface="+mn-lt"/>
                        </a:rPr>
                        <a:t> Songhaï promu comme centre d’excellence régional par la Communauté Economique des Etats de l’Afrique de </a:t>
                      </a:r>
                      <a:r>
                        <a:rPr lang="fr-FR" sz="1600" baseline="0">
                          <a:solidFill>
                            <a:schemeClr val="accent6">
                              <a:lumMod val="50000"/>
                            </a:schemeClr>
                          </a:solidFill>
                          <a:latin typeface="+mn-lt"/>
                        </a:rPr>
                        <a:t>l’Ouest / </a:t>
                      </a:r>
                      <a:r>
                        <a:rPr lang="fr-FR" sz="1600" baseline="0" dirty="0">
                          <a:solidFill>
                            <a:schemeClr val="accent6">
                              <a:lumMod val="50000"/>
                            </a:schemeClr>
                          </a:solidFill>
                          <a:latin typeface="+mn-lt"/>
                        </a:rPr>
                        <a:t>Songhaï se dote d’une nouvelle signature corporative.</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287357">
                <a:tc>
                  <a:txBody>
                    <a:bodyPr/>
                    <a:lstStyle/>
                    <a:p>
                      <a:pPr algn="ctr"/>
                      <a:r>
                        <a:rPr lang="fr-FR" sz="1600" b="1" dirty="0">
                          <a:solidFill>
                            <a:schemeClr val="accent6">
                              <a:lumMod val="50000"/>
                            </a:schemeClr>
                          </a:solidFill>
                          <a:latin typeface="+mn-lt"/>
                        </a:rPr>
                        <a:t>2012</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r>
                        <a:rPr lang="fr-FR" sz="1600" i="0" kern="1200" dirty="0">
                          <a:solidFill>
                            <a:schemeClr val="accent6">
                              <a:lumMod val="50000"/>
                            </a:schemeClr>
                          </a:solidFill>
                          <a:effectLst/>
                          <a:latin typeface="+mn-lt"/>
                          <a:ea typeface="+mn-ea"/>
                          <a:cs typeface="+mn-cs"/>
                        </a:rPr>
                        <a:t>Inauguration</a:t>
                      </a:r>
                      <a:r>
                        <a:rPr lang="fr-FR" sz="1600" i="0" kern="1200" baseline="0" dirty="0">
                          <a:solidFill>
                            <a:schemeClr val="accent6">
                              <a:lumMod val="50000"/>
                            </a:schemeClr>
                          </a:solidFill>
                          <a:effectLst/>
                          <a:latin typeface="+mn-lt"/>
                          <a:ea typeface="+mn-ea"/>
                          <a:cs typeface="+mn-cs"/>
                        </a:rPr>
                        <a:t> de r</a:t>
                      </a:r>
                      <a:r>
                        <a:rPr lang="fr-FR" sz="1600" i="0" kern="1200" dirty="0">
                          <a:solidFill>
                            <a:schemeClr val="accent6">
                              <a:lumMod val="50000"/>
                            </a:schemeClr>
                          </a:solidFill>
                          <a:effectLst/>
                          <a:latin typeface="+mn-lt"/>
                          <a:ea typeface="+mn-ea"/>
                          <a:cs typeface="+mn-cs"/>
                        </a:rPr>
                        <a:t>affinerie thermochimique à biomasse à Porto-Novo</a:t>
                      </a:r>
                      <a:endParaRPr lang="fr-FR" sz="1600" i="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531200">
                <a:tc>
                  <a:txBody>
                    <a:bodyPr/>
                    <a:lstStyle/>
                    <a:p>
                      <a:pPr algn="ctr"/>
                      <a:r>
                        <a:rPr lang="fr-FR" sz="1600" b="1" dirty="0">
                          <a:solidFill>
                            <a:schemeClr val="accent6">
                              <a:lumMod val="50000"/>
                            </a:schemeClr>
                          </a:solidFill>
                          <a:latin typeface="+mn-lt"/>
                        </a:rPr>
                        <a:t>2014 </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 Signature</a:t>
                      </a:r>
                      <a:r>
                        <a:rPr lang="fr-FR" sz="1600" baseline="0" dirty="0">
                          <a:solidFill>
                            <a:schemeClr val="accent6">
                              <a:lumMod val="50000"/>
                            </a:schemeClr>
                          </a:solidFill>
                          <a:latin typeface="+mn-lt"/>
                        </a:rPr>
                        <a:t> du PTA entre le PNUD et le gouvernement béninois d’un montant de 3 990 000 US$, essentiellement destinés au développement de SONGHAI</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5" name="ZoneTexte 4"/>
          <p:cNvSpPr txBox="1"/>
          <p:nvPr/>
        </p:nvSpPr>
        <p:spPr>
          <a:xfrm>
            <a:off x="265113" y="6400800"/>
            <a:ext cx="6584950" cy="276225"/>
          </a:xfrm>
          <a:prstGeom prst="rect">
            <a:avLst/>
          </a:prstGeom>
          <a:noFill/>
        </p:spPr>
        <p:txBody>
          <a:bodyPr wrap="none">
            <a:spAutoFit/>
          </a:bodyPr>
          <a:lstStyle/>
          <a:p>
            <a:pPr>
              <a:defRPr/>
            </a:pPr>
            <a:r>
              <a:rPr lang="fr-FR" sz="1200" dirty="0">
                <a:solidFill>
                  <a:schemeClr val="accent6">
                    <a:lumMod val="50000"/>
                  </a:schemeClr>
                </a:solidFill>
              </a:rPr>
              <a:t>Source : a) Prospectus général Songhaï, b) </a:t>
            </a:r>
            <a:r>
              <a:rPr lang="fr-FR" sz="1200">
                <a:solidFill>
                  <a:schemeClr val="accent6">
                    <a:lumMod val="50000"/>
                  </a:schemeClr>
                </a:solidFill>
                <a:hlinkClick r:id="rId3"/>
              </a:rPr>
              <a:t>http://www.geocities.ws/songhaiafrica/HTML/fr/Etape.htm</a:t>
            </a:r>
            <a:r>
              <a:rPr lang="fr-FR" sz="1200">
                <a:solidFill>
                  <a:schemeClr val="accent6">
                    <a:lumMod val="50000"/>
                  </a:schemeClr>
                </a:solidFill>
              </a:rPr>
              <a:t> </a:t>
            </a:r>
            <a:endParaRPr lang="fr-FR" sz="1200" dirty="0">
              <a:solidFill>
                <a:schemeClr val="accent6">
                  <a:lumMod val="50000"/>
                </a:schemeClr>
              </a:solidFill>
            </a:endParaRPr>
          </a:p>
        </p:txBody>
      </p:sp>
      <p:sp>
        <p:nvSpPr>
          <p:cNvPr id="6" name="ZoneTexte 5"/>
          <p:cNvSpPr txBox="1"/>
          <p:nvPr/>
        </p:nvSpPr>
        <p:spPr>
          <a:xfrm>
            <a:off x="3195638" y="4318000"/>
            <a:ext cx="8890000" cy="1477963"/>
          </a:xfrm>
          <a:prstGeom prst="rect">
            <a:avLst/>
          </a:prstGeom>
          <a:noFill/>
        </p:spPr>
        <p:txBody>
          <a:bodyPr>
            <a:spAutoFit/>
          </a:bodyPr>
          <a:lstStyle/>
          <a:p>
            <a:pPr algn="just">
              <a:defRPr/>
            </a:pPr>
            <a:r>
              <a:rPr lang="fr-FR" dirty="0">
                <a:solidFill>
                  <a:schemeClr val="accent6">
                    <a:lumMod val="50000"/>
                  </a:schemeClr>
                </a:solidFill>
              </a:rPr>
              <a:t>Explication du logo de Songhaï :</a:t>
            </a:r>
          </a:p>
          <a:p>
            <a:pPr algn="just">
              <a:defRPr/>
            </a:pPr>
            <a:endParaRPr lang="fr-FR" dirty="0">
              <a:solidFill>
                <a:schemeClr val="accent6">
                  <a:lumMod val="50000"/>
                </a:schemeClr>
              </a:solidFill>
            </a:endParaRPr>
          </a:p>
          <a:p>
            <a:pPr algn="just">
              <a:defRPr/>
            </a:pPr>
            <a:r>
              <a:rPr lang="fr-FR" dirty="0">
                <a:solidFill>
                  <a:schemeClr val="accent6">
                    <a:lumMod val="50000"/>
                  </a:schemeClr>
                </a:solidFill>
              </a:rPr>
              <a:t>- </a:t>
            </a:r>
            <a:r>
              <a:rPr lang="fr-FR" b="1" dirty="0">
                <a:solidFill>
                  <a:schemeClr val="accent6">
                    <a:lumMod val="50000"/>
                  </a:schemeClr>
                </a:solidFill>
              </a:rPr>
              <a:t>L’aigle </a:t>
            </a:r>
            <a:r>
              <a:rPr lang="fr-FR" dirty="0">
                <a:solidFill>
                  <a:schemeClr val="accent6">
                    <a:lumMod val="50000"/>
                  </a:schemeClr>
                </a:solidFill>
              </a:rPr>
              <a:t>: Vision, Adaptabilité, Sommets, Loyauté, Confiance en soi, Endurance, Dynamisme</a:t>
            </a:r>
          </a:p>
          <a:p>
            <a:pPr algn="just">
              <a:defRPr/>
            </a:pPr>
            <a:r>
              <a:rPr lang="fr-FR" dirty="0">
                <a:solidFill>
                  <a:schemeClr val="accent6">
                    <a:lumMod val="50000"/>
                  </a:schemeClr>
                </a:solidFill>
              </a:rPr>
              <a:t>- </a:t>
            </a:r>
            <a:r>
              <a:rPr lang="fr-FR" b="1" dirty="0">
                <a:solidFill>
                  <a:schemeClr val="accent6">
                    <a:lumMod val="50000"/>
                  </a:schemeClr>
                </a:solidFill>
              </a:rPr>
              <a:t>Vert </a:t>
            </a:r>
            <a:r>
              <a:rPr lang="fr-FR" dirty="0">
                <a:solidFill>
                  <a:schemeClr val="accent6">
                    <a:lumMod val="50000"/>
                  </a:schemeClr>
                </a:solidFill>
              </a:rPr>
              <a:t>: Agriculture</a:t>
            </a:r>
          </a:p>
          <a:p>
            <a:pPr algn="just">
              <a:defRPr/>
            </a:pPr>
            <a:r>
              <a:rPr lang="fr-FR" dirty="0">
                <a:solidFill>
                  <a:schemeClr val="accent6">
                    <a:lumMod val="50000"/>
                  </a:schemeClr>
                </a:solidFill>
              </a:rPr>
              <a:t>- </a:t>
            </a:r>
            <a:r>
              <a:rPr lang="fr-FR" b="1" dirty="0">
                <a:solidFill>
                  <a:schemeClr val="accent6">
                    <a:lumMod val="50000"/>
                  </a:schemeClr>
                </a:solidFill>
              </a:rPr>
              <a:t>Slogan </a:t>
            </a:r>
            <a:r>
              <a:rPr lang="fr-FR" dirty="0">
                <a:solidFill>
                  <a:schemeClr val="accent6">
                    <a:lumMod val="50000"/>
                  </a:schemeClr>
                </a:solidFill>
              </a:rPr>
              <a:t>: Eveil, prospérité, afro-optimisme, Excellence</a:t>
            </a:r>
          </a:p>
        </p:txBody>
      </p:sp>
      <p:pic>
        <p:nvPicPr>
          <p:cNvPr id="15393"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450" y="4435475"/>
            <a:ext cx="2489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99924" y="163513"/>
            <a:ext cx="531607" cy="417494"/>
          </a:xfrm>
        </p:spPr>
        <p:txBody>
          <a:bodyPr/>
          <a:lstStyle/>
          <a:p>
            <a:pPr>
              <a:defRPr/>
            </a:pPr>
            <a:fld id="{52837227-886F-47A9-8F96-D5891AA9F835}" type="slidenum">
              <a:rPr lang="fr-FR" smtClean="0"/>
              <a:pPr>
                <a:defRPr/>
              </a:pPr>
              <a:t>90</a:t>
            </a:fld>
            <a:endParaRPr lang="fr-FR" dirty="0"/>
          </a:p>
        </p:txBody>
      </p:sp>
      <p:sp>
        <p:nvSpPr>
          <p:cNvPr id="3" name="ZoneTexte 2"/>
          <p:cNvSpPr txBox="1"/>
          <p:nvPr/>
        </p:nvSpPr>
        <p:spPr>
          <a:xfrm>
            <a:off x="105709" y="511291"/>
            <a:ext cx="6634163"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(suite) :  </a:t>
            </a:r>
          </a:p>
        </p:txBody>
      </p:sp>
      <p:sp>
        <p:nvSpPr>
          <p:cNvPr id="4" name="Rectangle 3"/>
          <p:cNvSpPr/>
          <p:nvPr/>
        </p:nvSpPr>
        <p:spPr>
          <a:xfrm>
            <a:off x="6157689" y="141404"/>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5" name="Rectangle 4"/>
          <p:cNvSpPr/>
          <p:nvPr/>
        </p:nvSpPr>
        <p:spPr>
          <a:xfrm>
            <a:off x="1501066" y="4282579"/>
            <a:ext cx="8953500" cy="460375"/>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a:t>
            </a:r>
            <a:r>
              <a:rPr lang="fr-FR" sz="1200" dirty="0">
                <a:solidFill>
                  <a:schemeClr val="accent6">
                    <a:lumMod val="50000"/>
                  </a:schemeClr>
                </a:solidFill>
                <a:hlinkClick r:id="rId2"/>
              </a:rPr>
              <a:t>http://www.bj.undp.org/content/dam/benin/docs/pta/PTA%202014%20PPEA%20sign%C3%A9.pdf</a:t>
            </a:r>
            <a:r>
              <a:rPr lang="fr-FR" sz="1200" dirty="0">
                <a:solidFill>
                  <a:schemeClr val="accent6">
                    <a:lumMod val="50000"/>
                  </a:schemeClr>
                </a:solidFill>
              </a:rPr>
              <a:t> </a:t>
            </a:r>
          </a:p>
        </p:txBody>
      </p:sp>
      <p:pic>
        <p:nvPicPr>
          <p:cNvPr id="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2527" y="4843463"/>
            <a:ext cx="4086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082689" y="6443663"/>
            <a:ext cx="1516063" cy="277812"/>
          </a:xfrm>
          <a:prstGeom prst="rect">
            <a:avLst/>
          </a:prstGeom>
          <a:noFill/>
        </p:spPr>
        <p:txBody>
          <a:bodyPr wrap="none">
            <a:spAutoFit/>
          </a:bodyPr>
          <a:lstStyle/>
          <a:p>
            <a:pPr algn="ctr">
              <a:defRPr/>
            </a:pPr>
            <a:r>
              <a:rPr lang="fr-FR" sz="1200" dirty="0">
                <a:solidFill>
                  <a:schemeClr val="accent6">
                    <a:lumMod val="50000"/>
                  </a:schemeClr>
                </a:solidFill>
              </a:rPr>
              <a:t>Atelier de mécanique</a:t>
            </a:r>
          </a:p>
        </p:txBody>
      </p:sp>
      <p:graphicFrame>
        <p:nvGraphicFramePr>
          <p:cNvPr id="8" name="Tableau 7"/>
          <p:cNvGraphicFramePr>
            <a:graphicFrameLocks noGrp="1"/>
          </p:cNvGraphicFramePr>
          <p:nvPr>
            <p:extLst>
              <p:ext uri="{D42A27DB-BD31-4B8C-83A1-F6EECF244321}">
                <p14:modId xmlns:p14="http://schemas.microsoft.com/office/powerpoint/2010/main" val="1286650266"/>
              </p:ext>
            </p:extLst>
          </p:nvPr>
        </p:nvGraphicFramePr>
        <p:xfrm>
          <a:off x="105709" y="1045687"/>
          <a:ext cx="11744213" cy="3185737"/>
        </p:xfrm>
        <a:graphic>
          <a:graphicData uri="http://schemas.openxmlformats.org/drawingml/2006/table">
            <a:tbl>
              <a:tblPr firstRow="1" firstCol="1" bandRow="1"/>
              <a:tblGrid>
                <a:gridCol w="2507990">
                  <a:extLst>
                    <a:ext uri="{9D8B030D-6E8A-4147-A177-3AD203B41FA5}">
                      <a16:colId xmlns:a16="http://schemas.microsoft.com/office/drawing/2014/main" val="364277001"/>
                    </a:ext>
                  </a:extLst>
                </a:gridCol>
                <a:gridCol w="366984">
                  <a:extLst>
                    <a:ext uri="{9D8B030D-6E8A-4147-A177-3AD203B41FA5}">
                      <a16:colId xmlns:a16="http://schemas.microsoft.com/office/drawing/2014/main" val="3866410082"/>
                    </a:ext>
                  </a:extLst>
                </a:gridCol>
                <a:gridCol w="4268826">
                  <a:extLst>
                    <a:ext uri="{9D8B030D-6E8A-4147-A177-3AD203B41FA5}">
                      <a16:colId xmlns:a16="http://schemas.microsoft.com/office/drawing/2014/main" val="3428905874"/>
                    </a:ext>
                  </a:extLst>
                </a:gridCol>
                <a:gridCol w="336074">
                  <a:extLst>
                    <a:ext uri="{9D8B030D-6E8A-4147-A177-3AD203B41FA5}">
                      <a16:colId xmlns:a16="http://schemas.microsoft.com/office/drawing/2014/main" val="903297225"/>
                    </a:ext>
                  </a:extLst>
                </a:gridCol>
                <a:gridCol w="289718">
                  <a:extLst>
                    <a:ext uri="{9D8B030D-6E8A-4147-A177-3AD203B41FA5}">
                      <a16:colId xmlns:a16="http://schemas.microsoft.com/office/drawing/2014/main" val="3002015554"/>
                    </a:ext>
                  </a:extLst>
                </a:gridCol>
                <a:gridCol w="301307">
                  <a:extLst>
                    <a:ext uri="{9D8B030D-6E8A-4147-A177-3AD203B41FA5}">
                      <a16:colId xmlns:a16="http://schemas.microsoft.com/office/drawing/2014/main" val="2066746011"/>
                    </a:ext>
                  </a:extLst>
                </a:gridCol>
                <a:gridCol w="301306">
                  <a:extLst>
                    <a:ext uri="{9D8B030D-6E8A-4147-A177-3AD203B41FA5}">
                      <a16:colId xmlns:a16="http://schemas.microsoft.com/office/drawing/2014/main" val="3424194626"/>
                    </a:ext>
                  </a:extLst>
                </a:gridCol>
                <a:gridCol w="903922">
                  <a:extLst>
                    <a:ext uri="{9D8B030D-6E8A-4147-A177-3AD203B41FA5}">
                      <a16:colId xmlns:a16="http://schemas.microsoft.com/office/drawing/2014/main" val="1133361929"/>
                    </a:ext>
                  </a:extLst>
                </a:gridCol>
                <a:gridCol w="613289">
                  <a:extLst>
                    <a:ext uri="{9D8B030D-6E8A-4147-A177-3AD203B41FA5}">
                      <a16:colId xmlns:a16="http://schemas.microsoft.com/office/drawing/2014/main" val="106568375"/>
                    </a:ext>
                  </a:extLst>
                </a:gridCol>
                <a:gridCol w="974368">
                  <a:extLst>
                    <a:ext uri="{9D8B030D-6E8A-4147-A177-3AD203B41FA5}">
                      <a16:colId xmlns:a16="http://schemas.microsoft.com/office/drawing/2014/main" val="59251564"/>
                    </a:ext>
                  </a:extLst>
                </a:gridCol>
                <a:gridCol w="880429">
                  <a:extLst>
                    <a:ext uri="{9D8B030D-6E8A-4147-A177-3AD203B41FA5}">
                      <a16:colId xmlns:a16="http://schemas.microsoft.com/office/drawing/2014/main" val="375139444"/>
                    </a:ext>
                  </a:extLst>
                </a:gridCol>
              </a:tblGrid>
              <a:tr h="170658">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ESCOMPTES</a:t>
                      </a:r>
                    </a:p>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Données de base, indicateurs et cibles annuelles associées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ACTIVITES PLANNIFIEES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AGENDA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RESPON-SABLE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BUDGET PREVU</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3719433"/>
                  </a:ext>
                </a:extLst>
              </a:tr>
              <a:tr h="511974">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Lister des résultats d’activités et les actions pour les réaliser</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Source de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finance-ment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FCFA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 US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572099"/>
                  </a:ext>
                </a:extLst>
              </a:tr>
              <a:tr h="318987">
                <a:tc rowSpan="5">
                  <a:txBody>
                    <a:bodyPr/>
                    <a:lstStyle/>
                    <a:p>
                      <a:pPr>
                        <a:lnSpc>
                          <a:spcPct val="107000"/>
                        </a:lnSpc>
                        <a:spcAft>
                          <a:spcPts val="0"/>
                        </a:spcAft>
                      </a:pPr>
                      <a:endParaRPr lang="fr-FR" sz="1000" baseline="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29</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Facilité l’accès au financement et à l’accompagnement</a:t>
                      </a:r>
                      <a:r>
                        <a:rPr lang="fr-FR" sz="1000" baseline="0" dirty="0">
                          <a:latin typeface="+mn-lt"/>
                        </a:rPr>
                        <a:t>  des jeunes entrepreneurs </a:t>
                      </a:r>
                      <a:r>
                        <a:rPr lang="fr-FR" sz="1000" b="1" dirty="0">
                          <a:effectLst/>
                          <a:latin typeface="+mn-lt"/>
                          <a:ea typeface="Calibri" panose="020F0502020204030204" pitchFamily="34" charset="0"/>
                          <a:cs typeface="Times New Roman" panose="02020603050405020304" pitchFamily="18" charset="0"/>
                        </a:rPr>
                        <a:t>(Activité 6)</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638799"/>
                  </a:ext>
                </a:extLst>
              </a:tr>
              <a:tr h="246405">
                <a:tc vMerge="1">
                  <a:txBody>
                    <a:bodyPr/>
                    <a:lstStyle/>
                    <a:p>
                      <a:endParaRPr lang="fr-FR"/>
                    </a:p>
                  </a:txBody>
                  <a:tcPr/>
                </a:tc>
                <a:tc>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l">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 </a:t>
                      </a:r>
                      <a:r>
                        <a:rPr lang="fr-FR" sz="1000" b="1" dirty="0">
                          <a:effectLst/>
                          <a:latin typeface="+mn-lt"/>
                          <a:ea typeface="Calibri" panose="020F0502020204030204" pitchFamily="34" charset="0"/>
                          <a:cs typeface="Times New Roman" panose="02020603050405020304" pitchFamily="18" charset="0"/>
                        </a:rPr>
                        <a:t>3. Résultats de l’activité : Admi</a:t>
                      </a:r>
                      <a:r>
                        <a:rPr lang="fr-FR" sz="1000" b="1" baseline="0" dirty="0">
                          <a:effectLst/>
                          <a:latin typeface="+mn-lt"/>
                          <a:ea typeface="Calibri" panose="020F0502020204030204" pitchFamily="34" charset="0"/>
                          <a:cs typeface="Times New Roman" panose="02020603050405020304" pitchFamily="18" charset="0"/>
                        </a:rPr>
                        <a:t>nistration et fonctionnement</a:t>
                      </a: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00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234 000 000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468 000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18627"/>
                  </a:ext>
                </a:extLst>
              </a:tr>
              <a:tr h="318987">
                <a:tc vMerge="1">
                  <a:txBody>
                    <a:bodyPr/>
                    <a:lstStyle/>
                    <a:p>
                      <a:endParaRPr lang="fr-FR"/>
                    </a:p>
                  </a:txBody>
                  <a:tcPr/>
                </a:tc>
                <a:tc>
                  <a:txBody>
                    <a:bodyPr/>
                    <a:lstStyle/>
                    <a:p>
                      <a:pPr algn="ctr"/>
                      <a:r>
                        <a:rPr lang="fr-FR" sz="1000" dirty="0">
                          <a:latin typeface="+mn-lt"/>
                        </a:rPr>
                        <a:t>30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dirty="0">
                          <a:effectLst/>
                          <a:latin typeface="+mn-lt"/>
                          <a:ea typeface="Calibri" panose="020F0502020204030204" pitchFamily="34" charset="0"/>
                          <a:cs typeface="Times New Roman" panose="02020603050405020304" pitchFamily="18" charset="0"/>
                        </a:rPr>
                        <a:t>Elaboration et mise en œuvre</a:t>
                      </a:r>
                      <a:r>
                        <a:rPr lang="fr-FR" sz="1000" b="0" baseline="0" dirty="0">
                          <a:effectLst/>
                          <a:latin typeface="+mn-lt"/>
                          <a:ea typeface="Calibri" panose="020F0502020204030204" pitchFamily="34" charset="0"/>
                          <a:cs typeface="Times New Roman" panose="02020603050405020304" pitchFamily="18" charset="0"/>
                        </a:rPr>
                        <a:t> du budget et du compte d’exploitation, gestion du personnel de chaque centre</a:t>
                      </a:r>
                      <a:r>
                        <a:rPr lang="fr-FR" sz="1000" b="1" baseline="0" dirty="0">
                          <a:effectLst/>
                          <a:latin typeface="+mn-lt"/>
                          <a:ea typeface="Calibri" panose="020F0502020204030204" pitchFamily="34" charset="0"/>
                          <a:cs typeface="Times New Roman" panose="02020603050405020304" pitchFamily="18" charset="0"/>
                        </a:rPr>
                        <a:t> </a:t>
                      </a:r>
                      <a:r>
                        <a:rPr lang="fr-FR" sz="1000" b="1" dirty="0">
                          <a:effectLst/>
                          <a:latin typeface="+mn-lt"/>
                          <a:ea typeface="Calibri" panose="020F0502020204030204" pitchFamily="34" charset="0"/>
                          <a:cs typeface="Times New Roman" panose="02020603050405020304" pitchFamily="18" charset="0"/>
                        </a:rPr>
                        <a:t>(Activité 2)</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85 000 000</a:t>
                      </a:r>
                    </a:p>
                    <a:p>
                      <a:pPr marL="0" marR="0" indent="0" algn="r" defTabSz="914400" rtl="0" eaLnBrk="1" fontAlgn="auto" latinLnBrk="0" hangingPunct="1">
                        <a:lnSpc>
                          <a:spcPct val="100000"/>
                        </a:lnSpc>
                        <a:spcBef>
                          <a:spcPts val="0"/>
                        </a:spcBef>
                        <a:spcAft>
                          <a:spcPts val="0"/>
                        </a:spcAft>
                        <a:buClrTx/>
                        <a:buSzTx/>
                        <a:buFontTx/>
                        <a:buNone/>
                        <a:tabLst/>
                        <a:defRPr/>
                      </a:pPr>
                      <a:r>
                        <a:rPr lang="fr-FR" sz="1000" dirty="0"/>
                        <a:t>65 000 000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170 000</a:t>
                      </a:r>
                    </a:p>
                    <a:p>
                      <a:pPr algn="r"/>
                      <a:r>
                        <a:rPr lang="fr-FR" sz="1000" dirty="0"/>
                        <a:t>130 000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10882"/>
                  </a:ext>
                </a:extLst>
              </a:tr>
              <a:tr h="369607">
                <a:tc vMerge="1">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31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dirty="0">
                          <a:effectLst/>
                          <a:latin typeface="+mn-lt"/>
                          <a:ea typeface="Calibri" panose="020F0502020204030204" pitchFamily="34" charset="0"/>
                          <a:cs typeface="Times New Roman" panose="02020603050405020304" pitchFamily="18" charset="0"/>
                        </a:rPr>
                        <a:t>Assurer</a:t>
                      </a:r>
                      <a:r>
                        <a:rPr lang="fr-FR" sz="1000" b="0" baseline="0" dirty="0">
                          <a:effectLst/>
                          <a:latin typeface="+mn-lt"/>
                          <a:ea typeface="Calibri" panose="020F0502020204030204" pitchFamily="34" charset="0"/>
                          <a:cs typeface="Times New Roman" panose="02020603050405020304" pitchFamily="18" charset="0"/>
                        </a:rPr>
                        <a:t> le suivi de la gestion des centres PPEA </a:t>
                      </a:r>
                      <a:r>
                        <a:rPr lang="fr-FR" sz="1000" b="1" dirty="0">
                          <a:effectLst/>
                          <a:latin typeface="+mn-lt"/>
                          <a:ea typeface="Calibri" panose="020F0502020204030204" pitchFamily="34" charset="0"/>
                          <a:cs typeface="Times New Roman" panose="02020603050405020304" pitchFamily="18" charset="0"/>
                        </a:rPr>
                        <a:t>(Activité 2)</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Gouvernement</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294290"/>
                  </a:ext>
                </a:extLst>
              </a:tr>
              <a:tr h="369607">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32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baseline="0" dirty="0">
                          <a:effectLst/>
                          <a:latin typeface="+mn-lt"/>
                          <a:ea typeface="Calibri" panose="020F0502020204030204" pitchFamily="34" charset="0"/>
                          <a:cs typeface="Times New Roman" panose="02020603050405020304" pitchFamily="18" charset="0"/>
                        </a:rPr>
                        <a:t>Organiser la visite des sites PPEA par les membres du COPS </a:t>
                      </a:r>
                      <a:r>
                        <a:rPr lang="fr-FR" sz="1000" b="1" dirty="0">
                          <a:effectLst/>
                          <a:latin typeface="+mn-lt"/>
                          <a:ea typeface="Calibri" panose="020F0502020204030204" pitchFamily="34" charset="0"/>
                          <a:cs typeface="Times New Roman" panose="02020603050405020304" pitchFamily="18" charset="0"/>
                        </a:rPr>
                        <a:t>(Activité 2)</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Gouvernement</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852413"/>
                  </a:ext>
                </a:extLst>
              </a:tr>
              <a:tr h="369607">
                <a:tc>
                  <a:txBody>
                    <a:bodyPr/>
                    <a:lstStyle/>
                    <a:p>
                      <a:pPr>
                        <a:lnSpc>
                          <a:spcPct val="107000"/>
                        </a:lnSpc>
                        <a:spcAft>
                          <a:spcPts val="0"/>
                        </a:spcAft>
                      </a:pPr>
                      <a:endParaRPr lang="fr-FR" sz="1000" baseline="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33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Songhaï </a:t>
                      </a:r>
                      <a:r>
                        <a:rPr lang="fr-FR" sz="1000" dirty="0" err="1">
                          <a:latin typeface="+mn-lt"/>
                        </a:rPr>
                        <a:t>corporate</a:t>
                      </a:r>
                      <a:r>
                        <a:rPr lang="fr-FR" sz="1000" dirty="0">
                          <a:latin typeface="+mn-lt"/>
                        </a:rPr>
                        <a:t> </a:t>
                      </a:r>
                      <a:r>
                        <a:rPr lang="fr-FR" sz="1000" dirty="0" err="1">
                          <a:latin typeface="+mn-lt"/>
                        </a:rPr>
                        <a:t>fees</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Gouvernement</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52 000 000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104 000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5373"/>
                  </a:ext>
                </a:extLst>
              </a:tr>
              <a:tr h="369607">
                <a:tc gridSpan="7">
                  <a:txBody>
                    <a:bodyPr/>
                    <a:lstStyle/>
                    <a:p>
                      <a:pPr algn="ctr">
                        <a:lnSpc>
                          <a:spcPct val="107000"/>
                        </a:lnSpc>
                        <a:spcAft>
                          <a:spcPts val="0"/>
                        </a:spcAft>
                      </a:pPr>
                      <a:r>
                        <a:rPr lang="fr-FR" sz="1000" b="1" baseline="0" dirty="0">
                          <a:effectLst/>
                          <a:latin typeface="+mn-lt"/>
                          <a:ea typeface="Calibri" panose="020F0502020204030204" pitchFamily="34" charset="0"/>
                          <a:cs typeface="Times New Roman" panose="02020603050405020304" pitchFamily="18" charset="0"/>
                        </a:rPr>
                        <a:t>TOTAL PTA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1 995 000 000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3 990 000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113317"/>
                  </a:ext>
                </a:extLst>
              </a:tr>
            </a:tbl>
          </a:graphicData>
        </a:graphic>
      </p:graphicFrame>
    </p:spTree>
    <p:extLst>
      <p:ext uri="{BB962C8B-B14F-4D97-AF65-F5344CB8AC3E}">
        <p14:creationId xmlns:p14="http://schemas.microsoft.com/office/powerpoint/2010/main" val="17105639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2837227-886F-47A9-8F96-D5891AA9F835}" type="slidenum">
              <a:rPr lang="fr-FR" smtClean="0"/>
              <a:pPr>
                <a:defRPr/>
              </a:pPr>
              <a:t>91</a:t>
            </a:fld>
            <a:endParaRPr lang="fr-FR"/>
          </a:p>
        </p:txBody>
      </p:sp>
      <p:sp>
        <p:nvSpPr>
          <p:cNvPr id="3" name="ZoneTexte 2"/>
          <p:cNvSpPr txBox="1"/>
          <p:nvPr/>
        </p:nvSpPr>
        <p:spPr>
          <a:xfrm>
            <a:off x="190500" y="142875"/>
            <a:ext cx="6634163"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(suite) :  </a:t>
            </a:r>
          </a:p>
        </p:txBody>
      </p:sp>
      <p:sp>
        <p:nvSpPr>
          <p:cNvPr id="4" name="Rectangle 3"/>
          <p:cNvSpPr/>
          <p:nvPr/>
        </p:nvSpPr>
        <p:spPr>
          <a:xfrm>
            <a:off x="6824663" y="163513"/>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5" name="Espace réservé du numéro de diapositive 1"/>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2837227-886F-47A9-8F96-D5891AA9F835}" type="slidenum">
              <a:rPr lang="fr-FR" smtClean="0"/>
              <a:pPr>
                <a:defRPr/>
              </a:pPr>
              <a:t>91</a:t>
            </a:fld>
            <a:endParaRPr lang="fr-FR"/>
          </a:p>
        </p:txBody>
      </p:sp>
      <p:sp>
        <p:nvSpPr>
          <p:cNvPr id="6" name="ZoneTexte 5"/>
          <p:cNvSpPr txBox="1"/>
          <p:nvPr/>
        </p:nvSpPr>
        <p:spPr>
          <a:xfrm>
            <a:off x="1214438" y="768350"/>
            <a:ext cx="1654175" cy="276225"/>
          </a:xfrm>
          <a:prstGeom prst="rect">
            <a:avLst/>
          </a:prstGeom>
          <a:solidFill>
            <a:schemeClr val="bg1"/>
          </a:solidFill>
          <a:ln>
            <a:solidFill>
              <a:schemeClr val="accent6">
                <a:lumMod val="50000"/>
              </a:schemeClr>
            </a:solidFill>
          </a:ln>
        </p:spPr>
        <p:txBody>
          <a:bodyPr wrap="none">
            <a:spAutoFit/>
          </a:bodyPr>
          <a:lstStyle/>
          <a:p>
            <a:pPr algn="ctr">
              <a:defRPr/>
            </a:pPr>
            <a:r>
              <a:rPr lang="fr-FR" sz="1200" b="1" dirty="0"/>
              <a:t>JOURNAL DES RISQUES</a:t>
            </a:r>
          </a:p>
        </p:txBody>
      </p:sp>
      <p:sp>
        <p:nvSpPr>
          <p:cNvPr id="7" name="ZoneTexte 6"/>
          <p:cNvSpPr txBox="1"/>
          <p:nvPr/>
        </p:nvSpPr>
        <p:spPr>
          <a:xfrm>
            <a:off x="3505200" y="768350"/>
            <a:ext cx="7453313" cy="276225"/>
          </a:xfrm>
          <a:prstGeom prst="rect">
            <a:avLst/>
          </a:prstGeom>
          <a:solidFill>
            <a:schemeClr val="bg1"/>
          </a:solidFill>
          <a:ln>
            <a:solidFill>
              <a:schemeClr val="accent6">
                <a:lumMod val="50000"/>
              </a:schemeClr>
            </a:solidFill>
          </a:ln>
        </p:spPr>
        <p:txBody>
          <a:bodyPr wrap="none">
            <a:spAutoFit/>
          </a:bodyPr>
          <a:lstStyle/>
          <a:p>
            <a:pPr algn="ctr">
              <a:defRPr/>
            </a:pPr>
            <a:r>
              <a:rPr lang="fr-FR" sz="1200" b="1" dirty="0"/>
              <a:t>Titre du Projet: Projet de Promotion de l'Entreprenariat Agricole	| </a:t>
            </a:r>
            <a:r>
              <a:rPr lang="fr-FR" sz="1200" b="1" dirty="0" err="1"/>
              <a:t>Award</a:t>
            </a:r>
            <a:r>
              <a:rPr lang="fr-FR" sz="1200" b="1" dirty="0"/>
              <a:t> ID: 00056915	| Date</a:t>
            </a:r>
            <a:r>
              <a:rPr lang="fr-FR" sz="1200" b="1"/>
              <a:t>: 07/01/2014</a:t>
            </a:r>
            <a:endParaRPr lang="fr-FR" sz="1200" b="1" dirty="0"/>
          </a:p>
        </p:txBody>
      </p:sp>
      <p:graphicFrame>
        <p:nvGraphicFramePr>
          <p:cNvPr id="8" name="Tableau 7"/>
          <p:cNvGraphicFramePr>
            <a:graphicFrameLocks noGrp="1"/>
          </p:cNvGraphicFramePr>
          <p:nvPr>
            <p:extLst>
              <p:ext uri="{D42A27DB-BD31-4B8C-83A1-F6EECF244321}">
                <p14:modId xmlns:p14="http://schemas.microsoft.com/office/powerpoint/2010/main" val="1555129782"/>
              </p:ext>
            </p:extLst>
          </p:nvPr>
        </p:nvGraphicFramePr>
        <p:xfrm>
          <a:off x="198086" y="1263907"/>
          <a:ext cx="11678358" cy="4602885"/>
        </p:xfrm>
        <a:graphic>
          <a:graphicData uri="http://schemas.openxmlformats.org/drawingml/2006/table">
            <a:tbl>
              <a:tblPr firstRow="1" bandRow="1">
                <a:tableStyleId>{5C22544A-7EE6-4342-B048-85BDC9FD1C3A}</a:tableStyleId>
              </a:tblPr>
              <a:tblGrid>
                <a:gridCol w="619983">
                  <a:extLst>
                    <a:ext uri="{9D8B030D-6E8A-4147-A177-3AD203B41FA5}">
                      <a16:colId xmlns:a16="http://schemas.microsoft.com/office/drawing/2014/main" val="2570791214"/>
                    </a:ext>
                  </a:extLst>
                </a:gridCol>
                <a:gridCol w="1715688">
                  <a:extLst>
                    <a:ext uri="{9D8B030D-6E8A-4147-A177-3AD203B41FA5}">
                      <a16:colId xmlns:a16="http://schemas.microsoft.com/office/drawing/2014/main" val="2061640731"/>
                    </a:ext>
                  </a:extLst>
                </a:gridCol>
                <a:gridCol w="704295">
                  <a:extLst>
                    <a:ext uri="{9D8B030D-6E8A-4147-A177-3AD203B41FA5}">
                      <a16:colId xmlns:a16="http://schemas.microsoft.com/office/drawing/2014/main" val="1122369996"/>
                    </a:ext>
                  </a:extLst>
                </a:gridCol>
                <a:gridCol w="634701">
                  <a:extLst>
                    <a:ext uri="{9D8B030D-6E8A-4147-A177-3AD203B41FA5}">
                      <a16:colId xmlns:a16="http://schemas.microsoft.com/office/drawing/2014/main" val="2015410328"/>
                    </a:ext>
                  </a:extLst>
                </a:gridCol>
                <a:gridCol w="1731981">
                  <a:extLst>
                    <a:ext uri="{9D8B030D-6E8A-4147-A177-3AD203B41FA5}">
                      <a16:colId xmlns:a16="http://schemas.microsoft.com/office/drawing/2014/main" val="3410835926"/>
                    </a:ext>
                  </a:extLst>
                </a:gridCol>
                <a:gridCol w="2538805">
                  <a:extLst>
                    <a:ext uri="{9D8B030D-6E8A-4147-A177-3AD203B41FA5}">
                      <a16:colId xmlns:a16="http://schemas.microsoft.com/office/drawing/2014/main" val="3679786375"/>
                    </a:ext>
                  </a:extLst>
                </a:gridCol>
                <a:gridCol w="989703">
                  <a:extLst>
                    <a:ext uri="{9D8B030D-6E8A-4147-A177-3AD203B41FA5}">
                      <a16:colId xmlns:a16="http://schemas.microsoft.com/office/drawing/2014/main" val="3162999881"/>
                    </a:ext>
                  </a:extLst>
                </a:gridCol>
                <a:gridCol w="1054250">
                  <a:extLst>
                    <a:ext uri="{9D8B030D-6E8A-4147-A177-3AD203B41FA5}">
                      <a16:colId xmlns:a16="http://schemas.microsoft.com/office/drawing/2014/main" val="3894853708"/>
                    </a:ext>
                  </a:extLst>
                </a:gridCol>
                <a:gridCol w="925157">
                  <a:extLst>
                    <a:ext uri="{9D8B030D-6E8A-4147-A177-3AD203B41FA5}">
                      <a16:colId xmlns:a16="http://schemas.microsoft.com/office/drawing/2014/main" val="3073308158"/>
                    </a:ext>
                  </a:extLst>
                </a:gridCol>
                <a:gridCol w="763795">
                  <a:extLst>
                    <a:ext uri="{9D8B030D-6E8A-4147-A177-3AD203B41FA5}">
                      <a16:colId xmlns:a16="http://schemas.microsoft.com/office/drawing/2014/main" val="127111040"/>
                    </a:ext>
                  </a:extLst>
                </a:gridCol>
              </a:tblGrid>
              <a:tr h="537362">
                <a:tc>
                  <a:txBody>
                    <a:bodyPr/>
                    <a:lstStyle/>
                    <a:p>
                      <a:r>
                        <a:rPr lang="fr-FR" sz="10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Date d’</a:t>
                      </a:r>
                      <a:r>
                        <a:rPr lang="fr-FR" sz="1000" b="0" dirty="0" err="1"/>
                        <a:t>identifi-cation</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Impact et</a:t>
                      </a:r>
                      <a:r>
                        <a:rPr lang="fr-FR" sz="1000" b="0" baseline="0" dirty="0"/>
                        <a:t> probabilité</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Mesure / Réponses</a:t>
                      </a:r>
                      <a:r>
                        <a:rPr lang="fr-FR" sz="1000" b="0" baseline="0" dirty="0"/>
                        <a:t> de gestion</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Responsable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Elaborée</a:t>
                      </a:r>
                      <a:r>
                        <a:rPr lang="fr-FR" sz="1000" b="0" baseline="0" dirty="0"/>
                        <a:t>, mise à jour par </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Date de dernière mise</a:t>
                      </a:r>
                      <a:r>
                        <a:rPr lang="fr-FR" sz="1000" b="0" baseline="0" dirty="0"/>
                        <a:t> à jour</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657378"/>
                  </a:ext>
                </a:extLst>
              </a:tr>
              <a:tr h="1432965">
                <a:tc>
                  <a:txBody>
                    <a:bodyPr/>
                    <a:lstStyle/>
                    <a:p>
                      <a:r>
                        <a:rPr lang="fr-FR"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Non maîtrise de la disponibilité permanente des ressources en contrepartie</a:t>
                      </a:r>
                      <a:r>
                        <a:rPr lang="fr-FR" sz="1000" baseline="0" dirty="0"/>
                        <a:t> allouées du fait des éventuelles restrictions budgétaires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Certaines activités du projet ne pourront pas être mis en œuvre</a:t>
                      </a:r>
                      <a:r>
                        <a:rPr lang="fr-FR" sz="1000" baseline="0" dirty="0"/>
                        <a:t> et les résultats escomptés ne pourront pas être atteints</a:t>
                      </a:r>
                    </a:p>
                    <a:p>
                      <a:endParaRPr lang="fr-FR" sz="1000" baseline="0" dirty="0"/>
                    </a:p>
                    <a:p>
                      <a:r>
                        <a:rPr lang="fr-FR" sz="1000" baseline="0" dirty="0"/>
                        <a:t>P = 2</a:t>
                      </a:r>
                    </a:p>
                    <a:p>
                      <a:r>
                        <a:rPr lang="fr-FR" sz="1000" baseline="0" dirty="0"/>
                        <a:t>I - 4</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Des plaidoyers</a:t>
                      </a:r>
                      <a:r>
                        <a:rPr lang="fr-FR" sz="1000" baseline="0" dirty="0"/>
                        <a:t> effectués ont permis d’inscrire le projet au PIP et d’obtenir des accords de principe du Gouvernement de mettre la contrepartie dans le panier commun.</a:t>
                      </a:r>
                    </a:p>
                    <a:p>
                      <a:r>
                        <a:rPr lang="fr-FR" sz="1000" baseline="0" dirty="0"/>
                        <a:t>1,5 milliards sont prévus dans le budget de l’Etat exercice 2014. Des annonces de financement sont enregistrées de la part de la BAD, le FIDA, la BOAD et de la FAO</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Décembre 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Réduit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677067"/>
                  </a:ext>
                </a:extLst>
              </a:tr>
              <a:tr h="686629">
                <a:tc>
                  <a:txBody>
                    <a:bodyPr/>
                    <a:lstStyle/>
                    <a:p>
                      <a:r>
                        <a:rPr lang="fr-FR" sz="1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Absence de clarification du cahier des charges du partenaire technique suivant</a:t>
                      </a:r>
                      <a:r>
                        <a:rPr lang="fr-FR" sz="1000" baseline="0" dirty="0"/>
                        <a:t> ses compétences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Perturbation</a:t>
                      </a:r>
                      <a:r>
                        <a:rPr lang="fr-FR" sz="1000" baseline="0" dirty="0"/>
                        <a:t> dans l’exécution des activités pouvant entraver l’obtention des résultats subséquents</a:t>
                      </a:r>
                    </a:p>
                    <a:p>
                      <a:endParaRPr lang="fr-FR" sz="1000" baseline="0" dirty="0"/>
                    </a:p>
                    <a:p>
                      <a:r>
                        <a:rPr lang="fr-FR" sz="1000" baseline="0" dirty="0"/>
                        <a:t>P = 4</a:t>
                      </a:r>
                    </a:p>
                    <a:p>
                      <a:r>
                        <a:rPr lang="fr-FR" sz="1000" baseline="0" dirty="0"/>
                        <a:t>I – 4</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Signature</a:t>
                      </a:r>
                      <a:r>
                        <a:rPr lang="fr-FR" sz="1000" baseline="0" dirty="0"/>
                        <a:t> d’arrêt interministériel relatif au cadre de mise en œuvre du projet de signature de protocole d’accord entre le Gouvernement et le partenaire technique.</a:t>
                      </a:r>
                    </a:p>
                    <a:p>
                      <a:r>
                        <a:rPr lang="fr-FR" sz="1000" baseline="0" dirty="0"/>
                        <a:t>Définition par le PNUD d’un cadre d’orientation pour la répartition des activités du PTA entre l’UGP et le partenaire technique.</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Décembre 2013</a:t>
                      </a:r>
                    </a:p>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Statut quo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020085"/>
                  </a:ext>
                </a:extLst>
              </a:tr>
              <a:tr h="457499">
                <a:tc>
                  <a:txBody>
                    <a:bodyPr/>
                    <a:lstStyle/>
                    <a:p>
                      <a:r>
                        <a:rPr lang="fr-FR" sz="1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Absence de définition du statut</a:t>
                      </a:r>
                      <a:r>
                        <a:rPr lang="fr-FR" sz="1000" baseline="0" dirty="0"/>
                        <a:t> des centres créés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Confusion et hésitation dans</a:t>
                      </a:r>
                      <a:r>
                        <a:rPr lang="fr-FR" sz="1000" baseline="0" dirty="0"/>
                        <a:t> le pilotage et la gestion du développement des centres, toutes choses qui peuvent hypothéquer la viabilité économique des centres et l’appropriation du projet par des entités durables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Responsabilisation provisoire de Songhaï</a:t>
                      </a:r>
                      <a:r>
                        <a:rPr lang="fr-FR" sz="1000" baseline="0" dirty="0"/>
                        <a:t> en attendant les recommandations d’une étude spécifique recommandée par le COPS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Décembre 2013</a:t>
                      </a:r>
                    </a:p>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Elevé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66739"/>
                  </a:ext>
                </a:extLst>
              </a:tr>
            </a:tbl>
          </a:graphicData>
        </a:graphic>
      </p:graphicFrame>
      <p:sp>
        <p:nvSpPr>
          <p:cNvPr id="9" name="Rectangle 8"/>
          <p:cNvSpPr/>
          <p:nvPr/>
        </p:nvSpPr>
        <p:spPr>
          <a:xfrm>
            <a:off x="62977" y="6104678"/>
            <a:ext cx="11971338" cy="461962"/>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Convention de financement passé entre le PNUD et le gouvernement du Bénin, </a:t>
            </a:r>
            <a:r>
              <a:rPr lang="fr-FR" sz="1200" dirty="0">
                <a:solidFill>
                  <a:schemeClr val="accent6">
                    <a:lumMod val="50000"/>
                  </a:schemeClr>
                </a:solidFill>
                <a:hlinkClick r:id="rId2"/>
              </a:rPr>
              <a:t>http://www.bj.undp.org/content/dam/benin/docs/pta/PTA%202014%20PPEA%20sign%C3%A9.pdf</a:t>
            </a:r>
            <a:r>
              <a:rPr lang="fr-FR" sz="1200" dirty="0">
                <a:solidFill>
                  <a:schemeClr val="accent6">
                    <a:lumMod val="50000"/>
                  </a:schemeClr>
                </a:solidFill>
              </a:rPr>
              <a:t> </a:t>
            </a:r>
          </a:p>
        </p:txBody>
      </p:sp>
    </p:spTree>
    <p:extLst>
      <p:ext uri="{BB962C8B-B14F-4D97-AF65-F5344CB8AC3E}">
        <p14:creationId xmlns:p14="http://schemas.microsoft.com/office/powerpoint/2010/main" val="26661194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582613"/>
            <a:ext cx="11809413" cy="507841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A12. </a:t>
            </a:r>
            <a:r>
              <a:rPr lang="fr-FR" b="1" u="sng" dirty="0">
                <a:solidFill>
                  <a:schemeClr val="accent6">
                    <a:lumMod val="50000"/>
                  </a:schemeClr>
                </a:solidFill>
                <a:latin typeface="+mn-lt"/>
              </a:rPr>
              <a:t>Annexe : Compétences professionnelles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dirty="0">
                <a:solidFill>
                  <a:schemeClr val="accent6">
                    <a:lumMod val="50000"/>
                  </a:schemeClr>
                </a:solidFill>
              </a:rPr>
              <a:t>Son expérience recouvre les domaines suivants :</a:t>
            </a:r>
          </a:p>
          <a:p>
            <a:pPr>
              <a:defRPr/>
            </a:pPr>
            <a:r>
              <a:rPr lang="fr-FR" b="1" dirty="0">
                <a:solidFill>
                  <a:schemeClr val="accent6">
                    <a:lumMod val="50000"/>
                  </a:schemeClr>
                </a:solidFill>
              </a:rPr>
              <a:t>Ingénierie</a:t>
            </a:r>
            <a:r>
              <a:rPr lang="fr-FR" dirty="0">
                <a:solidFill>
                  <a:schemeClr val="accent6">
                    <a:lumMod val="50000"/>
                  </a:schemeClr>
                </a:solidFill>
              </a:rPr>
              <a:t> : matériel électro-optique, systèmes numériques micro-électroniques, systèmes micro-informatiques, mathématiques discrètes (°) et logique symbolique, traitement d’image numérique.</a:t>
            </a:r>
          </a:p>
          <a:p>
            <a:pPr>
              <a:defRPr/>
            </a:pPr>
            <a:r>
              <a:rPr lang="fr-FR" b="1" dirty="0">
                <a:solidFill>
                  <a:schemeClr val="accent6">
                    <a:lumMod val="50000"/>
                  </a:schemeClr>
                </a:solidFill>
              </a:rPr>
              <a:t>Biologie</a:t>
            </a:r>
            <a:r>
              <a:rPr lang="fr-FR" dirty="0">
                <a:solidFill>
                  <a:schemeClr val="accent6">
                    <a:lumMod val="50000"/>
                  </a:schemeClr>
                </a:solidFill>
              </a:rPr>
              <a:t> : écologie et microbiologie, microbiologie et fertilisation du sol, systèmes naturels  et voies énergétiques dans les systèmes subaquatiques, microbiologie, son utilité dans les écosystèmes africains – perspectives économiques, culture et production de champignons en laboratoire. Il s’intéresse particulièrement au bois raméal fragmenté (BRF) en tant que système durable d’aggradation du sol. </a:t>
            </a:r>
          </a:p>
          <a:p>
            <a:pPr>
              <a:defRPr/>
            </a:pPr>
            <a:r>
              <a:rPr lang="fr-FR" b="1" dirty="0">
                <a:solidFill>
                  <a:schemeClr val="accent6">
                    <a:lumMod val="50000"/>
                  </a:schemeClr>
                </a:solidFill>
              </a:rPr>
              <a:t>Développement</a:t>
            </a:r>
            <a:r>
              <a:rPr lang="fr-FR" dirty="0">
                <a:solidFill>
                  <a:schemeClr val="accent6">
                    <a:lumMod val="50000"/>
                  </a:schemeClr>
                </a:solidFill>
              </a:rPr>
              <a:t> : Systèmes intégrés et systèmes fermiers tropicaux – leurs perspectives sociaux-économiques et ingénierie socio-économique institutionnelle dans l’Afrique postcoloniale. Son expertise et sa spiritualité expliquent son discernement en fait de développement social et psychologique. Les thèmes de recherche actuels du Père </a:t>
            </a:r>
            <a:r>
              <a:rPr lang="fr-FR" dirty="0" err="1">
                <a:solidFill>
                  <a:schemeClr val="accent6">
                    <a:lumMod val="50000"/>
                  </a:schemeClr>
                </a:solidFill>
              </a:rPr>
              <a:t>Nzamujo</a:t>
            </a:r>
            <a:r>
              <a:rPr lang="fr-FR" dirty="0">
                <a:solidFill>
                  <a:schemeClr val="accent6">
                    <a:lumMod val="50000"/>
                  </a:schemeClr>
                </a:solidFill>
              </a:rPr>
              <a:t> comprennent : agriculture tropicale durable et le cadre institutionnel correspondant, les énergies renouvelables – biogaz, biocarburant, développement énergétique rural, microbiologie et fertilisation du sol – bacille </a:t>
            </a:r>
            <a:r>
              <a:rPr lang="fr-FR" i="1" dirty="0" err="1">
                <a:solidFill>
                  <a:schemeClr val="accent6">
                    <a:lumMod val="50000"/>
                  </a:schemeClr>
                </a:solidFill>
              </a:rPr>
              <a:t>Lateresporus</a:t>
            </a:r>
            <a:r>
              <a:rPr lang="fr-FR" dirty="0">
                <a:solidFill>
                  <a:schemeClr val="accent6">
                    <a:lumMod val="50000"/>
                  </a:schemeClr>
                </a:solidFill>
              </a:rPr>
              <a:t>  et mouillure de rhizobium – l’environnement microbiologique et les éléments nutritifs dans la gestion intégrée de la fertilité des sols, parcours énergétiques des nutriments des corps miniers aquatiques dans les eaux usées urbaines et péri-urbaines.</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a:solidFill>
                  <a:schemeClr val="accent6">
                    <a:lumMod val="50000"/>
                  </a:schemeClr>
                </a:solidFill>
                <a:latin typeface="+mn-lt"/>
                <a:hlinkClick r:id="rId3"/>
              </a:rPr>
              <a:t>http://www.icwe-secretariat.com/icwe_webprojects_cms/preview/profile_popup.php?bioId=1295</a:t>
            </a:r>
            <a:r>
              <a:rPr lang="fr-FR" sz="1200">
                <a:solidFill>
                  <a:schemeClr val="accent6">
                    <a:lumMod val="50000"/>
                  </a:schemeClr>
                </a:solidFill>
                <a:latin typeface="+mn-lt"/>
              </a:rPr>
              <a:t> </a:t>
            </a: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 </a:t>
            </a:r>
            <a:r>
              <a:rPr lang="fr-FR" sz="1200">
                <a:solidFill>
                  <a:schemeClr val="accent6">
                    <a:lumMod val="50000"/>
                  </a:schemeClr>
                </a:solidFill>
                <a:latin typeface="+mn-lt"/>
                <a:hlinkClick r:id="rId4"/>
              </a:rPr>
              <a:t>http://fr.wikipedia.org/wiki/Math%C3%A9matiques_discr%C3%A8tes</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940300" y="2127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6A5DD545-5559-4AA3-A9F7-7BDCC9D6AE81}" type="slidenum">
              <a:rPr lang="fr-FR"/>
              <a:pPr>
                <a:defRPr/>
              </a:pPr>
              <a:t>92</a:t>
            </a:fld>
            <a:endParaRPr lang="fr-FR" dirty="0"/>
          </a:p>
        </p:txBody>
      </p:sp>
      <p:pic>
        <p:nvPicPr>
          <p:cNvPr id="120837"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5400" y="48339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760413"/>
            <a:ext cx="11809413" cy="32321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A13. </a:t>
            </a:r>
            <a:r>
              <a:rPr lang="fr-FR" b="1" u="sng" dirty="0">
                <a:solidFill>
                  <a:schemeClr val="accent6">
                    <a:lumMod val="50000"/>
                  </a:schemeClr>
                </a:solidFill>
                <a:latin typeface="+mn-lt"/>
              </a:rPr>
              <a:t>Annexe : Citations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rPr>
              <a:t>«L</a:t>
            </a:r>
            <a:r>
              <a:rPr lang="fr-FR" sz="1400" i="1" dirty="0">
                <a:solidFill>
                  <a:schemeClr val="accent6">
                    <a:lumMod val="50000"/>
                  </a:schemeClr>
                </a:solidFill>
              </a:rPr>
              <a:t>a meilleure manière de combattre la pauvreté, c’est de rendre les pauvres producteurs. ». </a:t>
            </a:r>
          </a:p>
          <a:p>
            <a:pPr eaLnBrk="1" fontAlgn="auto" hangingPunct="1">
              <a:spcBef>
                <a:spcPts val="0"/>
              </a:spcBef>
              <a:spcAft>
                <a:spcPts val="0"/>
              </a:spcAft>
              <a:defRPr/>
            </a:pPr>
            <a:r>
              <a:rPr lang="fr-FR" sz="1400" i="1" dirty="0">
                <a:solidFill>
                  <a:schemeClr val="accent6">
                    <a:lumMod val="50000"/>
                  </a:schemeClr>
                </a:solidFill>
              </a:rPr>
              <a:t>« La seule façon de combattre la pauvreté, est de faire du pauvre un véritable producteur</a:t>
            </a:r>
            <a:r>
              <a:rPr lang="fr-FR" sz="1400" dirty="0">
                <a:solidFill>
                  <a:schemeClr val="accent6">
                    <a:lumMod val="50000"/>
                  </a:schemeClr>
                </a:solidFill>
              </a:rPr>
              <a:t>.</a:t>
            </a:r>
            <a:r>
              <a:rPr lang="fr-FR" sz="1400" i="1" dirty="0">
                <a:solidFill>
                  <a:schemeClr val="accent6">
                    <a:lumMod val="50000"/>
                  </a:schemeClr>
                </a:solidFill>
              </a:rPr>
              <a:t> »</a:t>
            </a:r>
          </a:p>
          <a:p>
            <a:pPr eaLnBrk="1" fontAlgn="auto" hangingPunct="1">
              <a:spcBef>
                <a:spcPts val="0"/>
              </a:spcBef>
              <a:spcAft>
                <a:spcPts val="0"/>
              </a:spcAft>
              <a:defRPr/>
            </a:pPr>
            <a:r>
              <a:rPr lang="fr-FR" sz="1400" b="1" i="1" dirty="0">
                <a:solidFill>
                  <a:schemeClr val="accent6">
                    <a:lumMod val="50000"/>
                  </a:schemeClr>
                </a:solidFill>
              </a:rPr>
              <a:t>« </a:t>
            </a:r>
            <a:r>
              <a:rPr lang="fr-FR" sz="1400" i="1" dirty="0">
                <a:solidFill>
                  <a:schemeClr val="accent6">
                    <a:lumMod val="50000"/>
                  </a:schemeClr>
                </a:solidFill>
              </a:rPr>
              <a:t>Utilisons ce que nous avons pour produire ce que nous voulons ! ». «Il faut que les producteurs aient accès aux moyens de production. Cette technologie doit être simple, réfléchie, peu coûteuse. Pas besoin de l’importer, on fait avec ce qu’on a. ».</a:t>
            </a:r>
          </a:p>
          <a:p>
            <a:pPr eaLnBrk="1" fontAlgn="auto" hangingPunct="1">
              <a:spcBef>
                <a:spcPts val="0"/>
              </a:spcBef>
              <a:spcAft>
                <a:spcPts val="0"/>
              </a:spcAft>
              <a:defRPr/>
            </a:pPr>
            <a:r>
              <a:rPr lang="fr-FR" sz="1400" i="1" dirty="0">
                <a:solidFill>
                  <a:schemeClr val="accent6">
                    <a:lumMod val="50000"/>
                  </a:schemeClr>
                </a:solidFill>
              </a:rPr>
              <a:t>«Dans la nature, il n’y a pas de perte, le végétal nourrit l’animal qui nourrit le végétal. C’est efficace. En Afrique, on est mieux placés pour reproduire ce cycle car la nature fonctionne douze mois sur douze. Elle nous bombarde d’énergie. »</a:t>
            </a:r>
            <a:endParaRPr lang="fr-FR" sz="1400" dirty="0">
              <a:solidFill>
                <a:schemeClr val="accent6">
                  <a:lumMod val="50000"/>
                </a:schemeClr>
              </a:solidFill>
              <a:latin typeface="+mn-lt"/>
            </a:endParaRPr>
          </a:p>
          <a:p>
            <a:pPr>
              <a:defRPr/>
            </a:pPr>
            <a:r>
              <a:rPr lang="fr-FR" sz="1400" i="1" dirty="0">
                <a:solidFill>
                  <a:schemeClr val="accent6">
                    <a:lumMod val="50000"/>
                  </a:schemeClr>
                </a:solidFill>
              </a:rPr>
              <a:t>« La quantité et la qualité de la production dépendent de la quantité et de la qualité de l’information à disposition »</a:t>
            </a:r>
          </a:p>
          <a:p>
            <a:pPr>
              <a:defRPr/>
            </a:pPr>
            <a:r>
              <a:rPr lang="fr-FR" sz="1400" i="1" dirty="0">
                <a:solidFill>
                  <a:schemeClr val="accent6">
                    <a:lumMod val="50000"/>
                  </a:schemeClr>
                </a:solidFill>
              </a:rPr>
              <a:t>« L’agriculture est le moteur du développement, c’est une arme de construction massive »</a:t>
            </a:r>
          </a:p>
          <a:p>
            <a:pPr>
              <a:defRPr/>
            </a:pPr>
            <a:r>
              <a:rPr lang="fr-FR" sz="1400" i="1" dirty="0">
                <a:solidFill>
                  <a:schemeClr val="accent6">
                    <a:lumMod val="50000"/>
                  </a:schemeClr>
                </a:solidFill>
              </a:rPr>
              <a:t>« La croissance rurale passe par une agriculture à valeurs ajoutées, et une autonomie en énergie »</a:t>
            </a:r>
          </a:p>
          <a:p>
            <a:pPr>
              <a:defRPr/>
            </a:pPr>
            <a:r>
              <a:rPr lang="fr-FR" sz="1400" i="1" dirty="0">
                <a:solidFill>
                  <a:schemeClr val="accent6">
                    <a:lumMod val="50000"/>
                  </a:schemeClr>
                </a:solidFill>
              </a:rPr>
              <a:t>« Gardons notre identité : valorisons nos ressources locales et intégrons les apports extérieurs par une absorption sélective ».</a:t>
            </a:r>
            <a:endParaRPr lang="fr-FR" sz="1400"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a:solidFill>
                  <a:schemeClr val="accent6">
                    <a:lumMod val="50000"/>
                  </a:schemeClr>
                </a:solidFill>
                <a:hlinkClick r:id="rId3"/>
              </a:rPr>
              <a:t>http://www.global-local-forum.com/upload/pdf/Telecharger_le_document_complet_20120912095815_Songhai.pdf</a:t>
            </a:r>
            <a:r>
              <a:rPr lang="fr-FR" sz="1200">
                <a:solidFill>
                  <a:schemeClr val="accent6">
                    <a:lumMod val="50000"/>
                  </a:schemeClr>
                </a:solidFill>
              </a:rPr>
              <a:t> </a:t>
            </a:r>
            <a:endParaRPr lang="fr-FR" sz="1200" dirty="0">
              <a:solidFill>
                <a:schemeClr val="accent6">
                  <a:lumMod val="50000"/>
                </a:schemeClr>
              </a:solidFill>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559EAB1F-3B0A-4798-A87F-91B31D991A55}" type="slidenum">
              <a:rPr lang="fr-FR"/>
              <a:pPr>
                <a:defRPr/>
              </a:pPr>
              <a:t>93</a:t>
            </a:fld>
            <a:endParaRPr lang="fr-FR" dirty="0"/>
          </a:p>
        </p:txBody>
      </p:sp>
      <p:pic>
        <p:nvPicPr>
          <p:cNvPr id="122885"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3875" y="3997325"/>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25" y="4035425"/>
            <a:ext cx="276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57925" y="3992563"/>
            <a:ext cx="26765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5100" y="419100"/>
            <a:ext cx="11806238" cy="612457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A13bis. </a:t>
            </a:r>
            <a:r>
              <a:rPr lang="fr-FR" b="1" u="sng" dirty="0">
                <a:solidFill>
                  <a:schemeClr val="accent6">
                    <a:lumMod val="50000"/>
                  </a:schemeClr>
                </a:solidFill>
                <a:latin typeface="+mn-lt"/>
              </a:rPr>
              <a:t>Annexe : Ecrits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algn="just">
              <a:defRPr/>
            </a:pPr>
            <a:r>
              <a:rPr lang="fr-FR" sz="1400" dirty="0">
                <a:solidFill>
                  <a:schemeClr val="accent6">
                    <a:lumMod val="50000"/>
                  </a:schemeClr>
                </a:solidFill>
              </a:rPr>
              <a:t>En Afrique francophone plus qu'ailleurs, on considère qu'on n'est rien et que c'est l'Occidental (le Blanc) qui peut tout. Alors, on attend tout de lui. </a:t>
            </a:r>
          </a:p>
          <a:p>
            <a:pPr algn="just">
              <a:defRPr/>
            </a:pPr>
            <a:r>
              <a:rPr lang="fr-FR" sz="1400" dirty="0">
                <a:solidFill>
                  <a:schemeClr val="accent6">
                    <a:lumMod val="50000"/>
                  </a:schemeClr>
                </a:solidFill>
              </a:rPr>
              <a:t>Les produits « Made in </a:t>
            </a:r>
            <a:r>
              <a:rPr lang="fr-FR" sz="1400" dirty="0" err="1">
                <a:solidFill>
                  <a:schemeClr val="accent6">
                    <a:lumMod val="50000"/>
                  </a:schemeClr>
                </a:solidFill>
              </a:rPr>
              <a:t>Africa</a:t>
            </a:r>
            <a:r>
              <a:rPr lang="fr-FR" sz="1400" dirty="0">
                <a:solidFill>
                  <a:schemeClr val="accent6">
                    <a:lumMod val="50000"/>
                  </a:schemeClr>
                </a:solidFill>
              </a:rPr>
              <a:t> » n'ont aucune valeur même chez nous, car ils sont considérés comme des produits imités, donc moins bons.</a:t>
            </a:r>
          </a:p>
          <a:p>
            <a:pPr algn="just">
              <a:defRPr/>
            </a:pPr>
            <a:r>
              <a:rPr lang="fr-FR" sz="1400" dirty="0">
                <a:solidFill>
                  <a:schemeClr val="accent6">
                    <a:lumMod val="50000"/>
                  </a:schemeClr>
                </a:solidFill>
              </a:rPr>
              <a:t>Il faut accepter de voir que quarante ans d'indépendance n'ont pas été utilisés au mieux par de très nombreux gouvernements en Afrique et qu'on ne peut pas seulement accuser la colonisation pour expliquer le mal-développement. Certes la colonisation a entraîné un pillage des ressources et des hommes, avec une violence barbare qui laisse des traces, plusieurs générations après. Elle a engendré des habitudes négatives « d'</a:t>
            </a:r>
            <a:r>
              <a:rPr lang="fr-FR" sz="1400" dirty="0" err="1">
                <a:solidFill>
                  <a:schemeClr val="accent6">
                    <a:lumMod val="50000"/>
                  </a:schemeClr>
                </a:solidFill>
              </a:rPr>
              <a:t>irresponsabilisation</a:t>
            </a:r>
            <a:r>
              <a:rPr lang="fr-FR" sz="1400" dirty="0">
                <a:solidFill>
                  <a:schemeClr val="accent6">
                    <a:lumMod val="50000"/>
                  </a:schemeClr>
                </a:solidFill>
              </a:rPr>
              <a:t> » qui sont bien pires. C'est ce que nous appelons l'</a:t>
            </a:r>
            <a:r>
              <a:rPr lang="fr-FR" sz="1400" dirty="0" err="1">
                <a:solidFill>
                  <a:schemeClr val="accent6">
                    <a:lumMod val="50000"/>
                  </a:schemeClr>
                </a:solidFill>
              </a:rPr>
              <a:t>endo</a:t>
            </a:r>
            <a:r>
              <a:rPr lang="fr-FR" sz="1400" dirty="0">
                <a:solidFill>
                  <a:schemeClr val="accent6">
                    <a:lumMod val="50000"/>
                  </a:schemeClr>
                </a:solidFill>
              </a:rPr>
              <a:t>-colonisation : nous ne pouvons plus vivre sans la colonisation, sans l'extérieur... C'est souvent plus facile de se sentir victimes que de retrousser ses manches pour affronter la vie: sur ce point l'Asie peut nous donner de bonnes leçons.</a:t>
            </a:r>
          </a:p>
          <a:p>
            <a:pPr algn="just">
              <a:defRPr/>
            </a:pPr>
            <a:r>
              <a:rPr lang="fr-FR" sz="1400" dirty="0">
                <a:solidFill>
                  <a:schemeClr val="accent6">
                    <a:lumMod val="50000"/>
                  </a:schemeClr>
                </a:solidFill>
              </a:rPr>
              <a:t> </a:t>
            </a:r>
          </a:p>
          <a:p>
            <a:pPr algn="just">
              <a:defRPr/>
            </a:pPr>
            <a:r>
              <a:rPr lang="fr-FR" sz="1400" dirty="0">
                <a:solidFill>
                  <a:schemeClr val="accent6">
                    <a:lumMod val="50000"/>
                  </a:schemeClr>
                </a:solidFill>
              </a:rPr>
              <a:t>Parmi les points de dysfonctionnement de nos sociétés, il nous faut prendre en compte le « coût de transaction » qui est considérable pour chaque opération économique ou sociale: </a:t>
            </a:r>
            <a:r>
              <a:rPr lang="fr-FR" sz="1400" b="1" dirty="0">
                <a:solidFill>
                  <a:schemeClr val="accent6">
                    <a:lumMod val="50000"/>
                  </a:schemeClr>
                </a:solidFill>
              </a:rPr>
              <a:t>coût de la corruption</a:t>
            </a:r>
            <a:r>
              <a:rPr lang="fr-FR" sz="1400" dirty="0">
                <a:solidFill>
                  <a:schemeClr val="accent6">
                    <a:lumMod val="50000"/>
                  </a:schemeClr>
                </a:solidFill>
              </a:rPr>
              <a:t>, coût caché du retard dû à un manque de réparation, coût du transport lié à une mauvaise politique d'infrastructure, coût du temps lié au manque de précision [au manque de professionnalisme], coût de l'énergie, coût de la mauvaise gestion [, le coût d’une « économie de traite » _ une économie qui ne fait que d’exporter des manières premières, n’ayant qu’une faible valeur ajoutée sans les transformer] ...</a:t>
            </a:r>
          </a:p>
          <a:p>
            <a:pPr algn="just">
              <a:defRPr/>
            </a:pPr>
            <a:endParaRPr lang="fr-FR" sz="1200" dirty="0">
              <a:solidFill>
                <a:schemeClr val="accent6">
                  <a:lumMod val="50000"/>
                </a:schemeClr>
              </a:solidFill>
              <a:latin typeface="+mn-lt"/>
            </a:endParaRPr>
          </a:p>
          <a:p>
            <a:pPr algn="just">
              <a:defRPr/>
            </a:pPr>
            <a:r>
              <a:rPr lang="fr-FR" sz="1200" dirty="0">
                <a:solidFill>
                  <a:schemeClr val="accent6">
                    <a:lumMod val="50000"/>
                  </a:schemeClr>
                </a:solidFill>
              </a:rPr>
              <a:t>Il nous faut aussi accepter de voir l'échec d'une certaine politique de formation scolaire et universitaire où l'on forme surtout des chômeurs aigris et frustrés.</a:t>
            </a:r>
          </a:p>
          <a:p>
            <a:pPr algn="just">
              <a:defRPr/>
            </a:pPr>
            <a:r>
              <a:rPr lang="fr-FR" sz="1200" dirty="0">
                <a:solidFill>
                  <a:schemeClr val="accent6">
                    <a:lumMod val="50000"/>
                  </a:schemeClr>
                </a:solidFill>
              </a:rPr>
              <a:t>Toutes les forces de construction [les jeunes diplômés] de l'Afrique fuient leur pays d'origine. Cela représente une cruelle hémorragie.</a:t>
            </a:r>
          </a:p>
          <a:p>
            <a:pPr algn="just">
              <a:defRPr/>
            </a:pPr>
            <a:endParaRPr lang="fr-FR" sz="1200" dirty="0">
              <a:solidFill>
                <a:schemeClr val="accent6">
                  <a:lumMod val="50000"/>
                </a:schemeClr>
              </a:solidFill>
              <a:latin typeface="+mn-lt"/>
            </a:endParaRPr>
          </a:p>
          <a:p>
            <a:pPr algn="just">
              <a:defRPr/>
            </a:pPr>
            <a:r>
              <a:rPr lang="fr-FR" sz="1200" dirty="0">
                <a:solidFill>
                  <a:schemeClr val="accent6">
                    <a:lumMod val="50000"/>
                  </a:schemeClr>
                </a:solidFill>
              </a:rPr>
              <a:t>Or en Afrique, quand on est bon élève, c'est pour devenir ingénieur, un « spécialiste », pour acquérir un titre et ne pas travailler, ne pas avoir à produire ! Les diplômés africains pensent que revenir à l'agriculture est une insulte et une manière de se dénigrer, et les ingénieurs refusent d'aller apprendre auprès des gens.</a:t>
            </a:r>
          </a:p>
          <a:p>
            <a:pPr algn="just">
              <a:defRPr/>
            </a:pPr>
            <a:endParaRPr lang="fr-FR" sz="1200" dirty="0">
              <a:solidFill>
                <a:schemeClr val="accent6">
                  <a:lumMod val="50000"/>
                </a:schemeClr>
              </a:solidFill>
              <a:latin typeface="+mn-lt"/>
            </a:endParaRPr>
          </a:p>
          <a:p>
            <a:pPr algn="just">
              <a:defRPr/>
            </a:pPr>
            <a:r>
              <a:rPr lang="fr-FR" sz="1200" dirty="0">
                <a:solidFill>
                  <a:schemeClr val="accent6">
                    <a:lumMod val="50000"/>
                  </a:schemeClr>
                </a:solidFill>
              </a:rPr>
              <a:t>L'Afrique est entrée dans cette spirale matérialiste, discrètement encouragée par les grandes nations, les grandes sociétés multinationales qui poussent à consommer et à ignorer les [vraies] valeurs [morales].  </a:t>
            </a:r>
            <a:endParaRPr lang="fr-FR" sz="1200" dirty="0">
              <a:solidFill>
                <a:schemeClr val="accent6">
                  <a:lumMod val="50000"/>
                </a:schemeClr>
              </a:solidFill>
              <a:latin typeface="+mn-lt"/>
            </a:endParaRPr>
          </a:p>
          <a:p>
            <a:pPr algn="just">
              <a:defRPr/>
            </a:pPr>
            <a:endParaRPr lang="fr-FR" sz="1200" dirty="0">
              <a:solidFill>
                <a:schemeClr val="accent6">
                  <a:lumMod val="50000"/>
                </a:schemeClr>
              </a:solidFill>
              <a:latin typeface="+mn-lt"/>
            </a:endParaRPr>
          </a:p>
          <a:p>
            <a:pPr algn="just">
              <a:defRPr/>
            </a:pPr>
            <a:r>
              <a:rPr lang="fr-FR" sz="1200" dirty="0">
                <a:solidFill>
                  <a:schemeClr val="accent6">
                    <a:lumMod val="50000"/>
                  </a:schemeClr>
                </a:solidFill>
              </a:rPr>
              <a:t>La lutte pour la survie conduit la plupart des peuples à surexploiter les ressources limitées dont ils disposent. La dégradation de l'environnement qui s'ensuit augmente alors les contraintes de l'existence, encourageant ainsi la crise. L'Afrique fabrique des bombes à retardement écologiques et sociales. La raréfaction des ressources naturelles tend à affaiblir la capacité de cohésion et de production de la société. Ce « </a:t>
            </a:r>
            <a:r>
              <a:rPr lang="fr-FR" sz="1200" b="1" dirty="0">
                <a:solidFill>
                  <a:schemeClr val="accent6">
                    <a:lumMod val="50000"/>
                  </a:schemeClr>
                </a:solidFill>
              </a:rPr>
              <a:t>cercle vicieux de la pauvreté</a:t>
            </a:r>
            <a:r>
              <a:rPr lang="fr-FR" sz="1200" dirty="0">
                <a:solidFill>
                  <a:schemeClr val="accent6">
                    <a:lumMod val="50000"/>
                  </a:schemeClr>
                </a:solidFill>
              </a:rPr>
              <a:t> » conduit les gens, bloqués dans leur histoire, à être à la fois agents et victimes de leurs propres actes destructeurs.</a:t>
            </a:r>
            <a:endParaRPr lang="fr-FR" sz="1200"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Songhaï, l’Afrique relève la tête</a:t>
            </a:r>
            <a:r>
              <a:rPr lang="fr-FR" sz="1200" dirty="0">
                <a:solidFill>
                  <a:schemeClr val="accent6">
                    <a:lumMod val="50000"/>
                  </a:schemeClr>
                </a:solidFill>
              </a:rPr>
              <a:t>, Godfrey </a:t>
            </a:r>
            <a:r>
              <a:rPr lang="fr-FR" sz="1200" dirty="0" err="1">
                <a:solidFill>
                  <a:schemeClr val="accent6">
                    <a:lumMod val="50000"/>
                  </a:schemeClr>
                </a:solidFill>
              </a:rPr>
              <a:t>Nzamujo</a:t>
            </a:r>
            <a:r>
              <a:rPr lang="fr-FR" sz="1200" dirty="0">
                <a:solidFill>
                  <a:schemeClr val="accent6">
                    <a:lumMod val="50000"/>
                  </a:schemeClr>
                </a:solidFill>
              </a:rPr>
              <a:t>, Ed. du Cerf, 2002.</a:t>
            </a:r>
          </a:p>
        </p:txBody>
      </p:sp>
      <p:sp>
        <p:nvSpPr>
          <p:cNvPr id="3" name="Rectangle 2"/>
          <p:cNvSpPr/>
          <p:nvPr/>
        </p:nvSpPr>
        <p:spPr>
          <a:xfrm>
            <a:off x="5480050" y="1746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EDD865B7-FFF6-4861-AF3D-EC413F5BEEDA}" type="slidenum">
              <a:rPr lang="fr-FR"/>
              <a:pPr>
                <a:defRPr/>
              </a:pPr>
              <a:t>94</a:t>
            </a:fld>
            <a:endParaRPr lang="fr-F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5100" y="419100"/>
            <a:ext cx="11806238" cy="63087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A13bis. </a:t>
            </a:r>
            <a:r>
              <a:rPr lang="fr-FR" b="1" u="sng" dirty="0">
                <a:solidFill>
                  <a:schemeClr val="accent6">
                    <a:lumMod val="50000"/>
                  </a:schemeClr>
                </a:solidFill>
                <a:latin typeface="+mn-lt"/>
              </a:rPr>
              <a:t>Annexe : Ecrits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algn="just">
              <a:defRPr/>
            </a:pPr>
            <a:r>
              <a:rPr lang="fr-FR" sz="1200" i="1" dirty="0">
                <a:solidFill>
                  <a:schemeClr val="accent6">
                    <a:lumMod val="50000"/>
                  </a:schemeClr>
                </a:solidFill>
              </a:rPr>
              <a:t>« J'aime découvrir les effets du travail bien fait, voir la joie de ceux qui réussissent. S'il n'y a pas de plaisir dans l'aventure du développement, cela ne tiendra pas et tournera au bureaucratisme, au travail de l'expert froid et indifférent. </a:t>
            </a:r>
            <a:endParaRPr lang="fr-FR" sz="1200" dirty="0">
              <a:solidFill>
                <a:schemeClr val="accent6">
                  <a:lumMod val="50000"/>
                </a:schemeClr>
              </a:solidFill>
            </a:endParaRPr>
          </a:p>
          <a:p>
            <a:pPr algn="just">
              <a:defRPr/>
            </a:pPr>
            <a:r>
              <a:rPr lang="fr-FR" sz="1200" i="1" dirty="0">
                <a:solidFill>
                  <a:schemeClr val="accent6">
                    <a:lumMod val="50000"/>
                  </a:schemeClr>
                </a:solidFill>
              </a:rPr>
              <a:t>Les cyniques côtoient les paresseux et les mous, les abstentionnistes et les blasés, dans cette résignation qui accepte si facilement les injustices et la misère.</a:t>
            </a:r>
            <a:endParaRPr lang="fr-FR" sz="1200" dirty="0">
              <a:solidFill>
                <a:schemeClr val="accent6">
                  <a:lumMod val="50000"/>
                </a:schemeClr>
              </a:solidFill>
            </a:endParaRPr>
          </a:p>
          <a:p>
            <a:pPr algn="just">
              <a:defRPr/>
            </a:pPr>
            <a:r>
              <a:rPr lang="fr-FR" sz="1200" i="1" dirty="0">
                <a:solidFill>
                  <a:schemeClr val="accent6">
                    <a:lumMod val="50000"/>
                  </a:schemeClr>
                </a:solidFill>
              </a:rPr>
              <a:t>L'amour est exigeant et critique: il ne se nourrit pas de faux-semblants, de gentillesse apparente et de politesses mondaines. Il veut une relation vraie avec un autre qui existe en vérité.</a:t>
            </a:r>
            <a:endParaRPr lang="fr-FR" sz="1200" dirty="0">
              <a:solidFill>
                <a:schemeClr val="accent6">
                  <a:lumMod val="50000"/>
                </a:schemeClr>
              </a:solidFill>
            </a:endParaRPr>
          </a:p>
          <a:p>
            <a:pPr algn="just">
              <a:defRPr/>
            </a:pPr>
            <a:r>
              <a:rPr lang="fr-FR" sz="1200" i="1" dirty="0">
                <a:solidFill>
                  <a:schemeClr val="accent6">
                    <a:lumMod val="50000"/>
                  </a:schemeClr>
                </a:solidFill>
              </a:rPr>
              <a:t>Le temps du regard est le temps de l'analyse et aussi le temps de l'appropriation. Il ne doit pas être trop court pour ne pas fabriquer [une analyse caricaturale], à la manière de l'expert parachuté qui, entre l'aéroport, son hôtel et le siège social du projet qu'il évalue, ne séjourne pas plus de trois jours.</a:t>
            </a:r>
            <a:endParaRPr lang="fr-FR" sz="1200" dirty="0">
              <a:solidFill>
                <a:schemeClr val="accent6">
                  <a:lumMod val="50000"/>
                </a:schemeClr>
              </a:solidFill>
            </a:endParaRPr>
          </a:p>
          <a:p>
            <a:pPr algn="just">
              <a:defRPr/>
            </a:pPr>
            <a:r>
              <a:rPr lang="fr-FR" sz="1200" i="1" dirty="0">
                <a:solidFill>
                  <a:schemeClr val="accent6">
                    <a:lumMod val="50000"/>
                  </a:schemeClr>
                </a:solidFill>
              </a:rPr>
              <a:t>Je n'accepte pas qu'on rejette la responsabilité sur autrui, qu'on dise: « c'est la faute de mes parents, des amis, du contexte, de l'histoire, de la politique... » car dans toute la vie « c'est moi qui suis au volant, je suis responsable ; l'autre peut m'aider, me freiner, me donner des coups de pouce... mais je reste responsable ».</a:t>
            </a:r>
            <a:endParaRPr lang="fr-FR" sz="1200" dirty="0">
              <a:solidFill>
                <a:schemeClr val="accent6">
                  <a:lumMod val="50000"/>
                </a:schemeClr>
              </a:solidFill>
            </a:endParaRPr>
          </a:p>
          <a:p>
            <a:pPr algn="just">
              <a:defRPr/>
            </a:pPr>
            <a:r>
              <a:rPr lang="fr-FR" sz="1200" i="1" dirty="0">
                <a:solidFill>
                  <a:schemeClr val="accent6">
                    <a:lumMod val="50000"/>
                  </a:schemeClr>
                </a:solidFill>
              </a:rPr>
              <a:t>Si je reçois des coups, cela peut me freiner dans mon élan, mais je n'ai pas le droit d'échouer ou de rejeter la responsabilité sur autrui.</a:t>
            </a:r>
            <a:endParaRPr lang="fr-FR" sz="1200" dirty="0">
              <a:solidFill>
                <a:schemeClr val="accent6">
                  <a:lumMod val="50000"/>
                </a:schemeClr>
              </a:solidFill>
            </a:endParaRPr>
          </a:p>
          <a:p>
            <a:pPr algn="just">
              <a:defRPr/>
            </a:pPr>
            <a:r>
              <a:rPr lang="fr-FR" sz="1200" i="1" dirty="0">
                <a:solidFill>
                  <a:schemeClr val="accent6">
                    <a:lumMod val="50000"/>
                  </a:schemeClr>
                </a:solidFill>
              </a:rPr>
              <a:t>Je me méfie de ceux qui, au nom de l'authenticité africaine et de l'inculturation, momifient les cultures africaines en les enveloppant d'archaïsmes. Ils font du passé idéalisé un modèle ...</a:t>
            </a:r>
            <a:endParaRPr lang="fr-FR" sz="1200" dirty="0">
              <a:solidFill>
                <a:schemeClr val="accent6">
                  <a:lumMod val="50000"/>
                </a:schemeClr>
              </a:solidFill>
            </a:endParaRPr>
          </a:p>
          <a:p>
            <a:pPr algn="just">
              <a:defRPr/>
            </a:pPr>
            <a:r>
              <a:rPr lang="fr-FR" sz="1200" i="1" dirty="0">
                <a:solidFill>
                  <a:schemeClr val="accent6">
                    <a:lumMod val="50000"/>
                  </a:schemeClr>
                </a:solidFill>
              </a:rPr>
              <a:t>« Lève-toi et marche. » Personne n'est condamné à rester toute sa vie paralysé et misérable.</a:t>
            </a:r>
            <a:endParaRPr lang="fr-FR" sz="1200" dirty="0">
              <a:solidFill>
                <a:schemeClr val="accent6">
                  <a:lumMod val="50000"/>
                </a:schemeClr>
              </a:solidFill>
            </a:endParaRPr>
          </a:p>
          <a:p>
            <a:pPr algn="just">
              <a:defRPr/>
            </a:pPr>
            <a:r>
              <a:rPr lang="fr-FR" sz="1200" i="1" dirty="0">
                <a:solidFill>
                  <a:schemeClr val="accent6">
                    <a:lumMod val="50000"/>
                  </a:schemeClr>
                </a:solidFill>
              </a:rPr>
              <a:t>Pour avancer vers la vérité, il faut étudier la Bible, la théologie, la morale, mais aussi les sciences humaines et physiques.</a:t>
            </a:r>
            <a:endParaRPr lang="fr-FR" sz="1200" dirty="0">
              <a:solidFill>
                <a:schemeClr val="accent6">
                  <a:lumMod val="50000"/>
                </a:schemeClr>
              </a:solidFill>
            </a:endParaRPr>
          </a:p>
          <a:p>
            <a:pPr algn="just">
              <a:defRPr/>
            </a:pPr>
            <a:r>
              <a:rPr lang="fr-FR" sz="1200" i="1" dirty="0">
                <a:solidFill>
                  <a:schemeClr val="accent6">
                    <a:lumMod val="50000"/>
                  </a:schemeClr>
                </a:solidFill>
              </a:rPr>
              <a:t>Les études ne sont pas là pour s'en glorifier: elles donnent la capacité de diminuer les contraintes rencontrées dans les démarches humaines.</a:t>
            </a:r>
            <a:endParaRPr lang="fr-FR" sz="1200" dirty="0">
              <a:solidFill>
                <a:schemeClr val="accent6">
                  <a:lumMod val="50000"/>
                </a:schemeClr>
              </a:solidFill>
            </a:endParaRPr>
          </a:p>
          <a:p>
            <a:pPr algn="just">
              <a:defRPr/>
            </a:pPr>
            <a:r>
              <a:rPr lang="fr-FR" sz="1200" i="1" dirty="0">
                <a:solidFill>
                  <a:schemeClr val="accent6">
                    <a:lumMod val="50000"/>
                  </a:schemeClr>
                </a:solidFill>
              </a:rPr>
              <a:t>Attention surtout à l'amateurisme car un aveugle, celui qui ne voit pas loin, ne peut rien faire et ne peut en aucun cas guider les autres. C'est là une grande faille de l'Afrique qui se contente de peu de connaissances et d'informations; on comprend un peu et, dès lors, on brode, on dirige... Le niveau de la plupart de nos dirigeants est faible ou présente un champ très étroit, alors qu'ils ont pouvoir dans un grand nombre de domaines.</a:t>
            </a:r>
            <a:endParaRPr lang="fr-FR" sz="1200" dirty="0">
              <a:solidFill>
                <a:schemeClr val="accent6">
                  <a:lumMod val="50000"/>
                </a:schemeClr>
              </a:solidFill>
            </a:endParaRPr>
          </a:p>
          <a:p>
            <a:pPr algn="just">
              <a:defRPr/>
            </a:pPr>
            <a:r>
              <a:rPr lang="fr-FR" sz="1200" i="1" dirty="0">
                <a:solidFill>
                  <a:schemeClr val="accent6">
                    <a:lumMod val="50000"/>
                  </a:schemeClr>
                </a:solidFill>
              </a:rPr>
              <a:t>La connaissance à promouvoir n'est pas seulement livresque ou scolaire. Un animateur de développement doit toujours se sentir en position d'apprentissage et d'analyse, de comparaison et d'évaluation. C'est à cette attitude de questionnement permanent qu'on reconnaît un vrai intellectuel, et pas à sa collection de diplômes gagnés en bachotant ou en répétant ce que pensent d'autres.</a:t>
            </a:r>
            <a:endParaRPr lang="fr-FR" sz="1200" dirty="0">
              <a:solidFill>
                <a:schemeClr val="accent6">
                  <a:lumMod val="50000"/>
                </a:schemeClr>
              </a:solidFill>
            </a:endParaRPr>
          </a:p>
          <a:p>
            <a:pPr algn="just">
              <a:defRPr/>
            </a:pPr>
            <a:r>
              <a:rPr lang="fr-FR" sz="1200" i="1" dirty="0">
                <a:solidFill>
                  <a:schemeClr val="accent6">
                    <a:lumMod val="50000"/>
                  </a:schemeClr>
                </a:solidFill>
              </a:rPr>
              <a:t>Pour promouvoir le développement d'une société, il est nécessaire que le social, l'économique et le spirituel travaillent ensemble. La crise en Afrique est une crise morale et spirituelle plus qu'économique au sens strict. Dans ces trois domaines — social, économique et spirituel —, c'est aussi le principe de synergie qui marche, qui est à valoriser.</a:t>
            </a:r>
            <a:endParaRPr lang="fr-FR" sz="1200" dirty="0">
              <a:solidFill>
                <a:schemeClr val="accent6">
                  <a:lumMod val="50000"/>
                </a:schemeClr>
              </a:solidFill>
            </a:endParaRPr>
          </a:p>
          <a:p>
            <a:pPr algn="just">
              <a:defRPr/>
            </a:pPr>
            <a:r>
              <a:rPr lang="fr-FR" sz="1200" i="1" dirty="0">
                <a:solidFill>
                  <a:schemeClr val="accent6">
                    <a:lumMod val="50000"/>
                  </a:schemeClr>
                </a:solidFill>
              </a:rPr>
              <a:t>Une grande part de la pauvreté de l'Afrique vient de ce que les valeurs du bien commun ne sont pas solidement ancrées: chacun cherche son intérêt individuel. Si le bien commun était central, il fournirait le cadre de la dynamique économique collective, du véritable développement au service de chacun et de tous. C'est là un défi que veut relever Songhaï: associer la dynamique de marché à la dynamique culturelle et sociale, car les valeurs économiques et éthiques sont liées et ne peuvent aller les unes sans les autres.</a:t>
            </a:r>
            <a:endParaRPr lang="fr-FR" sz="1200" dirty="0">
              <a:solidFill>
                <a:schemeClr val="accent6">
                  <a:lumMod val="50000"/>
                </a:schemeClr>
              </a:solidFill>
            </a:endParaRPr>
          </a:p>
          <a:p>
            <a:pPr algn="just">
              <a:defRPr/>
            </a:pPr>
            <a:r>
              <a:rPr lang="fr-FR" sz="1200" i="1" dirty="0">
                <a:solidFill>
                  <a:schemeClr val="accent6">
                    <a:lumMod val="50000"/>
                  </a:schemeClr>
                </a:solidFill>
              </a:rPr>
              <a:t>Songhaï repose sur le pari que le changement en Afrique est possible et qu'il n'y a pas de fatalité au mal-développement. Il ne s'agit plus de se résigner ou de pleurer sur soi. Il ne s'agit plus non plus d'accuser les autres (les Européens ou les Américains) d'être responsables du mal-développement. Il s'agit de se prendre en main.</a:t>
            </a:r>
            <a:endParaRPr lang="fr-FR" sz="1200" dirty="0">
              <a:solidFill>
                <a:schemeClr val="accent6">
                  <a:lumMod val="50000"/>
                </a:schemeClr>
              </a:solidFill>
            </a:endParaRPr>
          </a:p>
          <a:p>
            <a:pPr algn="just">
              <a:defRPr/>
            </a:pPr>
            <a:r>
              <a:rPr lang="fr-FR" sz="1200" i="1" dirty="0">
                <a:solidFill>
                  <a:schemeClr val="accent6">
                    <a:lumMod val="50000"/>
                  </a:schemeClr>
                </a:solidFill>
              </a:rPr>
              <a:t>Cette vision concerne le développement qui doit viser d'abord à inventer des sociétés humaines viables qui seront capables de générer leurs propres forces internes (sociales et économiques) pour se soutenir elles-mêmes. Le véritable développement de l'Afrique, le développement durable, n'émergera que si on donne de l'importance non seulement aux transformations des forces productives, mais aussi aux forces immatérielles et spirituelles. ».</a:t>
            </a:r>
            <a:endParaRPr lang="fr-FR" sz="1200" dirty="0">
              <a:solidFill>
                <a:schemeClr val="accent6">
                  <a:lumMod val="50000"/>
                </a:schemeClr>
              </a:solidFill>
            </a:endParaRPr>
          </a:p>
          <a:p>
            <a:pPr>
              <a:defRPr/>
            </a:pPr>
            <a:r>
              <a:rPr lang="fr-FR" sz="1200" i="1" dirty="0"/>
              <a:t> </a:t>
            </a: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Songhaï, l’Afrique relève la tête</a:t>
            </a:r>
            <a:r>
              <a:rPr lang="fr-FR" sz="1200" dirty="0">
                <a:solidFill>
                  <a:schemeClr val="accent6">
                    <a:lumMod val="50000"/>
                  </a:schemeClr>
                </a:solidFill>
              </a:rPr>
              <a:t>, Godfrey </a:t>
            </a:r>
            <a:r>
              <a:rPr lang="fr-FR" sz="1200" dirty="0" err="1">
                <a:solidFill>
                  <a:schemeClr val="accent6">
                    <a:lumMod val="50000"/>
                  </a:schemeClr>
                </a:solidFill>
              </a:rPr>
              <a:t>Nzamujo</a:t>
            </a:r>
            <a:r>
              <a:rPr lang="fr-FR" sz="1200" dirty="0">
                <a:solidFill>
                  <a:schemeClr val="accent6">
                    <a:lumMod val="50000"/>
                  </a:schemeClr>
                </a:solidFill>
              </a:rPr>
              <a:t>, Ed. du Cerf, 2002.</a:t>
            </a:r>
          </a:p>
        </p:txBody>
      </p:sp>
      <p:sp>
        <p:nvSpPr>
          <p:cNvPr id="3" name="Rectangle 2"/>
          <p:cNvSpPr/>
          <p:nvPr/>
        </p:nvSpPr>
        <p:spPr>
          <a:xfrm>
            <a:off x="5480050" y="1746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61BD8942-589F-4D04-A158-9745A598F13C}" type="slidenum">
              <a:rPr lang="fr-FR"/>
              <a:pPr>
                <a:defRPr/>
              </a:pPr>
              <a:t>95</a:t>
            </a:fld>
            <a:endParaRPr lang="fr-F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5100" y="419100"/>
            <a:ext cx="11806238" cy="39084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A13bis. </a:t>
            </a:r>
            <a:r>
              <a:rPr lang="fr-FR" b="1" u="sng" dirty="0">
                <a:solidFill>
                  <a:schemeClr val="accent6">
                    <a:lumMod val="50000"/>
                  </a:schemeClr>
                </a:solidFill>
                <a:latin typeface="+mn-lt"/>
              </a:rPr>
              <a:t>Annexe : Ecrits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algn="just">
              <a:defRPr/>
            </a:pPr>
            <a:r>
              <a:rPr lang="fr-FR" sz="1200" i="1" dirty="0">
                <a:solidFill>
                  <a:schemeClr val="accent6">
                    <a:lumMod val="50000"/>
                  </a:schemeClr>
                </a:solidFill>
              </a:rPr>
              <a:t>« Le développement d'un pays ne peut se faire sans les femmes, mais en Afrique elles sont absentes de la scène politique, des grandes instances de décision.</a:t>
            </a:r>
            <a:endParaRPr lang="fr-FR" sz="1200" dirty="0">
              <a:solidFill>
                <a:schemeClr val="accent6">
                  <a:lumMod val="50000"/>
                </a:schemeClr>
              </a:solidFill>
            </a:endParaRPr>
          </a:p>
          <a:p>
            <a:pPr algn="just">
              <a:defRPr/>
            </a:pPr>
            <a:r>
              <a:rPr lang="fr-FR" sz="1200" i="1" dirty="0">
                <a:solidFill>
                  <a:schemeClr val="accent6">
                    <a:lumMod val="50000"/>
                  </a:schemeClr>
                </a:solidFill>
              </a:rPr>
              <a:t>Les activités génératrices de revenus qu'on propose aux femmes sont la plupart du temps du bricolage: petits projets de </a:t>
            </a:r>
            <a:r>
              <a:rPr lang="fr-FR" sz="1200" i="1" dirty="0" err="1">
                <a:solidFill>
                  <a:schemeClr val="accent6">
                    <a:lumMod val="50000"/>
                  </a:schemeClr>
                </a:solidFill>
              </a:rPr>
              <a:t>couli</a:t>
            </a:r>
            <a:r>
              <a:rPr lang="fr-FR" sz="1200" i="1" dirty="0">
                <a:solidFill>
                  <a:schemeClr val="accent6">
                    <a:lumMod val="50000"/>
                  </a:schemeClr>
                </a:solidFill>
              </a:rPr>
              <a:t> </a:t>
            </a:r>
            <a:r>
              <a:rPr lang="fr-FR" sz="1200" i="1" dirty="0" err="1">
                <a:solidFill>
                  <a:schemeClr val="accent6">
                    <a:lumMod val="50000"/>
                  </a:schemeClr>
                </a:solidFill>
              </a:rPr>
              <a:t>couli</a:t>
            </a:r>
            <a:r>
              <a:rPr lang="fr-FR" sz="1200" i="1" dirty="0">
                <a:solidFill>
                  <a:schemeClr val="accent6">
                    <a:lumMod val="50000"/>
                  </a:schemeClr>
                </a:solidFill>
              </a:rPr>
              <a:t> (gâteau à base de tourteau d'arachide), groupements autour du maraîchage, installation d'ateliers de coiffure-couture... On entretient la pauvreté chez les femmes. On les maintient dans un circuit de simple subsistance.</a:t>
            </a:r>
            <a:endParaRPr lang="fr-FR" sz="1200" dirty="0">
              <a:solidFill>
                <a:schemeClr val="accent6">
                  <a:lumMod val="50000"/>
                </a:schemeClr>
              </a:solidFill>
            </a:endParaRPr>
          </a:p>
          <a:p>
            <a:pPr algn="just">
              <a:defRPr/>
            </a:pPr>
            <a:r>
              <a:rPr lang="fr-FR" sz="1200" i="1" dirty="0">
                <a:solidFill>
                  <a:schemeClr val="accent6">
                    <a:lumMod val="50000"/>
                  </a:schemeClr>
                </a:solidFill>
              </a:rPr>
              <a:t>Ce qui est déplorable, c'est que ces femmes, qu'on pense aider, sont considérées comme des marionnettes qu'on amène devant la télévision pour danser pendant quelques minutes, surtout à l'occasion d'une inauguration d'organisation féminine ou lors d'une remise de dons en leur faveur.</a:t>
            </a:r>
            <a:endParaRPr lang="fr-FR" sz="1200" dirty="0">
              <a:solidFill>
                <a:schemeClr val="accent6">
                  <a:lumMod val="50000"/>
                </a:schemeClr>
              </a:solidFill>
            </a:endParaRPr>
          </a:p>
          <a:p>
            <a:pPr algn="just">
              <a:defRPr/>
            </a:pPr>
            <a:r>
              <a:rPr lang="fr-FR" sz="1200" i="1" dirty="0">
                <a:solidFill>
                  <a:schemeClr val="accent6">
                    <a:lumMod val="50000"/>
                  </a:schemeClr>
                </a:solidFill>
              </a:rPr>
              <a:t>Il faut aider la femme africaine à redevenir une personne debout et digne, capable d'être elle-même ».</a:t>
            </a:r>
            <a:endParaRPr lang="fr-FR" sz="1200" dirty="0">
              <a:solidFill>
                <a:schemeClr val="accent6">
                  <a:lumMod val="50000"/>
                </a:schemeClr>
              </a:solidFill>
            </a:endParaRPr>
          </a:p>
          <a:p>
            <a:pPr algn="just" eaLnBrk="1" fontAlgn="auto" hangingPunct="1">
              <a:spcBef>
                <a:spcPts val="0"/>
              </a:spcBef>
              <a:spcAft>
                <a:spcPts val="0"/>
              </a:spcAft>
              <a:defRPr/>
            </a:pPr>
            <a:endParaRPr lang="fr-FR" sz="1200" dirty="0">
              <a:solidFill>
                <a:schemeClr val="accent6">
                  <a:lumMod val="50000"/>
                </a:schemeClr>
              </a:solidFill>
              <a:latin typeface="+mn-lt"/>
            </a:endParaRPr>
          </a:p>
          <a:p>
            <a:pPr algn="just">
              <a:defRPr/>
            </a:pPr>
            <a:r>
              <a:rPr lang="fr-FR" sz="1200" i="1" dirty="0">
                <a:solidFill>
                  <a:schemeClr val="accent6">
                    <a:lumMod val="50000"/>
                  </a:schemeClr>
                </a:solidFill>
              </a:rPr>
              <a:t>« </a:t>
            </a:r>
            <a:r>
              <a:rPr lang="fr-FR" sz="1200" i="1" u="sng" dirty="0">
                <a:solidFill>
                  <a:schemeClr val="accent6">
                    <a:lumMod val="50000"/>
                  </a:schemeClr>
                </a:solidFill>
              </a:rPr>
              <a:t>Passer le caps</a:t>
            </a:r>
            <a:r>
              <a:rPr lang="fr-FR" sz="1200" i="1" dirty="0">
                <a:solidFill>
                  <a:schemeClr val="accent6">
                    <a:lumMod val="50000"/>
                  </a:schemeClr>
                </a:solidFill>
              </a:rPr>
              <a:t> (agir) :</a:t>
            </a:r>
            <a:endParaRPr lang="fr-FR" sz="1200" dirty="0">
              <a:solidFill>
                <a:schemeClr val="accent6">
                  <a:lumMod val="50000"/>
                </a:schemeClr>
              </a:solidFill>
            </a:endParaRPr>
          </a:p>
          <a:p>
            <a:pPr algn="just">
              <a:defRPr/>
            </a:pPr>
            <a:r>
              <a:rPr lang="fr-FR" sz="1200" i="1" dirty="0">
                <a:solidFill>
                  <a:schemeClr val="accent6">
                    <a:lumMod val="50000"/>
                  </a:schemeClr>
                </a:solidFill>
              </a:rPr>
              <a:t>Il est nécessaire de ne pas en rester seulement aux mots: c'est tellement plus facile de vivre perpétuellement dans le rêve. On peut faire des projets sur le papier ou dans les discours et croire que c'est déjà là, qu'il n'y a plus qu'un problème de financement qui s'arrangera facilement. Non ! il faudra batailler dur, se déplacer, devenir gêneur et relancer sans cesse ceux qui promettent et ne font rien. Il faut frôler le découragement sans y céder. Le passage à l'acte est toujours difficile; il faut garder le cap, de manière tenace, en s'accrochant à la force de la vision.</a:t>
            </a:r>
            <a:endParaRPr lang="fr-FR" sz="1200" dirty="0">
              <a:solidFill>
                <a:schemeClr val="accent6">
                  <a:lumMod val="50000"/>
                </a:schemeClr>
              </a:solidFill>
            </a:endParaRPr>
          </a:p>
          <a:p>
            <a:pPr algn="just">
              <a:defRPr/>
            </a:pPr>
            <a:r>
              <a:rPr lang="fr-FR" sz="1200" i="1" dirty="0">
                <a:solidFill>
                  <a:schemeClr val="accent6">
                    <a:lumMod val="50000"/>
                  </a:schemeClr>
                </a:solidFill>
              </a:rPr>
              <a:t>Même si on est le plus bienveillant des hommes, il faut toujours être en tension avec des adversaires (des gens ou des conceptions). Il ne faut jamais négliger les opposants et croire naïvement que tout va bien se passer dans un milieu amical où tout le monde se précipitera pour vous aider. Non hélas!, la réalité n'a rien à voir avec ce tableau idyllique. Il y a toujours des jaloux, des rancuniers qui s'ajoutent aux paresseux, aux profiteurs... Et puis il y a la fatigue, le découragement de soi-même, de ses proches, l'incompréhension de la famille ou des amis, le doute. ».</a:t>
            </a:r>
            <a:endParaRPr lang="fr-FR" sz="1200" dirty="0">
              <a:solidFill>
                <a:schemeClr val="accent6">
                  <a:lumMod val="50000"/>
                </a:schemeClr>
              </a:solidFill>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Songhaï, l’Afrique relève la tête</a:t>
            </a:r>
            <a:r>
              <a:rPr lang="fr-FR" sz="1200" dirty="0">
                <a:solidFill>
                  <a:schemeClr val="accent6">
                    <a:lumMod val="50000"/>
                  </a:schemeClr>
                </a:solidFill>
              </a:rPr>
              <a:t>, Godfrey </a:t>
            </a:r>
            <a:r>
              <a:rPr lang="fr-FR" sz="1200" dirty="0" err="1">
                <a:solidFill>
                  <a:schemeClr val="accent6">
                    <a:lumMod val="50000"/>
                  </a:schemeClr>
                </a:solidFill>
              </a:rPr>
              <a:t>Nzamujo</a:t>
            </a:r>
            <a:r>
              <a:rPr lang="fr-FR" sz="1200" dirty="0">
                <a:solidFill>
                  <a:schemeClr val="accent6">
                    <a:lumMod val="50000"/>
                  </a:schemeClr>
                </a:solidFill>
              </a:rPr>
              <a:t>, Ed. du Cerf, 2002.</a:t>
            </a:r>
          </a:p>
        </p:txBody>
      </p:sp>
      <p:sp>
        <p:nvSpPr>
          <p:cNvPr id="3" name="Rectangle 2"/>
          <p:cNvSpPr/>
          <p:nvPr/>
        </p:nvSpPr>
        <p:spPr>
          <a:xfrm>
            <a:off x="5480050" y="1746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14CF08BC-7EA2-4950-B96D-A8AF744C5CCB}" type="slidenum">
              <a:rPr lang="fr-FR"/>
              <a:pPr>
                <a:defRPr/>
              </a:pPr>
              <a:t>96</a:t>
            </a:fld>
            <a:endParaRPr lang="fr-FR" dirty="0"/>
          </a:p>
        </p:txBody>
      </p:sp>
      <p:sp>
        <p:nvSpPr>
          <p:cNvPr id="4" name="ZoneTexte 3"/>
          <p:cNvSpPr txBox="1"/>
          <p:nvPr/>
        </p:nvSpPr>
        <p:spPr>
          <a:xfrm>
            <a:off x="8277225" y="5905500"/>
            <a:ext cx="3613150" cy="646113"/>
          </a:xfrm>
          <a:prstGeom prst="rect">
            <a:avLst/>
          </a:prstGeom>
          <a:noFill/>
        </p:spPr>
        <p:txBody>
          <a:bodyPr>
            <a:spAutoFit/>
          </a:bodyPr>
          <a:lstStyle/>
          <a:p>
            <a:pPr algn="just">
              <a:defRPr/>
            </a:pPr>
            <a:r>
              <a:rPr lang="fr-FR" sz="1200" dirty="0">
                <a:solidFill>
                  <a:schemeClr val="accent6">
                    <a:lumMod val="50000"/>
                  </a:schemeClr>
                </a:solidFill>
              </a:rPr>
              <a:t>Le président de la République béninoise, M. Boni </a:t>
            </a:r>
            <a:r>
              <a:rPr lang="fr-FR" sz="1200" dirty="0" err="1">
                <a:solidFill>
                  <a:schemeClr val="accent6">
                    <a:lumMod val="50000"/>
                  </a:schemeClr>
                </a:solidFill>
              </a:rPr>
              <a:t>Yayi</a:t>
            </a:r>
            <a:r>
              <a:rPr lang="fr-FR" sz="1200" dirty="0">
                <a:solidFill>
                  <a:schemeClr val="accent6">
                    <a:lumMod val="50000"/>
                  </a:schemeClr>
                </a:solidFill>
              </a:rPr>
              <a:t>, posant, le samedi 25 janvier 2014, avec 200 jeunes gestionnaires de ferme formés sous le label Songhaï.</a:t>
            </a:r>
          </a:p>
        </p:txBody>
      </p:sp>
      <p:pic>
        <p:nvPicPr>
          <p:cNvPr id="129030"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7913" y="4095750"/>
            <a:ext cx="27717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089650"/>
            <a:ext cx="3976688" cy="646113"/>
          </a:xfrm>
          <a:prstGeom prst="rect">
            <a:avLst/>
          </a:prstGeom>
        </p:spPr>
        <p:txBody>
          <a:bodyPr>
            <a:spAutoFit/>
          </a:bodyPr>
          <a:lstStyle/>
          <a:p>
            <a:pPr algn="ctr">
              <a:defRPr/>
            </a:pPr>
            <a:r>
              <a:rPr lang="fr-FR" sz="1200" dirty="0">
                <a:solidFill>
                  <a:schemeClr val="accent6">
                    <a:lumMod val="50000"/>
                  </a:schemeClr>
                </a:solidFill>
              </a:rPr>
              <a:t>Visite au Bénin du président sénégalais, M. Macky </a:t>
            </a:r>
            <a:r>
              <a:rPr lang="fr-FR" sz="1200" dirty="0" err="1">
                <a:solidFill>
                  <a:schemeClr val="accent6">
                    <a:lumMod val="50000"/>
                  </a:schemeClr>
                </a:solidFill>
              </a:rPr>
              <a:t>Sall</a:t>
            </a:r>
            <a:r>
              <a:rPr lang="fr-FR" sz="1200" dirty="0">
                <a:solidFill>
                  <a:schemeClr val="accent6">
                    <a:lumMod val="50000"/>
                  </a:schemeClr>
                </a:solidFill>
              </a:rPr>
              <a:t>, et du président de la République béninoise, M. Boni </a:t>
            </a:r>
            <a:r>
              <a:rPr lang="fr-FR" sz="1200" dirty="0" err="1">
                <a:solidFill>
                  <a:schemeClr val="accent6">
                    <a:lumMod val="50000"/>
                  </a:schemeClr>
                </a:solidFill>
              </a:rPr>
              <a:t>Yayi</a:t>
            </a:r>
            <a:r>
              <a:rPr lang="fr-FR" sz="1200" dirty="0">
                <a:solidFill>
                  <a:schemeClr val="accent6">
                    <a:lumMod val="50000"/>
                  </a:schemeClr>
                </a:solidFill>
              </a:rPr>
              <a:t>, au projet Songhaï et au business promotion center de Porto-Novo</a:t>
            </a:r>
          </a:p>
        </p:txBody>
      </p:sp>
      <p:pic>
        <p:nvPicPr>
          <p:cNvPr id="129032"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27550"/>
            <a:ext cx="2286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4129088" y="5992813"/>
            <a:ext cx="3878262" cy="646112"/>
          </a:xfrm>
          <a:prstGeom prst="rect">
            <a:avLst/>
          </a:prstGeom>
          <a:noFill/>
        </p:spPr>
        <p:txBody>
          <a:bodyPr>
            <a:spAutoFit/>
          </a:bodyPr>
          <a:lstStyle/>
          <a:p>
            <a:pPr algn="just">
              <a:defRPr/>
            </a:pPr>
            <a:r>
              <a:rPr lang="fr-FR" sz="1200" dirty="0">
                <a:solidFill>
                  <a:schemeClr val="accent6">
                    <a:lumMod val="50000"/>
                  </a:schemeClr>
                </a:solidFill>
              </a:rPr>
              <a:t>Visite du Directeur général de la FAO à Songhaï, </a:t>
            </a:r>
            <a:r>
              <a:rPr lang="fr-FR" sz="1200">
                <a:solidFill>
                  <a:schemeClr val="accent6">
                    <a:lumMod val="50000"/>
                  </a:schemeClr>
                </a:solidFill>
              </a:rPr>
              <a:t>le 05/11/2013</a:t>
            </a:r>
            <a:r>
              <a:rPr lang="fr-FR" sz="1200" dirty="0">
                <a:solidFill>
                  <a:schemeClr val="accent6">
                    <a:lumMod val="50000"/>
                  </a:schemeClr>
                </a:solidFill>
              </a:rPr>
              <a:t>. Source : </a:t>
            </a:r>
            <a:r>
              <a:rPr lang="fr-FR" sz="1200">
                <a:solidFill>
                  <a:schemeClr val="accent6">
                    <a:lumMod val="50000"/>
                  </a:schemeClr>
                </a:solidFill>
                <a:hlinkClick r:id="rId5"/>
              </a:rPr>
              <a:t>http://www.fao.org/emergencies/la-fao-en-action/histoires/histoire-detail/fr/c/204054/</a:t>
            </a:r>
            <a:r>
              <a:rPr lang="fr-FR" sz="1200">
                <a:solidFill>
                  <a:schemeClr val="accent6">
                    <a:lumMod val="50000"/>
                  </a:schemeClr>
                </a:solidFill>
              </a:rPr>
              <a:t> </a:t>
            </a:r>
            <a:endParaRPr lang="fr-FR" sz="1200" dirty="0">
              <a:solidFill>
                <a:schemeClr val="accent6">
                  <a:lumMod val="50000"/>
                </a:schemeClr>
              </a:solidFill>
            </a:endParaRPr>
          </a:p>
        </p:txBody>
      </p:sp>
      <p:pic>
        <p:nvPicPr>
          <p:cNvPr id="129034"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57738" y="42497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760413"/>
            <a:ext cx="11809413" cy="25844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A14. </a:t>
            </a:r>
            <a:r>
              <a:rPr lang="fr-FR" b="1" u="sng" dirty="0">
                <a:solidFill>
                  <a:schemeClr val="accent6">
                    <a:lumMod val="50000"/>
                  </a:schemeClr>
                </a:solidFill>
                <a:latin typeface="+mn-lt"/>
              </a:rPr>
              <a:t>Annexe : Livre d’Or</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algn="just">
              <a:defRPr/>
            </a:pPr>
            <a:r>
              <a:rPr lang="fr-FR" sz="1400" dirty="0">
                <a:solidFill>
                  <a:schemeClr val="accent6">
                    <a:lumMod val="50000"/>
                  </a:schemeClr>
                </a:solidFill>
              </a:rPr>
              <a:t>« </a:t>
            </a:r>
            <a:r>
              <a:rPr lang="fr-FR" sz="1400" i="1" dirty="0">
                <a:solidFill>
                  <a:schemeClr val="accent6">
                    <a:lumMod val="50000"/>
                  </a:schemeClr>
                </a:solidFill>
              </a:rPr>
              <a:t>De la production en passant par la transformation jusqu’à la commercialisation, tout se fait dans ce centre. Par exemple, le maïs et le soja sont cultivés pour l’élevage. Les bœufs et la volaille sont bien nourris par les céréales et leurs résidus. Il élève également des poissons. Les déchets d’animaux sont également utilisés pour enrichir le champ à travers le compostage. Les poissons élevés  sont réutilisés comme aliment bétail. L’eau qu’il utilise pour faire cette pisciculture est tout simplement l’eau qu’il a canalisée jusqu'à l’endroit le plus bas du champ où elle est stockée. Il a juste une manière d’entretenir l’eau pour qu’elle soit favorable aux poissons. Les machines servant aux différentes transformations des produits agricoles sont toutes fabriquées sur place et adaptées aux besoins. C’est vraiment un centre qui démontre que l’agriculture et l’élevage sont liés. La transformation après la production est essentielle pour mieux valoriser l’agriculture. La rentabilité des 22 ha permet de couvrir les salaires des travailleurs.</a:t>
            </a:r>
          </a:p>
          <a:p>
            <a:pPr algn="just">
              <a:defRPr/>
            </a:pPr>
            <a:r>
              <a:rPr lang="fr-FR" sz="1400" i="1" dirty="0">
                <a:solidFill>
                  <a:schemeClr val="accent6">
                    <a:lumMod val="50000"/>
                  </a:schemeClr>
                </a:solidFill>
              </a:rPr>
              <a:t>Aujourd’hui, le centre de Porto-Novo reçoit les stagiaires de tous les pays voisins. Sur  ce centre, il y a de la production </a:t>
            </a:r>
            <a:r>
              <a:rPr lang="fr-FR" sz="1400" i="1">
                <a:solidFill>
                  <a:schemeClr val="accent6">
                    <a:lumMod val="50000"/>
                  </a:schemeClr>
                </a:solidFill>
              </a:rPr>
              <a:t>365 jours/365</a:t>
            </a:r>
            <a:r>
              <a:rPr lang="fr-FR" sz="1400" dirty="0">
                <a:solidFill>
                  <a:schemeClr val="accent6">
                    <a:lumMod val="50000"/>
                  </a:schemeClr>
                </a:solidFill>
              </a:rPr>
              <a:t> », François Traoré.</a:t>
            </a:r>
          </a:p>
          <a:p>
            <a:pPr>
              <a:defRPr/>
            </a:pPr>
            <a:r>
              <a:rPr lang="fr-FR" sz="1400" dirty="0">
                <a:solidFill>
                  <a:schemeClr val="accent6">
                    <a:lumMod val="50000"/>
                  </a:schemeClr>
                </a:solidFill>
              </a:rPr>
              <a:t>Source : </a:t>
            </a:r>
            <a:r>
              <a:rPr lang="fr-FR" sz="1400" u="sng">
                <a:hlinkClick r:id="rId3"/>
              </a:rPr>
              <a:t>http://francoistraore.blogspot.fr/2012/10/ce-que-je-pense-du-centre-songhai-au_7.html</a:t>
            </a:r>
            <a:r>
              <a:rPr lang="fr-FR" sz="1400"/>
              <a:t> </a:t>
            </a:r>
            <a:endParaRPr lang="fr-FR" sz="1400" dirty="0"/>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8193BB24-D42A-491F-A505-5EDA223DA82A}" type="slidenum">
              <a:rPr lang="fr-FR"/>
              <a:pPr>
                <a:defRPr/>
              </a:pPr>
              <a:t>97</a:t>
            </a:fld>
            <a:endParaRPr lang="fr-FR" dirty="0"/>
          </a:p>
        </p:txBody>
      </p:sp>
      <p:pic>
        <p:nvPicPr>
          <p:cNvPr id="13107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3473450"/>
            <a:ext cx="23558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6550" y="3473450"/>
            <a:ext cx="23336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057275" y="5272088"/>
            <a:ext cx="2986088" cy="276225"/>
          </a:xfrm>
          <a:prstGeom prst="rect">
            <a:avLst/>
          </a:prstGeom>
          <a:noFill/>
        </p:spPr>
        <p:txBody>
          <a:bodyPr wrap="none">
            <a:spAutoFit/>
          </a:bodyPr>
          <a:lstStyle/>
          <a:p>
            <a:pPr algn="ctr">
              <a:defRPr/>
            </a:pPr>
            <a:r>
              <a:rPr lang="fr-FR" sz="1200" dirty="0">
                <a:solidFill>
                  <a:schemeClr val="accent6">
                    <a:lumMod val="50000"/>
                  </a:schemeClr>
                </a:solidFill>
              </a:rPr>
              <a:t>Fabrication de jus (de jus d’ananas à Gauche)</a:t>
            </a:r>
          </a:p>
        </p:txBody>
      </p:sp>
      <p:sp>
        <p:nvSpPr>
          <p:cNvPr id="10" name="ZoneTexte 9"/>
          <p:cNvSpPr txBox="1"/>
          <p:nvPr/>
        </p:nvSpPr>
        <p:spPr>
          <a:xfrm>
            <a:off x="8737600" y="6027738"/>
            <a:ext cx="2817813" cy="277812"/>
          </a:xfrm>
          <a:prstGeom prst="rect">
            <a:avLst/>
          </a:prstGeom>
          <a:noFill/>
        </p:spPr>
        <p:txBody>
          <a:bodyPr wrap="none">
            <a:spAutoFit/>
          </a:bodyPr>
          <a:lstStyle/>
          <a:p>
            <a:pPr algn="ctr">
              <a:defRPr/>
            </a:pPr>
            <a:r>
              <a:rPr lang="fr-FR" sz="1200" dirty="0" err="1">
                <a:solidFill>
                  <a:schemeClr val="accent6">
                    <a:lumMod val="50000"/>
                  </a:schemeClr>
                </a:solidFill>
              </a:rPr>
              <a:t>Encapsulage</a:t>
            </a:r>
            <a:r>
              <a:rPr lang="fr-FR" sz="1200" dirty="0">
                <a:solidFill>
                  <a:schemeClr val="accent6">
                    <a:lumMod val="50000"/>
                  </a:schemeClr>
                </a:solidFill>
              </a:rPr>
              <a:t> des bouteilles de jus de fruits</a:t>
            </a:r>
          </a:p>
        </p:txBody>
      </p:sp>
      <p:pic>
        <p:nvPicPr>
          <p:cNvPr id="131081"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44038" y="3875088"/>
            <a:ext cx="15875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2" name="Imag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05488" y="3830638"/>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4886325" y="5576888"/>
            <a:ext cx="4122738" cy="277812"/>
          </a:xfrm>
          <a:prstGeom prst="rect">
            <a:avLst/>
          </a:prstGeom>
          <a:noFill/>
        </p:spPr>
        <p:txBody>
          <a:bodyPr wrap="none">
            <a:spAutoFit/>
          </a:bodyPr>
          <a:lstStyle/>
          <a:p>
            <a:pPr algn="ctr">
              <a:defRPr/>
            </a:pPr>
            <a:r>
              <a:rPr lang="fr-FR" sz="1200" dirty="0">
                <a:solidFill>
                  <a:schemeClr val="accent6">
                    <a:lumMod val="50000"/>
                  </a:schemeClr>
                </a:solidFill>
              </a:rPr>
              <a:t>Stockage des pots de confiture et des bouteilles de jus de fruits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0650" y="219075"/>
            <a:ext cx="11850688" cy="6678613"/>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A15. </a:t>
            </a:r>
            <a:r>
              <a:rPr lang="fr-FR" b="1" u="sng" dirty="0">
                <a:solidFill>
                  <a:schemeClr val="accent6">
                    <a:lumMod val="50000"/>
                  </a:schemeClr>
                </a:solidFill>
                <a:latin typeface="+mn-lt"/>
              </a:rPr>
              <a:t>Annexe : La charte de Songhaï</a:t>
            </a:r>
            <a:r>
              <a:rPr lang="fr-FR" dirty="0">
                <a:solidFill>
                  <a:schemeClr val="accent6">
                    <a:lumMod val="50000"/>
                  </a:schemeClr>
                </a:solidFill>
                <a:latin typeface="+mn-lt"/>
              </a:rPr>
              <a:t> :</a:t>
            </a:r>
          </a:p>
          <a:p>
            <a:pPr>
              <a:defRPr/>
            </a:pPr>
            <a:br>
              <a:rPr lang="fr-FR" sz="1400" dirty="0"/>
            </a:br>
            <a:r>
              <a:rPr lang="fr-FR" sz="1600" dirty="0">
                <a:solidFill>
                  <a:schemeClr val="accent6">
                    <a:lumMod val="50000"/>
                  </a:schemeClr>
                </a:solidFill>
              </a:rPr>
              <a:t>SONGHAI a pour ambition de favoriser l'émergence d'une nouvelle société : basée sur un entreprenariat socio-économique durable valorisant les ressources locales (naturelles et humaines) capable de s'insérer dans l'économie internationale</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est une organisation destinée à créer un vivier socio-économique viable et son action porte sur : le développement des capacités intérieures de l'Homme dans toutes ses dimensions culturelles, sociale, technique, organisationnelle, économique pour que chacun retrouve une identité culturelle propre, afin de devenir Acteur à part entière le développement de l'entreprenariat basé sur l'agriculture, en relation étroite avec un développement plus large touchant l'industrie et le commerce.</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est une Organisation privée de volontaires - PVO - (</a:t>
            </a:r>
            <a:r>
              <a:rPr lang="fr-FR" sz="1600" dirty="0" err="1">
                <a:solidFill>
                  <a:schemeClr val="accent6">
                    <a:lumMod val="50000"/>
                  </a:schemeClr>
                </a:solidFill>
              </a:rPr>
              <a:t>Private</a:t>
            </a:r>
            <a:r>
              <a:rPr lang="fr-FR" sz="1600" dirty="0">
                <a:solidFill>
                  <a:schemeClr val="accent6">
                    <a:lumMod val="50000"/>
                  </a:schemeClr>
                </a:solidFill>
              </a:rPr>
              <a:t> </a:t>
            </a:r>
            <a:r>
              <a:rPr lang="fr-FR" sz="1600" dirty="0" err="1">
                <a:solidFill>
                  <a:schemeClr val="accent6">
                    <a:lumMod val="50000"/>
                  </a:schemeClr>
                </a:solidFill>
              </a:rPr>
              <a:t>Voluntary</a:t>
            </a:r>
            <a:r>
              <a:rPr lang="fr-FR" sz="1600" dirty="0">
                <a:solidFill>
                  <a:schemeClr val="accent6">
                    <a:lumMod val="50000"/>
                  </a:schemeClr>
                </a:solidFill>
              </a:rPr>
              <a:t> </a:t>
            </a:r>
            <a:r>
              <a:rPr lang="fr-FR" sz="1600" dirty="0" err="1">
                <a:solidFill>
                  <a:schemeClr val="accent6">
                    <a:lumMod val="50000"/>
                  </a:schemeClr>
                </a:solidFill>
              </a:rPr>
              <a:t>Organization</a:t>
            </a:r>
            <a:r>
              <a:rPr lang="fr-FR" sz="1600" dirty="0">
                <a:solidFill>
                  <a:schemeClr val="accent6">
                    <a:lumMod val="50000"/>
                  </a:schemeClr>
                </a:solidFill>
              </a:rPr>
              <a:t>) ses membres, au-delà d'un simple travail, s'engagent dans ce projet de société, acceptent et promeuvent le changement.</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développe une culture d'entreprenariat en : étant lui-même un entrepreneur performant sur ses différents sites avec des compétences techniques et économiques, développant une éthique </a:t>
            </a:r>
            <a:r>
              <a:rPr lang="fr-FR" sz="1600">
                <a:solidFill>
                  <a:schemeClr val="accent6">
                    <a:lumMod val="50000"/>
                  </a:schemeClr>
                </a:solidFill>
              </a:rPr>
              <a:t>de travail/combativité</a:t>
            </a:r>
            <a:r>
              <a:rPr lang="fr-FR" sz="1600" dirty="0">
                <a:solidFill>
                  <a:schemeClr val="accent6">
                    <a:lumMod val="50000"/>
                  </a:schemeClr>
                </a:solidFill>
              </a:rPr>
              <a:t>, une attitude de leadership et un sens </a:t>
            </a:r>
            <a:r>
              <a:rPr lang="fr-FR" sz="1600">
                <a:solidFill>
                  <a:schemeClr val="accent6">
                    <a:lumMod val="50000"/>
                  </a:schemeClr>
                </a:solidFill>
              </a:rPr>
              <a:t>de créativité/innovation</a:t>
            </a:r>
            <a:r>
              <a:rPr lang="fr-FR" sz="1600" dirty="0">
                <a:solidFill>
                  <a:schemeClr val="accent6">
                    <a:lumMod val="50000"/>
                  </a:schemeClr>
                </a:solidFill>
              </a:rPr>
              <a:t>, formant des jeunes entrepreneurs aussi bien au niveau technique qu'au niveau humain, cherchant à promouvoir les entrepreneurs.</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valorise toutes les ressources en puisant dans l'héritage culturel de l'Afrique, empruntant au reste du monde ses ressources, combinant les deux pour inventer de nouvelles valeurs convenant à l'Afrique, développant une vision de l'avenir et en renforçant ses propres capacités pour générer des ressources à articuler avec le reste du monde, pour être connecté à la force productrice mondiale.</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offre un cadre dynamique, propice à l'émergence d'entrepreneurs, qui attire les gens, crée l'envie, suscite l'intérêt et la confiance de se lancer à son tour, renforce les compétences, offre un espace socialement et économiquement viable pour développer une culture de succès, entraîne les jeunes entrepreneurs et les populations rurales dans un grand mouvement, une nouvelle dynamique de société.</a:t>
            </a:r>
          </a:p>
          <a:p>
            <a:pPr algn="just">
              <a:defRPr/>
            </a:pPr>
            <a:endParaRPr lang="fr-FR" sz="1400" dirty="0">
              <a:solidFill>
                <a:schemeClr val="accent6">
                  <a:lumMod val="50000"/>
                </a:schemeClr>
              </a:solidFill>
            </a:endParaRPr>
          </a:p>
          <a:p>
            <a:pPr algn="just">
              <a:defRPr/>
            </a:pPr>
            <a:r>
              <a:rPr lang="fr-FR" sz="1400" dirty="0">
                <a:solidFill>
                  <a:schemeClr val="accent6">
                    <a:lumMod val="50000"/>
                  </a:schemeClr>
                </a:solidFill>
              </a:rPr>
              <a:t>Source : </a:t>
            </a:r>
            <a:r>
              <a:rPr lang="fr-FR" sz="1400" u="sng">
                <a:solidFill>
                  <a:srgbClr val="0000CC"/>
                </a:solidFill>
              </a:rPr>
              <a:t>http://www.mewyovo.net/2013/03/la-ferme-modele-songhai-au-benin.html</a:t>
            </a:r>
            <a:endParaRPr lang="fr-FR" sz="1400" dirty="0">
              <a:solidFill>
                <a:srgbClr val="0000CC"/>
              </a:solidFill>
            </a:endParaRPr>
          </a:p>
        </p:txBody>
      </p:sp>
      <p:sp>
        <p:nvSpPr>
          <p:cNvPr id="3" name="Rectangle 2"/>
          <p:cNvSpPr/>
          <p:nvPr/>
        </p:nvSpPr>
        <p:spPr>
          <a:xfrm>
            <a:off x="48101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dirty="0"/>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8C24EDD4-A075-446C-94F4-E402222C3DBB}" type="slidenum">
              <a:rPr lang="fr-FR"/>
              <a:pPr>
                <a:defRPr/>
              </a:pPr>
              <a:t>98</a:t>
            </a:fld>
            <a:endParaRPr lang="fr-F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1313" y="285750"/>
            <a:ext cx="11468100" cy="5694363"/>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latin typeface="+mn-lt"/>
              </a:rPr>
              <a:t>A16. Annexe : Bibliographie</a:t>
            </a:r>
            <a:r>
              <a:rPr lang="fr-FR" sz="1400"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Vidéos en Français :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2" tooltip="SONGHAÏ : Ferme Biologique modèle / par Godfrey NZAMUJO"/>
              </a:rPr>
              <a:t>SONGHAÏ : Ferme Biologique </a:t>
            </a:r>
            <a:r>
              <a:rPr lang="fr-FR" sz="1400">
                <a:latin typeface="+mn-lt"/>
                <a:hlinkClick r:id="rId2" tooltip="SONGHAÏ : Ferme Biologique modèle / par Godfrey NZAMUJO"/>
              </a:rPr>
              <a:t>modèle / </a:t>
            </a:r>
            <a:r>
              <a:rPr lang="fr-FR" sz="1400" dirty="0">
                <a:latin typeface="+mn-lt"/>
                <a:hlinkClick r:id="rId2" tooltip="SONGHAÏ : Ferme Biologique modèle / par Godfrey NZAMUJO"/>
              </a:rPr>
              <a:t>par Godfrey NZAMUJO</a:t>
            </a:r>
            <a:r>
              <a:rPr lang="fr-FR" sz="1400" dirty="0">
                <a:solidFill>
                  <a:schemeClr val="accent6">
                    <a:lumMod val="50000"/>
                  </a:schemeClr>
                </a:solidFill>
                <a:latin typeface="+mn-lt"/>
              </a:rPr>
              <a:t>, </a:t>
            </a:r>
            <a:r>
              <a:rPr lang="fr-FR" sz="1400">
                <a:solidFill>
                  <a:schemeClr val="accent6">
                    <a:lumMod val="50000"/>
                  </a:schemeClr>
                </a:solidFill>
                <a:latin typeface="+mn-lt"/>
                <a:hlinkClick r:id="rId2"/>
              </a:rPr>
              <a:t>https://www.youtube.com/watch?v=giwKuLKMmM4</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3" tooltip="Au Bénin, une ferme bio comme modèle pour l'Afrique"/>
              </a:rPr>
              <a:t>Au Bénin, une ferme bio comme modèle pour l'Afrique</a:t>
            </a:r>
            <a:r>
              <a:rPr lang="fr-FR" sz="1400" dirty="0">
                <a:solidFill>
                  <a:schemeClr val="accent6">
                    <a:lumMod val="50000"/>
                  </a:schemeClr>
                </a:solidFill>
                <a:latin typeface="+mn-lt"/>
              </a:rPr>
              <a:t>, </a:t>
            </a:r>
            <a:r>
              <a:rPr lang="fr-FR" sz="1400">
                <a:solidFill>
                  <a:schemeClr val="accent6">
                    <a:lumMod val="50000"/>
                  </a:schemeClr>
                </a:solidFill>
                <a:latin typeface="+mn-lt"/>
                <a:hlinkClick r:id="rId3"/>
              </a:rPr>
              <a:t>https://www.youtube.com/watch?v=WCJUXDtndAU</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4" tooltip="Songhaï, une ferme bio au Bénin"/>
              </a:rPr>
              <a:t>Songhaï, une ferme bio au Bénin</a:t>
            </a:r>
            <a:r>
              <a:rPr lang="fr-FR" sz="1400" dirty="0">
                <a:solidFill>
                  <a:schemeClr val="accent6">
                    <a:lumMod val="50000"/>
                  </a:schemeClr>
                </a:solidFill>
                <a:latin typeface="+mn-lt"/>
              </a:rPr>
              <a:t>, </a:t>
            </a:r>
            <a:r>
              <a:rPr lang="fr-FR" sz="1400">
                <a:solidFill>
                  <a:schemeClr val="accent6">
                    <a:lumMod val="50000"/>
                  </a:schemeClr>
                </a:solidFill>
                <a:latin typeface="+mn-lt"/>
                <a:hlinkClick r:id="rId4"/>
              </a:rPr>
              <a:t>https://www.youtube.com/watch?v=ri7YJzPm-OM</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5" tooltip="SONGHAI-BENIN 1 / 2"/>
              </a:rPr>
              <a:t>SONGHAI-BENIN </a:t>
            </a:r>
            <a:r>
              <a:rPr lang="fr-FR" sz="1400">
                <a:latin typeface="+mn-lt"/>
                <a:hlinkClick r:id="rId5" tooltip="SONGHAI-BENIN 1 / 2"/>
              </a:rPr>
              <a:t>1 / </a:t>
            </a:r>
            <a:r>
              <a:rPr lang="fr-FR" sz="1400" dirty="0">
                <a:latin typeface="+mn-lt"/>
                <a:hlinkClick r:id="rId5" tooltip="SONGHAI-BENIN 1 / 2"/>
              </a:rPr>
              <a:t>2</a:t>
            </a:r>
            <a:r>
              <a:rPr lang="fr-FR" sz="1400" dirty="0">
                <a:latin typeface="+mn-lt"/>
              </a:rPr>
              <a:t>, </a:t>
            </a:r>
            <a:r>
              <a:rPr lang="fr-FR" sz="1400">
                <a:latin typeface="+mn-lt"/>
                <a:hlinkClick r:id="rId5"/>
              </a:rPr>
              <a:t>https://www.youtube.com/watch?v=Ngd4DMznAXY</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6"/>
              </a:rPr>
              <a:t>SONGHAI-BENIN </a:t>
            </a:r>
            <a:r>
              <a:rPr lang="fr-FR" sz="1400">
                <a:latin typeface="+mn-lt"/>
                <a:hlinkClick r:id="rId6"/>
              </a:rPr>
              <a:t>2 / </a:t>
            </a:r>
            <a:r>
              <a:rPr lang="fr-FR" sz="1400" dirty="0">
                <a:latin typeface="+mn-lt"/>
                <a:hlinkClick r:id="rId6"/>
              </a:rPr>
              <a:t>2</a:t>
            </a:r>
            <a:r>
              <a:rPr lang="fr-FR" sz="1400" dirty="0">
                <a:solidFill>
                  <a:schemeClr val="accent6">
                    <a:lumMod val="50000"/>
                  </a:schemeClr>
                </a:solidFill>
                <a:latin typeface="+mn-lt"/>
              </a:rPr>
              <a:t>, </a:t>
            </a:r>
            <a:r>
              <a:rPr lang="fr-FR" sz="1400">
                <a:solidFill>
                  <a:schemeClr val="accent6">
                    <a:lumMod val="50000"/>
                  </a:schemeClr>
                </a:solidFill>
                <a:latin typeface="+mn-lt"/>
                <a:hlinkClick r:id="rId6"/>
              </a:rPr>
              <a:t>https://www.youtube.com/watch?v=NikSJrYuVIg</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7" tooltip="Le Centre Songhaï au Bénin : le développement de l'entrepreneuriat en agriculture"/>
              </a:rPr>
              <a:t>Le Centre Songhaï au Bénin : le développement de l'entrepreneuriat en agriculture</a:t>
            </a:r>
            <a:r>
              <a:rPr lang="fr-FR" sz="1400" dirty="0">
                <a:solidFill>
                  <a:schemeClr val="accent6">
                    <a:lumMod val="50000"/>
                  </a:schemeClr>
                </a:solidFill>
                <a:latin typeface="+mn-lt"/>
              </a:rPr>
              <a:t>, </a:t>
            </a:r>
            <a:r>
              <a:rPr lang="fr-FR" sz="1400">
                <a:solidFill>
                  <a:schemeClr val="accent6">
                    <a:lumMod val="50000"/>
                  </a:schemeClr>
                </a:solidFill>
                <a:latin typeface="+mn-lt"/>
                <a:hlinkClick r:id="rId7"/>
              </a:rPr>
              <a:t>https://www.youtube.com/watch?v</a:t>
            </a:r>
            <a:r>
              <a:rPr lang="fr-FR" sz="1400" dirty="0">
                <a:solidFill>
                  <a:schemeClr val="accent6">
                    <a:lumMod val="50000"/>
                  </a:schemeClr>
                </a:solidFill>
                <a:latin typeface="+mn-lt"/>
                <a:hlinkClick r:id="rId7"/>
              </a:rPr>
              <a:t>=_bquoSTUSzU</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8" tooltip="Les villes rurales vertes: Godfrey Nzamujo at TEDxRéunion"/>
              </a:rPr>
              <a:t>Les villes rurales vertes: Godfrey </a:t>
            </a:r>
            <a:r>
              <a:rPr lang="fr-FR" sz="1400" dirty="0" err="1">
                <a:latin typeface="+mn-lt"/>
                <a:hlinkClick r:id="rId8" tooltip="Les villes rurales vertes: Godfrey Nzamujo at TEDxRéunion"/>
              </a:rPr>
              <a:t>Nzamujo</a:t>
            </a:r>
            <a:r>
              <a:rPr lang="fr-FR" sz="1400" dirty="0">
                <a:latin typeface="+mn-lt"/>
                <a:hlinkClick r:id="rId8" tooltip="Les villes rurales vertes: Godfrey Nzamujo at TEDxRéunion"/>
              </a:rPr>
              <a:t> at </a:t>
            </a:r>
            <a:r>
              <a:rPr lang="fr-FR" sz="1400" dirty="0" err="1">
                <a:latin typeface="+mn-lt"/>
                <a:hlinkClick r:id="rId8" tooltip="Les villes rurales vertes: Godfrey Nzamujo at TEDxRéunion"/>
              </a:rPr>
              <a:t>TEDx</a:t>
            </a:r>
            <a:r>
              <a:rPr lang="fr-FR" sz="1400" dirty="0">
                <a:latin typeface="+mn-lt"/>
                <a:hlinkClick r:id="rId8" tooltip="Les villes rurales vertes: Godfrey Nzamujo at TEDxRéunion"/>
              </a:rPr>
              <a:t> Réunion</a:t>
            </a:r>
            <a:r>
              <a:rPr lang="fr-FR" sz="1400" dirty="0">
                <a:solidFill>
                  <a:schemeClr val="accent6">
                    <a:lumMod val="50000"/>
                  </a:schemeClr>
                </a:solidFill>
                <a:latin typeface="+mn-lt"/>
              </a:rPr>
              <a:t>, </a:t>
            </a:r>
            <a:r>
              <a:rPr lang="fr-FR" sz="1400">
                <a:solidFill>
                  <a:schemeClr val="accent6">
                    <a:lumMod val="50000"/>
                  </a:schemeClr>
                </a:solidFill>
                <a:latin typeface="+mn-lt"/>
                <a:hlinkClick r:id="rId8"/>
              </a:rPr>
              <a:t>https://www.youtube.com/watch?v=SNU1Fj5_k2o</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9" tooltip="une réussite africaine - songhai 1 on 2"/>
              </a:rPr>
              <a:t>une réussite africaine - </a:t>
            </a:r>
            <a:r>
              <a:rPr lang="fr-FR" sz="1400" dirty="0" err="1">
                <a:latin typeface="+mn-lt"/>
                <a:hlinkClick r:id="rId9" tooltip="une réussite africaine - songhai 1 on 2"/>
              </a:rPr>
              <a:t>songhai</a:t>
            </a:r>
            <a:r>
              <a:rPr lang="fr-FR" sz="1400" dirty="0">
                <a:latin typeface="+mn-lt"/>
                <a:hlinkClick r:id="rId9" tooltip="une réussite africaine - songhai 1 on 2"/>
              </a:rPr>
              <a:t> 1 on 2</a:t>
            </a:r>
            <a:r>
              <a:rPr lang="fr-FR" sz="1400" dirty="0">
                <a:solidFill>
                  <a:schemeClr val="accent6">
                    <a:lumMod val="50000"/>
                  </a:schemeClr>
                </a:solidFill>
                <a:latin typeface="+mn-lt"/>
              </a:rPr>
              <a:t>, </a:t>
            </a:r>
            <a:r>
              <a:rPr lang="fr-FR" sz="1400">
                <a:solidFill>
                  <a:schemeClr val="accent6">
                    <a:lumMod val="50000"/>
                  </a:schemeClr>
                </a:solidFill>
                <a:latin typeface="+mn-lt"/>
                <a:hlinkClick r:id="rId9"/>
              </a:rPr>
              <a:t>https://www.youtube.com/watch?v=6hCPH6iiJxM</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0" tooltip="une réussite africaine - songhai 2 on 2"/>
              </a:rPr>
              <a:t>une réussite africaine - </a:t>
            </a:r>
            <a:r>
              <a:rPr lang="fr-FR" sz="1400" dirty="0" err="1">
                <a:latin typeface="+mn-lt"/>
                <a:hlinkClick r:id="rId10" tooltip="une réussite africaine - songhai 2 on 2"/>
              </a:rPr>
              <a:t>songhai</a:t>
            </a:r>
            <a:r>
              <a:rPr lang="fr-FR" sz="1400" dirty="0">
                <a:latin typeface="+mn-lt"/>
                <a:hlinkClick r:id="rId10" tooltip="une réussite africaine - songhai 2 on 2"/>
              </a:rPr>
              <a:t> 2 on 2</a:t>
            </a:r>
            <a:r>
              <a:rPr lang="fr-FR" sz="1400" dirty="0">
                <a:solidFill>
                  <a:schemeClr val="accent6">
                    <a:lumMod val="50000"/>
                  </a:schemeClr>
                </a:solidFill>
                <a:latin typeface="+mn-lt"/>
              </a:rPr>
              <a:t>, </a:t>
            </a:r>
            <a:r>
              <a:rPr lang="fr-FR" sz="1400">
                <a:solidFill>
                  <a:schemeClr val="accent6">
                    <a:lumMod val="50000"/>
                  </a:schemeClr>
                </a:solidFill>
                <a:latin typeface="+mn-lt"/>
                <a:hlinkClick r:id="rId10"/>
              </a:rPr>
              <a:t>https://www.youtube.com/watch?v=nocRb6csCk4</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1"/>
              </a:rPr>
              <a:t>L'AFRIQUE DE </a:t>
            </a:r>
            <a:r>
              <a:rPr lang="fr-FR" sz="1400" dirty="0" err="1">
                <a:latin typeface="+mn-lt"/>
                <a:hlinkClick r:id="rId11"/>
              </a:rPr>
              <a:t>DEMAIN.flv</a:t>
            </a:r>
            <a:r>
              <a:rPr lang="fr-FR" sz="1400" dirty="0">
                <a:solidFill>
                  <a:schemeClr val="accent6">
                    <a:lumMod val="50000"/>
                  </a:schemeClr>
                </a:solidFill>
                <a:latin typeface="+mn-lt"/>
              </a:rPr>
              <a:t>, </a:t>
            </a:r>
            <a:r>
              <a:rPr lang="fr-FR" sz="1400">
                <a:solidFill>
                  <a:schemeClr val="accent6">
                    <a:lumMod val="50000"/>
                  </a:schemeClr>
                </a:solidFill>
                <a:latin typeface="+mn-lt"/>
                <a:hlinkClick r:id="rId11"/>
              </a:rPr>
              <a:t>https://www.youtube.com/watch?v=BxiHZOTrr1o</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2"/>
              </a:rPr>
              <a:t>VISITE DES PRESIDENTS </a:t>
            </a:r>
            <a:r>
              <a:rPr lang="fr-FR" sz="1400" dirty="0" err="1">
                <a:latin typeface="+mn-lt"/>
                <a:hlinkClick r:id="rId12"/>
              </a:rPr>
              <a:t>AFRICAINS.flv</a:t>
            </a:r>
            <a:r>
              <a:rPr lang="fr-FR" sz="1400" dirty="0">
                <a:solidFill>
                  <a:schemeClr val="accent6">
                    <a:lumMod val="50000"/>
                  </a:schemeClr>
                </a:solidFill>
                <a:latin typeface="+mn-lt"/>
              </a:rPr>
              <a:t>, </a:t>
            </a:r>
            <a:r>
              <a:rPr lang="fr-FR" sz="1400">
                <a:solidFill>
                  <a:schemeClr val="accent6">
                    <a:lumMod val="50000"/>
                  </a:schemeClr>
                </a:solidFill>
                <a:latin typeface="+mn-lt"/>
                <a:hlinkClick r:id="rId12"/>
              </a:rPr>
              <a:t>https://www.youtube.com/watch?v=WqnDdKQmF1k</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3" tooltip="LANCEMENT WABEF AU CENTRE SONGHAI"/>
              </a:rPr>
              <a:t>LANCEMENT WABEF AU CENTRE SONGHAI</a:t>
            </a:r>
            <a:r>
              <a:rPr lang="fr-FR" sz="1400" dirty="0">
                <a:solidFill>
                  <a:schemeClr val="accent6">
                    <a:lumMod val="50000"/>
                  </a:schemeClr>
                </a:solidFill>
                <a:latin typeface="+mn-lt"/>
              </a:rPr>
              <a:t>, </a:t>
            </a:r>
            <a:r>
              <a:rPr lang="fr-FR" sz="1400">
                <a:solidFill>
                  <a:schemeClr val="accent6">
                    <a:lumMod val="50000"/>
                  </a:schemeClr>
                </a:solidFill>
                <a:latin typeface="+mn-lt"/>
                <a:hlinkClick r:id="rId13"/>
              </a:rPr>
              <a:t>https://www.youtube.com/watch?v=BJwtf1YaeAI</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4"/>
              </a:rPr>
              <a:t>Ecotourisme au Bénin : le Centre </a:t>
            </a:r>
            <a:r>
              <a:rPr lang="fr-FR" sz="1400" dirty="0" err="1">
                <a:latin typeface="+mn-lt"/>
                <a:hlinkClick r:id="rId14"/>
              </a:rPr>
              <a:t>Songhai</a:t>
            </a:r>
            <a:r>
              <a:rPr lang="fr-FR" sz="1400" dirty="0">
                <a:latin typeface="+mn-lt"/>
                <a:hlinkClick r:id="rId14"/>
              </a:rPr>
              <a:t> de Parakou (</a:t>
            </a:r>
            <a:r>
              <a:rPr lang="fr-FR" sz="1400" dirty="0" err="1">
                <a:latin typeface="+mn-lt"/>
                <a:hlinkClick r:id="rId14"/>
              </a:rPr>
              <a:t>Borgou</a:t>
            </a:r>
            <a:r>
              <a:rPr lang="fr-FR" sz="1400" dirty="0">
                <a:latin typeface="+mn-lt"/>
                <a:hlinkClick r:id="rId14"/>
              </a:rPr>
              <a:t>)</a:t>
            </a:r>
            <a:r>
              <a:rPr lang="fr-FR" sz="1400" dirty="0">
                <a:solidFill>
                  <a:schemeClr val="accent6">
                    <a:lumMod val="50000"/>
                  </a:schemeClr>
                </a:solidFill>
                <a:latin typeface="+mn-lt"/>
              </a:rPr>
              <a:t>, </a:t>
            </a:r>
            <a:r>
              <a:rPr lang="fr-FR" sz="1400">
                <a:solidFill>
                  <a:schemeClr val="accent6">
                    <a:lumMod val="50000"/>
                  </a:schemeClr>
                </a:solidFill>
                <a:latin typeface="+mn-lt"/>
                <a:hlinkClick r:id="rId14"/>
              </a:rPr>
              <a:t>https://www.youtube.com/watch?v=jaGI2iRFYQg</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Une série de vidéo sur le centre Songhaï, ferme bio (ARTE avec Léonce SESSOU) : </a:t>
            </a:r>
            <a:r>
              <a:rPr lang="fr-FR" sz="1400">
                <a:solidFill>
                  <a:schemeClr val="accent6">
                    <a:lumMod val="50000"/>
                  </a:schemeClr>
                </a:solidFill>
                <a:latin typeface="+mn-lt"/>
                <a:hlinkClick r:id="rId15"/>
              </a:rPr>
              <a:t>http://afrique.arte.tv/blog/?</a:t>
            </a:r>
            <a:r>
              <a:rPr lang="fr-FR" sz="1400" dirty="0">
                <a:solidFill>
                  <a:schemeClr val="accent6">
                    <a:lumMod val="50000"/>
                  </a:schemeClr>
                </a:solidFill>
                <a:latin typeface="+mn-lt"/>
                <a:hlinkClick r:id="rId15"/>
              </a:rPr>
              <a:t>p=2230</a:t>
            </a:r>
            <a:r>
              <a:rPr lang="fr-FR" sz="1400" dirty="0">
                <a:solidFill>
                  <a:schemeClr val="accent6">
                    <a:lumMod val="50000"/>
                  </a:schemeClr>
                </a:solidFill>
                <a:latin typeface="+mn-lt"/>
              </a:rPr>
              <a:t>, </a:t>
            </a:r>
            <a:r>
              <a:rPr lang="fr-FR" sz="1400">
                <a:solidFill>
                  <a:schemeClr val="accent6">
                    <a:lumMod val="50000"/>
                  </a:schemeClr>
                </a:solidFill>
                <a:hlinkClick r:id="rId16"/>
              </a:rPr>
              <a:t>http://afrique.arte.tv/#/trip/BEN/2230/</a:t>
            </a:r>
            <a:r>
              <a:rPr lang="fr-FR" sz="1400" dirty="0">
                <a:solidFill>
                  <a:schemeClr val="accent6">
                    <a:lumMod val="50000"/>
                  </a:schemeClr>
                </a:solidFill>
              </a:rPr>
              <a:t> , </a:t>
            </a:r>
            <a:r>
              <a:rPr lang="fr-FR" sz="1400">
                <a:solidFill>
                  <a:schemeClr val="accent6">
                    <a:lumMod val="50000"/>
                  </a:schemeClr>
                </a:solidFill>
                <a:hlinkClick r:id="rId17"/>
              </a:rPr>
              <a:t>http://afrique.arte.tv/#/video/2249/</a:t>
            </a:r>
            <a:r>
              <a:rPr lang="fr-FR" sz="1400" dirty="0">
                <a:solidFill>
                  <a:schemeClr val="accent6">
                    <a:lumMod val="50000"/>
                  </a:schemeClr>
                </a:solidFill>
              </a:rPr>
              <a:t> (bonus), </a:t>
            </a:r>
            <a:r>
              <a:rPr lang="fr-FR" sz="1400">
                <a:solidFill>
                  <a:schemeClr val="accent6">
                    <a:lumMod val="50000"/>
                  </a:schemeClr>
                </a:solidFill>
                <a:hlinkClick r:id="rId18"/>
              </a:rPr>
              <a:t>http://afrique.arte.tv/#/video/2244/</a:t>
            </a:r>
            <a:r>
              <a:rPr lang="fr-FR" sz="1400" dirty="0">
                <a:solidFill>
                  <a:schemeClr val="accent6">
                    <a:lumMod val="50000"/>
                  </a:schemeClr>
                </a:solidFill>
              </a:rPr>
              <a:t> (bonus)</a:t>
            </a:r>
            <a:endParaRPr lang="fr-FR" sz="1400" dirty="0">
              <a:solidFill>
                <a:schemeClr val="accent6">
                  <a:lumMod val="50000"/>
                </a:schemeClr>
              </a:solidFill>
              <a:latin typeface="+mn-lt"/>
            </a:endParaRP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Documentaires en Français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b="1" i="1" dirty="0">
                <a:solidFill>
                  <a:schemeClr val="accent6">
                    <a:lumMod val="50000"/>
                  </a:schemeClr>
                </a:solidFill>
                <a:latin typeface="+mn-lt"/>
              </a:rPr>
              <a:t>Le bonheur est dans l'assiette, </a:t>
            </a:r>
            <a:r>
              <a:rPr lang="fr-FR" sz="1400" b="1" dirty="0">
                <a:solidFill>
                  <a:schemeClr val="accent6">
                    <a:lumMod val="50000"/>
                  </a:schemeClr>
                </a:solidFill>
                <a:latin typeface="+mn-lt"/>
              </a:rPr>
              <a:t>Au Bénin avec Godfrey </a:t>
            </a:r>
            <a:r>
              <a:rPr lang="fr-FR" sz="1400" b="1" dirty="0" err="1">
                <a:solidFill>
                  <a:schemeClr val="accent6">
                    <a:lumMod val="50000"/>
                  </a:schemeClr>
                </a:solidFill>
                <a:latin typeface="+mn-lt"/>
              </a:rPr>
              <a:t>Nzamujo</a:t>
            </a:r>
            <a:br>
              <a:rPr lang="fr-FR" sz="1400" dirty="0">
                <a:solidFill>
                  <a:schemeClr val="accent6">
                    <a:lumMod val="50000"/>
                  </a:schemeClr>
                </a:solidFill>
                <a:latin typeface="+mn-lt"/>
              </a:rPr>
            </a:br>
            <a:r>
              <a:rPr lang="fr-FR" sz="1400" dirty="0">
                <a:solidFill>
                  <a:schemeClr val="accent6">
                    <a:lumMod val="50000"/>
                  </a:schemeClr>
                </a:solidFill>
                <a:latin typeface="+mn-lt"/>
              </a:rPr>
              <a:t>Une série documentaire écrite par Sophie </a:t>
            </a:r>
            <a:r>
              <a:rPr lang="fr-FR" sz="1400" dirty="0" err="1">
                <a:solidFill>
                  <a:schemeClr val="accent6">
                    <a:lumMod val="50000"/>
                  </a:schemeClr>
                </a:solidFill>
                <a:latin typeface="+mn-lt"/>
              </a:rPr>
              <a:t>Brissaud</a:t>
            </a:r>
            <a:r>
              <a:rPr lang="fr-FR" sz="1400" dirty="0">
                <a:solidFill>
                  <a:schemeClr val="accent6">
                    <a:lumMod val="50000"/>
                  </a:schemeClr>
                </a:solidFill>
                <a:latin typeface="+mn-lt"/>
              </a:rPr>
              <a:t> et Philippe Allante. Réalisée par Philippe Allante. </a:t>
            </a:r>
            <a:br>
              <a:rPr lang="fr-FR" sz="1400" dirty="0">
                <a:solidFill>
                  <a:schemeClr val="accent6">
                    <a:lumMod val="50000"/>
                  </a:schemeClr>
                </a:solidFill>
                <a:latin typeface="+mn-lt"/>
              </a:rPr>
            </a:br>
            <a:r>
              <a:rPr lang="fr-FR" sz="1400" dirty="0">
                <a:solidFill>
                  <a:schemeClr val="accent6">
                    <a:lumMod val="50000"/>
                  </a:schemeClr>
                </a:solidFill>
                <a:latin typeface="+mn-lt"/>
              </a:rPr>
              <a:t>Coproduction : Arte france, Petit Dragon avec Ten2ten films (France, 2012, 5x43mn),</a:t>
            </a:r>
          </a:p>
          <a:p>
            <a:pPr eaLnBrk="1" fontAlgn="auto" hangingPunct="1">
              <a:spcBef>
                <a:spcPts val="0"/>
              </a:spcBef>
              <a:spcAft>
                <a:spcPts val="0"/>
              </a:spcAft>
              <a:defRPr/>
            </a:pPr>
            <a:r>
              <a:rPr lang="fr-FR" sz="1400">
                <a:solidFill>
                  <a:schemeClr val="accent6">
                    <a:lumMod val="50000"/>
                  </a:schemeClr>
                </a:solidFill>
                <a:latin typeface="+mn-lt"/>
                <a:hlinkClick r:id="rId19"/>
              </a:rPr>
              <a:t>http://www.arte.tv/fr/en-balade-avec-godfrey-nzamujo/6953782,CmC=6953796.html</a:t>
            </a:r>
            <a:r>
              <a:rPr lang="fr-FR" sz="1400">
                <a:solidFill>
                  <a:schemeClr val="accent6">
                    <a:lumMod val="50000"/>
                  </a:schemeClr>
                </a:solidFill>
                <a:latin typeface="+mn-lt"/>
              </a:rPr>
              <a:t> </a:t>
            </a:r>
            <a:endParaRPr lang="fr-FR" sz="14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91888" y="6400800"/>
            <a:ext cx="646112" cy="276225"/>
          </a:xfrm>
        </p:spPr>
        <p:txBody>
          <a:bodyPr/>
          <a:lstStyle/>
          <a:p>
            <a:pPr>
              <a:defRPr/>
            </a:pPr>
            <a:fld id="{C539BB62-A133-4FCE-B61E-A71063DED216}" type="slidenum">
              <a:rPr lang="fr-FR"/>
              <a:pPr>
                <a:defRPr/>
              </a:pPr>
              <a:t>99</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3039</TotalTime>
  <Words>14384</Words>
  <Application>Microsoft Office PowerPoint</Application>
  <PresentationFormat>Grand écran</PresentationFormat>
  <Paragraphs>2265</Paragraphs>
  <Slides>108</Slides>
  <Notes>60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108</vt:i4>
      </vt:variant>
    </vt:vector>
  </HeadingPairs>
  <TitlesOfParts>
    <vt:vector size="122" baseType="lpstr">
      <vt:lpstr>ＭＳ Ｐゴシック</vt:lpstr>
      <vt:lpstr>Arial</vt:lpstr>
      <vt:lpstr>Arial Black</vt:lpstr>
      <vt:lpstr>Cabin</vt:lpstr>
      <vt:lpstr>Calibri</vt:lpstr>
      <vt:lpstr>Calibri Light</vt:lpstr>
      <vt:lpstr>Garamond</vt:lpstr>
      <vt:lpstr>Helvetica Neue</vt:lpstr>
      <vt:lpstr>Perpetua</vt:lpstr>
      <vt:lpstr>Times New Roman</vt:lpstr>
      <vt:lpstr>Verdana</vt:lpstr>
      <vt:lpstr>Wingdings</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278</cp:revision>
  <cp:lastPrinted>2014-11-28T11:14:35Z</cp:lastPrinted>
  <dcterms:created xsi:type="dcterms:W3CDTF">2014-11-25T14:03:07Z</dcterms:created>
  <dcterms:modified xsi:type="dcterms:W3CDTF">2018-01-10T21:12:04Z</dcterms:modified>
</cp:coreProperties>
</file>