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6" r:id="rId7"/>
    <p:sldId id="265" r:id="rId8"/>
    <p:sldId id="263" r:id="rId9"/>
    <p:sldId id="267" r:id="rId10"/>
    <p:sldId id="268"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0DC0B65-3EA2-461F-A3AF-EF27D88CDF6C}" type="datetimeFigureOut">
              <a:rPr lang="en-US" smtClean="0"/>
              <a:pPr/>
              <a:t>1/4/2012</a:t>
            </a:fld>
            <a:endParaRPr lang="en-IN"/>
          </a:p>
        </p:txBody>
      </p:sp>
      <p:sp>
        <p:nvSpPr>
          <p:cNvPr id="2" name="Footer Placeholder 1"/>
          <p:cNvSpPr>
            <a:spLocks noGrp="1"/>
          </p:cNvSpPr>
          <p:nvPr>
            <p:ph type="ftr" sz="quarter" idx="11"/>
          </p:nvPr>
        </p:nvSpPr>
        <p:spPr/>
        <p:txBody>
          <a:bodyPr/>
          <a:lstStyle/>
          <a:p>
            <a:endParaRPr lang="en-IN"/>
          </a:p>
        </p:txBody>
      </p:sp>
      <p:sp>
        <p:nvSpPr>
          <p:cNvPr id="15" name="Slide Number Placeholder 14"/>
          <p:cNvSpPr>
            <a:spLocks noGrp="1"/>
          </p:cNvSpPr>
          <p:nvPr>
            <p:ph type="sldNum" sz="quarter" idx="12"/>
          </p:nvPr>
        </p:nvSpPr>
        <p:spPr>
          <a:xfrm>
            <a:off x="8229600" y="6473952"/>
            <a:ext cx="758952" cy="246888"/>
          </a:xfrm>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DC0B65-3EA2-461F-A3AF-EF27D88CDF6C}" type="datetimeFigureOut">
              <a:rPr lang="en-US" smtClean="0"/>
              <a:pPr/>
              <a:t>1/4/2012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DC0B65-3EA2-461F-A3AF-EF27D88CDF6C}" type="datetimeFigureOut">
              <a:rPr lang="en-US" smtClean="0"/>
              <a:pPr/>
              <a:t>1/4/2012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0DC0B65-3EA2-461F-A3AF-EF27D88CDF6C}" type="datetimeFigureOut">
              <a:rPr lang="en-US" smtClean="0"/>
              <a:pPr/>
              <a:t>1/4/2012</a:t>
            </a:fld>
            <a:endParaRPr lang="en-IN"/>
          </a:p>
        </p:txBody>
      </p:sp>
      <p:sp>
        <p:nvSpPr>
          <p:cNvPr id="19" name="Footer Placeholder 18"/>
          <p:cNvSpPr>
            <a:spLocks noGrp="1"/>
          </p:cNvSpPr>
          <p:nvPr>
            <p:ph type="ftr" sz="quarter" idx="11"/>
          </p:nvPr>
        </p:nvSpPr>
        <p:spPr>
          <a:xfrm>
            <a:off x="3581400" y="76200"/>
            <a:ext cx="2895600" cy="288925"/>
          </a:xfrm>
        </p:spPr>
        <p:txBody>
          <a:bodyPr/>
          <a:lstStyle/>
          <a:p>
            <a:endParaRPr lang="en-IN"/>
          </a:p>
        </p:txBody>
      </p:sp>
      <p:sp>
        <p:nvSpPr>
          <p:cNvPr id="16" name="Slide Number Placeholder 15"/>
          <p:cNvSpPr>
            <a:spLocks noGrp="1"/>
          </p:cNvSpPr>
          <p:nvPr>
            <p:ph type="sldNum" sz="quarter" idx="12"/>
          </p:nvPr>
        </p:nvSpPr>
        <p:spPr>
          <a:xfrm>
            <a:off x="8229600" y="6473952"/>
            <a:ext cx="758952" cy="246888"/>
          </a:xfrm>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0DC0B65-3EA2-461F-A3AF-EF27D88CDF6C}" type="datetimeFigureOut">
              <a:rPr lang="en-US" smtClean="0"/>
              <a:pPr/>
              <a:t>1/4/2012</a:t>
            </a:fld>
            <a:endParaRPr lang="en-IN"/>
          </a:p>
        </p:txBody>
      </p:sp>
      <p:sp>
        <p:nvSpPr>
          <p:cNvPr id="11" name="Footer Placeholder 10"/>
          <p:cNvSpPr>
            <a:spLocks noGrp="1"/>
          </p:cNvSpPr>
          <p:nvPr>
            <p:ph type="ftr" sz="quarter" idx="11"/>
          </p:nvPr>
        </p:nvSpPr>
        <p:spPr/>
        <p:txBody>
          <a:bodyPr/>
          <a:lstStyle/>
          <a:p>
            <a:endParaRPr lang="en-IN"/>
          </a:p>
        </p:txBody>
      </p:sp>
      <p:sp>
        <p:nvSpPr>
          <p:cNvPr id="16" name="Slide Number Placeholder 15"/>
          <p:cNvSpPr>
            <a:spLocks noGrp="1"/>
          </p:cNvSpPr>
          <p:nvPr>
            <p:ph type="sldNum" sz="quarter" idx="12"/>
          </p:nvPr>
        </p:nvSpPr>
        <p:spPr/>
        <p:txBody>
          <a:bodyPr/>
          <a:lstStyle/>
          <a:p>
            <a:fld id="{56F8B85D-0DCB-48B9-BBCE-A1CED0FC2C01}" type="slidenum">
              <a:rPr lang="en-IN" smtClean="0"/>
              <a:pPr/>
              <a:t>‹#›</a:t>
            </a:fld>
            <a:endParaRPr lang="en-I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0DC0B65-3EA2-461F-A3AF-EF27D88CDF6C}" type="datetimeFigureOut">
              <a:rPr lang="en-US" smtClean="0"/>
              <a:pPr/>
              <a:t>1/4/2012</a:t>
            </a:fld>
            <a:endParaRPr lang="en-IN"/>
          </a:p>
        </p:txBody>
      </p:sp>
      <p:sp>
        <p:nvSpPr>
          <p:cNvPr id="10" name="Footer Placeholder 9"/>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0DC0B65-3EA2-461F-A3AF-EF27D88CDF6C}" type="datetimeFigureOut">
              <a:rPr lang="en-US" smtClean="0"/>
              <a:pPr/>
              <a:t>1/4/2012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229600" y="6477000"/>
            <a:ext cx="762000" cy="246888"/>
          </a:xfrm>
        </p:spPr>
        <p:txBody>
          <a:bodyPr/>
          <a:lstStyle/>
          <a:p>
            <a:fld id="{56F8B85D-0DCB-48B9-BBCE-A1CED0FC2C01}" type="slidenum">
              <a:rPr lang="en-IN" smtClean="0"/>
              <a:pPr/>
              <a:t>‹#›</a:t>
            </a:fld>
            <a:endParaRPr lang="en-I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0DC0B65-3EA2-461F-A3AF-EF27D88CDF6C}" type="datetimeFigureOut">
              <a:rPr lang="en-US" smtClean="0"/>
              <a:pPr/>
              <a:t>1/4/2012</a:t>
            </a:fld>
            <a:endParaRPr lang="en-IN"/>
          </a:p>
        </p:txBody>
      </p:sp>
      <p:sp>
        <p:nvSpPr>
          <p:cNvPr id="21" name="Footer Placeholder 20"/>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DC0B65-3EA2-461F-A3AF-EF27D88CDF6C}" type="datetimeFigureOut">
              <a:rPr lang="en-US" smtClean="0"/>
              <a:pPr/>
              <a:t>1/4/2012</a:t>
            </a:fld>
            <a:endParaRPr lang="en-IN"/>
          </a:p>
        </p:txBody>
      </p:sp>
      <p:sp>
        <p:nvSpPr>
          <p:cNvPr id="24" name="Footer Placeholder 23"/>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0DC0B65-3EA2-461F-A3AF-EF27D88CDF6C}" type="datetimeFigureOut">
              <a:rPr lang="en-US" smtClean="0"/>
              <a:pPr/>
              <a:t>1/4/2012</a:t>
            </a:fld>
            <a:endParaRPr lang="en-IN"/>
          </a:p>
        </p:txBody>
      </p:sp>
      <p:sp>
        <p:nvSpPr>
          <p:cNvPr id="29" name="Footer Placeholder 28"/>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F8B85D-0DCB-48B9-BBCE-A1CED0FC2C01}" type="slidenum">
              <a:rPr lang="en-IN" smtClean="0"/>
              <a:pPr/>
              <a:t>‹#›</a:t>
            </a:fld>
            <a:endParaRPr lang="en-IN"/>
          </a:p>
        </p:txBody>
      </p:sp>
    </p:spTree>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0DC0B65-3EA2-461F-A3AF-EF27D88CDF6C}" type="datetimeFigureOut">
              <a:rPr lang="en-US" smtClean="0"/>
              <a:pPr/>
              <a:t>1/4/2012</a:t>
            </a:fld>
            <a:endParaRPr lang="en-IN"/>
          </a:p>
        </p:txBody>
      </p:sp>
      <p:sp>
        <p:nvSpPr>
          <p:cNvPr id="5" name="Footer Placeholder 4"/>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56F8B85D-0DCB-48B9-BBCE-A1CED0FC2C01}" type="slidenum">
              <a:rPr lang="en-IN" smtClean="0"/>
              <a:pPr/>
              <a:t>‹#›</a:t>
            </a:fld>
            <a:endParaRPr lang="en-I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0DC0B65-3EA2-461F-A3AF-EF27D88CDF6C}" type="datetimeFigureOut">
              <a:rPr lang="en-US" smtClean="0"/>
              <a:pPr/>
              <a:t>1/4/2012</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6F8B85D-0DCB-48B9-BBCE-A1CED0FC2C01}" type="slidenum">
              <a:rPr lang="en-IN" smtClean="0"/>
              <a:pPr/>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edge/>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Akash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CP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Graphics_processing_unit" TargetMode="External"/><Relationship Id="rId3" Type="http://schemas.openxmlformats.org/officeDocument/2006/relationships/hyperlink" Target="http://en.wikipedia.org/wiki/USB_flash_memory_drive" TargetMode="External"/><Relationship Id="rId7" Type="http://schemas.openxmlformats.org/officeDocument/2006/relationships/hyperlink" Target="http://en.wikipedia.org/wiki/Video_card" TargetMode="External"/><Relationship Id="rId12" Type="http://schemas.openxmlformats.org/officeDocument/2006/relationships/hyperlink" Target="http://en.wikipedia.org/wiki/WiFi" TargetMode="External"/><Relationship Id="rId2" Type="http://schemas.openxmlformats.org/officeDocument/2006/relationships/hyperlink" Target="http://en.wikipedia.org/wiki/Flash_memory_card" TargetMode="External"/><Relationship Id="rId1" Type="http://schemas.openxmlformats.org/officeDocument/2006/relationships/slideLayout" Target="../slideLayouts/slideLayout7.xml"/><Relationship Id="rId6" Type="http://schemas.openxmlformats.org/officeDocument/2006/relationships/hyperlink" Target="http://en.wikipedia.org/wiki/Operating_System" TargetMode="External"/><Relationship Id="rId11" Type="http://schemas.openxmlformats.org/officeDocument/2006/relationships/hyperlink" Target="http://en.wikipedia.org/wiki/Wireless_LAN" TargetMode="External"/><Relationship Id="rId5" Type="http://schemas.openxmlformats.org/officeDocument/2006/relationships/hyperlink" Target="http://en.wikipedia.org/wiki/Random-access_memory" TargetMode="External"/><Relationship Id="rId10" Type="http://schemas.openxmlformats.org/officeDocument/2006/relationships/hyperlink" Target="http://en.wikipedia.org/wiki/GetJar" TargetMode="External"/><Relationship Id="rId4" Type="http://schemas.openxmlformats.org/officeDocument/2006/relationships/hyperlink" Target="http://en.wikipedia.org/wiki/Read-only_memory" TargetMode="External"/><Relationship Id="rId9" Type="http://schemas.openxmlformats.org/officeDocument/2006/relationships/hyperlink" Target="http://en.wikipedia.org/wiki/Android_Market"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1785926"/>
            <a:ext cx="8458200" cy="914400"/>
          </a:xfrm>
        </p:spPr>
        <p:txBody>
          <a:bodyPr>
            <a:noAutofit/>
          </a:bodyPr>
          <a:lstStyle/>
          <a:p>
            <a:pPr algn="ctr"/>
            <a:r>
              <a:rPr lang="en-US" sz="4800" dirty="0" smtClean="0">
                <a:solidFill>
                  <a:srgbClr val="C00000"/>
                </a:solidFill>
                <a:latin typeface="Gabriola" pitchFamily="82" charset="0"/>
              </a:rPr>
              <a:t>Day </a:t>
            </a:r>
          </a:p>
          <a:p>
            <a:pPr algn="ctr"/>
            <a:r>
              <a:rPr lang="en-US" sz="4800" dirty="0" smtClean="0">
                <a:solidFill>
                  <a:srgbClr val="C00000"/>
                </a:solidFill>
                <a:latin typeface="Gabriola" pitchFamily="82" charset="0"/>
              </a:rPr>
              <a:t>To</a:t>
            </a:r>
          </a:p>
          <a:p>
            <a:pPr algn="ctr"/>
            <a:r>
              <a:rPr lang="en-US" sz="4800" dirty="0" smtClean="0">
                <a:solidFill>
                  <a:srgbClr val="C00000"/>
                </a:solidFill>
                <a:latin typeface="Gabriola" pitchFamily="82" charset="0"/>
              </a:rPr>
              <a:t> Day  Current Affairs</a:t>
            </a:r>
            <a:endParaRPr lang="en-IN" sz="4800" dirty="0">
              <a:solidFill>
                <a:srgbClr val="C00000"/>
              </a:solidFill>
              <a:latin typeface="Gabriola" pitchFamily="82" charset="0"/>
            </a:endParaRPr>
          </a:p>
        </p:txBody>
      </p:sp>
      <p:sp>
        <p:nvSpPr>
          <p:cNvPr id="4" name="Rectangle 3"/>
          <p:cNvSpPr/>
          <p:nvPr/>
        </p:nvSpPr>
        <p:spPr>
          <a:xfrm>
            <a:off x="2714612" y="3357562"/>
            <a:ext cx="4001416" cy="923330"/>
          </a:xfrm>
          <a:prstGeom prst="rect">
            <a:avLst/>
          </a:prstGeom>
          <a:noFill/>
        </p:spPr>
        <p:txBody>
          <a:bodyPr wrap="non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Gabriola" pitchFamily="82" charset="0"/>
              </a:rPr>
              <a:t>AAkash</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Gabriola" pitchFamily="82" charset="0"/>
              </a:rPr>
              <a:t> Tablet</a:t>
            </a:r>
            <a:endParaRPr lang="en-IN"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Gabriola" pitchFamily="82" charset="0"/>
            </a:endParaRPr>
          </a:p>
        </p:txBody>
      </p:sp>
      <p:sp>
        <p:nvSpPr>
          <p:cNvPr id="5" name="Title 4"/>
          <p:cNvSpPr>
            <a:spLocks noGrp="1"/>
          </p:cNvSpPr>
          <p:nvPr>
            <p:ph type="ctrTitle"/>
          </p:nvPr>
        </p:nvSpPr>
        <p:spPr>
          <a:xfrm>
            <a:off x="5929322" y="5357826"/>
            <a:ext cx="3214678" cy="1222375"/>
          </a:xfrm>
        </p:spPr>
        <p:txBody>
          <a:bodyPr>
            <a:normAutofit/>
          </a:bodyPr>
          <a:lstStyle/>
          <a:p>
            <a:r>
              <a:rPr lang="en-US" sz="2400" cap="none" dirty="0" smtClean="0"/>
              <a:t>Presenter:-</a:t>
            </a:r>
            <a:br>
              <a:rPr lang="en-US" sz="2400" cap="none" dirty="0" smtClean="0"/>
            </a:br>
            <a:r>
              <a:rPr lang="en-US" sz="2400" cap="none" dirty="0" smtClean="0"/>
              <a:t>Pradeep Singha</a:t>
            </a:r>
            <a:endParaRPr lang="en-IN" sz="2400" cap="none" dirty="0"/>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71670" y="357166"/>
            <a:ext cx="5857916" cy="830997"/>
          </a:xfrm>
          <a:prstGeom prst="rect">
            <a:avLst/>
          </a:prstGeom>
          <a:noFill/>
        </p:spPr>
        <p:txBody>
          <a:bodyPr wrap="square" rtlCol="0">
            <a:spAutoFit/>
          </a:bodyPr>
          <a:lstStyle/>
          <a:p>
            <a:r>
              <a:rPr lang="en-US" sz="4800" dirty="0" smtClean="0"/>
              <a:t>www.ubislate.com</a:t>
            </a:r>
            <a:endParaRPr lang="en-IN" sz="4800" dirty="0"/>
          </a:p>
        </p:txBody>
      </p:sp>
      <p:pic>
        <p:nvPicPr>
          <p:cNvPr id="25602" name="Picture 2" descr="C:\Users\EBLOG\Desktop\aakash-ubislate-7-620.jpg"/>
          <p:cNvPicPr>
            <a:picLocks noChangeAspect="1" noChangeArrowheads="1"/>
          </p:cNvPicPr>
          <p:nvPr/>
        </p:nvPicPr>
        <p:blipFill>
          <a:blip r:embed="rId2"/>
          <a:srcRect/>
          <a:stretch>
            <a:fillRect/>
          </a:stretch>
        </p:blipFill>
        <p:spPr bwMode="auto">
          <a:xfrm>
            <a:off x="428596" y="1142984"/>
            <a:ext cx="8286808" cy="542928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28" y="2571744"/>
            <a:ext cx="4626266"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0100" y="0"/>
            <a:ext cx="7143800" cy="646331"/>
          </a:xfrm>
          <a:prstGeom prst="rect">
            <a:avLst/>
          </a:prstGeom>
          <a:noFill/>
        </p:spPr>
        <p:txBody>
          <a:bodyPr wrap="square" rtlCol="0">
            <a:spAutoFit/>
          </a:bodyPr>
          <a:lstStyle/>
          <a:p>
            <a:pPr algn="ctr"/>
            <a:r>
              <a:rPr lang="en-US" sz="3600" dirty="0" smtClean="0">
                <a:solidFill>
                  <a:srgbClr val="C00000"/>
                </a:solidFill>
                <a:latin typeface="Georgia" pitchFamily="18" charset="0"/>
              </a:rPr>
              <a:t>Introduction</a:t>
            </a:r>
            <a:endParaRPr lang="en-IN" sz="3600" dirty="0">
              <a:solidFill>
                <a:srgbClr val="C00000"/>
              </a:solidFill>
              <a:latin typeface="Georgia" pitchFamily="18" charset="0"/>
            </a:endParaRPr>
          </a:p>
        </p:txBody>
      </p:sp>
      <p:sp>
        <p:nvSpPr>
          <p:cNvPr id="4" name="Rectangle 3"/>
          <p:cNvSpPr/>
          <p:nvPr/>
        </p:nvSpPr>
        <p:spPr>
          <a:xfrm>
            <a:off x="214282" y="642918"/>
            <a:ext cx="6072230" cy="6658233"/>
          </a:xfrm>
          <a:prstGeom prst="rect">
            <a:avLst/>
          </a:prstGeom>
        </p:spPr>
        <p:txBody>
          <a:bodyPr wrap="square">
            <a:spAutoFit/>
          </a:bodyPr>
          <a:lstStyle/>
          <a:p>
            <a:pPr algn="just">
              <a:buFont typeface="Wingdings"/>
              <a:buChar char="à"/>
            </a:pPr>
            <a:r>
              <a:rPr lang="en-IN" sz="2000" dirty="0" smtClean="0">
                <a:latin typeface="Bookman Old Style" pitchFamily="18" charset="0"/>
              </a:rPr>
              <a:t> The </a:t>
            </a:r>
            <a:r>
              <a:rPr lang="en-IN" sz="2000" b="1" dirty="0" err="1">
                <a:latin typeface="Bookman Old Style" pitchFamily="18" charset="0"/>
              </a:rPr>
              <a:t>Aakash</a:t>
            </a:r>
            <a:r>
              <a:rPr lang="en-IN" sz="2000" dirty="0">
                <a:latin typeface="Bookman Old Style" pitchFamily="18" charset="0"/>
              </a:rPr>
              <a:t> is an Android </a:t>
            </a:r>
            <a:r>
              <a:rPr lang="en-IN" sz="2000" dirty="0" smtClean="0">
                <a:latin typeface="Bookman Old Style" pitchFamily="18" charset="0"/>
              </a:rPr>
              <a:t>tablet </a:t>
            </a:r>
            <a:r>
              <a:rPr lang="en-IN" sz="2000" dirty="0">
                <a:latin typeface="Bookman Old Style" pitchFamily="18" charset="0"/>
              </a:rPr>
              <a:t>computer jointly developed by the </a:t>
            </a:r>
            <a:r>
              <a:rPr lang="en-IN" sz="2000" dirty="0" smtClean="0">
                <a:latin typeface="Bookman Old Style" pitchFamily="18" charset="0"/>
              </a:rPr>
              <a:t>London-based </a:t>
            </a:r>
            <a:r>
              <a:rPr lang="en-IN" sz="2000" dirty="0">
                <a:latin typeface="Bookman Old Style" pitchFamily="18" charset="0"/>
              </a:rPr>
              <a:t>company </a:t>
            </a:r>
            <a:r>
              <a:rPr lang="en-IN" sz="2000" dirty="0" smtClean="0">
                <a:latin typeface="Bookman Old Style" pitchFamily="18" charset="0"/>
              </a:rPr>
              <a:t>DataWind </a:t>
            </a:r>
            <a:r>
              <a:rPr lang="en-IN" sz="2000" dirty="0">
                <a:latin typeface="Bookman Old Style" pitchFamily="18" charset="0"/>
              </a:rPr>
              <a:t>with the Indian Institute of Technology Rajasthan and manufactured by the India-based company </a:t>
            </a:r>
            <a:r>
              <a:rPr lang="en-IN" sz="2000" b="1" dirty="0">
                <a:latin typeface="Bookman Old Style" pitchFamily="18" charset="0"/>
              </a:rPr>
              <a:t>Quad</a:t>
            </a:r>
            <a:r>
              <a:rPr lang="en-IN" sz="2000" dirty="0">
                <a:latin typeface="Bookman Old Style" pitchFamily="18" charset="0"/>
              </a:rPr>
              <a:t>, at a new production centre in </a:t>
            </a:r>
            <a:r>
              <a:rPr lang="en-IN" sz="2000" dirty="0" smtClean="0">
                <a:latin typeface="Bookman Old Style" pitchFamily="18" charset="0"/>
              </a:rPr>
              <a:t>Hyderabad— </a:t>
            </a:r>
            <a:r>
              <a:rPr lang="en-IN" sz="2000" dirty="0">
                <a:latin typeface="Bookman Old Style" pitchFamily="18" charset="0"/>
              </a:rPr>
              <a:t>under a trial run of 100,000 </a:t>
            </a:r>
            <a:r>
              <a:rPr lang="en-IN" sz="2000" dirty="0" smtClean="0">
                <a:latin typeface="Bookman Old Style" pitchFamily="18" charset="0"/>
              </a:rPr>
              <a:t>units.</a:t>
            </a:r>
          </a:p>
          <a:p>
            <a:pPr algn="just"/>
            <a:endParaRPr lang="en-IN" sz="2000" u="sng" baseline="30000" dirty="0">
              <a:latin typeface="Bookman Old Style" pitchFamily="18" charset="0"/>
            </a:endParaRPr>
          </a:p>
          <a:p>
            <a:pPr algn="just">
              <a:buFont typeface="Wingdings"/>
              <a:buChar char="à"/>
            </a:pPr>
            <a:r>
              <a:rPr lang="en-IN" sz="2000" dirty="0" smtClean="0">
                <a:latin typeface="Bookman Old Style" pitchFamily="18" charset="0"/>
              </a:rPr>
              <a:t> The </a:t>
            </a:r>
            <a:r>
              <a:rPr lang="en-IN" sz="2000" dirty="0">
                <a:latin typeface="Bookman Old Style" pitchFamily="18" charset="0"/>
              </a:rPr>
              <a:t>tablet was officially launched as the </a:t>
            </a:r>
            <a:r>
              <a:rPr lang="en-IN" sz="2000" i="1" dirty="0" err="1">
                <a:latin typeface="Bookman Old Style" pitchFamily="18" charset="0"/>
              </a:rPr>
              <a:t>Aakash</a:t>
            </a:r>
            <a:r>
              <a:rPr lang="en-IN" sz="2000" dirty="0">
                <a:latin typeface="Bookman Old Style" pitchFamily="18" charset="0"/>
              </a:rPr>
              <a:t> in New Delhi on Oct 5, 2011. A substantially upgraded second generation model called Aakash-2 is projected for manufacture beginning in early </a:t>
            </a:r>
            <a:r>
              <a:rPr lang="en-IN" sz="2000" dirty="0" smtClean="0">
                <a:latin typeface="Bookman Old Style" pitchFamily="18" charset="0"/>
              </a:rPr>
              <a:t>2012.</a:t>
            </a:r>
          </a:p>
          <a:p>
            <a:pPr algn="just">
              <a:buFont typeface="Wingdings"/>
              <a:buChar char="à"/>
            </a:pPr>
            <a:endParaRPr lang="en-US" sz="2000" dirty="0">
              <a:latin typeface="Bookman Old Style" pitchFamily="18" charset="0"/>
            </a:endParaRPr>
          </a:p>
          <a:p>
            <a:pPr algn="just">
              <a:buFont typeface="Wingdings"/>
              <a:buChar char="à"/>
            </a:pPr>
            <a:r>
              <a:rPr lang="en-IN" sz="2000" dirty="0" smtClean="0"/>
              <a:t> </a:t>
            </a:r>
            <a:r>
              <a:rPr lang="en-IN" sz="2000" dirty="0" smtClean="0">
                <a:latin typeface="Bookman Old Style" pitchFamily="18" charset="0"/>
              </a:rPr>
              <a:t>Earlier </a:t>
            </a:r>
            <a:r>
              <a:rPr lang="en-IN" sz="2000" dirty="0">
                <a:latin typeface="Bookman Old Style" pitchFamily="18" charset="0"/>
              </a:rPr>
              <a:t>it was referred to as the </a:t>
            </a:r>
            <a:r>
              <a:rPr lang="en-IN" sz="2000" dirty="0" err="1">
                <a:latin typeface="Bookman Old Style" pitchFamily="18" charset="0"/>
              </a:rPr>
              <a:t>Sakshat</a:t>
            </a:r>
            <a:r>
              <a:rPr lang="en-IN" sz="2000" dirty="0">
                <a:latin typeface="Bookman Old Style" pitchFamily="18" charset="0"/>
              </a:rPr>
              <a:t> table. Later the name has been changed as </a:t>
            </a:r>
            <a:r>
              <a:rPr lang="en-IN" sz="2000" i="1" dirty="0" err="1">
                <a:latin typeface="Bookman Old Style" pitchFamily="18" charset="0"/>
              </a:rPr>
              <a:t>Aakash</a:t>
            </a:r>
            <a:r>
              <a:rPr lang="en-IN" sz="2000" dirty="0">
                <a:latin typeface="Bookman Old Style" pitchFamily="18" charset="0"/>
              </a:rPr>
              <a:t>. The word </a:t>
            </a:r>
            <a:r>
              <a:rPr lang="en-IN" sz="2000" i="1" dirty="0" err="1">
                <a:latin typeface="Bookman Old Style" pitchFamily="18" charset="0"/>
              </a:rPr>
              <a:t>Aakash</a:t>
            </a:r>
            <a:r>
              <a:rPr lang="en-IN" sz="2000" dirty="0">
                <a:latin typeface="Bookman Old Style" pitchFamily="18" charset="0"/>
              </a:rPr>
              <a:t> has been derived from the Sanskrit word </a:t>
            </a:r>
            <a:r>
              <a:rPr lang="en-IN" sz="2000" i="1" dirty="0" err="1">
                <a:latin typeface="Bookman Old Style" pitchFamily="18" charset="0"/>
                <a:hlinkClick r:id="rId2" tooltip="Akasha"/>
              </a:rPr>
              <a:t>Akasha</a:t>
            </a:r>
            <a:r>
              <a:rPr lang="en-IN" sz="2000" dirty="0">
                <a:latin typeface="Bookman Old Style" pitchFamily="18" charset="0"/>
              </a:rPr>
              <a:t> which means </a:t>
            </a:r>
            <a:r>
              <a:rPr lang="en-IN" sz="2000" dirty="0" smtClean="0">
                <a:latin typeface="Bookman Old Style" pitchFamily="18" charset="0"/>
              </a:rPr>
              <a:t>"</a:t>
            </a:r>
            <a:r>
              <a:rPr lang="en-IN" sz="2000" dirty="0" err="1" smtClean="0">
                <a:latin typeface="Bookman Old Style" pitchFamily="18" charset="0"/>
              </a:rPr>
              <a:t>aasman</a:t>
            </a:r>
            <a:r>
              <a:rPr lang="en-IN" sz="2000" dirty="0">
                <a:latin typeface="Bookman Old Style" pitchFamily="18" charset="0"/>
              </a:rPr>
              <a:t>" in Hindi</a:t>
            </a:r>
            <a:r>
              <a:rPr lang="en-IN" sz="2000" dirty="0" smtClean="0">
                <a:latin typeface="Bookman Old Style" pitchFamily="18" charset="0"/>
              </a:rPr>
              <a:t>.</a:t>
            </a:r>
            <a:endParaRPr lang="en-IN" sz="2000" baseline="30000" dirty="0" smtClean="0">
              <a:latin typeface="Bookman Old Style" pitchFamily="18" charset="0"/>
            </a:endParaRPr>
          </a:p>
          <a:p>
            <a:pPr algn="just">
              <a:buFont typeface="Wingdings"/>
              <a:buChar char="à"/>
            </a:pPr>
            <a:endParaRPr lang="en-US" sz="2000" baseline="30000" dirty="0"/>
          </a:p>
          <a:p>
            <a:pPr algn="just">
              <a:buFont typeface="Wingdings"/>
              <a:buChar char="à"/>
            </a:pPr>
            <a:endParaRPr lang="en-IN" sz="2000" dirty="0"/>
          </a:p>
          <a:p>
            <a:pPr algn="just">
              <a:buFont typeface="Wingdings"/>
              <a:buChar char="à"/>
            </a:pPr>
            <a:endParaRPr lang="en-IN" sz="2000" dirty="0">
              <a:latin typeface="Bookman Old Style" pitchFamily="18" charset="0"/>
            </a:endParaRPr>
          </a:p>
        </p:txBody>
      </p:sp>
      <p:pic>
        <p:nvPicPr>
          <p:cNvPr id="2050" name="Picture 2" descr="C:\Users\EBLOG\Desktop\aakash.jpg"/>
          <p:cNvPicPr>
            <a:picLocks noChangeAspect="1" noChangeArrowheads="1"/>
          </p:cNvPicPr>
          <p:nvPr/>
        </p:nvPicPr>
        <p:blipFill>
          <a:blip r:embed="rId3"/>
          <a:srcRect/>
          <a:stretch>
            <a:fillRect/>
          </a:stretch>
        </p:blipFill>
        <p:spPr bwMode="auto">
          <a:xfrm>
            <a:off x="6357950" y="857232"/>
            <a:ext cx="2786050" cy="564360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med">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a:noFill/>
        </p:spPr>
        <p:txBody>
          <a:bodyPr wrap="square" lIns="91440" tIns="45720" rIns="91440" bIns="45720">
            <a:spAutoFit/>
          </a:bodyPr>
          <a:lstStyle/>
          <a:p>
            <a:pPr algn="ctr"/>
            <a:r>
              <a:rPr lang="en-US" sz="5400" b="1"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Have A Look……</a:t>
            </a:r>
            <a:endParaRPr lang="en-US" sz="5400" b="1"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027" name="Picture 3" descr="C:\Users\EBLOG\Desktop\aakash-tablet2.png"/>
          <p:cNvPicPr>
            <a:picLocks noChangeAspect="1" noChangeArrowheads="1"/>
          </p:cNvPicPr>
          <p:nvPr/>
        </p:nvPicPr>
        <p:blipFill>
          <a:blip r:embed="rId2"/>
          <a:srcRect/>
          <a:stretch>
            <a:fillRect/>
          </a:stretch>
        </p:blipFill>
        <p:spPr bwMode="auto">
          <a:xfrm>
            <a:off x="571472" y="1142984"/>
            <a:ext cx="4143404" cy="27894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8" name="Picture 4" descr="C:\Users\EBLOG\Desktop\Akash.jpg"/>
          <p:cNvPicPr>
            <a:picLocks noChangeAspect="1" noChangeArrowheads="1"/>
          </p:cNvPicPr>
          <p:nvPr/>
        </p:nvPicPr>
        <p:blipFill>
          <a:blip r:embed="rId3"/>
          <a:srcRect/>
          <a:stretch>
            <a:fillRect/>
          </a:stretch>
        </p:blipFill>
        <p:spPr bwMode="auto">
          <a:xfrm>
            <a:off x="5214942" y="1285860"/>
            <a:ext cx="3571900" cy="25745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9" name="Picture 5" descr="C:\Users\EBLOG\Desktop\aakash-tablet-usb-ports-550x320.jpg"/>
          <p:cNvPicPr>
            <a:picLocks noChangeAspect="1" noChangeArrowheads="1"/>
          </p:cNvPicPr>
          <p:nvPr/>
        </p:nvPicPr>
        <p:blipFill>
          <a:blip r:embed="rId4"/>
          <a:srcRect/>
          <a:stretch>
            <a:fillRect/>
          </a:stretch>
        </p:blipFill>
        <p:spPr bwMode="auto">
          <a:xfrm>
            <a:off x="1928794" y="4143380"/>
            <a:ext cx="5857916" cy="24288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48" y="0"/>
            <a:ext cx="7609647" cy="830997"/>
          </a:xfrm>
          <a:prstGeom prst="rect">
            <a:avLst/>
          </a:prstGeom>
          <a:noFill/>
        </p:spPr>
        <p:txBody>
          <a:bodyPr wrap="none" lIns="91440" tIns="45720" rIns="91440" bIns="45720">
            <a:spAutoFit/>
          </a:bodyPr>
          <a:lstStyle/>
          <a:p>
            <a:pPr algn="ctr"/>
            <a:r>
              <a:rPr lang="en-US"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Specifications of </a:t>
            </a:r>
            <a:r>
              <a:rPr lang="en-US" sz="48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Aakash</a:t>
            </a:r>
            <a:r>
              <a:rPr lang="en-US" sz="4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Tab</a:t>
            </a:r>
            <a:endParaRPr lang="en-US" sz="4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097" name="Rectangle 1"/>
          <p:cNvSpPr>
            <a:spLocks noChangeArrowheads="1"/>
          </p:cNvSpPr>
          <p:nvPr/>
        </p:nvSpPr>
        <p:spPr bwMode="auto">
          <a:xfrm>
            <a:off x="0" y="714356"/>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a:t>
            </a:r>
            <a:r>
              <a:rPr lang="en-US" sz="2000" dirty="0">
                <a:latin typeface="Bookman Old Style" pitchFamily="18" charset="0"/>
                <a:ea typeface="Times New Roman" pitchFamily="18" charset="0"/>
                <a:cs typeface="Times New Roman" pitchFamily="18" charset="0"/>
              </a:rPr>
              <a:t>T</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he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Aakash</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features an overall size of 190.5 x 118.5 x 15.7mm with a 7” resistive screen, a weight of 350gms and using the Android 2.2 operating system with access to the proprietary marketplace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Getjar</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(not the Android marketplace), developed by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DataWind</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Bookman Old Style" pitchFamily="18" charset="0"/>
              <a:cs typeface="Arial" pitchFamily="34" charset="0"/>
            </a:endParaRPr>
          </a:p>
        </p:txBody>
      </p:sp>
      <p:graphicFrame>
        <p:nvGraphicFramePr>
          <p:cNvPr id="6" name="Table 5"/>
          <p:cNvGraphicFramePr>
            <a:graphicFrameLocks noGrp="1"/>
          </p:cNvGraphicFramePr>
          <p:nvPr/>
        </p:nvGraphicFramePr>
        <p:xfrm>
          <a:off x="214282" y="2214554"/>
          <a:ext cx="8572528" cy="4027170"/>
        </p:xfrm>
        <a:graphic>
          <a:graphicData uri="http://schemas.openxmlformats.org/drawingml/2006/table">
            <a:tbl>
              <a:tblPr>
                <a:tableStyleId>{E8B1032C-EA38-4F05-BA0D-38AFFFC7BED3}</a:tableStyleId>
              </a:tblPr>
              <a:tblGrid>
                <a:gridCol w="2235289"/>
                <a:gridCol w="2653735"/>
                <a:gridCol w="3683504"/>
              </a:tblGrid>
              <a:tr h="0">
                <a:tc>
                  <a:txBody>
                    <a:bodyPr/>
                    <a:lstStyle/>
                    <a:p>
                      <a:pPr>
                        <a:lnSpc>
                          <a:spcPct val="115000"/>
                        </a:lnSpc>
                        <a:spcAft>
                          <a:spcPts val="0"/>
                        </a:spcAft>
                      </a:pPr>
                      <a:r>
                        <a:rPr lang="en-IN" sz="2000" dirty="0">
                          <a:latin typeface="Bookman Old Style" pitchFamily="18" charset="0"/>
                        </a:rPr>
                        <a:t>Specifications</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Aakash</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UbiSlate 7+</a:t>
                      </a:r>
                      <a:endParaRPr lang="en-IN" sz="200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dirty="0">
                          <a:latin typeface="Bookman Old Style" pitchFamily="18" charset="0"/>
                        </a:rPr>
                        <a:t>Price</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Rs.2,500</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Rs.2,999</a:t>
                      </a:r>
                      <a:endParaRPr lang="en-IN" sz="200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u="sng" dirty="0">
                          <a:latin typeface="Bookman Old Style" pitchFamily="18" charset="0"/>
                          <a:hlinkClick r:id="rId2" tooltip="CPU"/>
                        </a:rPr>
                        <a:t>Central Processor</a:t>
                      </a:r>
                      <a:r>
                        <a:rPr lang="en-IN" sz="2000" dirty="0">
                          <a:latin typeface="Bookman Old Style" pitchFamily="18" charset="0"/>
                        </a:rPr>
                        <a:t> speed</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Arm11 – 366Mhz</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Cortex A8 – 700 Mhz</a:t>
                      </a:r>
                      <a:endParaRPr lang="en-IN" sz="200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dirty="0">
                          <a:latin typeface="Bookman Old Style" pitchFamily="18" charset="0"/>
                        </a:rPr>
                        <a:t>Random Access Memory (RAM)</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256 MB RAM</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256 MB RAM </a:t>
                      </a:r>
                      <a:endParaRPr lang="en-IN" sz="2000" dirty="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a:latin typeface="Bookman Old Style" pitchFamily="18" charset="0"/>
                        </a:rPr>
                        <a:t>Battery</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2100 </a:t>
                      </a:r>
                      <a:r>
                        <a:rPr lang="en-IN" sz="2000" dirty="0" err="1">
                          <a:latin typeface="Bookman Old Style" pitchFamily="18" charset="0"/>
                        </a:rPr>
                        <a:t>mAh</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3200 mAh</a:t>
                      </a:r>
                      <a:endParaRPr lang="en-IN" sz="200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a:latin typeface="Bookman Old Style" pitchFamily="18" charset="0"/>
                        </a:rPr>
                        <a:t>OS</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Android 2.2 </a:t>
                      </a:r>
                      <a:r>
                        <a:rPr lang="en-IN" sz="2000" dirty="0" err="1">
                          <a:latin typeface="Bookman Old Style" pitchFamily="18" charset="0"/>
                        </a:rPr>
                        <a:t>Froyo</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Android 2.3 Gingerbread</a:t>
                      </a:r>
                      <a:endParaRPr lang="en-IN" sz="2000" dirty="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a:latin typeface="Bookman Old Style" pitchFamily="18" charset="0"/>
                        </a:rPr>
                        <a:t>Network</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WiFi</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err="1">
                          <a:latin typeface="Bookman Old Style" pitchFamily="18" charset="0"/>
                        </a:rPr>
                        <a:t>WiFi</a:t>
                      </a:r>
                      <a:r>
                        <a:rPr lang="en-IN" sz="2000" dirty="0">
                          <a:latin typeface="Bookman Old Style" pitchFamily="18" charset="0"/>
                        </a:rPr>
                        <a:t> &amp; GPRS Phone network</a:t>
                      </a:r>
                      <a:endParaRPr lang="en-IN" sz="2000" dirty="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r>
                        <a:rPr lang="en-IN" sz="2000" dirty="0">
                          <a:latin typeface="Bookman Old Style" pitchFamily="18" charset="0"/>
                        </a:rPr>
                        <a:t>Made in</a:t>
                      </a: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a:latin typeface="Bookman Old Style" pitchFamily="18" charset="0"/>
                        </a:rPr>
                        <a:t>India</a:t>
                      </a:r>
                      <a:endParaRPr lang="en-IN" sz="200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r>
                        <a:rPr lang="en-IN" sz="2000" dirty="0">
                          <a:latin typeface="Bookman Old Style" pitchFamily="18" charset="0"/>
                        </a:rPr>
                        <a:t>Taiwan</a:t>
                      </a:r>
                      <a:endParaRPr lang="en-IN" sz="2000" dirty="0">
                        <a:latin typeface="Bookman Old Style" pitchFamily="18" charset="0"/>
                        <a:ea typeface="Calibri"/>
                        <a:cs typeface="Times New Roman"/>
                      </a:endParaRPr>
                    </a:p>
                  </a:txBody>
                  <a:tcPr marL="9525" marR="9525" marT="9525" marB="9525" anchor="ctr"/>
                </a:tc>
              </a:tr>
              <a:tr h="0">
                <a:tc>
                  <a:txBody>
                    <a:bodyPr/>
                    <a:lstStyle/>
                    <a:p>
                      <a:pPr>
                        <a:lnSpc>
                          <a:spcPct val="115000"/>
                        </a:lnSpc>
                        <a:spcAft>
                          <a:spcPts val="0"/>
                        </a:spcAft>
                      </a:pP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endParaRPr lang="en-IN" sz="2000" dirty="0">
                        <a:latin typeface="Bookman Old Style" pitchFamily="18" charset="0"/>
                        <a:ea typeface="Calibri"/>
                        <a:cs typeface="Times New Roman"/>
                      </a:endParaRPr>
                    </a:p>
                  </a:txBody>
                  <a:tcPr marL="9525" marR="9525" marT="9525" marB="9525" anchor="ctr"/>
                </a:tc>
                <a:tc>
                  <a:txBody>
                    <a:bodyPr/>
                    <a:lstStyle/>
                    <a:p>
                      <a:pPr>
                        <a:lnSpc>
                          <a:spcPct val="115000"/>
                        </a:lnSpc>
                        <a:spcAft>
                          <a:spcPts val="0"/>
                        </a:spcAft>
                      </a:pPr>
                      <a:endParaRPr lang="en-IN" sz="2000" dirty="0">
                        <a:latin typeface="Bookman Old Style" pitchFamily="18" charset="0"/>
                        <a:ea typeface="Calibri"/>
                        <a:cs typeface="Times New Roman"/>
                      </a:endParaRPr>
                    </a:p>
                  </a:txBody>
                  <a:tcPr marL="9525" marR="9525" marT="9525" marB="9525" anchor="ctr"/>
                </a:tc>
              </a:tr>
            </a:tbl>
          </a:graphicData>
        </a:graphic>
      </p:graphicFrame>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1142984"/>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The processor is 366 MHz with Graphics Accelerator and HD Video Co-processor and the tablet features 256 MB RAM, a Micros SD slot with a 2GB Micro SD card (expandable to 32GB), two full-size USB ports, a 2100mAh battery,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Wi-fi</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capability, a browser developed by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DataWind</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an internal cellular and Subscriber Identity Module (SIM) modem, using a power consumption of 2 watts with a solar charging option. The device features 3.5mm audio output and input jack.</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2000" dirty="0">
              <a:latin typeface="Bookman Old Style"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The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Aakash</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is designed to support various document (DOC, DOCX, PPT, PPTX, XLS, XLSX, ODT, ODP,PDF), image (PNG, JPG, BMP and GIF), audio (MP3, AAC, AC3, WAV, WMA) and video (MPEG2, MPEG4, AVI, FLV) formats and includes an application for access to YouTube video content.</a:t>
            </a:r>
            <a:r>
              <a:rPr kumimoji="0" lang="en-US" sz="2000" b="0" i="0" u="none" strike="noStrike" cap="none" normalizeH="0" baseline="0" dirty="0" smtClean="0">
                <a:ln>
                  <a:noFill/>
                </a:ln>
                <a:solidFill>
                  <a:schemeClr val="tx1"/>
                </a:solidFill>
                <a:effectLst/>
                <a:latin typeface="Bookman Old Style" pitchFamily="18" charset="0"/>
                <a:cs typeface="Arial" pitchFamily="34" charset="0"/>
              </a:rPr>
              <a:t> </a:t>
            </a:r>
          </a:p>
        </p:txBody>
      </p:sp>
      <p:sp>
        <p:nvSpPr>
          <p:cNvPr id="3" name="Rectangle 2"/>
          <p:cNvSpPr/>
          <p:nvPr/>
        </p:nvSpPr>
        <p:spPr>
          <a:xfrm>
            <a:off x="0" y="0"/>
            <a:ext cx="2597186"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Contd….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7514837"/>
          </a:xfrm>
          <a:prstGeom prst="rect">
            <a:avLst/>
          </a:prstGeom>
          <a:no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Storage</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Both tablets will have a micro-SD slot, and a 2GB micro-SD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2" tooltip="Flash memory card"/>
              </a:rPr>
              <a:t>flash memory card</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upgradable to 32GB. This is the storage for documents, photos, music, videos, etc. Used in Android devices, it is also a good substitute for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3" tooltip="USB flash memory drive"/>
              </a:rPr>
              <a:t>USB flash memory drive</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Memory</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4" tooltip="Read-only memory"/>
              </a:rPr>
              <a:t>ROM</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is a device's main memory, and is unannounced by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Datawind</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estimated to be the same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ammount</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256MB.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5" tooltip="Random-access memory"/>
              </a:rPr>
              <a:t>RAM</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is the secondary memory. It is used to run the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6" tooltip="Operating System"/>
              </a:rPr>
              <a:t>Operating System</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and it's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rPr>
              <a:t>applications.Both</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tablets do have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7" tooltip="Video card"/>
              </a:rPr>
              <a:t>graphics processing card</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8" tooltip="Graphics processing unit"/>
              </a:rPr>
              <a:t>GPU</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Google Android Market</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Aakash-1 has too little processing power and no SIM card, therefore no access to Google's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9" tooltip="Android Market"/>
              </a:rPr>
              <a:t>Android Market</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It will have to suffice with </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hlinkClick r:id="rId10" tooltip="GetJar"/>
              </a:rPr>
              <a:t>GetJar</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Marketplace.</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a:latin typeface="Bookman Old Style" pitchFamily="18" charset="0"/>
              <a:ea typeface="Times New Roman" pitchFamily="18" charset="0"/>
              <a:cs typeface="Times New Roman" pitchFamily="18" charset="0"/>
            </a:endParaRPr>
          </a:p>
          <a:p>
            <a:pPr lvl="0" algn="just" eaLnBrk="0" fontAlgn="base" hangingPunct="0">
              <a:spcBef>
                <a:spcPct val="0"/>
              </a:spcBef>
              <a:spcAft>
                <a:spcPct val="0"/>
              </a:spcAft>
            </a:pPr>
            <a:r>
              <a:rPr kumimoji="0" lang="en-US" sz="2000" b="1"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Network</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 Aakash-1 does not have Direct Internet connection, it only has a </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hlinkClick r:id="rId11" tooltip="Wireless LAN"/>
              </a:rPr>
              <a:t>Wireless Local-Area Network</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a:t>
            </a:r>
            <a:r>
              <a:rPr kumimoji="0" lang="en-US" sz="2000" b="0" i="0" u="none" strike="noStrike" cap="none" normalizeH="0" baseline="0" dirty="0" err="1" smtClean="0">
                <a:ln>
                  <a:noFill/>
                </a:ln>
                <a:solidFill>
                  <a:schemeClr val="tx1"/>
                </a:solidFill>
                <a:effectLst/>
                <a:latin typeface="Bookman Old Style" pitchFamily="18" charset="0"/>
                <a:ea typeface="Times New Roman" pitchFamily="18" charset="0"/>
                <a:cs typeface="Times New Roman" pitchFamily="18" charset="0"/>
                <a:hlinkClick r:id="rId12" tooltip="WiFi"/>
              </a:rPr>
              <a:t>WiFi</a:t>
            </a: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rPr>
              <a:t>).</a:t>
            </a:r>
          </a:p>
          <a:p>
            <a:pPr lvl="0" algn="just" eaLnBrk="0" fontAlgn="base" hangingPunct="0">
              <a:spcBef>
                <a:spcPct val="0"/>
              </a:spcBef>
              <a:spcAft>
                <a:spcPct val="0"/>
              </a:spcAft>
            </a:pPr>
            <a:endParaRPr kumimoji="0" lang="en-US" sz="2000" b="1" i="0" u="none" strike="noStrike" cap="none" normalizeH="0" baseline="0" dirty="0" smtClean="0">
              <a:ln>
                <a:noFill/>
              </a:ln>
              <a:solidFill>
                <a:srgbClr val="4F81BD"/>
              </a:solidFill>
              <a:effectLst/>
              <a:latin typeface="Bookman Old Style" pitchFamily="18" charset="0"/>
              <a:ea typeface="Times New Roman" pitchFamily="18" charset="0"/>
              <a:cs typeface="Times New Roman" pitchFamily="18" charset="0"/>
            </a:endParaRPr>
          </a:p>
          <a:p>
            <a:pPr lvl="0" algn="just" eaLnBrk="0" fontAlgn="base" hangingPunct="0">
              <a:spcBef>
                <a:spcPct val="0"/>
              </a:spcBef>
              <a:spcAft>
                <a:spcPct val="0"/>
              </a:spcAft>
            </a:pPr>
            <a:r>
              <a:rPr kumimoji="0" lang="en-US" sz="2000" b="1" i="0" u="none" strike="noStrike" cap="none" normalizeH="0" baseline="0" dirty="0" smtClean="0">
                <a:ln>
                  <a:noFill/>
                </a:ln>
                <a:effectLst/>
                <a:latin typeface="Bookman Old Style" pitchFamily="18" charset="0"/>
                <a:ea typeface="Times New Roman" pitchFamily="18" charset="0"/>
                <a:cs typeface="Times New Roman" pitchFamily="18" charset="0"/>
              </a:rPr>
              <a:t>Browser:</a:t>
            </a:r>
          </a:p>
          <a:p>
            <a:pPr lvl="0" algn="just" eaLnBrk="0" fontAlgn="base" hangingPunct="0">
              <a:spcBef>
                <a:spcPct val="0"/>
              </a:spcBef>
              <a:spcAft>
                <a:spcPct val="0"/>
              </a:spcAft>
            </a:pPr>
            <a:r>
              <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Theoretically, if we assume a base speed of 5KB/s, that means already-compressed files(ZIP files, JPEG images, MP3 audio, MPEG video) will transmit at the 5KBps normal speed, uncompressed files at 15KBps (3x base speed), and pure text files at 30KBps (6x base speed).</a:t>
            </a:r>
            <a:endParaRPr kumimoji="0" lang="en-US" sz="2000" b="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3857620" y="1142984"/>
            <a:ext cx="5286380" cy="5016758"/>
          </a:xfrm>
          <a:prstGeom prst="rect">
            <a:avLst/>
          </a:prstGeom>
          <a:noFill/>
        </p:spPr>
        <p:txBody>
          <a:bodyPr wrap="square" rtlCol="0">
            <a:spAutoFit/>
          </a:bodyPr>
          <a:lstStyle/>
          <a:p>
            <a:pPr lvl="0" algn="just">
              <a:buFont typeface="Wingdings" pitchFamily="2" charset="2"/>
              <a:buChar char="à"/>
            </a:pPr>
            <a:r>
              <a:rPr lang="en-IN" sz="2000" dirty="0" err="1" smtClean="0">
                <a:latin typeface="Bookman Old Style" pitchFamily="18" charset="0"/>
              </a:rPr>
              <a:t>Aakash</a:t>
            </a:r>
            <a:r>
              <a:rPr lang="en-IN" sz="2000" dirty="0" smtClean="0">
                <a:latin typeface="Bookman Old Style" pitchFamily="18" charset="0"/>
              </a:rPr>
              <a:t> </a:t>
            </a:r>
            <a:r>
              <a:rPr lang="en-IN" sz="2000" dirty="0">
                <a:latin typeface="Bookman Old Style" pitchFamily="18" charset="0"/>
              </a:rPr>
              <a:t>Tablet reaches 14 Lakh Bookings in 14 days</a:t>
            </a:r>
            <a:r>
              <a:rPr lang="en-IN" sz="2000" dirty="0" smtClean="0">
                <a:latin typeface="Bookman Old Style" pitchFamily="18" charset="0"/>
              </a:rPr>
              <a:t>!!!</a:t>
            </a:r>
          </a:p>
          <a:p>
            <a:pPr lvl="0" algn="just"/>
            <a:endParaRPr lang="en-IN" sz="2000" dirty="0" smtClean="0">
              <a:latin typeface="Bookman Old Style" pitchFamily="18" charset="0"/>
              <a:sym typeface="Wingdings" pitchFamily="2" charset="2"/>
            </a:endParaRPr>
          </a:p>
          <a:p>
            <a:pPr lvl="0" algn="just"/>
            <a:r>
              <a:rPr lang="en-IN" sz="2000" dirty="0" smtClean="0">
                <a:latin typeface="Bookman Old Style" pitchFamily="18" charset="0"/>
                <a:sym typeface="Wingdings" pitchFamily="2" charset="2"/>
              </a:rPr>
              <a:t> </a:t>
            </a:r>
            <a:r>
              <a:rPr lang="en-IN" sz="2000" dirty="0" err="1" smtClean="0">
                <a:latin typeface="Bookman Old Style" pitchFamily="18" charset="0"/>
              </a:rPr>
              <a:t>Aakash</a:t>
            </a:r>
            <a:r>
              <a:rPr lang="en-IN" sz="2000" dirty="0" smtClean="0">
                <a:latin typeface="Bookman Old Style" pitchFamily="18" charset="0"/>
              </a:rPr>
              <a:t> </a:t>
            </a:r>
            <a:r>
              <a:rPr lang="en-IN" sz="2000" dirty="0">
                <a:latin typeface="Bookman Old Style" pitchFamily="18" charset="0"/>
              </a:rPr>
              <a:t>Tablet’s Upgraded Version, </a:t>
            </a:r>
            <a:r>
              <a:rPr lang="en-IN" sz="2000" dirty="0" err="1">
                <a:latin typeface="Bookman Old Style" pitchFamily="18" charset="0"/>
              </a:rPr>
              <a:t>Ubislate</a:t>
            </a:r>
            <a:r>
              <a:rPr lang="en-IN" sz="2000" dirty="0">
                <a:latin typeface="Bookman Old Style" pitchFamily="18" charset="0"/>
              </a:rPr>
              <a:t> 7, sold out till February. </a:t>
            </a:r>
            <a:r>
              <a:rPr lang="en-IN" sz="2000" dirty="0" err="1">
                <a:latin typeface="Bookman Old Style" pitchFamily="18" charset="0"/>
              </a:rPr>
              <a:t>Prebooking</a:t>
            </a:r>
            <a:r>
              <a:rPr lang="en-IN" sz="2000" dirty="0">
                <a:latin typeface="Bookman Old Style" pitchFamily="18" charset="0"/>
              </a:rPr>
              <a:t> open for March.</a:t>
            </a:r>
          </a:p>
          <a:p>
            <a:pPr lvl="0" algn="just"/>
            <a:endParaRPr lang="en-IN" sz="2000" dirty="0" smtClean="0">
              <a:latin typeface="Bookman Old Style" pitchFamily="18" charset="0"/>
              <a:sym typeface="Wingdings" pitchFamily="2" charset="2"/>
            </a:endParaRPr>
          </a:p>
          <a:p>
            <a:pPr lvl="0" algn="just"/>
            <a:r>
              <a:rPr lang="en-IN" sz="2000" dirty="0" smtClean="0">
                <a:latin typeface="Bookman Old Style" pitchFamily="18" charset="0"/>
                <a:sym typeface="Wingdings" pitchFamily="2" charset="2"/>
              </a:rPr>
              <a:t> </a:t>
            </a:r>
            <a:r>
              <a:rPr lang="en-IN" sz="2000" dirty="0" err="1" smtClean="0">
                <a:latin typeface="Bookman Old Style" pitchFamily="18" charset="0"/>
              </a:rPr>
              <a:t>Datawind</a:t>
            </a:r>
            <a:r>
              <a:rPr lang="en-IN" sz="2000" dirty="0">
                <a:latin typeface="Bookman Old Style" pitchFamily="18" charset="0"/>
              </a:rPr>
              <a:t>, which produces </a:t>
            </a:r>
            <a:r>
              <a:rPr lang="en-IN" sz="2000" dirty="0" err="1">
                <a:latin typeface="Bookman Old Style" pitchFamily="18" charset="0"/>
              </a:rPr>
              <a:t>Aakash</a:t>
            </a:r>
            <a:r>
              <a:rPr lang="en-IN" sz="2000" dirty="0">
                <a:latin typeface="Bookman Old Style" pitchFamily="18" charset="0"/>
              </a:rPr>
              <a:t> Tablet, is planning to set up two more factories in Cochin and </a:t>
            </a:r>
            <a:r>
              <a:rPr lang="en-IN" sz="2000" dirty="0" err="1">
                <a:latin typeface="Bookman Old Style" pitchFamily="18" charset="0"/>
              </a:rPr>
              <a:t>Noida</a:t>
            </a:r>
            <a:r>
              <a:rPr lang="en-IN" sz="2000" dirty="0">
                <a:latin typeface="Bookman Old Style" pitchFamily="18" charset="0"/>
              </a:rPr>
              <a:t> to meet the demand.</a:t>
            </a:r>
          </a:p>
          <a:p>
            <a:pPr algn="just"/>
            <a:endParaRPr lang="en-IN" sz="2000" dirty="0" smtClean="0">
              <a:latin typeface="Bookman Old Style" pitchFamily="18" charset="0"/>
              <a:sym typeface="Wingdings" pitchFamily="2" charset="2"/>
            </a:endParaRPr>
          </a:p>
          <a:p>
            <a:pPr algn="just"/>
            <a:r>
              <a:rPr lang="en-IN" sz="2000" dirty="0" smtClean="0">
                <a:latin typeface="Bookman Old Style" pitchFamily="18" charset="0"/>
                <a:sym typeface="Wingdings" pitchFamily="2" charset="2"/>
              </a:rPr>
              <a:t> </a:t>
            </a:r>
            <a:r>
              <a:rPr lang="en-IN" sz="2000" dirty="0" err="1" smtClean="0">
                <a:latin typeface="Bookman Old Style" pitchFamily="18" charset="0"/>
              </a:rPr>
              <a:t>Aakash</a:t>
            </a:r>
            <a:r>
              <a:rPr lang="en-IN" sz="2000" dirty="0" smtClean="0">
                <a:latin typeface="Bookman Old Style" pitchFamily="18" charset="0"/>
              </a:rPr>
              <a:t> </a:t>
            </a:r>
            <a:r>
              <a:rPr lang="en-IN" sz="2000" dirty="0">
                <a:latin typeface="Bookman Old Style" pitchFamily="18" charset="0"/>
              </a:rPr>
              <a:t>Tablet, available for sale online on December 15, was supposed to be delivered within a week of its booking.</a:t>
            </a:r>
          </a:p>
          <a:p>
            <a:pPr algn="just"/>
            <a:endParaRPr lang="en-IN" sz="2000" dirty="0">
              <a:latin typeface="Bookman Old Style" pitchFamily="18" charset="0"/>
            </a:endParaRPr>
          </a:p>
        </p:txBody>
      </p:sp>
      <p:sp>
        <p:nvSpPr>
          <p:cNvPr id="33" name="Rectangle 32"/>
          <p:cNvSpPr/>
          <p:nvPr/>
        </p:nvSpPr>
        <p:spPr>
          <a:xfrm>
            <a:off x="4766" y="0"/>
            <a:ext cx="9139233" cy="830997"/>
          </a:xfrm>
          <a:prstGeom prst="rect">
            <a:avLst/>
          </a:prstGeom>
          <a:noFill/>
        </p:spPr>
        <p:txBody>
          <a:bodyPr wrap="square" lIns="91440" tIns="45720" rIns="91440" bIns="45720">
            <a:spAutoFit/>
          </a:bodyPr>
          <a:lstStyle/>
          <a:p>
            <a:pPr algn="ctr"/>
            <a:r>
              <a:rPr lang="en-US" sz="48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eorgia" pitchFamily="18" charset="0"/>
              </a:rPr>
              <a:t>Latest Updates Of </a:t>
            </a:r>
            <a:r>
              <a:rPr lang="en-US" sz="480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eorgia" pitchFamily="18" charset="0"/>
              </a:rPr>
              <a:t>Aakash</a:t>
            </a:r>
            <a:r>
              <a:rPr lang="en-US" sz="48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eorgia" pitchFamily="18" charset="0"/>
              </a:rPr>
              <a:t> Tab</a:t>
            </a:r>
            <a:endParaRPr lang="en-US" sz="4800"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eorgia" pitchFamily="18" charset="0"/>
            </a:endParaRPr>
          </a:p>
        </p:txBody>
      </p:sp>
      <p:pic>
        <p:nvPicPr>
          <p:cNvPr id="21534" name="Picture 30" descr="C:\Users\EBLOG\Desktop\aakash-tablet2.png"/>
          <p:cNvPicPr>
            <a:picLocks noChangeAspect="1" noChangeArrowheads="1"/>
          </p:cNvPicPr>
          <p:nvPr/>
        </p:nvPicPr>
        <p:blipFill>
          <a:blip r:embed="rId2"/>
          <a:srcRect/>
          <a:stretch>
            <a:fillRect/>
          </a:stretch>
        </p:blipFill>
        <p:spPr bwMode="auto">
          <a:xfrm>
            <a:off x="214282" y="1214422"/>
            <a:ext cx="3524250" cy="4500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1"/>
          </a:xfrm>
          <a:prstGeom prst="rect">
            <a:avLst/>
          </a:prstGeom>
          <a:noFill/>
        </p:spPr>
        <p:txBody>
          <a:bodyPr wrap="square" lIns="91440" tIns="45720" rIns="91440" bIns="45720">
            <a:spAutoFit/>
          </a:bodyPr>
          <a:lstStyle/>
          <a:p>
            <a:pPr algn="ctr"/>
            <a:r>
              <a:rPr lang="en-US" sz="36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eorgia" pitchFamily="18" charset="0"/>
              </a:rPr>
              <a:t>Sales Booking</a:t>
            </a:r>
            <a:endParaRPr lang="en-US" sz="3600"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Georgia" pitchFamily="18" charset="0"/>
            </a:endParaRPr>
          </a:p>
        </p:txBody>
      </p:sp>
      <p:sp>
        <p:nvSpPr>
          <p:cNvPr id="3" name="TextBox 2"/>
          <p:cNvSpPr txBox="1"/>
          <p:nvPr/>
        </p:nvSpPr>
        <p:spPr>
          <a:xfrm>
            <a:off x="214282" y="1643050"/>
            <a:ext cx="3929090" cy="1600438"/>
          </a:xfrm>
          <a:prstGeom prst="rect">
            <a:avLst/>
          </a:prstGeom>
          <a:noFill/>
        </p:spPr>
        <p:txBody>
          <a:bodyPr wrap="square" rtlCol="0">
            <a:spAutoFit/>
          </a:bodyPr>
          <a:lstStyle/>
          <a:p>
            <a:r>
              <a:rPr lang="en-US" sz="2000" dirty="0" smtClean="0">
                <a:latin typeface="Bookman Old Style" pitchFamily="18" charset="0"/>
              </a:rPr>
              <a:t>1. </a:t>
            </a:r>
            <a:r>
              <a:rPr lang="en-US" sz="2000" u="sng" dirty="0" smtClean="0">
                <a:latin typeface="Bookman Old Style" pitchFamily="18" charset="0"/>
              </a:rPr>
              <a:t>Samsung Galaxy TAB</a:t>
            </a:r>
            <a:r>
              <a:rPr lang="en-US" sz="2000" dirty="0" smtClean="0">
                <a:latin typeface="Bookman Old Style" pitchFamily="18" charset="0"/>
              </a:rPr>
              <a:t>:-</a:t>
            </a:r>
          </a:p>
          <a:p>
            <a:r>
              <a:rPr lang="en-US" sz="2000" dirty="0" smtClean="0">
                <a:latin typeface="Bookman Old Style" pitchFamily="18" charset="0"/>
              </a:rPr>
              <a:t>    Price:- Rs.31,830</a:t>
            </a:r>
          </a:p>
          <a:p>
            <a:r>
              <a:rPr lang="en-US" sz="2000" dirty="0" smtClean="0">
                <a:latin typeface="Bookman Old Style" pitchFamily="18" charset="0"/>
              </a:rPr>
              <a:t>    No of Unit sold:- 1 Million within 60 days</a:t>
            </a:r>
          </a:p>
          <a:p>
            <a:r>
              <a:rPr lang="en-US" dirty="0"/>
              <a:t> </a:t>
            </a:r>
            <a:endParaRPr lang="en-IN" dirty="0"/>
          </a:p>
        </p:txBody>
      </p:sp>
      <p:pic>
        <p:nvPicPr>
          <p:cNvPr id="23553" name="Picture 1" descr="C:\Users\EBLOG\Desktop\Samsung-Galaxy-Tab-Full-Features-Specification.jpg"/>
          <p:cNvPicPr>
            <a:picLocks noChangeAspect="1" noChangeArrowheads="1"/>
          </p:cNvPicPr>
          <p:nvPr/>
        </p:nvPicPr>
        <p:blipFill>
          <a:blip r:embed="rId2"/>
          <a:srcRect/>
          <a:stretch>
            <a:fillRect/>
          </a:stretch>
        </p:blipFill>
        <p:spPr bwMode="auto">
          <a:xfrm>
            <a:off x="428596" y="3071810"/>
            <a:ext cx="3071834" cy="3095641"/>
          </a:xfrm>
          <a:prstGeom prst="rect">
            <a:avLst/>
          </a:prstGeom>
          <a:ln>
            <a:noFill/>
          </a:ln>
          <a:effectLst>
            <a:softEdge rad="112500"/>
          </a:effectLst>
        </p:spPr>
      </p:pic>
      <p:sp>
        <p:nvSpPr>
          <p:cNvPr id="5" name="TextBox 4"/>
          <p:cNvSpPr txBox="1"/>
          <p:nvPr/>
        </p:nvSpPr>
        <p:spPr>
          <a:xfrm>
            <a:off x="4143372" y="1714488"/>
            <a:ext cx="5000628" cy="1323439"/>
          </a:xfrm>
          <a:prstGeom prst="rect">
            <a:avLst/>
          </a:prstGeom>
          <a:noFill/>
        </p:spPr>
        <p:txBody>
          <a:bodyPr wrap="square" rtlCol="0">
            <a:spAutoFit/>
          </a:bodyPr>
          <a:lstStyle/>
          <a:p>
            <a:r>
              <a:rPr lang="en-US" sz="2000" dirty="0" smtClean="0">
                <a:latin typeface="Bookman Old Style" pitchFamily="18" charset="0"/>
              </a:rPr>
              <a:t>2. </a:t>
            </a:r>
            <a:r>
              <a:rPr lang="en-US" sz="2000" u="sng" dirty="0" smtClean="0">
                <a:latin typeface="Bookman Old Style" pitchFamily="18" charset="0"/>
              </a:rPr>
              <a:t>Apple I-PAD</a:t>
            </a:r>
            <a:r>
              <a:rPr lang="en-US" sz="2000" dirty="0" smtClean="0">
                <a:latin typeface="Bookman Old Style" pitchFamily="18" charset="0"/>
              </a:rPr>
              <a:t>:-</a:t>
            </a:r>
          </a:p>
          <a:p>
            <a:r>
              <a:rPr lang="en-US" sz="2000" dirty="0">
                <a:latin typeface="Bookman Old Style" pitchFamily="18" charset="0"/>
              </a:rPr>
              <a:t> </a:t>
            </a:r>
            <a:r>
              <a:rPr lang="en-US" sz="2000" dirty="0" smtClean="0">
                <a:latin typeface="Bookman Old Style" pitchFamily="18" charset="0"/>
              </a:rPr>
              <a:t>   Price:- Rs.29,500</a:t>
            </a:r>
          </a:p>
          <a:p>
            <a:r>
              <a:rPr lang="en-US" sz="2000" dirty="0">
                <a:latin typeface="Bookman Old Style" pitchFamily="18" charset="0"/>
              </a:rPr>
              <a:t> </a:t>
            </a:r>
            <a:r>
              <a:rPr lang="en-US" sz="2000" dirty="0" smtClean="0">
                <a:latin typeface="Bookman Old Style" pitchFamily="18" charset="0"/>
              </a:rPr>
              <a:t>   No of Unit Sold:- 1 Million within 28 Days</a:t>
            </a:r>
            <a:endParaRPr lang="en-IN" sz="2000" dirty="0">
              <a:latin typeface="Bookman Old Style" pitchFamily="18" charset="0"/>
            </a:endParaRPr>
          </a:p>
        </p:txBody>
      </p:sp>
      <p:pic>
        <p:nvPicPr>
          <p:cNvPr id="23554" name="Picture 2" descr="C:\Users\EBLOG\Desktop\260262-apple-ipad.jpg"/>
          <p:cNvPicPr>
            <a:picLocks noChangeAspect="1" noChangeArrowheads="1"/>
          </p:cNvPicPr>
          <p:nvPr/>
        </p:nvPicPr>
        <p:blipFill>
          <a:blip r:embed="rId3"/>
          <a:srcRect/>
          <a:stretch>
            <a:fillRect/>
          </a:stretch>
        </p:blipFill>
        <p:spPr bwMode="auto">
          <a:xfrm>
            <a:off x="5143504" y="3143249"/>
            <a:ext cx="3300435" cy="3000396"/>
          </a:xfrm>
          <a:prstGeom prst="rect">
            <a:avLst/>
          </a:prstGeom>
          <a:ln>
            <a:noFill/>
          </a:ln>
          <a:effectLst>
            <a:softEdge rad="112500"/>
          </a:effectLst>
        </p:spPr>
      </p:pic>
    </p:spTree>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7422" y="0"/>
            <a:ext cx="4181016"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AAKASH TAB:-</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TextBox 2"/>
          <p:cNvSpPr txBox="1"/>
          <p:nvPr/>
        </p:nvSpPr>
        <p:spPr>
          <a:xfrm>
            <a:off x="0" y="1071546"/>
            <a:ext cx="9144000" cy="830997"/>
          </a:xfrm>
          <a:prstGeom prst="rect">
            <a:avLst/>
          </a:prstGeom>
          <a:noFill/>
        </p:spPr>
        <p:txBody>
          <a:bodyPr wrap="square" rtlCol="0">
            <a:spAutoFit/>
          </a:bodyPr>
          <a:lstStyle/>
          <a:p>
            <a:r>
              <a:rPr lang="en-US" sz="2400" dirty="0" smtClean="0">
                <a:latin typeface="Bookman Old Style" pitchFamily="18" charset="0"/>
              </a:rPr>
              <a:t>Price:- Rs.2500 only</a:t>
            </a:r>
          </a:p>
          <a:p>
            <a:r>
              <a:rPr lang="en-US" sz="2400" dirty="0" smtClean="0">
                <a:latin typeface="Bookman Old Style" pitchFamily="18" charset="0"/>
              </a:rPr>
              <a:t>No of units booked:- 1.4 million units within 14 days</a:t>
            </a:r>
            <a:endParaRPr lang="en-IN" sz="2400" dirty="0">
              <a:latin typeface="Bookman Old Style" pitchFamily="18" charset="0"/>
            </a:endParaRPr>
          </a:p>
        </p:txBody>
      </p:sp>
      <p:pic>
        <p:nvPicPr>
          <p:cNvPr id="24578" name="Picture 2" descr="C:\Users\EBLOG\Desktop\aakash-tablet2.png"/>
          <p:cNvPicPr>
            <a:picLocks noChangeAspect="1" noChangeArrowheads="1"/>
          </p:cNvPicPr>
          <p:nvPr/>
        </p:nvPicPr>
        <p:blipFill>
          <a:blip r:embed="rId2"/>
          <a:srcRect/>
          <a:stretch>
            <a:fillRect/>
          </a:stretch>
        </p:blipFill>
        <p:spPr bwMode="auto">
          <a:xfrm>
            <a:off x="4643438" y="2143116"/>
            <a:ext cx="4286280" cy="39290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4579" name="Picture 3" descr="C:\Users\EBLOG\Desktop\aakash.jpg"/>
          <p:cNvPicPr>
            <a:picLocks noChangeAspect="1" noChangeArrowheads="1"/>
          </p:cNvPicPr>
          <p:nvPr/>
        </p:nvPicPr>
        <p:blipFill>
          <a:blip r:embed="rId3"/>
          <a:srcRect/>
          <a:stretch>
            <a:fillRect/>
          </a:stretch>
        </p:blipFill>
        <p:spPr bwMode="auto">
          <a:xfrm>
            <a:off x="285720" y="2214554"/>
            <a:ext cx="4143404" cy="37862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med">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134</TotalTime>
  <Words>604</Words>
  <Application>Microsoft Office PowerPoint</Application>
  <PresentationFormat>On-screen Show (4:3)</PresentationFormat>
  <Paragraphs>75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Presenter:- Pradeep Singha</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Presenter:- Pradeep Singha</dc:title>
  <dc:creator>EBLOG</dc:creator>
  <cp:lastModifiedBy>EBLOG</cp:lastModifiedBy>
  <cp:revision>24</cp:revision>
  <dcterms:created xsi:type="dcterms:W3CDTF">2012-01-03T18:17:12Z</dcterms:created>
  <dcterms:modified xsi:type="dcterms:W3CDTF">2012-01-04T09:19:31Z</dcterms:modified>
</cp:coreProperties>
</file>