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0" r:id="rId18"/>
    <p:sldId id="271" r:id="rId19"/>
    <p:sldId id="273" r:id="rId20"/>
    <p:sldId id="274" r:id="rId21"/>
    <p:sldId id="275" r:id="rId22"/>
    <p:sldId id="276" r:id="rId23"/>
    <p:sldId id="277" r:id="rId24"/>
    <p:sldId id="278"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69D164E-DA01-4045-83F4-FF87E949F030}"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247397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9D164E-DA01-4045-83F4-FF87E949F030}"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33818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9D164E-DA01-4045-83F4-FF87E949F030}"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381293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9D164E-DA01-4045-83F4-FF87E949F030}"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50162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69D164E-DA01-4045-83F4-FF87E949F030}"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310023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9D164E-DA01-4045-83F4-FF87E949F030}" type="datetimeFigureOut">
              <a:rPr lang="fr-FR" smtClean="0"/>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34588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69D164E-DA01-4045-83F4-FF87E949F030}" type="datetimeFigureOut">
              <a:rPr lang="fr-FR" smtClean="0"/>
              <a:t>05/04/2016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145680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69D164E-DA01-4045-83F4-FF87E949F030}" type="datetimeFigureOut">
              <a:rPr lang="fr-FR" smtClean="0"/>
              <a:t>05/04/2016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368206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9D164E-DA01-4045-83F4-FF87E949F030}" type="datetimeFigureOut">
              <a:rPr lang="fr-FR" smtClean="0"/>
              <a:t>05/04/2016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411449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69D164E-DA01-4045-83F4-FF87E949F030}" type="datetimeFigureOut">
              <a:rPr lang="fr-FR" smtClean="0"/>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71601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69D164E-DA01-4045-83F4-FF87E949F030}" type="datetimeFigureOut">
              <a:rPr lang="fr-FR" smtClean="0"/>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BE46D-E5EC-438C-9C44-43B68DB29648}" type="slidenum">
              <a:rPr lang="fr-FR" smtClean="0"/>
              <a:t>‹N°›</a:t>
            </a:fld>
            <a:endParaRPr lang="fr-FR"/>
          </a:p>
        </p:txBody>
      </p:sp>
    </p:spTree>
    <p:extLst>
      <p:ext uri="{BB962C8B-B14F-4D97-AF65-F5344CB8AC3E}">
        <p14:creationId xmlns:p14="http://schemas.microsoft.com/office/powerpoint/2010/main" val="225910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D164E-DA01-4045-83F4-FF87E949F030}" type="datetimeFigureOut">
              <a:rPr lang="fr-FR" smtClean="0"/>
              <a:t>05/04/2016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BE46D-E5EC-438C-9C44-43B68DB29648}" type="slidenum">
              <a:rPr lang="fr-FR" smtClean="0"/>
              <a:t>‹N°›</a:t>
            </a:fld>
            <a:endParaRPr lang="fr-FR"/>
          </a:p>
        </p:txBody>
      </p:sp>
    </p:spTree>
    <p:extLst>
      <p:ext uri="{BB962C8B-B14F-4D97-AF65-F5344CB8AC3E}">
        <p14:creationId xmlns:p14="http://schemas.microsoft.com/office/powerpoint/2010/main" val="139597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srinimf.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25619" y="613186"/>
            <a:ext cx="8563087" cy="1200329"/>
          </a:xfrm>
          <a:prstGeom prst="rect">
            <a:avLst/>
          </a:prstGeom>
          <a:noFill/>
        </p:spPr>
        <p:txBody>
          <a:bodyPr wrap="square" rtlCol="0">
            <a:spAutoFit/>
          </a:bodyPr>
          <a:lstStyle/>
          <a:p>
            <a:pPr algn="ctr"/>
            <a:r>
              <a:rPr lang="fr-FR" sz="7200" b="1" dirty="0">
                <a:solidFill>
                  <a:srgbClr val="FF0000"/>
                </a:solidFill>
              </a:rPr>
              <a:t>COURS CONTROL-M</a:t>
            </a:r>
          </a:p>
        </p:txBody>
      </p:sp>
      <p:sp>
        <p:nvSpPr>
          <p:cNvPr id="5" name="Rectangle 4"/>
          <p:cNvSpPr/>
          <p:nvPr/>
        </p:nvSpPr>
        <p:spPr>
          <a:xfrm>
            <a:off x="3159162" y="4263653"/>
            <a:ext cx="6096000" cy="2031325"/>
          </a:xfrm>
          <a:prstGeom prst="rect">
            <a:avLst/>
          </a:prstGeom>
        </p:spPr>
        <p:txBody>
          <a:bodyPr>
            <a:spAutoFit/>
          </a:bodyPr>
          <a:lstStyle/>
          <a:p>
            <a:pPr algn="ctr">
              <a:spcBef>
                <a:spcPct val="0"/>
              </a:spcBef>
            </a:pPr>
            <a:r>
              <a:rPr lang="fr-FR" altLang="fr-FR" dirty="0"/>
              <a:t>Formation</a:t>
            </a:r>
          </a:p>
          <a:p>
            <a:pPr algn="ctr">
              <a:spcBef>
                <a:spcPct val="0"/>
              </a:spcBef>
            </a:pPr>
            <a:endParaRPr lang="fr-FR" altLang="fr-FR" dirty="0"/>
          </a:p>
          <a:p>
            <a:pPr algn="ctr">
              <a:spcBef>
                <a:spcPct val="0"/>
              </a:spcBef>
            </a:pPr>
            <a:endParaRPr lang="fr-FR" altLang="fr-FR" dirty="0"/>
          </a:p>
          <a:p>
            <a:pPr algn="ctr">
              <a:spcBef>
                <a:spcPct val="0"/>
              </a:spcBef>
            </a:pPr>
            <a:r>
              <a:rPr lang="fr-FR" altLang="fr-FR" dirty="0"/>
              <a:t>Mars 2016</a:t>
            </a:r>
          </a:p>
          <a:p>
            <a:pPr algn="ctr">
              <a:spcBef>
                <a:spcPct val="0"/>
              </a:spcBef>
            </a:pPr>
            <a:endParaRPr lang="fr-FR" altLang="fr-FR" dirty="0"/>
          </a:p>
          <a:p>
            <a:pPr algn="ctr">
              <a:spcBef>
                <a:spcPct val="0"/>
              </a:spcBef>
            </a:pPr>
            <a:endParaRPr lang="fr-FR" altLang="fr-FR" dirty="0"/>
          </a:p>
          <a:p>
            <a:pPr algn="ctr">
              <a:spcBef>
                <a:spcPct val="0"/>
              </a:spcBef>
            </a:pPr>
            <a:r>
              <a:rPr lang="fr-FR" altLang="fr-FR" dirty="0"/>
              <a:t>Benjamin LISAN</a:t>
            </a:r>
          </a:p>
        </p:txBody>
      </p:sp>
    </p:spTree>
    <p:extLst>
      <p:ext uri="{BB962C8B-B14F-4D97-AF65-F5344CB8AC3E}">
        <p14:creationId xmlns:p14="http://schemas.microsoft.com/office/powerpoint/2010/main" val="346425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444" y="2836867"/>
            <a:ext cx="1835737" cy="2131246"/>
          </a:xfrm>
          <a:prstGeom prst="rect">
            <a:avLst/>
          </a:prstGeom>
        </p:spPr>
      </p:pic>
      <p:sp>
        <p:nvSpPr>
          <p:cNvPr id="3" name="ZoneTexte 2"/>
          <p:cNvSpPr txBox="1"/>
          <p:nvPr/>
        </p:nvSpPr>
        <p:spPr>
          <a:xfrm>
            <a:off x="75304" y="86061"/>
            <a:ext cx="10607040" cy="6524863"/>
          </a:xfrm>
          <a:prstGeom prst="rect">
            <a:avLst/>
          </a:prstGeom>
          <a:noFill/>
        </p:spPr>
        <p:txBody>
          <a:bodyPr wrap="square" rtlCol="0">
            <a:spAutoFit/>
          </a:bodyPr>
          <a:lstStyle/>
          <a:p>
            <a:r>
              <a:rPr lang="fr-FR" sz="2200" b="1" dirty="0">
                <a:solidFill>
                  <a:srgbClr val="002060"/>
                </a:solidFill>
              </a:rPr>
              <a:t>Arbre de navigation</a:t>
            </a:r>
          </a:p>
          <a:p>
            <a:r>
              <a:rPr lang="fr-FR" sz="2200" dirty="0">
                <a:solidFill>
                  <a:srgbClr val="002060"/>
                </a:solidFill>
              </a:rPr>
              <a:t>La partie gauche de la fenêtre « CONTROL-M Enterprise Manager » affiche une arborescence représentant les nœuds de la vue actuelle. Cet arbre (appelé l'arbre de navigation) peut être utilisé pour naviguer rapidement dans l'environnement actif.</a:t>
            </a:r>
          </a:p>
          <a:p>
            <a:r>
              <a:rPr lang="fr-FR" sz="2200" dirty="0">
                <a:solidFill>
                  <a:srgbClr val="002060"/>
                </a:solidFill>
              </a:rPr>
              <a:t>Les opérations suivantes peuvent être effectuées en utilisant l'arbre de navigation :</a:t>
            </a:r>
          </a:p>
          <a:p>
            <a:pPr marL="342900" indent="-342900">
              <a:buFont typeface="Arial" panose="020B0604020202020204" pitchFamily="34" charset="0"/>
              <a:buChar char="•"/>
            </a:pPr>
            <a:r>
              <a:rPr lang="fr-FR" sz="2200" dirty="0">
                <a:solidFill>
                  <a:srgbClr val="002060"/>
                </a:solidFill>
              </a:rPr>
              <a:t>Cacher ou afficher des ensembles de nœuds dans l'arborescence (par exemple .. les groupes dans une application, les emplois dans un groupe). Cela rend la visualisation des nœuds sélectionnés dans l'arborescence de navigation plus facile.</a:t>
            </a:r>
          </a:p>
          <a:p>
            <a:pPr marL="342900" indent="-342900">
              <a:buFont typeface="Arial" panose="020B0604020202020204" pitchFamily="34" charset="0"/>
              <a:buChar char="•"/>
            </a:pPr>
            <a:r>
              <a:rPr lang="fr-FR" sz="2200" dirty="0">
                <a:solidFill>
                  <a:srgbClr val="002060"/>
                </a:solidFill>
              </a:rPr>
              <a:t>Cliquez sur un nœud dans l'arbre, pour le sélectionner simultanément dans l'arbre de navigation, la vue « Flow </a:t>
            </a:r>
            <a:r>
              <a:rPr lang="fr-FR" sz="2200" dirty="0" err="1">
                <a:solidFill>
                  <a:srgbClr val="002060"/>
                </a:solidFill>
              </a:rPr>
              <a:t>diagram</a:t>
            </a:r>
            <a:r>
              <a:rPr lang="fr-FR" sz="2200" dirty="0">
                <a:solidFill>
                  <a:srgbClr val="002060"/>
                </a:solidFill>
              </a:rPr>
              <a:t> » et la vue d'ensemble « Net </a:t>
            </a:r>
            <a:r>
              <a:rPr lang="fr-FR" sz="2200" dirty="0" err="1">
                <a:solidFill>
                  <a:srgbClr val="002060"/>
                </a:solidFill>
              </a:rPr>
              <a:t>overview</a:t>
            </a:r>
            <a:r>
              <a:rPr lang="fr-FR" sz="2200" dirty="0">
                <a:solidFill>
                  <a:srgbClr val="002060"/>
                </a:solidFill>
              </a:rPr>
              <a:t> » (réseau).</a:t>
            </a:r>
          </a:p>
          <a:p>
            <a:endParaRPr lang="fr-FR" sz="2200" dirty="0">
              <a:solidFill>
                <a:srgbClr val="002060"/>
              </a:solidFill>
            </a:endParaRPr>
          </a:p>
          <a:p>
            <a:r>
              <a:rPr lang="fr-FR" sz="2200" b="1" dirty="0">
                <a:solidFill>
                  <a:srgbClr val="002060"/>
                </a:solidFill>
              </a:rPr>
              <a:t>Affichage / masquage des nœuds</a:t>
            </a:r>
          </a:p>
          <a:p>
            <a:r>
              <a:rPr lang="fr-FR" sz="2200" dirty="0">
                <a:solidFill>
                  <a:srgbClr val="002060"/>
                </a:solidFill>
              </a:rPr>
              <a:t>Chaque nœud dans l'arbre de navigation qui contient des </a:t>
            </a:r>
            <a:r>
              <a:rPr lang="fr-FR" sz="2200" dirty="0" err="1">
                <a:solidFill>
                  <a:srgbClr val="002060"/>
                </a:solidFill>
              </a:rPr>
              <a:t>noeuds</a:t>
            </a:r>
            <a:r>
              <a:rPr lang="fr-FR" sz="2200" dirty="0">
                <a:solidFill>
                  <a:srgbClr val="002060"/>
                </a:solidFill>
              </a:rPr>
              <a:t> de niveau inférieur est désigné comme un nœud de haut niveau. Par exemple, un CONTROL-M, une application ou d'un groupe est représenté par un nœud de haut niveau.</a:t>
            </a:r>
          </a:p>
          <a:p>
            <a:r>
              <a:rPr lang="fr-FR" sz="2200" dirty="0">
                <a:solidFill>
                  <a:srgbClr val="002060"/>
                </a:solidFill>
              </a:rPr>
              <a:t>Dans un premier temps, l'arbre de navigation est affiché avec uniquement les nœuds de plus haut niveau visibles (par exemple, installations CONTROL-M). Chaque nœud de haut niveau a un + ou - à côté de lui. Vous pouvez développer ou réduire l'arborescence soit en cliquant sur les boutons + et -, ou en double-cliquant sur les noms de nœuds.</a:t>
            </a:r>
          </a:p>
        </p:txBody>
      </p:sp>
    </p:spTree>
    <p:extLst>
      <p:ext uri="{BB962C8B-B14F-4D97-AF65-F5344CB8AC3E}">
        <p14:creationId xmlns:p14="http://schemas.microsoft.com/office/powerpoint/2010/main" val="185984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4245" y="104307"/>
            <a:ext cx="11381591" cy="3139321"/>
          </a:xfrm>
          <a:prstGeom prst="rect">
            <a:avLst/>
          </a:prstGeom>
          <a:noFill/>
        </p:spPr>
        <p:txBody>
          <a:bodyPr wrap="square" rtlCol="0">
            <a:spAutoFit/>
          </a:bodyPr>
          <a:lstStyle/>
          <a:p>
            <a:pPr eaLnBrk="0" fontAlgn="base" hangingPunct="0"/>
            <a:r>
              <a:rPr lang="fr-FR" b="1" dirty="0">
                <a:solidFill>
                  <a:srgbClr val="002060"/>
                </a:solidFill>
              </a:rPr>
              <a:t>Diagramme des flux</a:t>
            </a:r>
          </a:p>
          <a:p>
            <a:pPr eaLnBrk="0" fontAlgn="base" hangingPunct="0"/>
            <a:r>
              <a:rPr lang="fr-FR" dirty="0">
                <a:solidFill>
                  <a:srgbClr val="002060"/>
                </a:solidFill>
              </a:rPr>
              <a:t>La vue affiche diagramme de la production de flux des travaux (tâches) dans un format graphique. Le flux des travaux affiché reflète les dépendances entre les tâches. Les dépendances entre tâches sont établies par des conditions IN et OUT préalables dans les définitions de traitement des travaux.</a:t>
            </a:r>
          </a:p>
          <a:p>
            <a:pPr eaLnBrk="0" fontAlgn="base" hangingPunct="0"/>
            <a:r>
              <a:rPr lang="fr-FR" dirty="0">
                <a:solidFill>
                  <a:srgbClr val="002060"/>
                </a:solidFill>
              </a:rPr>
              <a:t>Les nœuds affichés dans la vue « Flow </a:t>
            </a:r>
            <a:r>
              <a:rPr lang="fr-FR" dirty="0" err="1">
                <a:solidFill>
                  <a:srgbClr val="002060"/>
                </a:solidFill>
              </a:rPr>
              <a:t>Diagram</a:t>
            </a:r>
            <a:r>
              <a:rPr lang="fr-FR" dirty="0">
                <a:solidFill>
                  <a:srgbClr val="002060"/>
                </a:solidFill>
              </a:rPr>
              <a:t> » sont facilement identifiables. Chaque nœud est affiché avec son nom en haut du nœud. Des informations supplémentaires sur le nœud est fourni de manière graphique, tels que des images, des icônes, des formes et des couleurs. Les conditions et ressources qui affectent les nœuds sur un niveau particulier peuvent également être consultés dans la vue « Flow </a:t>
            </a:r>
            <a:r>
              <a:rPr lang="fr-FR" dirty="0" err="1">
                <a:solidFill>
                  <a:srgbClr val="002060"/>
                </a:solidFill>
              </a:rPr>
              <a:t>Diagram</a:t>
            </a:r>
            <a:r>
              <a:rPr lang="fr-FR" dirty="0">
                <a:solidFill>
                  <a:srgbClr val="002060"/>
                </a:solidFill>
              </a:rPr>
              <a:t> » (Diagramme des flux).</a:t>
            </a:r>
          </a:p>
          <a:p>
            <a:pPr eaLnBrk="0" fontAlgn="base" hangingPunct="0"/>
            <a:endParaRPr lang="fr-FR" b="1" dirty="0">
              <a:solidFill>
                <a:srgbClr val="002060"/>
              </a:solidFill>
            </a:endParaRPr>
          </a:p>
          <a:p>
            <a:pPr eaLnBrk="0" fontAlgn="base" hangingPunct="0"/>
            <a:r>
              <a:rPr lang="fr-FR" b="1" dirty="0">
                <a:solidFill>
                  <a:srgbClr val="002060"/>
                </a:solidFill>
              </a:rPr>
              <a:t>De haut niveau Types de nœuds</a:t>
            </a:r>
          </a:p>
          <a:p>
            <a:pPr eaLnBrk="0" fontAlgn="base" hangingPunct="0"/>
            <a:r>
              <a:rPr lang="fr-FR" dirty="0">
                <a:solidFill>
                  <a:srgbClr val="002060"/>
                </a:solidFill>
              </a:rPr>
              <a:t>Tous les types de nœuds sont représentés par des icônes uniques dans le coin supérieur gauche du nœud.</a:t>
            </a:r>
            <a:endParaRPr lang="fr-FR" sz="2400" dirty="0">
              <a:solidFill>
                <a:srgbClr val="00206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858875448"/>
              </p:ext>
            </p:extLst>
          </p:nvPr>
        </p:nvGraphicFramePr>
        <p:xfrm>
          <a:off x="2936838" y="3302596"/>
          <a:ext cx="5163669" cy="3297902"/>
        </p:xfrm>
        <a:graphic>
          <a:graphicData uri="http://schemas.openxmlformats.org/drawingml/2006/table">
            <a:tbl>
              <a:tblPr>
                <a:tableStyleId>{5C22544A-7EE6-4342-B048-85BDC9FD1C3A}</a:tableStyleId>
              </a:tblPr>
              <a:tblGrid>
                <a:gridCol w="3846027">
                  <a:extLst>
                    <a:ext uri="{9D8B030D-6E8A-4147-A177-3AD203B41FA5}">
                      <a16:colId xmlns:a16="http://schemas.microsoft.com/office/drawing/2014/main" val="545202785"/>
                    </a:ext>
                  </a:extLst>
                </a:gridCol>
                <a:gridCol w="1317642">
                  <a:extLst>
                    <a:ext uri="{9D8B030D-6E8A-4147-A177-3AD203B41FA5}">
                      <a16:colId xmlns:a16="http://schemas.microsoft.com/office/drawing/2014/main" val="3112976038"/>
                    </a:ext>
                  </a:extLst>
                </a:gridCol>
              </a:tblGrid>
              <a:tr h="505611">
                <a:tc>
                  <a:txBody>
                    <a:bodyPr/>
                    <a:lstStyle/>
                    <a:p>
                      <a:pPr marL="72390" eaLnBrk="0" fontAlgn="base" hangingPunct="0">
                        <a:lnSpc>
                          <a:spcPct val="100000"/>
                        </a:lnSpc>
                        <a:spcBef>
                          <a:spcPts val="0"/>
                        </a:spcBef>
                        <a:spcAft>
                          <a:spcPts val="0"/>
                        </a:spcAft>
                      </a:pPr>
                      <a:r>
                        <a:rPr lang="fr-FR" sz="2000" spc="5" dirty="0">
                          <a:solidFill>
                            <a:srgbClr val="002060"/>
                          </a:solidFill>
                          <a:effectLst/>
                        </a:rPr>
                        <a:t>Type du nœud</a:t>
                      </a:r>
                      <a:r>
                        <a:rPr lang="fr-FR" sz="2000" spc="5" baseline="0" dirty="0">
                          <a:solidFill>
                            <a:srgbClr val="002060"/>
                          </a:solidFill>
                          <a:effectLst/>
                        </a:rPr>
                        <a:t> </a:t>
                      </a:r>
                      <a:endParaRPr lang="fr-FR" sz="2000" dirty="0">
                        <a:solidFill>
                          <a:srgbClr val="00206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1130" algn="r" eaLnBrk="0" fontAlgn="base" hangingPunct="0">
                        <a:lnSpc>
                          <a:spcPct val="100000"/>
                        </a:lnSpc>
                        <a:spcBef>
                          <a:spcPts val="0"/>
                        </a:spcBef>
                        <a:spcAft>
                          <a:spcPts val="0"/>
                        </a:spcAft>
                      </a:pPr>
                      <a:r>
                        <a:rPr lang="fr-FR" sz="2000" dirty="0">
                          <a:solidFill>
                            <a:srgbClr val="002060"/>
                          </a:solidFill>
                          <a:effectLst/>
                        </a:rPr>
                        <a:t>Symbole</a:t>
                      </a:r>
                      <a:endParaRPr lang="fr-FR" sz="2000" dirty="0">
                        <a:solidFill>
                          <a:srgbClr val="00206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9727946"/>
                  </a:ext>
                </a:extLst>
              </a:tr>
              <a:tr h="500912">
                <a:tc>
                  <a:txBody>
                    <a:bodyPr/>
                    <a:lstStyle/>
                    <a:p>
                      <a:pPr marL="72390" eaLnBrk="0" fontAlgn="base" hangingPunct="0">
                        <a:lnSpc>
                          <a:spcPct val="100000"/>
                        </a:lnSpc>
                        <a:spcBef>
                          <a:spcPts val="0"/>
                        </a:spcBef>
                        <a:spcAft>
                          <a:spcPts val="0"/>
                        </a:spcAft>
                      </a:pPr>
                      <a:r>
                        <a:rPr lang="fr-FR" sz="2000" spc="-35" dirty="0">
                          <a:solidFill>
                            <a:srgbClr val="002060"/>
                          </a:solidFill>
                          <a:effectLst/>
                        </a:rPr>
                        <a:t>CONTROL-M</a:t>
                      </a:r>
                      <a:endParaRPr lang="fr-FR" sz="2000" dirty="0">
                        <a:solidFill>
                          <a:srgbClr val="00206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solidFill>
                          <a:srgbClr val="00206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404031"/>
                  </a:ext>
                </a:extLst>
              </a:tr>
              <a:tr h="500674">
                <a:tc>
                  <a:txBody>
                    <a:bodyPr/>
                    <a:lstStyle/>
                    <a:p>
                      <a:pPr marL="72390" eaLnBrk="0" fontAlgn="base" hangingPunct="0">
                        <a:lnSpc>
                          <a:spcPct val="100000"/>
                        </a:lnSpc>
                        <a:spcBef>
                          <a:spcPts val="0"/>
                        </a:spcBef>
                        <a:spcAft>
                          <a:spcPts val="0"/>
                        </a:spcAft>
                      </a:pPr>
                      <a:r>
                        <a:rPr lang="fr-FR" sz="2000" spc="-30" dirty="0">
                          <a:solidFill>
                            <a:srgbClr val="002060"/>
                          </a:solidFill>
                          <a:effectLst/>
                        </a:rPr>
                        <a:t>CONTROL-M déconnecté</a:t>
                      </a:r>
                      <a:endParaRPr lang="fr-FR" sz="2000" dirty="0">
                        <a:solidFill>
                          <a:srgbClr val="00206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solidFill>
                          <a:srgbClr val="00206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0472970"/>
                  </a:ext>
                </a:extLst>
              </a:tr>
              <a:tr h="684073">
                <a:tc>
                  <a:txBody>
                    <a:bodyPr/>
                    <a:lstStyle/>
                    <a:p>
                      <a:pPr marL="72390" eaLnBrk="0" fontAlgn="base" hangingPunct="0">
                        <a:lnSpc>
                          <a:spcPct val="100000"/>
                        </a:lnSpc>
                        <a:spcBef>
                          <a:spcPts val="0"/>
                        </a:spcBef>
                        <a:spcAft>
                          <a:spcPts val="0"/>
                        </a:spcAft>
                      </a:pPr>
                      <a:r>
                        <a:rPr lang="fr-FR" sz="2000" spc="-25" dirty="0">
                          <a:solidFill>
                            <a:srgbClr val="002060"/>
                          </a:solidFill>
                          <a:effectLst/>
                        </a:rPr>
                        <a:t>Application</a:t>
                      </a:r>
                    </a:p>
                    <a:p>
                      <a:pPr marL="72390" eaLnBrk="0" fontAlgn="base" hangingPunct="0">
                        <a:lnSpc>
                          <a:spcPct val="100000"/>
                        </a:lnSpc>
                        <a:spcBef>
                          <a:spcPts val="0"/>
                        </a:spcBef>
                        <a:spcAft>
                          <a:spcPts val="0"/>
                        </a:spcAft>
                      </a:pPr>
                      <a:endParaRPr lang="fr-FR" sz="2000" dirty="0">
                        <a:solidFill>
                          <a:srgbClr val="00206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solidFill>
                          <a:srgbClr val="002060"/>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389548"/>
                  </a:ext>
                </a:extLst>
              </a:tr>
              <a:tr h="431685">
                <a:tc>
                  <a:txBody>
                    <a:bodyPr/>
                    <a:lstStyle/>
                    <a:p>
                      <a:pPr marL="72390" eaLnBrk="0" fontAlgn="base" hangingPunct="0">
                        <a:lnSpc>
                          <a:spcPct val="100000"/>
                        </a:lnSpc>
                        <a:spcBef>
                          <a:spcPts val="0"/>
                        </a:spcBef>
                        <a:spcAft>
                          <a:spcPts val="0"/>
                        </a:spcAft>
                      </a:pPr>
                      <a:r>
                        <a:rPr lang="fr-FR" sz="2000" spc="-30" dirty="0">
                          <a:solidFill>
                            <a:srgbClr val="002060"/>
                          </a:solidFill>
                          <a:effectLst/>
                        </a:rPr>
                        <a:t>Groupe</a:t>
                      </a:r>
                    </a:p>
                    <a:p>
                      <a:pPr marL="72390" eaLnBrk="0" fontAlgn="base" hangingPunct="0">
                        <a:lnSpc>
                          <a:spcPct val="100000"/>
                        </a:lnSpc>
                        <a:spcBef>
                          <a:spcPts val="0"/>
                        </a:spcBef>
                        <a:spcAft>
                          <a:spcPts val="0"/>
                        </a:spcAft>
                      </a:pPr>
                      <a:endParaRPr lang="fr-FR" sz="2000" dirty="0">
                        <a:solidFill>
                          <a:srgbClr val="002060"/>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solidFill>
                          <a:srgbClr val="002060"/>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0666562"/>
                  </a:ext>
                </a:extLst>
              </a:tr>
              <a:tr h="497032">
                <a:tc>
                  <a:txBody>
                    <a:bodyPr/>
                    <a:lstStyle/>
                    <a:p>
                      <a:pPr marL="72390" eaLnBrk="0" fontAlgn="base" hangingPunct="0">
                        <a:lnSpc>
                          <a:spcPct val="100000"/>
                        </a:lnSpc>
                        <a:spcBef>
                          <a:spcPts val="0"/>
                        </a:spcBef>
                        <a:spcAft>
                          <a:spcPts val="0"/>
                        </a:spcAft>
                      </a:pPr>
                      <a:r>
                        <a:rPr lang="fr-FR" sz="2000" spc="-30" dirty="0">
                          <a:solidFill>
                            <a:srgbClr val="002060"/>
                          </a:solidFill>
                          <a:effectLst/>
                        </a:rPr>
                        <a:t>Table de planification</a:t>
                      </a:r>
                      <a:r>
                        <a:rPr lang="fr-FR" sz="2000" spc="-30" baseline="0" dirty="0">
                          <a:solidFill>
                            <a:srgbClr val="002060"/>
                          </a:solidFill>
                          <a:effectLst/>
                        </a:rPr>
                        <a:t> des groupes</a:t>
                      </a:r>
                      <a:endParaRPr lang="fr-FR" sz="2000" dirty="0">
                        <a:solidFill>
                          <a:srgbClr val="00206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solidFill>
                          <a:srgbClr val="002060"/>
                        </a:solidFil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244555"/>
                  </a:ext>
                </a:extLst>
              </a:tr>
            </a:tbl>
          </a:graphicData>
        </a:graphic>
      </p:graphicFrame>
      <p:pic>
        <p:nvPicPr>
          <p:cNvPr id="4" name="Image 3"/>
          <p:cNvPicPr>
            <a:picLocks noChangeAspect="1"/>
          </p:cNvPicPr>
          <p:nvPr/>
        </p:nvPicPr>
        <p:blipFill>
          <a:blip r:embed="rId2"/>
          <a:stretch>
            <a:fillRect/>
          </a:stretch>
        </p:blipFill>
        <p:spPr>
          <a:xfrm>
            <a:off x="7282310" y="3849221"/>
            <a:ext cx="295275" cy="342900"/>
          </a:xfrm>
          <a:prstGeom prst="rect">
            <a:avLst/>
          </a:prstGeom>
        </p:spPr>
      </p:pic>
      <p:pic>
        <p:nvPicPr>
          <p:cNvPr id="5" name="Image 4"/>
          <p:cNvPicPr>
            <a:picLocks noChangeAspect="1"/>
          </p:cNvPicPr>
          <p:nvPr/>
        </p:nvPicPr>
        <p:blipFill>
          <a:blip r:embed="rId3"/>
          <a:stretch>
            <a:fillRect/>
          </a:stretch>
        </p:blipFill>
        <p:spPr>
          <a:xfrm>
            <a:off x="7282310" y="4375383"/>
            <a:ext cx="381000" cy="409575"/>
          </a:xfrm>
          <a:prstGeom prst="rect">
            <a:avLst/>
          </a:prstGeom>
        </p:spPr>
      </p:pic>
      <p:pic>
        <p:nvPicPr>
          <p:cNvPr id="6" name="Image 5"/>
          <p:cNvPicPr>
            <a:picLocks noChangeAspect="1"/>
          </p:cNvPicPr>
          <p:nvPr/>
        </p:nvPicPr>
        <p:blipFill>
          <a:blip r:embed="rId4"/>
          <a:stretch>
            <a:fillRect/>
          </a:stretch>
        </p:blipFill>
        <p:spPr>
          <a:xfrm>
            <a:off x="7248972" y="4910868"/>
            <a:ext cx="447675" cy="361950"/>
          </a:xfrm>
          <a:prstGeom prst="rect">
            <a:avLst/>
          </a:prstGeom>
        </p:spPr>
      </p:pic>
      <p:pic>
        <p:nvPicPr>
          <p:cNvPr id="7" name="Image 6"/>
          <p:cNvPicPr>
            <a:picLocks noChangeAspect="1"/>
          </p:cNvPicPr>
          <p:nvPr/>
        </p:nvPicPr>
        <p:blipFill>
          <a:blip r:embed="rId5"/>
          <a:stretch>
            <a:fillRect/>
          </a:stretch>
        </p:blipFill>
        <p:spPr>
          <a:xfrm>
            <a:off x="7206109" y="5567930"/>
            <a:ext cx="447675" cy="371475"/>
          </a:xfrm>
          <a:prstGeom prst="rect">
            <a:avLst/>
          </a:prstGeom>
        </p:spPr>
      </p:pic>
      <p:pic>
        <p:nvPicPr>
          <p:cNvPr id="8" name="Image 7"/>
          <p:cNvPicPr>
            <a:picLocks noChangeAspect="1"/>
          </p:cNvPicPr>
          <p:nvPr/>
        </p:nvPicPr>
        <p:blipFill>
          <a:blip r:embed="rId6"/>
          <a:stretch>
            <a:fillRect/>
          </a:stretch>
        </p:blipFill>
        <p:spPr>
          <a:xfrm>
            <a:off x="7187060" y="6174155"/>
            <a:ext cx="390525" cy="219075"/>
          </a:xfrm>
          <a:prstGeom prst="rect">
            <a:avLst/>
          </a:prstGeom>
        </p:spPr>
      </p:pic>
    </p:spTree>
    <p:extLst>
      <p:ext uri="{BB962C8B-B14F-4D97-AF65-F5344CB8AC3E}">
        <p14:creationId xmlns:p14="http://schemas.microsoft.com/office/powerpoint/2010/main" val="202356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74171" y="4907642"/>
            <a:ext cx="10559143" cy="75292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Job </a:t>
            </a:r>
            <a:r>
              <a:rPr kumimoji="0" lang="fr-FR" altLang="fr-FR" sz="2400" b="1"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status</a:t>
            </a:r>
            <a:endParaRPr kumimoji="0" lang="fr-FR" altLang="fr-FR" sz="24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The </a:t>
            </a:r>
            <a:r>
              <a:rPr kumimoji="0" lang="fr-FR" altLang="fr-FR" sz="240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status</a:t>
            </a: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of a job </a:t>
            </a:r>
            <a:r>
              <a:rPr kumimoji="0" lang="fr-FR" altLang="fr-FR" sz="240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is</a:t>
            </a: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fr-FR" altLang="fr-FR" sz="240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indicated</a:t>
            </a: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by the </a:t>
            </a:r>
            <a:r>
              <a:rPr kumimoji="0" lang="fr-FR" altLang="fr-FR" sz="240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color</a:t>
            </a: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of </a:t>
            </a:r>
            <a:r>
              <a:rPr kumimoji="0" lang="fr-FR" altLang="fr-FR" sz="240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its</a:t>
            </a: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fr-FR" altLang="fr-FR" sz="240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node's</a:t>
            </a: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fr-FR" altLang="fr-FR" sz="2400"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title</a:t>
            </a:r>
            <a:r>
              <a:rPr kumimoji="0" lang="fr-FR" altLang="fr-FR" sz="24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bar.</a:t>
            </a:r>
            <a:endParaRPr kumimoji="0" lang="fr-FR" altLang="fr-FR" sz="2400" i="0" u="none" strike="noStrike" cap="none" normalizeH="0" baseline="0" dirty="0">
              <a:ln>
                <a:noFill/>
              </a:ln>
              <a:solidFill>
                <a:srgbClr val="002060"/>
              </a:solidFill>
              <a:effectLst/>
              <a:latin typeface="Arial" panose="020B0604020202020204" pitchFamily="34" charset="0"/>
            </a:endParaRPr>
          </a:p>
        </p:txBody>
      </p:sp>
      <p:sp>
        <p:nvSpPr>
          <p:cNvPr id="3" name="Rectangle 4"/>
          <p:cNvSpPr>
            <a:spLocks noChangeArrowheads="1"/>
          </p:cNvSpPr>
          <p:nvPr/>
        </p:nvSpPr>
        <p:spPr bwMode="auto">
          <a:xfrm>
            <a:off x="46039" y="-39774"/>
            <a:ext cx="114492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rgbClr val="3B3B3B"/>
              </a:solidFill>
              <a:effectLst/>
              <a:latin typeface="Tahoma" panose="020B0604030504040204" pitchFamily="34" charset="0"/>
              <a:ea typeface="Times New Roman" panose="02020603050405020304" pitchFamily="18" charset="0"/>
              <a:cs typeface="Tahoma" panose="020B0604030504040204" pitchFamily="34" charset="0"/>
            </a:endParaRPr>
          </a:p>
          <a:p>
            <a:pPr lvl="0" eaLnBrk="0" fontAlgn="base" hangingPunct="0">
              <a:spcBef>
                <a:spcPct val="0"/>
              </a:spcBef>
              <a:spcAft>
                <a:spcPct val="0"/>
              </a:spcAft>
            </a:pPr>
            <a:r>
              <a:rPr kumimoji="0" lang="fr-FR" altLang="fr-FR" sz="2400" b="1" i="0" u="none" strike="noStrike" cap="none" normalizeH="0" baseline="0" dirty="0">
                <a:ln>
                  <a:noFill/>
                </a:ln>
                <a:solidFill>
                  <a:srgbClr val="002060"/>
                </a:solidFill>
                <a:effectLst/>
                <a:ea typeface="Times New Roman" panose="02020603050405020304" pitchFamily="18" charset="0"/>
                <a:cs typeface="Tahoma" panose="020B0604030504040204" pitchFamily="34" charset="0"/>
              </a:rPr>
              <a:t>Types de nœuds de</a:t>
            </a:r>
            <a:r>
              <a:rPr kumimoji="0" lang="fr-FR" altLang="fr-FR" sz="2400" b="1" i="0" u="none" strike="noStrike" cap="none" normalizeH="0" dirty="0">
                <a:ln>
                  <a:noFill/>
                </a:ln>
                <a:solidFill>
                  <a:srgbClr val="002060"/>
                </a:solidFill>
                <a:effectLst/>
                <a:ea typeface="Times New Roman" panose="02020603050405020304" pitchFamily="18" charset="0"/>
                <a:cs typeface="Tahoma" panose="020B0604030504040204" pitchFamily="34" charset="0"/>
              </a:rPr>
              <a:t> travaux</a:t>
            </a:r>
            <a:endParaRPr kumimoji="0" lang="fr-FR" altLang="fr-FR" sz="2400" b="1" i="0" u="none" strike="noStrike" cap="none" normalizeH="0" baseline="0" dirty="0">
              <a:ln>
                <a:noFill/>
              </a:ln>
              <a:solidFill>
                <a:srgbClr val="002060"/>
              </a:solidFill>
              <a:effectLst/>
              <a:ea typeface="Times New Roman" panose="02020603050405020304" pitchFamily="18" charset="0"/>
              <a:cs typeface="Tahoma" panose="020B0604030504040204" pitchFamily="34" charset="0"/>
            </a:endParaRPr>
          </a:p>
          <a:p>
            <a:pPr lvl="0" eaLnBrk="0" fontAlgn="base" hangingPunct="0">
              <a:spcBef>
                <a:spcPct val="0"/>
              </a:spcBef>
              <a:spcAft>
                <a:spcPct val="0"/>
              </a:spcAft>
            </a:pPr>
            <a:r>
              <a:rPr kumimoji="0" lang="fr-FR" altLang="fr-FR" sz="2400" i="0" u="none" strike="noStrike" cap="none" normalizeH="0" baseline="0" dirty="0">
                <a:ln>
                  <a:noFill/>
                </a:ln>
                <a:solidFill>
                  <a:srgbClr val="002060"/>
                </a:solidFill>
                <a:effectLst/>
                <a:ea typeface="Times New Roman" panose="02020603050405020304" pitchFamily="18" charset="0"/>
                <a:cs typeface="Tahoma" panose="020B0604030504040204" pitchFamily="34" charset="0"/>
              </a:rPr>
              <a:t>Le nœuds de</a:t>
            </a:r>
            <a:r>
              <a:rPr kumimoji="0" lang="fr-FR" altLang="fr-FR" sz="2400" i="0" u="none" strike="noStrike" cap="none" normalizeH="0" dirty="0">
                <a:ln>
                  <a:noFill/>
                </a:ln>
                <a:solidFill>
                  <a:srgbClr val="002060"/>
                </a:solidFill>
                <a:effectLst/>
                <a:ea typeface="Times New Roman" panose="02020603050405020304" pitchFamily="18" charset="0"/>
                <a:cs typeface="Tahoma" panose="020B0604030504040204" pitchFamily="34" charset="0"/>
              </a:rPr>
              <a:t> travaux / tâches (jobs) sont</a:t>
            </a:r>
            <a:r>
              <a:rPr kumimoji="0" lang="fr-FR" altLang="fr-FR" sz="2400" i="0" u="none" strike="noStrike" cap="none" normalizeH="0" baseline="0" dirty="0">
                <a:ln>
                  <a:noFill/>
                </a:ln>
                <a:solidFill>
                  <a:srgbClr val="002060"/>
                </a:solidFill>
                <a:effectLst/>
                <a:ea typeface="Times New Roman" panose="02020603050405020304" pitchFamily="18" charset="0"/>
                <a:cs typeface="Tahoma" panose="020B0604030504040204" pitchFamily="34" charset="0"/>
              </a:rPr>
              <a:t> représentés par une icône dans le coin supérieur gauche du nœud, comme indiqué ci-dessous. </a:t>
            </a:r>
            <a:r>
              <a:rPr lang="fr-FR" altLang="fr-FR" sz="2400" dirty="0">
                <a:solidFill>
                  <a:srgbClr val="002060"/>
                </a:solidFill>
                <a:ea typeface="Times New Roman" panose="02020603050405020304" pitchFamily="18" charset="0"/>
                <a:cs typeface="Tahoma" panose="020B0604030504040204" pitchFamily="34" charset="0"/>
              </a:rPr>
              <a:t>Les </a:t>
            </a:r>
            <a:r>
              <a:rPr kumimoji="0" lang="fr-FR" altLang="fr-FR" sz="2400" i="0" u="none" strike="noStrike" cap="none" normalizeH="0" baseline="0" dirty="0">
                <a:ln>
                  <a:noFill/>
                </a:ln>
                <a:solidFill>
                  <a:srgbClr val="002060"/>
                </a:solidFill>
                <a:effectLst/>
                <a:ea typeface="Times New Roman" panose="02020603050405020304" pitchFamily="18" charset="0"/>
                <a:cs typeface="Tahoma" panose="020B0604030504040204" pitchFamily="34" charset="0"/>
              </a:rPr>
              <a:t>icônes et textes supplémentaires apparaissent dans le nœud de</a:t>
            </a:r>
            <a:r>
              <a:rPr kumimoji="0" lang="fr-FR" altLang="fr-FR" sz="2400" i="0" u="none" strike="noStrike" cap="none" normalizeH="0" dirty="0">
                <a:ln>
                  <a:noFill/>
                </a:ln>
                <a:solidFill>
                  <a:srgbClr val="002060"/>
                </a:solidFill>
                <a:effectLst/>
                <a:ea typeface="Times New Roman" panose="02020603050405020304" pitchFamily="18" charset="0"/>
                <a:cs typeface="Tahoma" panose="020B0604030504040204" pitchFamily="34" charset="0"/>
              </a:rPr>
              <a:t> la tâche (job) :</a:t>
            </a:r>
            <a:endParaRPr kumimoji="0" lang="fr-FR" altLang="fr-FR" sz="2400" i="0" u="none" strike="noStrike" cap="none" normalizeH="0" baseline="0" dirty="0">
              <a:ln>
                <a:noFill/>
              </a:ln>
              <a:solidFill>
                <a:srgbClr val="002060"/>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1210343942"/>
              </p:ext>
            </p:extLst>
          </p:nvPr>
        </p:nvGraphicFramePr>
        <p:xfrm>
          <a:off x="2042886" y="2145693"/>
          <a:ext cx="7176418" cy="2449857"/>
        </p:xfrm>
        <a:graphic>
          <a:graphicData uri="http://schemas.openxmlformats.org/drawingml/2006/table">
            <a:tbl>
              <a:tblPr firstRow="1" bandRow="1">
                <a:tableStyleId>{5C22544A-7EE6-4342-B048-85BDC9FD1C3A}</a:tableStyleId>
              </a:tblPr>
              <a:tblGrid>
                <a:gridCol w="3588209">
                  <a:extLst>
                    <a:ext uri="{9D8B030D-6E8A-4147-A177-3AD203B41FA5}">
                      <a16:colId xmlns:a16="http://schemas.microsoft.com/office/drawing/2014/main" val="2242779498"/>
                    </a:ext>
                  </a:extLst>
                </a:gridCol>
                <a:gridCol w="3588209">
                  <a:extLst>
                    <a:ext uri="{9D8B030D-6E8A-4147-A177-3AD203B41FA5}">
                      <a16:colId xmlns:a16="http://schemas.microsoft.com/office/drawing/2014/main" val="2992990050"/>
                    </a:ext>
                  </a:extLst>
                </a:gridCol>
              </a:tblGrid>
              <a:tr h="621057">
                <a:tc>
                  <a:txBody>
                    <a:bodyPr/>
                    <a:lstStyle/>
                    <a:p>
                      <a:r>
                        <a:rPr lang="fr-FR" dirty="0">
                          <a:solidFill>
                            <a:srgbClr val="002060"/>
                          </a:solidFill>
                        </a:rPr>
                        <a:t>Type de travaux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solidFill>
                            <a:srgbClr val="002060"/>
                          </a:solidFill>
                        </a:rPr>
                        <a:t>Nœud de l‘exemple (</a:t>
                      </a:r>
                      <a:r>
                        <a:rPr lang="fr-FR" dirty="0" err="1">
                          <a:solidFill>
                            <a:srgbClr val="002060"/>
                          </a:solidFill>
                        </a:rPr>
                        <a:t>Sample</a:t>
                      </a:r>
                      <a:r>
                        <a:rPr lang="fr-FR" baseline="0" dirty="0">
                          <a:solidFill>
                            <a:srgbClr val="002060"/>
                          </a:solidFill>
                        </a:rPr>
                        <a:t> </a:t>
                      </a:r>
                      <a:r>
                        <a:rPr lang="fr-FR" baseline="0" dirty="0" err="1">
                          <a:solidFill>
                            <a:srgbClr val="002060"/>
                          </a:solidFill>
                        </a:rPr>
                        <a:t>node</a:t>
                      </a:r>
                      <a:r>
                        <a:rPr lang="fr-FR" baseline="0" dirty="0">
                          <a:solidFill>
                            <a:srgbClr val="002060"/>
                          </a:solidFill>
                        </a:rPr>
                        <a:t>)</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36212"/>
                  </a:ext>
                </a:extLst>
              </a:tr>
              <a:tr h="891868">
                <a:tc>
                  <a:txBody>
                    <a:bodyPr/>
                    <a:lstStyle/>
                    <a:p>
                      <a:r>
                        <a:rPr lang="fr-FR" dirty="0">
                          <a:solidFill>
                            <a:srgbClr val="002060"/>
                          </a:solidFill>
                        </a:rPr>
                        <a:t>Travail</a:t>
                      </a:r>
                      <a:r>
                        <a:rPr lang="fr-FR" baseline="0" dirty="0">
                          <a:solidFill>
                            <a:srgbClr val="002060"/>
                          </a:solidFill>
                        </a:rPr>
                        <a:t> régulier (</a:t>
                      </a:r>
                      <a:r>
                        <a:rPr lang="fr-FR" dirty="0">
                          <a:solidFill>
                            <a:srgbClr val="002060"/>
                          </a:solidFill>
                        </a:rPr>
                        <a:t>Regular job)</a:t>
                      </a:r>
                    </a:p>
                    <a:p>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solidFill>
                          <a:srgbClr val="002060"/>
                        </a:solidFill>
                      </a:endParaRPr>
                    </a:p>
                    <a:p>
                      <a:endParaRPr lang="fr-FR" dirty="0">
                        <a:solidFill>
                          <a:srgbClr val="002060"/>
                        </a:solidFill>
                      </a:endParaRPr>
                    </a:p>
                    <a:p>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705556"/>
                  </a:ext>
                </a:extLst>
              </a:tr>
              <a:tr h="891868">
                <a:tc>
                  <a:txBody>
                    <a:bodyPr/>
                    <a:lstStyle/>
                    <a:p>
                      <a:r>
                        <a:rPr lang="fr-FR" dirty="0">
                          <a:solidFill>
                            <a:srgbClr val="002060"/>
                          </a:solidFill>
                        </a:rPr>
                        <a:t>Tâche cyclique (Cycle job)</a:t>
                      </a:r>
                    </a:p>
                    <a:p>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solidFill>
                          <a:srgbClr val="002060"/>
                        </a:solidFill>
                      </a:endParaRPr>
                    </a:p>
                    <a:p>
                      <a:endParaRPr lang="fr-FR" dirty="0">
                        <a:solidFill>
                          <a:srgbClr val="002060"/>
                        </a:solidFill>
                      </a:endParaRPr>
                    </a:p>
                    <a:p>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238626"/>
                  </a:ext>
                </a:extLst>
              </a:tr>
            </a:tbl>
          </a:graphicData>
        </a:graphic>
      </p:graphicFrame>
      <p:pic>
        <p:nvPicPr>
          <p:cNvPr id="5" name="Image 4"/>
          <p:cNvPicPr>
            <a:picLocks noChangeAspect="1"/>
          </p:cNvPicPr>
          <p:nvPr/>
        </p:nvPicPr>
        <p:blipFill>
          <a:blip r:embed="rId2"/>
          <a:stretch>
            <a:fillRect/>
          </a:stretch>
        </p:blipFill>
        <p:spPr>
          <a:xfrm>
            <a:off x="6119437" y="2903338"/>
            <a:ext cx="1524000" cy="657225"/>
          </a:xfrm>
          <a:prstGeom prst="rect">
            <a:avLst/>
          </a:prstGeom>
        </p:spPr>
      </p:pic>
      <p:pic>
        <p:nvPicPr>
          <p:cNvPr id="6" name="Image 5"/>
          <p:cNvPicPr>
            <a:picLocks noChangeAspect="1"/>
          </p:cNvPicPr>
          <p:nvPr/>
        </p:nvPicPr>
        <p:blipFill>
          <a:blip r:embed="rId3"/>
          <a:stretch>
            <a:fillRect/>
          </a:stretch>
        </p:blipFill>
        <p:spPr>
          <a:xfrm>
            <a:off x="6119437" y="3739919"/>
            <a:ext cx="1524000" cy="676275"/>
          </a:xfrm>
          <a:prstGeom prst="rect">
            <a:avLst/>
          </a:prstGeom>
        </p:spPr>
      </p:pic>
    </p:spTree>
    <p:extLst>
      <p:ext uri="{BB962C8B-B14F-4D97-AF65-F5344CB8AC3E}">
        <p14:creationId xmlns:p14="http://schemas.microsoft.com/office/powerpoint/2010/main" val="4968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37708428"/>
              </p:ext>
            </p:extLst>
          </p:nvPr>
        </p:nvGraphicFramePr>
        <p:xfrm>
          <a:off x="301213" y="182881"/>
          <a:ext cx="11725835" cy="6470973"/>
        </p:xfrm>
        <a:graphic>
          <a:graphicData uri="http://schemas.openxmlformats.org/drawingml/2006/table">
            <a:tbl>
              <a:tblPr>
                <a:tableStyleId>{5C22544A-7EE6-4342-B048-85BDC9FD1C3A}</a:tableStyleId>
              </a:tblPr>
              <a:tblGrid>
                <a:gridCol w="2802475">
                  <a:extLst>
                    <a:ext uri="{9D8B030D-6E8A-4147-A177-3AD203B41FA5}">
                      <a16:colId xmlns:a16="http://schemas.microsoft.com/office/drawing/2014/main" val="660491452"/>
                    </a:ext>
                  </a:extLst>
                </a:gridCol>
                <a:gridCol w="1078777">
                  <a:extLst>
                    <a:ext uri="{9D8B030D-6E8A-4147-A177-3AD203B41FA5}">
                      <a16:colId xmlns:a16="http://schemas.microsoft.com/office/drawing/2014/main" val="2613253102"/>
                    </a:ext>
                  </a:extLst>
                </a:gridCol>
                <a:gridCol w="7844583">
                  <a:extLst>
                    <a:ext uri="{9D8B030D-6E8A-4147-A177-3AD203B41FA5}">
                      <a16:colId xmlns:a16="http://schemas.microsoft.com/office/drawing/2014/main" val="422484631"/>
                    </a:ext>
                  </a:extLst>
                </a:gridCol>
              </a:tblGrid>
              <a:tr h="290759">
                <a:tc>
                  <a:txBody>
                    <a:bodyPr/>
                    <a:lstStyle/>
                    <a:p>
                      <a:pPr marL="76200" eaLnBrk="0" fontAlgn="base" hangingPunct="0">
                        <a:lnSpc>
                          <a:spcPct val="100000"/>
                        </a:lnSpc>
                        <a:spcBef>
                          <a:spcPts val="0"/>
                        </a:spcBef>
                        <a:spcAft>
                          <a:spcPts val="0"/>
                        </a:spcAft>
                      </a:pPr>
                      <a:r>
                        <a:rPr lang="fr-FR" sz="1800" b="1" spc="10" dirty="0">
                          <a:effectLst/>
                          <a:latin typeface="+mn-lt"/>
                        </a:rPr>
                        <a:t>Statut</a:t>
                      </a:r>
                      <a:endParaRPr lang="fr-FR" sz="1800" b="1"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25" dirty="0">
                          <a:effectLst/>
                          <a:latin typeface="+mn-lt"/>
                        </a:rPr>
                        <a:t>Couleur</a:t>
                      </a:r>
                      <a:endParaRPr lang="fr-FR" sz="1800" b="1"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420" eaLnBrk="0" fontAlgn="base" hangingPunct="0">
                        <a:lnSpc>
                          <a:spcPct val="100000"/>
                        </a:lnSpc>
                        <a:spcBef>
                          <a:spcPts val="0"/>
                        </a:spcBef>
                        <a:spcAft>
                          <a:spcPts val="0"/>
                        </a:spcAft>
                      </a:pPr>
                      <a:r>
                        <a:rPr lang="fr-FR" sz="1800" b="1" spc="5" dirty="0">
                          <a:effectLst/>
                          <a:latin typeface="+mn-lt"/>
                        </a:rPr>
                        <a:t>Signification</a:t>
                      </a:r>
                      <a:endParaRPr lang="fr-FR" sz="1800" b="1"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876933"/>
                  </a:ext>
                </a:extLst>
              </a:tr>
              <a:tr h="1971176">
                <a:tc>
                  <a:txBody>
                    <a:bodyPr/>
                    <a:lstStyle/>
                    <a:p>
                      <a:pPr marL="76200" eaLnBrk="0" fontAlgn="base" hangingPunct="0">
                        <a:lnSpc>
                          <a:spcPct val="100000"/>
                        </a:lnSpc>
                        <a:spcBef>
                          <a:spcPts val="0"/>
                        </a:spcBef>
                        <a:spcAft>
                          <a:spcPts val="0"/>
                        </a:spcAft>
                      </a:pPr>
                      <a:r>
                        <a:rPr lang="fr-FR" sz="1800" b="1" spc="-25" dirty="0" err="1">
                          <a:effectLst/>
                          <a:latin typeface="+mn-lt"/>
                        </a:rPr>
                        <a:t>Wait</a:t>
                      </a:r>
                      <a:r>
                        <a:rPr lang="fr-FR" sz="1800" b="1" spc="-25" dirty="0">
                          <a:effectLst/>
                          <a:latin typeface="+mn-lt"/>
                        </a:rPr>
                        <a:t> Condition </a:t>
                      </a:r>
                    </a:p>
                    <a:p>
                      <a:pPr marL="76200" eaLnBrk="0" fontAlgn="base" hangingPunct="0">
                        <a:lnSpc>
                          <a:spcPct val="100000"/>
                        </a:lnSpc>
                        <a:spcBef>
                          <a:spcPts val="0"/>
                        </a:spcBef>
                        <a:spcAft>
                          <a:spcPts val="0"/>
                        </a:spcAft>
                      </a:pPr>
                      <a:r>
                        <a:rPr lang="fr-FR" sz="1800" b="1" spc="-25" dirty="0">
                          <a:effectLst/>
                          <a:latin typeface="+mn-lt"/>
                        </a:rPr>
                        <a:t>(Attente conditionnelle)</a:t>
                      </a:r>
                      <a:endParaRPr lang="fr-FR" sz="1800" b="1"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20" dirty="0">
                          <a:solidFill>
                            <a:schemeClr val="bg1">
                              <a:lumMod val="50000"/>
                            </a:schemeClr>
                          </a:solidFill>
                          <a:effectLst/>
                          <a:latin typeface="+mn-lt"/>
                        </a:rPr>
                        <a:t>Gris</a:t>
                      </a:r>
                      <a:endParaRPr lang="fr-FR" sz="1800" b="1" dirty="0">
                        <a:solidFill>
                          <a:schemeClr val="bg1">
                            <a:lumMod val="50000"/>
                          </a:schemeClr>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480060" eaLnBrk="0" fontAlgn="base" hangingPunct="0">
                        <a:lnSpc>
                          <a:spcPct val="100000"/>
                        </a:lnSpc>
                        <a:spcBef>
                          <a:spcPts val="0"/>
                        </a:spcBef>
                        <a:spcAft>
                          <a:spcPts val="0"/>
                        </a:spcAft>
                      </a:pPr>
                      <a:r>
                        <a:rPr lang="fr-FR" sz="1800" dirty="0">
                          <a:effectLst/>
                          <a:latin typeface="+mn-lt"/>
                        </a:rPr>
                        <a:t>En attente</a:t>
                      </a:r>
                      <a:r>
                        <a:rPr lang="fr-FR" sz="1800" baseline="0" dirty="0">
                          <a:effectLst/>
                          <a:latin typeface="+mn-lt"/>
                        </a:rPr>
                        <a:t> de</a:t>
                      </a:r>
                      <a:r>
                        <a:rPr lang="fr-FR" sz="1800" dirty="0">
                          <a:effectLst/>
                          <a:latin typeface="+mn-lt"/>
                        </a:rPr>
                        <a:t> la date, de</a:t>
                      </a:r>
                      <a:r>
                        <a:rPr lang="fr-FR" sz="1800" baseline="0" dirty="0">
                          <a:effectLst/>
                          <a:latin typeface="+mn-lt"/>
                        </a:rPr>
                        <a:t> l’heure spécifiée </a:t>
                      </a:r>
                      <a:r>
                        <a:rPr lang="fr-FR" sz="1800" dirty="0">
                          <a:effectLst/>
                          <a:latin typeface="+mn-lt"/>
                        </a:rPr>
                        <a:t>ou de conditions préalables.</a:t>
                      </a:r>
                    </a:p>
                    <a:p>
                      <a:pPr marL="45720" marR="91440" eaLnBrk="0" fontAlgn="base" hangingPunct="0">
                        <a:lnSpc>
                          <a:spcPct val="100000"/>
                        </a:lnSpc>
                        <a:spcBef>
                          <a:spcPts val="0"/>
                        </a:spcBef>
                        <a:spcAft>
                          <a:spcPts val="0"/>
                        </a:spcAft>
                      </a:pPr>
                      <a:r>
                        <a:rPr lang="fr-FR" sz="1800" b="1" spc="-5" dirty="0">
                          <a:effectLst/>
                          <a:latin typeface="+mn-lt"/>
                        </a:rPr>
                        <a:t>Note</a:t>
                      </a:r>
                      <a:r>
                        <a:rPr lang="fr-FR" sz="1800" spc="-5" dirty="0">
                          <a:effectLst/>
                          <a:latin typeface="+mn-lt"/>
                        </a:rPr>
                        <a:t>: Les travaux avec ce statut peuvent avoir l'un des statuts suivants dans</a:t>
                      </a:r>
                      <a:r>
                        <a:rPr lang="fr-FR" sz="1800" spc="-5" baseline="0" dirty="0">
                          <a:effectLst/>
                          <a:latin typeface="+mn-lt"/>
                        </a:rPr>
                        <a:t> le </a:t>
                      </a:r>
                      <a:r>
                        <a:rPr lang="fr-FR" sz="1800" spc="-5" dirty="0">
                          <a:effectLst/>
                          <a:latin typeface="+mn-lt"/>
                        </a:rPr>
                        <a:t>Serveur CONTROL-M </a:t>
                      </a:r>
                      <a:r>
                        <a:rPr lang="fr-FR" sz="1800" spc="-5" baseline="0" dirty="0">
                          <a:effectLst/>
                          <a:latin typeface="+mn-lt"/>
                        </a:rPr>
                        <a:t>:</a:t>
                      </a:r>
                      <a:endParaRPr lang="fr-FR" sz="1800" dirty="0">
                        <a:effectLst/>
                        <a:latin typeface="+mn-lt"/>
                      </a:endParaRPr>
                    </a:p>
                    <a:p>
                      <a:pPr marL="342900" lvl="0" indent="-342900" eaLnBrk="0" fontAlgn="base" hangingPunct="0">
                        <a:lnSpc>
                          <a:spcPct val="100000"/>
                        </a:lnSpc>
                        <a:spcBef>
                          <a:spcPts val="0"/>
                        </a:spcBef>
                        <a:spcAft>
                          <a:spcPts val="0"/>
                        </a:spcAft>
                        <a:buClr>
                          <a:srgbClr val="141414"/>
                        </a:buClr>
                        <a:buSzPts val="850"/>
                        <a:buFont typeface="Arial" panose="020B0604020202020204" pitchFamily="34" charset="0"/>
                        <a:buChar char="·"/>
                        <a:tabLst>
                          <a:tab pos="182880" algn="l"/>
                        </a:tabLst>
                      </a:pPr>
                      <a:r>
                        <a:rPr lang="fr-FR" sz="1800" spc="25" dirty="0">
                          <a:effectLst/>
                          <a:latin typeface="+mn-lt"/>
                        </a:rPr>
                        <a:t>CYCLIC</a:t>
                      </a:r>
                    </a:p>
                    <a:p>
                      <a:pPr marL="342900" lvl="0" indent="-342900" eaLnBrk="0" fontAlgn="base" hangingPunct="0">
                        <a:lnSpc>
                          <a:spcPct val="100000"/>
                        </a:lnSpc>
                        <a:spcBef>
                          <a:spcPts val="0"/>
                        </a:spcBef>
                        <a:spcAft>
                          <a:spcPts val="0"/>
                        </a:spcAft>
                        <a:buClr>
                          <a:srgbClr val="141414"/>
                        </a:buClr>
                        <a:buSzPts val="850"/>
                        <a:buFont typeface="Arial" panose="020B0604020202020204" pitchFamily="34" charset="0"/>
                        <a:buChar char="·"/>
                        <a:tabLst>
                          <a:tab pos="182880" algn="l"/>
                        </a:tabLst>
                      </a:pPr>
                      <a:r>
                        <a:rPr lang="fr-FR" sz="1800" spc="-10" dirty="0">
                          <a:effectLst/>
                          <a:latin typeface="+mn-lt"/>
                        </a:rPr>
                        <a:t>WAITTIME</a:t>
                      </a:r>
                      <a:endParaRPr lang="fr-FR" sz="1800" spc="25" dirty="0">
                        <a:effectLst/>
                        <a:latin typeface="+mn-lt"/>
                      </a:endParaRPr>
                    </a:p>
                    <a:p>
                      <a:pPr marL="342900" lvl="0" indent="-342900" eaLnBrk="0" fontAlgn="base" hangingPunct="0">
                        <a:lnSpc>
                          <a:spcPct val="100000"/>
                        </a:lnSpc>
                        <a:spcBef>
                          <a:spcPts val="0"/>
                        </a:spcBef>
                        <a:spcAft>
                          <a:spcPts val="0"/>
                        </a:spcAft>
                        <a:buClr>
                          <a:srgbClr val="141414"/>
                        </a:buClr>
                        <a:buSzPts val="850"/>
                        <a:buFont typeface="Arial" panose="020B0604020202020204" pitchFamily="34" charset="0"/>
                        <a:buChar char="·"/>
                        <a:tabLst>
                          <a:tab pos="182880" algn="l"/>
                        </a:tabLst>
                      </a:pPr>
                      <a:r>
                        <a:rPr lang="fr-FR" sz="1800" spc="10" dirty="0">
                          <a:effectLst/>
                          <a:latin typeface="+mn-lt"/>
                        </a:rPr>
                        <a:t>WAIT_ODAT</a:t>
                      </a:r>
                    </a:p>
                    <a:p>
                      <a:pPr marL="342900" marR="0" lvl="0" indent="-342900" algn="l" defTabSz="914400" rtl="0" eaLnBrk="0" fontAlgn="base" latinLnBrk="0" hangingPunct="0">
                        <a:lnSpc>
                          <a:spcPct val="100000"/>
                        </a:lnSpc>
                        <a:spcBef>
                          <a:spcPts val="0"/>
                        </a:spcBef>
                        <a:spcAft>
                          <a:spcPts val="0"/>
                        </a:spcAft>
                        <a:buClr>
                          <a:srgbClr val="141414"/>
                        </a:buClr>
                        <a:buSzPts val="850"/>
                        <a:buFont typeface="Arial" panose="020B0604020202020204" pitchFamily="34" charset="0"/>
                        <a:buChar char="·"/>
                        <a:tabLst>
                          <a:tab pos="182880" algn="l"/>
                        </a:tabLst>
                        <a:defRPr/>
                      </a:pPr>
                      <a:r>
                        <a:rPr lang="fr-FR" sz="1800" spc="10" dirty="0">
                          <a:effectLst/>
                          <a:latin typeface="+mn-lt"/>
                        </a:rPr>
                        <a:t>POST_ODAT</a:t>
                      </a:r>
                      <a:endParaRPr lang="fr-FR" sz="1800" spc="25"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113210"/>
                  </a:ext>
                </a:extLst>
              </a:tr>
              <a:tr h="549675">
                <a:tc>
                  <a:txBody>
                    <a:bodyPr/>
                    <a:lstStyle/>
                    <a:p>
                      <a:pPr marL="76200" eaLnBrk="0" fontAlgn="base" hangingPunct="0">
                        <a:lnSpc>
                          <a:spcPct val="100000"/>
                        </a:lnSpc>
                        <a:spcBef>
                          <a:spcPts val="0"/>
                        </a:spcBef>
                        <a:spcAft>
                          <a:spcPts val="0"/>
                        </a:spcAft>
                      </a:pPr>
                      <a:r>
                        <a:rPr lang="fr-FR" sz="1800" b="1" spc="-10" dirty="0" err="1">
                          <a:effectLst/>
                          <a:latin typeface="+mn-lt"/>
                        </a:rPr>
                        <a:t>Ended</a:t>
                      </a:r>
                      <a:r>
                        <a:rPr lang="fr-FR" sz="1800" b="1" spc="-10" dirty="0">
                          <a:effectLst/>
                          <a:latin typeface="+mn-lt"/>
                        </a:rPr>
                        <a:t> OK </a:t>
                      </a:r>
                    </a:p>
                    <a:p>
                      <a:pPr marL="76200" eaLnBrk="0" fontAlgn="base" hangingPunct="0">
                        <a:lnSpc>
                          <a:spcPct val="100000"/>
                        </a:lnSpc>
                        <a:spcBef>
                          <a:spcPts val="0"/>
                        </a:spcBef>
                        <a:spcAft>
                          <a:spcPts val="0"/>
                        </a:spcAft>
                      </a:pPr>
                      <a:r>
                        <a:rPr lang="fr-FR" sz="1800" b="1" spc="-10" dirty="0">
                          <a:effectLst/>
                          <a:latin typeface="+mn-lt"/>
                        </a:rPr>
                        <a:t>(terminé OK)</a:t>
                      </a:r>
                      <a:endParaRPr lang="fr-FR" sz="1800" b="1"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25" dirty="0">
                          <a:solidFill>
                            <a:srgbClr val="008000"/>
                          </a:solidFill>
                          <a:effectLst/>
                          <a:latin typeface="+mn-lt"/>
                        </a:rPr>
                        <a:t>Vert</a:t>
                      </a:r>
                      <a:endParaRPr lang="fr-FR" sz="1800" b="1" dirty="0">
                        <a:solidFill>
                          <a:srgbClr val="0080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420" eaLnBrk="0" fontAlgn="base" hangingPunct="0">
                        <a:lnSpc>
                          <a:spcPct val="100000"/>
                        </a:lnSpc>
                        <a:spcBef>
                          <a:spcPts val="0"/>
                        </a:spcBef>
                        <a:spcAft>
                          <a:spcPts val="0"/>
                        </a:spcAft>
                      </a:pPr>
                      <a:r>
                        <a:rPr lang="fr-FR" sz="1800" spc="5" dirty="0">
                          <a:effectLst/>
                          <a:latin typeface="+mn-lt"/>
                        </a:rPr>
                        <a:t>Traitement (</a:t>
                      </a:r>
                      <a:r>
                        <a:rPr lang="fr-FR" sz="1800" spc="5" dirty="0" err="1">
                          <a:effectLst/>
                          <a:latin typeface="+mn-lt"/>
                        </a:rPr>
                        <a:t>processing</a:t>
                      </a:r>
                      <a:r>
                        <a:rPr lang="fr-FR" sz="1800" spc="5" dirty="0">
                          <a:effectLst/>
                          <a:latin typeface="+mn-lt"/>
                        </a:rPr>
                        <a:t>) terminé avec succès.</a:t>
                      </a:r>
                      <a:endParaRPr lang="fr-FR" sz="18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620969"/>
                  </a:ext>
                </a:extLst>
              </a:tr>
              <a:tr h="549675">
                <a:tc>
                  <a:txBody>
                    <a:bodyPr/>
                    <a:lstStyle/>
                    <a:p>
                      <a:pPr marL="76200" eaLnBrk="0" fontAlgn="base" hangingPunct="0">
                        <a:lnSpc>
                          <a:spcPct val="100000"/>
                        </a:lnSpc>
                        <a:spcBef>
                          <a:spcPts val="0"/>
                        </a:spcBef>
                        <a:spcAft>
                          <a:spcPts val="0"/>
                        </a:spcAft>
                      </a:pPr>
                      <a:r>
                        <a:rPr lang="fr-FR" sz="1800" b="1" spc="-25" dirty="0" err="1">
                          <a:effectLst/>
                          <a:latin typeface="+mn-lt"/>
                        </a:rPr>
                        <a:t>Executing</a:t>
                      </a:r>
                      <a:endParaRPr lang="fr-FR" sz="1800" b="1" spc="-25" dirty="0">
                        <a:effectLst/>
                        <a:latin typeface="+mn-lt"/>
                      </a:endParaRPr>
                    </a:p>
                    <a:p>
                      <a:pPr marL="76200" eaLnBrk="0" fontAlgn="base" hangingPunct="0">
                        <a:lnSpc>
                          <a:spcPct val="100000"/>
                        </a:lnSpc>
                        <a:spcBef>
                          <a:spcPts val="0"/>
                        </a:spcBef>
                        <a:spcAft>
                          <a:spcPts val="0"/>
                        </a:spcAft>
                      </a:pPr>
                      <a:r>
                        <a:rPr lang="fr-FR" sz="1800" b="1" spc="-25" dirty="0">
                          <a:effectLst/>
                          <a:latin typeface="+mn-lt"/>
                          <a:ea typeface="Times New Roman" panose="02020603050405020304" pitchFamily="18" charset="0"/>
                        </a:rPr>
                        <a:t>(en cours d’exécution)</a:t>
                      </a:r>
                      <a:endParaRPr lang="fr-FR" sz="1800" b="1"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40" dirty="0">
                          <a:solidFill>
                            <a:srgbClr val="CC9900"/>
                          </a:solidFill>
                          <a:effectLst/>
                          <a:latin typeface="+mn-lt"/>
                        </a:rPr>
                        <a:t>Jaune</a:t>
                      </a:r>
                      <a:endParaRPr lang="fr-FR" sz="1800" b="1" dirty="0">
                        <a:solidFill>
                          <a:srgbClr val="CC9900"/>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420" eaLnBrk="0" fontAlgn="base" hangingPunct="0">
                        <a:lnSpc>
                          <a:spcPct val="100000"/>
                        </a:lnSpc>
                        <a:spcBef>
                          <a:spcPts val="0"/>
                        </a:spcBef>
                        <a:spcAft>
                          <a:spcPts val="0"/>
                        </a:spcAft>
                      </a:pPr>
                      <a:r>
                        <a:rPr lang="fr-FR" sz="1800" b="0" spc="-25" dirty="0">
                          <a:effectLst/>
                          <a:latin typeface="+mn-lt"/>
                          <a:ea typeface="Times New Roman" panose="02020603050405020304" pitchFamily="18" charset="0"/>
                        </a:rPr>
                        <a:t>En cours d’exécution</a:t>
                      </a:r>
                      <a:r>
                        <a:rPr lang="fr-FR" sz="1800" dirty="0">
                          <a:effectLst/>
                          <a:latin typeface="+mn-lt"/>
                        </a:rPr>
                        <a:t>.</a:t>
                      </a:r>
                      <a:endParaRPr lang="fr-FR" sz="18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535978"/>
                  </a:ext>
                </a:extLst>
              </a:tr>
              <a:tr h="631592">
                <a:tc>
                  <a:txBody>
                    <a:bodyPr/>
                    <a:lstStyle/>
                    <a:p>
                      <a:pPr marL="76200" eaLnBrk="0" fontAlgn="base" hangingPunct="0">
                        <a:lnSpc>
                          <a:spcPct val="100000"/>
                        </a:lnSpc>
                        <a:spcBef>
                          <a:spcPts val="0"/>
                        </a:spcBef>
                        <a:spcAft>
                          <a:spcPts val="0"/>
                        </a:spcAft>
                      </a:pPr>
                      <a:r>
                        <a:rPr lang="fr-FR" sz="1800" b="1" spc="-5" dirty="0" err="1">
                          <a:effectLst/>
                          <a:latin typeface="+mn-lt"/>
                        </a:rPr>
                        <a:t>Wait</a:t>
                      </a:r>
                      <a:r>
                        <a:rPr lang="fr-FR" sz="1800" b="1" spc="-5" dirty="0">
                          <a:effectLst/>
                          <a:latin typeface="+mn-lt"/>
                        </a:rPr>
                        <a:t> Resource</a:t>
                      </a:r>
                    </a:p>
                    <a:p>
                      <a:pPr marL="76200" eaLnBrk="0" fontAlgn="base" hangingPunct="0">
                        <a:lnSpc>
                          <a:spcPct val="100000"/>
                        </a:lnSpc>
                        <a:spcBef>
                          <a:spcPts val="0"/>
                        </a:spcBef>
                        <a:spcAft>
                          <a:spcPts val="0"/>
                        </a:spcAft>
                      </a:pPr>
                      <a:r>
                        <a:rPr lang="fr-FR" sz="1800" b="1" spc="-25" dirty="0">
                          <a:effectLst/>
                          <a:latin typeface="+mn-lt"/>
                        </a:rPr>
                        <a:t>(Attente de</a:t>
                      </a:r>
                      <a:r>
                        <a:rPr lang="fr-FR" sz="1800" b="1" spc="-25" baseline="0" dirty="0">
                          <a:effectLst/>
                          <a:latin typeface="+mn-lt"/>
                        </a:rPr>
                        <a:t> ressource)</a:t>
                      </a:r>
                      <a:endParaRPr lang="fr-FR" sz="1800" b="1"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25" dirty="0">
                          <a:solidFill>
                            <a:srgbClr val="002060"/>
                          </a:solidFill>
                          <a:effectLst/>
                          <a:latin typeface="+mn-lt"/>
                        </a:rPr>
                        <a:t>Bleu</a:t>
                      </a:r>
                      <a:endParaRPr lang="fr-FR" sz="1800" b="1" dirty="0">
                        <a:solidFill>
                          <a:srgbClr val="00206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160020" eaLnBrk="0" fontAlgn="base" hangingPunct="0">
                        <a:lnSpc>
                          <a:spcPct val="100000"/>
                        </a:lnSpc>
                        <a:spcBef>
                          <a:spcPts val="0"/>
                        </a:spcBef>
                        <a:spcAft>
                          <a:spcPts val="0"/>
                        </a:spcAft>
                      </a:pPr>
                      <a:r>
                        <a:rPr lang="fr-FR" sz="1800" spc="-10" dirty="0">
                          <a:effectLst/>
                          <a:latin typeface="+mn-lt"/>
                        </a:rPr>
                        <a:t>En attente de contrôle ou de ressources quantitatives, ou en attente qu'un Agent CONTROL-M soit disponible.</a:t>
                      </a:r>
                      <a:endParaRPr lang="fr-FR" sz="1800"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324764"/>
                  </a:ext>
                </a:extLst>
              </a:tr>
              <a:tr h="826466">
                <a:tc>
                  <a:txBody>
                    <a:bodyPr/>
                    <a:lstStyle/>
                    <a:p>
                      <a:pPr marL="76200" eaLnBrk="0" fontAlgn="base" hangingPunct="0">
                        <a:lnSpc>
                          <a:spcPct val="100000"/>
                        </a:lnSpc>
                        <a:spcBef>
                          <a:spcPts val="0"/>
                        </a:spcBef>
                        <a:spcAft>
                          <a:spcPts val="0"/>
                        </a:spcAft>
                      </a:pPr>
                      <a:r>
                        <a:rPr lang="fr-FR" sz="1800" b="1" spc="-25" dirty="0" err="1">
                          <a:effectLst/>
                          <a:latin typeface="+mn-lt"/>
                        </a:rPr>
                        <a:t>Wait</a:t>
                      </a:r>
                      <a:r>
                        <a:rPr lang="fr-FR" sz="1800" b="1" spc="-25" dirty="0">
                          <a:effectLst/>
                          <a:latin typeface="+mn-lt"/>
                        </a:rPr>
                        <a:t> User</a:t>
                      </a:r>
                    </a:p>
                    <a:p>
                      <a:pPr marL="76200" eaLnBrk="0" fontAlgn="base" hangingPunct="0">
                        <a:lnSpc>
                          <a:spcPct val="100000"/>
                        </a:lnSpc>
                        <a:spcBef>
                          <a:spcPts val="0"/>
                        </a:spcBef>
                        <a:spcAft>
                          <a:spcPts val="0"/>
                        </a:spcAft>
                      </a:pPr>
                      <a:r>
                        <a:rPr lang="fr-FR" sz="1800" b="1" spc="-25" dirty="0">
                          <a:effectLst/>
                          <a:latin typeface="+mn-lt"/>
                        </a:rPr>
                        <a:t>(Attente d’un utilisateur)</a:t>
                      </a:r>
                      <a:endParaRPr lang="fr-FR" sz="1800" b="1"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30" dirty="0">
                          <a:solidFill>
                            <a:srgbClr val="FF00FF"/>
                          </a:solidFill>
                          <a:effectLst/>
                          <a:latin typeface="+mn-lt"/>
                        </a:rPr>
                        <a:t>Rose</a:t>
                      </a:r>
                      <a:endParaRPr lang="fr-FR" sz="1800" b="1" dirty="0">
                        <a:solidFill>
                          <a:srgbClr val="FF00FF"/>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ct val="100000"/>
                        </a:lnSpc>
                        <a:spcBef>
                          <a:spcPts val="0"/>
                        </a:spcBef>
                        <a:spcAft>
                          <a:spcPts val="0"/>
                        </a:spcAft>
                      </a:pPr>
                      <a:r>
                        <a:rPr lang="fr-FR" sz="1800" spc="-10" dirty="0">
                          <a:effectLst/>
                          <a:latin typeface="+mn-lt"/>
                        </a:rPr>
                        <a:t>En attente d’une </a:t>
                      </a:r>
                      <a:r>
                        <a:rPr lang="fr-FR" sz="1800" spc="-5" dirty="0">
                          <a:effectLst/>
                          <a:latin typeface="+mn-lt"/>
                        </a:rPr>
                        <a:t>confirmation d’un</a:t>
                      </a:r>
                      <a:r>
                        <a:rPr lang="fr-FR" sz="1800" spc="-5" baseline="0" dirty="0">
                          <a:effectLst/>
                          <a:latin typeface="+mn-lt"/>
                        </a:rPr>
                        <a:t> utilisateur</a:t>
                      </a:r>
                      <a:endParaRPr lang="fr-FR" sz="1800" dirty="0">
                        <a:effectLst/>
                        <a:latin typeface="+mn-lt"/>
                      </a:endParaRPr>
                    </a:p>
                    <a:p>
                      <a:pPr marL="45720" marR="365760" eaLnBrk="0" fontAlgn="base" hangingPunct="0">
                        <a:lnSpc>
                          <a:spcPct val="100000"/>
                        </a:lnSpc>
                        <a:spcBef>
                          <a:spcPts val="0"/>
                        </a:spcBef>
                        <a:spcAft>
                          <a:spcPts val="0"/>
                        </a:spcAft>
                      </a:pPr>
                      <a:r>
                        <a:rPr lang="fr-FR" sz="1800" b="1" spc="15" dirty="0">
                          <a:effectLst/>
                          <a:latin typeface="+mn-lt"/>
                        </a:rPr>
                        <a:t>Note</a:t>
                      </a:r>
                      <a:r>
                        <a:rPr lang="fr-FR" sz="1800" spc="15" dirty="0">
                          <a:effectLst/>
                          <a:latin typeface="+mn-lt"/>
                        </a:rPr>
                        <a:t>: </a:t>
                      </a:r>
                      <a:r>
                        <a:rPr lang="fr-FR" sz="1800" dirty="0">
                          <a:effectLst/>
                          <a:latin typeface="+mn-lt"/>
                          <a:ea typeface="Times New Roman" panose="02020603050405020304" pitchFamily="18" charset="0"/>
                        </a:rPr>
                        <a:t>La tâche avec ce statut a été</a:t>
                      </a:r>
                      <a:r>
                        <a:rPr lang="fr-FR" sz="1800" baseline="0" dirty="0">
                          <a:effectLst/>
                          <a:latin typeface="+mn-lt"/>
                          <a:ea typeface="Times New Roman" panose="02020603050405020304" pitchFamily="18" charset="0"/>
                        </a:rPr>
                        <a:t> assignée avec le </a:t>
                      </a:r>
                      <a:r>
                        <a:rPr lang="fr-FR" sz="1800" dirty="0">
                          <a:effectLst/>
                          <a:latin typeface="+mn-lt"/>
                          <a:ea typeface="Times New Roman" panose="02020603050405020304" pitchFamily="18" charset="0"/>
                        </a:rPr>
                        <a:t>statut </a:t>
                      </a:r>
                      <a:r>
                        <a:rPr lang="fr-FR" sz="1800" spc="15" dirty="0">
                          <a:effectLst/>
                          <a:latin typeface="+mn-lt"/>
                        </a:rPr>
                        <a:t>WAITCONFIRM </a:t>
                      </a:r>
                      <a:r>
                        <a:rPr lang="fr-FR" sz="1800" spc="0" dirty="0">
                          <a:effectLst/>
                          <a:latin typeface="+mn-lt"/>
                        </a:rPr>
                        <a:t>dans</a:t>
                      </a:r>
                      <a:r>
                        <a:rPr lang="fr-FR" sz="1800" dirty="0">
                          <a:effectLst/>
                          <a:latin typeface="+mn-lt"/>
                          <a:ea typeface="Times New Roman" panose="02020603050405020304" pitchFamily="18" charset="0"/>
                        </a:rPr>
                        <a:t> le Serveur CONTROL-M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3547717"/>
                  </a:ext>
                </a:extLst>
              </a:tr>
              <a:tr h="1101955">
                <a:tc>
                  <a:txBody>
                    <a:bodyPr/>
                    <a:lstStyle/>
                    <a:p>
                      <a:pPr marL="76200" eaLnBrk="0" fontAlgn="base" hangingPunct="0">
                        <a:lnSpc>
                          <a:spcPct val="100000"/>
                        </a:lnSpc>
                        <a:spcBef>
                          <a:spcPts val="0"/>
                        </a:spcBef>
                        <a:spcAft>
                          <a:spcPts val="0"/>
                        </a:spcAft>
                      </a:pPr>
                      <a:r>
                        <a:rPr lang="fr-FR" sz="1800" b="1" spc="-15" dirty="0" err="1">
                          <a:effectLst/>
                          <a:latin typeface="+mn-lt"/>
                        </a:rPr>
                        <a:t>Ended</a:t>
                      </a:r>
                      <a:r>
                        <a:rPr lang="fr-FR" sz="1800" b="1" spc="-15" dirty="0">
                          <a:effectLst/>
                          <a:latin typeface="+mn-lt"/>
                        </a:rPr>
                        <a:t> Not OK</a:t>
                      </a:r>
                    </a:p>
                    <a:p>
                      <a:pPr marL="76200" marR="0" indent="0" algn="l" defTabSz="914400" rtl="0" eaLnBrk="0" fontAlgn="base" latinLnBrk="0" hangingPunct="0">
                        <a:lnSpc>
                          <a:spcPct val="100000"/>
                        </a:lnSpc>
                        <a:spcBef>
                          <a:spcPts val="0"/>
                        </a:spcBef>
                        <a:spcAft>
                          <a:spcPts val="0"/>
                        </a:spcAft>
                        <a:buClrTx/>
                        <a:buSzTx/>
                        <a:buFontTx/>
                        <a:buNone/>
                        <a:tabLst/>
                        <a:defRPr/>
                      </a:pPr>
                      <a:r>
                        <a:rPr lang="fr-FR" sz="1800" b="1" spc="-10" dirty="0">
                          <a:effectLst/>
                          <a:latin typeface="+mn-lt"/>
                        </a:rPr>
                        <a:t>(terminé en</a:t>
                      </a:r>
                      <a:r>
                        <a:rPr lang="fr-FR" sz="1800" b="1" spc="-10" baseline="0" dirty="0">
                          <a:effectLst/>
                          <a:latin typeface="+mn-lt"/>
                        </a:rPr>
                        <a:t> échec (not Ok)</a:t>
                      </a:r>
                      <a:r>
                        <a:rPr lang="fr-FR" sz="1800" b="1" spc="-10" dirty="0">
                          <a:effectLst/>
                          <a:latin typeface="+mn-lt"/>
                        </a:rPr>
                        <a:t>)</a:t>
                      </a:r>
                      <a:endParaRPr lang="fr-FR" sz="1800" b="1"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30" dirty="0">
                          <a:solidFill>
                            <a:srgbClr val="FF0000"/>
                          </a:solidFill>
                          <a:effectLst/>
                          <a:latin typeface="+mn-lt"/>
                        </a:rPr>
                        <a:t>Rouge</a:t>
                      </a:r>
                      <a:endParaRPr lang="fr-FR" sz="1800" b="1" dirty="0">
                        <a:solidFill>
                          <a:srgbClr val="FF0000"/>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420" eaLnBrk="0" fontAlgn="base" hangingPunct="0">
                        <a:lnSpc>
                          <a:spcPct val="100000"/>
                        </a:lnSpc>
                        <a:spcBef>
                          <a:spcPts val="0"/>
                        </a:spcBef>
                        <a:spcAft>
                          <a:spcPts val="0"/>
                        </a:spcAft>
                      </a:pPr>
                      <a:r>
                        <a:rPr lang="fr-FR" sz="1800" spc="5" dirty="0">
                          <a:effectLst/>
                          <a:latin typeface="+mn-lt"/>
                        </a:rPr>
                        <a:t>Traitement (</a:t>
                      </a:r>
                      <a:r>
                        <a:rPr lang="fr-FR" sz="1800" spc="5" dirty="0" err="1">
                          <a:effectLst/>
                          <a:latin typeface="+mn-lt"/>
                        </a:rPr>
                        <a:t>processing</a:t>
                      </a:r>
                      <a:r>
                        <a:rPr lang="fr-FR" sz="1800" spc="5" dirty="0">
                          <a:effectLst/>
                          <a:latin typeface="+mn-lt"/>
                        </a:rPr>
                        <a:t>) terminé en</a:t>
                      </a:r>
                      <a:r>
                        <a:rPr lang="fr-FR" sz="1800" spc="5" baseline="0" dirty="0">
                          <a:effectLst/>
                          <a:latin typeface="+mn-lt"/>
                        </a:rPr>
                        <a:t> échec</a:t>
                      </a:r>
                      <a:r>
                        <a:rPr lang="fr-FR" sz="1800" spc="5" dirty="0">
                          <a:effectLst/>
                          <a:latin typeface="+mn-lt"/>
                        </a:rPr>
                        <a:t>.</a:t>
                      </a:r>
                      <a:endParaRPr lang="fr-FR" sz="1800" dirty="0">
                        <a:effectLst/>
                        <a:latin typeface="+mn-lt"/>
                        <a:ea typeface="Times New Roman" panose="02020603050405020304" pitchFamily="18" charset="0"/>
                      </a:endParaRPr>
                    </a:p>
                    <a:p>
                      <a:pPr marL="45720" eaLnBrk="0" fontAlgn="base" hangingPunct="0">
                        <a:lnSpc>
                          <a:spcPct val="100000"/>
                        </a:lnSpc>
                        <a:spcBef>
                          <a:spcPts val="0"/>
                        </a:spcBef>
                        <a:spcAft>
                          <a:spcPts val="0"/>
                        </a:spcAft>
                      </a:pPr>
                      <a:r>
                        <a:rPr lang="fr-FR" sz="1800" spc="-30" dirty="0">
                          <a:effectLst/>
                          <a:latin typeface="+mn-lt"/>
                        </a:rPr>
                        <a:t>Par exemple:</a:t>
                      </a:r>
                      <a:endParaRPr lang="fr-FR" sz="1800" dirty="0">
                        <a:effectLst/>
                        <a:latin typeface="+mn-lt"/>
                      </a:endParaRPr>
                    </a:p>
                    <a:p>
                      <a:pPr marL="45720" marR="182880" eaLnBrk="0" fontAlgn="base" hangingPunct="0">
                        <a:lnSpc>
                          <a:spcPct val="100000"/>
                        </a:lnSpc>
                        <a:spcBef>
                          <a:spcPts val="0"/>
                        </a:spcBef>
                        <a:spcAft>
                          <a:spcPts val="0"/>
                        </a:spcAft>
                      </a:pPr>
                      <a:r>
                        <a:rPr lang="fr-FR" sz="1800" spc="-5" dirty="0">
                          <a:effectLst/>
                          <a:latin typeface="+mn-lt"/>
                        </a:rPr>
                        <a:t>La plate-forme Agent sur lequel le travail a été en cours d'exécution a été changée en « désactivée » (</a:t>
                      </a:r>
                      <a:r>
                        <a:rPr lang="fr-FR" sz="1800" spc="-5" dirty="0" err="1">
                          <a:effectLst/>
                          <a:latin typeface="+mn-lt"/>
                        </a:rPr>
                        <a:t>Disabled</a:t>
                      </a:r>
                      <a:r>
                        <a:rPr lang="fr-FR" sz="1800" spc="-5" dirty="0">
                          <a:effectLst/>
                          <a:latin typeface="+mn-lt"/>
                        </a:rPr>
                        <a:t>) par un utilisateur</a:t>
                      </a:r>
                      <a:endParaRPr lang="fr-FR" sz="1800"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436889"/>
                  </a:ext>
                </a:extLst>
              </a:tr>
              <a:tr h="549675">
                <a:tc>
                  <a:txBody>
                    <a:bodyPr/>
                    <a:lstStyle/>
                    <a:p>
                      <a:pPr marL="76200" eaLnBrk="0" fontAlgn="base" hangingPunct="0">
                        <a:lnSpc>
                          <a:spcPct val="100000"/>
                        </a:lnSpc>
                        <a:spcBef>
                          <a:spcPts val="0"/>
                        </a:spcBef>
                        <a:spcAft>
                          <a:spcPts val="0"/>
                        </a:spcAft>
                      </a:pPr>
                      <a:r>
                        <a:rPr lang="fr-FR" sz="1800" b="1" spc="25" dirty="0" err="1">
                          <a:effectLst/>
                          <a:latin typeface="+mn-lt"/>
                        </a:rPr>
                        <a:t>Unknown</a:t>
                      </a:r>
                      <a:endParaRPr lang="fr-FR" sz="1800" b="1" spc="25" dirty="0">
                        <a:effectLst/>
                        <a:latin typeface="+mn-lt"/>
                      </a:endParaRPr>
                    </a:p>
                    <a:p>
                      <a:pPr marL="76200" eaLnBrk="0" fontAlgn="base" hangingPunct="0">
                        <a:lnSpc>
                          <a:spcPct val="100000"/>
                        </a:lnSpc>
                        <a:spcBef>
                          <a:spcPts val="0"/>
                        </a:spcBef>
                        <a:spcAft>
                          <a:spcPts val="0"/>
                        </a:spcAft>
                      </a:pPr>
                      <a:r>
                        <a:rPr lang="fr-FR" sz="1800" b="1" spc="25" dirty="0">
                          <a:effectLst/>
                          <a:latin typeface="+mn-lt"/>
                          <a:ea typeface="Times New Roman" panose="02020603050405020304" pitchFamily="18" charset="0"/>
                        </a:rPr>
                        <a:t>(inconnu)</a:t>
                      </a:r>
                      <a:endParaRPr lang="fr-FR" sz="1800" b="1"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ct val="100000"/>
                        </a:lnSpc>
                        <a:spcBef>
                          <a:spcPts val="0"/>
                        </a:spcBef>
                        <a:spcAft>
                          <a:spcPts val="0"/>
                        </a:spcAft>
                      </a:pPr>
                      <a:r>
                        <a:rPr lang="fr-FR" sz="1800" b="1" spc="-35" dirty="0">
                          <a:effectLst/>
                          <a:latin typeface="+mn-lt"/>
                        </a:rPr>
                        <a:t>Blanc</a:t>
                      </a:r>
                      <a:endParaRPr lang="fr-FR" sz="1800" b="1" dirty="0">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182880" eaLnBrk="0" fontAlgn="base" hangingPunct="0">
                        <a:lnSpc>
                          <a:spcPct val="100000"/>
                        </a:lnSpc>
                        <a:spcBef>
                          <a:spcPts val="0"/>
                        </a:spcBef>
                        <a:spcAft>
                          <a:spcPts val="0"/>
                        </a:spcAft>
                      </a:pPr>
                      <a:r>
                        <a:rPr lang="fr-FR" sz="1800" dirty="0">
                          <a:effectLst/>
                          <a:latin typeface="+mn-lt"/>
                        </a:rPr>
                        <a:t>La communication avec la plate-forme Agent a été interrompue.</a:t>
                      </a:r>
                      <a:endParaRPr lang="fr-FR" sz="18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1240030"/>
                  </a:ext>
                </a:extLst>
              </a:tr>
            </a:tbl>
          </a:graphicData>
        </a:graphic>
      </p:graphicFrame>
    </p:spTree>
    <p:extLst>
      <p:ext uri="{BB962C8B-B14F-4D97-AF65-F5344CB8AC3E}">
        <p14:creationId xmlns:p14="http://schemas.microsoft.com/office/powerpoint/2010/main" val="348902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8183" y="372002"/>
            <a:ext cx="10499463" cy="461665"/>
          </a:xfrm>
          <a:prstGeom prst="rect">
            <a:avLst/>
          </a:prstGeom>
          <a:noFill/>
        </p:spPr>
        <p:txBody>
          <a:bodyPr wrap="square" rtlCol="0">
            <a:spAutoFit/>
          </a:bodyPr>
          <a:lstStyle/>
          <a:p>
            <a:r>
              <a:rPr lang="fr-FR" sz="2400" b="1" dirty="0">
                <a:solidFill>
                  <a:srgbClr val="002060"/>
                </a:solidFill>
              </a:rPr>
              <a:t>Nœud de tâches (jobs) : Statut opérationnel et état</a:t>
            </a:r>
            <a:endParaRPr lang="fr-FR" sz="2400" dirty="0">
              <a:solidFill>
                <a:srgbClr val="002060"/>
              </a:solidFill>
            </a:endParaRPr>
          </a:p>
        </p:txBody>
      </p:sp>
      <p:sp>
        <p:nvSpPr>
          <p:cNvPr id="3" name="ZoneTexte 2"/>
          <p:cNvSpPr txBox="1"/>
          <p:nvPr/>
        </p:nvSpPr>
        <p:spPr>
          <a:xfrm>
            <a:off x="268941" y="892885"/>
            <a:ext cx="11370833" cy="1200329"/>
          </a:xfrm>
          <a:prstGeom prst="rect">
            <a:avLst/>
          </a:prstGeom>
          <a:noFill/>
        </p:spPr>
        <p:txBody>
          <a:bodyPr wrap="square" rtlCol="0">
            <a:spAutoFit/>
          </a:bodyPr>
          <a:lstStyle/>
          <a:p>
            <a:r>
              <a:rPr lang="fr-FR" sz="2400" dirty="0">
                <a:solidFill>
                  <a:srgbClr val="002060"/>
                </a:solidFill>
              </a:rPr>
              <a:t>Un nœud de tâche (job) est affichée avec la barre de titre, colorée en fonction de son statut. En plus de l'état du nœud, chaque nœud de tâche est associé à un état qui fournit plus d'informations sur le nœud, comme indiqué dans le tableau ci-après : </a:t>
            </a:r>
          </a:p>
        </p:txBody>
      </p:sp>
      <p:graphicFrame>
        <p:nvGraphicFramePr>
          <p:cNvPr id="4" name="Tableau 3"/>
          <p:cNvGraphicFramePr>
            <a:graphicFrameLocks noGrp="1"/>
          </p:cNvGraphicFramePr>
          <p:nvPr>
            <p:extLst>
              <p:ext uri="{D42A27DB-BD31-4B8C-83A1-F6EECF244321}">
                <p14:modId xmlns:p14="http://schemas.microsoft.com/office/powerpoint/2010/main" val="3421056904"/>
              </p:ext>
            </p:extLst>
          </p:nvPr>
        </p:nvGraphicFramePr>
        <p:xfrm>
          <a:off x="1978212" y="2625736"/>
          <a:ext cx="8779434" cy="3845206"/>
        </p:xfrm>
        <a:graphic>
          <a:graphicData uri="http://schemas.openxmlformats.org/drawingml/2006/table">
            <a:tbl>
              <a:tblPr firstRow="1" bandRow="1">
                <a:tableStyleId>{5C22544A-7EE6-4342-B048-85BDC9FD1C3A}</a:tableStyleId>
              </a:tblPr>
              <a:tblGrid>
                <a:gridCol w="2249543">
                  <a:extLst>
                    <a:ext uri="{9D8B030D-6E8A-4147-A177-3AD203B41FA5}">
                      <a16:colId xmlns:a16="http://schemas.microsoft.com/office/drawing/2014/main" val="1821925694"/>
                    </a:ext>
                  </a:extLst>
                </a:gridCol>
                <a:gridCol w="3603413">
                  <a:extLst>
                    <a:ext uri="{9D8B030D-6E8A-4147-A177-3AD203B41FA5}">
                      <a16:colId xmlns:a16="http://schemas.microsoft.com/office/drawing/2014/main" val="162169731"/>
                    </a:ext>
                  </a:extLst>
                </a:gridCol>
                <a:gridCol w="2926478">
                  <a:extLst>
                    <a:ext uri="{9D8B030D-6E8A-4147-A177-3AD203B41FA5}">
                      <a16:colId xmlns:a16="http://schemas.microsoft.com/office/drawing/2014/main" val="2461310529"/>
                    </a:ext>
                  </a:extLst>
                </a:gridCol>
              </a:tblGrid>
              <a:tr h="887288">
                <a:tc>
                  <a:txBody>
                    <a:bodyPr/>
                    <a:lstStyle/>
                    <a:p>
                      <a:r>
                        <a:rPr lang="fr-FR" dirty="0"/>
                        <a:t>Etat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kern="1200" dirty="0">
                          <a:solidFill>
                            <a:schemeClr val="lt1"/>
                          </a:solidFill>
                          <a:effectLst/>
                          <a:latin typeface="+mn-lt"/>
                          <a:ea typeface="+mn-ea"/>
                          <a:cs typeface="+mn-cs"/>
                        </a:rPr>
                        <a:t>Description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kern="1200" dirty="0">
                          <a:solidFill>
                            <a:schemeClr val="lt1"/>
                          </a:solidFill>
                          <a:effectLst/>
                          <a:latin typeface="+mn-lt"/>
                          <a:ea typeface="+mn-ea"/>
                          <a:cs typeface="+mn-cs"/>
                        </a:rPr>
                        <a:t>Apparence du nœud </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758212"/>
                  </a:ext>
                </a:extLst>
              </a:tr>
              <a:tr h="887288">
                <a:tc>
                  <a:txBody>
                    <a:bodyPr/>
                    <a:lstStyle/>
                    <a:p>
                      <a:r>
                        <a:rPr lang="fr-FR" b="1" dirty="0">
                          <a:solidFill>
                            <a:schemeClr val="tx1"/>
                          </a:solidFill>
                        </a:rPr>
                        <a:t>Free</a:t>
                      </a:r>
                    </a:p>
                    <a:p>
                      <a:r>
                        <a:rPr lang="fr-FR" b="1" dirty="0">
                          <a:solidFill>
                            <a:schemeClr val="tx1"/>
                          </a:solidFill>
                        </a:rPr>
                        <a:t>(Libre)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kern="1200" dirty="0">
                          <a:solidFill>
                            <a:schemeClr val="dk1"/>
                          </a:solidFill>
                          <a:effectLst/>
                          <a:latin typeface="+mn-lt"/>
                          <a:ea typeface="+mn-ea"/>
                          <a:cs typeface="+mn-cs"/>
                        </a:rPr>
                        <a:t>Etat</a:t>
                      </a:r>
                      <a:r>
                        <a:rPr lang="fr-FR" sz="1800" kern="1200" baseline="0" dirty="0">
                          <a:solidFill>
                            <a:schemeClr val="dk1"/>
                          </a:solidFill>
                          <a:effectLst/>
                          <a:latin typeface="+mn-lt"/>
                          <a:ea typeface="+mn-ea"/>
                          <a:cs typeface="+mn-cs"/>
                        </a:rPr>
                        <a:t> par dé</a:t>
                      </a:r>
                      <a:r>
                        <a:rPr lang="fr-FR" sz="1800" kern="1200" dirty="0">
                          <a:solidFill>
                            <a:schemeClr val="dk1"/>
                          </a:solidFill>
                          <a:effectLst/>
                          <a:latin typeface="+mn-lt"/>
                          <a:ea typeface="+mn-ea"/>
                          <a:cs typeface="+mn-cs"/>
                        </a:rPr>
                        <a:t>faut. La tâche (job) n’est pas </a:t>
                      </a:r>
                      <a:r>
                        <a:rPr lang="fr-FR" sz="1800" kern="1200" dirty="0" err="1">
                          <a:solidFill>
                            <a:schemeClr val="dk1"/>
                          </a:solidFill>
                          <a:effectLst/>
                          <a:latin typeface="+mn-lt"/>
                          <a:ea typeface="+mn-ea"/>
                          <a:cs typeface="+mn-cs"/>
                        </a:rPr>
                        <a:t>Held</a:t>
                      </a:r>
                      <a:r>
                        <a:rPr lang="fr-FR" sz="1800" kern="1200" dirty="0">
                          <a:solidFill>
                            <a:schemeClr val="dk1"/>
                          </a:solidFill>
                          <a:effectLst/>
                          <a:latin typeface="+mn-lt"/>
                          <a:ea typeface="+mn-ea"/>
                          <a:cs typeface="+mn-cs"/>
                        </a:rPr>
                        <a:t> (</a:t>
                      </a:r>
                      <a:r>
                        <a:rPr lang="fr-FR" b="0" dirty="0">
                          <a:solidFill>
                            <a:schemeClr val="tx1"/>
                          </a:solidFill>
                        </a:rPr>
                        <a:t>suspendu</a:t>
                      </a:r>
                      <a:r>
                        <a:rPr lang="fr-FR" sz="1800" kern="1200" dirty="0">
                          <a:solidFill>
                            <a:schemeClr val="dk1"/>
                          </a:solidFill>
                          <a:effectLst/>
                          <a:latin typeface="+mn-lt"/>
                          <a:ea typeface="+mn-ea"/>
                          <a:cs typeface="+mn-cs"/>
                        </a:rPr>
                        <a:t>) ou </a:t>
                      </a:r>
                      <a:r>
                        <a:rPr lang="fr-FR" sz="1800" kern="1200" dirty="0" err="1">
                          <a:solidFill>
                            <a:schemeClr val="dk1"/>
                          </a:solidFill>
                          <a:effectLst/>
                          <a:latin typeface="+mn-lt"/>
                          <a:ea typeface="+mn-ea"/>
                          <a:cs typeface="+mn-cs"/>
                        </a:rPr>
                        <a:t>Deleted</a:t>
                      </a:r>
                      <a:r>
                        <a:rPr lang="fr-FR" sz="1800" kern="1200" dirty="0">
                          <a:solidFill>
                            <a:schemeClr val="dk1"/>
                          </a:solidFill>
                          <a:effectLst/>
                          <a:latin typeface="+mn-lt"/>
                          <a:ea typeface="+mn-ea"/>
                          <a:cs typeface="+mn-cs"/>
                        </a:rPr>
                        <a:t> (</a:t>
                      </a:r>
                      <a:r>
                        <a:rPr lang="fr-FR" b="0" dirty="0">
                          <a:solidFill>
                            <a:schemeClr val="tx1"/>
                          </a:solidFill>
                        </a:rPr>
                        <a:t>supprimé</a:t>
                      </a:r>
                      <a:r>
                        <a:rPr lang="fr-FR" sz="1800" kern="1200" dirty="0">
                          <a:solidFill>
                            <a:schemeClr val="dk1"/>
                          </a:solidFill>
                          <a:effectLst/>
                          <a:latin typeface="+mn-lt"/>
                          <a:ea typeface="+mn-ea"/>
                          <a:cs typeface="+mn-cs"/>
                        </a:rPr>
                        <a:t>).</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436019"/>
                  </a:ext>
                </a:extLst>
              </a:tr>
              <a:tr h="1129118">
                <a:tc>
                  <a:txBody>
                    <a:bodyPr/>
                    <a:lstStyle/>
                    <a:p>
                      <a:r>
                        <a:rPr lang="fr-FR" b="1" dirty="0" err="1">
                          <a:solidFill>
                            <a:schemeClr val="tx1"/>
                          </a:solidFill>
                        </a:rPr>
                        <a:t>Held</a:t>
                      </a:r>
                      <a:endParaRPr lang="fr-FR" b="1" dirty="0">
                        <a:solidFill>
                          <a:schemeClr val="tx1"/>
                        </a:solidFill>
                      </a:endParaRPr>
                    </a:p>
                    <a:p>
                      <a:r>
                        <a:rPr lang="fr-FR" b="1" dirty="0">
                          <a:solidFill>
                            <a:schemeClr val="tx1"/>
                          </a:solidFill>
                        </a:rPr>
                        <a:t>(suspendu)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kern="1200" dirty="0">
                          <a:solidFill>
                            <a:schemeClr val="dk1"/>
                          </a:solidFill>
                          <a:effectLst/>
                          <a:latin typeface="+mn-lt"/>
                          <a:ea typeface="+mn-ea"/>
                          <a:cs typeface="+mn-cs"/>
                        </a:rPr>
                        <a:t>La tâche (job) est </a:t>
                      </a:r>
                      <a:r>
                        <a:rPr lang="fr-FR" sz="1800" kern="1200" dirty="0" err="1">
                          <a:solidFill>
                            <a:schemeClr val="dk1"/>
                          </a:solidFill>
                          <a:effectLst/>
                          <a:latin typeface="+mn-lt"/>
                          <a:ea typeface="+mn-ea"/>
                          <a:cs typeface="+mn-cs"/>
                        </a:rPr>
                        <a:t>Held</a:t>
                      </a:r>
                      <a:r>
                        <a:rPr lang="fr-FR" sz="1800" kern="1200" dirty="0">
                          <a:solidFill>
                            <a:schemeClr val="dk1"/>
                          </a:solidFill>
                          <a:effectLst/>
                          <a:latin typeface="+mn-lt"/>
                          <a:ea typeface="+mn-ea"/>
                          <a:cs typeface="+mn-cs"/>
                        </a:rPr>
                        <a:t> (</a:t>
                      </a:r>
                      <a:r>
                        <a:rPr lang="fr-FR" b="0" dirty="0">
                          <a:solidFill>
                            <a:schemeClr val="tx1"/>
                          </a:solidFill>
                        </a:rPr>
                        <a:t>suspendu</a:t>
                      </a:r>
                      <a:r>
                        <a:rPr lang="fr-FR" sz="1800" kern="1200" dirty="0">
                          <a:solidFill>
                            <a:schemeClr val="dk1"/>
                          </a:solidFill>
                          <a:effectLst/>
                          <a:latin typeface="+mn-lt"/>
                          <a:ea typeface="+mn-ea"/>
                          <a:cs typeface="+mn-cs"/>
                        </a:rPr>
                        <a:t>) par un</a:t>
                      </a:r>
                      <a:r>
                        <a:rPr lang="fr-FR" sz="1800" kern="1200" baseline="0" dirty="0">
                          <a:solidFill>
                            <a:schemeClr val="dk1"/>
                          </a:solidFill>
                          <a:effectLst/>
                          <a:latin typeface="+mn-lt"/>
                          <a:ea typeface="+mn-ea"/>
                          <a:cs typeface="+mn-cs"/>
                        </a:rPr>
                        <a:t> utilisateur </a:t>
                      </a:r>
                      <a:r>
                        <a:rPr lang="fr-FR" sz="1800" b="0" kern="1200" dirty="0">
                          <a:solidFill>
                            <a:schemeClr val="dk1"/>
                          </a:solidFill>
                          <a:effectLst/>
                          <a:latin typeface="+mn-lt"/>
                          <a:ea typeface="+mn-ea"/>
                          <a:cs typeface="+mn-cs"/>
                        </a:rPr>
                        <a:t>CONTROL-M/EM.</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101525"/>
                  </a:ext>
                </a:extLst>
              </a:tr>
              <a:tr h="887288">
                <a:tc>
                  <a:txBody>
                    <a:bodyPr/>
                    <a:lstStyle/>
                    <a:p>
                      <a:r>
                        <a:rPr lang="fr-FR" b="1" dirty="0" err="1">
                          <a:solidFill>
                            <a:schemeClr val="tx1"/>
                          </a:solidFill>
                        </a:rPr>
                        <a:t>Deleted</a:t>
                      </a:r>
                      <a:endParaRPr lang="fr-FR" b="1" dirty="0">
                        <a:solidFill>
                          <a:schemeClr val="tx1"/>
                        </a:solidFill>
                      </a:endParaRPr>
                    </a:p>
                    <a:p>
                      <a:r>
                        <a:rPr lang="fr-FR" b="1" dirty="0">
                          <a:solidFill>
                            <a:schemeClr val="tx1"/>
                          </a:solidFill>
                        </a:rPr>
                        <a:t>(supprimé)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La tâche (job) a</a:t>
                      </a:r>
                      <a:r>
                        <a:rPr lang="fr-FR" sz="1800" kern="1200" baseline="0" dirty="0">
                          <a:solidFill>
                            <a:schemeClr val="dk1"/>
                          </a:solidFill>
                          <a:effectLst/>
                          <a:latin typeface="+mn-lt"/>
                          <a:ea typeface="+mn-ea"/>
                          <a:cs typeface="+mn-cs"/>
                        </a:rPr>
                        <a:t> été </a:t>
                      </a:r>
                      <a:r>
                        <a:rPr lang="en-GB" sz="1800" b="0" kern="1200" dirty="0">
                          <a:solidFill>
                            <a:schemeClr val="dk1"/>
                          </a:solidFill>
                          <a:effectLst/>
                          <a:latin typeface="+mn-lt"/>
                          <a:ea typeface="+mn-ea"/>
                          <a:cs typeface="+mn-cs"/>
                        </a:rPr>
                        <a:t>deleted (</a:t>
                      </a:r>
                      <a:r>
                        <a:rPr lang="fr-FR" b="0" dirty="0">
                          <a:solidFill>
                            <a:schemeClr val="tx1"/>
                          </a:solidFill>
                        </a:rPr>
                        <a:t>supprimé</a:t>
                      </a:r>
                      <a:r>
                        <a:rPr lang="en-GB" sz="1800" b="0" kern="1200" dirty="0">
                          <a:solidFill>
                            <a:schemeClr val="dk1"/>
                          </a:solidFill>
                          <a:effectLst/>
                          <a:latin typeface="+mn-lt"/>
                          <a:ea typeface="+mn-ea"/>
                          <a:cs typeface="+mn-cs"/>
                        </a:rPr>
                        <a:t>) </a:t>
                      </a:r>
                      <a:r>
                        <a:rPr lang="fr-FR" sz="1800" kern="1200" dirty="0">
                          <a:solidFill>
                            <a:schemeClr val="dk1"/>
                          </a:solidFill>
                          <a:effectLst/>
                          <a:latin typeface="+mn-lt"/>
                          <a:ea typeface="+mn-ea"/>
                          <a:cs typeface="+mn-cs"/>
                        </a:rPr>
                        <a:t>par un</a:t>
                      </a:r>
                      <a:r>
                        <a:rPr lang="fr-FR" sz="1800" kern="1200" baseline="0" dirty="0">
                          <a:solidFill>
                            <a:schemeClr val="dk1"/>
                          </a:solidFill>
                          <a:effectLst/>
                          <a:latin typeface="+mn-lt"/>
                          <a:ea typeface="+mn-ea"/>
                          <a:cs typeface="+mn-cs"/>
                        </a:rPr>
                        <a:t> utilisateur </a:t>
                      </a:r>
                      <a:r>
                        <a:rPr lang="fr-FR" sz="1800" b="0" kern="1200" dirty="0">
                          <a:solidFill>
                            <a:schemeClr val="dk1"/>
                          </a:solidFill>
                          <a:effectLst/>
                          <a:latin typeface="+mn-lt"/>
                          <a:ea typeface="+mn-ea"/>
                          <a:cs typeface="+mn-cs"/>
                        </a:rPr>
                        <a:t>CONTROL-M/EM.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007081"/>
                  </a:ext>
                </a:extLst>
              </a:tr>
            </a:tbl>
          </a:graphicData>
        </a:graphic>
      </p:graphicFrame>
      <p:pic>
        <p:nvPicPr>
          <p:cNvPr id="5" name="Image 4"/>
          <p:cNvPicPr>
            <a:picLocks noChangeAspect="1"/>
          </p:cNvPicPr>
          <p:nvPr/>
        </p:nvPicPr>
        <p:blipFill>
          <a:blip r:embed="rId2"/>
          <a:stretch>
            <a:fillRect/>
          </a:stretch>
        </p:blipFill>
        <p:spPr>
          <a:xfrm>
            <a:off x="8528056" y="3580821"/>
            <a:ext cx="1590476" cy="600000"/>
          </a:xfrm>
          <a:prstGeom prst="rect">
            <a:avLst/>
          </a:prstGeom>
        </p:spPr>
      </p:pic>
      <p:pic>
        <p:nvPicPr>
          <p:cNvPr id="6" name="Image 5"/>
          <p:cNvPicPr>
            <a:picLocks noChangeAspect="1"/>
          </p:cNvPicPr>
          <p:nvPr/>
        </p:nvPicPr>
        <p:blipFill>
          <a:blip r:embed="rId3"/>
          <a:stretch>
            <a:fillRect/>
          </a:stretch>
        </p:blipFill>
        <p:spPr>
          <a:xfrm>
            <a:off x="8528056" y="4483923"/>
            <a:ext cx="1485714" cy="923810"/>
          </a:xfrm>
          <a:prstGeom prst="rect">
            <a:avLst/>
          </a:prstGeom>
        </p:spPr>
      </p:pic>
      <p:pic>
        <p:nvPicPr>
          <p:cNvPr id="7" name="Image 6"/>
          <p:cNvPicPr>
            <a:picLocks noChangeAspect="1"/>
          </p:cNvPicPr>
          <p:nvPr/>
        </p:nvPicPr>
        <p:blipFill>
          <a:blip r:embed="rId4"/>
          <a:stretch>
            <a:fillRect/>
          </a:stretch>
        </p:blipFill>
        <p:spPr>
          <a:xfrm>
            <a:off x="8547103" y="5607194"/>
            <a:ext cx="1571429" cy="809524"/>
          </a:xfrm>
          <a:prstGeom prst="rect">
            <a:avLst/>
          </a:prstGeom>
        </p:spPr>
      </p:pic>
    </p:spTree>
    <p:extLst>
      <p:ext uri="{BB962C8B-B14F-4D97-AF65-F5344CB8AC3E}">
        <p14:creationId xmlns:p14="http://schemas.microsoft.com/office/powerpoint/2010/main" val="20061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613" y="2978870"/>
            <a:ext cx="3667125" cy="1838325"/>
          </a:xfrm>
          <a:prstGeom prst="rect">
            <a:avLst/>
          </a:prstGeom>
        </p:spPr>
      </p:pic>
      <p:sp>
        <p:nvSpPr>
          <p:cNvPr id="3" name="ZoneTexte 2"/>
          <p:cNvSpPr txBox="1"/>
          <p:nvPr/>
        </p:nvSpPr>
        <p:spPr>
          <a:xfrm>
            <a:off x="193638" y="301214"/>
            <a:ext cx="11715077" cy="2677656"/>
          </a:xfrm>
          <a:prstGeom prst="rect">
            <a:avLst/>
          </a:prstGeom>
          <a:noFill/>
        </p:spPr>
        <p:txBody>
          <a:bodyPr wrap="square" rtlCol="0">
            <a:spAutoFit/>
          </a:bodyPr>
          <a:lstStyle/>
          <a:p>
            <a:r>
              <a:rPr lang="fr-FR" sz="2400" b="1" dirty="0">
                <a:solidFill>
                  <a:srgbClr val="002060"/>
                </a:solidFill>
              </a:rPr>
              <a:t>Net </a:t>
            </a:r>
            <a:r>
              <a:rPr lang="fr-FR" sz="2400" b="1" dirty="0" err="1">
                <a:solidFill>
                  <a:srgbClr val="002060"/>
                </a:solidFill>
              </a:rPr>
              <a:t>overview</a:t>
            </a:r>
            <a:endParaRPr lang="fr-FR" sz="2400" b="1" dirty="0">
              <a:solidFill>
                <a:srgbClr val="002060"/>
              </a:solidFill>
            </a:endParaRPr>
          </a:p>
          <a:p>
            <a:r>
              <a:rPr lang="fr-FR" sz="2400" dirty="0">
                <a:solidFill>
                  <a:srgbClr val="002060"/>
                </a:solidFill>
              </a:rPr>
              <a:t>Le volet inférieur de la fenêtre "CONTROL-M Enterprise </a:t>
            </a:r>
            <a:r>
              <a:rPr lang="fr-FR" sz="2400" dirty="0" err="1">
                <a:solidFill>
                  <a:srgbClr val="002060"/>
                </a:solidFill>
              </a:rPr>
              <a:t>ViewPoint</a:t>
            </a:r>
            <a:r>
              <a:rPr lang="fr-FR" sz="2400" dirty="0">
                <a:solidFill>
                  <a:srgbClr val="002060"/>
                </a:solidFill>
              </a:rPr>
              <a:t> Manager" contient un aperçu graphique du "</a:t>
            </a:r>
            <a:r>
              <a:rPr lang="fr-FR" sz="2400" dirty="0" err="1">
                <a:solidFill>
                  <a:srgbClr val="002060"/>
                </a:solidFill>
              </a:rPr>
              <a:t>ViewPoint</a:t>
            </a:r>
            <a:r>
              <a:rPr lang="fr-FR" sz="2400" dirty="0">
                <a:solidFill>
                  <a:srgbClr val="002060"/>
                </a:solidFill>
              </a:rPr>
              <a:t>" affiché, actuellement. Il est affiché à une taille miniature et donne un aperçu de ce qui est affiché dans la vue « Flow </a:t>
            </a:r>
            <a:r>
              <a:rPr lang="fr-FR" sz="2400" dirty="0" err="1">
                <a:solidFill>
                  <a:srgbClr val="002060"/>
                </a:solidFill>
              </a:rPr>
              <a:t>diagram</a:t>
            </a:r>
            <a:r>
              <a:rPr lang="fr-FR" sz="2400" dirty="0">
                <a:solidFill>
                  <a:srgbClr val="002060"/>
                </a:solidFill>
              </a:rPr>
              <a:t> » (Diagramme des flux). La partie de la fenêtre "Net </a:t>
            </a:r>
            <a:r>
              <a:rPr lang="fr-FR" sz="2400" dirty="0" err="1">
                <a:solidFill>
                  <a:srgbClr val="002060"/>
                </a:solidFill>
              </a:rPr>
              <a:t>overview</a:t>
            </a:r>
            <a:r>
              <a:rPr lang="fr-FR" sz="2400" dirty="0">
                <a:solidFill>
                  <a:srgbClr val="002060"/>
                </a:solidFill>
              </a:rPr>
              <a:t>" qui est encadrée dans un rectangle est affiché dans le « Flow </a:t>
            </a:r>
            <a:r>
              <a:rPr lang="fr-FR" sz="2400" dirty="0" err="1">
                <a:solidFill>
                  <a:srgbClr val="002060"/>
                </a:solidFill>
              </a:rPr>
              <a:t>diagram</a:t>
            </a:r>
            <a:r>
              <a:rPr lang="fr-FR" sz="2400" dirty="0">
                <a:solidFill>
                  <a:srgbClr val="002060"/>
                </a:solidFill>
              </a:rPr>
              <a:t> » (Diagramme des flux) dans le volet ci-dessus. Le "Net </a:t>
            </a:r>
            <a:r>
              <a:rPr lang="fr-FR" sz="2400" dirty="0" err="1">
                <a:solidFill>
                  <a:srgbClr val="002060"/>
                </a:solidFill>
              </a:rPr>
              <a:t>Overview</a:t>
            </a:r>
            <a:r>
              <a:rPr lang="fr-FR" sz="2400" dirty="0">
                <a:solidFill>
                  <a:srgbClr val="002060"/>
                </a:solidFill>
              </a:rPr>
              <a:t>" vous permet de naviguer plus facilement dans l'environnement actuel.</a:t>
            </a:r>
          </a:p>
        </p:txBody>
      </p:sp>
      <p:sp>
        <p:nvSpPr>
          <p:cNvPr id="4" name="ZoneTexte 3"/>
          <p:cNvSpPr txBox="1"/>
          <p:nvPr/>
        </p:nvSpPr>
        <p:spPr>
          <a:xfrm>
            <a:off x="247426" y="5120640"/>
            <a:ext cx="11629016" cy="1569660"/>
          </a:xfrm>
          <a:prstGeom prst="rect">
            <a:avLst/>
          </a:prstGeom>
          <a:noFill/>
        </p:spPr>
        <p:txBody>
          <a:bodyPr wrap="square" rtlCol="0">
            <a:spAutoFit/>
          </a:bodyPr>
          <a:lstStyle/>
          <a:p>
            <a:r>
              <a:rPr lang="fr-FR" sz="2400" dirty="0">
                <a:solidFill>
                  <a:srgbClr val="002060"/>
                </a:solidFill>
              </a:rPr>
              <a:t>Quand il y a trop de codes dans le niveau actuel à afficher dans le "Net </a:t>
            </a:r>
            <a:r>
              <a:rPr lang="fr-FR" sz="2400" dirty="0" err="1">
                <a:solidFill>
                  <a:srgbClr val="002060"/>
                </a:solidFill>
              </a:rPr>
              <a:t>overviw</a:t>
            </a:r>
            <a:r>
              <a:rPr lang="fr-FR" sz="2400" dirty="0">
                <a:solidFill>
                  <a:srgbClr val="002060"/>
                </a:solidFill>
              </a:rPr>
              <a:t>" volet, seule une partie du niveau actuel est affiché. "Net </a:t>
            </a:r>
            <a:r>
              <a:rPr lang="fr-FR" sz="2400" dirty="0" err="1">
                <a:solidFill>
                  <a:srgbClr val="002060"/>
                </a:solidFill>
              </a:rPr>
              <a:t>overview</a:t>
            </a:r>
            <a:r>
              <a:rPr lang="fr-FR" sz="2400" dirty="0">
                <a:solidFill>
                  <a:srgbClr val="002060"/>
                </a:solidFill>
              </a:rPr>
              <a:t>" contient une barre de défilement en bas et sur le côté du panneau qui vous permet de visualiser d'autres parties du niveau d'affichage actuel.</a:t>
            </a:r>
          </a:p>
        </p:txBody>
      </p:sp>
    </p:spTree>
    <p:extLst>
      <p:ext uri="{BB962C8B-B14F-4D97-AF65-F5344CB8AC3E}">
        <p14:creationId xmlns:p14="http://schemas.microsoft.com/office/powerpoint/2010/main" val="228580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33638" y="2649682"/>
            <a:ext cx="5232651" cy="707886"/>
          </a:xfrm>
          <a:prstGeom prst="rect">
            <a:avLst/>
          </a:prstGeom>
          <a:noFill/>
        </p:spPr>
        <p:txBody>
          <a:bodyPr wrap="none" rtlCol="0">
            <a:spAutoFit/>
          </a:bodyPr>
          <a:lstStyle/>
          <a:p>
            <a:pPr algn="ctr"/>
            <a:r>
              <a:rPr lang="fr-FR" sz="4000" b="1" dirty="0">
                <a:solidFill>
                  <a:srgbClr val="7030A0"/>
                </a:solidFill>
              </a:rPr>
              <a:t>Architecture Control-M</a:t>
            </a:r>
          </a:p>
        </p:txBody>
      </p:sp>
    </p:spTree>
    <p:extLst>
      <p:ext uri="{BB962C8B-B14F-4D97-AF65-F5344CB8AC3E}">
        <p14:creationId xmlns:p14="http://schemas.microsoft.com/office/powerpoint/2010/main" val="111582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75" y="168536"/>
            <a:ext cx="9319709" cy="60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92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48146" y="2556164"/>
            <a:ext cx="10037618" cy="1569660"/>
          </a:xfrm>
          <a:prstGeom prst="rect">
            <a:avLst/>
          </a:prstGeom>
          <a:noFill/>
        </p:spPr>
        <p:txBody>
          <a:bodyPr wrap="square" rtlCol="0">
            <a:spAutoFit/>
          </a:bodyPr>
          <a:lstStyle/>
          <a:p>
            <a:r>
              <a:rPr lang="fr-FR" sz="2400" dirty="0">
                <a:solidFill>
                  <a:srgbClr val="7030A0"/>
                </a:solidFill>
              </a:rPr>
              <a:t>•	Tourne sous Windows NT/2000, Unix, </a:t>
            </a:r>
            <a:r>
              <a:rPr lang="fr-FR" sz="2400" dirty="0" err="1">
                <a:solidFill>
                  <a:srgbClr val="7030A0"/>
                </a:solidFill>
              </a:rPr>
              <a:t>etc</a:t>
            </a:r>
            <a:r>
              <a:rPr lang="fr-FR" sz="2400" dirty="0">
                <a:solidFill>
                  <a:srgbClr val="7030A0"/>
                </a:solidFill>
              </a:rPr>
              <a:t> ...</a:t>
            </a:r>
          </a:p>
          <a:p>
            <a:r>
              <a:rPr lang="fr-FR" sz="2400" dirty="0">
                <a:solidFill>
                  <a:srgbClr val="7030A0"/>
                </a:solidFill>
              </a:rPr>
              <a:t>•	Soumet, surveille (monitor), contrôle et gère les tâches</a:t>
            </a:r>
          </a:p>
          <a:p>
            <a:r>
              <a:rPr lang="fr-FR" sz="2400" dirty="0">
                <a:solidFill>
                  <a:srgbClr val="7030A0"/>
                </a:solidFill>
              </a:rPr>
              <a:t>•	Reçois des ordres du serveur Control-M</a:t>
            </a:r>
          </a:p>
          <a:p>
            <a:r>
              <a:rPr lang="fr-FR" sz="2400" dirty="0">
                <a:solidFill>
                  <a:srgbClr val="7030A0"/>
                </a:solidFill>
              </a:rPr>
              <a:t>•	Envoie les résultats vers le serveur Control-M</a:t>
            </a:r>
          </a:p>
        </p:txBody>
      </p:sp>
      <p:sp>
        <p:nvSpPr>
          <p:cNvPr id="3" name="ZoneTexte 2"/>
          <p:cNvSpPr txBox="1"/>
          <p:nvPr/>
        </p:nvSpPr>
        <p:spPr>
          <a:xfrm>
            <a:off x="602673" y="1070264"/>
            <a:ext cx="4291445" cy="461665"/>
          </a:xfrm>
          <a:prstGeom prst="rect">
            <a:avLst/>
          </a:prstGeom>
          <a:noFill/>
        </p:spPr>
        <p:txBody>
          <a:bodyPr wrap="square" rtlCol="0">
            <a:spAutoFit/>
          </a:bodyPr>
          <a:lstStyle/>
          <a:p>
            <a:r>
              <a:rPr lang="fr-FR" sz="2400" b="1" dirty="0">
                <a:solidFill>
                  <a:srgbClr val="7030A0"/>
                </a:solidFill>
              </a:rPr>
              <a:t>Agent Control-M</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7602" y="513051"/>
            <a:ext cx="1924050" cy="1114425"/>
          </a:xfrm>
          <a:prstGeom prst="rect">
            <a:avLst/>
          </a:prstGeom>
        </p:spPr>
      </p:pic>
    </p:spTree>
    <p:extLst>
      <p:ext uri="{BB962C8B-B14F-4D97-AF65-F5344CB8AC3E}">
        <p14:creationId xmlns:p14="http://schemas.microsoft.com/office/powerpoint/2010/main" val="119372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28836"/>
            <a:ext cx="6459682" cy="1569660"/>
          </a:xfrm>
          <a:prstGeom prst="rect">
            <a:avLst/>
          </a:prstGeom>
        </p:spPr>
        <p:txBody>
          <a:bodyPr wrap="square">
            <a:spAutoFit/>
          </a:bodyPr>
          <a:lstStyle/>
          <a:p>
            <a:r>
              <a:rPr lang="fr-FR" sz="2400" dirty="0">
                <a:solidFill>
                  <a:srgbClr val="7030A0"/>
                </a:solidFill>
              </a:rPr>
              <a:t>•	C’est le moteur de Control-M</a:t>
            </a:r>
          </a:p>
          <a:p>
            <a:r>
              <a:rPr lang="fr-FR" sz="2400" dirty="0">
                <a:solidFill>
                  <a:srgbClr val="7030A0"/>
                </a:solidFill>
              </a:rPr>
              <a:t>•	Contient toutes les définitions des tâches</a:t>
            </a:r>
          </a:p>
          <a:p>
            <a:r>
              <a:rPr lang="fr-FR" sz="2400" dirty="0">
                <a:solidFill>
                  <a:srgbClr val="7030A0"/>
                </a:solidFill>
              </a:rPr>
              <a:t>•	Contient tous les calendriers</a:t>
            </a:r>
          </a:p>
          <a:p>
            <a:r>
              <a:rPr lang="fr-FR" sz="2400" dirty="0">
                <a:solidFill>
                  <a:srgbClr val="7030A0"/>
                </a:solidFill>
              </a:rPr>
              <a:t>•	Active et Contrôle la « montée au plan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4062" y="486208"/>
            <a:ext cx="1590675" cy="1895475"/>
          </a:xfrm>
          <a:prstGeom prst="rect">
            <a:avLst/>
          </a:prstGeom>
        </p:spPr>
      </p:pic>
      <p:sp>
        <p:nvSpPr>
          <p:cNvPr id="4" name="ZoneTexte 3"/>
          <p:cNvSpPr txBox="1"/>
          <p:nvPr/>
        </p:nvSpPr>
        <p:spPr>
          <a:xfrm>
            <a:off x="602673" y="1070264"/>
            <a:ext cx="4291445" cy="461665"/>
          </a:xfrm>
          <a:prstGeom prst="rect">
            <a:avLst/>
          </a:prstGeom>
          <a:noFill/>
        </p:spPr>
        <p:txBody>
          <a:bodyPr wrap="square" rtlCol="0">
            <a:spAutoFit/>
          </a:bodyPr>
          <a:lstStyle/>
          <a:p>
            <a:r>
              <a:rPr lang="fr-FR" sz="2400" b="1" dirty="0">
                <a:solidFill>
                  <a:srgbClr val="7030A0"/>
                </a:solidFill>
              </a:rPr>
              <a:t>Serveur Control-M</a:t>
            </a:r>
          </a:p>
        </p:txBody>
      </p:sp>
    </p:spTree>
    <p:extLst>
      <p:ext uri="{BB962C8B-B14F-4D97-AF65-F5344CB8AC3E}">
        <p14:creationId xmlns:p14="http://schemas.microsoft.com/office/powerpoint/2010/main" val="103414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44705" y="1043492"/>
            <a:ext cx="6680499" cy="1938992"/>
          </a:xfrm>
          <a:prstGeom prst="rect">
            <a:avLst/>
          </a:prstGeom>
          <a:noFill/>
        </p:spPr>
        <p:txBody>
          <a:bodyPr wrap="square" rtlCol="0">
            <a:spAutoFit/>
          </a:bodyPr>
          <a:lstStyle/>
          <a:p>
            <a:r>
              <a:rPr lang="fr-FR" sz="2400" dirty="0"/>
              <a:t>Merci à:</a:t>
            </a:r>
          </a:p>
          <a:p>
            <a:endParaRPr lang="fr-FR" sz="2400" dirty="0"/>
          </a:p>
          <a:p>
            <a:r>
              <a:rPr lang="fr-FR" sz="2400" dirty="0" err="1"/>
              <a:t>Vinil</a:t>
            </a:r>
            <a:r>
              <a:rPr lang="fr-FR" sz="2400" dirty="0"/>
              <a:t> </a:t>
            </a:r>
            <a:r>
              <a:rPr lang="fr-FR" sz="2400" dirty="0" err="1"/>
              <a:t>Gopalkrishnan</a:t>
            </a:r>
            <a:endParaRPr lang="fr-FR" sz="2400" dirty="0"/>
          </a:p>
          <a:p>
            <a:endParaRPr lang="fr-FR" sz="2400" dirty="0"/>
          </a:p>
          <a:p>
            <a:r>
              <a:rPr lang="en-US" sz="2400" dirty="0">
                <a:hlinkClick r:id="rId2"/>
              </a:rPr>
              <a:t>www.srinimf.com</a:t>
            </a:r>
            <a:r>
              <a:rPr lang="fr-FR" sz="2400" dirty="0"/>
              <a:t> </a:t>
            </a:r>
            <a:endParaRPr lang="en-US" sz="2400" dirty="0"/>
          </a:p>
        </p:txBody>
      </p:sp>
    </p:spTree>
    <p:extLst>
      <p:ext uri="{BB962C8B-B14F-4D97-AF65-F5344CB8AC3E}">
        <p14:creationId xmlns:p14="http://schemas.microsoft.com/office/powerpoint/2010/main" val="360870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464" y="2805545"/>
            <a:ext cx="10816936" cy="1610591"/>
          </a:xfrm>
          <a:prstGeom prst="rect">
            <a:avLst/>
          </a:prstGeom>
        </p:spPr>
        <p:txBody>
          <a:bodyPr wrap="square">
            <a:spAutoFit/>
          </a:bodyPr>
          <a:lstStyle/>
          <a:p>
            <a:r>
              <a:rPr lang="fr-FR" sz="2400" dirty="0">
                <a:solidFill>
                  <a:srgbClr val="7030A0"/>
                </a:solidFill>
              </a:rPr>
              <a:t>•	Point focal de contrôle</a:t>
            </a:r>
          </a:p>
          <a:p>
            <a:r>
              <a:rPr lang="fr-FR" sz="2400" dirty="0">
                <a:solidFill>
                  <a:srgbClr val="7030A0"/>
                </a:solidFill>
              </a:rPr>
              <a:t>•	Procédure GUI standard pour toutes les plateformes de Production</a:t>
            </a:r>
          </a:p>
          <a:p>
            <a:r>
              <a:rPr lang="fr-FR" sz="2400" dirty="0">
                <a:solidFill>
                  <a:srgbClr val="7030A0"/>
                </a:solidFill>
              </a:rPr>
              <a:t>•	Responsable pour les dépendances de plateformes croisées</a:t>
            </a:r>
          </a:p>
          <a:p>
            <a:r>
              <a:rPr lang="fr-FR" sz="2400" dirty="0">
                <a:solidFill>
                  <a:srgbClr val="7030A0"/>
                </a:solidFill>
              </a:rPr>
              <a:t>•	Donne des outils graphiques pour des tâches de développement</a:t>
            </a:r>
          </a:p>
        </p:txBody>
      </p:sp>
      <p:sp>
        <p:nvSpPr>
          <p:cNvPr id="3" name="ZoneTexte 2"/>
          <p:cNvSpPr txBox="1"/>
          <p:nvPr/>
        </p:nvSpPr>
        <p:spPr>
          <a:xfrm>
            <a:off x="561109" y="1194955"/>
            <a:ext cx="6515100" cy="477981"/>
          </a:xfrm>
          <a:prstGeom prst="rect">
            <a:avLst/>
          </a:prstGeom>
          <a:noFill/>
        </p:spPr>
        <p:txBody>
          <a:bodyPr wrap="square" rtlCol="0">
            <a:spAutoFit/>
          </a:bodyPr>
          <a:lstStyle/>
          <a:p>
            <a:r>
              <a:rPr lang="fr-FR" sz="2400" b="1" dirty="0">
                <a:solidFill>
                  <a:srgbClr val="7030A0"/>
                </a:solidFill>
              </a:rPr>
              <a:t>Enterprise manager (gestionnaire d’entreprise)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421333"/>
            <a:ext cx="2057400" cy="1809750"/>
          </a:xfrm>
          <a:prstGeom prst="rect">
            <a:avLst/>
          </a:prstGeom>
        </p:spPr>
      </p:pic>
    </p:spTree>
    <p:extLst>
      <p:ext uri="{BB962C8B-B14F-4D97-AF65-F5344CB8AC3E}">
        <p14:creationId xmlns:p14="http://schemas.microsoft.com/office/powerpoint/2010/main" val="188294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0945" y="322118"/>
            <a:ext cx="11637819" cy="5262979"/>
          </a:xfrm>
          <a:prstGeom prst="rect">
            <a:avLst/>
          </a:prstGeom>
          <a:noFill/>
        </p:spPr>
        <p:txBody>
          <a:bodyPr wrap="square" rtlCol="0">
            <a:spAutoFit/>
          </a:bodyPr>
          <a:lstStyle/>
          <a:p>
            <a:r>
              <a:rPr lang="fr-FR" sz="2400" dirty="0">
                <a:solidFill>
                  <a:srgbClr val="002060"/>
                </a:solidFill>
              </a:rPr>
              <a:t>Une exécution typique du travail se déroule comme suit :</a:t>
            </a:r>
          </a:p>
          <a:p>
            <a:endParaRPr lang="fr-FR" sz="2400" dirty="0">
              <a:solidFill>
                <a:srgbClr val="002060"/>
              </a:solidFill>
            </a:endParaRPr>
          </a:p>
          <a:p>
            <a:r>
              <a:rPr lang="fr-FR" sz="2400" dirty="0">
                <a:solidFill>
                  <a:srgbClr val="002060"/>
                </a:solidFill>
              </a:rPr>
              <a:t>1. Un travail en attente d'être soumis "attend" sur l'ordinateur serveur.</a:t>
            </a:r>
          </a:p>
          <a:p>
            <a:r>
              <a:rPr lang="fr-FR" sz="2400" dirty="0">
                <a:solidFill>
                  <a:srgbClr val="002060"/>
                </a:solidFill>
              </a:rPr>
              <a:t>2. Lorsque toutes les conditions préalables, les besoins en ressources, et toutes les autres contraintes de planification sont satisfaites, le serveur CONTROL-M instruit l’agent CONTROL-M pour soumettre la tâche (job).</a:t>
            </a:r>
          </a:p>
          <a:p>
            <a:r>
              <a:rPr lang="fr-FR" sz="2400" dirty="0">
                <a:solidFill>
                  <a:srgbClr val="002060"/>
                </a:solidFill>
              </a:rPr>
              <a:t>3. Dès réception d'une demande de soumission d’un travail, l’agent CONTROL-M soumet le travail pour l'exécution, en fonction de la définition du travail. L’agent CONTROL-M peut se connecter à un hôte distant et peut effectuer des requêtes et des actions sur cet hôte distant.</a:t>
            </a:r>
          </a:p>
          <a:p>
            <a:r>
              <a:rPr lang="fr-FR" sz="2400" dirty="0">
                <a:solidFill>
                  <a:srgbClr val="002060"/>
                </a:solidFill>
              </a:rPr>
              <a:t>4. L’agent CONTROL-M surveille le travail et signale toute situation exceptionnelle du serveur CONTROL-M.</a:t>
            </a:r>
          </a:p>
          <a:p>
            <a:r>
              <a:rPr lang="fr-FR" sz="2400" dirty="0">
                <a:solidFill>
                  <a:srgbClr val="002060"/>
                </a:solidFill>
              </a:rPr>
              <a:t>5. À la fin du travail, l’agent CONTROL-M et le serveur CONTROL-M effectuent l'analyse post-traitement.</a:t>
            </a:r>
          </a:p>
        </p:txBody>
      </p:sp>
    </p:spTree>
    <p:extLst>
      <p:ext uri="{BB962C8B-B14F-4D97-AF65-F5344CB8AC3E}">
        <p14:creationId xmlns:p14="http://schemas.microsoft.com/office/powerpoint/2010/main" val="196439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01067" y="3179618"/>
            <a:ext cx="4864665" cy="707886"/>
          </a:xfrm>
          <a:prstGeom prst="rect">
            <a:avLst/>
          </a:prstGeom>
          <a:noFill/>
        </p:spPr>
        <p:txBody>
          <a:bodyPr wrap="none" rtlCol="0">
            <a:spAutoFit/>
          </a:bodyPr>
          <a:lstStyle/>
          <a:p>
            <a:pPr algn="ctr"/>
            <a:r>
              <a:rPr lang="fr-FR" sz="4000" b="1" dirty="0">
                <a:solidFill>
                  <a:srgbClr val="002060"/>
                </a:solidFill>
              </a:rPr>
              <a:t>Définitions des tâches</a:t>
            </a:r>
          </a:p>
        </p:txBody>
      </p:sp>
    </p:spTree>
    <p:extLst>
      <p:ext uri="{BB962C8B-B14F-4D97-AF65-F5344CB8AC3E}">
        <p14:creationId xmlns:p14="http://schemas.microsoft.com/office/powerpoint/2010/main" val="102575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154" y="1253112"/>
            <a:ext cx="6096000" cy="3416320"/>
          </a:xfrm>
          <a:prstGeom prst="rect">
            <a:avLst/>
          </a:prstGeom>
        </p:spPr>
        <p:txBody>
          <a:bodyPr>
            <a:spAutoFit/>
          </a:bodyPr>
          <a:lstStyle/>
          <a:p>
            <a:r>
              <a:rPr lang="fr-FR" sz="2400" b="1" dirty="0">
                <a:solidFill>
                  <a:srgbClr val="002060"/>
                </a:solidFill>
              </a:rPr>
              <a:t>Définition des tâches Control-M</a:t>
            </a:r>
          </a:p>
          <a:p>
            <a:endParaRPr lang="fr-FR" sz="2400" dirty="0">
              <a:solidFill>
                <a:srgbClr val="002060"/>
              </a:solidFill>
            </a:endParaRPr>
          </a:p>
          <a:p>
            <a:r>
              <a:rPr lang="fr-FR" sz="2400" dirty="0">
                <a:solidFill>
                  <a:srgbClr val="002060"/>
                </a:solidFill>
              </a:rPr>
              <a:t>. Quoi ?</a:t>
            </a:r>
          </a:p>
          <a:p>
            <a:r>
              <a:rPr lang="fr-FR" sz="2400" dirty="0">
                <a:solidFill>
                  <a:srgbClr val="002060"/>
                </a:solidFill>
              </a:rPr>
              <a:t>. Où ?</a:t>
            </a:r>
          </a:p>
          <a:p>
            <a:r>
              <a:rPr lang="fr-FR" sz="2400" dirty="0">
                <a:solidFill>
                  <a:srgbClr val="002060"/>
                </a:solidFill>
              </a:rPr>
              <a:t>. Qui ?</a:t>
            </a:r>
          </a:p>
          <a:p>
            <a:r>
              <a:rPr lang="fr-FR" sz="2400" dirty="0">
                <a:solidFill>
                  <a:srgbClr val="002060"/>
                </a:solidFill>
              </a:rPr>
              <a:t>. Quand ?</a:t>
            </a:r>
          </a:p>
          <a:p>
            <a:r>
              <a:rPr lang="fr-FR" sz="2400" dirty="0">
                <a:solidFill>
                  <a:srgbClr val="002060"/>
                </a:solidFill>
              </a:rPr>
              <a:t>. Contrôle des flux ?</a:t>
            </a:r>
          </a:p>
          <a:p>
            <a:r>
              <a:rPr lang="fr-FR" sz="2400" dirty="0">
                <a:solidFill>
                  <a:srgbClr val="002060"/>
                </a:solidFill>
              </a:rPr>
              <a:t>. Exigence en ressources</a:t>
            </a:r>
          </a:p>
          <a:p>
            <a:r>
              <a:rPr lang="fr-FR" sz="2400" dirty="0">
                <a:solidFill>
                  <a:srgbClr val="002060"/>
                </a:solidFill>
              </a:rPr>
              <a:t>. Contrôle des résultats</a:t>
            </a:r>
          </a:p>
        </p:txBody>
      </p:sp>
      <p:pic>
        <p:nvPicPr>
          <p:cNvPr id="3" name="Image 2"/>
          <p:cNvPicPr>
            <a:picLocks noChangeAspect="1"/>
          </p:cNvPicPr>
          <p:nvPr/>
        </p:nvPicPr>
        <p:blipFill>
          <a:blip r:embed="rId2"/>
          <a:stretch>
            <a:fillRect/>
          </a:stretch>
        </p:blipFill>
        <p:spPr>
          <a:xfrm>
            <a:off x="7729104" y="1079364"/>
            <a:ext cx="1562100" cy="1228725"/>
          </a:xfrm>
          <a:prstGeom prst="rect">
            <a:avLst/>
          </a:prstGeom>
        </p:spPr>
      </p:pic>
    </p:spTree>
    <p:extLst>
      <p:ext uri="{BB962C8B-B14F-4D97-AF65-F5344CB8AC3E}">
        <p14:creationId xmlns:p14="http://schemas.microsoft.com/office/powerpoint/2010/main" val="41146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 y="148892"/>
            <a:ext cx="7481607" cy="3046988"/>
          </a:xfrm>
          <a:prstGeom prst="rect">
            <a:avLst/>
          </a:prstGeom>
        </p:spPr>
        <p:txBody>
          <a:bodyPr wrap="square">
            <a:spAutoFit/>
          </a:bodyPr>
          <a:lstStyle/>
          <a:p>
            <a:r>
              <a:rPr lang="fr-FR" sz="2400" b="1" dirty="0">
                <a:solidFill>
                  <a:srgbClr val="002060"/>
                </a:solidFill>
              </a:rPr>
              <a:t>Ce que l’on planifie (ordonnance, </a:t>
            </a:r>
            <a:r>
              <a:rPr lang="fr-FR" sz="2400" b="1" dirty="0" err="1">
                <a:solidFill>
                  <a:srgbClr val="002060"/>
                </a:solidFill>
              </a:rPr>
              <a:t>schedule</a:t>
            </a:r>
            <a:r>
              <a:rPr lang="fr-FR" sz="2400" b="1" dirty="0">
                <a:solidFill>
                  <a:srgbClr val="002060"/>
                </a:solidFill>
              </a:rPr>
              <a:t>)</a:t>
            </a:r>
          </a:p>
          <a:p>
            <a:endParaRPr lang="fr-FR" sz="2400" dirty="0">
              <a:solidFill>
                <a:srgbClr val="002060"/>
              </a:solidFill>
            </a:endParaRPr>
          </a:p>
          <a:p>
            <a:pPr marL="342900" indent="-342900">
              <a:buFont typeface="Arial" panose="020B0604020202020204" pitchFamily="34" charset="0"/>
              <a:buChar char="•"/>
            </a:pPr>
            <a:r>
              <a:rPr lang="fr-FR" sz="2400" dirty="0">
                <a:solidFill>
                  <a:srgbClr val="002060"/>
                </a:solidFill>
              </a:rPr>
              <a:t>Scripts </a:t>
            </a:r>
            <a:r>
              <a:rPr lang="fr-FR" sz="2400" dirty="0" err="1">
                <a:solidFill>
                  <a:srgbClr val="002060"/>
                </a:solidFill>
              </a:rPr>
              <a:t>shell</a:t>
            </a:r>
            <a:r>
              <a:rPr lang="fr-FR" sz="2400" dirty="0">
                <a:solidFill>
                  <a:srgbClr val="002060"/>
                </a:solidFill>
              </a:rPr>
              <a:t> Unix</a:t>
            </a:r>
          </a:p>
          <a:p>
            <a:r>
              <a:rPr lang="fr-FR" sz="2400" dirty="0">
                <a:solidFill>
                  <a:srgbClr val="002060"/>
                </a:solidFill>
              </a:rPr>
              <a:t>  /export/home.hipfeed/interfaces/scripts/ft_process.pl</a:t>
            </a:r>
          </a:p>
          <a:p>
            <a:pPr marL="342900" indent="-342900">
              <a:buFont typeface="Arial" panose="020B0604020202020204" pitchFamily="34" charset="0"/>
              <a:buChar char="•"/>
            </a:pPr>
            <a:r>
              <a:rPr lang="fr-FR" sz="2400" dirty="0">
                <a:solidFill>
                  <a:srgbClr val="002060"/>
                </a:solidFill>
              </a:rPr>
              <a:t>Fichiers Batch NT (.bat, .cmd)</a:t>
            </a:r>
          </a:p>
          <a:p>
            <a:r>
              <a:rPr lang="fr-FR" sz="2400" dirty="0">
                <a:solidFill>
                  <a:srgbClr val="002060"/>
                </a:solidFill>
              </a:rPr>
              <a:t>  d:\prod\Ctm\Copy_Logs\del_logs.cmd</a:t>
            </a:r>
          </a:p>
          <a:p>
            <a:pPr marL="342900" indent="-342900">
              <a:buFont typeface="Arial" panose="020B0604020202020204" pitchFamily="34" charset="0"/>
              <a:buChar char="•"/>
            </a:pPr>
            <a:r>
              <a:rPr lang="fr-FR" sz="2400" dirty="0" err="1">
                <a:solidFill>
                  <a:srgbClr val="002060"/>
                </a:solidFill>
              </a:rPr>
              <a:t>Executable</a:t>
            </a:r>
            <a:endParaRPr lang="fr-FR" sz="2400" dirty="0">
              <a:solidFill>
                <a:srgbClr val="002060"/>
              </a:solidFill>
            </a:endParaRPr>
          </a:p>
          <a:p>
            <a:pPr marL="342900" indent="-342900">
              <a:buFont typeface="Arial" panose="020B0604020202020204" pitchFamily="34" charset="0"/>
              <a:buChar char="•"/>
            </a:pPr>
            <a:r>
              <a:rPr lang="fr-FR" sz="2400" dirty="0">
                <a:solidFill>
                  <a:srgbClr val="002060"/>
                </a:solidFill>
              </a:rPr>
              <a:t>Commandes des Operateurs</a:t>
            </a:r>
          </a:p>
        </p:txBody>
      </p:sp>
      <p:pic>
        <p:nvPicPr>
          <p:cNvPr id="3" name="Image 2"/>
          <p:cNvPicPr>
            <a:picLocks noChangeAspect="1"/>
          </p:cNvPicPr>
          <p:nvPr/>
        </p:nvPicPr>
        <p:blipFill>
          <a:blip r:embed="rId2"/>
          <a:stretch>
            <a:fillRect/>
          </a:stretch>
        </p:blipFill>
        <p:spPr>
          <a:xfrm>
            <a:off x="9589809" y="566052"/>
            <a:ext cx="1562100" cy="1228725"/>
          </a:xfrm>
          <a:prstGeom prst="rect">
            <a:avLst/>
          </a:prstGeom>
        </p:spPr>
      </p:pic>
      <p:sp>
        <p:nvSpPr>
          <p:cNvPr id="5" name="ZoneTexte 4"/>
          <p:cNvSpPr txBox="1"/>
          <p:nvPr/>
        </p:nvSpPr>
        <p:spPr>
          <a:xfrm>
            <a:off x="2011681" y="5647765"/>
            <a:ext cx="3098202" cy="646331"/>
          </a:xfrm>
          <a:prstGeom prst="rect">
            <a:avLst/>
          </a:prstGeom>
          <a:solidFill>
            <a:srgbClr val="FFFF00"/>
          </a:solidFill>
          <a:ln>
            <a:solidFill>
              <a:srgbClr val="002060"/>
            </a:solidFill>
          </a:ln>
        </p:spPr>
        <p:txBody>
          <a:bodyPr wrap="square" rtlCol="0">
            <a:spAutoFit/>
          </a:bodyPr>
          <a:lstStyle/>
          <a:p>
            <a:r>
              <a:rPr lang="fr-FR" dirty="0" err="1">
                <a:solidFill>
                  <a:srgbClr val="002060"/>
                </a:solidFill>
              </a:rPr>
              <a:t>Executer</a:t>
            </a:r>
            <a:r>
              <a:rPr lang="fr-FR" dirty="0">
                <a:solidFill>
                  <a:srgbClr val="002060"/>
                </a:solidFill>
              </a:rPr>
              <a:t> la commande</a:t>
            </a:r>
          </a:p>
          <a:p>
            <a:r>
              <a:rPr lang="fr-FR" dirty="0" err="1">
                <a:solidFill>
                  <a:srgbClr val="002060"/>
                </a:solidFill>
              </a:rPr>
              <a:t>ls</a:t>
            </a:r>
            <a:r>
              <a:rPr lang="fr-FR" dirty="0">
                <a:solidFill>
                  <a:srgbClr val="002060"/>
                </a:solidFill>
              </a:rPr>
              <a:t> -l</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675" y="2507428"/>
            <a:ext cx="61946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necteur droit avec flèche 8"/>
          <p:cNvCxnSpPr/>
          <p:nvPr/>
        </p:nvCxnSpPr>
        <p:spPr>
          <a:xfrm flipV="1">
            <a:off x="3582297" y="4878029"/>
            <a:ext cx="3055172" cy="769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6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7885" y="5002306"/>
            <a:ext cx="6096000" cy="1200329"/>
          </a:xfrm>
          <a:prstGeom prst="rect">
            <a:avLst/>
          </a:prstGeom>
        </p:spPr>
        <p:txBody>
          <a:bodyPr>
            <a:spAutoFit/>
          </a:bodyPr>
          <a:lstStyle/>
          <a:p>
            <a:r>
              <a:rPr lang="fr-FR" sz="2400" dirty="0">
                <a:solidFill>
                  <a:srgbClr val="002060"/>
                </a:solidFill>
              </a:rPr>
              <a:t>. </a:t>
            </a:r>
            <a:r>
              <a:rPr lang="fr-FR" sz="2400" u="sng" dirty="0">
                <a:solidFill>
                  <a:srgbClr val="002060"/>
                </a:solidFill>
              </a:rPr>
              <a:t>Quel serveur </a:t>
            </a:r>
            <a:r>
              <a:rPr lang="fr-FR" sz="2400" dirty="0">
                <a:solidFill>
                  <a:srgbClr val="002060"/>
                </a:solidFill>
              </a:rPr>
              <a:t>utilisons-nous ?</a:t>
            </a:r>
          </a:p>
          <a:p>
            <a:r>
              <a:rPr lang="fr-FR" sz="2400" dirty="0">
                <a:solidFill>
                  <a:srgbClr val="002060"/>
                </a:solidFill>
              </a:rPr>
              <a:t>. Est-ce qu’il a un agent Control-M ?</a:t>
            </a:r>
          </a:p>
          <a:p>
            <a:r>
              <a:rPr lang="fr-FR" sz="2400" dirty="0">
                <a:solidFill>
                  <a:srgbClr val="002060"/>
                </a:solidFill>
              </a:rPr>
              <a:t>. Est-ce un agent de production ou un agent </a:t>
            </a:r>
            <a:r>
              <a:rPr lang="fr-FR" sz="2400" dirty="0" err="1">
                <a:solidFill>
                  <a:srgbClr val="002060"/>
                </a:solidFill>
              </a:rPr>
              <a:t>Uat</a:t>
            </a:r>
            <a:endParaRPr lang="fr-FR" sz="2400" dirty="0">
              <a:solidFill>
                <a:srgbClr val="002060"/>
              </a:solidFill>
            </a:endParaRPr>
          </a:p>
        </p:txBody>
      </p:sp>
      <p:sp>
        <p:nvSpPr>
          <p:cNvPr id="4" name="Rectangle 3"/>
          <p:cNvSpPr/>
          <p:nvPr/>
        </p:nvSpPr>
        <p:spPr>
          <a:xfrm>
            <a:off x="996322" y="1155761"/>
            <a:ext cx="2843279" cy="461665"/>
          </a:xfrm>
          <a:prstGeom prst="rect">
            <a:avLst/>
          </a:prstGeom>
        </p:spPr>
        <p:txBody>
          <a:bodyPr wrap="none">
            <a:spAutoFit/>
          </a:bodyPr>
          <a:lstStyle/>
          <a:p>
            <a:r>
              <a:rPr lang="fr-FR" sz="2400" b="1" dirty="0">
                <a:solidFill>
                  <a:srgbClr val="002060"/>
                </a:solidFill>
              </a:rPr>
              <a:t>Où exécutons-nous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264" y="242943"/>
            <a:ext cx="6019800" cy="431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avec flèche 5"/>
          <p:cNvCxnSpPr/>
          <p:nvPr/>
        </p:nvCxnSpPr>
        <p:spPr>
          <a:xfrm flipV="1">
            <a:off x="3883511" y="2108499"/>
            <a:ext cx="6411557" cy="2893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06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8401" y="5499357"/>
            <a:ext cx="7710055" cy="1200329"/>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002060"/>
                </a:solidFill>
              </a:rPr>
              <a:t>Quel </a:t>
            </a:r>
            <a:r>
              <a:rPr lang="fr-FR" sz="2400" u="sng" dirty="0">
                <a:solidFill>
                  <a:srgbClr val="002060"/>
                </a:solidFill>
              </a:rPr>
              <a:t>login utilisateur</a:t>
            </a:r>
            <a:r>
              <a:rPr lang="fr-FR" sz="2400" dirty="0">
                <a:solidFill>
                  <a:srgbClr val="002060"/>
                </a:solidFill>
              </a:rPr>
              <a:t> est requis pour exécuter la tâche</a:t>
            </a:r>
          </a:p>
          <a:p>
            <a:pPr marL="342900" indent="-342900">
              <a:buFont typeface="Arial" panose="020B0604020202020204" pitchFamily="34" charset="0"/>
              <a:buChar char="•"/>
            </a:pPr>
            <a:r>
              <a:rPr lang="fr-FR" sz="2400" dirty="0">
                <a:solidFill>
                  <a:srgbClr val="002060"/>
                </a:solidFill>
              </a:rPr>
              <a:t>Est-ce que le login utilisateur a des droits d’accès right pour exécuter la tâche.</a:t>
            </a:r>
          </a:p>
        </p:txBody>
      </p:sp>
      <p:sp>
        <p:nvSpPr>
          <p:cNvPr id="3" name="Rectangle 2"/>
          <p:cNvSpPr/>
          <p:nvPr/>
        </p:nvSpPr>
        <p:spPr>
          <a:xfrm>
            <a:off x="1046378" y="1207716"/>
            <a:ext cx="2604046" cy="461665"/>
          </a:xfrm>
          <a:prstGeom prst="rect">
            <a:avLst/>
          </a:prstGeom>
        </p:spPr>
        <p:txBody>
          <a:bodyPr wrap="none">
            <a:spAutoFit/>
          </a:bodyPr>
          <a:lstStyle/>
          <a:p>
            <a:r>
              <a:rPr lang="fr-FR" sz="2400" b="1" dirty="0">
                <a:solidFill>
                  <a:srgbClr val="002060"/>
                </a:solidFill>
              </a:rPr>
              <a:t>Qui peut l’exécuter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989" y="245570"/>
            <a:ext cx="70580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7"/>
          <p:cNvCxnSpPr/>
          <p:nvPr/>
        </p:nvCxnSpPr>
        <p:spPr>
          <a:xfrm flipV="1">
            <a:off x="4389120" y="2355926"/>
            <a:ext cx="1624405" cy="3143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572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06071" y="1108038"/>
            <a:ext cx="7132320" cy="461665"/>
          </a:xfrm>
          <a:prstGeom prst="rect">
            <a:avLst/>
          </a:prstGeom>
          <a:noFill/>
        </p:spPr>
        <p:txBody>
          <a:bodyPr wrap="square" rtlCol="0">
            <a:spAutoFit/>
          </a:bodyPr>
          <a:lstStyle/>
          <a:p>
            <a:r>
              <a:rPr lang="fr-FR" sz="2400" b="1" dirty="0">
                <a:solidFill>
                  <a:srgbClr val="002060"/>
                </a:solidFill>
              </a:rPr>
              <a:t>Qui peut l’exécuter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467" y="1029485"/>
            <a:ext cx="3286125" cy="2152650"/>
          </a:xfrm>
          <a:prstGeom prst="rect">
            <a:avLst/>
          </a:prstGeom>
        </p:spPr>
      </p:pic>
      <p:sp>
        <p:nvSpPr>
          <p:cNvPr id="5" name="Rectangle 4"/>
          <p:cNvSpPr/>
          <p:nvPr/>
        </p:nvSpPr>
        <p:spPr>
          <a:xfrm>
            <a:off x="2108499" y="3507793"/>
            <a:ext cx="9993853" cy="830997"/>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002060"/>
                </a:solidFill>
              </a:rPr>
              <a:t>Quelle </a:t>
            </a:r>
            <a:r>
              <a:rPr lang="fr-FR" sz="2400" u="sng" dirty="0">
                <a:solidFill>
                  <a:srgbClr val="002060"/>
                </a:solidFill>
              </a:rPr>
              <a:t>connexion utilisateur</a:t>
            </a:r>
            <a:r>
              <a:rPr lang="fr-FR" sz="2400" dirty="0">
                <a:solidFill>
                  <a:srgbClr val="002060"/>
                </a:solidFill>
              </a:rPr>
              <a:t> est nécessaire pour exécuter le travail.</a:t>
            </a:r>
          </a:p>
          <a:p>
            <a:pPr marL="342900" indent="-342900">
              <a:buFont typeface="Arial" panose="020B0604020202020204" pitchFamily="34" charset="0"/>
              <a:buChar char="•"/>
            </a:pPr>
            <a:r>
              <a:rPr lang="fr-FR" sz="2400" dirty="0">
                <a:solidFill>
                  <a:srgbClr val="002060"/>
                </a:solidFill>
              </a:rPr>
              <a:t>Est-ce que la connexion utilisateur a le droit d'accès pour exécuter le travail.</a:t>
            </a:r>
          </a:p>
        </p:txBody>
      </p:sp>
      <p:cxnSp>
        <p:nvCxnSpPr>
          <p:cNvPr id="6" name="Connecteur droit avec flèche 5"/>
          <p:cNvCxnSpPr/>
          <p:nvPr/>
        </p:nvCxnSpPr>
        <p:spPr>
          <a:xfrm flipV="1">
            <a:off x="5195944" y="2105810"/>
            <a:ext cx="2108498" cy="1401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6" y="2520315"/>
            <a:ext cx="1419225" cy="1419225"/>
          </a:xfrm>
          <a:prstGeom prst="rect">
            <a:avLst/>
          </a:prstGeom>
        </p:spPr>
      </p:pic>
    </p:spTree>
    <p:extLst>
      <p:ext uri="{BB962C8B-B14F-4D97-AF65-F5344CB8AC3E}">
        <p14:creationId xmlns:p14="http://schemas.microsoft.com/office/powerpoint/2010/main" val="567591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719" y="1527585"/>
            <a:ext cx="10463604" cy="3046988"/>
          </a:xfrm>
          <a:prstGeom prst="rect">
            <a:avLst/>
          </a:prstGeom>
        </p:spPr>
        <p:txBody>
          <a:bodyPr wrap="square">
            <a:spAutoFit/>
          </a:bodyPr>
          <a:lstStyle/>
          <a:p>
            <a:r>
              <a:rPr lang="fr-FR" sz="2400" b="1" dirty="0">
                <a:solidFill>
                  <a:srgbClr val="002060"/>
                </a:solidFill>
              </a:rPr>
              <a:t>Quand: Date et heure, Critères de Planification</a:t>
            </a:r>
          </a:p>
          <a:p>
            <a:r>
              <a:rPr lang="fr-FR" sz="2400" dirty="0">
                <a:solidFill>
                  <a:srgbClr val="002060"/>
                </a:solidFill>
              </a:rPr>
              <a:t>• jours spécifiques du mois / semaine / période</a:t>
            </a:r>
          </a:p>
          <a:p>
            <a:r>
              <a:rPr lang="fr-FR" sz="2400" dirty="0">
                <a:solidFill>
                  <a:srgbClr val="002060"/>
                </a:solidFill>
              </a:rPr>
              <a:t>• Traitement automatique des vacances</a:t>
            </a:r>
          </a:p>
          <a:p>
            <a:r>
              <a:rPr lang="fr-FR" sz="2400" dirty="0">
                <a:solidFill>
                  <a:srgbClr val="002060"/>
                </a:solidFill>
              </a:rPr>
              <a:t>• La nième journée de travail</a:t>
            </a:r>
          </a:p>
          <a:p>
            <a:r>
              <a:rPr lang="fr-FR" sz="2400" dirty="0">
                <a:solidFill>
                  <a:srgbClr val="002060"/>
                </a:solidFill>
              </a:rPr>
              <a:t>• La nième dernière journée de travail</a:t>
            </a:r>
          </a:p>
          <a:p>
            <a:r>
              <a:rPr lang="fr-FR" sz="2400" dirty="0">
                <a:solidFill>
                  <a:srgbClr val="002060"/>
                </a:solidFill>
              </a:rPr>
              <a:t>• fenêtre de temps</a:t>
            </a:r>
          </a:p>
          <a:p>
            <a:r>
              <a:rPr lang="fr-FR" sz="2400" dirty="0">
                <a:solidFill>
                  <a:srgbClr val="002060"/>
                </a:solidFill>
              </a:rPr>
              <a:t>• Le Job peut être exécuté en plusieurs fois, en mode cyclique, avec un intervalle personnel [paramétrable].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86" y="2520315"/>
            <a:ext cx="1419225" cy="1419225"/>
          </a:xfrm>
          <a:prstGeom prst="rect">
            <a:avLst/>
          </a:prstGeom>
        </p:spPr>
      </p:pic>
    </p:spTree>
    <p:extLst>
      <p:ext uri="{BB962C8B-B14F-4D97-AF65-F5344CB8AC3E}">
        <p14:creationId xmlns:p14="http://schemas.microsoft.com/office/powerpoint/2010/main" val="101357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072" y="1348292"/>
            <a:ext cx="7315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02427" y="774551"/>
            <a:ext cx="2926081" cy="461665"/>
          </a:xfrm>
          <a:prstGeom prst="rect">
            <a:avLst/>
          </a:prstGeom>
          <a:noFill/>
        </p:spPr>
        <p:txBody>
          <a:bodyPr wrap="square" rtlCol="0">
            <a:spAutoFit/>
          </a:bodyPr>
          <a:lstStyle/>
          <a:p>
            <a:r>
              <a:rPr lang="fr-FR" sz="2400" b="1" dirty="0">
                <a:solidFill>
                  <a:srgbClr val="002060"/>
                </a:solidFill>
              </a:rPr>
              <a:t>Quand : Calendrier</a:t>
            </a:r>
          </a:p>
        </p:txBody>
      </p:sp>
    </p:spTree>
    <p:extLst>
      <p:ext uri="{BB962C8B-B14F-4D97-AF65-F5344CB8AC3E}">
        <p14:creationId xmlns:p14="http://schemas.microsoft.com/office/powerpoint/2010/main" val="157198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23944" y="1054248"/>
            <a:ext cx="11015830" cy="3416320"/>
          </a:xfrm>
          <a:prstGeom prst="rect">
            <a:avLst/>
          </a:prstGeom>
          <a:noFill/>
        </p:spPr>
        <p:txBody>
          <a:bodyPr wrap="square" rtlCol="0">
            <a:spAutoFit/>
          </a:bodyPr>
          <a:lstStyle/>
          <a:p>
            <a:r>
              <a:rPr lang="fr-FR" sz="2400" b="1" dirty="0">
                <a:solidFill>
                  <a:srgbClr val="002060"/>
                </a:solidFill>
              </a:rPr>
              <a:t>Présentation de CONTROL-M</a:t>
            </a:r>
          </a:p>
          <a:p>
            <a:endParaRPr lang="fr-FR" sz="2400" dirty="0">
              <a:solidFill>
                <a:srgbClr val="002060"/>
              </a:solidFill>
            </a:endParaRPr>
          </a:p>
          <a:p>
            <a:pPr marL="342900" indent="-342900">
              <a:buFont typeface="Arial" panose="020B0604020202020204" pitchFamily="34" charset="0"/>
              <a:buChar char="•"/>
            </a:pPr>
            <a:r>
              <a:rPr lang="fr-FR" sz="2400" b="1" dirty="0">
                <a:solidFill>
                  <a:srgbClr val="002060"/>
                </a:solidFill>
              </a:rPr>
              <a:t>CONTROL-M</a:t>
            </a:r>
            <a:r>
              <a:rPr lang="fr-FR" sz="2400" dirty="0">
                <a:solidFill>
                  <a:srgbClr val="002060"/>
                </a:solidFill>
              </a:rPr>
              <a:t> est une solution interopérable pour l'intégration du contrôle de la production à partir d'un point central de gestion dans des environnements divers</a:t>
            </a:r>
          </a:p>
          <a:p>
            <a:endParaRPr lang="fr-FR" sz="2400" dirty="0">
              <a:solidFill>
                <a:srgbClr val="002060"/>
              </a:solidFill>
            </a:endParaRPr>
          </a:p>
          <a:p>
            <a:pPr marL="342900" indent="-342900">
              <a:buFont typeface="Arial" panose="020B0604020202020204" pitchFamily="34" charset="0"/>
              <a:buChar char="•"/>
            </a:pPr>
            <a:r>
              <a:rPr lang="fr-FR" sz="2400" b="1" dirty="0">
                <a:solidFill>
                  <a:srgbClr val="002060"/>
                </a:solidFill>
              </a:rPr>
              <a:t>Défis</a:t>
            </a:r>
          </a:p>
          <a:p>
            <a:r>
              <a:rPr lang="fr-FR" sz="2400" dirty="0">
                <a:solidFill>
                  <a:srgbClr val="002060"/>
                </a:solidFill>
              </a:rPr>
              <a:t>     . Gestion des jobs / tâches par rapport (vs) aux plates-formes </a:t>
            </a:r>
          </a:p>
          <a:p>
            <a:r>
              <a:rPr lang="fr-FR" sz="2400" dirty="0">
                <a:solidFill>
                  <a:srgbClr val="002060"/>
                </a:solidFill>
              </a:rPr>
              <a:t>     . Contrôle du « Business </a:t>
            </a:r>
            <a:r>
              <a:rPr lang="fr-FR" sz="2400" dirty="0" err="1">
                <a:solidFill>
                  <a:srgbClr val="002060"/>
                </a:solidFill>
              </a:rPr>
              <a:t>Process</a:t>
            </a:r>
            <a:r>
              <a:rPr lang="fr-FR" sz="2400" dirty="0">
                <a:solidFill>
                  <a:srgbClr val="002060"/>
                </a:solidFill>
              </a:rPr>
              <a:t> » (du processus des tâches (jobs))</a:t>
            </a:r>
          </a:p>
          <a:p>
            <a:r>
              <a:rPr lang="fr-FR" sz="2400" dirty="0">
                <a:solidFill>
                  <a:srgbClr val="002060"/>
                </a:solidFill>
              </a:rPr>
              <a:t>     . Réactivité face aux alertes</a:t>
            </a:r>
          </a:p>
        </p:txBody>
      </p:sp>
    </p:spTree>
    <p:extLst>
      <p:ext uri="{BB962C8B-B14F-4D97-AF65-F5344CB8AC3E}">
        <p14:creationId xmlns:p14="http://schemas.microsoft.com/office/powerpoint/2010/main" val="241260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2427" y="774551"/>
            <a:ext cx="2926081" cy="461665"/>
          </a:xfrm>
          <a:prstGeom prst="rect">
            <a:avLst/>
          </a:prstGeom>
          <a:noFill/>
        </p:spPr>
        <p:txBody>
          <a:bodyPr wrap="square" rtlCol="0">
            <a:spAutoFit/>
          </a:bodyPr>
          <a:lstStyle/>
          <a:p>
            <a:r>
              <a:rPr lang="fr-FR" sz="2400" b="1" dirty="0">
                <a:solidFill>
                  <a:srgbClr val="002060"/>
                </a:solidFill>
              </a:rPr>
              <a:t>Quand : Calendrier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81" y="1142831"/>
            <a:ext cx="7315199"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51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2427" y="774551"/>
            <a:ext cx="3474721" cy="461665"/>
          </a:xfrm>
          <a:prstGeom prst="rect">
            <a:avLst/>
          </a:prstGeom>
          <a:noFill/>
        </p:spPr>
        <p:txBody>
          <a:bodyPr wrap="square" rtlCol="0">
            <a:spAutoFit/>
          </a:bodyPr>
          <a:lstStyle/>
          <a:p>
            <a:r>
              <a:rPr lang="fr-FR" sz="2400" b="1" dirty="0" err="1">
                <a:solidFill>
                  <a:srgbClr val="002060"/>
                </a:solidFill>
              </a:rPr>
              <a:t>When</a:t>
            </a:r>
            <a:r>
              <a:rPr lang="fr-FR" sz="2400" b="1" dirty="0">
                <a:solidFill>
                  <a:srgbClr val="002060"/>
                </a:solidFill>
              </a:rPr>
              <a:t> : </a:t>
            </a:r>
            <a:r>
              <a:rPr lang="fr-FR" sz="2400" b="1" dirty="0" err="1">
                <a:solidFill>
                  <a:srgbClr val="002060"/>
                </a:solidFill>
              </a:rPr>
              <a:t>Complex</a:t>
            </a:r>
            <a:r>
              <a:rPr lang="fr-FR" sz="2400" b="1" dirty="0">
                <a:solidFill>
                  <a:srgbClr val="002060"/>
                </a:solidFill>
              </a:rPr>
              <a:t> dates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283" y="1649506"/>
            <a:ext cx="7421563"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39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5394960" cy="715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002060"/>
                </a:solidFill>
              </a:rPr>
              <a:t>Quelle</a:t>
            </a:r>
            <a:r>
              <a:rPr lang="en-US" b="1" dirty="0">
                <a:solidFill>
                  <a:srgbClr val="002060"/>
                </a:solidFill>
              </a:rPr>
              <a:t> </a:t>
            </a:r>
            <a:r>
              <a:rPr lang="en-US" b="1" dirty="0" err="1">
                <a:solidFill>
                  <a:srgbClr val="002060"/>
                </a:solidFill>
              </a:rPr>
              <a:t>est</a:t>
            </a:r>
            <a:r>
              <a:rPr lang="en-US" b="1" dirty="0">
                <a:solidFill>
                  <a:srgbClr val="002060"/>
                </a:solidFill>
              </a:rPr>
              <a:t> la condition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047" y="1383254"/>
            <a:ext cx="7696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6" y="2520315"/>
            <a:ext cx="1419225" cy="1419225"/>
          </a:xfrm>
          <a:prstGeom prst="rect">
            <a:avLst/>
          </a:prstGeom>
        </p:spPr>
      </p:pic>
    </p:spTree>
    <p:extLst>
      <p:ext uri="{BB962C8B-B14F-4D97-AF65-F5344CB8AC3E}">
        <p14:creationId xmlns:p14="http://schemas.microsoft.com/office/powerpoint/2010/main" val="172799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754" y="1154206"/>
            <a:ext cx="7496175" cy="5410200"/>
          </a:xfrm>
          <a:prstGeom prst="rect">
            <a:avLst/>
          </a:prstGeom>
        </p:spPr>
      </p:pic>
      <p:sp>
        <p:nvSpPr>
          <p:cNvPr id="3" name="Title 1"/>
          <p:cNvSpPr txBox="1">
            <a:spLocks/>
          </p:cNvSpPr>
          <p:nvPr/>
        </p:nvSpPr>
        <p:spPr>
          <a:xfrm>
            <a:off x="457200" y="274638"/>
            <a:ext cx="5696174" cy="7043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2060"/>
                </a:solidFill>
              </a:rPr>
              <a:t>Dépendances complexes</a:t>
            </a:r>
          </a:p>
        </p:txBody>
      </p:sp>
      <p:sp>
        <p:nvSpPr>
          <p:cNvPr id="4" name="Rectangle 3"/>
          <p:cNvSpPr/>
          <p:nvPr/>
        </p:nvSpPr>
        <p:spPr>
          <a:xfrm>
            <a:off x="1559859" y="4808667"/>
            <a:ext cx="3861995" cy="1667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2060"/>
                </a:solidFill>
              </a:rPr>
              <a:t>De nombreux jobs (tâches) peuvent compter sur une condition</a:t>
            </a:r>
          </a:p>
          <a:p>
            <a:r>
              <a:rPr lang="fr-FR" dirty="0">
                <a:solidFill>
                  <a:srgbClr val="002060"/>
                </a:solidFill>
              </a:rPr>
              <a:t>Un job peut dépendre de plusieurs conditions</a:t>
            </a:r>
          </a:p>
          <a:p>
            <a:r>
              <a:rPr lang="fr-FR" dirty="0">
                <a:solidFill>
                  <a:srgbClr val="002060"/>
                </a:solidFill>
              </a:rPr>
              <a:t>Combinaison de conditions ET/OU</a:t>
            </a:r>
          </a:p>
        </p:txBody>
      </p:sp>
      <p:sp>
        <p:nvSpPr>
          <p:cNvPr id="5" name="ZoneTexte 4"/>
          <p:cNvSpPr txBox="1"/>
          <p:nvPr/>
        </p:nvSpPr>
        <p:spPr>
          <a:xfrm>
            <a:off x="5665099" y="6013525"/>
            <a:ext cx="976549" cy="369332"/>
          </a:xfrm>
          <a:prstGeom prst="rect">
            <a:avLst/>
          </a:prstGeom>
          <a:noFill/>
        </p:spPr>
        <p:txBody>
          <a:bodyPr wrap="none" rtlCol="0">
            <a:spAutoFit/>
          </a:bodyPr>
          <a:lstStyle/>
          <a:p>
            <a:r>
              <a:rPr lang="fr-FR" dirty="0">
                <a:solidFill>
                  <a:srgbClr val="002060"/>
                </a:solidFill>
              </a:rPr>
              <a:t>AND/OR</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6" y="2520315"/>
            <a:ext cx="1419225" cy="1419225"/>
          </a:xfrm>
          <a:prstGeom prst="rect">
            <a:avLst/>
          </a:prstGeom>
        </p:spPr>
      </p:pic>
    </p:spTree>
    <p:extLst>
      <p:ext uri="{BB962C8B-B14F-4D97-AF65-F5344CB8AC3E}">
        <p14:creationId xmlns:p14="http://schemas.microsoft.com/office/powerpoint/2010/main" val="65825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86" y="2520315"/>
            <a:ext cx="1419225" cy="1419225"/>
          </a:xfrm>
          <a:prstGeom prst="rect">
            <a:avLst/>
          </a:prstGeom>
        </p:spPr>
      </p:pic>
      <p:sp>
        <p:nvSpPr>
          <p:cNvPr id="5" name="Rectangle 4"/>
          <p:cNvSpPr/>
          <p:nvPr/>
        </p:nvSpPr>
        <p:spPr>
          <a:xfrm>
            <a:off x="179686" y="75713"/>
            <a:ext cx="9004153" cy="1938992"/>
          </a:xfrm>
          <a:prstGeom prst="rect">
            <a:avLst/>
          </a:prstGeom>
        </p:spPr>
        <p:txBody>
          <a:bodyPr wrap="square">
            <a:spAutoFit/>
          </a:bodyPr>
          <a:lstStyle/>
          <a:p>
            <a:r>
              <a:rPr lang="fr-FR" sz="2400" b="1" dirty="0">
                <a:solidFill>
                  <a:srgbClr val="002060"/>
                </a:solidFill>
              </a:rPr>
              <a:t>Avantages</a:t>
            </a:r>
          </a:p>
          <a:p>
            <a:r>
              <a:rPr lang="fr-FR" sz="2400" b="1" dirty="0">
                <a:solidFill>
                  <a:srgbClr val="002060"/>
                </a:solidFill>
              </a:rPr>
              <a:t>• </a:t>
            </a:r>
            <a:r>
              <a:rPr lang="fr-FR" sz="2400" dirty="0">
                <a:solidFill>
                  <a:srgbClr val="002060"/>
                </a:solidFill>
              </a:rPr>
              <a:t>Flux d'automatisation multiplateforme</a:t>
            </a:r>
          </a:p>
          <a:p>
            <a:r>
              <a:rPr lang="fr-FR" sz="2400" dirty="0">
                <a:solidFill>
                  <a:srgbClr val="002060"/>
                </a:solidFill>
              </a:rPr>
              <a:t>• Pas besoin d'une intervention manuelle</a:t>
            </a:r>
          </a:p>
          <a:p>
            <a:r>
              <a:rPr lang="fr-FR" sz="2400" dirty="0">
                <a:solidFill>
                  <a:srgbClr val="002060"/>
                </a:solidFill>
              </a:rPr>
              <a:t>• Créer une vue d’enchaînement de  tâche (Business </a:t>
            </a:r>
            <a:r>
              <a:rPr lang="fr-FR" sz="2400" dirty="0" err="1">
                <a:solidFill>
                  <a:srgbClr val="002060"/>
                </a:solidFill>
              </a:rPr>
              <a:t>Process</a:t>
            </a:r>
            <a:r>
              <a:rPr lang="fr-FR" sz="2400" dirty="0">
                <a:solidFill>
                  <a:srgbClr val="002060"/>
                </a:solidFill>
              </a:rPr>
              <a:t> </a:t>
            </a:r>
            <a:r>
              <a:rPr lang="fr-FR" sz="2400" dirty="0" err="1">
                <a:solidFill>
                  <a:srgbClr val="002060"/>
                </a:solidFill>
              </a:rPr>
              <a:t>View</a:t>
            </a:r>
            <a:r>
              <a:rPr lang="fr-FR" sz="2400" dirty="0">
                <a:solidFill>
                  <a:srgbClr val="002060"/>
                </a:solidFill>
              </a:rPr>
              <a:t>)</a:t>
            </a:r>
          </a:p>
          <a:p>
            <a:r>
              <a:rPr lang="fr-FR" sz="2400" dirty="0">
                <a:solidFill>
                  <a:srgbClr val="002060"/>
                </a:solidFill>
              </a:rPr>
              <a:t>• Créer un point focal de contrôle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142" y="1817370"/>
            <a:ext cx="7532914" cy="504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19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4471" y="0"/>
            <a:ext cx="5212080" cy="8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r>
              <a:rPr lang="fr-FR" dirty="0">
                <a:solidFill>
                  <a:srgbClr val="1F497D"/>
                </a:solidFill>
                <a:latin typeface="Calibri" panose="020F0502020204030204" pitchFamily="34" charset="0"/>
              </a:rPr>
              <a:t>Besoins en ressources</a:t>
            </a:r>
            <a:endParaRPr kumimoji="0" lang="fr-FR" sz="4600" b="0" i="0" u="none" strike="noStrike" kern="1200" cap="none" spc="-100" normalizeH="0" baseline="0" dirty="0">
              <a:ln>
                <a:noFill/>
              </a:ln>
              <a:solidFill>
                <a:srgbClr val="1F497D"/>
              </a:solidFill>
              <a:effectLst/>
              <a:uLnTx/>
              <a:uFillTx/>
              <a:latin typeface="Calibri" panose="020F0502020204030204" pitchFamily="34" charset="0"/>
            </a:endParaRPr>
          </a:p>
        </p:txBody>
      </p:sp>
      <p:sp>
        <p:nvSpPr>
          <p:cNvPr id="3" name="Content Placeholder 2"/>
          <p:cNvSpPr txBox="1">
            <a:spLocks/>
          </p:cNvSpPr>
          <p:nvPr/>
        </p:nvSpPr>
        <p:spPr>
          <a:xfrm>
            <a:off x="0" y="696557"/>
            <a:ext cx="6621332" cy="128284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buClr>
                <a:srgbClr val="4F81BD"/>
              </a:buClr>
            </a:pPr>
            <a:r>
              <a:rPr lang="fr-FR" dirty="0">
                <a:solidFill>
                  <a:sysClr val="windowText" lastClr="000000"/>
                </a:solidFill>
              </a:rPr>
              <a:t>Empêche les contentions de ressources entre les jobs</a:t>
            </a:r>
          </a:p>
          <a:p>
            <a:pPr lvl="0">
              <a:buClr>
                <a:srgbClr val="4F81BD"/>
              </a:buClr>
            </a:pPr>
            <a:r>
              <a:rPr lang="fr-FR" dirty="0">
                <a:solidFill>
                  <a:sysClr val="windowText" lastClr="000000"/>
                </a:solidFill>
              </a:rPr>
              <a:t>Fournit l'équilibrage de la charges des tâches</a:t>
            </a:r>
          </a:p>
          <a:p>
            <a:pPr lvl="0">
              <a:buClr>
                <a:srgbClr val="4F81BD"/>
              </a:buClr>
            </a:pPr>
            <a:r>
              <a:rPr lang="fr-FR" dirty="0">
                <a:solidFill>
                  <a:sysClr val="windowText" lastClr="000000"/>
                </a:solidFill>
              </a:rPr>
              <a:t>Elimine les goulots d'étranglement de contention</a:t>
            </a: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410" y="1979406"/>
            <a:ext cx="7411227" cy="479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6" y="2520315"/>
            <a:ext cx="1419225" cy="1419225"/>
          </a:xfrm>
          <a:prstGeom prst="rect">
            <a:avLst/>
          </a:prstGeom>
        </p:spPr>
      </p:pic>
    </p:spTree>
    <p:extLst>
      <p:ext uri="{BB962C8B-B14F-4D97-AF65-F5344CB8AC3E}">
        <p14:creationId xmlns:p14="http://schemas.microsoft.com/office/powerpoint/2010/main" val="271488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48640"/>
            <a:ext cx="6137238" cy="8229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r>
              <a:rPr kumimoji="0" lang="fr-FR" sz="4600" b="0" i="0" u="none" strike="noStrike" kern="1200" cap="none" spc="-100" normalizeH="0" baseline="0" noProof="0" dirty="0">
                <a:ln>
                  <a:noFill/>
                </a:ln>
                <a:solidFill>
                  <a:srgbClr val="1F497D"/>
                </a:solidFill>
                <a:effectLst/>
                <a:uLnTx/>
                <a:uFillTx/>
                <a:latin typeface="Cambria"/>
              </a:rPr>
              <a:t>Contrôle</a:t>
            </a:r>
            <a:r>
              <a:rPr lang="fr-FR" dirty="0">
                <a:solidFill>
                  <a:srgbClr val="1F497D"/>
                </a:solidFill>
                <a:latin typeface="Cambria"/>
              </a:rPr>
              <a:t> des résultats </a:t>
            </a:r>
            <a:endParaRPr kumimoji="0" lang="fr-FR" sz="4600" b="0" i="0" u="none" strike="noStrike" kern="1200" cap="none" spc="-100" normalizeH="0" baseline="0" noProof="0" dirty="0">
              <a:ln>
                <a:noFill/>
              </a:ln>
              <a:solidFill>
                <a:srgbClr val="1F497D"/>
              </a:solidFill>
              <a:effectLst/>
              <a:uLnTx/>
              <a:uFillTx/>
              <a:latin typeface="Cambria"/>
            </a:endParaRPr>
          </a:p>
        </p:txBody>
      </p:sp>
      <p:sp>
        <p:nvSpPr>
          <p:cNvPr id="3" name="Content Placeholder 2"/>
          <p:cNvSpPr txBox="1">
            <a:spLocks/>
          </p:cNvSpPr>
          <p:nvPr/>
        </p:nvSpPr>
        <p:spPr>
          <a:xfrm>
            <a:off x="457200" y="1371601"/>
            <a:ext cx="11193332" cy="3759797"/>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buClr>
                <a:srgbClr val="4F81BD"/>
              </a:buCl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 </a:t>
            </a:r>
            <a:r>
              <a:rPr lang="fr-FR" dirty="0">
                <a:solidFill>
                  <a:sysClr val="windowText" lastClr="000000"/>
                </a:solidFill>
              </a:rPr>
              <a:t>Capturez la sortie standard dans </a:t>
            </a:r>
            <a:r>
              <a:rPr lang="fr-FR" dirty="0" err="1">
                <a:solidFill>
                  <a:sysClr val="windowText" lastClr="000000"/>
                </a:solidFill>
              </a:rPr>
              <a:t>Sysout</a:t>
            </a:r>
            <a:endParaRPr lang="fr-FR" dirty="0">
              <a:solidFill>
                <a:sysClr val="windowText" lastClr="000000"/>
              </a:solidFill>
            </a:endParaRPr>
          </a:p>
          <a:p>
            <a:pPr lvl="0">
              <a:buClr>
                <a:srgbClr val="4F81BD"/>
              </a:buClr>
            </a:pPr>
            <a:r>
              <a:rPr lang="fr-FR" dirty="0">
                <a:solidFill>
                  <a:sysClr val="windowText" lastClr="000000"/>
                </a:solidFill>
              </a:rPr>
              <a:t>Le contenu du SYSOUT et le code d'erreur seront testés</a:t>
            </a:r>
          </a:p>
          <a:p>
            <a:pPr lvl="0">
              <a:buClr>
                <a:srgbClr val="4F81BD"/>
              </a:buClr>
            </a:pPr>
            <a:r>
              <a:rPr lang="fr-FR" dirty="0">
                <a:solidFill>
                  <a:sysClr val="windowText" lastClr="000000"/>
                </a:solidFill>
              </a:rPr>
              <a:t>Le message </a:t>
            </a:r>
            <a:r>
              <a:rPr lang="fr-FR" dirty="0" err="1">
                <a:solidFill>
                  <a:sysClr val="windowText" lastClr="000000"/>
                </a:solidFill>
              </a:rPr>
              <a:t>Shout</a:t>
            </a:r>
            <a:r>
              <a:rPr lang="fr-FR" dirty="0">
                <a:solidFill>
                  <a:sysClr val="windowText" lastClr="000000"/>
                </a:solidFill>
              </a:rPr>
              <a:t> peut être envoyé à une Mail Utilisateur, à une liste de distribution</a:t>
            </a:r>
          </a:p>
          <a:p>
            <a:pPr lvl="0">
              <a:buClr>
                <a:srgbClr val="4F81BD"/>
              </a:buClr>
            </a:pPr>
            <a:r>
              <a:rPr lang="fr-FR" dirty="0">
                <a:solidFill>
                  <a:sysClr val="windowText" lastClr="000000"/>
                </a:solidFill>
              </a:rPr>
              <a:t>Liste, Console ...</a:t>
            </a:r>
          </a:p>
          <a:p>
            <a:pPr lvl="0">
              <a:buClr>
                <a:srgbClr val="4F81BD"/>
              </a:buClr>
            </a:pPr>
            <a:r>
              <a:rPr lang="fr-FR" dirty="0">
                <a:solidFill>
                  <a:sysClr val="windowText" lastClr="000000"/>
                </a:solidFill>
              </a:rPr>
              <a:t>Facilité de réexécution (</a:t>
            </a:r>
            <a:r>
              <a:rPr lang="fr-FR" dirty="0" err="1">
                <a:solidFill>
                  <a:sysClr val="windowText" lastClr="000000"/>
                </a:solidFill>
              </a:rPr>
              <a:t>Rerun</a:t>
            </a:r>
            <a:r>
              <a:rPr lang="fr-FR" dirty="0">
                <a:solidFill>
                  <a:sysClr val="windowText" lastClr="000000"/>
                </a:solidFill>
              </a:rPr>
              <a:t>)</a:t>
            </a:r>
          </a:p>
          <a:p>
            <a:pPr marL="114300" lvl="0" indent="0">
              <a:buClr>
                <a:srgbClr val="4F81BD"/>
              </a:buClr>
              <a:buNone/>
            </a:pPr>
            <a:r>
              <a:rPr kumimoji="0" lang="fr-FR" sz="2200" b="0" i="0" u="none" strike="noStrike" kern="1200" cap="none" spc="0" normalizeH="0" baseline="0" noProof="0" dirty="0">
                <a:ln>
                  <a:noFill/>
                </a:ln>
                <a:solidFill>
                  <a:sysClr val="windowText" lastClr="000000"/>
                </a:solidFill>
                <a:effectLst/>
                <a:uLnTx/>
                <a:uFillTx/>
                <a:latin typeface="Calibri"/>
              </a:rPr>
              <a:t>Exécute</a:t>
            </a:r>
            <a:r>
              <a:rPr kumimoji="0" lang="fr-FR" sz="2200" b="0" i="0" u="none" strike="noStrike" kern="1200" cap="none" spc="0" normalizeH="0" noProof="0" dirty="0">
                <a:ln>
                  <a:noFill/>
                </a:ln>
                <a:solidFill>
                  <a:sysClr val="windowText" lastClr="000000"/>
                </a:solidFill>
                <a:effectLst/>
                <a:uLnTx/>
                <a:uFillTx/>
                <a:latin typeface="Calibri"/>
              </a:rPr>
              <a:t> un même</a:t>
            </a:r>
            <a:r>
              <a:rPr kumimoji="0" lang="fr-FR" sz="2200" b="0" i="0" u="none" strike="noStrike" kern="1200" cap="none" spc="0" normalizeH="0" baseline="0" noProof="0" dirty="0">
                <a:ln>
                  <a:noFill/>
                </a:ln>
                <a:solidFill>
                  <a:sysClr val="windowText" lastClr="000000"/>
                </a:solidFill>
                <a:effectLst/>
                <a:uLnTx/>
                <a:uFillTx/>
                <a:latin typeface="Calibri"/>
              </a:rPr>
              <a:t> job « n » </a:t>
            </a:r>
            <a:r>
              <a:rPr lang="fr-FR" dirty="0" err="1">
                <a:solidFill>
                  <a:sysClr val="windowText" lastClr="000000"/>
                </a:solidFill>
                <a:latin typeface="Calibri"/>
              </a:rPr>
              <a:t>foi</a:t>
            </a:r>
            <a:r>
              <a:rPr kumimoji="0" lang="fr-FR" sz="2200" b="0" i="0" u="none" strike="noStrike" kern="1200" cap="none" spc="0" normalizeH="0" baseline="0" noProof="0" dirty="0">
                <a:ln>
                  <a:noFill/>
                </a:ln>
                <a:solidFill>
                  <a:sysClr val="windowText" lastClr="000000"/>
                </a:solidFill>
                <a:effectLst/>
                <a:uLnTx/>
                <a:uFillTx/>
                <a:latin typeface="Calibri"/>
              </a:rPr>
              <a:t>s</a:t>
            </a:r>
          </a:p>
          <a:p>
            <a:pPr marL="0" lvl="0" indent="0">
              <a:buClr>
                <a:srgbClr val="4F81BD"/>
              </a:buClr>
              <a:buNone/>
            </a:pPr>
            <a:r>
              <a:rPr lang="fr-FR" dirty="0">
                <a:solidFill>
                  <a:sysClr val="windowText" lastClr="000000"/>
                </a:solidFill>
              </a:rPr>
              <a:t>  </a:t>
            </a:r>
            <a:r>
              <a:rPr lang="fr-FR" dirty="0" err="1">
                <a:solidFill>
                  <a:sysClr val="windowText" lastClr="000000"/>
                </a:solidFill>
              </a:rPr>
              <a:t>Exécute</a:t>
            </a:r>
            <a:r>
              <a:rPr lang="fr-FR" dirty="0">
                <a:solidFill>
                  <a:sysClr val="windowText" lastClr="000000"/>
                </a:solidFill>
              </a:rPr>
              <a:t> un </a:t>
            </a:r>
            <a:r>
              <a:rPr kumimoji="0" lang="fr-FR" sz="2200" b="0" i="0" u="none" strike="noStrike" kern="1200" cap="none" spc="0" normalizeH="0" baseline="0" noProof="0" dirty="0" err="1">
                <a:ln>
                  <a:noFill/>
                </a:ln>
                <a:solidFill>
                  <a:sysClr val="windowText" lastClr="000000"/>
                </a:solidFill>
                <a:effectLst/>
                <a:uLnTx/>
                <a:uFillTx/>
                <a:latin typeface="Calibri"/>
              </a:rPr>
              <a:t>autre</a:t>
            </a:r>
            <a:r>
              <a:rPr kumimoji="0" lang="fr-FR" sz="2200" b="0" i="0" u="none" strike="noStrike" kern="1200" cap="none" spc="0" normalizeH="0" baseline="0" noProof="0" dirty="0">
                <a:ln>
                  <a:noFill/>
                </a:ln>
                <a:solidFill>
                  <a:sysClr val="windowText" lastClr="000000"/>
                </a:solidFill>
                <a:effectLst/>
                <a:uLnTx/>
                <a:uFillTx/>
                <a:latin typeface="Calibri"/>
              </a:rPr>
              <a:t> job</a:t>
            </a:r>
          </a:p>
          <a:p>
            <a:pPr marL="0" marR="0" lvl="0" indent="0" algn="l" defTabSz="914400" rtl="0" eaLnBrk="1" fontAlgn="auto" latinLnBrk="0" hangingPunct="1">
              <a:lnSpc>
                <a:spcPct val="100000"/>
              </a:lnSpc>
              <a:spcBef>
                <a:spcPct val="20000"/>
              </a:spcBef>
              <a:spcAft>
                <a:spcPts val="0"/>
              </a:spcAft>
              <a:buClr>
                <a:srgbClr val="4F81BD"/>
              </a:buClr>
              <a:buSzTx/>
              <a:buFont typeface="Arial" pitchFamily="34" charset="0"/>
              <a:buNone/>
              <a:tabLst/>
              <a:defRPr/>
            </a:pPr>
            <a:r>
              <a:rPr lang="fr-FR" dirty="0">
                <a:solidFill>
                  <a:sysClr val="windowText" lastClr="000000"/>
                </a:solidFill>
                <a:latin typeface="Calibri"/>
              </a:rPr>
              <a:t>  </a:t>
            </a:r>
            <a:r>
              <a:rPr lang="fr-FR" dirty="0" err="1">
                <a:solidFill>
                  <a:sysClr val="windowText" lastClr="000000"/>
                </a:solidFill>
                <a:latin typeface="Calibri"/>
              </a:rPr>
              <a:t>Arrête</a:t>
            </a:r>
            <a:r>
              <a:rPr lang="fr-FR" dirty="0">
                <a:solidFill>
                  <a:sysClr val="windowText" lastClr="000000"/>
                </a:solidFill>
                <a:latin typeface="Calibri"/>
              </a:rPr>
              <a:t> un job</a:t>
            </a:r>
            <a:r>
              <a:rPr kumimoji="0" lang="fr-FR" sz="2200" b="0" i="0" u="none" strike="noStrike" kern="1200" cap="none" spc="0" normalizeH="0" baseline="0" noProof="0" dirty="0">
                <a:ln>
                  <a:noFill/>
                </a:ln>
                <a:solidFill>
                  <a:sysClr val="windowText" lastClr="000000"/>
                </a:solidFill>
                <a:effectLst/>
                <a:uLnTx/>
                <a:uFillTx/>
                <a:latin typeface="Calibri"/>
              </a:rPr>
              <a:t> </a:t>
            </a:r>
            <a:r>
              <a:rPr lang="fr-FR" dirty="0">
                <a:solidFill>
                  <a:sysClr val="windowText" lastClr="000000"/>
                </a:solidFill>
                <a:latin typeface="Calibri"/>
              </a:rPr>
              <a:t>c</a:t>
            </a:r>
            <a:r>
              <a:rPr kumimoji="0" lang="fr-FR" sz="2200" b="0" i="0" u="none" strike="noStrike" kern="1200" cap="none" spc="0" normalizeH="0" baseline="0" noProof="0" dirty="0" err="1">
                <a:ln>
                  <a:noFill/>
                </a:ln>
                <a:solidFill>
                  <a:sysClr val="windowText" lastClr="000000"/>
                </a:solidFill>
                <a:effectLst/>
                <a:uLnTx/>
                <a:uFillTx/>
                <a:latin typeface="Calibri"/>
              </a:rPr>
              <a:t>yclique</a:t>
            </a:r>
            <a:endParaRPr kumimoji="0" lang="fr-FR" sz="2200" b="0" i="0" u="none" strike="noStrike" kern="1200" cap="none" spc="0" normalizeH="0" baseline="0" noProof="0" dirty="0">
              <a:ln>
                <a:noFill/>
              </a:ln>
              <a:solidFill>
                <a:sysClr val="windowText" lastClr="000000"/>
              </a:solidFill>
              <a:effectLst/>
              <a:uLnTx/>
              <a:uFillTx/>
              <a:latin typeface="Calibri"/>
            </a:endParaRPr>
          </a:p>
          <a:p>
            <a:pPr marL="342900" marR="0" lvl="0" indent="-22860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fr-FR" sz="2200" b="1" i="0" u="none" strike="noStrike" kern="1200" cap="none" spc="0" normalizeH="0" baseline="0" noProof="0" dirty="0" err="1">
                <a:ln>
                  <a:noFill/>
                </a:ln>
                <a:solidFill>
                  <a:sysClr val="windowText" lastClr="000000"/>
                </a:solidFill>
                <a:effectLst/>
                <a:uLnTx/>
                <a:uFillTx/>
                <a:latin typeface="Calibri"/>
              </a:rPr>
              <a:t>Contrôle</a:t>
            </a:r>
            <a:r>
              <a:rPr kumimoji="0" lang="fr-FR" sz="2200" b="1" i="0" u="none" strike="noStrike" kern="1200" cap="none" spc="0" normalizeH="0" baseline="0" noProof="0" dirty="0">
                <a:ln>
                  <a:noFill/>
                </a:ln>
                <a:solidFill>
                  <a:sysClr val="windowText" lastClr="000000"/>
                </a:solidFill>
                <a:effectLst/>
                <a:uLnTx/>
                <a:uFillTx/>
                <a:latin typeface="Calibri"/>
              </a:rPr>
              <a:t> des </a:t>
            </a:r>
            <a:r>
              <a:rPr kumimoji="0" lang="fr-FR" sz="2200" b="1" i="0" u="none" strike="noStrike" kern="1200" cap="none" spc="0" normalizeH="0" baseline="0" noProof="0" dirty="0" err="1">
                <a:ln>
                  <a:noFill/>
                </a:ln>
                <a:solidFill>
                  <a:sysClr val="windowText" lastClr="000000"/>
                </a:solidFill>
                <a:effectLst/>
                <a:uLnTx/>
                <a:uFillTx/>
                <a:latin typeface="Calibri"/>
              </a:rPr>
              <a:t>résultats</a:t>
            </a:r>
            <a:endParaRPr kumimoji="0" lang="fr-FR" sz="2200" b="1" i="0" u="none" strike="noStrike" kern="1200" cap="none" spc="0" normalizeH="0" baseline="0" noProof="0" dirty="0">
              <a:ln>
                <a:noFill/>
              </a:ln>
              <a:solidFill>
                <a:sysClr val="windowText" lastClr="000000"/>
              </a:solidFill>
              <a:effectLst/>
              <a:uLnTx/>
              <a:uFillTx/>
              <a:latin typeface="Calibri"/>
            </a:endParaRPr>
          </a:p>
          <a:p>
            <a:pPr lvl="0">
              <a:buClr>
                <a:srgbClr val="4F81BD"/>
              </a:buClr>
            </a:pPr>
            <a:r>
              <a:rPr lang="fr-FR" dirty="0">
                <a:solidFill>
                  <a:sysClr val="windowText" lastClr="000000"/>
                </a:solidFill>
              </a:rPr>
              <a:t>Le contenu du SYSOUT et le code d'erreur seront testés</a:t>
            </a:r>
          </a:p>
        </p:txBody>
      </p:sp>
    </p:spTree>
    <p:extLst>
      <p:ext uri="{BB962C8B-B14F-4D97-AF65-F5344CB8AC3E}">
        <p14:creationId xmlns:p14="http://schemas.microsoft.com/office/powerpoint/2010/main" val="2847401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8132" y="2743200"/>
            <a:ext cx="3964193" cy="8229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a:ln>
                  <a:noFill/>
                </a:ln>
                <a:solidFill>
                  <a:srgbClr val="1F497D"/>
                </a:solidFill>
                <a:effectLst/>
                <a:uLnTx/>
                <a:uFillTx/>
                <a:latin typeface="Cambria"/>
                <a:ea typeface="+mj-ea"/>
                <a:cs typeface="+mj-cs"/>
              </a:rPr>
              <a:t>Job process</a:t>
            </a:r>
          </a:p>
        </p:txBody>
      </p:sp>
    </p:spTree>
    <p:extLst>
      <p:ext uri="{BB962C8B-B14F-4D97-AF65-F5344CB8AC3E}">
        <p14:creationId xmlns:p14="http://schemas.microsoft.com/office/powerpoint/2010/main" val="3825410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10945906" cy="11346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a:ln>
                  <a:noFill/>
                </a:ln>
                <a:solidFill>
                  <a:srgbClr val="1F497D"/>
                </a:solidFill>
                <a:effectLst/>
                <a:uLnTx/>
                <a:uFillTx/>
                <a:latin typeface="Calibri" panose="020F0502020204030204" pitchFamily="34" charset="0"/>
              </a:rPr>
              <a:t>Dynamic Scheduling / </a:t>
            </a:r>
            <a:r>
              <a:rPr kumimoji="0" lang="fr-FR" sz="4600" b="0" i="0" u="none" strike="noStrike" kern="1200" cap="none" spc="-100" normalizeH="0" baseline="0" dirty="0">
                <a:ln>
                  <a:noFill/>
                </a:ln>
                <a:solidFill>
                  <a:srgbClr val="1F497D"/>
                </a:solidFill>
                <a:effectLst/>
                <a:uLnTx/>
                <a:uFillTx/>
                <a:latin typeface="Calibri" panose="020F0502020204030204" pitchFamily="34" charset="0"/>
              </a:rPr>
              <a:t>planification</a:t>
            </a:r>
            <a:r>
              <a:rPr kumimoji="0" lang="fr-FR" sz="4600" b="0" i="0" u="none" strike="noStrike" kern="1200" cap="none" spc="-100" normalizeH="0" dirty="0">
                <a:ln>
                  <a:noFill/>
                </a:ln>
                <a:solidFill>
                  <a:srgbClr val="1F497D"/>
                </a:solidFill>
                <a:effectLst/>
                <a:uLnTx/>
                <a:uFillTx/>
                <a:latin typeface="Calibri" panose="020F0502020204030204" pitchFamily="34" charset="0"/>
              </a:rPr>
              <a:t> dynamique</a:t>
            </a:r>
            <a:endParaRPr kumimoji="0" lang="fr-FR" sz="4600" b="0" i="0" u="none" strike="noStrike" kern="1200" cap="none" spc="-100" normalizeH="0" baseline="0" dirty="0">
              <a:ln>
                <a:noFill/>
              </a:ln>
              <a:solidFill>
                <a:srgbClr val="1F497D"/>
              </a:solidFill>
              <a:effectLst/>
              <a:uLnTx/>
              <a:uFillTx/>
              <a:latin typeface="Calibri" panose="020F0502020204030204"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6629400" cy="508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73797" y="4290975"/>
            <a:ext cx="4001844" cy="1796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rPr>
              <a:t>Nous </a:t>
            </a:r>
            <a:r>
              <a:rPr lang="en-US" sz="2400" dirty="0" err="1">
                <a:solidFill>
                  <a:srgbClr val="002060"/>
                </a:solidFill>
              </a:rPr>
              <a:t>pouvons</a:t>
            </a:r>
            <a:r>
              <a:rPr lang="en-US" sz="2400" dirty="0">
                <a:solidFill>
                  <a:srgbClr val="002060"/>
                </a:solidFill>
              </a:rPr>
              <a:t> </a:t>
            </a:r>
            <a:r>
              <a:rPr lang="en-US" sz="2400" dirty="0" err="1">
                <a:solidFill>
                  <a:srgbClr val="002060"/>
                </a:solidFill>
              </a:rPr>
              <a:t>accumuler</a:t>
            </a:r>
            <a:endParaRPr lang="en-US" sz="2400" dirty="0">
              <a:solidFill>
                <a:srgbClr val="002060"/>
              </a:solidFill>
            </a:endParaRPr>
          </a:p>
          <a:p>
            <a:pPr marL="342900" indent="-342900">
              <a:buFont typeface="Arial" panose="020B0604020202020204" pitchFamily="34" charset="0"/>
              <a:buChar char="•"/>
            </a:pPr>
            <a:r>
              <a:rPr lang="fr-FR" sz="2400" dirty="0">
                <a:solidFill>
                  <a:srgbClr val="002060"/>
                </a:solidFill>
              </a:rPr>
              <a:t>Conditions</a:t>
            </a:r>
          </a:p>
          <a:p>
            <a:pPr marL="342900" indent="-342900">
              <a:buFont typeface="Arial" panose="020B0604020202020204" pitchFamily="34" charset="0"/>
              <a:buChar char="•"/>
            </a:pPr>
            <a:r>
              <a:rPr lang="fr-FR" sz="2400" dirty="0">
                <a:solidFill>
                  <a:srgbClr val="002060"/>
                </a:solidFill>
              </a:rPr>
              <a:t>Date et heure planifiées</a:t>
            </a:r>
          </a:p>
          <a:p>
            <a:pPr marL="342900" indent="-342900">
              <a:buFont typeface="Arial" panose="020B0604020202020204" pitchFamily="34" charset="0"/>
              <a:buChar char="•"/>
            </a:pPr>
            <a:r>
              <a:rPr lang="fr-FR" sz="2400" dirty="0">
                <a:solidFill>
                  <a:srgbClr val="002060"/>
                </a:solidFill>
              </a:rPr>
              <a:t>ressource quantitative</a:t>
            </a:r>
          </a:p>
        </p:txBody>
      </p:sp>
    </p:spTree>
    <p:extLst>
      <p:ext uri="{BB962C8B-B14F-4D97-AF65-F5344CB8AC3E}">
        <p14:creationId xmlns:p14="http://schemas.microsoft.com/office/powerpoint/2010/main" val="3900041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274638"/>
            <a:ext cx="11483789" cy="73389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a:ln>
                  <a:noFill/>
                </a:ln>
                <a:solidFill>
                  <a:srgbClr val="1F497D"/>
                </a:solidFill>
                <a:effectLst/>
                <a:uLnTx/>
                <a:uFillTx/>
                <a:latin typeface="Calibri" panose="020F0502020204030204" pitchFamily="34" charset="0"/>
              </a:rPr>
              <a:t>Schedule PLAN / </a:t>
            </a:r>
            <a:r>
              <a:rPr kumimoji="0" lang="fr-FR" sz="4600" b="0" i="0" u="none" strike="noStrike" kern="1200" cap="none" spc="-100" normalizeH="0" baseline="0" noProof="0" dirty="0">
                <a:ln>
                  <a:noFill/>
                </a:ln>
                <a:solidFill>
                  <a:srgbClr val="1F497D"/>
                </a:solidFill>
                <a:effectLst/>
                <a:uLnTx/>
                <a:uFillTx/>
                <a:latin typeface="Calibri" panose="020F0502020204030204" pitchFamily="34" charset="0"/>
              </a:rPr>
              <a:t>Le plan de </a:t>
            </a:r>
            <a:r>
              <a:rPr kumimoji="0" lang="fr-FR" sz="4600" b="0" i="0" u="none" strike="noStrike" kern="1200" cap="none" spc="-100" normalizeH="0" baseline="0" noProof="0" dirty="0" err="1">
                <a:ln>
                  <a:noFill/>
                </a:ln>
                <a:solidFill>
                  <a:srgbClr val="1F497D"/>
                </a:solidFill>
                <a:effectLst/>
                <a:uLnTx/>
                <a:uFillTx/>
                <a:latin typeface="Calibri" panose="020F0502020204030204" pitchFamily="34" charset="0"/>
              </a:rPr>
              <a:t>planific</a:t>
            </a:r>
            <a:r>
              <a:rPr lang="fr-FR" dirty="0" err="1">
                <a:solidFill>
                  <a:srgbClr val="1F497D"/>
                </a:solidFill>
                <a:latin typeface="Calibri" panose="020F0502020204030204" pitchFamily="34" charset="0"/>
              </a:rPr>
              <a:t>ation</a:t>
            </a:r>
            <a:endParaRPr kumimoji="0" lang="fr-FR" sz="4600" b="0" i="0" u="none" strike="noStrike" kern="1200" cap="none" spc="-100" normalizeH="0" baseline="0" noProof="0" dirty="0">
              <a:ln>
                <a:noFill/>
              </a:ln>
              <a:solidFill>
                <a:srgbClr val="1F497D"/>
              </a:solidFill>
              <a:effectLst/>
              <a:uLnTx/>
              <a:uFillTx/>
              <a:latin typeface="Calibri" panose="020F0502020204030204" pitchFamily="34" charset="0"/>
            </a:endParaRPr>
          </a:p>
        </p:txBody>
      </p:sp>
      <p:sp>
        <p:nvSpPr>
          <p:cNvPr id="3" name="Content Placeholder 2"/>
          <p:cNvSpPr txBox="1">
            <a:spLocks/>
          </p:cNvSpPr>
          <p:nvPr/>
        </p:nvSpPr>
        <p:spPr>
          <a:xfrm>
            <a:off x="152399" y="1097844"/>
            <a:ext cx="8227807" cy="1968085"/>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buClr>
                <a:srgbClr val="4F81BD"/>
              </a:buClr>
            </a:pPr>
            <a:r>
              <a:rPr lang="fr-FR" dirty="0">
                <a:solidFill>
                  <a:sysClr val="windowText" lastClr="000000"/>
                </a:solidFill>
              </a:rPr>
              <a:t>Pour être exécuté, un travail doit être planifié.</a:t>
            </a:r>
          </a:p>
          <a:p>
            <a:pPr lvl="0">
              <a:buClr>
                <a:srgbClr val="4F81BD"/>
              </a:buClr>
            </a:pPr>
            <a:r>
              <a:rPr lang="fr-FR" dirty="0">
                <a:solidFill>
                  <a:sysClr val="windowText" lastClr="000000"/>
                </a:solidFill>
              </a:rPr>
              <a:t>Un plan est une période de 24 heures</a:t>
            </a:r>
          </a:p>
          <a:p>
            <a:pPr lvl="0">
              <a:buClr>
                <a:srgbClr val="4F81BD"/>
              </a:buClr>
            </a:pPr>
            <a:r>
              <a:rPr lang="fr-FR" dirty="0">
                <a:solidFill>
                  <a:sysClr val="windowText" lastClr="000000"/>
                </a:solidFill>
              </a:rPr>
              <a:t>Le plan commence à 07h00 (pour cet exemple)</a:t>
            </a:r>
          </a:p>
          <a:p>
            <a:pPr lvl="0">
              <a:buClr>
                <a:srgbClr val="4F81BD"/>
              </a:buClr>
            </a:pPr>
            <a:r>
              <a:rPr lang="fr-FR" dirty="0">
                <a:solidFill>
                  <a:sysClr val="windowText" lastClr="000000"/>
                </a:solidFill>
              </a:rPr>
              <a:t>Le plan arrête à 6h59 AM, le jour suivant</a:t>
            </a:r>
          </a:p>
          <a:p>
            <a:pPr lvl="0">
              <a:buClr>
                <a:srgbClr val="4F81BD"/>
              </a:buClr>
            </a:pPr>
            <a:r>
              <a:rPr lang="fr-FR" dirty="0">
                <a:solidFill>
                  <a:sysClr val="windowText" lastClr="000000"/>
                </a:solidFill>
              </a:rPr>
              <a:t>Le système de Date control-M n’est pas une date système</a:t>
            </a: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55244"/>
            <a:ext cx="75438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44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3487" y="344245"/>
            <a:ext cx="11230984" cy="6001643"/>
          </a:xfrm>
          <a:prstGeom prst="rect">
            <a:avLst/>
          </a:prstGeom>
          <a:noFill/>
        </p:spPr>
        <p:txBody>
          <a:bodyPr wrap="square" rtlCol="0">
            <a:spAutoFit/>
          </a:bodyPr>
          <a:lstStyle/>
          <a:p>
            <a:r>
              <a:rPr lang="fr-FR" sz="2400" dirty="0"/>
              <a:t>Se connecter</a:t>
            </a:r>
          </a:p>
          <a:p>
            <a:endParaRPr lang="fr-FR" sz="2400" dirty="0"/>
          </a:p>
          <a:p>
            <a:r>
              <a:rPr lang="fr-FR" sz="2400" dirty="0"/>
              <a:t>Pour démarrer l'interface graphique CONTROL-M / EM:</a:t>
            </a:r>
          </a:p>
          <a:p>
            <a:endParaRPr lang="fr-FR" sz="2400" dirty="0"/>
          </a:p>
          <a:p>
            <a:r>
              <a:rPr lang="fr-FR" sz="2400" dirty="0"/>
              <a:t>1. Double-cliquez sur l'icône GUI CONTROL-M / EM sur le bureau Microsoft Windows.</a:t>
            </a:r>
          </a:p>
          <a:p>
            <a:endParaRPr lang="fr-FR" sz="2400" dirty="0"/>
          </a:p>
          <a:p>
            <a:endParaRPr lang="fr-FR" sz="2400" dirty="0"/>
          </a:p>
          <a:p>
            <a:endParaRPr lang="fr-FR" sz="2400" dirty="0"/>
          </a:p>
          <a:p>
            <a:endParaRPr lang="fr-FR" sz="2400" dirty="0"/>
          </a:p>
          <a:p>
            <a:pPr algn="ctr"/>
            <a:r>
              <a:rPr lang="fr-FR" sz="2400" dirty="0"/>
              <a:t>GUI CONTROL-M Enterprise Manager</a:t>
            </a:r>
          </a:p>
          <a:p>
            <a:r>
              <a:rPr lang="fr-FR" sz="2400" dirty="0"/>
              <a:t>-ou</a:t>
            </a:r>
          </a:p>
          <a:p>
            <a:endParaRPr lang="fr-FR" sz="2400" dirty="0"/>
          </a:p>
          <a:p>
            <a:r>
              <a:rPr lang="fr-FR" sz="2400" dirty="0"/>
              <a:t>Choisissez Maj =&gt; Programmes =&gt; CONTROL-M / Enterprise Manager 06/01/00 =&gt; CONTROL-M / Enterprise Manager GUI.</a:t>
            </a:r>
          </a:p>
          <a:p>
            <a:endParaRPr lang="fr-FR" sz="2400" dirty="0"/>
          </a:p>
          <a:p>
            <a:r>
              <a:rPr lang="fr-FR" sz="2400" dirty="0"/>
              <a:t>La boîte de dialogue suivante apparaît lorsque le GUI de CONTROL-M / EM est lancé:</a:t>
            </a:r>
          </a:p>
        </p:txBody>
      </p:sp>
      <p:pic>
        <p:nvPicPr>
          <p:cNvPr id="3" name="Image 2"/>
          <p:cNvPicPr>
            <a:picLocks noChangeAspect="1"/>
          </p:cNvPicPr>
          <p:nvPr/>
        </p:nvPicPr>
        <p:blipFill>
          <a:blip r:embed="rId2"/>
          <a:stretch>
            <a:fillRect/>
          </a:stretch>
        </p:blipFill>
        <p:spPr>
          <a:xfrm>
            <a:off x="5567362" y="2524012"/>
            <a:ext cx="1057275" cy="1143000"/>
          </a:xfrm>
          <a:prstGeom prst="rect">
            <a:avLst/>
          </a:prstGeom>
        </p:spPr>
      </p:pic>
    </p:spTree>
    <p:extLst>
      <p:ext uri="{BB962C8B-B14F-4D97-AF65-F5344CB8AC3E}">
        <p14:creationId xmlns:p14="http://schemas.microsoft.com/office/powerpoint/2010/main" val="443826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49625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02428" y="1417638"/>
            <a:ext cx="5131398" cy="461665"/>
          </a:xfrm>
          <a:prstGeom prst="rect">
            <a:avLst/>
          </a:prstGeom>
          <a:noFill/>
        </p:spPr>
        <p:txBody>
          <a:bodyPr wrap="square" rtlCol="0">
            <a:spAutoFit/>
          </a:bodyPr>
          <a:lstStyle/>
          <a:p>
            <a:r>
              <a:rPr lang="fr-FR" sz="2400" b="1" i="1" dirty="0"/>
              <a:t>Si tout va bien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27" y="3279009"/>
            <a:ext cx="1114425" cy="923925"/>
          </a:xfrm>
          <a:prstGeom prst="rect">
            <a:avLst/>
          </a:prstGeom>
        </p:spPr>
      </p:pic>
      <p:sp>
        <p:nvSpPr>
          <p:cNvPr id="8" name="Title 1"/>
          <p:cNvSpPr txBox="1">
            <a:spLocks/>
          </p:cNvSpPr>
          <p:nvPr/>
        </p:nvSpPr>
        <p:spPr>
          <a:xfrm>
            <a:off x="457200" y="274638"/>
            <a:ext cx="10945906" cy="11346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a:ln>
                  <a:noFill/>
                </a:ln>
                <a:solidFill>
                  <a:srgbClr val="1F497D"/>
                </a:solidFill>
                <a:effectLst/>
                <a:uLnTx/>
                <a:uFillTx/>
                <a:latin typeface="Calibri" panose="020F0502020204030204" pitchFamily="34" charset="0"/>
              </a:rPr>
              <a:t>Dynamic Scheduling / </a:t>
            </a:r>
            <a:r>
              <a:rPr kumimoji="0" lang="fr-FR" sz="4600" b="0" i="0" u="none" strike="noStrike" kern="1200" cap="none" spc="-100" normalizeH="0" baseline="0" dirty="0">
                <a:ln>
                  <a:noFill/>
                </a:ln>
                <a:solidFill>
                  <a:srgbClr val="1F497D"/>
                </a:solidFill>
                <a:effectLst/>
                <a:uLnTx/>
                <a:uFillTx/>
                <a:latin typeface="Calibri" panose="020F0502020204030204" pitchFamily="34" charset="0"/>
              </a:rPr>
              <a:t>planification</a:t>
            </a:r>
            <a:r>
              <a:rPr kumimoji="0" lang="fr-FR" sz="4600" b="0" i="0" u="none" strike="noStrike" kern="1200" cap="none" spc="-100" normalizeH="0" dirty="0">
                <a:ln>
                  <a:noFill/>
                </a:ln>
                <a:solidFill>
                  <a:srgbClr val="1F497D"/>
                </a:solidFill>
                <a:effectLst/>
                <a:uLnTx/>
                <a:uFillTx/>
                <a:latin typeface="Calibri" panose="020F0502020204030204" pitchFamily="34" charset="0"/>
              </a:rPr>
              <a:t> dynamique</a:t>
            </a:r>
            <a:endParaRPr kumimoji="0" lang="fr-FR" sz="4600" b="0" i="0" u="none" strike="noStrike" kern="1200" cap="none" spc="-100" normalizeH="0" baseline="0" dirty="0">
              <a:ln>
                <a:noFill/>
              </a:ln>
              <a:solidFill>
                <a:srgbClr val="1F497D"/>
              </a:solidFill>
              <a:effectLst/>
              <a:uLnTx/>
              <a:uFillTx/>
              <a:latin typeface="Calibri" panose="020F0502020204030204" pitchFamily="34" charset="0"/>
            </a:endParaRPr>
          </a:p>
        </p:txBody>
      </p:sp>
    </p:spTree>
    <p:extLst>
      <p:ext uri="{BB962C8B-B14F-4D97-AF65-F5344CB8AC3E}">
        <p14:creationId xmlns:p14="http://schemas.microsoft.com/office/powerpoint/2010/main" val="283474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440" y="1471108"/>
            <a:ext cx="7162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457200" y="274638"/>
            <a:ext cx="2952974" cy="7796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600" b="0" i="0" u="none" strike="noStrike" kern="1200" cap="none" spc="-100" normalizeH="0" baseline="0" dirty="0">
                <a:ln>
                  <a:noFill/>
                </a:ln>
                <a:solidFill>
                  <a:srgbClr val="1F497D"/>
                </a:solidFill>
                <a:effectLst/>
                <a:uLnTx/>
                <a:uFillTx/>
                <a:latin typeface="Cambria"/>
                <a:ea typeface="+mj-ea"/>
                <a:cs typeface="+mj-cs"/>
              </a:rPr>
              <a:t>Problème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68" y="3462337"/>
            <a:ext cx="1114425" cy="923925"/>
          </a:xfrm>
          <a:prstGeom prst="rect">
            <a:avLst/>
          </a:prstGeom>
        </p:spPr>
      </p:pic>
      <p:sp>
        <p:nvSpPr>
          <p:cNvPr id="5" name="Rectangle 4"/>
          <p:cNvSpPr/>
          <p:nvPr/>
        </p:nvSpPr>
        <p:spPr>
          <a:xfrm>
            <a:off x="6339825" y="284808"/>
            <a:ext cx="5424562" cy="769441"/>
          </a:xfrm>
          <a:prstGeom prst="rect">
            <a:avLst/>
          </a:prstGeom>
        </p:spPr>
        <p:txBody>
          <a:bodyPr wrap="none">
            <a:spAutoFit/>
          </a:bodyPr>
          <a:lstStyle/>
          <a:p>
            <a:r>
              <a:rPr lang="fr-FR" sz="4400" spc="-100" dirty="0">
                <a:solidFill>
                  <a:srgbClr val="1F497D"/>
                </a:solidFill>
                <a:latin typeface="Calibri" panose="020F0502020204030204" pitchFamily="34" charset="0"/>
              </a:rPr>
              <a:t>Planification dynamique</a:t>
            </a:r>
            <a:endParaRPr lang="fr-FR" sz="4400" dirty="0"/>
          </a:p>
        </p:txBody>
      </p:sp>
    </p:spTree>
    <p:extLst>
      <p:ext uri="{BB962C8B-B14F-4D97-AF65-F5344CB8AC3E}">
        <p14:creationId xmlns:p14="http://schemas.microsoft.com/office/powerpoint/2010/main" val="2568819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74639"/>
            <a:ext cx="4857078" cy="7688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dirty="0">
                <a:solidFill>
                  <a:srgbClr val="1F497D"/>
                </a:solidFill>
                <a:latin typeface="Cambria"/>
              </a:rPr>
              <a:t>Autre p</a:t>
            </a:r>
            <a:r>
              <a:rPr kumimoji="0" lang="fr-FR" sz="4600" b="0" i="0" u="none" strike="noStrike" kern="1200" cap="none" spc="-100" normalizeH="0" baseline="0" dirty="0">
                <a:ln>
                  <a:noFill/>
                </a:ln>
                <a:solidFill>
                  <a:srgbClr val="1F497D"/>
                </a:solidFill>
                <a:effectLst/>
                <a:uLnTx/>
                <a:uFillTx/>
                <a:latin typeface="Cambria"/>
                <a:ea typeface="+mj-ea"/>
                <a:cs typeface="+mj-cs"/>
              </a:rPr>
              <a:t>roblème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739" y="1536551"/>
            <a:ext cx="50387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68" y="3462337"/>
            <a:ext cx="1114425" cy="923925"/>
          </a:xfrm>
          <a:prstGeom prst="rect">
            <a:avLst/>
          </a:prstGeom>
        </p:spPr>
      </p:pic>
      <p:sp>
        <p:nvSpPr>
          <p:cNvPr id="6" name="Rectangle 5"/>
          <p:cNvSpPr/>
          <p:nvPr/>
        </p:nvSpPr>
        <p:spPr>
          <a:xfrm>
            <a:off x="6339825" y="284808"/>
            <a:ext cx="5424562" cy="769441"/>
          </a:xfrm>
          <a:prstGeom prst="rect">
            <a:avLst/>
          </a:prstGeom>
        </p:spPr>
        <p:txBody>
          <a:bodyPr wrap="none">
            <a:spAutoFit/>
          </a:bodyPr>
          <a:lstStyle/>
          <a:p>
            <a:r>
              <a:rPr lang="fr-FR" sz="4400" spc="-100" dirty="0">
                <a:solidFill>
                  <a:srgbClr val="1F497D"/>
                </a:solidFill>
                <a:latin typeface="Calibri" panose="020F0502020204030204" pitchFamily="34" charset="0"/>
              </a:rPr>
              <a:t>Planification dynamique</a:t>
            </a:r>
            <a:endParaRPr lang="fr-FR" sz="4400" dirty="0"/>
          </a:p>
        </p:txBody>
      </p:sp>
    </p:spTree>
    <p:extLst>
      <p:ext uri="{BB962C8B-B14F-4D97-AF65-F5344CB8AC3E}">
        <p14:creationId xmlns:p14="http://schemas.microsoft.com/office/powerpoint/2010/main" val="423168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36" y="80413"/>
            <a:ext cx="5424562" cy="769441"/>
          </a:xfrm>
          <a:prstGeom prst="rect">
            <a:avLst/>
          </a:prstGeom>
        </p:spPr>
        <p:txBody>
          <a:bodyPr wrap="none">
            <a:spAutoFit/>
          </a:bodyPr>
          <a:lstStyle/>
          <a:p>
            <a:r>
              <a:rPr lang="fr-FR" sz="4400" spc="-100" dirty="0">
                <a:solidFill>
                  <a:srgbClr val="1F497D"/>
                </a:solidFill>
                <a:latin typeface="Calibri" panose="020F0502020204030204" pitchFamily="34" charset="0"/>
              </a:rPr>
              <a:t>Planification dynamique</a:t>
            </a:r>
            <a:endParaRPr lang="fr-FR" sz="4400" dirty="0"/>
          </a:p>
        </p:txBody>
      </p:sp>
      <p:sp>
        <p:nvSpPr>
          <p:cNvPr id="3" name="Title 3"/>
          <p:cNvSpPr txBox="1">
            <a:spLocks/>
          </p:cNvSpPr>
          <p:nvPr/>
        </p:nvSpPr>
        <p:spPr>
          <a:xfrm>
            <a:off x="164936" y="849854"/>
            <a:ext cx="5653144" cy="77961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4400" dirty="0">
                <a:solidFill>
                  <a:srgbClr val="1F497D"/>
                </a:solidFill>
                <a:latin typeface="Calibri" panose="020F0502020204030204" pitchFamily="34" charset="0"/>
              </a:rPr>
              <a:t>Beaucoup de p</a:t>
            </a:r>
            <a:r>
              <a:rPr kumimoji="0" lang="fr-FR" sz="4400" b="0" i="0" u="none" strike="noStrike" kern="1200" cap="none" spc="-100" normalizeH="0" baseline="0" dirty="0">
                <a:ln>
                  <a:noFill/>
                </a:ln>
                <a:solidFill>
                  <a:srgbClr val="1F497D"/>
                </a:solidFill>
                <a:effectLst/>
                <a:uLnTx/>
                <a:uFillTx/>
                <a:latin typeface="Calibri" panose="020F0502020204030204" pitchFamily="34" charset="0"/>
              </a:rPr>
              <a:t>roblèmes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727" y="1825214"/>
            <a:ext cx="65246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615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6532" y="2528047"/>
            <a:ext cx="7584141" cy="830997"/>
          </a:xfrm>
          <a:prstGeom prst="rect">
            <a:avLst/>
          </a:prstGeom>
          <a:noFill/>
        </p:spPr>
        <p:txBody>
          <a:bodyPr wrap="square" rtlCol="0">
            <a:spAutoFit/>
          </a:bodyPr>
          <a:lstStyle/>
          <a:p>
            <a:pPr algn="ctr"/>
            <a:r>
              <a:rPr lang="fr-FR" sz="4800" b="1" dirty="0">
                <a:solidFill>
                  <a:srgbClr val="002060"/>
                </a:solidFill>
              </a:rPr>
              <a:t>Analyse des résultats</a:t>
            </a:r>
          </a:p>
        </p:txBody>
      </p:sp>
    </p:spTree>
    <p:extLst>
      <p:ext uri="{BB962C8B-B14F-4D97-AF65-F5344CB8AC3E}">
        <p14:creationId xmlns:p14="http://schemas.microsoft.com/office/powerpoint/2010/main" val="1855312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274638"/>
            <a:ext cx="9816353" cy="11346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r>
              <a:rPr kumimoji="0" lang="fr-FR" sz="4600" b="0" i="0" u="none" strike="noStrike" kern="1200" cap="none" spc="-100" normalizeH="0" baseline="0" noProof="0" dirty="0">
                <a:ln>
                  <a:noFill/>
                </a:ln>
                <a:solidFill>
                  <a:srgbClr val="1F497D"/>
                </a:solidFill>
                <a:effectLst/>
                <a:uLnTx/>
                <a:uFillTx/>
                <a:latin typeface="Cambria"/>
              </a:rPr>
              <a:t>Processus de</a:t>
            </a:r>
            <a:r>
              <a:rPr kumimoji="0" lang="fr-FR" sz="4600" b="0" i="0" u="none" strike="noStrike" kern="1200" cap="none" spc="-100" normalizeH="0" noProof="0" dirty="0">
                <a:ln>
                  <a:noFill/>
                </a:ln>
                <a:solidFill>
                  <a:srgbClr val="1F497D"/>
                </a:solidFill>
                <a:effectLst/>
                <a:uLnTx/>
                <a:uFillTx/>
                <a:latin typeface="Cambria"/>
              </a:rPr>
              <a:t> </a:t>
            </a:r>
            <a:r>
              <a:rPr lang="fr-FR" noProof="0" dirty="0">
                <a:solidFill>
                  <a:srgbClr val="1F497D"/>
                </a:solidFill>
                <a:latin typeface="Cambria"/>
              </a:rPr>
              <a:t>r</a:t>
            </a:r>
            <a:r>
              <a:rPr lang="fr-FR" dirty="0" err="1">
                <a:solidFill>
                  <a:srgbClr val="1F497D"/>
                </a:solidFill>
                <a:latin typeface="Cambria"/>
              </a:rPr>
              <a:t>ecouvrement</a:t>
            </a:r>
            <a:r>
              <a:rPr lang="fr-FR" dirty="0">
                <a:solidFill>
                  <a:srgbClr val="1F497D"/>
                </a:solidFill>
                <a:latin typeface="Cambria"/>
              </a:rPr>
              <a:t> des Erreurs  </a:t>
            </a:r>
            <a:endParaRPr kumimoji="0" lang="fr-FR" sz="4600" b="0" i="0" u="none" strike="noStrike" kern="1200" cap="none" spc="-100" normalizeH="0" baseline="0" noProof="0" dirty="0">
              <a:ln>
                <a:noFill/>
              </a:ln>
              <a:solidFill>
                <a:srgbClr val="1F497D"/>
              </a:solidFill>
              <a:effectLst/>
              <a:uLnTx/>
              <a:uFillTx/>
              <a:latin typeface="Cambria"/>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1300163"/>
            <a:ext cx="67722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41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r>
              <a:rPr lang="fr-FR" dirty="0">
                <a:solidFill>
                  <a:srgbClr val="1F497D"/>
                </a:solidFill>
                <a:latin typeface="Cambria"/>
              </a:rPr>
              <a:t>Analyses des résultats </a:t>
            </a:r>
            <a:endParaRPr kumimoji="0" lang="fr-FR" sz="4600" b="0" i="0" u="none" strike="noStrike" kern="1200" cap="none" spc="-100" normalizeH="0" baseline="0" dirty="0">
              <a:ln>
                <a:noFill/>
              </a:ln>
              <a:solidFill>
                <a:srgbClr val="1F497D"/>
              </a:solidFill>
              <a:effectLst/>
              <a:uLnTx/>
              <a:uFillTx/>
              <a:latin typeface="Cambria"/>
            </a:endParaRPr>
          </a:p>
        </p:txBody>
      </p:sp>
      <p:sp>
        <p:nvSpPr>
          <p:cNvPr id="3" name="Content Placeholder 2"/>
          <p:cNvSpPr txBox="1">
            <a:spLocks/>
          </p:cNvSpPr>
          <p:nvPr/>
        </p:nvSpPr>
        <p:spPr>
          <a:xfrm>
            <a:off x="457199" y="1516828"/>
            <a:ext cx="11516061" cy="478715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buClr>
                <a:srgbClr val="4F81BD"/>
              </a:buClr>
            </a:pPr>
            <a:r>
              <a:rPr lang="fr-FR" dirty="0">
                <a:solidFill>
                  <a:sysClr val="windowText" lastClr="000000"/>
                </a:solidFill>
              </a:rPr>
              <a:t>CONTROL-M est capable de détecter les erreurs et de réagir de façon dynamique</a:t>
            </a:r>
          </a:p>
          <a:p>
            <a:pPr lvl="0">
              <a:buClr>
                <a:srgbClr val="4F81BD"/>
              </a:buClr>
            </a:pPr>
            <a:r>
              <a:rPr lang="fr-FR" dirty="0">
                <a:solidFill>
                  <a:sysClr val="windowText" lastClr="000000"/>
                </a:solidFill>
              </a:rPr>
              <a:t>Analyse le contenu du journal des tâches (jobs log) </a:t>
            </a:r>
          </a:p>
          <a:p>
            <a:pPr lvl="0">
              <a:buClr>
                <a:srgbClr val="4F81BD"/>
              </a:buClr>
            </a:pPr>
            <a:r>
              <a:rPr lang="fr-FR" dirty="0">
                <a:solidFill>
                  <a:sysClr val="windowText" lastClr="000000"/>
                </a:solidFill>
              </a:rPr>
              <a:t>Correspondre la ligne de la déclaration avec la sortie de déclaration et les erreurs (contiennent des </a:t>
            </a:r>
            <a:r>
              <a:rPr lang="fr-FR" dirty="0" err="1">
                <a:solidFill>
                  <a:sysClr val="windowText" lastClr="000000"/>
                </a:solidFill>
              </a:rPr>
              <a:t>sysout</a:t>
            </a:r>
            <a:r>
              <a:rPr lang="fr-FR" dirty="0">
                <a:solidFill>
                  <a:sysClr val="windowText" lastClr="000000"/>
                </a:solidFill>
              </a:rPr>
              <a:t>)</a:t>
            </a:r>
          </a:p>
          <a:p>
            <a:pPr lvl="0">
              <a:buClr>
                <a:srgbClr val="4F81BD"/>
              </a:buClr>
            </a:pPr>
            <a:r>
              <a:rPr lang="fr-FR" dirty="0">
                <a:solidFill>
                  <a:sysClr val="windowText" lastClr="000000"/>
                </a:solidFill>
              </a:rPr>
              <a:t>Actions :</a:t>
            </a: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lvl="0" indent="0">
              <a:buClr>
                <a:srgbClr val="4F81BD"/>
              </a:buClr>
              <a:buNone/>
            </a:pPr>
            <a:r>
              <a:rPr lang="fr-FR" dirty="0">
                <a:solidFill>
                  <a:sysClr val="windowText" lastClr="000000"/>
                </a:solidFill>
              </a:rPr>
              <a:t>Définir (imposer, positionner) l'état d'achèvement à OK ou NOT OK (KO)</a:t>
            </a:r>
          </a:p>
          <a:p>
            <a:pPr marL="0" lvl="0" indent="0">
              <a:buClr>
                <a:srgbClr val="4F81BD"/>
              </a:buClr>
              <a:buNone/>
            </a:pPr>
            <a:r>
              <a:rPr lang="fr-FR" dirty="0">
                <a:solidFill>
                  <a:sysClr val="windowText" lastClr="000000"/>
                </a:solidFill>
              </a:rPr>
              <a:t>Définir (imposer, positionner) une valeur de paramètre (compteur)</a:t>
            </a:r>
          </a:p>
          <a:p>
            <a:pPr marL="0" lvl="0" indent="0">
              <a:buClr>
                <a:srgbClr val="4F81BD"/>
              </a:buClr>
              <a:buNone/>
            </a:pPr>
            <a:r>
              <a:rPr lang="fr-FR" dirty="0">
                <a:solidFill>
                  <a:sysClr val="windowText" lastClr="000000"/>
                </a:solidFill>
              </a:rPr>
              <a:t>Créer ou supprimer une condition</a:t>
            </a:r>
          </a:p>
          <a:p>
            <a:pPr marL="0" lvl="0" indent="0">
              <a:buClr>
                <a:srgbClr val="4F81BD"/>
              </a:buClr>
              <a:buNone/>
            </a:pPr>
            <a:r>
              <a:rPr lang="fr-FR" dirty="0">
                <a:solidFill>
                  <a:sysClr val="windowText" lastClr="000000"/>
                </a:solidFill>
              </a:rPr>
              <a:t>Forcer une tâche à s’exécuter</a:t>
            </a:r>
          </a:p>
          <a:p>
            <a:pPr marL="0" lvl="0" indent="0">
              <a:buClr>
                <a:srgbClr val="4F81BD"/>
              </a:buClr>
              <a:buNone/>
            </a:pPr>
            <a:r>
              <a:rPr lang="fr-FR" dirty="0">
                <a:solidFill>
                  <a:sysClr val="windowText" lastClr="000000"/>
                </a:solidFill>
              </a:rPr>
              <a:t>Notifier un message d'utilisateur ou d'une console</a:t>
            </a:r>
          </a:p>
          <a:p>
            <a:pPr marL="0" lvl="0" indent="0">
              <a:buClr>
                <a:srgbClr val="4F81BD"/>
              </a:buClr>
              <a:buNone/>
            </a:pPr>
            <a:r>
              <a:rPr lang="fr-FR" dirty="0">
                <a:solidFill>
                  <a:sysClr val="windowText" lastClr="000000"/>
                </a:solidFill>
              </a:rPr>
              <a:t>Relancez le travail</a:t>
            </a:r>
          </a:p>
          <a:p>
            <a:pPr marL="0" lvl="0" indent="0">
              <a:buClr>
                <a:srgbClr val="4F81BD"/>
              </a:buClr>
              <a:buNone/>
            </a:pPr>
            <a:r>
              <a:rPr lang="fr-FR" dirty="0">
                <a:solidFill>
                  <a:sysClr val="windowText" lastClr="000000"/>
                </a:solidFill>
              </a:rPr>
              <a:t>Arrêter une tâche cyclique</a:t>
            </a: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33872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676399"/>
            <a:ext cx="780514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6122" y="415073"/>
            <a:ext cx="10455313" cy="769441"/>
          </a:xfrm>
          <a:prstGeom prst="rect">
            <a:avLst/>
          </a:prstGeom>
        </p:spPr>
        <p:txBody>
          <a:bodyPr wrap="square">
            <a:spAutoFit/>
          </a:bodyPr>
          <a:lstStyle/>
          <a:p>
            <a:r>
              <a:rPr lang="fr-FR" sz="4400" b="1" dirty="0">
                <a:solidFill>
                  <a:srgbClr val="002060"/>
                </a:solidFill>
              </a:rPr>
              <a:t>Analyse des résultats - Journaux Control-M</a:t>
            </a:r>
          </a:p>
        </p:txBody>
      </p:sp>
    </p:spTree>
    <p:extLst>
      <p:ext uri="{BB962C8B-B14F-4D97-AF65-F5344CB8AC3E}">
        <p14:creationId xmlns:p14="http://schemas.microsoft.com/office/powerpoint/2010/main" val="421212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685925"/>
            <a:ext cx="62007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6122" y="415073"/>
            <a:ext cx="10455313" cy="769441"/>
          </a:xfrm>
          <a:prstGeom prst="rect">
            <a:avLst/>
          </a:prstGeom>
        </p:spPr>
        <p:txBody>
          <a:bodyPr wrap="square">
            <a:spAutoFit/>
          </a:bodyPr>
          <a:lstStyle/>
          <a:p>
            <a:r>
              <a:rPr lang="fr-FR" sz="4400" b="1" dirty="0">
                <a:solidFill>
                  <a:srgbClr val="002060"/>
                </a:solidFill>
              </a:rPr>
              <a:t>Analyse des résultats - SYSOUT Control-M</a:t>
            </a:r>
          </a:p>
        </p:txBody>
      </p:sp>
    </p:spTree>
    <p:extLst>
      <p:ext uri="{BB962C8B-B14F-4D97-AF65-F5344CB8AC3E}">
        <p14:creationId xmlns:p14="http://schemas.microsoft.com/office/powerpoint/2010/main" val="396293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1409700"/>
            <a:ext cx="55911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04395" y="301214"/>
            <a:ext cx="7810052" cy="769441"/>
          </a:xfrm>
          <a:prstGeom prst="rect">
            <a:avLst/>
          </a:prstGeom>
          <a:noFill/>
        </p:spPr>
        <p:txBody>
          <a:bodyPr wrap="square" rtlCol="0">
            <a:spAutoFit/>
          </a:bodyPr>
          <a:lstStyle/>
          <a:p>
            <a:r>
              <a:rPr lang="fr-FR" sz="4400" b="1" dirty="0">
                <a:solidFill>
                  <a:srgbClr val="002060"/>
                </a:solidFill>
              </a:rPr>
              <a:t>Analyse Unix</a:t>
            </a:r>
          </a:p>
        </p:txBody>
      </p:sp>
      <p:sp>
        <p:nvSpPr>
          <p:cNvPr id="4" name="ZoneTexte 3"/>
          <p:cNvSpPr txBox="1"/>
          <p:nvPr/>
        </p:nvSpPr>
        <p:spPr>
          <a:xfrm>
            <a:off x="5658522" y="3356386"/>
            <a:ext cx="5443370" cy="369332"/>
          </a:xfrm>
          <a:prstGeom prst="rect">
            <a:avLst/>
          </a:prstGeom>
          <a:noFill/>
        </p:spPr>
        <p:txBody>
          <a:bodyPr wrap="square" rtlCol="0">
            <a:spAutoFit/>
          </a:bodyPr>
          <a:lstStyle/>
          <a:p>
            <a:r>
              <a:rPr lang="fr-FR" b="1" dirty="0">
                <a:solidFill>
                  <a:srgbClr val="002060"/>
                </a:solidFill>
              </a:rPr>
              <a:t>Exemple sur Déclaration  / Code pour cette tâche : </a:t>
            </a:r>
          </a:p>
        </p:txBody>
      </p:sp>
      <p:sp>
        <p:nvSpPr>
          <p:cNvPr id="5" name="ZoneTexte 4"/>
          <p:cNvSpPr txBox="1"/>
          <p:nvPr/>
        </p:nvSpPr>
        <p:spPr>
          <a:xfrm>
            <a:off x="6981713" y="4098664"/>
            <a:ext cx="4916245" cy="646331"/>
          </a:xfrm>
          <a:prstGeom prst="rect">
            <a:avLst/>
          </a:prstGeom>
          <a:noFill/>
        </p:spPr>
        <p:txBody>
          <a:bodyPr wrap="square" rtlCol="0">
            <a:spAutoFit/>
          </a:bodyPr>
          <a:lstStyle/>
          <a:p>
            <a:r>
              <a:rPr lang="fr-FR" b="1" dirty="0">
                <a:solidFill>
                  <a:srgbClr val="002060"/>
                </a:solidFill>
              </a:rPr>
              <a:t>La chaîne « no file » marchera aussi – voir le caractère « joker » ci-dessous ↙</a:t>
            </a:r>
          </a:p>
        </p:txBody>
      </p:sp>
    </p:spTree>
    <p:extLst>
      <p:ext uri="{BB962C8B-B14F-4D97-AF65-F5344CB8AC3E}">
        <p14:creationId xmlns:p14="http://schemas.microsoft.com/office/powerpoint/2010/main" val="252297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1303" y="468861"/>
            <a:ext cx="1828899" cy="461665"/>
          </a:xfrm>
          <a:prstGeom prst="rect">
            <a:avLst/>
          </a:prstGeom>
        </p:spPr>
        <p:txBody>
          <a:bodyPr wrap="none">
            <a:spAutoFit/>
          </a:bodyPr>
          <a:lstStyle/>
          <a:p>
            <a:r>
              <a:rPr lang="fr-FR" sz="2400" b="1" dirty="0">
                <a:solidFill>
                  <a:srgbClr val="002060"/>
                </a:solidFill>
              </a:rPr>
              <a:t>Se connecter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088" y="1129553"/>
            <a:ext cx="5039946" cy="2402765"/>
          </a:xfrm>
          <a:prstGeom prst="rect">
            <a:avLst/>
          </a:prstGeom>
        </p:spPr>
      </p:pic>
      <p:sp>
        <p:nvSpPr>
          <p:cNvPr id="4" name="ZoneTexte 3"/>
          <p:cNvSpPr txBox="1"/>
          <p:nvPr/>
        </p:nvSpPr>
        <p:spPr>
          <a:xfrm>
            <a:off x="2291379" y="3948057"/>
            <a:ext cx="8627633" cy="1200329"/>
          </a:xfrm>
          <a:prstGeom prst="rect">
            <a:avLst/>
          </a:prstGeom>
          <a:noFill/>
        </p:spPr>
        <p:txBody>
          <a:bodyPr wrap="square" rtlCol="0">
            <a:spAutoFit/>
          </a:bodyPr>
          <a:lstStyle/>
          <a:p>
            <a:pPr algn="ctr"/>
            <a:r>
              <a:rPr lang="fr-FR" sz="2400" dirty="0">
                <a:solidFill>
                  <a:srgbClr val="002060"/>
                </a:solidFill>
              </a:rPr>
              <a:t>Indiquez votre nom d'utilisateur et mot de passe. Le nom de la valeur par défaut du GUI du Serveur de CONTROL-M / EM est automatiquement affichée dans la zone de texte Serveur.</a:t>
            </a:r>
          </a:p>
        </p:txBody>
      </p:sp>
    </p:spTree>
    <p:extLst>
      <p:ext uri="{BB962C8B-B14F-4D97-AF65-F5344CB8AC3E}">
        <p14:creationId xmlns:p14="http://schemas.microsoft.com/office/powerpoint/2010/main" val="795389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a:ln>
                  <a:noFill/>
                </a:ln>
                <a:solidFill>
                  <a:srgbClr val="1F497D"/>
                </a:solidFill>
                <a:effectLst/>
                <a:uLnTx/>
                <a:uFillTx/>
                <a:latin typeface="Cambria"/>
                <a:ea typeface="+mj-ea"/>
                <a:cs typeface="+mj-cs"/>
              </a:rPr>
              <a:t>Result Analysis - NT/2000</a:t>
            </a:r>
            <a:endParaRPr kumimoji="0" lang="en-US" sz="4600" b="0" i="0" u="none" strike="noStrike" kern="1200" cap="none" spc="-100" normalizeH="0" baseline="0" noProof="0" dirty="0">
              <a:ln>
                <a:noFill/>
              </a:ln>
              <a:solidFill>
                <a:srgbClr val="1F497D"/>
              </a:solidFill>
              <a:effectLst/>
              <a:uLnTx/>
              <a:uFillTx/>
              <a:latin typeface="Cambria"/>
              <a:ea typeface="+mj-ea"/>
              <a:cs typeface="+mj-cs"/>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866900"/>
            <a:ext cx="64579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798372" y="3894269"/>
            <a:ext cx="5443370" cy="369332"/>
          </a:xfrm>
          <a:prstGeom prst="rect">
            <a:avLst/>
          </a:prstGeom>
          <a:noFill/>
        </p:spPr>
        <p:txBody>
          <a:bodyPr wrap="square" rtlCol="0">
            <a:spAutoFit/>
          </a:bodyPr>
          <a:lstStyle/>
          <a:p>
            <a:r>
              <a:rPr lang="fr-FR" b="1" dirty="0">
                <a:solidFill>
                  <a:srgbClr val="002060"/>
                </a:solidFill>
              </a:rPr>
              <a:t>Exemple sur Déclaration  / Code pour cette tâche : </a:t>
            </a:r>
          </a:p>
        </p:txBody>
      </p:sp>
    </p:spTree>
    <p:extLst>
      <p:ext uri="{BB962C8B-B14F-4D97-AF65-F5344CB8AC3E}">
        <p14:creationId xmlns:p14="http://schemas.microsoft.com/office/powerpoint/2010/main" val="2360947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r>
              <a:rPr lang="fr-FR" dirty="0">
                <a:solidFill>
                  <a:srgbClr val="1F497D"/>
                </a:solidFill>
                <a:latin typeface="Cambria"/>
              </a:rPr>
              <a:t>M</a:t>
            </a:r>
            <a:r>
              <a:rPr kumimoji="0" lang="fr-FR" sz="4600" b="0" i="0" u="none" strike="noStrike" kern="1200" cap="none" spc="-100" normalizeH="0" baseline="0" noProof="0" dirty="0" err="1">
                <a:ln>
                  <a:noFill/>
                </a:ln>
                <a:solidFill>
                  <a:srgbClr val="1F497D"/>
                </a:solidFill>
                <a:effectLst/>
                <a:uLnTx/>
                <a:uFillTx/>
                <a:latin typeface="Cambria"/>
              </a:rPr>
              <a:t>essages</a:t>
            </a:r>
            <a:r>
              <a:rPr lang="fr-FR" dirty="0">
                <a:solidFill>
                  <a:srgbClr val="1F497D"/>
                </a:solidFill>
                <a:latin typeface="Cambria"/>
              </a:rPr>
              <a:t> d’erreur</a:t>
            </a:r>
            <a:endParaRPr kumimoji="0" lang="fr-FR" sz="4600" b="0" i="0" u="none" strike="noStrike" kern="1200" cap="none" spc="-100" normalizeH="0" baseline="0" noProof="0" dirty="0">
              <a:ln>
                <a:noFill/>
              </a:ln>
              <a:solidFill>
                <a:srgbClr val="1F497D"/>
              </a:solidFill>
              <a:effectLst/>
              <a:uLnTx/>
              <a:uFillTx/>
              <a:latin typeface="Cambria"/>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4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85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332" y="2412328"/>
            <a:ext cx="3974726" cy="4093968"/>
          </a:xfrm>
          <a:prstGeom prst="rect">
            <a:avLst/>
          </a:prstGeom>
        </p:spPr>
      </p:pic>
      <p:sp>
        <p:nvSpPr>
          <p:cNvPr id="3" name="ZoneTexte 2"/>
          <p:cNvSpPr txBox="1"/>
          <p:nvPr/>
        </p:nvSpPr>
        <p:spPr>
          <a:xfrm>
            <a:off x="1882588" y="473336"/>
            <a:ext cx="9294607" cy="1938992"/>
          </a:xfrm>
          <a:prstGeom prst="rect">
            <a:avLst/>
          </a:prstGeom>
          <a:noFill/>
        </p:spPr>
        <p:txBody>
          <a:bodyPr wrap="square" rtlCol="0">
            <a:spAutoFit/>
          </a:bodyPr>
          <a:lstStyle/>
          <a:p>
            <a:r>
              <a:rPr lang="fr-FR" sz="2400" dirty="0">
                <a:solidFill>
                  <a:srgbClr val="002060"/>
                </a:solidFill>
              </a:rPr>
              <a:t>3. Entrez votre nom d'utilisateur et votre mot de passe. Le nom de l'interface graphique par défaut du serveur est affiché dans la zone de texte du Serveur.</a:t>
            </a:r>
          </a:p>
          <a:p>
            <a:r>
              <a:rPr lang="fr-FR" sz="2400" dirty="0">
                <a:solidFill>
                  <a:srgbClr val="002060"/>
                </a:solidFill>
              </a:rPr>
              <a:t>4. Entrez un GUI du serveur différent dans la zone de texte du Serveur. Si nécessaire.</a:t>
            </a:r>
          </a:p>
        </p:txBody>
      </p:sp>
    </p:spTree>
    <p:extLst>
      <p:ext uri="{BB962C8B-B14F-4D97-AF65-F5344CB8AC3E}">
        <p14:creationId xmlns:p14="http://schemas.microsoft.com/office/powerpoint/2010/main" val="131432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3546" y="2426753"/>
            <a:ext cx="5376216" cy="707886"/>
          </a:xfrm>
          <a:prstGeom prst="rect">
            <a:avLst/>
          </a:prstGeom>
        </p:spPr>
        <p:txBody>
          <a:bodyPr wrap="none">
            <a:spAutoFit/>
          </a:bodyPr>
          <a:lstStyle/>
          <a:p>
            <a:pPr algn="ctr"/>
            <a:r>
              <a:rPr lang="fr-FR" sz="4000" b="1" dirty="0">
                <a:solidFill>
                  <a:srgbClr val="002060"/>
                </a:solidFill>
              </a:rPr>
              <a:t>Fenêtre Control-M / EM </a:t>
            </a:r>
            <a:endParaRPr lang="fr-FR" sz="4000" dirty="0"/>
          </a:p>
        </p:txBody>
      </p:sp>
    </p:spTree>
    <p:extLst>
      <p:ext uri="{BB962C8B-B14F-4D97-AF65-F5344CB8AC3E}">
        <p14:creationId xmlns:p14="http://schemas.microsoft.com/office/powerpoint/2010/main" val="157196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016" y="1373618"/>
            <a:ext cx="7000875" cy="5143500"/>
          </a:xfrm>
          <a:prstGeom prst="rect">
            <a:avLst/>
          </a:prstGeom>
        </p:spPr>
      </p:pic>
      <p:sp>
        <p:nvSpPr>
          <p:cNvPr id="3" name="ZoneTexte 2"/>
          <p:cNvSpPr txBox="1"/>
          <p:nvPr/>
        </p:nvSpPr>
        <p:spPr>
          <a:xfrm>
            <a:off x="394446" y="871369"/>
            <a:ext cx="11274014" cy="369332"/>
          </a:xfrm>
          <a:prstGeom prst="rect">
            <a:avLst/>
          </a:prstGeom>
          <a:noFill/>
        </p:spPr>
        <p:txBody>
          <a:bodyPr wrap="square" rtlCol="0">
            <a:spAutoFit/>
          </a:bodyPr>
          <a:lstStyle/>
          <a:p>
            <a:r>
              <a:rPr lang="fr-FR" dirty="0">
                <a:solidFill>
                  <a:srgbClr val="002060"/>
                </a:solidFill>
              </a:rPr>
              <a:t>La fenêtre de CONTROL-M Enterprise Manager permet de visualiser et accéder à des tâches dans l'environnement actif.</a:t>
            </a:r>
          </a:p>
        </p:txBody>
      </p:sp>
    </p:spTree>
    <p:extLst>
      <p:ext uri="{BB962C8B-B14F-4D97-AF65-F5344CB8AC3E}">
        <p14:creationId xmlns:p14="http://schemas.microsoft.com/office/powerpoint/2010/main" val="264993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8184" y="408791"/>
            <a:ext cx="11833411" cy="5262979"/>
          </a:xfrm>
          <a:prstGeom prst="rect">
            <a:avLst/>
          </a:prstGeom>
          <a:noFill/>
        </p:spPr>
        <p:txBody>
          <a:bodyPr wrap="square" rtlCol="0">
            <a:spAutoFit/>
          </a:bodyPr>
          <a:lstStyle/>
          <a:p>
            <a:r>
              <a:rPr lang="fr-FR" sz="2400" dirty="0">
                <a:solidFill>
                  <a:srgbClr val="002060"/>
                </a:solidFill>
              </a:rPr>
              <a:t>La fenêtre CONTROL-M Enterprise Manager se compose des éléments suivants :</a:t>
            </a:r>
          </a:p>
          <a:p>
            <a:endParaRPr lang="fr-FR" sz="2400" dirty="0">
              <a:solidFill>
                <a:srgbClr val="002060"/>
              </a:solidFill>
            </a:endParaRPr>
          </a:p>
          <a:p>
            <a:r>
              <a:rPr lang="fr-FR" sz="2400" dirty="0">
                <a:solidFill>
                  <a:srgbClr val="002060"/>
                </a:solidFill>
              </a:rPr>
              <a:t>• </a:t>
            </a:r>
            <a:r>
              <a:rPr lang="fr-FR" sz="2400" b="1" dirty="0">
                <a:solidFill>
                  <a:srgbClr val="002060"/>
                </a:solidFill>
              </a:rPr>
              <a:t>Arbre de navigation </a:t>
            </a:r>
            <a:r>
              <a:rPr lang="fr-FR" sz="2400" dirty="0">
                <a:solidFill>
                  <a:srgbClr val="002060"/>
                </a:solidFill>
              </a:rPr>
              <a:t>(Navigation </a:t>
            </a:r>
            <a:r>
              <a:rPr lang="fr-FR" sz="2400" dirty="0" err="1">
                <a:solidFill>
                  <a:srgbClr val="002060"/>
                </a:solidFill>
              </a:rPr>
              <a:t>tree</a:t>
            </a:r>
            <a:r>
              <a:rPr lang="fr-FR" sz="2400" dirty="0">
                <a:solidFill>
                  <a:srgbClr val="002060"/>
                </a:solidFill>
              </a:rPr>
              <a:t>) - Affichage hiérarchique des tâches dans le contexte actuel.</a:t>
            </a:r>
          </a:p>
          <a:p>
            <a:r>
              <a:rPr lang="fr-FR" sz="2400" dirty="0">
                <a:solidFill>
                  <a:srgbClr val="002060"/>
                </a:solidFill>
              </a:rPr>
              <a:t>• </a:t>
            </a:r>
            <a:r>
              <a:rPr lang="fr-FR" sz="2400" b="1" dirty="0">
                <a:solidFill>
                  <a:srgbClr val="002060"/>
                </a:solidFill>
              </a:rPr>
              <a:t>Diagramme des flux </a:t>
            </a:r>
            <a:r>
              <a:rPr lang="fr-FR" sz="2400" dirty="0">
                <a:solidFill>
                  <a:srgbClr val="002060"/>
                </a:solidFill>
              </a:rPr>
              <a:t>(Flow </a:t>
            </a:r>
            <a:r>
              <a:rPr lang="fr-FR" sz="2400" dirty="0" err="1">
                <a:solidFill>
                  <a:srgbClr val="002060"/>
                </a:solidFill>
              </a:rPr>
              <a:t>diagram</a:t>
            </a:r>
            <a:r>
              <a:rPr lang="fr-FR" sz="2400" dirty="0">
                <a:solidFill>
                  <a:srgbClr val="002060"/>
                </a:solidFill>
              </a:rPr>
              <a:t>) - Représentation graphique des flux de production de tâches (travaux), sur la base des dépendances des tâches (travaux) établies par les conditions préalables spécifiées dans les définitions des exécutions (traitements) des travaux. Les composants de l'environnement actif sont représentés par des boîtes appelées </a:t>
            </a:r>
            <a:r>
              <a:rPr lang="fr-FR" sz="2400" i="1" dirty="0">
                <a:solidFill>
                  <a:srgbClr val="002060"/>
                </a:solidFill>
              </a:rPr>
              <a:t>nœuds</a:t>
            </a:r>
            <a:r>
              <a:rPr lang="fr-FR" sz="2400" dirty="0">
                <a:solidFill>
                  <a:srgbClr val="002060"/>
                </a:solidFill>
              </a:rPr>
              <a:t>. Les informations affichées dans un nœud varie en fonction du type de nœud et sur la façon dont certaines options de personnalisation.</a:t>
            </a:r>
          </a:p>
          <a:p>
            <a:r>
              <a:rPr lang="fr-FR" sz="2400" dirty="0">
                <a:solidFill>
                  <a:srgbClr val="002060"/>
                </a:solidFill>
              </a:rPr>
              <a:t>• </a:t>
            </a:r>
            <a:r>
              <a:rPr lang="fr-FR" sz="2400" b="1" dirty="0">
                <a:solidFill>
                  <a:srgbClr val="002060"/>
                </a:solidFill>
              </a:rPr>
              <a:t>Aperçu du réseau </a:t>
            </a:r>
            <a:r>
              <a:rPr lang="fr-FR" sz="2400" dirty="0">
                <a:solidFill>
                  <a:srgbClr val="002060"/>
                </a:solidFill>
              </a:rPr>
              <a:t>(Net </a:t>
            </a:r>
            <a:r>
              <a:rPr lang="fr-FR" sz="2400" dirty="0" err="1">
                <a:solidFill>
                  <a:srgbClr val="002060"/>
                </a:solidFill>
              </a:rPr>
              <a:t>overview</a:t>
            </a:r>
            <a:r>
              <a:rPr lang="fr-FR" sz="2400" dirty="0">
                <a:solidFill>
                  <a:srgbClr val="002060"/>
                </a:solidFill>
              </a:rPr>
              <a:t>) - Version miniature du diagramme de flux, indiquant la partie du réseau actuellement affiché dans la vue du diagramme des flux. En faisant glisser la zone sélectionnée dans cette vue vers une autre partie du réseau, vous pouvez naviguer rapidement dans un environnement complexe.</a:t>
            </a:r>
          </a:p>
        </p:txBody>
      </p:sp>
    </p:spTree>
    <p:extLst>
      <p:ext uri="{BB962C8B-B14F-4D97-AF65-F5344CB8AC3E}">
        <p14:creationId xmlns:p14="http://schemas.microsoft.com/office/powerpoint/2010/main" val="18557630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TotalTime>
  <Words>1779</Words>
  <Application>Microsoft Office PowerPoint</Application>
  <PresentationFormat>Grand écran</PresentationFormat>
  <Paragraphs>267</Paragraphs>
  <Slides>51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51</vt:i4>
      </vt:variant>
    </vt:vector>
  </HeadingPairs>
  <TitlesOfParts>
    <vt:vector size="58" baseType="lpstr">
      <vt:lpstr>Arial</vt:lpstr>
      <vt:lpstr>Calibri</vt:lpstr>
      <vt:lpstr>Calibri Light</vt:lpstr>
      <vt:lpstr>Cambria</vt:lpstr>
      <vt:lpstr>Tahoma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108</cp:revision>
  <dcterms:created xsi:type="dcterms:W3CDTF">2016-03-08T07:06:48Z</dcterms:created>
  <dcterms:modified xsi:type="dcterms:W3CDTF">2016-04-05T16:59:19Z</dcterms:modified>
</cp:coreProperties>
</file>