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65" r:id="rId4"/>
    <p:sldId id="266" r:id="rId5"/>
    <p:sldId id="269" r:id="rId6"/>
    <p:sldId id="270" r:id="rId7"/>
    <p:sldId id="267" r:id="rId8"/>
    <p:sldId id="271" r:id="rId9"/>
    <p:sldId id="268" r:id="rId10"/>
    <p:sldId id="276" r:id="rId11"/>
    <p:sldId id="272" r:id="rId12"/>
    <p:sldId id="273" r:id="rId13"/>
    <p:sldId id="277" r:id="rId14"/>
    <p:sldId id="274" r:id="rId15"/>
    <p:sldId id="275" r:id="rId16"/>
  </p:sldIdLst>
  <p:sldSz cx="9144000" cy="6858000" type="screen4x3"/>
  <p:notesSz cx="6662738"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98" autoAdjust="0"/>
    <p:restoredTop sz="94660"/>
  </p:normalViewPr>
  <p:slideViewPr>
    <p:cSldViewPr>
      <p:cViewPr>
        <p:scale>
          <a:sx n="100" d="100"/>
          <a:sy n="100" d="100"/>
        </p:scale>
        <p:origin x="-528" y="-1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5304189-DC3F-4CDD-8727-59B51DDA4DA9}" type="datetimeFigureOut">
              <a:rPr lang="pt-BR" smtClean="0"/>
              <a:pPr/>
              <a:t>9/12/2011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304189-DC3F-4CDD-8727-59B51DDA4DA9}" type="datetimeFigureOut">
              <a:rPr lang="pt-BR" smtClean="0"/>
              <a:pPr/>
              <a:t>9/12/2011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304189-DC3F-4CDD-8727-59B51DDA4DA9}" type="datetimeFigureOut">
              <a:rPr lang="pt-BR" smtClean="0"/>
              <a:pPr/>
              <a:t>9/12/2011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304189-DC3F-4CDD-8727-59B51DDA4DA9}" type="datetimeFigureOut">
              <a:rPr lang="pt-BR" smtClean="0"/>
              <a:pPr/>
              <a:t>9/12/2011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5304189-DC3F-4CDD-8727-59B51DDA4DA9}" type="datetimeFigureOut">
              <a:rPr lang="pt-BR" smtClean="0"/>
              <a:pPr/>
              <a:t>9/12/2011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5304189-DC3F-4CDD-8727-59B51DDA4DA9}" type="datetimeFigureOut">
              <a:rPr lang="pt-BR" smtClean="0"/>
              <a:pPr/>
              <a:t>9/12/2011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5304189-DC3F-4CDD-8727-59B51DDA4DA9}" type="datetimeFigureOut">
              <a:rPr lang="pt-BR" smtClean="0"/>
              <a:pPr/>
              <a:t>9/12/2011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5304189-DC3F-4CDD-8727-59B51DDA4DA9}" type="datetimeFigureOut">
              <a:rPr lang="pt-BR" smtClean="0"/>
              <a:pPr/>
              <a:t>9/12/2011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5304189-DC3F-4CDD-8727-59B51DDA4DA9}" type="datetimeFigureOut">
              <a:rPr lang="pt-BR" smtClean="0"/>
              <a:pPr/>
              <a:t>9/12/2011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5304189-DC3F-4CDD-8727-59B51DDA4DA9}" type="datetimeFigureOut">
              <a:rPr lang="pt-BR" smtClean="0"/>
              <a:pPr/>
              <a:t>9/12/2011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5304189-DC3F-4CDD-8727-59B51DDA4DA9}" type="datetimeFigureOut">
              <a:rPr lang="pt-BR" smtClean="0"/>
              <a:pPr/>
              <a:t>9/12/2011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F6C41AA-0C38-43C3-8498-F18FF36B6793}"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04189-DC3F-4CDD-8727-59B51DDA4DA9}" type="datetimeFigureOut">
              <a:rPr lang="pt-BR" smtClean="0"/>
              <a:pPr/>
              <a:t>9/12/2011</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6C41AA-0C38-43C3-8498-F18FF36B6793}"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714348" y="2143116"/>
            <a:ext cx="7786742" cy="1500198"/>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ctrTitle"/>
          </p:nvPr>
        </p:nvSpPr>
        <p:spPr/>
        <p:txBody>
          <a:bodyPr/>
          <a:lstStyle/>
          <a:p>
            <a:pPr algn="r"/>
            <a:r>
              <a:rPr lang="pt-BR" b="1" dirty="0" smtClean="0">
                <a:solidFill>
                  <a:schemeClr val="accent2">
                    <a:lumMod val="75000"/>
                  </a:schemeClr>
                </a:solidFill>
              </a:rPr>
              <a:t>CONTROL-M</a:t>
            </a:r>
            <a:br>
              <a:rPr lang="pt-BR" b="1" dirty="0" smtClean="0">
                <a:solidFill>
                  <a:schemeClr val="accent2">
                    <a:lumMod val="75000"/>
                  </a:schemeClr>
                </a:solidFill>
              </a:rPr>
            </a:br>
            <a:r>
              <a:rPr lang="pt-BR" b="1" dirty="0" smtClean="0">
                <a:solidFill>
                  <a:schemeClr val="accent2">
                    <a:lumMod val="75000"/>
                  </a:schemeClr>
                </a:solidFill>
              </a:rPr>
              <a:t>INFRAESTRUTURA</a:t>
            </a:r>
            <a:endParaRPr lang="pt-BR" b="1" dirty="0">
              <a:solidFill>
                <a:schemeClr val="accent2">
                  <a:lumMod val="75000"/>
                </a:schemeClr>
              </a:solidFill>
            </a:endParaRPr>
          </a:p>
        </p:txBody>
      </p:sp>
      <p:sp>
        <p:nvSpPr>
          <p:cNvPr id="3" name="Subtítulo 2"/>
          <p:cNvSpPr>
            <a:spLocks noGrp="1"/>
          </p:cNvSpPr>
          <p:nvPr>
            <p:ph type="subTitle" idx="1"/>
          </p:nvPr>
        </p:nvSpPr>
        <p:spPr>
          <a:xfrm>
            <a:off x="1371600" y="3886200"/>
            <a:ext cx="6986614" cy="1752600"/>
          </a:xfrm>
        </p:spPr>
        <p:txBody>
          <a:bodyPr>
            <a:normAutofit lnSpcReduction="10000"/>
          </a:bodyPr>
          <a:lstStyle/>
          <a:p>
            <a:pPr algn="r"/>
            <a:endParaRPr lang="pt-BR" sz="2000" dirty="0" smtClean="0">
              <a:solidFill>
                <a:schemeClr val="accent2">
                  <a:lumMod val="75000"/>
                </a:schemeClr>
              </a:solidFill>
            </a:endParaRPr>
          </a:p>
          <a:p>
            <a:pPr algn="r"/>
            <a:endParaRPr lang="pt-BR" sz="2000" dirty="0">
              <a:solidFill>
                <a:schemeClr val="accent2">
                  <a:lumMod val="75000"/>
                </a:schemeClr>
              </a:solidFill>
            </a:endParaRPr>
          </a:p>
          <a:p>
            <a:pPr algn="r"/>
            <a:r>
              <a:rPr lang="pt-BR" sz="2000" dirty="0" smtClean="0">
                <a:solidFill>
                  <a:schemeClr val="accent2">
                    <a:lumMod val="75000"/>
                  </a:schemeClr>
                </a:solidFill>
              </a:rPr>
              <a:t>Marcos de Benedicto</a:t>
            </a:r>
          </a:p>
          <a:p>
            <a:pPr algn="r"/>
            <a:r>
              <a:rPr lang="pt-BR" sz="2000" dirty="0" smtClean="0">
                <a:solidFill>
                  <a:schemeClr val="accent2">
                    <a:lumMod val="75000"/>
                  </a:schemeClr>
                </a:solidFill>
              </a:rPr>
              <a:t>C&amp;A</a:t>
            </a:r>
          </a:p>
          <a:p>
            <a:pPr algn="r"/>
            <a:r>
              <a:rPr lang="pt-BR" sz="2000" dirty="0" smtClean="0">
                <a:solidFill>
                  <a:schemeClr val="accent2">
                    <a:lumMod val="75000"/>
                  </a:schemeClr>
                </a:solidFill>
              </a:rPr>
              <a:t>08/12/2011</a:t>
            </a:r>
            <a:endParaRPr lang="pt-BR" sz="20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Retângulo 55"/>
          <p:cNvSpPr/>
          <p:nvPr/>
        </p:nvSpPr>
        <p:spPr>
          <a:xfrm>
            <a:off x="142844" y="2928934"/>
            <a:ext cx="8858312" cy="646331"/>
          </a:xfrm>
          <a:prstGeom prst="rect">
            <a:avLst/>
          </a:prstGeom>
        </p:spPr>
        <p:txBody>
          <a:bodyPr wrap="square">
            <a:spAutoFit/>
          </a:bodyPr>
          <a:lstStyle/>
          <a:p>
            <a:pPr algn="ctr"/>
            <a:r>
              <a:rPr lang="pt-BR" sz="3600" b="1" dirty="0" smtClean="0">
                <a:solidFill>
                  <a:schemeClr val="accent2">
                    <a:lumMod val="50000"/>
                  </a:schemeClr>
                </a:solidFill>
                <a:latin typeface="Arial" pitchFamily="34" charset="0"/>
                <a:cs typeface="Arial" pitchFamily="34" charset="0"/>
              </a:rPr>
              <a:t>AJF / </a:t>
            </a:r>
            <a:r>
              <a:rPr lang="pt-BR" sz="3600" b="1" dirty="0" err="1" smtClean="0">
                <a:solidFill>
                  <a:schemeClr val="accent2">
                    <a:lumMod val="50000"/>
                  </a:schemeClr>
                </a:solidFill>
                <a:latin typeface="Arial" pitchFamily="34" charset="0"/>
                <a:cs typeface="Arial" pitchFamily="34" charset="0"/>
              </a:rPr>
              <a:t>Definition</a:t>
            </a:r>
            <a:r>
              <a:rPr lang="pt-BR" sz="3600" b="1" dirty="0" smtClean="0">
                <a:solidFill>
                  <a:schemeClr val="accent2">
                    <a:lumMod val="50000"/>
                  </a:schemeClr>
                </a:solidFill>
                <a:latin typeface="Arial" pitchFamily="34" charset="0"/>
                <a:cs typeface="Arial" pitchFamily="34" charset="0"/>
              </a:rPr>
              <a:t> File</a:t>
            </a:r>
            <a:endParaRPr lang="pt-BR" sz="3600" b="1" dirty="0" smtClean="0">
              <a:solidFill>
                <a:schemeClr val="accent2">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 – </a:t>
            </a:r>
            <a:r>
              <a:rPr lang="en-US" sz="2400" b="1" dirty="0" smtClean="0">
                <a:solidFill>
                  <a:schemeClr val="accent2">
                    <a:lumMod val="50000"/>
                  </a:schemeClr>
                </a:solidFill>
                <a:latin typeface="Arial" pitchFamily="34" charset="0"/>
                <a:cs typeface="Arial" pitchFamily="34" charset="0"/>
              </a:rPr>
              <a:t>Write, upload, load, and download</a:t>
            </a:r>
            <a:endParaRPr lang="pt-BR" sz="2400" b="1" dirty="0" smtClean="0">
              <a:solidFill>
                <a:schemeClr val="accent2">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cstate="print"/>
          <a:srcRect/>
          <a:stretch>
            <a:fillRect/>
          </a:stretch>
        </p:blipFill>
        <p:spPr bwMode="auto">
          <a:xfrm>
            <a:off x="2357422" y="1452579"/>
            <a:ext cx="4295775" cy="4333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 – </a:t>
            </a:r>
            <a:r>
              <a:rPr lang="en-US" sz="2400" b="1" dirty="0" smtClean="0">
                <a:solidFill>
                  <a:schemeClr val="accent2">
                    <a:lumMod val="50000"/>
                  </a:schemeClr>
                </a:solidFill>
                <a:latin typeface="Arial" pitchFamily="34" charset="0"/>
                <a:cs typeface="Arial" pitchFamily="34" charset="0"/>
              </a:rPr>
              <a:t>Ordering, Forcing</a:t>
            </a:r>
            <a:endParaRPr lang="pt-BR" sz="2400" b="1" dirty="0" smtClean="0">
              <a:solidFill>
                <a:schemeClr val="accent2">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cstate="print"/>
          <a:srcRect/>
          <a:stretch>
            <a:fillRect/>
          </a:stretch>
        </p:blipFill>
        <p:spPr bwMode="auto">
          <a:xfrm>
            <a:off x="2095500" y="1262063"/>
            <a:ext cx="4953000" cy="4333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Retângulo 55"/>
          <p:cNvSpPr/>
          <p:nvPr/>
        </p:nvSpPr>
        <p:spPr>
          <a:xfrm>
            <a:off x="142844" y="2841965"/>
            <a:ext cx="8858312" cy="1015663"/>
          </a:xfrm>
          <a:prstGeom prst="rect">
            <a:avLst/>
          </a:prstGeom>
        </p:spPr>
        <p:txBody>
          <a:bodyPr wrap="square">
            <a:spAutoFit/>
          </a:bodyPr>
          <a:lstStyle/>
          <a:p>
            <a:pPr algn="ctr"/>
            <a:r>
              <a:rPr lang="pt-BR" sz="3600" b="1" dirty="0" smtClean="0">
                <a:solidFill>
                  <a:schemeClr val="accent2">
                    <a:lumMod val="50000"/>
                  </a:schemeClr>
                </a:solidFill>
                <a:latin typeface="Arial" pitchFamily="34" charset="0"/>
                <a:cs typeface="Arial" pitchFamily="34" charset="0"/>
              </a:rPr>
              <a:t>Global Schedule</a:t>
            </a:r>
          </a:p>
          <a:p>
            <a:pPr algn="ctr"/>
            <a:r>
              <a:rPr lang="pt-BR" sz="2400" b="1" dirty="0" err="1" smtClean="0">
                <a:solidFill>
                  <a:schemeClr val="accent2">
                    <a:lumMod val="50000"/>
                  </a:schemeClr>
                </a:solidFill>
                <a:latin typeface="Arial" pitchFamily="34" charset="0"/>
                <a:cs typeface="Arial" pitchFamily="34" charset="0"/>
              </a:rPr>
              <a:t>Schedules</a:t>
            </a:r>
            <a:r>
              <a:rPr lang="pt-BR" sz="2400" b="1" dirty="0" smtClean="0">
                <a:solidFill>
                  <a:schemeClr val="accent2">
                    <a:lumMod val="50000"/>
                  </a:schemeClr>
                </a:solidFill>
                <a:latin typeface="Arial" pitchFamily="34" charset="0"/>
                <a:cs typeface="Arial" pitchFamily="34" charset="0"/>
              </a:rPr>
              <a:t> </a:t>
            </a:r>
            <a:r>
              <a:rPr lang="pt-BR" sz="2400" b="1" dirty="0" err="1" smtClean="0">
                <a:solidFill>
                  <a:schemeClr val="accent2">
                    <a:lumMod val="50000"/>
                  </a:schemeClr>
                </a:solidFill>
                <a:latin typeface="Arial" pitchFamily="34" charset="0"/>
                <a:cs typeface="Arial" pitchFamily="34" charset="0"/>
              </a:rPr>
              <a:t>multi-datas</a:t>
            </a:r>
            <a:endParaRPr lang="pt-BR" sz="2400" b="1" dirty="0" smtClean="0">
              <a:solidFill>
                <a:schemeClr val="accent2">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 </a:t>
            </a:r>
            <a:r>
              <a:rPr lang="pt-BR" sz="2400" b="1" dirty="0" smtClean="0">
                <a:solidFill>
                  <a:schemeClr val="accent2">
                    <a:lumMod val="50000"/>
                  </a:schemeClr>
                </a:solidFill>
                <a:latin typeface="Arial" pitchFamily="34" charset="0"/>
                <a:cs typeface="Arial" pitchFamily="34" charset="0"/>
              </a:rPr>
              <a:t>– </a:t>
            </a:r>
            <a:r>
              <a:rPr lang="en-US" sz="2400" b="1" dirty="0" err="1" smtClean="0">
                <a:solidFill>
                  <a:schemeClr val="accent2">
                    <a:lumMod val="50000"/>
                  </a:schemeClr>
                </a:solidFill>
                <a:latin typeface="Arial" pitchFamily="34" charset="0"/>
                <a:cs typeface="Arial" pitchFamily="34" charset="0"/>
              </a:rPr>
              <a:t>GlobalSchedules</a:t>
            </a:r>
            <a:endParaRPr lang="pt-BR" sz="2400" b="1" dirty="0" smtClean="0">
              <a:solidFill>
                <a:schemeClr val="accent2">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pic>
        <p:nvPicPr>
          <p:cNvPr id="2" name="Picture 2"/>
          <p:cNvPicPr>
            <a:picLocks noChangeAspect="1" noChangeArrowheads="1"/>
          </p:cNvPicPr>
          <p:nvPr/>
        </p:nvPicPr>
        <p:blipFill>
          <a:blip r:embed="rId3" cstate="print"/>
          <a:srcRect/>
          <a:stretch>
            <a:fillRect/>
          </a:stretch>
        </p:blipFill>
        <p:spPr bwMode="auto">
          <a:xfrm>
            <a:off x="971550" y="1200168"/>
            <a:ext cx="7058025" cy="4800600"/>
          </a:xfrm>
          <a:prstGeom prst="rect">
            <a:avLst/>
          </a:prstGeom>
          <a:noFill/>
          <a:ln w="9525">
            <a:noFill/>
            <a:miter lim="800000"/>
            <a:headEnd/>
            <a:tailEnd/>
          </a:ln>
          <a:effectLst/>
        </p:spPr>
      </p:pic>
      <p:sp>
        <p:nvSpPr>
          <p:cNvPr id="7" name="Elipse 6"/>
          <p:cNvSpPr/>
          <p:nvPr/>
        </p:nvSpPr>
        <p:spPr>
          <a:xfrm>
            <a:off x="785786" y="2643182"/>
            <a:ext cx="1643074" cy="10001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srcRect/>
          <a:stretch>
            <a:fillRect/>
          </a:stretch>
        </p:blipFill>
        <p:spPr bwMode="auto">
          <a:xfrm>
            <a:off x="714348" y="3071810"/>
            <a:ext cx="4886334" cy="3376252"/>
          </a:xfrm>
          <a:prstGeom prst="rect">
            <a:avLst/>
          </a:prstGeom>
          <a:noFill/>
          <a:ln w="9525">
            <a:noFill/>
            <a:miter lim="800000"/>
            <a:headEnd/>
            <a:tailEnd/>
          </a:ln>
          <a:effectLst/>
        </p:spPr>
      </p:pic>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 – </a:t>
            </a:r>
            <a:r>
              <a:rPr lang="en-US" sz="2400" b="1" dirty="0" smtClean="0">
                <a:solidFill>
                  <a:schemeClr val="accent2">
                    <a:lumMod val="50000"/>
                  </a:schemeClr>
                </a:solidFill>
                <a:latin typeface="Arial" pitchFamily="34" charset="0"/>
                <a:cs typeface="Arial" pitchFamily="34" charset="0"/>
              </a:rPr>
              <a:t>Multi-Schedule/</a:t>
            </a:r>
            <a:r>
              <a:rPr lang="en-US" sz="2400" b="1" dirty="0" err="1" smtClean="0">
                <a:solidFill>
                  <a:schemeClr val="accent2">
                    <a:lumMod val="50000"/>
                  </a:schemeClr>
                </a:solidFill>
                <a:latin typeface="Arial" pitchFamily="34" charset="0"/>
                <a:cs typeface="Arial" pitchFamily="34" charset="0"/>
              </a:rPr>
              <a:t>GlobalSchedules</a:t>
            </a:r>
            <a:endParaRPr lang="pt-BR" sz="2400" b="1" dirty="0" smtClean="0">
              <a:solidFill>
                <a:schemeClr val="accent2">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8001024" y="6000768"/>
            <a:ext cx="981075" cy="695325"/>
          </a:xfrm>
          <a:prstGeom prst="rect">
            <a:avLst/>
          </a:prstGeom>
          <a:noFill/>
          <a:ln w="9525">
            <a:noFill/>
            <a:miter lim="800000"/>
            <a:headEnd/>
            <a:tailEnd/>
          </a:ln>
          <a:effectLst/>
        </p:spPr>
      </p:pic>
      <p:pic>
        <p:nvPicPr>
          <p:cNvPr id="2050" name="Picture 2"/>
          <p:cNvPicPr>
            <a:picLocks noChangeAspect="1" noChangeArrowheads="1"/>
          </p:cNvPicPr>
          <p:nvPr/>
        </p:nvPicPr>
        <p:blipFill>
          <a:blip r:embed="rId4" cstate="print"/>
          <a:srcRect/>
          <a:stretch>
            <a:fillRect/>
          </a:stretch>
        </p:blipFill>
        <p:spPr bwMode="auto">
          <a:xfrm>
            <a:off x="428596" y="1142984"/>
            <a:ext cx="4814896" cy="3326891"/>
          </a:xfrm>
          <a:prstGeom prst="rect">
            <a:avLst/>
          </a:prstGeom>
          <a:noFill/>
          <a:ln w="9525">
            <a:noFill/>
            <a:miter lim="800000"/>
            <a:headEnd/>
            <a:tailEnd/>
          </a:ln>
          <a:effectLst/>
        </p:spPr>
      </p:pic>
      <p:sp>
        <p:nvSpPr>
          <p:cNvPr id="7" name="Elipse 6"/>
          <p:cNvSpPr/>
          <p:nvPr/>
        </p:nvSpPr>
        <p:spPr>
          <a:xfrm>
            <a:off x="2500298" y="3857628"/>
            <a:ext cx="785818"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2051" name="Picture 3"/>
          <p:cNvPicPr>
            <a:picLocks noChangeAspect="1" noChangeArrowheads="1"/>
          </p:cNvPicPr>
          <p:nvPr/>
        </p:nvPicPr>
        <p:blipFill>
          <a:blip r:embed="rId5" cstate="print"/>
          <a:srcRect/>
          <a:stretch>
            <a:fillRect/>
          </a:stretch>
        </p:blipFill>
        <p:spPr bwMode="auto">
          <a:xfrm>
            <a:off x="4429124" y="1071546"/>
            <a:ext cx="4362456" cy="1878938"/>
          </a:xfrm>
          <a:prstGeom prst="rect">
            <a:avLst/>
          </a:prstGeom>
          <a:noFill/>
          <a:ln w="9525">
            <a:noFill/>
            <a:miter lim="800000"/>
            <a:headEnd/>
            <a:tailEnd/>
          </a:ln>
          <a:effectLst/>
        </p:spPr>
      </p:pic>
      <p:sp>
        <p:nvSpPr>
          <p:cNvPr id="10" name="Elipse 9"/>
          <p:cNvSpPr/>
          <p:nvPr/>
        </p:nvSpPr>
        <p:spPr>
          <a:xfrm>
            <a:off x="2786050" y="5857892"/>
            <a:ext cx="785818"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2053" name="Picture 5"/>
          <p:cNvPicPr>
            <a:picLocks noChangeAspect="1" noChangeArrowheads="1"/>
          </p:cNvPicPr>
          <p:nvPr/>
        </p:nvPicPr>
        <p:blipFill>
          <a:blip r:embed="rId6" cstate="print"/>
          <a:srcRect/>
          <a:stretch>
            <a:fillRect/>
          </a:stretch>
        </p:blipFill>
        <p:spPr bwMode="auto">
          <a:xfrm>
            <a:off x="3857620" y="3500438"/>
            <a:ext cx="4933960" cy="21250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sp>
        <p:nvSpPr>
          <p:cNvPr id="56" name="Retângulo 55"/>
          <p:cNvSpPr/>
          <p:nvPr/>
        </p:nvSpPr>
        <p:spPr>
          <a:xfrm>
            <a:off x="714348" y="1500174"/>
            <a:ext cx="7643866" cy="3785652"/>
          </a:xfrm>
          <a:prstGeom prst="rect">
            <a:avLst/>
          </a:prstGeom>
        </p:spPr>
        <p:txBody>
          <a:bodyPr wrap="square">
            <a:spAutoFit/>
          </a:bodyPr>
          <a:lstStyle/>
          <a:p>
            <a:r>
              <a:rPr lang="pt-PT" sz="2400" dirty="0" smtClean="0"/>
              <a:t>CONTROL-M é um sistema de unificação para os processos batch de toda a empresa, sistema dinâmico que oferece um</a:t>
            </a:r>
            <a:br>
              <a:rPr lang="pt-PT" sz="2400" dirty="0" smtClean="0"/>
            </a:br>
            <a:r>
              <a:rPr lang="pt-PT" sz="2400" dirty="0" smtClean="0"/>
              <a:t>solução completa para a produção e requisitos de controle para processamento em lote.</a:t>
            </a:r>
          </a:p>
          <a:p>
            <a:endParaRPr lang="pt-PT" sz="2400" dirty="0" smtClean="0"/>
          </a:p>
          <a:p>
            <a:r>
              <a:rPr lang="pt-PT" sz="2400" dirty="0" smtClean="0"/>
              <a:t/>
            </a:r>
            <a:br>
              <a:rPr lang="pt-PT" sz="2400" dirty="0" smtClean="0"/>
            </a:br>
            <a:r>
              <a:rPr lang="pt-PT" sz="2400" dirty="0" smtClean="0"/>
              <a:t>CONTROL-M executa jobs em lote como scripts ou programas, que podem ser executados em qualquer ao nível do sistema operacional ou sob uma aplicação empacotada, tais como um programa ABAP SAP ®.</a:t>
            </a:r>
            <a:endParaRPr lang="pt-BR" sz="2400" dirty="0">
              <a:latin typeface="Arial" pitchFamily="34" charset="0"/>
              <a:cs typeface="Arial" pitchFamily="34" charset="0"/>
            </a:endParaRPr>
          </a:p>
        </p:txBody>
      </p:sp>
      <p:sp>
        <p:nvSpPr>
          <p:cNvPr id="57" name="Retângulo 56"/>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upo 50"/>
          <p:cNvGrpSpPr/>
          <p:nvPr/>
        </p:nvGrpSpPr>
        <p:grpSpPr>
          <a:xfrm>
            <a:off x="2571736" y="4357694"/>
            <a:ext cx="2286016" cy="2000264"/>
            <a:chOff x="1285852" y="1357298"/>
            <a:chExt cx="2500330" cy="2000264"/>
          </a:xfrm>
        </p:grpSpPr>
        <p:sp>
          <p:nvSpPr>
            <p:cNvPr id="52" name="Retângulo 51"/>
            <p:cNvSpPr/>
            <p:nvPr/>
          </p:nvSpPr>
          <p:spPr>
            <a:xfrm>
              <a:off x="1285852" y="1357298"/>
              <a:ext cx="250033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53" name="CaixaDeTexto 52"/>
            <p:cNvSpPr txBox="1"/>
            <p:nvPr/>
          </p:nvSpPr>
          <p:spPr>
            <a:xfrm>
              <a:off x="1285852" y="1357298"/>
              <a:ext cx="2500330" cy="235029"/>
            </a:xfrm>
            <a:prstGeom prst="rect">
              <a:avLst/>
            </a:prstGeom>
            <a:noFill/>
          </p:spPr>
          <p:txBody>
            <a:bodyPr wrap="square" rtlCol="0">
              <a:spAutoFit/>
            </a:bodyPr>
            <a:lstStyle/>
            <a:p>
              <a:pPr algn="ctr"/>
              <a:r>
                <a:rPr lang="pt-BR" sz="1200" b="1" dirty="0" smtClean="0">
                  <a:solidFill>
                    <a:schemeClr val="bg1"/>
                  </a:solidFill>
                  <a:latin typeface="Arial" pitchFamily="34" charset="0"/>
                  <a:cs typeface="Arial" pitchFamily="34" charset="0"/>
                </a:rPr>
                <a:t>CONTROL-M /</a:t>
              </a:r>
              <a:r>
                <a:rPr lang="pt-BR" sz="1200" b="1" dirty="0" err="1" smtClean="0">
                  <a:solidFill>
                    <a:schemeClr val="bg1"/>
                  </a:solidFill>
                  <a:latin typeface="Arial" pitchFamily="34" charset="0"/>
                  <a:cs typeface="Arial" pitchFamily="34" charset="0"/>
                </a:rPr>
                <a:t>Agent</a:t>
              </a:r>
              <a:endParaRPr lang="pt-BR" sz="1200" b="1" dirty="0">
                <a:solidFill>
                  <a:schemeClr val="bg1"/>
                </a:solidFill>
                <a:latin typeface="Arial" pitchFamily="34" charset="0"/>
                <a:cs typeface="Arial" pitchFamily="34" charset="0"/>
              </a:endParaRPr>
            </a:p>
          </p:txBody>
        </p:sp>
      </p:grpSp>
      <p:grpSp>
        <p:nvGrpSpPr>
          <p:cNvPr id="35" name="Grupo 34"/>
          <p:cNvGrpSpPr/>
          <p:nvPr/>
        </p:nvGrpSpPr>
        <p:grpSpPr>
          <a:xfrm>
            <a:off x="4143372" y="1714488"/>
            <a:ext cx="2500330" cy="2357454"/>
            <a:chOff x="1285852" y="1357298"/>
            <a:chExt cx="2500330" cy="2000264"/>
          </a:xfrm>
        </p:grpSpPr>
        <p:sp>
          <p:nvSpPr>
            <p:cNvPr id="36" name="Retângulo 35"/>
            <p:cNvSpPr/>
            <p:nvPr/>
          </p:nvSpPr>
          <p:spPr>
            <a:xfrm>
              <a:off x="1285852" y="1357298"/>
              <a:ext cx="250033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37" name="CaixaDeTexto 36"/>
            <p:cNvSpPr txBox="1"/>
            <p:nvPr/>
          </p:nvSpPr>
          <p:spPr>
            <a:xfrm>
              <a:off x="1285852" y="1357298"/>
              <a:ext cx="2500330" cy="276999"/>
            </a:xfrm>
            <a:prstGeom prst="rect">
              <a:avLst/>
            </a:prstGeom>
            <a:noFill/>
          </p:spPr>
          <p:txBody>
            <a:bodyPr wrap="square" rtlCol="0">
              <a:spAutoFit/>
            </a:bodyPr>
            <a:lstStyle/>
            <a:p>
              <a:pPr algn="ctr"/>
              <a:r>
                <a:rPr lang="pt-BR" sz="1200" b="1" dirty="0" smtClean="0">
                  <a:solidFill>
                    <a:schemeClr val="bg1"/>
                  </a:solidFill>
                  <a:latin typeface="Arial" pitchFamily="34" charset="0"/>
                  <a:cs typeface="Arial" pitchFamily="34" charset="0"/>
                </a:rPr>
                <a:t>CONTROL-M /Server</a:t>
              </a:r>
              <a:endParaRPr lang="pt-BR" sz="1200" b="1" dirty="0">
                <a:solidFill>
                  <a:schemeClr val="bg1"/>
                </a:solidFill>
                <a:latin typeface="Arial" pitchFamily="34" charset="0"/>
                <a:cs typeface="Arial" pitchFamily="34" charset="0"/>
              </a:endParaRPr>
            </a:p>
          </p:txBody>
        </p:sp>
      </p:grpSp>
      <p:grpSp>
        <p:nvGrpSpPr>
          <p:cNvPr id="34" name="Grupo 33"/>
          <p:cNvGrpSpPr/>
          <p:nvPr/>
        </p:nvGrpSpPr>
        <p:grpSpPr>
          <a:xfrm>
            <a:off x="1285852" y="1285860"/>
            <a:ext cx="2500330" cy="2000264"/>
            <a:chOff x="1285852" y="1357298"/>
            <a:chExt cx="2500330" cy="2000264"/>
          </a:xfrm>
        </p:grpSpPr>
        <p:sp>
          <p:nvSpPr>
            <p:cNvPr id="5" name="Retângulo 4"/>
            <p:cNvSpPr/>
            <p:nvPr/>
          </p:nvSpPr>
          <p:spPr>
            <a:xfrm>
              <a:off x="1285852" y="1357298"/>
              <a:ext cx="250033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33" name="CaixaDeTexto 32"/>
            <p:cNvSpPr txBox="1"/>
            <p:nvPr/>
          </p:nvSpPr>
          <p:spPr>
            <a:xfrm>
              <a:off x="1285852" y="1357298"/>
              <a:ext cx="2500330" cy="276999"/>
            </a:xfrm>
            <a:prstGeom prst="rect">
              <a:avLst/>
            </a:prstGeom>
            <a:noFill/>
          </p:spPr>
          <p:txBody>
            <a:bodyPr wrap="square" rtlCol="0">
              <a:spAutoFit/>
            </a:bodyPr>
            <a:lstStyle/>
            <a:p>
              <a:pPr algn="ctr"/>
              <a:r>
                <a:rPr lang="pt-BR" sz="1200" b="1" dirty="0" smtClean="0">
                  <a:solidFill>
                    <a:schemeClr val="bg1"/>
                  </a:solidFill>
                  <a:latin typeface="Arial" pitchFamily="34" charset="0"/>
                  <a:cs typeface="Arial" pitchFamily="34" charset="0"/>
                </a:rPr>
                <a:t>Enterprise Manager</a:t>
              </a:r>
              <a:endParaRPr lang="pt-BR" sz="1200" b="1" dirty="0">
                <a:solidFill>
                  <a:schemeClr val="bg1"/>
                </a:solidFill>
                <a:latin typeface="Arial" pitchFamily="34" charset="0"/>
                <a:cs typeface="Arial" pitchFamily="34" charset="0"/>
              </a:endParaRPr>
            </a:p>
          </p:txBody>
        </p:sp>
      </p:grpSp>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 – </a:t>
            </a:r>
            <a:r>
              <a:rPr lang="pt-BR" sz="2400" b="1" dirty="0" err="1" smtClean="0">
                <a:solidFill>
                  <a:schemeClr val="accent2">
                    <a:lumMod val="50000"/>
                  </a:schemeClr>
                </a:solidFill>
                <a:latin typeface="Arial" pitchFamily="34" charset="0"/>
                <a:cs typeface="Arial" pitchFamily="34" charset="0"/>
              </a:rPr>
              <a:t>Logical</a:t>
            </a:r>
            <a:r>
              <a:rPr lang="pt-BR" sz="2400" b="1" dirty="0" smtClean="0">
                <a:solidFill>
                  <a:schemeClr val="accent2">
                    <a:lumMod val="50000"/>
                  </a:schemeClr>
                </a:solidFill>
                <a:latin typeface="Arial" pitchFamily="34" charset="0"/>
                <a:cs typeface="Arial" pitchFamily="34" charset="0"/>
              </a:rPr>
              <a:t> </a:t>
            </a:r>
            <a:r>
              <a:rPr lang="pt-BR" sz="2400" b="1" dirty="0" err="1" smtClean="0">
                <a:solidFill>
                  <a:schemeClr val="accent2">
                    <a:lumMod val="50000"/>
                  </a:schemeClr>
                </a:solidFill>
                <a:latin typeface="Arial" pitchFamily="34" charset="0"/>
                <a:cs typeface="Arial" pitchFamily="34" charset="0"/>
              </a:rPr>
              <a:t>Architeture</a:t>
            </a:r>
            <a:endParaRPr lang="pt-BR" sz="2400" b="1" dirty="0" smtClean="0">
              <a:solidFill>
                <a:schemeClr val="accent2">
                  <a:lumMod val="50000"/>
                </a:schemeClr>
              </a:solidFill>
              <a:latin typeface="Arial" pitchFamily="34" charset="0"/>
              <a:cs typeface="Arial" pitchFamily="34" charset="0"/>
            </a:endParaRPr>
          </a:p>
        </p:txBody>
      </p:sp>
      <p:sp>
        <p:nvSpPr>
          <p:cNvPr id="8" name="Retângulo 7"/>
          <p:cNvSpPr/>
          <p:nvPr/>
        </p:nvSpPr>
        <p:spPr>
          <a:xfrm>
            <a:off x="1428728" y="1643050"/>
            <a:ext cx="2214578" cy="150019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4286248" y="2071678"/>
            <a:ext cx="2214578" cy="150019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Elipse 10"/>
          <p:cNvSpPr/>
          <p:nvPr/>
        </p:nvSpPr>
        <p:spPr>
          <a:xfrm>
            <a:off x="1714480" y="1857364"/>
            <a:ext cx="571504" cy="57150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DB</a:t>
            </a:r>
            <a:endParaRPr lang="pt-BR" sz="1200" b="1" dirty="0"/>
          </a:p>
        </p:txBody>
      </p:sp>
      <p:sp>
        <p:nvSpPr>
          <p:cNvPr id="12" name="Retângulo de cantos arredondados 11"/>
          <p:cNvSpPr/>
          <p:nvPr/>
        </p:nvSpPr>
        <p:spPr>
          <a:xfrm>
            <a:off x="2643174" y="1928802"/>
            <a:ext cx="857256" cy="42862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GUI</a:t>
            </a:r>
            <a:endParaRPr lang="pt-BR" sz="1400" b="1" dirty="0"/>
          </a:p>
        </p:txBody>
      </p:sp>
      <p:sp>
        <p:nvSpPr>
          <p:cNvPr id="13" name="Retângulo de cantos arredondados 12"/>
          <p:cNvSpPr/>
          <p:nvPr/>
        </p:nvSpPr>
        <p:spPr>
          <a:xfrm>
            <a:off x="1571604" y="2571744"/>
            <a:ext cx="1928826" cy="42862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GATEWAY</a:t>
            </a:r>
            <a:endParaRPr lang="pt-BR" sz="1400" b="1" dirty="0"/>
          </a:p>
        </p:txBody>
      </p:sp>
      <p:sp>
        <p:nvSpPr>
          <p:cNvPr id="26" name="Retângulo de cantos arredondados 25"/>
          <p:cNvSpPr/>
          <p:nvPr/>
        </p:nvSpPr>
        <p:spPr>
          <a:xfrm>
            <a:off x="4429124" y="2214554"/>
            <a:ext cx="1928826" cy="428628"/>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CONTROL-M SERVER</a:t>
            </a:r>
            <a:endParaRPr lang="pt-BR" sz="1400" b="1" dirty="0"/>
          </a:p>
        </p:txBody>
      </p:sp>
      <p:sp>
        <p:nvSpPr>
          <p:cNvPr id="28" name="Retângulo de cantos arredondados 27"/>
          <p:cNvSpPr/>
          <p:nvPr/>
        </p:nvSpPr>
        <p:spPr>
          <a:xfrm>
            <a:off x="4500562" y="2928934"/>
            <a:ext cx="857256" cy="42862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GATEWAY</a:t>
            </a:r>
          </a:p>
        </p:txBody>
      </p:sp>
      <p:sp>
        <p:nvSpPr>
          <p:cNvPr id="29" name="Seta para a esquerda e para a direita 28"/>
          <p:cNvSpPr/>
          <p:nvPr/>
        </p:nvSpPr>
        <p:spPr>
          <a:xfrm flipV="1">
            <a:off x="2285984" y="2071677"/>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Seta para a esquerda e para a direita 30"/>
          <p:cNvSpPr/>
          <p:nvPr/>
        </p:nvSpPr>
        <p:spPr>
          <a:xfrm rot="2902650" flipV="1">
            <a:off x="2126929" y="2412189"/>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2" name="Seta para a esquerda e para a direita 31"/>
          <p:cNvSpPr/>
          <p:nvPr/>
        </p:nvSpPr>
        <p:spPr>
          <a:xfrm rot="7212805" flipV="1">
            <a:off x="2516477" y="2399830"/>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8" name="Elipse 37"/>
          <p:cNvSpPr/>
          <p:nvPr/>
        </p:nvSpPr>
        <p:spPr>
          <a:xfrm>
            <a:off x="5715008" y="2857496"/>
            <a:ext cx="571504" cy="57150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DB</a:t>
            </a:r>
            <a:endParaRPr lang="pt-BR" sz="1200" b="1" dirty="0"/>
          </a:p>
        </p:txBody>
      </p:sp>
      <p:sp>
        <p:nvSpPr>
          <p:cNvPr id="39" name="Seta para a esquerda e para a direita 38"/>
          <p:cNvSpPr/>
          <p:nvPr/>
        </p:nvSpPr>
        <p:spPr>
          <a:xfrm rot="3028037" flipV="1">
            <a:off x="5552395" y="2766765"/>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0" name="Seta para a esquerda e para a direita 39"/>
          <p:cNvSpPr/>
          <p:nvPr/>
        </p:nvSpPr>
        <p:spPr>
          <a:xfrm flipV="1">
            <a:off x="5357818" y="3071810"/>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1" name="Seta para a esquerda e para a direita 40"/>
          <p:cNvSpPr/>
          <p:nvPr/>
        </p:nvSpPr>
        <p:spPr>
          <a:xfrm rot="7212805" flipV="1">
            <a:off x="5110167" y="2757982"/>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2" name="Seta para a esquerda e para a direita 41"/>
          <p:cNvSpPr/>
          <p:nvPr/>
        </p:nvSpPr>
        <p:spPr>
          <a:xfrm rot="1271021" flipV="1">
            <a:off x="3436448" y="2907392"/>
            <a:ext cx="1094859" cy="149379"/>
          </a:xfrm>
          <a:prstGeom prst="leftRightArrow">
            <a:avLst/>
          </a:prstGeom>
          <a:solidFill>
            <a:srgbClr val="92D050"/>
          </a:solidFill>
          <a:ln w="31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4" name="Retângulo 43"/>
          <p:cNvSpPr/>
          <p:nvPr/>
        </p:nvSpPr>
        <p:spPr>
          <a:xfrm>
            <a:off x="2928926" y="4786322"/>
            <a:ext cx="1571636" cy="107157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5" name="Retângulo 44"/>
          <p:cNvSpPr/>
          <p:nvPr/>
        </p:nvSpPr>
        <p:spPr>
          <a:xfrm>
            <a:off x="4286248" y="3571876"/>
            <a:ext cx="2214578" cy="3571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SISTEMA OPERACIONAL</a:t>
            </a:r>
            <a:endParaRPr lang="pt-BR" sz="1200" b="1" dirty="0"/>
          </a:p>
        </p:txBody>
      </p:sp>
      <p:sp>
        <p:nvSpPr>
          <p:cNvPr id="47" name="Elipse 46"/>
          <p:cNvSpPr/>
          <p:nvPr/>
        </p:nvSpPr>
        <p:spPr>
          <a:xfrm>
            <a:off x="3214678" y="4929198"/>
            <a:ext cx="1000132" cy="785818"/>
          </a:xfrm>
          <a:prstGeom prst="ellips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t>CTMAG</a:t>
            </a:r>
          </a:p>
          <a:p>
            <a:pPr algn="ctr"/>
            <a:r>
              <a:rPr lang="pt-BR" sz="1200" dirty="0" smtClean="0"/>
              <a:t>CTMAT</a:t>
            </a:r>
          </a:p>
          <a:p>
            <a:pPr algn="ctr"/>
            <a:r>
              <a:rPr lang="pt-BR" sz="1200" dirty="0" smtClean="0"/>
              <a:t>CTMAR</a:t>
            </a:r>
            <a:endParaRPr lang="pt-BR" sz="1200" dirty="0"/>
          </a:p>
        </p:txBody>
      </p:sp>
      <p:sp>
        <p:nvSpPr>
          <p:cNvPr id="49" name="Retângulo 48"/>
          <p:cNvSpPr/>
          <p:nvPr/>
        </p:nvSpPr>
        <p:spPr>
          <a:xfrm>
            <a:off x="2928926" y="5857892"/>
            <a:ext cx="1571636" cy="3571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UNIX</a:t>
            </a:r>
            <a:endParaRPr lang="pt-BR" dirty="0"/>
          </a:p>
        </p:txBody>
      </p:sp>
      <p:grpSp>
        <p:nvGrpSpPr>
          <p:cNvPr id="54" name="Grupo 53"/>
          <p:cNvGrpSpPr/>
          <p:nvPr/>
        </p:nvGrpSpPr>
        <p:grpSpPr>
          <a:xfrm>
            <a:off x="5000628" y="4357694"/>
            <a:ext cx="2286016" cy="2000264"/>
            <a:chOff x="1285852" y="1357298"/>
            <a:chExt cx="2500330" cy="2000264"/>
          </a:xfrm>
        </p:grpSpPr>
        <p:sp>
          <p:nvSpPr>
            <p:cNvPr id="55" name="Retângulo 54"/>
            <p:cNvSpPr/>
            <p:nvPr/>
          </p:nvSpPr>
          <p:spPr>
            <a:xfrm>
              <a:off x="1285852" y="1357298"/>
              <a:ext cx="250033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57" name="CaixaDeTexto 56"/>
            <p:cNvSpPr txBox="1"/>
            <p:nvPr/>
          </p:nvSpPr>
          <p:spPr>
            <a:xfrm>
              <a:off x="1285852" y="1357298"/>
              <a:ext cx="2500330" cy="235029"/>
            </a:xfrm>
            <a:prstGeom prst="rect">
              <a:avLst/>
            </a:prstGeom>
            <a:noFill/>
          </p:spPr>
          <p:txBody>
            <a:bodyPr wrap="square" rtlCol="0">
              <a:spAutoFit/>
            </a:bodyPr>
            <a:lstStyle/>
            <a:p>
              <a:pPr algn="ctr"/>
              <a:r>
                <a:rPr lang="pt-BR" sz="1200" b="1" dirty="0" smtClean="0">
                  <a:solidFill>
                    <a:schemeClr val="bg1"/>
                  </a:solidFill>
                  <a:latin typeface="Arial" pitchFamily="34" charset="0"/>
                  <a:cs typeface="Arial" pitchFamily="34" charset="0"/>
                </a:rPr>
                <a:t>CONTROL-M /</a:t>
              </a:r>
              <a:r>
                <a:rPr lang="pt-BR" sz="1200" b="1" dirty="0" err="1" smtClean="0">
                  <a:solidFill>
                    <a:schemeClr val="bg1"/>
                  </a:solidFill>
                  <a:latin typeface="Arial" pitchFamily="34" charset="0"/>
                  <a:cs typeface="Arial" pitchFamily="34" charset="0"/>
                </a:rPr>
                <a:t>Agent</a:t>
              </a:r>
              <a:endParaRPr lang="pt-BR" sz="1200" b="1" dirty="0">
                <a:solidFill>
                  <a:schemeClr val="bg1"/>
                </a:solidFill>
                <a:latin typeface="Arial" pitchFamily="34" charset="0"/>
                <a:cs typeface="Arial" pitchFamily="34" charset="0"/>
              </a:endParaRPr>
            </a:p>
          </p:txBody>
        </p:sp>
      </p:grpSp>
      <p:sp>
        <p:nvSpPr>
          <p:cNvPr id="58" name="Retângulo 57"/>
          <p:cNvSpPr/>
          <p:nvPr/>
        </p:nvSpPr>
        <p:spPr>
          <a:xfrm>
            <a:off x="5357818" y="4786322"/>
            <a:ext cx="1571636" cy="107157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9" name="Elipse 58"/>
          <p:cNvSpPr/>
          <p:nvPr/>
        </p:nvSpPr>
        <p:spPr>
          <a:xfrm>
            <a:off x="5643570" y="4929198"/>
            <a:ext cx="1000132" cy="785818"/>
          </a:xfrm>
          <a:prstGeom prst="ellips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t>CTMAG</a:t>
            </a:r>
          </a:p>
          <a:p>
            <a:pPr algn="ctr"/>
            <a:r>
              <a:rPr lang="pt-BR" sz="1200" dirty="0" smtClean="0"/>
              <a:t>CTMAT</a:t>
            </a:r>
          </a:p>
          <a:p>
            <a:pPr algn="ctr"/>
            <a:r>
              <a:rPr lang="pt-BR" sz="1200" dirty="0" smtClean="0"/>
              <a:t>CTMAR</a:t>
            </a:r>
            <a:endParaRPr lang="pt-BR" sz="1200" dirty="0"/>
          </a:p>
        </p:txBody>
      </p:sp>
      <p:sp>
        <p:nvSpPr>
          <p:cNvPr id="60" name="Retângulo 59"/>
          <p:cNvSpPr/>
          <p:nvPr/>
        </p:nvSpPr>
        <p:spPr>
          <a:xfrm>
            <a:off x="5357818" y="5857892"/>
            <a:ext cx="1571636" cy="3571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LINUX</a:t>
            </a:r>
            <a:endParaRPr lang="pt-BR" dirty="0"/>
          </a:p>
        </p:txBody>
      </p:sp>
      <p:sp>
        <p:nvSpPr>
          <p:cNvPr id="61" name="Seta para a esquerda e para a direita 60"/>
          <p:cNvSpPr/>
          <p:nvPr/>
        </p:nvSpPr>
        <p:spPr>
          <a:xfrm rot="17225344" flipV="1">
            <a:off x="4132907" y="4287563"/>
            <a:ext cx="1012846" cy="153309"/>
          </a:xfrm>
          <a:prstGeom prst="leftRightArrow">
            <a:avLst/>
          </a:prstGeom>
          <a:solidFill>
            <a:srgbClr val="92D050"/>
          </a:solidFill>
          <a:ln w="31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2" name="Seta para a esquerda e para a direita 61"/>
          <p:cNvSpPr/>
          <p:nvPr/>
        </p:nvSpPr>
        <p:spPr>
          <a:xfrm rot="15348365" flipV="1">
            <a:off x="4845073" y="4312374"/>
            <a:ext cx="938323" cy="114890"/>
          </a:xfrm>
          <a:prstGeom prst="leftRightArrow">
            <a:avLst/>
          </a:prstGeom>
          <a:solidFill>
            <a:srgbClr val="92D050"/>
          </a:solidFill>
          <a:ln w="31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50"/>
          <p:cNvGrpSpPr/>
          <p:nvPr/>
        </p:nvGrpSpPr>
        <p:grpSpPr>
          <a:xfrm>
            <a:off x="2571736" y="4357694"/>
            <a:ext cx="2286016" cy="2000264"/>
            <a:chOff x="1285852" y="1357298"/>
            <a:chExt cx="2500330" cy="2000264"/>
          </a:xfrm>
          <a:solidFill>
            <a:schemeClr val="bg1">
              <a:lumMod val="95000"/>
            </a:schemeClr>
          </a:solidFill>
        </p:grpSpPr>
        <p:sp>
          <p:nvSpPr>
            <p:cNvPr id="52" name="Retângulo 51"/>
            <p:cNvSpPr/>
            <p:nvPr/>
          </p:nvSpPr>
          <p:spPr>
            <a:xfrm>
              <a:off x="1285852" y="1357298"/>
              <a:ext cx="2500330" cy="2000264"/>
            </a:xfrm>
            <a:prstGeom prst="rect">
              <a:avLst/>
            </a:prstGeom>
            <a:gr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53" name="CaixaDeTexto 52"/>
            <p:cNvSpPr txBox="1"/>
            <p:nvPr/>
          </p:nvSpPr>
          <p:spPr>
            <a:xfrm>
              <a:off x="1285852" y="1357298"/>
              <a:ext cx="2500330" cy="235029"/>
            </a:xfrm>
            <a:prstGeom prst="rect">
              <a:avLst/>
            </a:prstGeom>
            <a:grpFill/>
            <a:ln>
              <a:solidFill>
                <a:schemeClr val="bg1">
                  <a:lumMod val="95000"/>
                </a:schemeClr>
              </a:solidFill>
            </a:ln>
          </p:spPr>
          <p:txBody>
            <a:bodyPr wrap="square" rtlCol="0">
              <a:spAutoFit/>
            </a:bodyPr>
            <a:lstStyle/>
            <a:p>
              <a:pPr algn="ctr"/>
              <a:r>
                <a:rPr lang="pt-BR" sz="1200" b="1" dirty="0" smtClean="0">
                  <a:solidFill>
                    <a:schemeClr val="bg1"/>
                  </a:solidFill>
                  <a:latin typeface="Arial" pitchFamily="34" charset="0"/>
                  <a:cs typeface="Arial" pitchFamily="34" charset="0"/>
                </a:rPr>
                <a:t>CONTROL-M /</a:t>
              </a:r>
              <a:r>
                <a:rPr lang="pt-BR" sz="1200" b="1" dirty="0" err="1" smtClean="0">
                  <a:solidFill>
                    <a:schemeClr val="bg1"/>
                  </a:solidFill>
                  <a:latin typeface="Arial" pitchFamily="34" charset="0"/>
                  <a:cs typeface="Arial" pitchFamily="34" charset="0"/>
                </a:rPr>
                <a:t>Agent</a:t>
              </a:r>
              <a:endParaRPr lang="pt-BR" sz="1200" b="1" dirty="0">
                <a:solidFill>
                  <a:schemeClr val="bg1"/>
                </a:solidFill>
                <a:latin typeface="Arial" pitchFamily="34" charset="0"/>
                <a:cs typeface="Arial" pitchFamily="34" charset="0"/>
              </a:endParaRPr>
            </a:p>
          </p:txBody>
        </p:sp>
      </p:grpSp>
      <p:grpSp>
        <p:nvGrpSpPr>
          <p:cNvPr id="3" name="Grupo 34"/>
          <p:cNvGrpSpPr/>
          <p:nvPr/>
        </p:nvGrpSpPr>
        <p:grpSpPr>
          <a:xfrm>
            <a:off x="4143372" y="1714488"/>
            <a:ext cx="2500330" cy="2357454"/>
            <a:chOff x="1285852" y="1357298"/>
            <a:chExt cx="2500330" cy="2000264"/>
          </a:xfrm>
          <a:solidFill>
            <a:schemeClr val="bg1">
              <a:lumMod val="95000"/>
            </a:schemeClr>
          </a:solidFill>
        </p:grpSpPr>
        <p:sp>
          <p:nvSpPr>
            <p:cNvPr id="36" name="Retângulo 35"/>
            <p:cNvSpPr/>
            <p:nvPr/>
          </p:nvSpPr>
          <p:spPr>
            <a:xfrm>
              <a:off x="1285852" y="1357298"/>
              <a:ext cx="2500330" cy="2000264"/>
            </a:xfrm>
            <a:prstGeom prst="rect">
              <a:avLst/>
            </a:prstGeom>
            <a:gr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37" name="CaixaDeTexto 36"/>
            <p:cNvSpPr txBox="1"/>
            <p:nvPr/>
          </p:nvSpPr>
          <p:spPr>
            <a:xfrm>
              <a:off x="1285852" y="1357298"/>
              <a:ext cx="2500330" cy="276999"/>
            </a:xfrm>
            <a:prstGeom prst="rect">
              <a:avLst/>
            </a:prstGeom>
            <a:grpFill/>
            <a:ln>
              <a:solidFill>
                <a:schemeClr val="bg1">
                  <a:lumMod val="95000"/>
                </a:schemeClr>
              </a:solidFill>
            </a:ln>
          </p:spPr>
          <p:txBody>
            <a:bodyPr wrap="square" rtlCol="0">
              <a:spAutoFit/>
            </a:bodyPr>
            <a:lstStyle/>
            <a:p>
              <a:pPr algn="ctr"/>
              <a:r>
                <a:rPr lang="pt-BR" sz="1200" b="1" dirty="0" smtClean="0">
                  <a:solidFill>
                    <a:schemeClr val="bg1"/>
                  </a:solidFill>
                  <a:latin typeface="Arial" pitchFamily="34" charset="0"/>
                  <a:cs typeface="Arial" pitchFamily="34" charset="0"/>
                </a:rPr>
                <a:t>CONTROL-M /Server</a:t>
              </a:r>
              <a:endParaRPr lang="pt-BR" sz="1200" b="1" dirty="0">
                <a:solidFill>
                  <a:schemeClr val="bg1"/>
                </a:solidFill>
                <a:latin typeface="Arial" pitchFamily="34" charset="0"/>
                <a:cs typeface="Arial" pitchFamily="34" charset="0"/>
              </a:endParaRPr>
            </a:p>
          </p:txBody>
        </p:sp>
      </p:grpSp>
      <p:grpSp>
        <p:nvGrpSpPr>
          <p:cNvPr id="6" name="Grupo 33"/>
          <p:cNvGrpSpPr/>
          <p:nvPr/>
        </p:nvGrpSpPr>
        <p:grpSpPr>
          <a:xfrm>
            <a:off x="1285852" y="1285860"/>
            <a:ext cx="2500330" cy="2000264"/>
            <a:chOff x="1285852" y="1357298"/>
            <a:chExt cx="2500330" cy="2000264"/>
          </a:xfrm>
        </p:grpSpPr>
        <p:sp>
          <p:nvSpPr>
            <p:cNvPr id="5" name="Retângulo 4"/>
            <p:cNvSpPr/>
            <p:nvPr/>
          </p:nvSpPr>
          <p:spPr>
            <a:xfrm>
              <a:off x="1285852" y="1357298"/>
              <a:ext cx="250033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33" name="CaixaDeTexto 32"/>
            <p:cNvSpPr txBox="1"/>
            <p:nvPr/>
          </p:nvSpPr>
          <p:spPr>
            <a:xfrm>
              <a:off x="1285852" y="1357298"/>
              <a:ext cx="2500330" cy="276999"/>
            </a:xfrm>
            <a:prstGeom prst="rect">
              <a:avLst/>
            </a:prstGeom>
            <a:noFill/>
          </p:spPr>
          <p:txBody>
            <a:bodyPr wrap="square" rtlCol="0">
              <a:spAutoFit/>
            </a:bodyPr>
            <a:lstStyle/>
            <a:p>
              <a:pPr algn="ctr"/>
              <a:r>
                <a:rPr lang="pt-BR" sz="1200" b="1" dirty="0" smtClean="0">
                  <a:solidFill>
                    <a:schemeClr val="bg1"/>
                  </a:solidFill>
                  <a:latin typeface="Arial" pitchFamily="34" charset="0"/>
                  <a:cs typeface="Arial" pitchFamily="34" charset="0"/>
                </a:rPr>
                <a:t>Enterprise Manager</a:t>
              </a:r>
              <a:endParaRPr lang="pt-BR" sz="1200" b="1" dirty="0">
                <a:solidFill>
                  <a:schemeClr val="bg1"/>
                </a:solidFill>
                <a:latin typeface="Arial" pitchFamily="34" charset="0"/>
                <a:cs typeface="Arial" pitchFamily="34" charset="0"/>
              </a:endParaRPr>
            </a:p>
          </p:txBody>
        </p:sp>
      </p:grpSp>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CONTROL-M/EM</a:t>
            </a:r>
          </a:p>
        </p:txBody>
      </p:sp>
      <p:sp>
        <p:nvSpPr>
          <p:cNvPr id="8" name="Retângulo 7"/>
          <p:cNvSpPr/>
          <p:nvPr/>
        </p:nvSpPr>
        <p:spPr>
          <a:xfrm>
            <a:off x="1428728" y="1643050"/>
            <a:ext cx="2214578" cy="150019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4286248" y="2071678"/>
            <a:ext cx="2214578" cy="150019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Elipse 10"/>
          <p:cNvSpPr/>
          <p:nvPr/>
        </p:nvSpPr>
        <p:spPr>
          <a:xfrm>
            <a:off x="1714480" y="1857364"/>
            <a:ext cx="571504" cy="57150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DB</a:t>
            </a:r>
            <a:endParaRPr lang="pt-BR" sz="1200" b="1" dirty="0"/>
          </a:p>
        </p:txBody>
      </p:sp>
      <p:sp>
        <p:nvSpPr>
          <p:cNvPr id="12" name="Retângulo de cantos arredondados 11"/>
          <p:cNvSpPr/>
          <p:nvPr/>
        </p:nvSpPr>
        <p:spPr>
          <a:xfrm>
            <a:off x="2643174" y="1928802"/>
            <a:ext cx="857256" cy="42862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GUI</a:t>
            </a:r>
            <a:endParaRPr lang="pt-BR" sz="1400" b="1" dirty="0"/>
          </a:p>
        </p:txBody>
      </p:sp>
      <p:sp>
        <p:nvSpPr>
          <p:cNvPr id="13" name="Retângulo de cantos arredondados 12"/>
          <p:cNvSpPr/>
          <p:nvPr/>
        </p:nvSpPr>
        <p:spPr>
          <a:xfrm>
            <a:off x="1571604" y="2571744"/>
            <a:ext cx="1928826" cy="42862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GATEWAY</a:t>
            </a:r>
            <a:endParaRPr lang="pt-BR" sz="1400" b="1" dirty="0"/>
          </a:p>
        </p:txBody>
      </p:sp>
      <p:sp>
        <p:nvSpPr>
          <p:cNvPr id="26" name="Retângulo de cantos arredondados 25"/>
          <p:cNvSpPr/>
          <p:nvPr/>
        </p:nvSpPr>
        <p:spPr>
          <a:xfrm>
            <a:off x="4429124" y="2214554"/>
            <a:ext cx="1928826" cy="42862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CONTROL-M SERVER</a:t>
            </a:r>
            <a:endParaRPr lang="pt-BR" sz="1400" b="1" dirty="0"/>
          </a:p>
        </p:txBody>
      </p:sp>
      <p:sp>
        <p:nvSpPr>
          <p:cNvPr id="28" name="Retângulo de cantos arredondados 27"/>
          <p:cNvSpPr/>
          <p:nvPr/>
        </p:nvSpPr>
        <p:spPr>
          <a:xfrm>
            <a:off x="4500562" y="2928934"/>
            <a:ext cx="857256" cy="42862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GATEWAY</a:t>
            </a:r>
          </a:p>
        </p:txBody>
      </p:sp>
      <p:sp>
        <p:nvSpPr>
          <p:cNvPr id="29" name="Seta para a esquerda e para a direita 28"/>
          <p:cNvSpPr/>
          <p:nvPr/>
        </p:nvSpPr>
        <p:spPr>
          <a:xfrm flipV="1">
            <a:off x="2285984" y="2071677"/>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Seta para a esquerda e para a direita 30"/>
          <p:cNvSpPr/>
          <p:nvPr/>
        </p:nvSpPr>
        <p:spPr>
          <a:xfrm rot="2902650" flipV="1">
            <a:off x="2126929" y="2412189"/>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2" name="Seta para a esquerda e para a direita 31"/>
          <p:cNvSpPr/>
          <p:nvPr/>
        </p:nvSpPr>
        <p:spPr>
          <a:xfrm rot="7212805" flipV="1">
            <a:off x="2516477" y="2399830"/>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8" name="Elipse 37"/>
          <p:cNvSpPr/>
          <p:nvPr/>
        </p:nvSpPr>
        <p:spPr>
          <a:xfrm>
            <a:off x="5715008" y="2857496"/>
            <a:ext cx="571504" cy="571504"/>
          </a:xfrm>
          <a:prstGeom prst="ellipse">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DB</a:t>
            </a:r>
            <a:endParaRPr lang="pt-BR" sz="1200" b="1" dirty="0"/>
          </a:p>
        </p:txBody>
      </p:sp>
      <p:sp>
        <p:nvSpPr>
          <p:cNvPr id="39" name="Seta para a esquerda e para a direita 38"/>
          <p:cNvSpPr/>
          <p:nvPr/>
        </p:nvSpPr>
        <p:spPr>
          <a:xfrm rot="3028037" flipV="1">
            <a:off x="5552395" y="2766765"/>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0" name="Seta para a esquerda e para a direita 39"/>
          <p:cNvSpPr/>
          <p:nvPr/>
        </p:nvSpPr>
        <p:spPr>
          <a:xfrm flipV="1">
            <a:off x="5357818" y="3071810"/>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1" name="Seta para a esquerda e para a direita 40"/>
          <p:cNvSpPr/>
          <p:nvPr/>
        </p:nvSpPr>
        <p:spPr>
          <a:xfrm rot="7212805" flipV="1">
            <a:off x="5110167" y="2757982"/>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2" name="Seta para a esquerda e para a direita 41"/>
          <p:cNvSpPr/>
          <p:nvPr/>
        </p:nvSpPr>
        <p:spPr>
          <a:xfrm rot="1271021" flipV="1">
            <a:off x="3436448" y="2907392"/>
            <a:ext cx="1094859" cy="149379"/>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4" name="Retângulo 43"/>
          <p:cNvSpPr/>
          <p:nvPr/>
        </p:nvSpPr>
        <p:spPr>
          <a:xfrm>
            <a:off x="2928926" y="4786322"/>
            <a:ext cx="1571636" cy="107157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5" name="Retângulo 44"/>
          <p:cNvSpPr/>
          <p:nvPr/>
        </p:nvSpPr>
        <p:spPr>
          <a:xfrm>
            <a:off x="4286248" y="3571876"/>
            <a:ext cx="2214578" cy="35719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SISTEMA OPERACIONAL</a:t>
            </a:r>
            <a:endParaRPr lang="pt-BR" sz="1200" b="1" dirty="0"/>
          </a:p>
        </p:txBody>
      </p:sp>
      <p:sp>
        <p:nvSpPr>
          <p:cNvPr id="47" name="Elipse 46"/>
          <p:cNvSpPr/>
          <p:nvPr/>
        </p:nvSpPr>
        <p:spPr>
          <a:xfrm>
            <a:off x="3214678" y="4929198"/>
            <a:ext cx="1000132" cy="785818"/>
          </a:xfrm>
          <a:prstGeom prst="ellipse">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t>CTMAG</a:t>
            </a:r>
          </a:p>
          <a:p>
            <a:pPr algn="ctr"/>
            <a:r>
              <a:rPr lang="pt-BR" sz="1200" dirty="0" smtClean="0"/>
              <a:t>CTMAT</a:t>
            </a:r>
            <a:endParaRPr lang="pt-BR" sz="1200" dirty="0"/>
          </a:p>
        </p:txBody>
      </p:sp>
      <p:sp>
        <p:nvSpPr>
          <p:cNvPr id="49" name="Retângulo 48"/>
          <p:cNvSpPr/>
          <p:nvPr/>
        </p:nvSpPr>
        <p:spPr>
          <a:xfrm>
            <a:off x="2928926" y="5857892"/>
            <a:ext cx="1571636" cy="35719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UNIX</a:t>
            </a:r>
            <a:endParaRPr lang="pt-BR" dirty="0"/>
          </a:p>
        </p:txBody>
      </p:sp>
      <p:grpSp>
        <p:nvGrpSpPr>
          <p:cNvPr id="7" name="Grupo 53"/>
          <p:cNvGrpSpPr/>
          <p:nvPr/>
        </p:nvGrpSpPr>
        <p:grpSpPr>
          <a:xfrm>
            <a:off x="5000628" y="4357694"/>
            <a:ext cx="2286016" cy="2000264"/>
            <a:chOff x="1285852" y="1357298"/>
            <a:chExt cx="2500330" cy="2000264"/>
          </a:xfrm>
          <a:solidFill>
            <a:schemeClr val="bg1">
              <a:lumMod val="95000"/>
            </a:schemeClr>
          </a:solidFill>
        </p:grpSpPr>
        <p:sp>
          <p:nvSpPr>
            <p:cNvPr id="55" name="Retângulo 54"/>
            <p:cNvSpPr/>
            <p:nvPr/>
          </p:nvSpPr>
          <p:spPr>
            <a:xfrm>
              <a:off x="1285852" y="1357298"/>
              <a:ext cx="2500330" cy="2000264"/>
            </a:xfrm>
            <a:prstGeom prst="rect">
              <a:avLst/>
            </a:prstGeom>
            <a:gr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57" name="CaixaDeTexto 56"/>
            <p:cNvSpPr txBox="1"/>
            <p:nvPr/>
          </p:nvSpPr>
          <p:spPr>
            <a:xfrm>
              <a:off x="1285852" y="1357298"/>
              <a:ext cx="2500330" cy="235029"/>
            </a:xfrm>
            <a:prstGeom prst="rect">
              <a:avLst/>
            </a:prstGeom>
            <a:grpFill/>
            <a:ln>
              <a:solidFill>
                <a:schemeClr val="bg1">
                  <a:lumMod val="95000"/>
                </a:schemeClr>
              </a:solidFill>
            </a:ln>
          </p:spPr>
          <p:txBody>
            <a:bodyPr wrap="square" rtlCol="0">
              <a:spAutoFit/>
            </a:bodyPr>
            <a:lstStyle/>
            <a:p>
              <a:pPr algn="ctr"/>
              <a:r>
                <a:rPr lang="pt-BR" sz="1200" b="1" dirty="0" smtClean="0">
                  <a:solidFill>
                    <a:schemeClr val="bg1"/>
                  </a:solidFill>
                  <a:latin typeface="Arial" pitchFamily="34" charset="0"/>
                  <a:cs typeface="Arial" pitchFamily="34" charset="0"/>
                </a:rPr>
                <a:t>CONTROL-M /</a:t>
              </a:r>
              <a:r>
                <a:rPr lang="pt-BR" sz="1200" b="1" dirty="0" err="1" smtClean="0">
                  <a:solidFill>
                    <a:schemeClr val="bg1"/>
                  </a:solidFill>
                  <a:latin typeface="Arial" pitchFamily="34" charset="0"/>
                  <a:cs typeface="Arial" pitchFamily="34" charset="0"/>
                </a:rPr>
                <a:t>Agent</a:t>
              </a:r>
              <a:endParaRPr lang="pt-BR" sz="1200" b="1" dirty="0">
                <a:solidFill>
                  <a:schemeClr val="bg1"/>
                </a:solidFill>
                <a:latin typeface="Arial" pitchFamily="34" charset="0"/>
                <a:cs typeface="Arial" pitchFamily="34" charset="0"/>
              </a:endParaRPr>
            </a:p>
          </p:txBody>
        </p:sp>
      </p:grpSp>
      <p:sp>
        <p:nvSpPr>
          <p:cNvPr id="58" name="Retângulo 57"/>
          <p:cNvSpPr/>
          <p:nvPr/>
        </p:nvSpPr>
        <p:spPr>
          <a:xfrm>
            <a:off x="5357818" y="4786322"/>
            <a:ext cx="1571636" cy="107157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9" name="Elipse 58"/>
          <p:cNvSpPr/>
          <p:nvPr/>
        </p:nvSpPr>
        <p:spPr>
          <a:xfrm>
            <a:off x="5643570" y="4929198"/>
            <a:ext cx="1000132" cy="785818"/>
          </a:xfrm>
          <a:prstGeom prst="ellipse">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t>CTMAG</a:t>
            </a:r>
          </a:p>
          <a:p>
            <a:pPr algn="ctr"/>
            <a:r>
              <a:rPr lang="pt-BR" sz="1200" dirty="0" smtClean="0"/>
              <a:t>CTMAT</a:t>
            </a:r>
            <a:endParaRPr lang="pt-BR" sz="1200" dirty="0"/>
          </a:p>
        </p:txBody>
      </p:sp>
      <p:sp>
        <p:nvSpPr>
          <p:cNvPr id="60" name="Retângulo 59"/>
          <p:cNvSpPr/>
          <p:nvPr/>
        </p:nvSpPr>
        <p:spPr>
          <a:xfrm>
            <a:off x="5357818" y="5857892"/>
            <a:ext cx="1571636" cy="35719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LINUX</a:t>
            </a:r>
            <a:endParaRPr lang="pt-BR" dirty="0"/>
          </a:p>
        </p:txBody>
      </p:sp>
      <p:sp>
        <p:nvSpPr>
          <p:cNvPr id="61" name="Seta para a esquerda e para a direita 60"/>
          <p:cNvSpPr/>
          <p:nvPr/>
        </p:nvSpPr>
        <p:spPr>
          <a:xfrm rot="17225344" flipV="1">
            <a:off x="4132907" y="4287563"/>
            <a:ext cx="1012846" cy="153309"/>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2" name="Seta para a esquerda e para a direita 61"/>
          <p:cNvSpPr/>
          <p:nvPr/>
        </p:nvSpPr>
        <p:spPr>
          <a:xfrm rot="15348365" flipV="1">
            <a:off x="4845073" y="4312374"/>
            <a:ext cx="938323" cy="114890"/>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3" name="CaixaDeTexto 42"/>
          <p:cNvSpPr txBox="1"/>
          <p:nvPr/>
        </p:nvSpPr>
        <p:spPr>
          <a:xfrm>
            <a:off x="1142976" y="3571876"/>
            <a:ext cx="6572296" cy="2154436"/>
          </a:xfrm>
          <a:prstGeom prst="rect">
            <a:avLst/>
          </a:prstGeom>
          <a:noFill/>
        </p:spPr>
        <p:txBody>
          <a:bodyPr wrap="square" rtlCol="0">
            <a:spAutoFit/>
          </a:bodyPr>
          <a:lstStyle/>
          <a:p>
            <a:r>
              <a:rPr lang="pt-BR" sz="1400" b="1" dirty="0" smtClean="0">
                <a:latin typeface="Arial" pitchFamily="34" charset="0"/>
                <a:cs typeface="Arial" pitchFamily="34" charset="0"/>
              </a:rPr>
              <a:t>Enterprise Manager</a:t>
            </a:r>
          </a:p>
          <a:p>
            <a:endParaRPr lang="pt-BR" sz="1200" dirty="0" smtClean="0">
              <a:latin typeface="Arial" pitchFamily="34" charset="0"/>
              <a:cs typeface="Arial" pitchFamily="34" charset="0"/>
            </a:endParaRPr>
          </a:p>
          <a:p>
            <a:r>
              <a:rPr lang="pt-BR" sz="1200" b="1" dirty="0" smtClean="0">
                <a:latin typeface="Arial" pitchFamily="34" charset="0"/>
                <a:cs typeface="Arial" pitchFamily="34" charset="0"/>
              </a:rPr>
              <a:t>O CONTROL-M/Enterprise Manager á a console gráfica do CONTROL-M, que atende a plataforma alta (Mainframe) e a baixa, e permite a visualização de forma gráfica, exibe as dependências e o relacionamento dos </a:t>
            </a:r>
            <a:r>
              <a:rPr lang="pt-BR" sz="1200" b="1" dirty="0" err="1" smtClean="0">
                <a:latin typeface="Arial" pitchFamily="34" charset="0"/>
                <a:cs typeface="Arial" pitchFamily="34" charset="0"/>
              </a:rPr>
              <a:t>jobs</a:t>
            </a:r>
            <a:r>
              <a:rPr lang="pt-BR" sz="1200" b="1" dirty="0" smtClean="0">
                <a:latin typeface="Arial" pitchFamily="34" charset="0"/>
                <a:cs typeface="Arial" pitchFamily="34" charset="0"/>
              </a:rPr>
              <a:t>, simplifica as operações diárias e também a emissão de relatórios operacionais e gerenciais. O uso da console gráfica permite aos profissionais visualizar e trabalhar com o processo de produção e não com </a:t>
            </a:r>
            <a:r>
              <a:rPr lang="pt-BR" sz="1200" b="1" dirty="0" err="1" smtClean="0">
                <a:latin typeface="Arial" pitchFamily="34" charset="0"/>
                <a:cs typeface="Arial" pitchFamily="34" charset="0"/>
              </a:rPr>
              <a:t>jobs</a:t>
            </a:r>
            <a:r>
              <a:rPr lang="pt-BR" sz="1200" b="1" dirty="0" smtClean="0">
                <a:latin typeface="Arial" pitchFamily="34" charset="0"/>
                <a:cs typeface="Arial" pitchFamily="34" charset="0"/>
              </a:rPr>
              <a:t> de uma plataforma específica. A console gráfica também permite ver em um único ambiente os processos de produção das plataformas mainframe (alta plataforma) e distribuído (baixa plataforma) e facilitar o entendimento do relacionamento com uma visão de processo.</a:t>
            </a:r>
            <a:endParaRPr lang="pt-BR"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CONTROL-M/EM </a:t>
            </a:r>
            <a:r>
              <a:rPr lang="pt-BR" sz="2400" b="1" dirty="0" err="1" smtClean="0">
                <a:solidFill>
                  <a:schemeClr val="accent2">
                    <a:lumMod val="50000"/>
                  </a:schemeClr>
                </a:solidFill>
                <a:latin typeface="Arial" pitchFamily="34" charset="0"/>
                <a:cs typeface="Arial" pitchFamily="34" charset="0"/>
              </a:rPr>
              <a:t>Components</a:t>
            </a:r>
            <a:endParaRPr lang="pt-BR" sz="2400" b="1" dirty="0" smtClean="0">
              <a:solidFill>
                <a:schemeClr val="accent2">
                  <a:lumMod val="50000"/>
                </a:schemeClr>
              </a:solidFill>
              <a:latin typeface="Arial" pitchFamily="34" charset="0"/>
              <a:cs typeface="Arial" pitchFamily="34" charset="0"/>
            </a:endParaRPr>
          </a:p>
        </p:txBody>
      </p:sp>
      <p:pic>
        <p:nvPicPr>
          <p:cNvPr id="2" name="Picture 2"/>
          <p:cNvPicPr>
            <a:picLocks noChangeAspect="1" noChangeArrowheads="1"/>
          </p:cNvPicPr>
          <p:nvPr/>
        </p:nvPicPr>
        <p:blipFill>
          <a:blip r:embed="rId2" cstate="print"/>
          <a:srcRect/>
          <a:stretch>
            <a:fillRect/>
          </a:stretch>
        </p:blipFill>
        <p:spPr bwMode="auto">
          <a:xfrm>
            <a:off x="500034" y="1071546"/>
            <a:ext cx="8107742" cy="5227987"/>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8001024" y="6000768"/>
            <a:ext cx="981075" cy="695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CONTROL-M/EM </a:t>
            </a:r>
            <a:r>
              <a:rPr lang="pt-BR" sz="2400" b="1" dirty="0" err="1" smtClean="0">
                <a:solidFill>
                  <a:schemeClr val="accent2">
                    <a:lumMod val="50000"/>
                  </a:schemeClr>
                </a:solidFill>
                <a:latin typeface="Arial" pitchFamily="34" charset="0"/>
                <a:cs typeface="Arial" pitchFamily="34" charset="0"/>
              </a:rPr>
              <a:t>Components</a:t>
            </a:r>
            <a:r>
              <a:rPr lang="pt-BR" sz="2400" b="1" dirty="0" smtClean="0">
                <a:solidFill>
                  <a:schemeClr val="accent2">
                    <a:lumMod val="50000"/>
                  </a:schemeClr>
                </a:solidFill>
                <a:latin typeface="Arial" pitchFamily="34" charset="0"/>
                <a:cs typeface="Arial" pitchFamily="34" charset="0"/>
              </a:rPr>
              <a:t> </a:t>
            </a:r>
            <a:r>
              <a:rPr lang="pt-BR" sz="2400" b="1" dirty="0" err="1" smtClean="0">
                <a:solidFill>
                  <a:schemeClr val="accent2">
                    <a:lumMod val="50000"/>
                  </a:schemeClr>
                </a:solidFill>
                <a:latin typeface="Arial" pitchFamily="34" charset="0"/>
                <a:cs typeface="Arial" pitchFamily="34" charset="0"/>
              </a:rPr>
              <a:t>Description</a:t>
            </a:r>
            <a:endParaRPr lang="pt-BR" sz="2400" b="1" dirty="0" smtClean="0">
              <a:solidFill>
                <a:schemeClr val="accent2">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sp>
        <p:nvSpPr>
          <p:cNvPr id="2049" name="Rectangle 1"/>
          <p:cNvSpPr>
            <a:spLocks noChangeArrowheads="1"/>
          </p:cNvSpPr>
          <p:nvPr/>
        </p:nvSpPr>
        <p:spPr bwMode="auto">
          <a:xfrm>
            <a:off x="357158" y="1089444"/>
            <a:ext cx="8358246"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GUI Server</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componente que disponibiliza uma interface amigável do processamento batch que esta ativo no EM.</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Gateway (GTW)</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interface que faz a comunicação entre CONTROL-M/EM e CONTROL-M/Server.</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Configuration</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Management Server (CMS)</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interface com as configurações dos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Agents</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provisionados pelo CONTROL-M/Server e CONTROL-M for z/OS.</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Global </a:t>
            </a: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Alerts</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server</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(GAS)</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gerencia alertas do CONTROL-M/EM.</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Global </a:t>
            </a: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Conditions</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server</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(GCS)</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distribui as condições globais para os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CONTROL-Ms</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Batch </a:t>
            </a: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Impact</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Manager (BIM) Server</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monitora processos críticos. É um recurso adicional do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Control-M</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Forecast</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Server</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auxilia a definição de Jobs futuros. Monta uma tabela de execução baseada na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dfinição</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do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Job</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ajudando a identificação de datas no </a:t>
            </a: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calendário. É um recurso adicional do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Control-M</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Componentes de Infra-Estrutura</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CONTROL-M/EM </a:t>
            </a: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Configuration</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Agent</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interface entre CONTROL-M/EM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Configuration</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Manager e CONTROL-M/EM, administração e configuração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derecursos</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do CONTROL-M.</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CORBA-based</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naming</a:t>
            </a: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pt-BR" sz="11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services</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faz a descoberta de componentes CONTROL-M na rede.O CORBA armazena a configuração de portas e servidores do ambiente CONTROL-M no arquivo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config</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xml</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pt-B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NAMING SERVICE</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é executado em background e faz as verificações necessárias de acordo com o arquivo de configuração “</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config</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pt-BR"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xml</a:t>
            </a:r>
            <a:r>
              <a:rPr kumimoji="0" lang="pt-B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gerado pelo CORBA.</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50"/>
          <p:cNvGrpSpPr/>
          <p:nvPr/>
        </p:nvGrpSpPr>
        <p:grpSpPr>
          <a:xfrm>
            <a:off x="2571736" y="4357694"/>
            <a:ext cx="2286016" cy="2000264"/>
            <a:chOff x="1285852" y="1357298"/>
            <a:chExt cx="2500330" cy="2000264"/>
          </a:xfrm>
          <a:solidFill>
            <a:schemeClr val="bg1">
              <a:lumMod val="95000"/>
            </a:schemeClr>
          </a:solidFill>
        </p:grpSpPr>
        <p:sp>
          <p:nvSpPr>
            <p:cNvPr id="52" name="Retângulo 51"/>
            <p:cNvSpPr/>
            <p:nvPr/>
          </p:nvSpPr>
          <p:spPr>
            <a:xfrm>
              <a:off x="1285852" y="1357298"/>
              <a:ext cx="2500330" cy="2000264"/>
            </a:xfrm>
            <a:prstGeom prst="rect">
              <a:avLst/>
            </a:prstGeom>
            <a:gr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53" name="CaixaDeTexto 52"/>
            <p:cNvSpPr txBox="1"/>
            <p:nvPr/>
          </p:nvSpPr>
          <p:spPr>
            <a:xfrm>
              <a:off x="1285852" y="1357298"/>
              <a:ext cx="2500330" cy="235029"/>
            </a:xfrm>
            <a:prstGeom prst="rect">
              <a:avLst/>
            </a:prstGeom>
            <a:grpFill/>
            <a:ln>
              <a:solidFill>
                <a:schemeClr val="bg1">
                  <a:lumMod val="95000"/>
                </a:schemeClr>
              </a:solidFill>
            </a:ln>
          </p:spPr>
          <p:txBody>
            <a:bodyPr wrap="square" rtlCol="0">
              <a:spAutoFit/>
            </a:bodyPr>
            <a:lstStyle/>
            <a:p>
              <a:pPr algn="ctr"/>
              <a:r>
                <a:rPr lang="pt-BR" sz="1200" b="1" dirty="0" smtClean="0">
                  <a:solidFill>
                    <a:schemeClr val="bg1"/>
                  </a:solidFill>
                  <a:latin typeface="Arial" pitchFamily="34" charset="0"/>
                  <a:cs typeface="Arial" pitchFamily="34" charset="0"/>
                </a:rPr>
                <a:t>CONTROL-M /</a:t>
              </a:r>
              <a:r>
                <a:rPr lang="pt-BR" sz="1200" b="1" dirty="0" err="1" smtClean="0">
                  <a:solidFill>
                    <a:schemeClr val="bg1"/>
                  </a:solidFill>
                  <a:latin typeface="Arial" pitchFamily="34" charset="0"/>
                  <a:cs typeface="Arial" pitchFamily="34" charset="0"/>
                </a:rPr>
                <a:t>Agent</a:t>
              </a:r>
              <a:endParaRPr lang="pt-BR" sz="1200" b="1" dirty="0">
                <a:solidFill>
                  <a:schemeClr val="bg1"/>
                </a:solidFill>
                <a:latin typeface="Arial" pitchFamily="34" charset="0"/>
                <a:cs typeface="Arial" pitchFamily="34" charset="0"/>
              </a:endParaRPr>
            </a:p>
          </p:txBody>
        </p:sp>
      </p:grpSp>
      <p:grpSp>
        <p:nvGrpSpPr>
          <p:cNvPr id="3" name="Grupo 34"/>
          <p:cNvGrpSpPr/>
          <p:nvPr/>
        </p:nvGrpSpPr>
        <p:grpSpPr>
          <a:xfrm>
            <a:off x="4143372" y="1714488"/>
            <a:ext cx="2500330" cy="2357454"/>
            <a:chOff x="1285852" y="1357298"/>
            <a:chExt cx="2500330" cy="2000264"/>
          </a:xfrm>
        </p:grpSpPr>
        <p:sp>
          <p:nvSpPr>
            <p:cNvPr id="36" name="Retângulo 35"/>
            <p:cNvSpPr/>
            <p:nvPr/>
          </p:nvSpPr>
          <p:spPr>
            <a:xfrm>
              <a:off x="1285852" y="1357298"/>
              <a:ext cx="250033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37" name="CaixaDeTexto 36"/>
            <p:cNvSpPr txBox="1"/>
            <p:nvPr/>
          </p:nvSpPr>
          <p:spPr>
            <a:xfrm>
              <a:off x="1285852" y="1357298"/>
              <a:ext cx="2500330" cy="276999"/>
            </a:xfrm>
            <a:prstGeom prst="rect">
              <a:avLst/>
            </a:prstGeom>
            <a:noFill/>
          </p:spPr>
          <p:txBody>
            <a:bodyPr wrap="square" rtlCol="0">
              <a:spAutoFit/>
            </a:bodyPr>
            <a:lstStyle/>
            <a:p>
              <a:pPr algn="ctr"/>
              <a:r>
                <a:rPr lang="pt-BR" sz="1200" b="1" dirty="0" smtClean="0">
                  <a:solidFill>
                    <a:schemeClr val="bg1"/>
                  </a:solidFill>
                  <a:latin typeface="Arial" pitchFamily="34" charset="0"/>
                  <a:cs typeface="Arial" pitchFamily="34" charset="0"/>
                </a:rPr>
                <a:t>CONTROL-M /Server</a:t>
              </a:r>
              <a:endParaRPr lang="pt-BR" sz="1200" b="1" dirty="0">
                <a:solidFill>
                  <a:schemeClr val="bg1"/>
                </a:solidFill>
                <a:latin typeface="Arial" pitchFamily="34" charset="0"/>
                <a:cs typeface="Arial" pitchFamily="34" charset="0"/>
              </a:endParaRPr>
            </a:p>
          </p:txBody>
        </p:sp>
      </p:grpSp>
      <p:grpSp>
        <p:nvGrpSpPr>
          <p:cNvPr id="6" name="Grupo 33"/>
          <p:cNvGrpSpPr/>
          <p:nvPr/>
        </p:nvGrpSpPr>
        <p:grpSpPr>
          <a:xfrm>
            <a:off x="1285852" y="1285860"/>
            <a:ext cx="2500330" cy="2000264"/>
            <a:chOff x="1285852" y="1357298"/>
            <a:chExt cx="2500330" cy="2000264"/>
          </a:xfrm>
          <a:solidFill>
            <a:schemeClr val="bg1">
              <a:lumMod val="95000"/>
            </a:schemeClr>
          </a:solidFill>
        </p:grpSpPr>
        <p:sp>
          <p:nvSpPr>
            <p:cNvPr id="5" name="Retângulo 4"/>
            <p:cNvSpPr/>
            <p:nvPr/>
          </p:nvSpPr>
          <p:spPr>
            <a:xfrm>
              <a:off x="1285852" y="1357298"/>
              <a:ext cx="2500330" cy="2000264"/>
            </a:xfrm>
            <a:prstGeom prst="rect">
              <a:avLst/>
            </a:prstGeom>
            <a:gr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33" name="CaixaDeTexto 32"/>
            <p:cNvSpPr txBox="1"/>
            <p:nvPr/>
          </p:nvSpPr>
          <p:spPr>
            <a:xfrm>
              <a:off x="1285852" y="1357298"/>
              <a:ext cx="2500330" cy="276999"/>
            </a:xfrm>
            <a:prstGeom prst="rect">
              <a:avLst/>
            </a:prstGeom>
            <a:grpFill/>
            <a:ln>
              <a:solidFill>
                <a:schemeClr val="bg1">
                  <a:lumMod val="95000"/>
                </a:schemeClr>
              </a:solidFill>
            </a:ln>
          </p:spPr>
          <p:txBody>
            <a:bodyPr wrap="square" rtlCol="0">
              <a:spAutoFit/>
            </a:bodyPr>
            <a:lstStyle/>
            <a:p>
              <a:pPr algn="ctr"/>
              <a:r>
                <a:rPr lang="pt-BR" sz="1200" b="1" dirty="0" smtClean="0">
                  <a:solidFill>
                    <a:schemeClr val="bg1"/>
                  </a:solidFill>
                  <a:latin typeface="Arial" pitchFamily="34" charset="0"/>
                  <a:cs typeface="Arial" pitchFamily="34" charset="0"/>
                </a:rPr>
                <a:t>Enterprise Manager</a:t>
              </a:r>
              <a:endParaRPr lang="pt-BR" sz="1200" b="1" dirty="0">
                <a:solidFill>
                  <a:schemeClr val="bg1"/>
                </a:solidFill>
                <a:latin typeface="Arial" pitchFamily="34" charset="0"/>
                <a:cs typeface="Arial" pitchFamily="34" charset="0"/>
              </a:endParaRPr>
            </a:p>
          </p:txBody>
        </p:sp>
      </p:grpSp>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CONTROL-M/SERVER</a:t>
            </a:r>
          </a:p>
        </p:txBody>
      </p:sp>
      <p:sp>
        <p:nvSpPr>
          <p:cNvPr id="8" name="Retângulo 7"/>
          <p:cNvSpPr/>
          <p:nvPr/>
        </p:nvSpPr>
        <p:spPr>
          <a:xfrm>
            <a:off x="1428728" y="1643050"/>
            <a:ext cx="2214578" cy="150019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4286248" y="2071678"/>
            <a:ext cx="2214578" cy="150019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Elipse 10"/>
          <p:cNvSpPr/>
          <p:nvPr/>
        </p:nvSpPr>
        <p:spPr>
          <a:xfrm>
            <a:off x="1714480" y="1857364"/>
            <a:ext cx="571504" cy="571504"/>
          </a:xfrm>
          <a:prstGeom prst="ellipse">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DB</a:t>
            </a:r>
            <a:endParaRPr lang="pt-BR" sz="1200" b="1" dirty="0"/>
          </a:p>
        </p:txBody>
      </p:sp>
      <p:sp>
        <p:nvSpPr>
          <p:cNvPr id="12" name="Retângulo de cantos arredondados 11"/>
          <p:cNvSpPr/>
          <p:nvPr/>
        </p:nvSpPr>
        <p:spPr>
          <a:xfrm>
            <a:off x="2643174" y="1928802"/>
            <a:ext cx="857256" cy="42862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GUI</a:t>
            </a:r>
            <a:endParaRPr lang="pt-BR" sz="1400" b="1" dirty="0"/>
          </a:p>
        </p:txBody>
      </p:sp>
      <p:sp>
        <p:nvSpPr>
          <p:cNvPr id="13" name="Retângulo de cantos arredondados 12"/>
          <p:cNvSpPr/>
          <p:nvPr/>
        </p:nvSpPr>
        <p:spPr>
          <a:xfrm>
            <a:off x="1571604" y="2571744"/>
            <a:ext cx="1928826" cy="42862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GATEWAY</a:t>
            </a:r>
            <a:endParaRPr lang="pt-BR" sz="1400" b="1" dirty="0"/>
          </a:p>
        </p:txBody>
      </p:sp>
      <p:sp>
        <p:nvSpPr>
          <p:cNvPr id="26" name="Retângulo de cantos arredondados 25"/>
          <p:cNvSpPr/>
          <p:nvPr/>
        </p:nvSpPr>
        <p:spPr>
          <a:xfrm>
            <a:off x="4429124" y="2214554"/>
            <a:ext cx="1928826" cy="428628"/>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CONTROL-M SERVER</a:t>
            </a:r>
            <a:endParaRPr lang="pt-BR" sz="1400" b="1" dirty="0"/>
          </a:p>
        </p:txBody>
      </p:sp>
      <p:sp>
        <p:nvSpPr>
          <p:cNvPr id="28" name="Retângulo de cantos arredondados 27"/>
          <p:cNvSpPr/>
          <p:nvPr/>
        </p:nvSpPr>
        <p:spPr>
          <a:xfrm>
            <a:off x="4500562" y="2928934"/>
            <a:ext cx="857256" cy="42862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GATEWAY</a:t>
            </a:r>
          </a:p>
        </p:txBody>
      </p:sp>
      <p:sp>
        <p:nvSpPr>
          <p:cNvPr id="29" name="Seta para a esquerda e para a direita 28"/>
          <p:cNvSpPr/>
          <p:nvPr/>
        </p:nvSpPr>
        <p:spPr>
          <a:xfrm flipV="1">
            <a:off x="2285984" y="2071677"/>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Seta para a esquerda e para a direita 30"/>
          <p:cNvSpPr/>
          <p:nvPr/>
        </p:nvSpPr>
        <p:spPr>
          <a:xfrm rot="2902650" flipV="1">
            <a:off x="2126929" y="2412189"/>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2" name="Seta para a esquerda e para a direita 31"/>
          <p:cNvSpPr/>
          <p:nvPr/>
        </p:nvSpPr>
        <p:spPr>
          <a:xfrm rot="7212805" flipV="1">
            <a:off x="2516477" y="2399830"/>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8" name="Elipse 37"/>
          <p:cNvSpPr/>
          <p:nvPr/>
        </p:nvSpPr>
        <p:spPr>
          <a:xfrm>
            <a:off x="5715008" y="2857496"/>
            <a:ext cx="571504" cy="57150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DB</a:t>
            </a:r>
            <a:endParaRPr lang="pt-BR" sz="1200" b="1" dirty="0"/>
          </a:p>
        </p:txBody>
      </p:sp>
      <p:sp>
        <p:nvSpPr>
          <p:cNvPr id="39" name="Seta para a esquerda e para a direita 38"/>
          <p:cNvSpPr/>
          <p:nvPr/>
        </p:nvSpPr>
        <p:spPr>
          <a:xfrm rot="3028037" flipV="1">
            <a:off x="5552395" y="2766765"/>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0" name="Seta para a esquerda e para a direita 39"/>
          <p:cNvSpPr/>
          <p:nvPr/>
        </p:nvSpPr>
        <p:spPr>
          <a:xfrm flipV="1">
            <a:off x="5357818" y="3071810"/>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1" name="Seta para a esquerda e para a direita 40"/>
          <p:cNvSpPr/>
          <p:nvPr/>
        </p:nvSpPr>
        <p:spPr>
          <a:xfrm rot="7212805" flipV="1">
            <a:off x="5110167" y="2757982"/>
            <a:ext cx="357190" cy="117155"/>
          </a:xfrm>
          <a:prstGeom prst="leftRightArrow">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2" name="Seta para a esquerda e para a direita 41"/>
          <p:cNvSpPr/>
          <p:nvPr/>
        </p:nvSpPr>
        <p:spPr>
          <a:xfrm rot="1271021" flipV="1">
            <a:off x="3436448" y="2907392"/>
            <a:ext cx="1094859" cy="149379"/>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4" name="Retângulo 43"/>
          <p:cNvSpPr/>
          <p:nvPr/>
        </p:nvSpPr>
        <p:spPr>
          <a:xfrm>
            <a:off x="2928926" y="4786322"/>
            <a:ext cx="1571636" cy="107157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5" name="Retângulo 44"/>
          <p:cNvSpPr/>
          <p:nvPr/>
        </p:nvSpPr>
        <p:spPr>
          <a:xfrm>
            <a:off x="4286248" y="3571876"/>
            <a:ext cx="2214578" cy="3571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SISTEMA OPERACIONAL</a:t>
            </a:r>
            <a:endParaRPr lang="pt-BR" sz="1200" b="1" dirty="0"/>
          </a:p>
        </p:txBody>
      </p:sp>
      <p:sp>
        <p:nvSpPr>
          <p:cNvPr id="47" name="Elipse 46"/>
          <p:cNvSpPr/>
          <p:nvPr/>
        </p:nvSpPr>
        <p:spPr>
          <a:xfrm>
            <a:off x="3214678" y="4929198"/>
            <a:ext cx="1000132" cy="785818"/>
          </a:xfrm>
          <a:prstGeom prst="ellipse">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t>CTMAG</a:t>
            </a:r>
          </a:p>
          <a:p>
            <a:pPr algn="ctr"/>
            <a:r>
              <a:rPr lang="pt-BR" sz="1200" dirty="0" smtClean="0"/>
              <a:t>CTMAT</a:t>
            </a:r>
            <a:endParaRPr lang="pt-BR" sz="1200" dirty="0"/>
          </a:p>
        </p:txBody>
      </p:sp>
      <p:sp>
        <p:nvSpPr>
          <p:cNvPr id="49" name="Retângulo 48"/>
          <p:cNvSpPr/>
          <p:nvPr/>
        </p:nvSpPr>
        <p:spPr>
          <a:xfrm>
            <a:off x="2928926" y="5857892"/>
            <a:ext cx="1571636" cy="35719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UNIX</a:t>
            </a:r>
            <a:endParaRPr lang="pt-BR" dirty="0"/>
          </a:p>
        </p:txBody>
      </p:sp>
      <p:grpSp>
        <p:nvGrpSpPr>
          <p:cNvPr id="7" name="Grupo 53"/>
          <p:cNvGrpSpPr/>
          <p:nvPr/>
        </p:nvGrpSpPr>
        <p:grpSpPr>
          <a:xfrm>
            <a:off x="5000628" y="4357694"/>
            <a:ext cx="2286016" cy="2000264"/>
            <a:chOff x="1285852" y="1357298"/>
            <a:chExt cx="2500330" cy="2000264"/>
          </a:xfrm>
          <a:solidFill>
            <a:schemeClr val="bg1">
              <a:lumMod val="95000"/>
            </a:schemeClr>
          </a:solidFill>
        </p:grpSpPr>
        <p:sp>
          <p:nvSpPr>
            <p:cNvPr id="55" name="Retângulo 54"/>
            <p:cNvSpPr/>
            <p:nvPr/>
          </p:nvSpPr>
          <p:spPr>
            <a:xfrm>
              <a:off x="1285852" y="1357298"/>
              <a:ext cx="2500330" cy="2000264"/>
            </a:xfrm>
            <a:prstGeom prst="rect">
              <a:avLst/>
            </a:prstGeom>
            <a:gr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57" name="CaixaDeTexto 56"/>
            <p:cNvSpPr txBox="1"/>
            <p:nvPr/>
          </p:nvSpPr>
          <p:spPr>
            <a:xfrm>
              <a:off x="1285852" y="1357298"/>
              <a:ext cx="2500330" cy="235029"/>
            </a:xfrm>
            <a:prstGeom prst="rect">
              <a:avLst/>
            </a:prstGeom>
            <a:grpFill/>
            <a:ln>
              <a:solidFill>
                <a:schemeClr val="bg1">
                  <a:lumMod val="95000"/>
                </a:schemeClr>
              </a:solidFill>
            </a:ln>
          </p:spPr>
          <p:txBody>
            <a:bodyPr wrap="square" rtlCol="0">
              <a:spAutoFit/>
            </a:bodyPr>
            <a:lstStyle/>
            <a:p>
              <a:pPr algn="ctr"/>
              <a:r>
                <a:rPr lang="pt-BR" sz="1200" b="1" dirty="0" smtClean="0">
                  <a:solidFill>
                    <a:schemeClr val="bg1"/>
                  </a:solidFill>
                  <a:latin typeface="Arial" pitchFamily="34" charset="0"/>
                  <a:cs typeface="Arial" pitchFamily="34" charset="0"/>
                </a:rPr>
                <a:t>CONTROL-M /</a:t>
              </a:r>
              <a:r>
                <a:rPr lang="pt-BR" sz="1200" b="1" dirty="0" err="1" smtClean="0">
                  <a:solidFill>
                    <a:schemeClr val="bg1"/>
                  </a:solidFill>
                  <a:latin typeface="Arial" pitchFamily="34" charset="0"/>
                  <a:cs typeface="Arial" pitchFamily="34" charset="0"/>
                </a:rPr>
                <a:t>Agent</a:t>
              </a:r>
              <a:endParaRPr lang="pt-BR" sz="1200" b="1" dirty="0">
                <a:solidFill>
                  <a:schemeClr val="bg1"/>
                </a:solidFill>
                <a:latin typeface="Arial" pitchFamily="34" charset="0"/>
                <a:cs typeface="Arial" pitchFamily="34" charset="0"/>
              </a:endParaRPr>
            </a:p>
          </p:txBody>
        </p:sp>
      </p:grpSp>
      <p:sp>
        <p:nvSpPr>
          <p:cNvPr id="58" name="Retângulo 57"/>
          <p:cNvSpPr/>
          <p:nvPr/>
        </p:nvSpPr>
        <p:spPr>
          <a:xfrm>
            <a:off x="5357818" y="4786322"/>
            <a:ext cx="1571636" cy="107157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9" name="Elipse 58"/>
          <p:cNvSpPr/>
          <p:nvPr/>
        </p:nvSpPr>
        <p:spPr>
          <a:xfrm>
            <a:off x="5643570" y="4929198"/>
            <a:ext cx="1000132" cy="785818"/>
          </a:xfrm>
          <a:prstGeom prst="ellipse">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t>CTMAG</a:t>
            </a:r>
          </a:p>
          <a:p>
            <a:pPr algn="ctr"/>
            <a:r>
              <a:rPr lang="pt-BR" sz="1200" dirty="0" smtClean="0"/>
              <a:t>CTMAT</a:t>
            </a:r>
            <a:endParaRPr lang="pt-BR" sz="1200" dirty="0"/>
          </a:p>
        </p:txBody>
      </p:sp>
      <p:sp>
        <p:nvSpPr>
          <p:cNvPr id="60" name="Retângulo 59"/>
          <p:cNvSpPr/>
          <p:nvPr/>
        </p:nvSpPr>
        <p:spPr>
          <a:xfrm>
            <a:off x="5357818" y="5857892"/>
            <a:ext cx="1571636" cy="35719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LINUX</a:t>
            </a:r>
            <a:endParaRPr lang="pt-BR" dirty="0"/>
          </a:p>
        </p:txBody>
      </p:sp>
      <p:sp>
        <p:nvSpPr>
          <p:cNvPr id="61" name="Seta para a esquerda e para a direita 60"/>
          <p:cNvSpPr/>
          <p:nvPr/>
        </p:nvSpPr>
        <p:spPr>
          <a:xfrm rot="17225344" flipV="1">
            <a:off x="4132907" y="4287563"/>
            <a:ext cx="1012846" cy="153309"/>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2" name="Seta para a esquerda e para a direita 61"/>
          <p:cNvSpPr/>
          <p:nvPr/>
        </p:nvSpPr>
        <p:spPr>
          <a:xfrm rot="15348365" flipV="1">
            <a:off x="4845073" y="4312374"/>
            <a:ext cx="938323" cy="114890"/>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3" name="CaixaDeTexto 42"/>
          <p:cNvSpPr txBox="1"/>
          <p:nvPr/>
        </p:nvSpPr>
        <p:spPr>
          <a:xfrm>
            <a:off x="1146054" y="4485039"/>
            <a:ext cx="7247497" cy="1415772"/>
          </a:xfrm>
          <a:prstGeom prst="rect">
            <a:avLst/>
          </a:prstGeom>
          <a:noFill/>
        </p:spPr>
        <p:txBody>
          <a:bodyPr wrap="none" rtlCol="0">
            <a:spAutoFit/>
          </a:bodyPr>
          <a:lstStyle/>
          <a:p>
            <a:r>
              <a:rPr lang="en-US" sz="1400" b="1" dirty="0" smtClean="0">
                <a:latin typeface="Arial" pitchFamily="34" charset="0"/>
                <a:cs typeface="Arial" pitchFamily="34" charset="0"/>
              </a:rPr>
              <a:t>Server</a:t>
            </a:r>
          </a:p>
          <a:p>
            <a:endParaRPr lang="en-US" sz="1200" b="1" dirty="0" smtClean="0">
              <a:latin typeface="Arial" pitchFamily="34" charset="0"/>
              <a:cs typeface="Arial" pitchFamily="34" charset="0"/>
            </a:endParaRPr>
          </a:p>
          <a:p>
            <a:r>
              <a:rPr lang="en-US" sz="1200" b="1" dirty="0" smtClean="0">
                <a:latin typeface="Arial" pitchFamily="34" charset="0"/>
                <a:cs typeface="Arial" pitchFamily="34" charset="0"/>
              </a:rPr>
              <a:t>CONTROL-M/Server </a:t>
            </a:r>
            <a:r>
              <a:rPr lang="pt-PT" sz="1200" b="1" dirty="0" smtClean="0">
                <a:latin typeface="Arial" pitchFamily="34" charset="0"/>
                <a:cs typeface="Arial" pitchFamily="34" charset="0"/>
              </a:rPr>
              <a:t>é o mecanismo de scheduler que cuida do agendamento </a:t>
            </a:r>
          </a:p>
          <a:p>
            <a:r>
              <a:rPr lang="pt-PT" sz="1200" b="1" dirty="0" smtClean="0">
                <a:latin typeface="Arial" pitchFamily="34" charset="0"/>
                <a:cs typeface="Arial" pitchFamily="34" charset="0"/>
              </a:rPr>
              <a:t>dos processos e organização dos fluxos de processamento. O CONTROL-M/Server</a:t>
            </a:r>
          </a:p>
          <a:p>
            <a:r>
              <a:rPr lang="pt-PT" sz="1200" b="1" dirty="0" smtClean="0">
                <a:latin typeface="Arial" pitchFamily="34" charset="0"/>
                <a:cs typeface="Arial" pitchFamily="34" charset="0"/>
              </a:rPr>
              <a:t>pode controlas diversas plataformas e sistemas operacionais, garantindo um fluxo unico</a:t>
            </a:r>
          </a:p>
          <a:p>
            <a:r>
              <a:rPr lang="pt-PT" sz="1200" b="1" dirty="0" smtClean="0">
                <a:latin typeface="Arial" pitchFamily="34" charset="0"/>
                <a:cs typeface="Arial" pitchFamily="34" charset="0"/>
              </a:rPr>
              <a:t>para o grenciamento, tambem responsabel por notificar o CONTROL-M/EM </a:t>
            </a:r>
          </a:p>
          <a:p>
            <a:r>
              <a:rPr lang="pt-PT" sz="1200" b="1" dirty="0" smtClean="0">
                <a:latin typeface="Arial" pitchFamily="34" charset="0"/>
                <a:cs typeface="Arial" pitchFamily="34" charset="0"/>
              </a:rPr>
              <a:t>sobre o status dos processos. No Server são guardados os calendários e as definições de JOBs.</a:t>
            </a:r>
            <a:endParaRPr lang="pt-BR" sz="12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CONTROL-M/SERVER </a:t>
            </a:r>
            <a:r>
              <a:rPr lang="pt-BR" sz="2400" b="1" dirty="0" err="1" smtClean="0">
                <a:solidFill>
                  <a:schemeClr val="accent2">
                    <a:lumMod val="50000"/>
                  </a:schemeClr>
                </a:solidFill>
                <a:latin typeface="Arial" pitchFamily="34" charset="0"/>
                <a:cs typeface="Arial" pitchFamily="34" charset="0"/>
              </a:rPr>
              <a:t>Components</a:t>
            </a:r>
            <a:endParaRPr lang="pt-BR" sz="2400" b="1" dirty="0" smtClean="0">
              <a:solidFill>
                <a:schemeClr val="accent2">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sp>
        <p:nvSpPr>
          <p:cNvPr id="6" name="Retângulo 5"/>
          <p:cNvSpPr/>
          <p:nvPr/>
        </p:nvSpPr>
        <p:spPr>
          <a:xfrm>
            <a:off x="571472" y="1071546"/>
            <a:ext cx="7858180" cy="5324535"/>
          </a:xfrm>
          <a:prstGeom prst="rect">
            <a:avLst/>
          </a:prstGeom>
        </p:spPr>
        <p:txBody>
          <a:bodyPr wrap="square">
            <a:spAutoFit/>
          </a:bodyPr>
          <a:lstStyle/>
          <a:p>
            <a:r>
              <a:rPr lang="en-US" sz="1000" b="1" dirty="0" smtClean="0"/>
              <a:t>1)SU-The Supervisor Process  </a:t>
            </a:r>
            <a:r>
              <a:rPr lang="en-US" sz="1000" b="1" dirty="0" err="1" smtClean="0"/>
              <a:t>ProcessName</a:t>
            </a:r>
            <a:r>
              <a:rPr lang="en-US" sz="1000" b="1" dirty="0" smtClean="0"/>
              <a:t>: </a:t>
            </a:r>
            <a:r>
              <a:rPr lang="en-US" sz="1000" b="1" dirty="0" err="1" smtClean="0"/>
              <a:t>p_ctmsu</a:t>
            </a:r>
            <a:r>
              <a:rPr lang="en-US" sz="1000" dirty="0" smtClean="0"/>
              <a:t/>
            </a:r>
            <a:br>
              <a:rPr lang="en-US" sz="1000" dirty="0" smtClean="0"/>
            </a:br>
            <a:r>
              <a:rPr lang="en-US" sz="1000" dirty="0" smtClean="0"/>
              <a:t>*Performs heartbeat monitoring for all other process, First process to </a:t>
            </a:r>
            <a:r>
              <a:rPr lang="en-US" sz="1000" dirty="0" err="1" smtClean="0"/>
              <a:t>start,very</a:t>
            </a:r>
            <a:r>
              <a:rPr lang="en-US" sz="1000" dirty="0" smtClean="0"/>
              <a:t> light, Responsible for changing any process to needed status and if any process is down tries to make it up till MAX-RETRY times, If process doesn’t respond even after MAX-RETRY times then SU shuts down all other processes and suspends itself as well and server goes down.</a:t>
            </a:r>
          </a:p>
          <a:p>
            <a:endParaRPr lang="en-US" sz="1000" dirty="0" smtClean="0"/>
          </a:p>
          <a:p>
            <a:r>
              <a:rPr lang="en-US" sz="1000" b="1" dirty="0" smtClean="0"/>
              <a:t>2)SL-The Selector Process </a:t>
            </a:r>
            <a:r>
              <a:rPr lang="en-US" sz="1000" b="1" dirty="0" err="1" smtClean="0"/>
              <a:t>ProcessName</a:t>
            </a:r>
            <a:r>
              <a:rPr lang="en-US" sz="1000" b="1" dirty="0" smtClean="0"/>
              <a:t>: </a:t>
            </a:r>
            <a:r>
              <a:rPr lang="en-US" sz="1000" b="1" dirty="0" err="1" smtClean="0"/>
              <a:t>p_ctmsl</a:t>
            </a:r>
            <a:r>
              <a:rPr lang="en-US" sz="1000" dirty="0" smtClean="0"/>
              <a:t/>
            </a:r>
            <a:br>
              <a:rPr lang="en-US" sz="1000" dirty="0" smtClean="0"/>
            </a:br>
            <a:r>
              <a:rPr lang="en-US" sz="1000" dirty="0" smtClean="0"/>
              <a:t>*Determines which jobs will be submitted for execution to OS, Maintains information about </a:t>
            </a:r>
            <a:r>
              <a:rPr lang="en-US" sz="1000" dirty="0" err="1" smtClean="0"/>
              <a:t>ControlM</a:t>
            </a:r>
            <a:r>
              <a:rPr lang="en-US" sz="1000" dirty="0" smtClean="0"/>
              <a:t> Server active environment, Checks whether proper condition for the job to run and resources required by the job exist or not, Performs partial job processing action, Responsible for updating the AJF(Active Job File) after each </a:t>
            </a:r>
            <a:r>
              <a:rPr lang="en-US" sz="1000" dirty="0" err="1" smtClean="0"/>
              <a:t>job,so</a:t>
            </a:r>
            <a:r>
              <a:rPr lang="en-US" sz="1000" dirty="0" smtClean="0"/>
              <a:t> whenever we see a color change in our monitoring tool it’s due to this process.</a:t>
            </a:r>
          </a:p>
          <a:p>
            <a:r>
              <a:rPr lang="en-US" sz="1000" dirty="0" smtClean="0"/>
              <a:t/>
            </a:r>
            <a:br>
              <a:rPr lang="en-US" sz="1000" dirty="0" smtClean="0"/>
            </a:br>
            <a:r>
              <a:rPr lang="en-US" sz="1000" b="1" dirty="0" smtClean="0"/>
              <a:t>4)TR-The Tracker Process Name: </a:t>
            </a:r>
            <a:r>
              <a:rPr lang="en-US" sz="1000" b="1" dirty="0" err="1" smtClean="0"/>
              <a:t>p_ctmtr</a:t>
            </a:r>
            <a:r>
              <a:rPr lang="en-US" sz="1000" dirty="0" smtClean="0"/>
              <a:t/>
            </a:r>
            <a:br>
              <a:rPr lang="en-US" sz="1000" dirty="0" smtClean="0"/>
            </a:br>
            <a:r>
              <a:rPr lang="en-US" sz="1000" dirty="0" smtClean="0"/>
              <a:t>*Updates status of jobs(</a:t>
            </a:r>
            <a:r>
              <a:rPr lang="en-US" sz="1000" dirty="0" err="1" smtClean="0"/>
              <a:t>Ended,Executing,Analyzed</a:t>
            </a:r>
            <a:r>
              <a:rPr lang="en-US" sz="1000" dirty="0" smtClean="0"/>
              <a:t>), Performs late execution shouts, Performs periodical ‘Track All’ operation to update job in case </a:t>
            </a:r>
            <a:r>
              <a:rPr lang="en-US" sz="1000" dirty="0" err="1" smtClean="0"/>
              <a:t>controlM</a:t>
            </a:r>
            <a:r>
              <a:rPr lang="en-US" sz="1000" dirty="0" smtClean="0"/>
              <a:t> server was </a:t>
            </a:r>
            <a:r>
              <a:rPr lang="en-US" sz="1000" dirty="0" err="1" smtClean="0"/>
              <a:t>down,a</a:t>
            </a:r>
            <a:r>
              <a:rPr lang="en-US" sz="1000" dirty="0" smtClean="0"/>
              <a:t> Trigger to NS was lost or a message from </a:t>
            </a:r>
            <a:r>
              <a:rPr lang="en-US" sz="1000" dirty="0" err="1" smtClean="0"/>
              <a:t>controlM</a:t>
            </a:r>
            <a:r>
              <a:rPr lang="en-US" sz="1000" dirty="0" smtClean="0"/>
              <a:t> /Agent was lost.</a:t>
            </a:r>
          </a:p>
          <a:p>
            <a:endParaRPr lang="en-US" sz="1000" dirty="0" smtClean="0"/>
          </a:p>
          <a:p>
            <a:r>
              <a:rPr lang="en-US" sz="1000" b="1" dirty="0" smtClean="0"/>
              <a:t>5)CO-Communication Gateway Process Name: </a:t>
            </a:r>
            <a:r>
              <a:rPr lang="en-US" sz="1000" b="1" dirty="0" err="1" smtClean="0"/>
              <a:t>p_ctmco</a:t>
            </a:r>
            <a:r>
              <a:rPr lang="en-US" sz="1000" dirty="0" smtClean="0"/>
              <a:t/>
            </a:r>
            <a:br>
              <a:rPr lang="en-US" sz="1000" dirty="0" smtClean="0"/>
            </a:br>
            <a:r>
              <a:rPr lang="en-US" sz="1000" dirty="0" smtClean="0"/>
              <a:t>*Serialize request that comes from Control-M/EM or from the CD, Handles request like DB-</a:t>
            </a:r>
            <a:r>
              <a:rPr lang="en-US" sz="1000" dirty="0" err="1" smtClean="0"/>
              <a:t>UPDATE,SYNC,Download</a:t>
            </a:r>
            <a:r>
              <a:rPr lang="en-US" sz="1000" dirty="0" smtClean="0"/>
              <a:t>, It analyzes request and then send them to appropriate destination, CO refreshes gateway when NDP(New Day Procedure) happens.</a:t>
            </a:r>
          </a:p>
          <a:p>
            <a:endParaRPr lang="en-US" sz="1000" b="1" dirty="0" smtClean="0"/>
          </a:p>
          <a:p>
            <a:r>
              <a:rPr lang="en-US" sz="1000" b="1" dirty="0" smtClean="0"/>
              <a:t>6)LG-The Logger Process </a:t>
            </a:r>
            <a:r>
              <a:rPr lang="en-US" sz="1000" b="1" dirty="0" err="1" smtClean="0"/>
              <a:t>Name:p_ctmlg</a:t>
            </a:r>
            <a:r>
              <a:rPr lang="en-US" sz="1000" dirty="0" smtClean="0"/>
              <a:t/>
            </a:r>
            <a:br>
              <a:rPr lang="en-US" sz="1000" dirty="0" smtClean="0"/>
            </a:br>
            <a:r>
              <a:rPr lang="en-US" sz="1000" dirty="0" smtClean="0"/>
              <a:t>*Performs all the logging related tasks</a:t>
            </a:r>
          </a:p>
          <a:p>
            <a:endParaRPr lang="en-US" sz="1000" b="1" dirty="0" smtClean="0"/>
          </a:p>
          <a:p>
            <a:r>
              <a:rPr lang="en-US" sz="1000" b="1" dirty="0" smtClean="0"/>
              <a:t>7)CS-The Communication Service Process Name: </a:t>
            </a:r>
            <a:r>
              <a:rPr lang="en-US" sz="1000" b="1" dirty="0" err="1" smtClean="0"/>
              <a:t>p_ctmcs</a:t>
            </a:r>
            <a:r>
              <a:rPr lang="en-US" sz="1000" dirty="0" smtClean="0"/>
              <a:t/>
            </a:r>
            <a:br>
              <a:rPr lang="en-US" sz="1000" dirty="0" smtClean="0"/>
            </a:br>
            <a:r>
              <a:rPr lang="en-US" sz="1000" dirty="0" smtClean="0"/>
              <a:t>*No entry for CS in the PREFLAGS directory because its a temporary process, User limit can be set(min/max), All request to CO pass through CS,</a:t>
            </a:r>
          </a:p>
          <a:p>
            <a:endParaRPr lang="en-US" sz="1000" b="1" dirty="0" smtClean="0"/>
          </a:p>
          <a:p>
            <a:r>
              <a:rPr lang="en-US" sz="1000" b="1" dirty="0" smtClean="0"/>
              <a:t>8)RT-The Communication Router Process Name: </a:t>
            </a:r>
            <a:r>
              <a:rPr lang="en-US" sz="1000" b="1" dirty="0" err="1" smtClean="0"/>
              <a:t>p_ctmrt</a:t>
            </a:r>
            <a:r>
              <a:rPr lang="en-US" sz="1000" dirty="0" smtClean="0"/>
              <a:t/>
            </a:r>
            <a:br>
              <a:rPr lang="en-US" sz="1000" dirty="0" smtClean="0"/>
            </a:br>
            <a:r>
              <a:rPr lang="en-US" sz="1000" dirty="0" smtClean="0"/>
              <a:t>*Used for internal routing</a:t>
            </a:r>
          </a:p>
          <a:p>
            <a:endParaRPr lang="en-US" sz="1000" b="1" dirty="0" smtClean="0"/>
          </a:p>
          <a:p>
            <a:r>
              <a:rPr lang="en-US" sz="1000" b="1" dirty="0" smtClean="0"/>
              <a:t>9)WD-The </a:t>
            </a:r>
            <a:r>
              <a:rPr lang="en-US" sz="1000" b="1" dirty="0" err="1" smtClean="0"/>
              <a:t>WatchDog</a:t>
            </a:r>
            <a:r>
              <a:rPr lang="en-US" sz="1000" b="1" dirty="0" smtClean="0"/>
              <a:t> Process Name: </a:t>
            </a:r>
            <a:r>
              <a:rPr lang="en-US" sz="1000" b="1" dirty="0" err="1" smtClean="0"/>
              <a:t>p_ctmwd</a:t>
            </a:r>
            <a:r>
              <a:rPr lang="en-US" sz="1000" dirty="0" smtClean="0"/>
              <a:t/>
            </a:r>
            <a:br>
              <a:rPr lang="en-US" sz="1000" dirty="0" smtClean="0"/>
            </a:br>
            <a:r>
              <a:rPr lang="en-US" sz="1000" dirty="0" smtClean="0"/>
              <a:t>*Monitors essential </a:t>
            </a:r>
            <a:r>
              <a:rPr lang="en-US" sz="1000" dirty="0" err="1" smtClean="0"/>
              <a:t>controlM</a:t>
            </a:r>
            <a:r>
              <a:rPr lang="en-US" sz="1000" dirty="0" smtClean="0"/>
              <a:t> process and resources and sends an appropriate alert when there is a problem, Can be enabled via configuration parameter in config.dat file, Works at </a:t>
            </a:r>
            <a:r>
              <a:rPr lang="en-US" sz="1000" dirty="0" err="1" smtClean="0"/>
              <a:t>diiferent</a:t>
            </a:r>
            <a:r>
              <a:rPr lang="en-US" sz="1000" dirty="0" smtClean="0"/>
              <a:t> level than SU to prepare log at different levels.</a:t>
            </a:r>
          </a:p>
          <a:p>
            <a:endParaRPr lang="en-US" sz="1000" b="1" dirty="0" smtClean="0"/>
          </a:p>
          <a:p>
            <a:r>
              <a:rPr lang="en-US" sz="1000" b="1" dirty="0" smtClean="0"/>
              <a:t>10)CD-The Data download Process Name: </a:t>
            </a:r>
            <a:r>
              <a:rPr lang="en-US" sz="1000" b="1" dirty="0" err="1" smtClean="0"/>
              <a:t>p_ctmcd</a:t>
            </a:r>
            <a:r>
              <a:rPr lang="en-US" sz="1000" dirty="0" smtClean="0"/>
              <a:t/>
            </a:r>
            <a:br>
              <a:rPr lang="en-US" sz="1000" dirty="0" smtClean="0"/>
            </a:br>
            <a:r>
              <a:rPr lang="en-US" sz="1000" dirty="0" smtClean="0"/>
              <a:t>*Responsible for exchanging </a:t>
            </a:r>
            <a:r>
              <a:rPr lang="en-US" sz="1000" dirty="0" err="1" smtClean="0"/>
              <a:t>dat</a:t>
            </a:r>
            <a:r>
              <a:rPr lang="en-US" sz="1000" dirty="0" smtClean="0"/>
              <a:t> with RT.</a:t>
            </a:r>
            <a:endParaRPr lang="en-U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50"/>
          <p:cNvGrpSpPr/>
          <p:nvPr/>
        </p:nvGrpSpPr>
        <p:grpSpPr>
          <a:xfrm>
            <a:off x="2571736" y="4357694"/>
            <a:ext cx="2286016" cy="2000264"/>
            <a:chOff x="1285852" y="1357298"/>
            <a:chExt cx="2500330" cy="2000264"/>
          </a:xfrm>
        </p:grpSpPr>
        <p:sp>
          <p:nvSpPr>
            <p:cNvPr id="52" name="Retângulo 51"/>
            <p:cNvSpPr/>
            <p:nvPr/>
          </p:nvSpPr>
          <p:spPr>
            <a:xfrm>
              <a:off x="1285852" y="1357298"/>
              <a:ext cx="250033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53" name="CaixaDeTexto 52"/>
            <p:cNvSpPr txBox="1"/>
            <p:nvPr/>
          </p:nvSpPr>
          <p:spPr>
            <a:xfrm>
              <a:off x="1285852" y="1357298"/>
              <a:ext cx="2500330" cy="235029"/>
            </a:xfrm>
            <a:prstGeom prst="rect">
              <a:avLst/>
            </a:prstGeom>
            <a:noFill/>
          </p:spPr>
          <p:txBody>
            <a:bodyPr wrap="square" rtlCol="0">
              <a:spAutoFit/>
            </a:bodyPr>
            <a:lstStyle/>
            <a:p>
              <a:pPr algn="ctr"/>
              <a:r>
                <a:rPr lang="pt-BR" sz="1200" b="1" dirty="0" smtClean="0">
                  <a:solidFill>
                    <a:schemeClr val="bg1"/>
                  </a:solidFill>
                  <a:latin typeface="Arial" pitchFamily="34" charset="0"/>
                  <a:cs typeface="Arial" pitchFamily="34" charset="0"/>
                </a:rPr>
                <a:t>CONTROL-M /</a:t>
              </a:r>
              <a:r>
                <a:rPr lang="pt-BR" sz="1200" b="1" dirty="0" err="1" smtClean="0">
                  <a:solidFill>
                    <a:schemeClr val="bg1"/>
                  </a:solidFill>
                  <a:latin typeface="Arial" pitchFamily="34" charset="0"/>
                  <a:cs typeface="Arial" pitchFamily="34" charset="0"/>
                </a:rPr>
                <a:t>Agent</a:t>
              </a:r>
              <a:endParaRPr lang="pt-BR" sz="1200" b="1" dirty="0">
                <a:solidFill>
                  <a:schemeClr val="bg1"/>
                </a:solidFill>
                <a:latin typeface="Arial" pitchFamily="34" charset="0"/>
                <a:cs typeface="Arial" pitchFamily="34" charset="0"/>
              </a:endParaRPr>
            </a:p>
          </p:txBody>
        </p:sp>
      </p:grpSp>
      <p:grpSp>
        <p:nvGrpSpPr>
          <p:cNvPr id="3" name="Grupo 34"/>
          <p:cNvGrpSpPr/>
          <p:nvPr/>
        </p:nvGrpSpPr>
        <p:grpSpPr>
          <a:xfrm>
            <a:off x="4143372" y="1714488"/>
            <a:ext cx="2500330" cy="2357454"/>
            <a:chOff x="1285852" y="1357298"/>
            <a:chExt cx="2500330" cy="2000264"/>
          </a:xfrm>
          <a:solidFill>
            <a:schemeClr val="bg1">
              <a:lumMod val="95000"/>
            </a:schemeClr>
          </a:solidFill>
        </p:grpSpPr>
        <p:sp>
          <p:nvSpPr>
            <p:cNvPr id="36" name="Retângulo 35"/>
            <p:cNvSpPr/>
            <p:nvPr/>
          </p:nvSpPr>
          <p:spPr>
            <a:xfrm>
              <a:off x="1285852" y="1357298"/>
              <a:ext cx="2500330" cy="2000264"/>
            </a:xfrm>
            <a:prstGeom prst="rect">
              <a:avLst/>
            </a:prstGeom>
            <a:gr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37" name="CaixaDeTexto 36"/>
            <p:cNvSpPr txBox="1"/>
            <p:nvPr/>
          </p:nvSpPr>
          <p:spPr>
            <a:xfrm>
              <a:off x="1285852" y="1357298"/>
              <a:ext cx="2500330" cy="276999"/>
            </a:xfrm>
            <a:prstGeom prst="rect">
              <a:avLst/>
            </a:prstGeom>
            <a:grpFill/>
            <a:ln>
              <a:solidFill>
                <a:schemeClr val="bg1">
                  <a:lumMod val="95000"/>
                </a:schemeClr>
              </a:solidFill>
            </a:ln>
          </p:spPr>
          <p:txBody>
            <a:bodyPr wrap="square" rtlCol="0">
              <a:spAutoFit/>
            </a:bodyPr>
            <a:lstStyle/>
            <a:p>
              <a:pPr algn="ctr"/>
              <a:r>
                <a:rPr lang="pt-BR" sz="1200" b="1" dirty="0" smtClean="0">
                  <a:solidFill>
                    <a:schemeClr val="bg1"/>
                  </a:solidFill>
                  <a:latin typeface="Arial" pitchFamily="34" charset="0"/>
                  <a:cs typeface="Arial" pitchFamily="34" charset="0"/>
                </a:rPr>
                <a:t>CONTROL-M /Server</a:t>
              </a:r>
              <a:endParaRPr lang="pt-BR" sz="1200" b="1" dirty="0">
                <a:solidFill>
                  <a:schemeClr val="bg1"/>
                </a:solidFill>
                <a:latin typeface="Arial" pitchFamily="34" charset="0"/>
                <a:cs typeface="Arial" pitchFamily="34" charset="0"/>
              </a:endParaRPr>
            </a:p>
          </p:txBody>
        </p:sp>
      </p:grpSp>
      <p:grpSp>
        <p:nvGrpSpPr>
          <p:cNvPr id="6" name="Grupo 33"/>
          <p:cNvGrpSpPr/>
          <p:nvPr/>
        </p:nvGrpSpPr>
        <p:grpSpPr>
          <a:xfrm>
            <a:off x="1285852" y="1285860"/>
            <a:ext cx="2500330" cy="2000264"/>
            <a:chOff x="1285852" y="1357298"/>
            <a:chExt cx="2500330" cy="2000264"/>
          </a:xfrm>
          <a:solidFill>
            <a:schemeClr val="bg1">
              <a:lumMod val="95000"/>
            </a:schemeClr>
          </a:solidFill>
        </p:grpSpPr>
        <p:sp>
          <p:nvSpPr>
            <p:cNvPr id="5" name="Retângulo 4"/>
            <p:cNvSpPr/>
            <p:nvPr/>
          </p:nvSpPr>
          <p:spPr>
            <a:xfrm>
              <a:off x="1285852" y="1357298"/>
              <a:ext cx="2500330" cy="2000264"/>
            </a:xfrm>
            <a:prstGeom prst="rect">
              <a:avLst/>
            </a:prstGeom>
            <a:gr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33" name="CaixaDeTexto 32"/>
            <p:cNvSpPr txBox="1"/>
            <p:nvPr/>
          </p:nvSpPr>
          <p:spPr>
            <a:xfrm>
              <a:off x="1285852" y="1357298"/>
              <a:ext cx="2500330" cy="276999"/>
            </a:xfrm>
            <a:prstGeom prst="rect">
              <a:avLst/>
            </a:prstGeom>
            <a:grpFill/>
            <a:ln>
              <a:solidFill>
                <a:schemeClr val="bg1">
                  <a:lumMod val="95000"/>
                </a:schemeClr>
              </a:solidFill>
            </a:ln>
          </p:spPr>
          <p:txBody>
            <a:bodyPr wrap="square" rtlCol="0">
              <a:spAutoFit/>
            </a:bodyPr>
            <a:lstStyle/>
            <a:p>
              <a:pPr algn="ctr"/>
              <a:r>
                <a:rPr lang="pt-BR" sz="1200" b="1" dirty="0" smtClean="0">
                  <a:solidFill>
                    <a:schemeClr val="bg1"/>
                  </a:solidFill>
                  <a:latin typeface="Arial" pitchFamily="34" charset="0"/>
                  <a:cs typeface="Arial" pitchFamily="34" charset="0"/>
                </a:rPr>
                <a:t>Enterprise Manager</a:t>
              </a:r>
              <a:endParaRPr lang="pt-BR" sz="1200" b="1" dirty="0">
                <a:solidFill>
                  <a:schemeClr val="bg1"/>
                </a:solidFill>
                <a:latin typeface="Arial" pitchFamily="34" charset="0"/>
                <a:cs typeface="Arial" pitchFamily="34" charset="0"/>
              </a:endParaRPr>
            </a:p>
          </p:txBody>
        </p:sp>
      </p:grpSp>
      <p:sp>
        <p:nvSpPr>
          <p:cNvPr id="4" name="Retângulo 3"/>
          <p:cNvSpPr/>
          <p:nvPr/>
        </p:nvSpPr>
        <p:spPr>
          <a:xfrm>
            <a:off x="142844" y="142852"/>
            <a:ext cx="8858312" cy="6572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1026" name="Picture 2"/>
          <p:cNvPicPr>
            <a:picLocks noChangeAspect="1" noChangeArrowheads="1"/>
          </p:cNvPicPr>
          <p:nvPr/>
        </p:nvPicPr>
        <p:blipFill>
          <a:blip r:embed="rId2" cstate="print"/>
          <a:srcRect/>
          <a:stretch>
            <a:fillRect/>
          </a:stretch>
        </p:blipFill>
        <p:spPr bwMode="auto">
          <a:xfrm>
            <a:off x="8001024" y="6000768"/>
            <a:ext cx="981075" cy="695325"/>
          </a:xfrm>
          <a:prstGeom prst="rect">
            <a:avLst/>
          </a:prstGeom>
          <a:noFill/>
          <a:ln w="9525">
            <a:noFill/>
            <a:miter lim="800000"/>
            <a:headEnd/>
            <a:tailEnd/>
          </a:ln>
          <a:effectLst/>
        </p:spPr>
      </p:pic>
      <p:sp>
        <p:nvSpPr>
          <p:cNvPr id="56" name="Retângulo 55"/>
          <p:cNvSpPr/>
          <p:nvPr/>
        </p:nvSpPr>
        <p:spPr>
          <a:xfrm>
            <a:off x="428596" y="467005"/>
            <a:ext cx="7643866" cy="461665"/>
          </a:xfrm>
          <a:prstGeom prst="rect">
            <a:avLst/>
          </a:prstGeom>
        </p:spPr>
        <p:txBody>
          <a:bodyPr wrap="square">
            <a:spAutoFit/>
          </a:bodyPr>
          <a:lstStyle/>
          <a:p>
            <a:r>
              <a:rPr lang="pt-BR" sz="2400" b="1" dirty="0" smtClean="0">
                <a:solidFill>
                  <a:schemeClr val="accent2">
                    <a:lumMod val="50000"/>
                  </a:schemeClr>
                </a:solidFill>
                <a:latin typeface="Arial" pitchFamily="34" charset="0"/>
                <a:cs typeface="Arial" pitchFamily="34" charset="0"/>
              </a:rPr>
              <a:t>CONTROL-M/</a:t>
            </a:r>
            <a:r>
              <a:rPr lang="pt-BR" sz="2400" b="1" dirty="0" err="1" smtClean="0">
                <a:solidFill>
                  <a:schemeClr val="accent2">
                    <a:lumMod val="50000"/>
                  </a:schemeClr>
                </a:solidFill>
                <a:latin typeface="Arial" pitchFamily="34" charset="0"/>
                <a:cs typeface="Arial" pitchFamily="34" charset="0"/>
              </a:rPr>
              <a:t>Agent</a:t>
            </a:r>
            <a:endParaRPr lang="pt-BR" sz="2400" b="1" dirty="0" smtClean="0">
              <a:solidFill>
                <a:schemeClr val="accent2">
                  <a:lumMod val="50000"/>
                </a:schemeClr>
              </a:solidFill>
              <a:latin typeface="Arial" pitchFamily="34" charset="0"/>
              <a:cs typeface="Arial" pitchFamily="34" charset="0"/>
            </a:endParaRPr>
          </a:p>
        </p:txBody>
      </p:sp>
      <p:sp>
        <p:nvSpPr>
          <p:cNvPr id="8" name="Retângulo 7"/>
          <p:cNvSpPr/>
          <p:nvPr/>
        </p:nvSpPr>
        <p:spPr>
          <a:xfrm>
            <a:off x="1428728" y="1643050"/>
            <a:ext cx="2214578" cy="150019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4286248" y="2071678"/>
            <a:ext cx="2214578" cy="150019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Elipse 10"/>
          <p:cNvSpPr/>
          <p:nvPr/>
        </p:nvSpPr>
        <p:spPr>
          <a:xfrm>
            <a:off x="1714480" y="1857364"/>
            <a:ext cx="571504" cy="571504"/>
          </a:xfrm>
          <a:prstGeom prst="ellipse">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DB</a:t>
            </a:r>
            <a:endParaRPr lang="pt-BR" sz="1200" b="1" dirty="0"/>
          </a:p>
        </p:txBody>
      </p:sp>
      <p:sp>
        <p:nvSpPr>
          <p:cNvPr id="12" name="Retângulo de cantos arredondados 11"/>
          <p:cNvSpPr/>
          <p:nvPr/>
        </p:nvSpPr>
        <p:spPr>
          <a:xfrm>
            <a:off x="2643174" y="1928802"/>
            <a:ext cx="857256" cy="42862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GUI</a:t>
            </a:r>
            <a:endParaRPr lang="pt-BR" sz="1400" b="1" dirty="0"/>
          </a:p>
        </p:txBody>
      </p:sp>
      <p:sp>
        <p:nvSpPr>
          <p:cNvPr id="13" name="Retângulo de cantos arredondados 12"/>
          <p:cNvSpPr/>
          <p:nvPr/>
        </p:nvSpPr>
        <p:spPr>
          <a:xfrm>
            <a:off x="1571604" y="2571744"/>
            <a:ext cx="1928826" cy="42862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GATEWAY</a:t>
            </a:r>
            <a:endParaRPr lang="pt-BR" sz="1400" b="1" dirty="0"/>
          </a:p>
        </p:txBody>
      </p:sp>
      <p:sp>
        <p:nvSpPr>
          <p:cNvPr id="26" name="Retângulo de cantos arredondados 25"/>
          <p:cNvSpPr/>
          <p:nvPr/>
        </p:nvSpPr>
        <p:spPr>
          <a:xfrm>
            <a:off x="4429124" y="2214554"/>
            <a:ext cx="1928826" cy="42862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t>CONTROL-M SERVER</a:t>
            </a:r>
            <a:endParaRPr lang="pt-BR" sz="1400" b="1" dirty="0"/>
          </a:p>
        </p:txBody>
      </p:sp>
      <p:sp>
        <p:nvSpPr>
          <p:cNvPr id="28" name="Retângulo de cantos arredondados 27"/>
          <p:cNvSpPr/>
          <p:nvPr/>
        </p:nvSpPr>
        <p:spPr>
          <a:xfrm>
            <a:off x="4500562" y="2928934"/>
            <a:ext cx="857256" cy="42862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GATEWAY</a:t>
            </a:r>
          </a:p>
        </p:txBody>
      </p:sp>
      <p:sp>
        <p:nvSpPr>
          <p:cNvPr id="29" name="Seta para a esquerda e para a direita 28"/>
          <p:cNvSpPr/>
          <p:nvPr/>
        </p:nvSpPr>
        <p:spPr>
          <a:xfrm flipV="1">
            <a:off x="2285984" y="2071677"/>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Seta para a esquerda e para a direita 30"/>
          <p:cNvSpPr/>
          <p:nvPr/>
        </p:nvSpPr>
        <p:spPr>
          <a:xfrm rot="2902650" flipV="1">
            <a:off x="2126929" y="2412189"/>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2" name="Seta para a esquerda e para a direita 31"/>
          <p:cNvSpPr/>
          <p:nvPr/>
        </p:nvSpPr>
        <p:spPr>
          <a:xfrm rot="7212805" flipV="1">
            <a:off x="2516477" y="2399830"/>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8" name="Elipse 37"/>
          <p:cNvSpPr/>
          <p:nvPr/>
        </p:nvSpPr>
        <p:spPr>
          <a:xfrm>
            <a:off x="5715008" y="2857496"/>
            <a:ext cx="571504" cy="571504"/>
          </a:xfrm>
          <a:prstGeom prst="ellipse">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DB</a:t>
            </a:r>
            <a:endParaRPr lang="pt-BR" sz="1200" b="1" dirty="0"/>
          </a:p>
        </p:txBody>
      </p:sp>
      <p:sp>
        <p:nvSpPr>
          <p:cNvPr id="39" name="Seta para a esquerda e para a direita 38"/>
          <p:cNvSpPr/>
          <p:nvPr/>
        </p:nvSpPr>
        <p:spPr>
          <a:xfrm rot="3028037" flipV="1">
            <a:off x="5552395" y="2766765"/>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0" name="Seta para a esquerda e para a direita 39"/>
          <p:cNvSpPr/>
          <p:nvPr/>
        </p:nvSpPr>
        <p:spPr>
          <a:xfrm flipV="1">
            <a:off x="5357818" y="3071810"/>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1" name="Seta para a esquerda e para a direita 40"/>
          <p:cNvSpPr/>
          <p:nvPr/>
        </p:nvSpPr>
        <p:spPr>
          <a:xfrm rot="7212805" flipV="1">
            <a:off x="5110167" y="2757982"/>
            <a:ext cx="357190" cy="117155"/>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2" name="Seta para a esquerda e para a direita 41"/>
          <p:cNvSpPr/>
          <p:nvPr/>
        </p:nvSpPr>
        <p:spPr>
          <a:xfrm rot="1271021" flipV="1">
            <a:off x="3436448" y="2907392"/>
            <a:ext cx="1094859" cy="149379"/>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4" name="Retângulo 43"/>
          <p:cNvSpPr/>
          <p:nvPr/>
        </p:nvSpPr>
        <p:spPr>
          <a:xfrm>
            <a:off x="2928926" y="4786322"/>
            <a:ext cx="1571636" cy="107157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5" name="Retângulo 44"/>
          <p:cNvSpPr/>
          <p:nvPr/>
        </p:nvSpPr>
        <p:spPr>
          <a:xfrm>
            <a:off x="4286248" y="3571876"/>
            <a:ext cx="2214578" cy="35719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smtClean="0"/>
              <a:t>SISTEMA OPERACIONAL</a:t>
            </a:r>
            <a:endParaRPr lang="pt-BR" sz="1200" b="1" dirty="0"/>
          </a:p>
        </p:txBody>
      </p:sp>
      <p:sp>
        <p:nvSpPr>
          <p:cNvPr id="47" name="Elipse 46"/>
          <p:cNvSpPr/>
          <p:nvPr/>
        </p:nvSpPr>
        <p:spPr>
          <a:xfrm>
            <a:off x="3214678" y="4929198"/>
            <a:ext cx="1000132" cy="785818"/>
          </a:xfrm>
          <a:prstGeom prst="ellips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t>CTMAG</a:t>
            </a:r>
          </a:p>
          <a:p>
            <a:pPr algn="ctr"/>
            <a:r>
              <a:rPr lang="pt-BR" sz="1200" dirty="0" smtClean="0"/>
              <a:t>CTMAT</a:t>
            </a:r>
          </a:p>
          <a:p>
            <a:pPr algn="ctr"/>
            <a:r>
              <a:rPr lang="pt-BR" sz="1200" dirty="0" smtClean="0"/>
              <a:t>CTMAR</a:t>
            </a:r>
            <a:endParaRPr lang="pt-BR" sz="1200" dirty="0"/>
          </a:p>
        </p:txBody>
      </p:sp>
      <p:sp>
        <p:nvSpPr>
          <p:cNvPr id="49" name="Retângulo 48"/>
          <p:cNvSpPr/>
          <p:nvPr/>
        </p:nvSpPr>
        <p:spPr>
          <a:xfrm>
            <a:off x="2928926" y="5857892"/>
            <a:ext cx="1571636" cy="3571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UNIX</a:t>
            </a:r>
            <a:endParaRPr lang="pt-BR" dirty="0"/>
          </a:p>
        </p:txBody>
      </p:sp>
      <p:grpSp>
        <p:nvGrpSpPr>
          <p:cNvPr id="7" name="Grupo 53"/>
          <p:cNvGrpSpPr/>
          <p:nvPr/>
        </p:nvGrpSpPr>
        <p:grpSpPr>
          <a:xfrm>
            <a:off x="5000628" y="4357694"/>
            <a:ext cx="2286016" cy="2000264"/>
            <a:chOff x="1285852" y="1357298"/>
            <a:chExt cx="2500330" cy="2000264"/>
          </a:xfrm>
        </p:grpSpPr>
        <p:sp>
          <p:nvSpPr>
            <p:cNvPr id="55" name="Retângulo 54"/>
            <p:cNvSpPr/>
            <p:nvPr/>
          </p:nvSpPr>
          <p:spPr>
            <a:xfrm>
              <a:off x="1285852" y="1357298"/>
              <a:ext cx="250033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dirty="0"/>
            </a:p>
          </p:txBody>
        </p:sp>
        <p:sp>
          <p:nvSpPr>
            <p:cNvPr id="57" name="CaixaDeTexto 56"/>
            <p:cNvSpPr txBox="1"/>
            <p:nvPr/>
          </p:nvSpPr>
          <p:spPr>
            <a:xfrm>
              <a:off x="1285852" y="1357298"/>
              <a:ext cx="2500330" cy="235029"/>
            </a:xfrm>
            <a:prstGeom prst="rect">
              <a:avLst/>
            </a:prstGeom>
            <a:noFill/>
          </p:spPr>
          <p:txBody>
            <a:bodyPr wrap="square" rtlCol="0">
              <a:spAutoFit/>
            </a:bodyPr>
            <a:lstStyle/>
            <a:p>
              <a:pPr algn="ctr"/>
              <a:r>
                <a:rPr lang="pt-BR" sz="1200" b="1" dirty="0" smtClean="0">
                  <a:solidFill>
                    <a:schemeClr val="bg1"/>
                  </a:solidFill>
                  <a:latin typeface="Arial" pitchFamily="34" charset="0"/>
                  <a:cs typeface="Arial" pitchFamily="34" charset="0"/>
                </a:rPr>
                <a:t>CONTROL-M /</a:t>
              </a:r>
              <a:r>
                <a:rPr lang="pt-BR" sz="1200" b="1" dirty="0" err="1" smtClean="0">
                  <a:solidFill>
                    <a:schemeClr val="bg1"/>
                  </a:solidFill>
                  <a:latin typeface="Arial" pitchFamily="34" charset="0"/>
                  <a:cs typeface="Arial" pitchFamily="34" charset="0"/>
                </a:rPr>
                <a:t>Agent</a:t>
              </a:r>
              <a:endParaRPr lang="pt-BR" sz="1200" b="1" dirty="0">
                <a:solidFill>
                  <a:schemeClr val="bg1"/>
                </a:solidFill>
                <a:latin typeface="Arial" pitchFamily="34" charset="0"/>
                <a:cs typeface="Arial" pitchFamily="34" charset="0"/>
              </a:endParaRPr>
            </a:p>
          </p:txBody>
        </p:sp>
      </p:grpSp>
      <p:sp>
        <p:nvSpPr>
          <p:cNvPr id="58" name="Retângulo 57"/>
          <p:cNvSpPr/>
          <p:nvPr/>
        </p:nvSpPr>
        <p:spPr>
          <a:xfrm>
            <a:off x="5357818" y="4786322"/>
            <a:ext cx="1571636" cy="107157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9" name="Elipse 58"/>
          <p:cNvSpPr/>
          <p:nvPr/>
        </p:nvSpPr>
        <p:spPr>
          <a:xfrm>
            <a:off x="5643570" y="4929198"/>
            <a:ext cx="1000132" cy="785818"/>
          </a:xfrm>
          <a:prstGeom prst="ellips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t>CTMAG</a:t>
            </a:r>
          </a:p>
          <a:p>
            <a:pPr algn="ctr"/>
            <a:r>
              <a:rPr lang="pt-BR" sz="1200" dirty="0" smtClean="0"/>
              <a:t>CTMAT</a:t>
            </a:r>
          </a:p>
          <a:p>
            <a:pPr algn="ctr"/>
            <a:r>
              <a:rPr lang="pt-BR" sz="1200" dirty="0" smtClean="0"/>
              <a:t>CTMAR</a:t>
            </a:r>
            <a:endParaRPr lang="pt-BR" sz="1200" dirty="0"/>
          </a:p>
        </p:txBody>
      </p:sp>
      <p:sp>
        <p:nvSpPr>
          <p:cNvPr id="60" name="Retângulo 59"/>
          <p:cNvSpPr/>
          <p:nvPr/>
        </p:nvSpPr>
        <p:spPr>
          <a:xfrm>
            <a:off x="5357818" y="5857892"/>
            <a:ext cx="1571636" cy="3571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LINUX</a:t>
            </a:r>
            <a:endParaRPr lang="pt-BR" dirty="0"/>
          </a:p>
        </p:txBody>
      </p:sp>
      <p:sp>
        <p:nvSpPr>
          <p:cNvPr id="61" name="Seta para a esquerda e para a direita 60"/>
          <p:cNvSpPr/>
          <p:nvPr/>
        </p:nvSpPr>
        <p:spPr>
          <a:xfrm rot="17225344" flipV="1">
            <a:off x="4132907" y="4287563"/>
            <a:ext cx="1012846" cy="153309"/>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2" name="Seta para a esquerda e para a direita 61"/>
          <p:cNvSpPr/>
          <p:nvPr/>
        </p:nvSpPr>
        <p:spPr>
          <a:xfrm rot="15348365" flipV="1">
            <a:off x="4845073" y="4312374"/>
            <a:ext cx="938323" cy="114890"/>
          </a:xfrm>
          <a:prstGeom prst="leftRightArrow">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3" name="CaixaDeTexto 42"/>
          <p:cNvSpPr txBox="1"/>
          <p:nvPr/>
        </p:nvSpPr>
        <p:spPr>
          <a:xfrm>
            <a:off x="571472" y="1857364"/>
            <a:ext cx="8288855" cy="1600438"/>
          </a:xfrm>
          <a:prstGeom prst="rect">
            <a:avLst/>
          </a:prstGeom>
          <a:noFill/>
        </p:spPr>
        <p:txBody>
          <a:bodyPr wrap="square" rtlCol="0">
            <a:spAutoFit/>
          </a:bodyPr>
          <a:lstStyle/>
          <a:p>
            <a:r>
              <a:rPr lang="en-US" sz="1400" b="1" dirty="0" smtClean="0">
                <a:latin typeface="Arial" pitchFamily="34" charset="0"/>
                <a:cs typeface="Arial" pitchFamily="34" charset="0"/>
              </a:rPr>
              <a:t>Agent</a:t>
            </a:r>
          </a:p>
          <a:p>
            <a:endParaRPr lang="en-US" sz="1200" b="1" dirty="0" smtClean="0">
              <a:latin typeface="Arial" pitchFamily="34" charset="0"/>
              <a:cs typeface="Arial" pitchFamily="34" charset="0"/>
            </a:endParaRPr>
          </a:p>
          <a:p>
            <a:r>
              <a:rPr lang="en-US" sz="1200" b="1" dirty="0" smtClean="0">
                <a:latin typeface="Arial" pitchFamily="34" charset="0"/>
                <a:cs typeface="Arial" pitchFamily="34" charset="0"/>
              </a:rPr>
              <a:t>CONTROL-M/</a:t>
            </a:r>
            <a:r>
              <a:rPr lang="pt-BR" sz="1200" b="1" dirty="0" err="1" smtClean="0">
                <a:latin typeface="Arial" pitchFamily="34" charset="0"/>
                <a:cs typeface="Arial" pitchFamily="34" charset="0"/>
              </a:rPr>
              <a:t>Agent</a:t>
            </a:r>
            <a:r>
              <a:rPr lang="pt-BR" sz="1200" b="1" dirty="0" smtClean="0">
                <a:latin typeface="Arial" pitchFamily="34" charset="0"/>
                <a:cs typeface="Arial" pitchFamily="34" charset="0"/>
              </a:rPr>
              <a:t> é responsável pela execução de processos e retorno de execução para</a:t>
            </a:r>
          </a:p>
          <a:p>
            <a:r>
              <a:rPr lang="pt-BR" sz="1200" b="1" dirty="0" smtClean="0">
                <a:latin typeface="Arial" pitchFamily="34" charset="0"/>
                <a:cs typeface="Arial" pitchFamily="34" charset="0"/>
              </a:rPr>
              <a:t> o CONTROL-M/Server, os processos responsáveis por esta comunicação são o “</a:t>
            </a:r>
            <a:r>
              <a:rPr lang="pt-BR" sz="1200" b="1" dirty="0" err="1" smtClean="0">
                <a:latin typeface="Arial" pitchFamily="34" charset="0"/>
                <a:cs typeface="Arial" pitchFamily="34" charset="0"/>
              </a:rPr>
              <a:t>p_ctmag</a:t>
            </a:r>
            <a:r>
              <a:rPr lang="pt-BR" sz="1200" b="1" dirty="0" smtClean="0">
                <a:latin typeface="Arial" pitchFamily="34" charset="0"/>
                <a:cs typeface="Arial" pitchFamily="34" charset="0"/>
              </a:rPr>
              <a:t>” que recebe</a:t>
            </a:r>
          </a:p>
          <a:p>
            <a:r>
              <a:rPr lang="pt-BR" sz="1200" b="1" dirty="0" smtClean="0">
                <a:latin typeface="Arial" pitchFamily="34" charset="0"/>
                <a:cs typeface="Arial" pitchFamily="34" charset="0"/>
              </a:rPr>
              <a:t>e executa as requisições do CONTROL-M/Server, o “</a:t>
            </a:r>
            <a:r>
              <a:rPr lang="pt-BR" sz="1200" b="1" dirty="0" err="1" smtClean="0">
                <a:latin typeface="Arial" pitchFamily="34" charset="0"/>
                <a:cs typeface="Arial" pitchFamily="34" charset="0"/>
              </a:rPr>
              <a:t>p_ctmat</a:t>
            </a:r>
            <a:r>
              <a:rPr lang="pt-BR" sz="1200" b="1" dirty="0" smtClean="0">
                <a:latin typeface="Arial" pitchFamily="34" charset="0"/>
                <a:cs typeface="Arial" pitchFamily="34" charset="0"/>
              </a:rPr>
              <a:t>” que faz o </a:t>
            </a:r>
            <a:r>
              <a:rPr lang="pt-BR" sz="1200" b="1" dirty="0" err="1" smtClean="0">
                <a:latin typeface="Arial" pitchFamily="34" charset="0"/>
                <a:cs typeface="Arial" pitchFamily="34" charset="0"/>
              </a:rPr>
              <a:t>tracking</a:t>
            </a:r>
            <a:r>
              <a:rPr lang="pt-BR" sz="1200" b="1" dirty="0" smtClean="0">
                <a:latin typeface="Arial" pitchFamily="34" charset="0"/>
                <a:cs typeface="Arial" pitchFamily="34" charset="0"/>
              </a:rPr>
              <a:t> do </a:t>
            </a:r>
            <a:r>
              <a:rPr lang="pt-BR" sz="1200" b="1" dirty="0" err="1" smtClean="0">
                <a:latin typeface="Arial" pitchFamily="34" charset="0"/>
                <a:cs typeface="Arial" pitchFamily="34" charset="0"/>
              </a:rPr>
              <a:t>agent</a:t>
            </a:r>
            <a:r>
              <a:rPr lang="pt-BR" sz="1200" b="1" dirty="0" smtClean="0">
                <a:latin typeface="Arial" pitchFamily="34" charset="0"/>
                <a:cs typeface="Arial" pitchFamily="34" charset="0"/>
              </a:rPr>
              <a:t>, algo como um debug onde é </a:t>
            </a:r>
            <a:r>
              <a:rPr lang="pt-BR" sz="1200" b="1" dirty="0" err="1" smtClean="0">
                <a:latin typeface="Arial" pitchFamily="34" charset="0"/>
                <a:cs typeface="Arial" pitchFamily="34" charset="0"/>
              </a:rPr>
              <a:t>possivel</a:t>
            </a:r>
            <a:r>
              <a:rPr lang="pt-BR" sz="1200" b="1" dirty="0" smtClean="0">
                <a:latin typeface="Arial" pitchFamily="34" charset="0"/>
                <a:cs typeface="Arial" pitchFamily="34" charset="0"/>
              </a:rPr>
              <a:t> reiniciar/dar </a:t>
            </a:r>
            <a:r>
              <a:rPr lang="pt-BR" sz="1200" b="1" dirty="0" err="1" smtClean="0">
                <a:latin typeface="Arial" pitchFamily="34" charset="0"/>
                <a:cs typeface="Arial" pitchFamily="34" charset="0"/>
              </a:rPr>
              <a:t>disable</a:t>
            </a:r>
            <a:r>
              <a:rPr lang="pt-BR" sz="1200" b="1" dirty="0" smtClean="0">
                <a:latin typeface="Arial" pitchFamily="34" charset="0"/>
                <a:cs typeface="Arial" pitchFamily="34" charset="0"/>
              </a:rPr>
              <a:t>/verificar portas do </a:t>
            </a:r>
            <a:r>
              <a:rPr lang="pt-BR" sz="1200" b="1" dirty="0" err="1" smtClean="0">
                <a:latin typeface="Arial" pitchFamily="34" charset="0"/>
                <a:cs typeface="Arial" pitchFamily="34" charset="0"/>
              </a:rPr>
              <a:t>agent</a:t>
            </a:r>
            <a:r>
              <a:rPr lang="pt-BR" sz="1200" b="1" dirty="0" smtClean="0">
                <a:latin typeface="Arial" pitchFamily="34" charset="0"/>
                <a:cs typeface="Arial" pitchFamily="34" charset="0"/>
              </a:rPr>
              <a:t> via “</a:t>
            </a:r>
            <a:r>
              <a:rPr lang="pt-BR" sz="1200" b="1" dirty="0" err="1" smtClean="0">
                <a:latin typeface="Arial" pitchFamily="34" charset="0"/>
                <a:cs typeface="Arial" pitchFamily="34" charset="0"/>
              </a:rPr>
              <a:t>Configuration</a:t>
            </a:r>
            <a:r>
              <a:rPr lang="pt-BR" sz="1200" b="1" dirty="0" smtClean="0">
                <a:latin typeface="Arial" pitchFamily="34" charset="0"/>
                <a:cs typeface="Arial" pitchFamily="34" charset="0"/>
              </a:rPr>
              <a:t> Manager”.  Caso o </a:t>
            </a:r>
            <a:r>
              <a:rPr lang="pt-BR" sz="1200" b="1" dirty="0" err="1" smtClean="0">
                <a:latin typeface="Arial" pitchFamily="34" charset="0"/>
                <a:cs typeface="Arial" pitchFamily="34" charset="0"/>
              </a:rPr>
              <a:t>agent</a:t>
            </a:r>
            <a:r>
              <a:rPr lang="pt-BR" sz="1200" b="1" dirty="0" smtClean="0">
                <a:latin typeface="Arial" pitchFamily="34" charset="0"/>
                <a:cs typeface="Arial" pitchFamily="34" charset="0"/>
              </a:rPr>
              <a:t> não encontre retorno do processamento via “</a:t>
            </a:r>
            <a:r>
              <a:rPr lang="pt-BR" sz="1200" b="1" dirty="0" err="1" smtClean="0">
                <a:latin typeface="Arial" pitchFamily="34" charset="0"/>
                <a:cs typeface="Arial" pitchFamily="34" charset="0"/>
              </a:rPr>
              <a:t>return_code</a:t>
            </a:r>
            <a:r>
              <a:rPr lang="pt-BR" sz="1200" b="1" dirty="0" smtClean="0">
                <a:latin typeface="Arial" pitchFamily="34" charset="0"/>
                <a:cs typeface="Arial" pitchFamily="34" charset="0"/>
              </a:rPr>
              <a:t>” o processo </a:t>
            </a:r>
            <a:r>
              <a:rPr lang="pt-BR" sz="1200" b="1" dirty="0" err="1" smtClean="0">
                <a:latin typeface="Arial" pitchFamily="34" charset="0"/>
                <a:cs typeface="Arial" pitchFamily="34" charset="0"/>
              </a:rPr>
              <a:t>p_ctmar</a:t>
            </a:r>
            <a:r>
              <a:rPr lang="pt-BR" sz="1200" b="1" dirty="0" smtClean="0">
                <a:latin typeface="Arial" pitchFamily="34" charset="0"/>
                <a:cs typeface="Arial" pitchFamily="34" charset="0"/>
              </a:rPr>
              <a:t> procura informação em </a:t>
            </a:r>
            <a:r>
              <a:rPr lang="pt-BR" sz="1200" b="1" dirty="0" err="1" smtClean="0">
                <a:latin typeface="Arial" pitchFamily="34" charset="0"/>
                <a:cs typeface="Arial" pitchFamily="34" charset="0"/>
              </a:rPr>
              <a:t>logs</a:t>
            </a:r>
            <a:r>
              <a:rPr lang="pt-BR" sz="1200" b="1" dirty="0" smtClean="0">
                <a:latin typeface="Arial" pitchFamily="34" charset="0"/>
                <a:cs typeface="Arial" pitchFamily="34" charset="0"/>
              </a:rPr>
              <a:t> e saídas de controle dentro do </a:t>
            </a:r>
            <a:r>
              <a:rPr lang="pt-BR" sz="1200" b="1" dirty="0" err="1" smtClean="0">
                <a:latin typeface="Arial" pitchFamily="34" charset="0"/>
                <a:cs typeface="Arial" pitchFamily="34" charset="0"/>
              </a:rPr>
              <a:t>agent</a:t>
            </a:r>
            <a:r>
              <a:rPr lang="pt-BR" sz="1200" b="1" dirty="0" smtClean="0">
                <a:latin typeface="Arial" pitchFamily="34" charset="0"/>
                <a:cs typeface="Arial" pitchFamily="34" charset="0"/>
              </a:rPr>
              <a:t>.</a:t>
            </a:r>
            <a:endParaRPr lang="pt-BR" sz="12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TotalTime>
  <Words>661</Words>
  <Application>Microsoft Office PowerPoint</Application>
  <PresentationFormat>Apresentação na tela (4:3)</PresentationFormat>
  <Paragraphs>149</Paragraphs>
  <Slides>15</Slides>
  <Notes>0</Notes>
  <HiddenSlides>0</HiddenSlides>
  <MMClips>0</MMClips>
  <ScaleCrop>false</ScaleCrop>
  <HeadingPairs>
    <vt:vector size="4" baseType="variant">
      <vt:variant>
        <vt:lpstr>Tema</vt:lpstr>
      </vt:variant>
      <vt:variant>
        <vt:i4>1</vt:i4>
      </vt:variant>
      <vt:variant>
        <vt:lpstr>Títulos de slides</vt:lpstr>
      </vt:variant>
      <vt:variant>
        <vt:i4>15</vt:i4>
      </vt:variant>
    </vt:vector>
  </HeadingPairs>
  <TitlesOfParts>
    <vt:vector size="16" baseType="lpstr">
      <vt:lpstr>Tema do Office</vt:lpstr>
      <vt:lpstr>CONTROL-M INFRAESTRUTURA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C&amp;A Modas Ltda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Marcos de Benedicto</dc:creator>
  <cp:lastModifiedBy>Marcos de Benedicto</cp:lastModifiedBy>
  <cp:revision>54</cp:revision>
  <dcterms:created xsi:type="dcterms:W3CDTF">2011-12-08T12:52:05Z</dcterms:created>
  <dcterms:modified xsi:type="dcterms:W3CDTF">2011-12-09T19:00:13Z</dcterms:modified>
</cp:coreProperties>
</file>