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ADC"/>
    <a:srgbClr val="E3A3C8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249100-0930-4079-9F4E-4B81A101174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43DEA9-19E4-4076-9225-DE7AD7D65C64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3200" dirty="0" smtClean="0">
              <a:solidFill>
                <a:srgbClr val="FF0000"/>
              </a:solidFill>
            </a:rPr>
            <a:t>T</a:t>
          </a:r>
          <a:r>
            <a:rPr lang="en-US" sz="3200" dirty="0" smtClean="0">
              <a:solidFill>
                <a:schemeClr val="tx1"/>
              </a:solidFill>
            </a:rPr>
            <a:t>e</a:t>
          </a:r>
          <a:r>
            <a:rPr lang="en-US" sz="3200" dirty="0" smtClean="0">
              <a:solidFill>
                <a:srgbClr val="FFFF00"/>
              </a:solidFill>
            </a:rPr>
            <a:t>x</a:t>
          </a:r>
          <a:r>
            <a:rPr lang="en-US" sz="3200" dirty="0" smtClean="0"/>
            <a:t>t F</a:t>
          </a:r>
          <a:r>
            <a:rPr lang="en-US" sz="3200" u="sng" dirty="0" smtClean="0">
              <a:solidFill>
                <a:srgbClr val="002060"/>
              </a:solidFill>
            </a:rPr>
            <a:t>o</a:t>
          </a:r>
          <a:r>
            <a:rPr lang="en-US" sz="3200" dirty="0" smtClean="0">
              <a:solidFill>
                <a:srgbClr val="C00000"/>
              </a:solidFill>
            </a:rPr>
            <a:t>r</a:t>
          </a:r>
          <a:r>
            <a:rPr lang="en-US" sz="3200" i="1" dirty="0" smtClean="0">
              <a:solidFill>
                <a:schemeClr val="tx1"/>
              </a:solidFill>
            </a:rPr>
            <a:t>m</a:t>
          </a:r>
          <a:r>
            <a:rPr lang="en-US" sz="3200" dirty="0" smtClean="0">
              <a:solidFill>
                <a:srgbClr val="FFC000"/>
              </a:solidFill>
            </a:rPr>
            <a:t>a</a:t>
          </a:r>
          <a:r>
            <a:rPr lang="en-US" sz="3200" dirty="0" smtClean="0">
              <a:solidFill>
                <a:srgbClr val="FF0000"/>
              </a:solidFill>
            </a:rPr>
            <a:t>t</a:t>
          </a:r>
          <a:r>
            <a:rPr lang="en-US" sz="3200" dirty="0" smtClean="0">
              <a:solidFill>
                <a:schemeClr val="tx1"/>
              </a:solidFill>
            </a:rPr>
            <a:t>t</a:t>
          </a:r>
          <a:r>
            <a:rPr lang="en-US" sz="3200" dirty="0" smtClean="0"/>
            <a:t>i</a:t>
          </a:r>
          <a:r>
            <a:rPr lang="en-US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</a:t>
          </a:r>
          <a:r>
            <a:rPr lang="en-US" sz="3200" dirty="0" smtClean="0">
              <a:solidFill>
                <a:srgbClr val="FF0000"/>
              </a:solidFill>
            </a:rPr>
            <a:t>g</a:t>
          </a:r>
          <a:endParaRPr lang="en-US" sz="3200" dirty="0">
            <a:solidFill>
              <a:srgbClr val="FF0000"/>
            </a:solidFill>
          </a:endParaRPr>
        </a:p>
      </dgm:t>
    </dgm:pt>
    <dgm:pt modelId="{546AA1D9-3475-4859-B37E-AC2A36841589}" type="parTrans" cxnId="{C68C0B7A-A30C-4DE7-A4CB-15F7B2848A41}">
      <dgm:prSet/>
      <dgm:spPr/>
      <dgm:t>
        <a:bodyPr/>
        <a:lstStyle/>
        <a:p>
          <a:endParaRPr lang="en-US"/>
        </a:p>
      </dgm:t>
    </dgm:pt>
    <dgm:pt modelId="{58C0AE27-2AAB-40F0-AD52-6126A9948D7D}" type="sibTrans" cxnId="{C68C0B7A-A30C-4DE7-A4CB-15F7B2848A41}">
      <dgm:prSet/>
      <dgm:spPr/>
      <dgm:t>
        <a:bodyPr/>
        <a:lstStyle/>
        <a:p>
          <a:endParaRPr lang="en-US"/>
        </a:p>
      </dgm:t>
    </dgm:pt>
    <dgm:pt modelId="{68BE3658-A240-4EEF-9609-5A64D3C63502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3200" b="1" dirty="0" smtClean="0">
              <a:solidFill>
                <a:schemeClr val="tx1"/>
              </a:solidFill>
            </a:rPr>
            <a:t>TABLES</a:t>
          </a:r>
          <a:endParaRPr lang="en-US" sz="3200" b="1" dirty="0">
            <a:solidFill>
              <a:schemeClr val="tx1"/>
            </a:solidFill>
          </a:endParaRPr>
        </a:p>
      </dgm:t>
    </dgm:pt>
    <dgm:pt modelId="{0E532156-8DEE-42D1-95B1-76833163A32C}" type="parTrans" cxnId="{62D1D383-744B-4794-BE35-C7C21F85997E}">
      <dgm:prSet/>
      <dgm:spPr/>
      <dgm:t>
        <a:bodyPr/>
        <a:lstStyle/>
        <a:p>
          <a:endParaRPr lang="en-US"/>
        </a:p>
      </dgm:t>
    </dgm:pt>
    <dgm:pt modelId="{1BCBF7ED-6D85-4016-BE5C-5AAEE286C1F5}" type="sibTrans" cxnId="{62D1D383-744B-4794-BE35-C7C21F85997E}">
      <dgm:prSet/>
      <dgm:spPr/>
      <dgm:t>
        <a:bodyPr/>
        <a:lstStyle/>
        <a:p>
          <a:endParaRPr lang="en-US"/>
        </a:p>
      </dgm:t>
    </dgm:pt>
    <dgm:pt modelId="{89BA0D06-ADFC-4C17-B085-82F1E64ADEC3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3200" b="1" dirty="0" smtClean="0">
              <a:solidFill>
                <a:schemeClr val="tx1"/>
              </a:solidFill>
            </a:rPr>
            <a:t>GRAPHICS</a:t>
          </a:r>
          <a:endParaRPr lang="en-US" sz="3200" b="1" dirty="0">
            <a:solidFill>
              <a:schemeClr val="tx1"/>
            </a:solidFill>
          </a:endParaRPr>
        </a:p>
      </dgm:t>
    </dgm:pt>
    <dgm:pt modelId="{6AB9160B-CC49-4397-8927-49D931676C81}" type="parTrans" cxnId="{D252BCA6-4873-4C28-8AB6-DB2C8BC0FC66}">
      <dgm:prSet/>
      <dgm:spPr/>
      <dgm:t>
        <a:bodyPr/>
        <a:lstStyle/>
        <a:p>
          <a:endParaRPr lang="en-US"/>
        </a:p>
      </dgm:t>
    </dgm:pt>
    <dgm:pt modelId="{F4563D19-C541-4F81-8058-357C25B67625}" type="sibTrans" cxnId="{D252BCA6-4873-4C28-8AB6-DB2C8BC0FC66}">
      <dgm:prSet/>
      <dgm:spPr/>
      <dgm:t>
        <a:bodyPr/>
        <a:lstStyle/>
        <a:p>
          <a:endParaRPr lang="en-US"/>
        </a:p>
      </dgm:t>
    </dgm:pt>
    <dgm:pt modelId="{10387B45-61E7-4A84-9631-ADA0F18A22BB}" type="pres">
      <dgm:prSet presAssocID="{ED249100-0930-4079-9F4E-4B81A101174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5C2E13-546E-47E6-A288-2FB20C5DC795}" type="pres">
      <dgm:prSet presAssocID="{5443DEA9-19E4-4076-9225-DE7AD7D65C6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4ACDB1-570E-4077-B075-338CE2FE5CA3}" type="pres">
      <dgm:prSet presAssocID="{58C0AE27-2AAB-40F0-AD52-6126A9948D7D}" presName="sibTrans" presStyleCnt="0"/>
      <dgm:spPr/>
    </dgm:pt>
    <dgm:pt modelId="{BB86FB9D-A80A-4C2E-98DE-5B72482D9DAA}" type="pres">
      <dgm:prSet presAssocID="{68BE3658-A240-4EEF-9609-5A64D3C63502}" presName="node" presStyleLbl="node1" presStyleIdx="1" presStyleCnt="3" custLinFactNeighborX="-1343" custLinFactNeighborY="-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544711-8C6D-4751-92CC-3DA4F643D4D3}" type="pres">
      <dgm:prSet presAssocID="{1BCBF7ED-6D85-4016-BE5C-5AAEE286C1F5}" presName="sibTrans" presStyleCnt="0"/>
      <dgm:spPr/>
    </dgm:pt>
    <dgm:pt modelId="{54BEBB93-2016-4DA9-ABF5-E2CD109EAEE8}" type="pres">
      <dgm:prSet presAssocID="{89BA0D06-ADFC-4C17-B085-82F1E64ADEC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0EAA6C-5EC6-4D51-8B0E-FBEF6E1075C3}" type="presOf" srcId="{ED249100-0930-4079-9F4E-4B81A1011745}" destId="{10387B45-61E7-4A84-9631-ADA0F18A22BB}" srcOrd="0" destOrd="0" presId="urn:microsoft.com/office/officeart/2005/8/layout/default"/>
    <dgm:cxn modelId="{62D1D383-744B-4794-BE35-C7C21F85997E}" srcId="{ED249100-0930-4079-9F4E-4B81A1011745}" destId="{68BE3658-A240-4EEF-9609-5A64D3C63502}" srcOrd="1" destOrd="0" parTransId="{0E532156-8DEE-42D1-95B1-76833163A32C}" sibTransId="{1BCBF7ED-6D85-4016-BE5C-5AAEE286C1F5}"/>
    <dgm:cxn modelId="{C68C0B7A-A30C-4DE7-A4CB-15F7B2848A41}" srcId="{ED249100-0930-4079-9F4E-4B81A1011745}" destId="{5443DEA9-19E4-4076-9225-DE7AD7D65C64}" srcOrd="0" destOrd="0" parTransId="{546AA1D9-3475-4859-B37E-AC2A36841589}" sibTransId="{58C0AE27-2AAB-40F0-AD52-6126A9948D7D}"/>
    <dgm:cxn modelId="{255A618A-09CB-47D2-AA1B-6A6729EFC189}" type="presOf" srcId="{68BE3658-A240-4EEF-9609-5A64D3C63502}" destId="{BB86FB9D-A80A-4C2E-98DE-5B72482D9DAA}" srcOrd="0" destOrd="0" presId="urn:microsoft.com/office/officeart/2005/8/layout/default"/>
    <dgm:cxn modelId="{AB99BFF6-D8EC-4255-A74D-ECC32D6DC9DA}" type="presOf" srcId="{5443DEA9-19E4-4076-9225-DE7AD7D65C64}" destId="{045C2E13-546E-47E6-A288-2FB20C5DC795}" srcOrd="0" destOrd="0" presId="urn:microsoft.com/office/officeart/2005/8/layout/default"/>
    <dgm:cxn modelId="{D252BCA6-4873-4C28-8AB6-DB2C8BC0FC66}" srcId="{ED249100-0930-4079-9F4E-4B81A1011745}" destId="{89BA0D06-ADFC-4C17-B085-82F1E64ADEC3}" srcOrd="2" destOrd="0" parTransId="{6AB9160B-CC49-4397-8927-49D931676C81}" sibTransId="{F4563D19-C541-4F81-8058-357C25B67625}"/>
    <dgm:cxn modelId="{AA2C4328-8DAA-4124-B598-0B2CC451FF7F}" type="presOf" srcId="{89BA0D06-ADFC-4C17-B085-82F1E64ADEC3}" destId="{54BEBB93-2016-4DA9-ABF5-E2CD109EAEE8}" srcOrd="0" destOrd="0" presId="urn:microsoft.com/office/officeart/2005/8/layout/default"/>
    <dgm:cxn modelId="{68F74C5E-F27D-42B3-8C2D-02A3E72CF2DD}" type="presParOf" srcId="{10387B45-61E7-4A84-9631-ADA0F18A22BB}" destId="{045C2E13-546E-47E6-A288-2FB20C5DC795}" srcOrd="0" destOrd="0" presId="urn:microsoft.com/office/officeart/2005/8/layout/default"/>
    <dgm:cxn modelId="{4BD47A90-BAF9-4722-9D58-0079B3E7AFC7}" type="presParOf" srcId="{10387B45-61E7-4A84-9631-ADA0F18A22BB}" destId="{A14ACDB1-570E-4077-B075-338CE2FE5CA3}" srcOrd="1" destOrd="0" presId="urn:microsoft.com/office/officeart/2005/8/layout/default"/>
    <dgm:cxn modelId="{BEF3E80E-C1FF-4DAB-A2BE-153D47A10FEC}" type="presParOf" srcId="{10387B45-61E7-4A84-9631-ADA0F18A22BB}" destId="{BB86FB9D-A80A-4C2E-98DE-5B72482D9DAA}" srcOrd="2" destOrd="0" presId="urn:microsoft.com/office/officeart/2005/8/layout/default"/>
    <dgm:cxn modelId="{53119A97-E78F-40A3-BC15-A4575C067B82}" type="presParOf" srcId="{10387B45-61E7-4A84-9631-ADA0F18A22BB}" destId="{22544711-8C6D-4751-92CC-3DA4F643D4D3}" srcOrd="3" destOrd="0" presId="urn:microsoft.com/office/officeart/2005/8/layout/default"/>
    <dgm:cxn modelId="{52AC2E9E-5E65-40EF-99A4-10C69AF21993}" type="presParOf" srcId="{10387B45-61E7-4A84-9631-ADA0F18A22BB}" destId="{54BEBB93-2016-4DA9-ABF5-E2CD109EAEE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5C2E13-546E-47E6-A288-2FB20C5DC795}">
      <dsp:nvSpPr>
        <dsp:cNvPr id="0" name=""/>
        <dsp:cNvSpPr/>
      </dsp:nvSpPr>
      <dsp:spPr>
        <a:xfrm>
          <a:off x="413961" y="447"/>
          <a:ext cx="3125465" cy="1875279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FF0000"/>
              </a:solidFill>
            </a:rPr>
            <a:t>T</a:t>
          </a:r>
          <a:r>
            <a:rPr lang="en-US" sz="3200" kern="1200" dirty="0" smtClean="0">
              <a:solidFill>
                <a:schemeClr val="tx1"/>
              </a:solidFill>
            </a:rPr>
            <a:t>e</a:t>
          </a:r>
          <a:r>
            <a:rPr lang="en-US" sz="3200" kern="1200" dirty="0" smtClean="0">
              <a:solidFill>
                <a:srgbClr val="FFFF00"/>
              </a:solidFill>
            </a:rPr>
            <a:t>x</a:t>
          </a:r>
          <a:r>
            <a:rPr lang="en-US" sz="3200" kern="1200" dirty="0" smtClean="0"/>
            <a:t>t F</a:t>
          </a:r>
          <a:r>
            <a:rPr lang="en-US" sz="3200" u="sng" kern="1200" dirty="0" smtClean="0">
              <a:solidFill>
                <a:srgbClr val="002060"/>
              </a:solidFill>
            </a:rPr>
            <a:t>o</a:t>
          </a:r>
          <a:r>
            <a:rPr lang="en-US" sz="3200" kern="1200" dirty="0" smtClean="0">
              <a:solidFill>
                <a:srgbClr val="C00000"/>
              </a:solidFill>
            </a:rPr>
            <a:t>r</a:t>
          </a:r>
          <a:r>
            <a:rPr lang="en-US" sz="3200" i="1" kern="1200" dirty="0" smtClean="0">
              <a:solidFill>
                <a:schemeClr val="tx1"/>
              </a:solidFill>
            </a:rPr>
            <a:t>m</a:t>
          </a:r>
          <a:r>
            <a:rPr lang="en-US" sz="3200" kern="1200" dirty="0" smtClean="0">
              <a:solidFill>
                <a:srgbClr val="FFC000"/>
              </a:solidFill>
            </a:rPr>
            <a:t>a</a:t>
          </a:r>
          <a:r>
            <a:rPr lang="en-US" sz="3200" kern="1200" dirty="0" smtClean="0">
              <a:solidFill>
                <a:srgbClr val="FF0000"/>
              </a:solidFill>
            </a:rPr>
            <a:t>t</a:t>
          </a:r>
          <a:r>
            <a:rPr lang="en-US" sz="3200" kern="1200" dirty="0" smtClean="0">
              <a:solidFill>
                <a:schemeClr val="tx1"/>
              </a:solidFill>
            </a:rPr>
            <a:t>t</a:t>
          </a:r>
          <a:r>
            <a:rPr lang="en-US" sz="3200" kern="1200" dirty="0" smtClean="0"/>
            <a:t>i</a:t>
          </a:r>
          <a:r>
            <a:rPr lang="en-US" sz="32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</a:t>
          </a:r>
          <a:r>
            <a:rPr lang="en-US" sz="3200" kern="1200" dirty="0" smtClean="0">
              <a:solidFill>
                <a:srgbClr val="FF0000"/>
              </a:solidFill>
            </a:rPr>
            <a:t>g</a:t>
          </a:r>
          <a:endParaRPr lang="en-US" sz="3200" kern="1200" dirty="0">
            <a:solidFill>
              <a:srgbClr val="FF0000"/>
            </a:solidFill>
          </a:endParaRPr>
        </a:p>
      </dsp:txBody>
      <dsp:txXfrm>
        <a:off x="413961" y="447"/>
        <a:ext cx="3125465" cy="1875279"/>
      </dsp:txXfrm>
    </dsp:sp>
    <dsp:sp modelId="{BB86FB9D-A80A-4C2E-98DE-5B72482D9DAA}">
      <dsp:nvSpPr>
        <dsp:cNvPr id="0" name=""/>
        <dsp:cNvSpPr/>
      </dsp:nvSpPr>
      <dsp:spPr>
        <a:xfrm>
          <a:off x="3809998" y="0"/>
          <a:ext cx="3125465" cy="1875279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1"/>
              </a:solidFill>
            </a:rPr>
            <a:t>TABLES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3809998" y="0"/>
        <a:ext cx="3125465" cy="1875279"/>
      </dsp:txXfrm>
    </dsp:sp>
    <dsp:sp modelId="{54BEBB93-2016-4DA9-ABF5-E2CD109EAEE8}">
      <dsp:nvSpPr>
        <dsp:cNvPr id="0" name=""/>
        <dsp:cNvSpPr/>
      </dsp:nvSpPr>
      <dsp:spPr>
        <a:xfrm>
          <a:off x="2132967" y="2188273"/>
          <a:ext cx="3125465" cy="1875279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1"/>
              </a:solidFill>
            </a:rPr>
            <a:t>GRAPHICS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2132967" y="2188273"/>
        <a:ext cx="3125465" cy="18752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835ED-229D-40A4-B8C5-C68BEEAF02E3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9CB15-E727-49AE-8512-542437240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82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9CB15-E727-49AE-8512-54243724026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7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DEE6-3780-429A-AD07-EBBF97C81CFE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803C-14E4-4CFC-9A20-13A6CDACA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5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8000"/>
    </mc:Choice>
    <mc:Fallback xmlns="">
      <p:transition spd="slow" advTm="8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DEE6-3780-429A-AD07-EBBF97C81CFE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803C-14E4-4CFC-9A20-13A6CDACA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3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8000"/>
    </mc:Choice>
    <mc:Fallback xmlns="">
      <p:transition spd="slow" advTm="8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DEE6-3780-429A-AD07-EBBF97C81CFE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803C-14E4-4CFC-9A20-13A6CDACA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1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8000"/>
    </mc:Choice>
    <mc:Fallback xmlns="">
      <p:transition spd="slow" advTm="8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DEE6-3780-429A-AD07-EBBF97C81CFE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803C-14E4-4CFC-9A20-13A6CDACA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8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8000"/>
    </mc:Choice>
    <mc:Fallback xmlns="">
      <p:transition spd="slow" advTm="8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DEE6-3780-429A-AD07-EBBF97C81CFE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803C-14E4-4CFC-9A20-13A6CDACA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9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8000"/>
    </mc:Choice>
    <mc:Fallback xmlns="">
      <p:transition spd="slow" advTm="8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DEE6-3780-429A-AD07-EBBF97C81CFE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803C-14E4-4CFC-9A20-13A6CDACA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1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8000"/>
    </mc:Choice>
    <mc:Fallback xmlns="">
      <p:transition spd="slow" advTm="8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DEE6-3780-429A-AD07-EBBF97C81CFE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803C-14E4-4CFC-9A20-13A6CDACA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8000"/>
    </mc:Choice>
    <mc:Fallback xmlns="">
      <p:transition spd="slow" advTm="8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DEE6-3780-429A-AD07-EBBF97C81CFE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803C-14E4-4CFC-9A20-13A6CDACA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6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8000"/>
    </mc:Choice>
    <mc:Fallback xmlns="">
      <p:transition spd="slow" advTm="8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DEE6-3780-429A-AD07-EBBF97C81CFE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803C-14E4-4CFC-9A20-13A6CDACA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4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8000"/>
    </mc:Choice>
    <mc:Fallback xmlns="">
      <p:transition spd="slow" advTm="8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DEE6-3780-429A-AD07-EBBF97C81CFE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803C-14E4-4CFC-9A20-13A6CDACA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4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8000"/>
    </mc:Choice>
    <mc:Fallback xmlns="">
      <p:transition spd="slow" advTm="8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DEE6-3780-429A-AD07-EBBF97C81CFE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F803C-14E4-4CFC-9A20-13A6CDACA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4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8000"/>
    </mc:Choice>
    <mc:Fallback xmlns="">
      <p:transition spd="slow" advTm="8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9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8DEE6-3780-429A-AD07-EBBF97C81CFE}" type="datetimeFigureOut">
              <a:rPr lang="en-US" smtClean="0"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F803C-14E4-4CFC-9A20-13A6CDACA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9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8000" advTm="8000"/>
    </mc:Choice>
    <mc:Fallback xmlns="">
      <p:transition spd="slow" advTm="8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gif"/><Relationship Id="rId5" Type="http://schemas.openxmlformats.org/officeDocument/2006/relationships/image" Target="../media/image30.wmf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zinearticles.com/?Book-Writing---Using-Styles-in-Microsoft-Word&amp;id=445127" TargetMode="External"/><Relationship Id="rId2" Type="http://schemas.openxmlformats.org/officeDocument/2006/relationships/hyperlink" Target="http://childparenting.about.com/cs/kidsparties/a/birthdaycard1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image" Target="../media/image45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12" Type="http://schemas.openxmlformats.org/officeDocument/2006/relationships/image" Target="../media/image4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wmf"/><Relationship Id="rId11" Type="http://schemas.openxmlformats.org/officeDocument/2006/relationships/image" Target="../media/image43.wmf"/><Relationship Id="rId5" Type="http://schemas.openxmlformats.org/officeDocument/2006/relationships/image" Target="../media/image3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Relationship Id="rId14" Type="http://schemas.openxmlformats.org/officeDocument/2006/relationships/image" Target="../media/image4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office-tutorial-training.com/word-2007-borders.html" TargetMode="External"/><Relationship Id="rId2" Type="http://schemas.openxmlformats.org/officeDocument/2006/relationships/hyperlink" Target="http://ulearnoffice.com/word/presentation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how.com/how_5067757_teach-microsoft-word-kids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4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http://ulearnoffice.com/com03/office2003-boldbutton.gif" TargetMode="External"/><Relationship Id="rId7" Type="http://schemas.openxmlformats.org/officeDocument/2006/relationships/image" Target="http://ulearnoffice.com/com03/office2003-underlinebutton.gif" TargetMode="Externa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gif"/><Relationship Id="rId5" Type="http://schemas.openxmlformats.org/officeDocument/2006/relationships/image" Target="http://ulearnoffice.com/com03/office2003-italicbutton.gif" TargetMode="External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hyperlink" Target="http://www.ixl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699248" cy="1828800"/>
          </a:xfrm>
        </p:spPr>
        <p:txBody>
          <a:bodyPr/>
          <a:lstStyle/>
          <a:p>
            <a:pPr algn="ctr"/>
            <a:r>
              <a:rPr lang="en-US" b="1" dirty="0" smtClean="0">
                <a:ln w="2857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MICROSOFT WORD</a:t>
            </a:r>
            <a:endParaRPr lang="en-US" b="1" dirty="0">
              <a:ln w="28575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228536"/>
            <a:ext cx="7549896" cy="1752600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</a:rPr>
              <a:t>Using different tools when working with MS Word…</a:t>
            </a:r>
          </a:p>
          <a:p>
            <a:pPr algn="ctr"/>
            <a:endParaRPr lang="en-US" dirty="0"/>
          </a:p>
        </p:txBody>
      </p:sp>
      <p:pic>
        <p:nvPicPr>
          <p:cNvPr id="1028" name="Picture 4" descr="Q:\140062.enu\MEDIA\CAGCAT10\j019972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495800"/>
            <a:ext cx="1769364" cy="1739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Q:\140062.enu\MEDIA\CAGCAT10\j0252349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812171"/>
            <a:ext cx="1826971" cy="1110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Milochka\Local Settings\Temporary Internet Files\Content.IE5\APRVM1TT\MC90014135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67" y="366065"/>
            <a:ext cx="1989734" cy="4053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916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 advTm="7000"/>
    </mc:Choice>
    <mc:Fallback>
      <p:transition spd="slow" advTm="7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9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You could also insert </a:t>
            </a:r>
            <a:r>
              <a:rPr lang="en-US" sz="2800" dirty="0" smtClean="0"/>
              <a:t>pictures</a:t>
            </a:r>
            <a:r>
              <a:rPr lang="en-US" sz="2800" dirty="0" smtClean="0"/>
              <a:t>, </a:t>
            </a:r>
            <a:r>
              <a:rPr lang="en-US" sz="2800" dirty="0" smtClean="0"/>
              <a:t>photos</a:t>
            </a:r>
            <a:r>
              <a:rPr lang="en-US" sz="2800" dirty="0"/>
              <a:t> </a:t>
            </a:r>
            <a:r>
              <a:rPr lang="en-US" sz="2800" dirty="0" smtClean="0"/>
              <a:t>and</a:t>
            </a:r>
            <a:r>
              <a:rPr lang="en-US" sz="2800" dirty="0" smtClean="0"/>
              <a:t> </a:t>
            </a:r>
            <a:r>
              <a:rPr lang="en-US" sz="2800" dirty="0" smtClean="0"/>
              <a:t>clip </a:t>
            </a:r>
            <a:r>
              <a:rPr lang="en-US" sz="2800" dirty="0" smtClean="0"/>
              <a:t>art into your documents…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153400" cy="38401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170" name="Picture 2" descr="C:\Documents and Settings\Milochka\Local Settings\Temporary Internet Files\Content.IE5\GR011HVZ\MP90043104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3840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Documents and Settings\Milochka\Local Settings\Temporary Internet Files\Content.IE5\CNN7VQME\MC90020904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486" y="2512534"/>
            <a:ext cx="2662311" cy="197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C:\Documents and Settings\Milochka\Local Settings\Temporary Internet Files\Content.IE5\S8OKG575\MC90023395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475020"/>
            <a:ext cx="2359937" cy="2218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38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To insert a picture or clip art you would click on the </a:t>
            </a:r>
            <a:r>
              <a:rPr lang="en-US" sz="2800" b="1" dirty="0" smtClean="0"/>
              <a:t>Insert</a:t>
            </a:r>
            <a:r>
              <a:rPr lang="en-US" sz="2800" dirty="0" smtClean="0"/>
              <a:t> button (top toolbar): </a:t>
            </a:r>
            <a:endParaRPr lang="en-US" sz="28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550" y="2206625"/>
            <a:ext cx="22860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Documents and Settings\Milochka\Local Settings\Temporary Internet Files\Content.IE5\WYA3EW7P\MC9004418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800600"/>
            <a:ext cx="17589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449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7000"/>
    </mc:Choice>
    <mc:Fallback>
      <p:transition spd="slow" advTm="7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transfer photos from your camera directly into your MS Word pages:</a:t>
            </a:r>
            <a:endParaRPr lang="en-US" dirty="0"/>
          </a:p>
        </p:txBody>
      </p:sp>
      <p:pic>
        <p:nvPicPr>
          <p:cNvPr id="9218" name="Picture 2" descr="C:\Documents and Settings\Milochka\Local Settings\Temporary Internet Files\Content.IE5\GR011HVZ\MC90035647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119971"/>
            <a:ext cx="1988687" cy="2259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Documents and Settings\Milochka\Local Settings\Temporary Internet Files\Content.IE5\GR011HVZ\MC90043256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53" y="3577369"/>
            <a:ext cx="1371372" cy="1371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14800" y="296828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222" name="Picture 6" descr="C:\Documents and Settings\Milochka\Local Settings\Temporary Internet Files\Content.IE5\WYA3EW7P\MC900431540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068" y="3577369"/>
            <a:ext cx="1282955" cy="1382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C:\Documents and Settings\Milochka\Local Settings\Temporary Internet Files\Content.IE5\S8OKG575\MC90032632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524397"/>
            <a:ext cx="1469798" cy="1306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5" name="Picture 9" descr="Q:\140062.enu\MEDIA\OFFICE14\Bullets\BD21298_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625" y="4060553"/>
            <a:ext cx="337963" cy="33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Q:\140062.enu\MEDIA\OFFICE14\Bullets\BD21298_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076" y="4090530"/>
            <a:ext cx="337963" cy="33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9" descr="Q:\140062.enu\MEDIA\OFFICE14\Bullets\BD21298_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393" y="4080958"/>
            <a:ext cx="337963" cy="33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7770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Tm="7000"/>
    </mc:Choice>
    <mc:Fallback>
      <p:transition spd="slow" advTm="7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639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90696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You can make fun birthday cards</a:t>
            </a:r>
          </a:p>
          <a:p>
            <a:pPr marL="0" indent="0" algn="ctr">
              <a:buNone/>
            </a:pPr>
            <a:endParaRPr lang="en-US" dirty="0" smtClean="0">
              <a:hlinkClick r:id="rId2"/>
            </a:endParaRP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Birthday Cards in MS Word</a:t>
            </a:r>
            <a:r>
              <a:rPr lang="en-US" dirty="0"/>
              <a:t> </a:t>
            </a:r>
            <a:r>
              <a:rPr lang="en-US" dirty="0" smtClean="0"/>
              <a:t>(link)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Or, you can write a book…</a:t>
            </a:r>
          </a:p>
          <a:p>
            <a:pPr marL="0" indent="0" algn="ctr">
              <a:buNone/>
            </a:pPr>
            <a:endParaRPr lang="en-US" dirty="0" smtClean="0">
              <a:hlinkClick r:id="rId3"/>
            </a:endParaRPr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Book Writing in MS Word</a:t>
            </a:r>
            <a:r>
              <a:rPr lang="en-US" dirty="0" smtClean="0"/>
              <a:t> (link)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C:\Documents and Settings\Milochka\Local Settings\Temporary Internet Files\Content.IE5\6YJ0I1K6\MC90044612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744" y="1143000"/>
            <a:ext cx="1315288" cy="126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Milochka\Local Settings\Temporary Internet Files\Content.IE5\2K58UN78\MC900432645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138" y="3414713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368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8000"/>
    </mc:Choice>
    <mc:Fallback>
      <p:transition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So now, that you know a thing or too about different  tools…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 algn="ctr">
              <a:buNone/>
            </a:pPr>
            <a:r>
              <a:rPr lang="en-US" sz="2800" dirty="0" smtClean="0">
                <a:latin typeface="+mj-lt"/>
              </a:rPr>
              <a:t>WHAT WOULD YOU USE </a:t>
            </a:r>
            <a:r>
              <a:rPr lang="en-US" sz="2800" b="1" i="1" u="sng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MS WORD </a:t>
            </a:r>
            <a:r>
              <a:rPr lang="en-US" sz="2800" dirty="0" smtClean="0">
                <a:latin typeface="+mj-lt"/>
              </a:rPr>
              <a:t>FOR?</a:t>
            </a:r>
          </a:p>
        </p:txBody>
      </p:sp>
      <p:pic>
        <p:nvPicPr>
          <p:cNvPr id="1026" name="Picture 2" descr="C:\Documents and Settings\Milochka\Local Settings\Temporary Internet Files\Content.IE5\2K58UN78\MC9000786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505200"/>
            <a:ext cx="1309687" cy="2817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687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8000"/>
    </mc:Choice>
    <mc:Fallback>
      <p:transition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dirty="0" smtClean="0">
              <a:latin typeface="Algerian" pitchFamily="82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Algerian" pitchFamily="82" charset="0"/>
              </a:rPr>
              <a:t>T</a:t>
            </a:r>
            <a:r>
              <a:rPr lang="en-US" sz="8000" dirty="0" smtClean="0">
                <a:latin typeface="Goudy Stout" pitchFamily="18" charset="0"/>
              </a:rPr>
              <a:t>H</a:t>
            </a:r>
            <a:r>
              <a:rPr lang="en-US" sz="8000" dirty="0" smtClean="0">
                <a:latin typeface="Andy" pitchFamily="66" charset="0"/>
              </a:rPr>
              <a:t>E</a:t>
            </a:r>
            <a:r>
              <a:rPr lang="en-US" sz="8000" dirty="0" smtClean="0">
                <a:latin typeface="Bauhaus 93" pitchFamily="82" charset="0"/>
              </a:rPr>
              <a:t>  </a:t>
            </a:r>
            <a:r>
              <a:rPr lang="en-US" sz="8000" dirty="0" smtClean="0">
                <a:latin typeface="Algerian" pitchFamily="82" charset="0"/>
              </a:rPr>
              <a:t>E</a:t>
            </a:r>
            <a:r>
              <a:rPr lang="en-US" sz="8000" dirty="0" smtClean="0">
                <a:latin typeface="Engravers MT" pitchFamily="18" charset="0"/>
              </a:rPr>
              <a:t>N</a:t>
            </a:r>
            <a:r>
              <a:rPr lang="en-US" sz="8000" dirty="0" smtClean="0">
                <a:latin typeface="Matisse ITC" pitchFamily="82" charset="0"/>
              </a:rPr>
              <a:t>D</a:t>
            </a:r>
            <a:endParaRPr lang="en-US" sz="8000" dirty="0">
              <a:latin typeface="Matisse ITC" pitchFamily="82" charset="0"/>
            </a:endParaRPr>
          </a:p>
        </p:txBody>
      </p:sp>
      <p:pic>
        <p:nvPicPr>
          <p:cNvPr id="4098" name="Picture 2" descr="C:\Documents and Settings\Milochka\Local Settings\Temporary Internet Files\Content.IE5\CWHA4DDL\MC9000143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74" y="3581400"/>
            <a:ext cx="935037" cy="1046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Documents and Settings\Milochka\Local Settings\Temporary Internet Files\Content.IE5\6YJ0I1K6\MC90001431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327" y="4975472"/>
            <a:ext cx="881063" cy="1046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Documents and Settings\Milochka\Local Settings\Temporary Internet Files\Content.IE5\2K58UN78\MC90001430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738" y="5088714"/>
            <a:ext cx="881062" cy="104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Documents and Settings\Milochka\Local Settings\Temporary Internet Files\Content.IE5\6YJ0I1K6\MC90001430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17412"/>
            <a:ext cx="881063" cy="104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Documents and Settings\Milochka\Local Settings\Temporary Internet Files\Content.IE5\2K58UN78\MC90001430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69" y="4975473"/>
            <a:ext cx="881062" cy="104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Documents and Settings\Milochka\Local Settings\Temporary Internet Files\Content.IE5\Q8TFX5JS\MC900014307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74" y="1981200"/>
            <a:ext cx="881063" cy="104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Documents and Settings\Milochka\Local Settings\Temporary Internet Files\Content.IE5\CWHA4DDL\MC900014304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345" y="579016"/>
            <a:ext cx="881063" cy="1046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C:\Documents and Settings\Milochka\Local Settings\Temporary Internet Files\Content.IE5\6YJ0I1K6\MC900014295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698" y="317589"/>
            <a:ext cx="880567" cy="1046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C:\Documents and Settings\Milochka\Local Settings\Temporary Internet Files\Content.IE5\2K58UN78\MC900014303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21" y="3581400"/>
            <a:ext cx="881063" cy="1046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C:\Documents and Settings\Milochka\Local Settings\Temporary Internet Files\Content.IE5\Q8TFX5JS\MC900014299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181600"/>
            <a:ext cx="880567" cy="1046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9" name="Picture 13" descr="C:\Documents and Settings\Milochka\Local Settings\Temporary Internet Files\Content.IE5\CWHA4DDL\MC900014291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364" y="533400"/>
            <a:ext cx="880567" cy="1046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C:\Documents and Settings\Milochka\Local Settings\Temporary Internet Files\Content.IE5\6YJ0I1K6\MC900014288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21" y="2116547"/>
            <a:ext cx="880567" cy="1046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013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">
        <p14:switch dir="r"/>
        <p:sndAc>
          <p:stSnd>
            <p:snd r:embed="rId2" name="applause.wav"/>
          </p:stSnd>
        </p:sndAc>
      </p:transition>
    </mc:Choice>
    <mc:Fallback>
      <p:transition spd="slow" advTm="60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4900" dirty="0" smtClean="0"/>
              <a:t>CREDITS:</a:t>
            </a:r>
            <a:endParaRPr lang="en-US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i="1" dirty="0" err="1" smtClean="0">
                <a:latin typeface="Bradley Hand ITC" pitchFamily="66" charset="0"/>
              </a:rPr>
              <a:t>Evelina</a:t>
            </a:r>
            <a:r>
              <a:rPr lang="en-US" i="1" dirty="0" smtClean="0">
                <a:latin typeface="Bradley Hand ITC" pitchFamily="66" charset="0"/>
              </a:rPr>
              <a:t> </a:t>
            </a:r>
            <a:r>
              <a:rPr lang="en-US" i="1" dirty="0" err="1" smtClean="0">
                <a:latin typeface="Bradley Hand ITC" pitchFamily="66" charset="0"/>
              </a:rPr>
              <a:t>Girshovich</a:t>
            </a:r>
            <a:r>
              <a:rPr lang="en-US" i="1" dirty="0" smtClean="0">
                <a:latin typeface="Bradley Hand ITC" pitchFamily="66" charset="0"/>
              </a:rPr>
              <a:t> </a:t>
            </a:r>
            <a:r>
              <a:rPr lang="en-US" sz="2400" i="1" dirty="0" smtClean="0">
                <a:latin typeface="Bradley Hand ITC" pitchFamily="66" charset="0"/>
              </a:rPr>
              <a:t>(creative design, content)</a:t>
            </a:r>
          </a:p>
          <a:p>
            <a:r>
              <a:rPr lang="en-US" dirty="0" smtClean="0">
                <a:hlinkClick r:id="rId2"/>
              </a:rPr>
              <a:t>U Learn Office (link)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MS Office Tutorial Training (link)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How To Teach MS Word to Kids (link)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6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000" advTm="7000"/>
    </mc:Choice>
    <mc:Fallback>
      <p:transition spd="slow" advTm="7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2700" b="1" dirty="0" smtClean="0"/>
              <a:t>Microsoft Word </a:t>
            </a:r>
            <a:r>
              <a:rPr lang="en-US" sz="2700" dirty="0" smtClean="0"/>
              <a:t>is excellent for creating </a:t>
            </a:r>
            <a:r>
              <a:rPr lang="en-US" sz="2700" dirty="0" smtClean="0"/>
              <a:t>different documents on your computer!</a:t>
            </a:r>
            <a:br>
              <a:rPr lang="en-US" sz="2700" dirty="0" smtClean="0"/>
            </a:br>
            <a:r>
              <a:rPr lang="en-US" sz="2700" dirty="0" smtClean="0"/>
              <a:t>This </a:t>
            </a:r>
            <a:r>
              <a:rPr lang="en-US" sz="2700" dirty="0" smtClean="0"/>
              <a:t>presentation will cover the basic steps for the following:</a:t>
            </a:r>
            <a:endParaRPr lang="en-US" sz="27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18876074"/>
              </p:ext>
            </p:extLst>
          </p:nvPr>
        </p:nvGraphicFramePr>
        <p:xfrm>
          <a:off x="838200" y="2438400"/>
          <a:ext cx="7391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063319" y="2565779"/>
          <a:ext cx="368490" cy="1678675"/>
        </p:xfrm>
        <a:graphic>
          <a:graphicData uri="http://schemas.openxmlformats.org/drawingml/2006/table">
            <a:tbl>
              <a:tblPr/>
              <a:tblGrid>
                <a:gridCol w="368490"/>
              </a:tblGrid>
              <a:tr h="16786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905767" y="3289110"/>
          <a:ext cx="300251" cy="900753"/>
        </p:xfrm>
        <a:graphic>
          <a:graphicData uri="http://schemas.openxmlformats.org/drawingml/2006/table">
            <a:tbl>
              <a:tblPr/>
              <a:tblGrid>
                <a:gridCol w="300251"/>
              </a:tblGrid>
              <a:tr h="900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2050" name="Picture 2" descr="C:\Documents and Settings\Milochka\Local Settings\Temporary Internet Files\Content.IE5\EI5QQTI6\MC90028088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4800600"/>
            <a:ext cx="1752600" cy="193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Milochka\Local Settings\Temporary Internet Files\Content.IE5\16M8CYZ9\MC90029068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800600"/>
            <a:ext cx="2350883" cy="153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279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Tm="9000">
        <p14:flash/>
      </p:transition>
    </mc:Choice>
    <mc:Fallback>
      <p:transition spd="slow" advTm="9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3000"/>
            <a:lum/>
          </a:blip>
          <a:srcRect/>
          <a:tile tx="0" ty="0" sx="100000" sy="96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/>
              <a:t>Let’s say you have an essay to write… </a:t>
            </a:r>
            <a:endParaRPr lang="en-U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 smtClean="0"/>
              <a:t>First, you panic – your paper is due in 3 days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pPr>
              <a:buFont typeface="Courier New" pitchFamily="49" charset="0"/>
              <a:buChar char="o"/>
            </a:pPr>
            <a:r>
              <a:rPr lang="en-US" sz="2400" dirty="0" smtClean="0"/>
              <a:t>Then, you open your Microsoft Word 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pPr>
              <a:buFont typeface="Courier New" pitchFamily="49" charset="0"/>
              <a:buChar char="o"/>
            </a:pPr>
            <a:r>
              <a:rPr lang="en-US" sz="2400" dirty="0" smtClean="0"/>
              <a:t>You start typing away… Words become sentences, sentences turn into paragraphs… And the formatting begins…</a:t>
            </a:r>
          </a:p>
          <a:p>
            <a:pPr>
              <a:buFont typeface="Courier New" pitchFamily="49" charset="0"/>
              <a:buChar char="o"/>
            </a:pPr>
            <a:endParaRPr lang="en-US" sz="2400" dirty="0"/>
          </a:p>
          <a:p>
            <a:pPr marL="0" indent="0">
              <a:buNone/>
            </a:pPr>
            <a:endParaRPr lang="en-US" sz="3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A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J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X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</a:t>
            </a:r>
            <a:endParaRPr lang="en-US" sz="36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3074" name="Picture 2" descr="C:\Documents and Settings\Milochka\Local Settings\Temporary Internet Files\Content.IE5\APRVM1TT\MC90004499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143000"/>
            <a:ext cx="1814170" cy="163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Q:\140062.enu\MEDIA\CAGCAT10\j0195384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667000"/>
            <a:ext cx="1440485" cy="1470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362223"/>
      </p:ext>
    </p:extLst>
  </p:cSld>
  <p:clrMapOvr>
    <a:masterClrMapping/>
  </p:clrMapOvr>
  <p:transition spd="med"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accent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81000" y="254758"/>
            <a:ext cx="8153400" cy="838200"/>
          </a:xfrm>
        </p:spPr>
        <p:txBody>
          <a:bodyPr>
            <a:normAutofit/>
          </a:bodyPr>
          <a:lstStyle/>
          <a:p>
            <a:pPr algn="l"/>
            <a:r>
              <a:rPr lang="en-US" sz="2400" dirty="0"/>
              <a:t> </a:t>
            </a:r>
            <a:endParaRPr lang="en-US" sz="1800" dirty="0"/>
          </a:p>
        </p:txBody>
      </p:sp>
      <p:sp>
        <p:nvSpPr>
          <p:cNvPr id="15" name="Subtitle 14"/>
          <p:cNvSpPr>
            <a:spLocks noGrp="1"/>
          </p:cNvSpPr>
          <p:nvPr>
            <p:ph type="subTitle" idx="1"/>
          </p:nvPr>
        </p:nvSpPr>
        <p:spPr>
          <a:xfrm>
            <a:off x="856607" y="617496"/>
            <a:ext cx="7772400" cy="4419600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You can make text </a:t>
            </a:r>
            <a:r>
              <a:rPr lang="en-US" sz="2400" b="1" dirty="0" smtClean="0">
                <a:solidFill>
                  <a:schemeClr val="tx1"/>
                </a:solidFill>
              </a:rPr>
              <a:t>bold </a:t>
            </a:r>
            <a:r>
              <a:rPr lang="en-US" sz="2400" dirty="0" smtClean="0">
                <a:solidFill>
                  <a:schemeClr val="tx1"/>
                </a:solidFill>
              </a:rPr>
              <a:t>by clicking this button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You can underline your text by clicking this button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You can make your text </a:t>
            </a:r>
            <a:r>
              <a:rPr lang="en-US" sz="2400" i="1" dirty="0" smtClean="0">
                <a:solidFill>
                  <a:schemeClr val="tx1"/>
                </a:solidFill>
              </a:rPr>
              <a:t>italic </a:t>
            </a:r>
            <a:r>
              <a:rPr lang="en-US" sz="2400" dirty="0" smtClean="0">
                <a:solidFill>
                  <a:schemeClr val="tx1"/>
                </a:solidFill>
              </a:rPr>
              <a:t>by clicking this button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You can change colors by clicking these buttons below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101" name="Picture 5" descr="Bold button" title="BOLD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171" y="1404526"/>
            <a:ext cx="243274" cy="243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talic button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518" y="3421323"/>
            <a:ext cx="20955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Underline button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592" y="2385991"/>
            <a:ext cx="20955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206512"/>
            <a:ext cx="6770688" cy="251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Straight Arrow Connector 17"/>
          <p:cNvCxnSpPr/>
          <p:nvPr/>
        </p:nvCxnSpPr>
        <p:spPr>
          <a:xfrm>
            <a:off x="6966973" y="4724400"/>
            <a:ext cx="0" cy="39047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0694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9000"/>
    </mc:Choice>
    <mc:Fallback>
      <p:transition advTm="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100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75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675"/>
                            </p:stCondLst>
                            <p:childTnLst>
                              <p:par>
                                <p:cTn id="8" presetID="18" presetClass="emph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" dur="75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685"/>
                            </p:stCondLst>
                            <p:childTnLst>
                              <p:par>
                                <p:cTn id="11" presetID="32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" fill="hold">
                                          <p:stCondLst>
                                            <p:cond delay="14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" fill="hold">
                                          <p:stCondLst>
                                            <p:cond delay="296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" fill="hold">
                                          <p:stCondLst>
                                            <p:cond delay="44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mph" presetSubtype="0" fill="hold" nodeType="clickEffect">
                                  <p:stCondLst>
                                    <p:cond delay="1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750" fill="hold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750" fill="hold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750" fill="hold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077200" cy="1600200"/>
          </a:xfrm>
        </p:spPr>
        <p:txBody>
          <a:bodyPr>
            <a:normAutofit/>
          </a:bodyPr>
          <a:lstStyle/>
          <a:p>
            <a:pPr algn="l"/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76858" y="838200"/>
            <a:ext cx="7086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You can use different formatting tools when creating the following:</a:t>
            </a:r>
          </a:p>
          <a:p>
            <a:endParaRPr lang="en-US" sz="2400" b="1" dirty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School Papers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400" dirty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Class Newspapers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Resumes (for when you get MUCH older)</a:t>
            </a:r>
            <a:endParaRPr lang="en-US" sz="2400" dirty="0">
              <a:latin typeface="+mj-lt"/>
            </a:endParaRPr>
          </a:p>
        </p:txBody>
      </p:sp>
      <p:pic>
        <p:nvPicPr>
          <p:cNvPr id="2054" name="Picture 6" descr="C:\Documents and Settings\Milochka\Local Settings\Temporary Internet Files\Content.IE5\16M8CYZ9\MC9002979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661562"/>
            <a:ext cx="1638605" cy="10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Documents and Settings\Milochka\Local Settings\Temporary Internet Files\Content.IE5\1XG3XHRE\MC90014131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720437"/>
            <a:ext cx="1802587" cy="2042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Documents and Settings\Milochka\Local Settings\Temporary Internet Files\Content.IE5\S8OKG575\MP900422412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669881"/>
            <a:ext cx="2285106" cy="152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203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8000"/>
    </mc:Choice>
    <mc:Fallback xmlns="">
      <p:transition spd="slow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Whatever you type, just remember to always </a:t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600" b="1" dirty="0" smtClean="0"/>
              <a:t>check spelling</a:t>
            </a:r>
            <a:endParaRPr lang="en-US" sz="3600" b="1" dirty="0"/>
          </a:p>
        </p:txBody>
      </p:sp>
      <p:pic>
        <p:nvPicPr>
          <p:cNvPr id="4098" name="Picture 2" descr="C:\Documents and Settings\Milochka\Local Settings\Temporary Internet Files\Content.IE5\GR011HVZ\MC90043253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205" y="3397348"/>
            <a:ext cx="1701587" cy="1168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44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9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You can also create tables in </a:t>
            </a:r>
            <a:br>
              <a:rPr lang="en-US" dirty="0" smtClean="0"/>
            </a:br>
            <a:r>
              <a:rPr lang="en-US" dirty="0" smtClean="0"/>
              <a:t>MS Word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0199668"/>
              </p:ext>
            </p:extLst>
          </p:nvPr>
        </p:nvGraphicFramePr>
        <p:xfrm>
          <a:off x="457200" y="25146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08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You can insert a table in your document by </a:t>
            </a:r>
            <a:r>
              <a:rPr lang="en-US" sz="2800" dirty="0"/>
              <a:t>clicking on the </a:t>
            </a:r>
            <a:r>
              <a:rPr lang="en-US" sz="2800" b="1" dirty="0"/>
              <a:t>Table</a:t>
            </a:r>
            <a:r>
              <a:rPr lang="en-US" sz="2800" dirty="0"/>
              <a:t> button </a:t>
            </a:r>
            <a:r>
              <a:rPr lang="en-US" sz="2800" dirty="0" smtClean="0"/>
              <a:t>(top toolbar):</a:t>
            </a:r>
            <a:endParaRPr lang="en-US" sz="2800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5788" y="2667000"/>
            <a:ext cx="2552381" cy="3066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 descr="word2003-tablesandborderstool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04768"/>
            <a:ext cx="7668494" cy="319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Up Arrow 4"/>
          <p:cNvSpPr/>
          <p:nvPr/>
        </p:nvSpPr>
        <p:spPr>
          <a:xfrm>
            <a:off x="772902" y="2362200"/>
            <a:ext cx="484632" cy="978408"/>
          </a:xfrm>
          <a:prstGeom prst="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826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7000" advTm="7000"/>
    </mc:Choice>
    <mc:Fallback>
      <p:transition spd="slow" advTm="7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You can use tables in your documents for the following: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924800" cy="4373563"/>
          </a:xfrm>
        </p:spPr>
        <p:txBody>
          <a:bodyPr>
            <a:normAutofit lnSpcReduction="10000"/>
          </a:bodyPr>
          <a:lstStyle/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School presentations/projects</a:t>
            </a:r>
          </a:p>
          <a:p>
            <a:pPr marL="0" indent="0">
              <a:buNone/>
            </a:pPr>
            <a:r>
              <a:rPr lang="en-US" sz="2400" dirty="0" smtClean="0">
                <a:latin typeface="+mj-lt"/>
              </a:rPr>
              <a:t>     (math, for example)</a:t>
            </a:r>
            <a:endParaRPr lang="en-US" sz="2400" dirty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Making calendars</a:t>
            </a:r>
          </a:p>
          <a:p>
            <a:pPr marL="0" indent="0">
              <a:buNone/>
            </a:pPr>
            <a:endParaRPr lang="en-US" sz="2400" dirty="0" smtClean="0">
              <a:latin typeface="+mj-lt"/>
            </a:endParaRP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endParaRPr lang="en-US" sz="2400" dirty="0" smtClean="0">
              <a:latin typeface="+mj-lt"/>
              <a:hlinkClick r:id="rId2"/>
            </a:endParaRPr>
          </a:p>
          <a:p>
            <a:r>
              <a:rPr lang="en-US" sz="2400" dirty="0" smtClean="0">
                <a:latin typeface="+mj-lt"/>
                <a:hlinkClick r:id="rId2"/>
              </a:rPr>
              <a:t>Help with Math, anyone? (link)</a:t>
            </a:r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</p:txBody>
      </p:sp>
      <p:pic>
        <p:nvPicPr>
          <p:cNvPr id="6148" name="Picture 4" descr="C:\Documents and Settings\Milochka\Local Settings\Temporary Internet Files\Content.IE5\CNN7VQME\MC9000562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898502"/>
            <a:ext cx="1306530" cy="111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Documents and Settings\Milochka\Local Settings\Temporary Internet Files\Content.IE5\WYA3EW7P\MC90036566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139244"/>
            <a:ext cx="1781251" cy="1742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Documents and Settings\Milochka\Local Settings\Temporary Internet Files\Content.IE5\WYA3EW7P\MC90013972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626" y="5410200"/>
            <a:ext cx="1657197" cy="118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8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8000"/>
    </mc:Choice>
    <mc:Fallback xmlns="">
      <p:transition spd="slow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 tmFilter="0, 0; .2, .5; .8, .5; 1, 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0" autoRev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820</TotalTime>
  <Words>291</Words>
  <Application>Microsoft Office PowerPoint</Application>
  <PresentationFormat>On-screen Show (4:3)</PresentationFormat>
  <Paragraphs>86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MICROSOFT WORD</vt:lpstr>
      <vt:lpstr> Microsoft Word is excellent for creating different documents on your computer! This presentation will cover the basic steps for the following:</vt:lpstr>
      <vt:lpstr>Let’s say you have an essay to write… </vt:lpstr>
      <vt:lpstr> </vt:lpstr>
      <vt:lpstr> </vt:lpstr>
      <vt:lpstr>Whatever you type, just remember to always   check spelling</vt:lpstr>
      <vt:lpstr>You can also create tables in  MS Word</vt:lpstr>
      <vt:lpstr> You can insert a table in your document by clicking on the Table button (top toolbar):</vt:lpstr>
      <vt:lpstr>You can use tables in your documents for the following:</vt:lpstr>
      <vt:lpstr> You could also insert pictures, photos and clip art into your documents…</vt:lpstr>
      <vt:lpstr>To insert a picture or clip art you would click on the Insert button (top toolbar): </vt:lpstr>
      <vt:lpstr>PowerPoint Presentation</vt:lpstr>
      <vt:lpstr>PowerPoint Presentation</vt:lpstr>
      <vt:lpstr>So now, that you know a thing or too about different  tools…</vt:lpstr>
      <vt:lpstr>PowerPoint Presentation</vt:lpstr>
      <vt:lpstr> CREDITS: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Milochka</dc:creator>
  <cp:lastModifiedBy>Milochka</cp:lastModifiedBy>
  <cp:revision>79</cp:revision>
  <dcterms:created xsi:type="dcterms:W3CDTF">2011-04-27T22:43:15Z</dcterms:created>
  <dcterms:modified xsi:type="dcterms:W3CDTF">2011-04-29T23:52:12Z</dcterms:modified>
</cp:coreProperties>
</file>