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02" r:id="rId4"/>
    <p:sldId id="312" r:id="rId5"/>
    <p:sldId id="303" r:id="rId6"/>
    <p:sldId id="304" r:id="rId7"/>
    <p:sldId id="305" r:id="rId8"/>
    <p:sldId id="300" r:id="rId9"/>
    <p:sldId id="306" r:id="rId10"/>
    <p:sldId id="310" r:id="rId11"/>
    <p:sldId id="313" r:id="rId12"/>
    <p:sldId id="311" r:id="rId13"/>
    <p:sldId id="314" r:id="rId14"/>
    <p:sldId id="316" r:id="rId15"/>
    <p:sldId id="315" r:id="rId16"/>
    <p:sldId id="317" r:id="rId17"/>
    <p:sldId id="307" r:id="rId18"/>
    <p:sldId id="318" r:id="rId19"/>
    <p:sldId id="308" r:id="rId20"/>
    <p:sldId id="282" r:id="rId21"/>
    <p:sldId id="320" r:id="rId22"/>
    <p:sldId id="319" r:id="rId23"/>
    <p:sldId id="321" r:id="rId24"/>
    <p:sldId id="326" r:id="rId25"/>
    <p:sldId id="323" r:id="rId26"/>
    <p:sldId id="327" r:id="rId27"/>
    <p:sldId id="322" r:id="rId28"/>
    <p:sldId id="324" r:id="rId29"/>
    <p:sldId id="325" r:id="rId30"/>
    <p:sldId id="328" r:id="rId31"/>
    <p:sldId id="329" r:id="rId32"/>
    <p:sldId id="330" r:id="rId33"/>
    <p:sldId id="331" r:id="rId34"/>
    <p:sldId id="332" r:id="rId35"/>
    <p:sldId id="28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228CD7-0A68-40FF-9D78-6F0EDB634147}">
          <p14:sldIdLst>
            <p14:sldId id="256"/>
            <p14:sldId id="257"/>
            <p14:sldId id="302"/>
            <p14:sldId id="312"/>
            <p14:sldId id="303"/>
            <p14:sldId id="304"/>
            <p14:sldId id="305"/>
            <p14:sldId id="300"/>
            <p14:sldId id="306"/>
          </p14:sldIdLst>
        </p14:section>
        <p14:section name="Untitled Section" id="{0F84A146-1063-4F5C-9927-D45F531F3590}">
          <p14:sldIdLst>
            <p14:sldId id="310"/>
            <p14:sldId id="313"/>
            <p14:sldId id="311"/>
            <p14:sldId id="314"/>
            <p14:sldId id="316"/>
            <p14:sldId id="315"/>
            <p14:sldId id="317"/>
            <p14:sldId id="307"/>
            <p14:sldId id="318"/>
            <p14:sldId id="308"/>
            <p14:sldId id="282"/>
            <p14:sldId id="320"/>
            <p14:sldId id="319"/>
            <p14:sldId id="321"/>
            <p14:sldId id="326"/>
            <p14:sldId id="323"/>
            <p14:sldId id="327"/>
            <p14:sldId id="322"/>
            <p14:sldId id="324"/>
            <p14:sldId id="325"/>
            <p14:sldId id="328"/>
            <p14:sldId id="329"/>
            <p14:sldId id="330"/>
            <p14:sldId id="331"/>
            <p14:sldId id="332"/>
            <p14:sldId id="28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hy Godley Clark" initials="k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9T06:53:09.718" idx="1">
    <p:pos x="5191" y="2565"/>
    <p:text>I couldn't get a screen capture of the move or drag/drop mouse pointer. I'll look for images later. If anyone previewing this knows how to do it quickly, please let me know. :-)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35BEF-36BA-4B91-AD7A-102181147E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F0E560-175B-427C-8A10-BDDD653C1CD5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sz="2000" dirty="0" smtClean="0"/>
            <a:t>Cut a selected item:	Ctrl + X</a:t>
          </a:r>
          <a:endParaRPr lang="en-US" sz="2000" dirty="0"/>
        </a:p>
      </dgm:t>
    </dgm:pt>
    <dgm:pt modelId="{C38F74F6-B3E8-4F04-84CC-2A111E110F5A}" type="parTrans" cxnId="{B074859B-04F3-48B1-9C3E-BDC8216A434C}">
      <dgm:prSet/>
      <dgm:spPr/>
      <dgm:t>
        <a:bodyPr/>
        <a:lstStyle/>
        <a:p>
          <a:endParaRPr lang="en-US"/>
        </a:p>
      </dgm:t>
    </dgm:pt>
    <dgm:pt modelId="{C7A5465D-F14F-417A-97E1-C9F045C95FCA}" type="sibTrans" cxnId="{B074859B-04F3-48B1-9C3E-BDC8216A434C}">
      <dgm:prSet/>
      <dgm:spPr/>
      <dgm:t>
        <a:bodyPr/>
        <a:lstStyle/>
        <a:p>
          <a:endParaRPr lang="en-US"/>
        </a:p>
      </dgm:t>
    </dgm:pt>
    <dgm:pt modelId="{8CD34F8B-A39E-410D-A406-FB609717D07B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sz="2000" dirty="0" smtClean="0"/>
            <a:t>Copy a selected item:	Ctrl + C</a:t>
          </a:r>
          <a:endParaRPr lang="en-US" sz="2000" dirty="0"/>
        </a:p>
      </dgm:t>
    </dgm:pt>
    <dgm:pt modelId="{420FE410-8095-48C0-94C1-BC5CB7BF55AF}" type="parTrans" cxnId="{0718FA84-7C7C-4E0C-B24C-5B00659F4847}">
      <dgm:prSet/>
      <dgm:spPr/>
      <dgm:t>
        <a:bodyPr/>
        <a:lstStyle/>
        <a:p>
          <a:endParaRPr lang="en-US"/>
        </a:p>
      </dgm:t>
    </dgm:pt>
    <dgm:pt modelId="{7EB84994-38ED-4622-BEA2-0C3DD3DA6CBA}" type="sibTrans" cxnId="{0718FA84-7C7C-4E0C-B24C-5B00659F4847}">
      <dgm:prSet/>
      <dgm:spPr/>
      <dgm:t>
        <a:bodyPr/>
        <a:lstStyle/>
        <a:p>
          <a:endParaRPr lang="en-US"/>
        </a:p>
      </dgm:t>
    </dgm:pt>
    <dgm:pt modelId="{FDB7DFFC-64FD-4A96-A786-23D72347DB04}">
      <dgm:prSet custT="1"/>
      <dgm:spPr>
        <a:solidFill>
          <a:schemeClr val="bg2">
            <a:lumMod val="25000"/>
          </a:schemeClr>
        </a:solidFill>
      </dgm:spPr>
      <dgm:t>
        <a:bodyPr/>
        <a:lstStyle/>
        <a:p>
          <a:pPr rtl="0"/>
          <a:r>
            <a:rPr lang="en-US" sz="2000" dirty="0" smtClean="0"/>
            <a:t>Paste an item:		Ctrl + V</a:t>
          </a:r>
          <a:endParaRPr lang="en-US" sz="2000" dirty="0"/>
        </a:p>
      </dgm:t>
    </dgm:pt>
    <dgm:pt modelId="{C4897A09-00CB-4CE5-899C-C1909C995EA7}" type="parTrans" cxnId="{8FC13829-9174-4038-8163-BDCA90FAEBB6}">
      <dgm:prSet/>
      <dgm:spPr/>
      <dgm:t>
        <a:bodyPr/>
        <a:lstStyle/>
        <a:p>
          <a:endParaRPr lang="en-US"/>
        </a:p>
      </dgm:t>
    </dgm:pt>
    <dgm:pt modelId="{19F1938C-ECF4-42B7-A321-6570FF075514}" type="sibTrans" cxnId="{8FC13829-9174-4038-8163-BDCA90FAEBB6}">
      <dgm:prSet/>
      <dgm:spPr/>
      <dgm:t>
        <a:bodyPr/>
        <a:lstStyle/>
        <a:p>
          <a:endParaRPr lang="en-US"/>
        </a:p>
      </dgm:t>
    </dgm:pt>
    <dgm:pt modelId="{2FECD971-6C72-449E-9CD5-D3BFF28D0679}" type="pres">
      <dgm:prSet presAssocID="{86135BEF-36BA-4B91-AD7A-102181147E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660BE-A366-4DBD-9E58-E9F96BF64D3E}" type="pres">
      <dgm:prSet presAssocID="{E8F0E560-175B-427C-8A10-BDDD653C1CD5}" presName="linNode" presStyleCnt="0"/>
      <dgm:spPr/>
    </dgm:pt>
    <dgm:pt modelId="{3B3F4980-6779-42A7-A9A4-C6345FF4FFE9}" type="pres">
      <dgm:prSet presAssocID="{E8F0E560-175B-427C-8A10-BDDD653C1CD5}" presName="parentText" presStyleLbl="node1" presStyleIdx="0" presStyleCnt="3" custScaleX="2777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BED95-5707-4C16-85D3-F5A6473D8A3D}" type="pres">
      <dgm:prSet presAssocID="{C7A5465D-F14F-417A-97E1-C9F045C95FCA}" presName="sp" presStyleCnt="0"/>
      <dgm:spPr/>
    </dgm:pt>
    <dgm:pt modelId="{B0692F1D-1626-41BD-A178-7C47BA7E9B0C}" type="pres">
      <dgm:prSet presAssocID="{8CD34F8B-A39E-410D-A406-FB609717D07B}" presName="linNode" presStyleCnt="0"/>
      <dgm:spPr/>
    </dgm:pt>
    <dgm:pt modelId="{12CA37F0-77B4-4954-BA33-C90940A709FB}" type="pres">
      <dgm:prSet presAssocID="{8CD34F8B-A39E-410D-A406-FB609717D07B}" presName="parentText" presStyleLbl="node1" presStyleIdx="1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1C05B-A97E-49E8-9BC7-91D5AA3679C7}" type="pres">
      <dgm:prSet presAssocID="{7EB84994-38ED-4622-BEA2-0C3DD3DA6CBA}" presName="sp" presStyleCnt="0"/>
      <dgm:spPr/>
    </dgm:pt>
    <dgm:pt modelId="{88E43216-99E7-430A-8036-B9CE2123E442}" type="pres">
      <dgm:prSet presAssocID="{FDB7DFFC-64FD-4A96-A786-23D72347DB04}" presName="linNode" presStyleCnt="0"/>
      <dgm:spPr/>
    </dgm:pt>
    <dgm:pt modelId="{A0E788B9-3CFF-42D2-966B-6E41E3E80D3F}" type="pres">
      <dgm:prSet presAssocID="{FDB7DFFC-64FD-4A96-A786-23D72347DB04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6E8F7F-A344-40E3-89EF-86A0AB0E9184}" type="presOf" srcId="{E8F0E560-175B-427C-8A10-BDDD653C1CD5}" destId="{3B3F4980-6779-42A7-A9A4-C6345FF4FFE9}" srcOrd="0" destOrd="0" presId="urn:microsoft.com/office/officeart/2005/8/layout/vList5"/>
    <dgm:cxn modelId="{C76A7161-C310-4DD3-9D04-FF4B1232CBD2}" type="presOf" srcId="{86135BEF-36BA-4B91-AD7A-102181147E85}" destId="{2FECD971-6C72-449E-9CD5-D3BFF28D0679}" srcOrd="0" destOrd="0" presId="urn:microsoft.com/office/officeart/2005/8/layout/vList5"/>
    <dgm:cxn modelId="{B26B5218-733A-448B-8544-64591BD53E16}" type="presOf" srcId="{FDB7DFFC-64FD-4A96-A786-23D72347DB04}" destId="{A0E788B9-3CFF-42D2-966B-6E41E3E80D3F}" srcOrd="0" destOrd="0" presId="urn:microsoft.com/office/officeart/2005/8/layout/vList5"/>
    <dgm:cxn modelId="{8FC13829-9174-4038-8163-BDCA90FAEBB6}" srcId="{86135BEF-36BA-4B91-AD7A-102181147E85}" destId="{FDB7DFFC-64FD-4A96-A786-23D72347DB04}" srcOrd="2" destOrd="0" parTransId="{C4897A09-00CB-4CE5-899C-C1909C995EA7}" sibTransId="{19F1938C-ECF4-42B7-A321-6570FF075514}"/>
    <dgm:cxn modelId="{B074859B-04F3-48B1-9C3E-BDC8216A434C}" srcId="{86135BEF-36BA-4B91-AD7A-102181147E85}" destId="{E8F0E560-175B-427C-8A10-BDDD653C1CD5}" srcOrd="0" destOrd="0" parTransId="{C38F74F6-B3E8-4F04-84CC-2A111E110F5A}" sibTransId="{C7A5465D-F14F-417A-97E1-C9F045C95FCA}"/>
    <dgm:cxn modelId="{D86D3C7A-2F9B-4C7C-B659-52A142E94750}" type="presOf" srcId="{8CD34F8B-A39E-410D-A406-FB609717D07B}" destId="{12CA37F0-77B4-4954-BA33-C90940A709FB}" srcOrd="0" destOrd="0" presId="urn:microsoft.com/office/officeart/2005/8/layout/vList5"/>
    <dgm:cxn modelId="{0718FA84-7C7C-4E0C-B24C-5B00659F4847}" srcId="{86135BEF-36BA-4B91-AD7A-102181147E85}" destId="{8CD34F8B-A39E-410D-A406-FB609717D07B}" srcOrd="1" destOrd="0" parTransId="{420FE410-8095-48C0-94C1-BC5CB7BF55AF}" sibTransId="{7EB84994-38ED-4622-BEA2-0C3DD3DA6CBA}"/>
    <dgm:cxn modelId="{A40FB3D3-0849-4867-B944-DCE52361EE85}" type="presParOf" srcId="{2FECD971-6C72-449E-9CD5-D3BFF28D0679}" destId="{7F2660BE-A366-4DBD-9E58-E9F96BF64D3E}" srcOrd="0" destOrd="0" presId="urn:microsoft.com/office/officeart/2005/8/layout/vList5"/>
    <dgm:cxn modelId="{D0CCB1DF-26E2-4C65-9B93-509B1B7D4970}" type="presParOf" srcId="{7F2660BE-A366-4DBD-9E58-E9F96BF64D3E}" destId="{3B3F4980-6779-42A7-A9A4-C6345FF4FFE9}" srcOrd="0" destOrd="0" presId="urn:microsoft.com/office/officeart/2005/8/layout/vList5"/>
    <dgm:cxn modelId="{E42AF438-3610-4830-8801-0A3436B36070}" type="presParOf" srcId="{2FECD971-6C72-449E-9CD5-D3BFF28D0679}" destId="{8BEBED95-5707-4C16-85D3-F5A6473D8A3D}" srcOrd="1" destOrd="0" presId="urn:microsoft.com/office/officeart/2005/8/layout/vList5"/>
    <dgm:cxn modelId="{E8CE364D-A597-4DFF-8DB4-BD5F555C4617}" type="presParOf" srcId="{2FECD971-6C72-449E-9CD5-D3BFF28D0679}" destId="{B0692F1D-1626-41BD-A178-7C47BA7E9B0C}" srcOrd="2" destOrd="0" presId="urn:microsoft.com/office/officeart/2005/8/layout/vList5"/>
    <dgm:cxn modelId="{095FCA3C-317D-42CC-AF8A-E8E6BE480A95}" type="presParOf" srcId="{B0692F1D-1626-41BD-A178-7C47BA7E9B0C}" destId="{12CA37F0-77B4-4954-BA33-C90940A709FB}" srcOrd="0" destOrd="0" presId="urn:microsoft.com/office/officeart/2005/8/layout/vList5"/>
    <dgm:cxn modelId="{555C8FBB-B4B0-4CEF-AB63-BA567E13B59B}" type="presParOf" srcId="{2FECD971-6C72-449E-9CD5-D3BFF28D0679}" destId="{1581C05B-A97E-49E8-9BC7-91D5AA3679C7}" srcOrd="3" destOrd="0" presId="urn:microsoft.com/office/officeart/2005/8/layout/vList5"/>
    <dgm:cxn modelId="{8009ED95-F799-4894-963E-D64F5CAB3B19}" type="presParOf" srcId="{2FECD971-6C72-449E-9CD5-D3BFF28D0679}" destId="{88E43216-99E7-430A-8036-B9CE2123E442}" srcOrd="4" destOrd="0" presId="urn:microsoft.com/office/officeart/2005/8/layout/vList5"/>
    <dgm:cxn modelId="{AE31ECB6-0FFF-4FF7-B5AA-D0061991C169}" type="presParOf" srcId="{88E43216-99E7-430A-8036-B9CE2123E442}" destId="{A0E788B9-3CFF-42D2-966B-6E41E3E80D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35BEF-36BA-4B91-AD7A-102181147E8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ECD971-6C72-449E-9CD5-D3BFF28D0679}" type="pres">
      <dgm:prSet presAssocID="{86135BEF-36BA-4B91-AD7A-102181147E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163ED30-2DB7-46FF-98EB-F609D34F5954}" type="presOf" srcId="{86135BEF-36BA-4B91-AD7A-102181147E85}" destId="{2FECD971-6C72-449E-9CD5-D3BFF28D06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F4980-6779-42A7-A9A4-C6345FF4FFE9}">
      <dsp:nvSpPr>
        <dsp:cNvPr id="0" name=""/>
        <dsp:cNvSpPr/>
      </dsp:nvSpPr>
      <dsp:spPr>
        <a:xfrm>
          <a:off x="12" y="1451"/>
          <a:ext cx="3809975" cy="957708"/>
        </a:xfrm>
        <a:prstGeom prst="round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Cut a selected item:	Ctrl + X</a:t>
          </a:r>
          <a:endParaRPr lang="en-US" sz="2000" kern="1200" dirty="0"/>
        </a:p>
      </dsp:txBody>
      <dsp:txXfrm>
        <a:off x="46763" y="48202"/>
        <a:ext cx="3716473" cy="864206"/>
      </dsp:txXfrm>
    </dsp:sp>
    <dsp:sp modelId="{12CA37F0-77B4-4954-BA33-C90940A709FB}">
      <dsp:nvSpPr>
        <dsp:cNvPr id="0" name=""/>
        <dsp:cNvSpPr/>
      </dsp:nvSpPr>
      <dsp:spPr>
        <a:xfrm>
          <a:off x="12" y="1007045"/>
          <a:ext cx="3806282" cy="957708"/>
        </a:xfrm>
        <a:prstGeom prst="round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Copy a selected item:	Ctrl + C</a:t>
          </a:r>
          <a:endParaRPr lang="en-US" sz="2000" kern="1200" dirty="0"/>
        </a:p>
      </dsp:txBody>
      <dsp:txXfrm>
        <a:off x="46763" y="1053796"/>
        <a:ext cx="3712780" cy="864206"/>
      </dsp:txXfrm>
    </dsp:sp>
    <dsp:sp modelId="{A0E788B9-3CFF-42D2-966B-6E41E3E80D3F}">
      <dsp:nvSpPr>
        <dsp:cNvPr id="0" name=""/>
        <dsp:cNvSpPr/>
      </dsp:nvSpPr>
      <dsp:spPr>
        <a:xfrm>
          <a:off x="12" y="2012639"/>
          <a:ext cx="3806282" cy="957708"/>
        </a:xfrm>
        <a:prstGeom prst="roundRect">
          <a:avLst/>
        </a:prstGeom>
        <a:solidFill>
          <a:schemeClr val="bg2">
            <a:lumMod val="2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Paste an item:		Ctrl + V</a:t>
          </a:r>
          <a:endParaRPr lang="en-US" sz="2000" kern="1200" dirty="0"/>
        </a:p>
      </dsp:txBody>
      <dsp:txXfrm>
        <a:off x="46763" y="2059390"/>
        <a:ext cx="3712780" cy="864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Microsoft Word 2010 Lesson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142DA-9AA4-4615-BD0B-E8E2B104B78F}" type="datetimeFigureOut">
              <a:rPr lang="en-US" smtClean="0"/>
              <a:t>2/9/2011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7CA4-4244-45E9-8292-D44EDE1D0B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45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Microsoft Word 2010 Lesson 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C8FC1-0398-46C9-A10F-AAC842720752}" type="datetimeFigureOut">
              <a:rPr lang="en-US" smtClean="0"/>
              <a:t>2/9/2011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5B33-0008-4FE0-800A-125FD8F04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14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846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2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Lesson</a:t>
            </a:r>
            <a:r>
              <a:rPr lang="en-US" baseline="0" dirty="0" smtClean="0"/>
              <a:t> plans had error regarding grow and shrink font (left out SHIFT).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C5B33-0008-4FE0-800A-125FD8F04BA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03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6413" y="68580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-304800" y="-2743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76880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1883713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828800" cy="365125"/>
          </a:xfrm>
        </p:spPr>
        <p:txBody>
          <a:bodyPr/>
          <a:lstStyle/>
          <a:p>
            <a:fld id="{4D81C7AB-02C1-47F4-80DE-A27A1D476C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096000"/>
            <a:ext cx="48006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81C7AB-02C1-47F4-80DE-A27A1D476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52400" y="6248400"/>
            <a:ext cx="5715000" cy="419100"/>
          </a:xfrm>
          <a:prstGeom prst="rect">
            <a:avLst/>
          </a:prstGeom>
          <a:ln w="3175">
            <a:noFill/>
          </a:ln>
          <a:effectLst/>
        </p:spPr>
        <p:txBody>
          <a:bodyPr/>
          <a:lstStyle>
            <a:lvl1pPr>
              <a:defRPr sz="1000">
                <a:ln>
                  <a:noFill/>
                </a:ln>
              </a:defRPr>
            </a:lvl1pPr>
          </a:lstStyle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4.tmp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5" Type="http://schemas.openxmlformats.org/officeDocument/2006/relationships/image" Target="../media/image19.tmp"/><Relationship Id="rId10" Type="http://schemas.microsoft.com/office/2007/relationships/diagramDrawing" Target="../diagrams/drawing1.xml"/><Relationship Id="rId4" Type="http://schemas.openxmlformats.org/officeDocument/2006/relationships/image" Target="../media/image18.tmp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tmp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2.tmp"/><Relationship Id="rId5" Type="http://schemas.openxmlformats.org/officeDocument/2006/relationships/diagramData" Target="../diagrams/data2.xml"/><Relationship Id="rId10" Type="http://schemas.openxmlformats.org/officeDocument/2006/relationships/image" Target="../media/image21.tmp"/><Relationship Id="rId4" Type="http://schemas.openxmlformats.org/officeDocument/2006/relationships/image" Target="../media/image18.tmp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43.tm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tmp"/><Relationship Id="rId5" Type="http://schemas.openxmlformats.org/officeDocument/2006/relationships/image" Target="../media/image61.tmp"/><Relationship Id="rId4" Type="http://schemas.openxmlformats.org/officeDocument/2006/relationships/image" Target="../media/image60.tmp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esktoppub.about.com/od/glossary/g/font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3048000"/>
            <a:ext cx="5637010" cy="882119"/>
          </a:xfrm>
        </p:spPr>
        <p:txBody>
          <a:bodyPr/>
          <a:lstStyle/>
          <a:p>
            <a:r>
              <a:rPr lang="en-US" dirty="0" smtClean="0"/>
              <a:t>Lesson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24" y="1883713"/>
            <a:ext cx="7931076" cy="1793167"/>
          </a:xfrm>
        </p:spPr>
        <p:txBody>
          <a:bodyPr/>
          <a:lstStyle/>
          <a:p>
            <a:r>
              <a:rPr lang="en-US" dirty="0" smtClean="0"/>
              <a:t>Microsoft Word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00713"/>
            <a:ext cx="8839200" cy="990600"/>
          </a:xfrm>
        </p:spPr>
        <p:txBody>
          <a:bodyPr/>
          <a:lstStyle/>
          <a:p>
            <a:pPr algn="l"/>
            <a:r>
              <a:rPr lang="en-US" dirty="0" smtClean="0"/>
              <a:t>Aligning Text in a Document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/>
          <a:stretch/>
        </p:blipFill>
        <p:spPr>
          <a:xfrm>
            <a:off x="629317" y="2858232"/>
            <a:ext cx="4561809" cy="1485168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>
            <a:off x="457200" y="152400"/>
            <a:ext cx="1440854" cy="65070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62000" y="1802567"/>
            <a:ext cx="990600" cy="864433"/>
            <a:chOff x="2362200" y="1802567"/>
            <a:chExt cx="990600" cy="864433"/>
          </a:xfrm>
        </p:grpSpPr>
        <p:sp>
          <p:nvSpPr>
            <p:cNvPr id="6" name="TextBox 5"/>
            <p:cNvSpPr txBox="1"/>
            <p:nvPr/>
          </p:nvSpPr>
          <p:spPr>
            <a:xfrm>
              <a:off x="2362200" y="1802567"/>
              <a:ext cx="990600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Left</a:t>
              </a:r>
            </a:p>
            <a:p>
              <a:r>
                <a:rPr lang="en-US" sz="1400" b="1" i="1" dirty="0">
                  <a:solidFill>
                    <a:schemeClr val="bg1"/>
                  </a:solidFill>
                </a:rPr>
                <a:t>Ctrl</a:t>
              </a:r>
              <a:r>
                <a:rPr lang="en-US" sz="1400" b="1" i="1" dirty="0" smtClean="0">
                  <a:solidFill>
                    <a:schemeClr val="bg1"/>
                  </a:solidFill>
                </a:rPr>
                <a:t>+ L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6" idx="2"/>
            </p:cNvCxnSpPr>
            <p:nvPr/>
          </p:nvCxnSpPr>
          <p:spPr>
            <a:xfrm>
              <a:off x="2857500" y="2387342"/>
              <a:ext cx="0" cy="27965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919412" y="1818572"/>
            <a:ext cx="1038225" cy="877003"/>
            <a:chOff x="4490704" y="1802568"/>
            <a:chExt cx="1038225" cy="877003"/>
          </a:xfrm>
        </p:grpSpPr>
        <p:sp>
          <p:nvSpPr>
            <p:cNvPr id="11" name="TextBox 10"/>
            <p:cNvSpPr txBox="1"/>
            <p:nvPr/>
          </p:nvSpPr>
          <p:spPr>
            <a:xfrm>
              <a:off x="4490704" y="1802568"/>
              <a:ext cx="1038225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Right</a:t>
              </a:r>
            </a:p>
            <a:p>
              <a:pPr algn="r"/>
              <a:r>
                <a:rPr lang="en-US" sz="1400" i="1" dirty="0">
                  <a:solidFill>
                    <a:schemeClr val="bg1"/>
                  </a:solidFill>
                </a:rPr>
                <a:t>Ctrl + 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105400" y="2399913"/>
              <a:ext cx="0" cy="27965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898054" y="4000500"/>
            <a:ext cx="1143000" cy="1280100"/>
            <a:chOff x="3352800" y="3657600"/>
            <a:chExt cx="1143000" cy="1280100"/>
          </a:xfrm>
        </p:grpSpPr>
        <p:sp>
          <p:nvSpPr>
            <p:cNvPr id="12" name="TextBox 11"/>
            <p:cNvSpPr txBox="1"/>
            <p:nvPr/>
          </p:nvSpPr>
          <p:spPr>
            <a:xfrm>
              <a:off x="3352800" y="4352925"/>
              <a:ext cx="1143000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en-US" dirty="0"/>
                <a:t>Center</a:t>
              </a:r>
            </a:p>
            <a:p>
              <a:pPr algn="ctr"/>
              <a:r>
                <a:rPr lang="en-US" sz="1400" i="1" dirty="0"/>
                <a:t>Ctrl + E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3895725" y="3657600"/>
              <a:ext cx="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3957637" y="4010025"/>
            <a:ext cx="914400" cy="1270575"/>
            <a:chOff x="4933950" y="3892471"/>
            <a:chExt cx="914400" cy="1270575"/>
          </a:xfrm>
        </p:grpSpPr>
        <p:sp>
          <p:nvSpPr>
            <p:cNvPr id="10" name="TextBox 9"/>
            <p:cNvSpPr txBox="1"/>
            <p:nvPr/>
          </p:nvSpPr>
          <p:spPr>
            <a:xfrm>
              <a:off x="4933950" y="4578271"/>
              <a:ext cx="914400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Justify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sz="1400" i="1" dirty="0" smtClean="0">
                  <a:solidFill>
                    <a:schemeClr val="bg1"/>
                  </a:solidFill>
                </a:rPr>
                <a:t>Ctrl + J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391483" y="3892471"/>
              <a:ext cx="0" cy="685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53000" y="1684834"/>
            <a:ext cx="4003266" cy="4823113"/>
            <a:chOff x="4953000" y="1684834"/>
            <a:chExt cx="4003266" cy="4823113"/>
          </a:xfrm>
        </p:grpSpPr>
        <p:grpSp>
          <p:nvGrpSpPr>
            <p:cNvPr id="33" name="Group 32"/>
            <p:cNvGrpSpPr/>
            <p:nvPr/>
          </p:nvGrpSpPr>
          <p:grpSpPr>
            <a:xfrm>
              <a:off x="4953000" y="1684834"/>
              <a:ext cx="4003266" cy="4823113"/>
              <a:chOff x="5257800" y="1698496"/>
              <a:chExt cx="4003266" cy="4823113"/>
            </a:xfrm>
          </p:grpSpPr>
          <p:pic>
            <p:nvPicPr>
              <p:cNvPr id="30" name="Picture 29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2677257"/>
                <a:ext cx="2745966" cy="3844352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965666" y="1994731"/>
                <a:ext cx="1295400" cy="1754326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Launch the Paragraph Group from the Home Tab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Picture 31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1698496"/>
                <a:ext cx="2447925" cy="945550"/>
              </a:xfrm>
              <a:prstGeom prst="rect">
                <a:avLst/>
              </a:prstGeom>
            </p:spPr>
          </p:pic>
        </p:grpSp>
        <p:cxnSp>
          <p:nvCxnSpPr>
            <p:cNvPr id="34" name="Straight Arrow Connector 33"/>
            <p:cNvCxnSpPr/>
            <p:nvPr/>
          </p:nvCxnSpPr>
          <p:spPr>
            <a:xfrm flipH="1">
              <a:off x="7315201" y="2380863"/>
              <a:ext cx="345665" cy="11125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469554" y="228600"/>
            <a:ext cx="4931371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Blank documents default to left alignment.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2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512511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81561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you know what </a:t>
            </a:r>
            <a:r>
              <a:rPr lang="en-US" sz="4000" b="1" i="1" dirty="0" smtClean="0">
                <a:solidFill>
                  <a:srgbClr val="C00000"/>
                </a:solidFill>
              </a:rPr>
              <a:t>Select-It-And-Do-It-To-It</a:t>
            </a:r>
            <a:r>
              <a:rPr lang="en-US" sz="4000" dirty="0" smtClean="0"/>
              <a:t> means?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2387538"/>
            <a:ext cx="2667000" cy="378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It means if you decide to make a change to text that has already been typed, you must first </a:t>
            </a:r>
            <a:r>
              <a:rPr lang="en-US" sz="2400" b="1" dirty="0" smtClean="0">
                <a:solidFill>
                  <a:srgbClr val="C00000"/>
                </a:solidFill>
              </a:rPr>
              <a:t>SELECT</a:t>
            </a:r>
            <a:r>
              <a:rPr lang="en-US" sz="2400" dirty="0" smtClean="0"/>
              <a:t> the text. Then you can </a:t>
            </a:r>
            <a:r>
              <a:rPr lang="en-US" sz="2400" b="1" dirty="0" smtClean="0">
                <a:solidFill>
                  <a:srgbClr val="C00000"/>
                </a:solidFill>
              </a:rPr>
              <a:t>DO</a:t>
            </a:r>
            <a:r>
              <a:rPr lang="en-US" sz="2400" dirty="0" smtClean="0"/>
              <a:t> whatever you want to it.</a:t>
            </a:r>
            <a:endParaRPr lang="en-US" sz="2400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1042"/>
            <a:ext cx="4419600" cy="42711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990600" y="2895600"/>
            <a:ext cx="1676400" cy="2056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7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84781"/>
            <a:ext cx="8839200" cy="990600"/>
          </a:xfrm>
        </p:spPr>
        <p:txBody>
          <a:bodyPr/>
          <a:lstStyle/>
          <a:p>
            <a:pPr algn="l"/>
            <a:r>
              <a:rPr lang="en-US" dirty="0" smtClean="0"/>
              <a:t>Cut and Paste Text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>
            <a:off x="457200" y="152400"/>
            <a:ext cx="1440854" cy="6507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922105" cy="2286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33400" y="2117079"/>
            <a:ext cx="3810000" cy="3255973"/>
            <a:chOff x="4876800" y="1600200"/>
            <a:chExt cx="3810000" cy="3255973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600200"/>
              <a:ext cx="3810000" cy="325597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81600" y="3228186"/>
              <a:ext cx="1752600" cy="147732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Right-clicking on selected text launches the short-cut menu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61617190"/>
              </p:ext>
            </p:extLst>
          </p:nvPr>
        </p:nvGraphicFramePr>
        <p:xfrm>
          <a:off x="4953000" y="3124200"/>
          <a:ext cx="381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4514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3F4980-6779-42A7-A9A4-C6345FF4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3B3F4980-6779-42A7-A9A4-C6345FF4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3B3F4980-6779-42A7-A9A4-C6345FF4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3B3F4980-6779-42A7-A9A4-C6345FF4F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3B3F4980-6779-42A7-A9A4-C6345FF4FF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2CA37F0-77B4-4954-BA33-C90940A7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12CA37F0-77B4-4954-BA33-C90940A7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12CA37F0-77B4-4954-BA33-C90940A7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12CA37F0-77B4-4954-BA33-C90940A7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12CA37F0-77B4-4954-BA33-C90940A70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E788B9-3CFF-42D2-966B-6E41E3E80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A0E788B9-3CFF-42D2-966B-6E41E3E80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A0E788B9-3CFF-42D2-966B-6E41E3E80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A0E788B9-3CFF-42D2-966B-6E41E3E80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graphicEl>
                                              <a:dgm id="{A0E788B9-3CFF-42D2-966B-6E41E3E80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63614" y="30480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When an item is cut, where is it stored?</a:t>
            </a:r>
            <a:endParaRPr 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38709" y="660982"/>
            <a:ext cx="6553200" cy="2057984"/>
            <a:chOff x="-46739" y="1965616"/>
            <a:chExt cx="3806282" cy="957980"/>
          </a:xfrm>
        </p:grpSpPr>
        <p:sp>
          <p:nvSpPr>
            <p:cNvPr id="9" name="Rounded Rectangle 8"/>
            <p:cNvSpPr/>
            <p:nvPr/>
          </p:nvSpPr>
          <p:spPr>
            <a:xfrm>
              <a:off x="-46739" y="1965616"/>
              <a:ext cx="3806282" cy="957708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763" y="2059390"/>
              <a:ext cx="3712780" cy="8642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Cut a selected item:</a:t>
              </a:r>
            </a:p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Ctrl + X</a:t>
              </a:r>
              <a:endParaRPr lang="en-US" sz="4000" kern="1200" dirty="0"/>
            </a:p>
          </p:txBody>
        </p:sp>
      </p:grpSp>
      <p:pic>
        <p:nvPicPr>
          <p:cNvPr id="1027" name="Picture 3" descr="C:\Documents and Settings\kclark\Local Settings\Temporary Internet Files\Content.IE5\UX96J9VY\MC90043158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258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1765484">
            <a:off x="1192843" y="4433244"/>
            <a:ext cx="918920" cy="4616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Hint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033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4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84781"/>
            <a:ext cx="8839200" cy="990600"/>
          </a:xfrm>
        </p:spPr>
        <p:txBody>
          <a:bodyPr/>
          <a:lstStyle/>
          <a:p>
            <a:pPr algn="l"/>
            <a:r>
              <a:rPr lang="en-US" dirty="0" smtClean="0"/>
              <a:t>Office Clipboard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>
            <a:off x="457200" y="152400"/>
            <a:ext cx="1440854" cy="6507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95358"/>
            <a:ext cx="2532491" cy="19812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71323967"/>
              </p:ext>
            </p:extLst>
          </p:nvPr>
        </p:nvGraphicFramePr>
        <p:xfrm>
          <a:off x="4953000" y="3124200"/>
          <a:ext cx="3810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262"/>
            <a:ext cx="2562225" cy="577147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133600" y="3543300"/>
            <a:ext cx="371475" cy="71876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5531">
            <a:off x="1190651" y="3886339"/>
            <a:ext cx="1465743" cy="461665"/>
          </a:xfrm>
          <a:prstGeom prst="rect">
            <a:avLst/>
          </a:prstGeom>
          <a:solidFill>
            <a:schemeClr val="tx1"/>
          </a:solidFill>
        </p:spPr>
        <p:txBody>
          <a:bodyPr vert="horz"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Launcher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9450" y="1946994"/>
            <a:ext cx="2895600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The launcher in the Clipboard group actually opens the Clipboard. </a:t>
            </a:r>
          </a:p>
          <a:p>
            <a:endParaRPr lang="en-US" sz="2400" dirty="0" smtClean="0"/>
          </a:p>
          <a:p>
            <a:r>
              <a:rPr lang="en-US" sz="2400" dirty="0" smtClean="0"/>
              <a:t>Can you tell how many items are stored in this Clipboard?      </a:t>
            </a:r>
            <a:r>
              <a:rPr lang="en-US" sz="2400" dirty="0" smtClean="0">
                <a:sym typeface="Wingdings 3"/>
              </a:rPr>
              <a:t>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600" y="4578484"/>
            <a:ext cx="2763444" cy="1569660"/>
          </a:xfrm>
          <a:prstGeom prst="rect">
            <a:avLst/>
          </a:prstGeom>
          <a:solidFill>
            <a:srgbClr val="C0000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You must use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CUT or COPY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to place items in the Clipboard.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898054" y="152400"/>
            <a:ext cx="4197946" cy="958334"/>
            <a:chOff x="1898054" y="152400"/>
            <a:chExt cx="4197946" cy="958334"/>
          </a:xfrm>
        </p:grpSpPr>
        <p:cxnSp>
          <p:nvCxnSpPr>
            <p:cNvPr id="29" name="Elbow Connector 28"/>
            <p:cNvCxnSpPr/>
            <p:nvPr/>
          </p:nvCxnSpPr>
          <p:spPr>
            <a:xfrm>
              <a:off x="4873058" y="521732"/>
              <a:ext cx="1205664" cy="589002"/>
            </a:xfrm>
            <a:prstGeom prst="bentConnector3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898054" y="152400"/>
              <a:ext cx="4197946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</a:rPr>
                <a:t>This is the Office Clipboard task pane.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4" y="5510688"/>
            <a:ext cx="1389665" cy="637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951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75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25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build="p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kclark\Local Settings\Temporary Internet Files\Content.IE5\UX96J9VY\MC90043158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76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Do you recall how many TOTAL items can be stored in the Clipboard?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600200" y="1124607"/>
            <a:ext cx="137160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865062"/>
            <a:ext cx="3886200" cy="138499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Clipboard is available in all Office applications.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4985" y="4635438"/>
            <a:ext cx="5289898" cy="1588194"/>
            <a:chOff x="44102" y="4635438"/>
            <a:chExt cx="5289898" cy="1588194"/>
          </a:xfrm>
        </p:grpSpPr>
        <p:sp>
          <p:nvSpPr>
            <p:cNvPr id="10" name="TextBox 9"/>
            <p:cNvSpPr txBox="1"/>
            <p:nvPr/>
          </p:nvSpPr>
          <p:spPr>
            <a:xfrm>
              <a:off x="1447800" y="4737038"/>
              <a:ext cx="3886200" cy="13849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If you accidently cut the wrong thing, just click the      button.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pic>
          <p:nvPicPr>
            <p:cNvPr id="2050" name="Picture 2" descr="C:\Documents and Settings\kclark\Local Settings\Temporary Internet Files\Content.IE5\D1EL9PN7\MC9004315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20721">
              <a:off x="44102" y="4635438"/>
              <a:ext cx="1588194" cy="158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5626527"/>
              <a:ext cx="481809" cy="459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333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2063">
            <a:off x="412590" y="366681"/>
            <a:ext cx="1370911" cy="874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20" name="Straight Arrow Connector 19"/>
          <p:cNvCxnSpPr/>
          <p:nvPr/>
        </p:nvCxnSpPr>
        <p:spPr>
          <a:xfrm flipV="1">
            <a:off x="4799943" y="1676400"/>
            <a:ext cx="1115756" cy="130587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84781"/>
            <a:ext cx="5638800" cy="990600"/>
          </a:xfrm>
        </p:spPr>
        <p:txBody>
          <a:bodyPr/>
          <a:lstStyle/>
          <a:p>
            <a:r>
              <a:rPr lang="en-US" dirty="0" smtClean="0"/>
              <a:t>Paste Special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1818327"/>
            <a:ext cx="4572000" cy="14773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Paste options appear with newly pasted text.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(Image 1)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Another way to see Paste options is to click the drop-down menu on the Paste command from the Home tab. (Image 2)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01920" y="3509411"/>
            <a:ext cx="8515350" cy="2390775"/>
            <a:chOff x="314325" y="3581400"/>
            <a:chExt cx="8515350" cy="239077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25" y="3581400"/>
              <a:ext cx="8515350" cy="239077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4" name="Rectangle 13"/>
            <p:cNvSpPr/>
            <p:nvPr/>
          </p:nvSpPr>
          <p:spPr>
            <a:xfrm>
              <a:off x="3810000" y="5334000"/>
              <a:ext cx="1730888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Image 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84811" y="152400"/>
            <a:ext cx="4644864" cy="3305579"/>
            <a:chOff x="4184811" y="152400"/>
            <a:chExt cx="4644864" cy="3305579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275" y="178676"/>
              <a:ext cx="2819400" cy="3279303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6" name="Rectangle 15"/>
            <p:cNvSpPr/>
            <p:nvPr/>
          </p:nvSpPr>
          <p:spPr>
            <a:xfrm>
              <a:off x="4184811" y="152400"/>
              <a:ext cx="1730888" cy="52322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Image </a:t>
              </a:r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3886200" y="3448055"/>
            <a:ext cx="1905000" cy="165734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36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1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1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2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2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791"/>
            <a:ext cx="7893555" cy="990600"/>
          </a:xfrm>
        </p:spPr>
        <p:txBody>
          <a:bodyPr/>
          <a:lstStyle/>
          <a:p>
            <a:pPr algn="l"/>
            <a:r>
              <a:rPr lang="en-US" dirty="0" smtClean="0"/>
              <a:t>Paste Special Explained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08411"/>
            <a:ext cx="3386582" cy="2161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entagon 6"/>
          <p:cNvSpPr/>
          <p:nvPr/>
        </p:nvSpPr>
        <p:spPr>
          <a:xfrm>
            <a:off x="1066800" y="2514600"/>
            <a:ext cx="2057400" cy="1219200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 Source Formatting</a:t>
            </a:r>
          </a:p>
          <a:p>
            <a:pPr algn="ctr"/>
            <a:r>
              <a:rPr lang="en-US" sz="3200" i="1" dirty="0"/>
              <a:t>K</a:t>
            </a:r>
          </a:p>
        </p:txBody>
      </p:sp>
      <p:sp>
        <p:nvSpPr>
          <p:cNvPr id="8" name="Pentagon 7"/>
          <p:cNvSpPr/>
          <p:nvPr/>
        </p:nvSpPr>
        <p:spPr>
          <a:xfrm rot="16983597">
            <a:off x="2712542" y="3806930"/>
            <a:ext cx="2057400" cy="1415865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Merge</a:t>
            </a:r>
          </a:p>
          <a:p>
            <a:pPr algn="ctr"/>
            <a:r>
              <a:rPr lang="en-US" dirty="0" smtClean="0"/>
              <a:t>Formatting</a:t>
            </a:r>
          </a:p>
          <a:p>
            <a:pPr algn="ctr"/>
            <a:r>
              <a:rPr lang="en-US" sz="3200" i="1" dirty="0" smtClean="0"/>
              <a:t>M</a:t>
            </a:r>
            <a:endParaRPr lang="en-US" sz="3200" i="1" dirty="0"/>
          </a:p>
        </p:txBody>
      </p:sp>
      <p:sp>
        <p:nvSpPr>
          <p:cNvPr id="11" name="Pentagon 10"/>
          <p:cNvSpPr/>
          <p:nvPr/>
        </p:nvSpPr>
        <p:spPr>
          <a:xfrm rot="17687445" flipH="1">
            <a:off x="4315564" y="1375356"/>
            <a:ext cx="1843083" cy="1285456"/>
          </a:xfrm>
          <a:prstGeom prst="homePlat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Keep </a:t>
            </a:r>
          </a:p>
          <a:p>
            <a:pPr algn="ctr"/>
            <a:r>
              <a:rPr lang="en-US" dirty="0" smtClean="0"/>
              <a:t>Text</a:t>
            </a:r>
          </a:p>
          <a:p>
            <a:pPr algn="ctr"/>
            <a:r>
              <a:rPr lang="en-US" dirty="0" smtClean="0"/>
              <a:t>Only</a:t>
            </a:r>
          </a:p>
          <a:p>
            <a:pPr algn="ctr"/>
            <a:r>
              <a:rPr lang="en-US" sz="3200" i="1" dirty="0" smtClean="0"/>
              <a:t>T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91100" y="1371600"/>
            <a:ext cx="2171900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Live Preview works with Paste Special options too.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Hover over each option to see how it affects the pasted text.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1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1791"/>
            <a:ext cx="7893555" cy="990600"/>
          </a:xfrm>
        </p:spPr>
        <p:txBody>
          <a:bodyPr/>
          <a:lstStyle/>
          <a:p>
            <a:pPr algn="l"/>
            <a:r>
              <a:rPr lang="en-US" dirty="0" smtClean="0"/>
              <a:t>Drag and Drop to Edit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4800" y="1469870"/>
            <a:ext cx="2438400" cy="4524315"/>
            <a:chOff x="304800" y="1469870"/>
            <a:chExt cx="2438400" cy="4524315"/>
          </a:xfrm>
        </p:grpSpPr>
        <p:cxnSp>
          <p:nvCxnSpPr>
            <p:cNvPr id="10" name="Elbow Connector 9"/>
            <p:cNvCxnSpPr/>
            <p:nvPr/>
          </p:nvCxnSpPr>
          <p:spPr>
            <a:xfrm>
              <a:off x="1066800" y="4330720"/>
              <a:ext cx="1676400" cy="698480"/>
            </a:xfrm>
            <a:prstGeom prst="bentConnector3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" y="1469870"/>
              <a:ext cx="2171900" cy="452431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In order for Drag and Drop editing to be allowed, it must be turned on.</a:t>
              </a:r>
            </a:p>
            <a:p>
              <a:endParaRPr lang="en-US" sz="2400" dirty="0">
                <a:solidFill>
                  <a:schemeClr val="bg1"/>
                </a:solidFill>
              </a:endParaRPr>
            </a:p>
            <a:p>
              <a:r>
                <a:rPr lang="en-US" sz="2400" dirty="0" smtClean="0">
                  <a:solidFill>
                    <a:schemeClr val="bg1"/>
                  </a:solidFill>
                </a:rPr>
                <a:t>Turn Drag and Drop on  in the Word Options—Advanced Tab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469870"/>
            <a:ext cx="1329261" cy="4129087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7"/>
          <a:stretch/>
        </p:blipFill>
        <p:spPr>
          <a:xfrm>
            <a:off x="4495800" y="1469870"/>
            <a:ext cx="4520650" cy="411480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flipV="1">
            <a:off x="5296786" y="4181589"/>
            <a:ext cx="1066800" cy="23801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698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062"/>
            <a:ext cx="8229600" cy="1190432"/>
          </a:xfrm>
        </p:spPr>
        <p:txBody>
          <a:bodyPr/>
          <a:lstStyle/>
          <a:p>
            <a:r>
              <a:rPr lang="en-US" dirty="0" smtClean="0"/>
              <a:t>Drag and Drop Editing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69828"/>
            <a:ext cx="3962400" cy="76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4" y="3838430"/>
            <a:ext cx="3951767" cy="96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5410200" y="1228494"/>
            <a:ext cx="3299806" cy="815607"/>
            <a:chOff x="5410200" y="1228494"/>
            <a:chExt cx="3299806" cy="815607"/>
          </a:xfrm>
        </p:grpSpPr>
        <p:sp>
          <p:nvSpPr>
            <p:cNvPr id="12" name="TextBox 11"/>
            <p:cNvSpPr txBox="1"/>
            <p:nvPr/>
          </p:nvSpPr>
          <p:spPr>
            <a:xfrm>
              <a:off x="5410200" y="1459326"/>
              <a:ext cx="2971800" cy="584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Text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053994" y="1228494"/>
              <a:ext cx="656012" cy="5232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410200" y="2514107"/>
            <a:ext cx="3299806" cy="815608"/>
            <a:chOff x="5410200" y="2514107"/>
            <a:chExt cx="3299806" cy="815608"/>
          </a:xfrm>
        </p:grpSpPr>
        <p:sp>
          <p:nvSpPr>
            <p:cNvPr id="14" name="TextBox 13"/>
            <p:cNvSpPr txBox="1"/>
            <p:nvPr/>
          </p:nvSpPr>
          <p:spPr>
            <a:xfrm>
              <a:off x="5410200" y="2744940"/>
              <a:ext cx="2971800" cy="584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Select it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053994" y="2514107"/>
              <a:ext cx="656012" cy="5232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  <a:endPara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06656" y="3765516"/>
            <a:ext cx="3303350" cy="846385"/>
            <a:chOff x="5406656" y="3765516"/>
            <a:chExt cx="3303350" cy="846385"/>
          </a:xfrm>
        </p:grpSpPr>
        <p:sp>
          <p:nvSpPr>
            <p:cNvPr id="15" name="TextBox 14"/>
            <p:cNvSpPr txBox="1"/>
            <p:nvPr/>
          </p:nvSpPr>
          <p:spPr>
            <a:xfrm>
              <a:off x="5406656" y="4027126"/>
              <a:ext cx="2971800" cy="58477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Drag and Drop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53994" y="3765516"/>
              <a:ext cx="656012" cy="5232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5801" y="2606188"/>
            <a:ext cx="4009411" cy="985137"/>
            <a:chOff x="685801" y="2590800"/>
            <a:chExt cx="4009411" cy="98513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2590800"/>
              <a:ext cx="3951767" cy="8930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457" y="3021939"/>
              <a:ext cx="283755" cy="55399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486400" y="4827319"/>
            <a:ext cx="3657600" cy="14465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Drag and Drop = </a:t>
            </a:r>
          </a:p>
          <a:p>
            <a:pPr algn="ctr"/>
            <a:r>
              <a:rPr lang="en-US" sz="2400" dirty="0" smtClean="0"/>
              <a:t>Cut and Paste</a:t>
            </a:r>
          </a:p>
          <a:p>
            <a:pPr algn="ctr"/>
            <a:r>
              <a:rPr lang="en-US" sz="2000" dirty="0" smtClean="0"/>
              <a:t>The result is the same.</a:t>
            </a:r>
          </a:p>
          <a:p>
            <a:pPr algn="ctr"/>
            <a:r>
              <a:rPr lang="en-US" sz="2000" dirty="0" smtClean="0"/>
              <a:t> The text changes location.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75652" y="5011985"/>
            <a:ext cx="40386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Drag and Drop </a:t>
            </a:r>
          </a:p>
          <a:p>
            <a:pPr algn="ctr"/>
            <a:r>
              <a:rPr lang="en-US" sz="2000" dirty="0" smtClean="0"/>
              <a:t>Moving and inserting selected item into a new location.</a:t>
            </a:r>
          </a:p>
        </p:txBody>
      </p:sp>
    </p:spTree>
    <p:extLst>
      <p:ext uri="{BB962C8B-B14F-4D97-AF65-F5344CB8AC3E}">
        <p14:creationId xmlns:p14="http://schemas.microsoft.com/office/powerpoint/2010/main" val="3971982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sz="4000" dirty="0" smtClean="0"/>
              <a:t>Use Home Ribbon to Format Text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6" y="1828800"/>
            <a:ext cx="8305800" cy="91087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0"/>
          <a:stretch/>
        </p:blipFill>
        <p:spPr>
          <a:xfrm>
            <a:off x="454938" y="3886200"/>
            <a:ext cx="1997149" cy="15456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4938" y="1371600"/>
            <a:ext cx="641456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Home tab</a:t>
            </a:r>
            <a:r>
              <a:rPr lang="en-US" dirty="0" smtClean="0">
                <a:solidFill>
                  <a:schemeClr val="bg1"/>
                </a:solidFill>
              </a:rPr>
              <a:t>—where most formatting options are accessed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857" y="3171248"/>
            <a:ext cx="1885950" cy="22383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86200" y="3124200"/>
            <a:ext cx="2375964" cy="258532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After the Clipboard group launcher is depressed, the </a:t>
            </a:r>
            <a:r>
              <a:rPr lang="en-US" b="1" dirty="0" smtClean="0">
                <a:solidFill>
                  <a:schemeClr val="bg1"/>
                </a:solidFill>
              </a:rPr>
              <a:t>Clipboard pane </a:t>
            </a:r>
            <a:r>
              <a:rPr lang="en-US" dirty="0" smtClean="0">
                <a:solidFill>
                  <a:schemeClr val="bg1"/>
                </a:solidFill>
              </a:rPr>
              <a:t>appears.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Note: 24 items can be stored on the </a:t>
            </a:r>
            <a:r>
              <a:rPr lang="en-US" b="1" dirty="0" smtClean="0">
                <a:solidFill>
                  <a:schemeClr val="bg1"/>
                </a:solidFill>
              </a:rPr>
              <a:t>Clipboard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3436" y="3124200"/>
            <a:ext cx="2375964" cy="2133600"/>
            <a:chOff x="443436" y="3124200"/>
            <a:chExt cx="2375964" cy="2133600"/>
          </a:xfrm>
        </p:grpSpPr>
        <p:sp>
          <p:nvSpPr>
            <p:cNvPr id="14" name="TextBox 13"/>
            <p:cNvSpPr txBox="1"/>
            <p:nvPr/>
          </p:nvSpPr>
          <p:spPr>
            <a:xfrm>
              <a:off x="443436" y="3124200"/>
              <a:ext cx="2375964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Clipboard group. Notice the </a:t>
              </a:r>
              <a:r>
                <a:rPr lang="en-US" b="1" dirty="0" smtClean="0">
                  <a:solidFill>
                    <a:schemeClr val="bg1"/>
                  </a:solidFill>
                </a:rPr>
                <a:t>Launcher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362200" y="3770531"/>
              <a:ext cx="114300" cy="148726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5963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404" y="380999"/>
            <a:ext cx="5105399" cy="1450181"/>
          </a:xfrm>
        </p:spPr>
        <p:txBody>
          <a:bodyPr/>
          <a:lstStyle/>
          <a:p>
            <a:r>
              <a:rPr lang="en-US" sz="4000" dirty="0" smtClean="0"/>
              <a:t>Collect and Paste Multiple Items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3" y="1219201"/>
            <a:ext cx="1591747" cy="49530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12143"/>
            <a:ext cx="6369823" cy="4071937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 rot="3755150">
            <a:off x="-104554" y="216750"/>
            <a:ext cx="1219200" cy="931899"/>
          </a:xfrm>
          <a:prstGeom prst="righ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24 items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590800" y="2286000"/>
            <a:ext cx="3657600" cy="2862441"/>
            <a:chOff x="2590800" y="2286000"/>
            <a:chExt cx="3657600" cy="286244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2286000"/>
              <a:ext cx="3231884" cy="166211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49286" y="3948112"/>
              <a:ext cx="2499114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Arrow to right of “clipped” object gives options to Paste or Delete.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49286" y="3581400"/>
              <a:ext cx="136914" cy="5334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90800" y="314256"/>
            <a:ext cx="1615942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Example of </a:t>
            </a:r>
            <a:r>
              <a:rPr lang="en-US" dirty="0" smtClean="0">
                <a:solidFill>
                  <a:schemeClr val="bg1"/>
                </a:solidFill>
              </a:rPr>
              <a:t>many </a:t>
            </a:r>
            <a:r>
              <a:rPr lang="en-US" dirty="0" smtClean="0">
                <a:solidFill>
                  <a:schemeClr val="bg1"/>
                </a:solidFill>
              </a:rPr>
              <a:t>items pasted at once.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20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6512511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do you think will happen when a 25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item is copied to the Clipboard?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859482"/>
            <a:ext cx="6781800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The first item in the Clipboard will be deleted.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2466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055311" cy="1143000"/>
          </a:xfrm>
        </p:spPr>
        <p:txBody>
          <a:bodyPr/>
          <a:lstStyle/>
          <a:p>
            <a:pPr algn="l"/>
            <a:r>
              <a:rPr lang="en-US" dirty="0" smtClean="0"/>
              <a:t>Apply Styles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676400"/>
            <a:ext cx="670560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Styles are predefined formatting combinations of fonts, colors, and paragraph formatting that are designed to save time.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76674"/>
            <a:ext cx="6858000" cy="203360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>
            <a:off x="4552950" y="114300"/>
            <a:ext cx="1440854" cy="65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863792" cy="50448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2400" y="1295400"/>
            <a:ext cx="1714500" cy="41148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the down arrow in Styles group to see more options. </a:t>
            </a:r>
            <a:endParaRPr lang="en-US" sz="2800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90322"/>
            <a:ext cx="1420505" cy="352495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 rot="21414227">
            <a:off x="159102" y="145941"/>
            <a:ext cx="1440854" cy="65070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85470" y="107503"/>
            <a:ext cx="7388322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Apply Styles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1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>
            <a:off x="533400" y="871536"/>
            <a:ext cx="2625849" cy="118586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93254" y="952500"/>
            <a:ext cx="3657600" cy="2514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Apply Styles Continued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02754" y="3467100"/>
            <a:ext cx="4038600" cy="24003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Click Launcher</a:t>
            </a:r>
          </a:p>
          <a:p>
            <a:pPr algn="ctr"/>
            <a:r>
              <a:rPr lang="en-US" sz="2800" dirty="0" smtClean="0"/>
              <a:t>in Styles group to see more options. </a:t>
            </a:r>
            <a:endParaRPr lang="en-US" sz="2800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592" y="201781"/>
            <a:ext cx="2379585" cy="59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23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" y="1498220"/>
            <a:ext cx="8545167" cy="4481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2376160"/>
            <a:ext cx="553357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SS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2357" y="3633130"/>
            <a:ext cx="599844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n-U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3577" y="5029200"/>
            <a:ext cx="588624" cy="5232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28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endParaRPr lang="en-US" sz="28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6" y="5075514"/>
            <a:ext cx="381000" cy="5334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6" y="3758681"/>
            <a:ext cx="266700" cy="29527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 rot="21414227">
            <a:off x="159102" y="145941"/>
            <a:ext cx="1440854" cy="6507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85470" y="107503"/>
            <a:ext cx="7388322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Apply Styles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90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6512511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No Spacing Styles is the closest style to </a:t>
            </a:r>
            <a:r>
              <a:rPr lang="en-US" sz="4000" dirty="0" smtClean="0"/>
              <a:t>plain </a:t>
            </a:r>
            <a:r>
              <a:rPr lang="en-US" sz="4000" dirty="0" smtClean="0"/>
              <a:t>text typing. </a:t>
            </a:r>
            <a:endParaRPr lang="en-US" sz="40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45367"/>
            <a:ext cx="7916710" cy="19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78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20001" b="-1"/>
          <a:stretch/>
        </p:blipFill>
        <p:spPr>
          <a:xfrm rot="21414227">
            <a:off x="159102" y="145941"/>
            <a:ext cx="1440854" cy="6507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85470" y="107503"/>
            <a:ext cx="7388322" cy="9906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Apply Styles Continued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4532576" cy="32375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2696" y="2492878"/>
            <a:ext cx="3362227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Ctrl + Shift + 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5838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81" y="664368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Borders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57950" y="6248400"/>
            <a:ext cx="1828800" cy="365125"/>
          </a:xfrm>
        </p:spPr>
        <p:txBody>
          <a:bodyPr/>
          <a:lstStyle/>
          <a:p>
            <a:fld id="{4D81C7AB-02C1-47F4-80DE-A27A1D476C1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150" y="6248400"/>
            <a:ext cx="5715000" cy="419100"/>
          </a:xfrm>
        </p:spPr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2445097"/>
            <a:ext cx="5581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Paragraph borders:  affects just the selected paragraph</a:t>
            </a:r>
          </a:p>
          <a:p>
            <a:endParaRPr lang="en-US" sz="28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9" y="2237482"/>
            <a:ext cx="1595765" cy="900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93" y="1524000"/>
            <a:ext cx="1158115" cy="56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47700" y="4149768"/>
            <a:ext cx="8248650" cy="1379987"/>
            <a:chOff x="647700" y="4149768"/>
            <a:chExt cx="8248650" cy="1379987"/>
          </a:xfrm>
        </p:grpSpPr>
        <p:sp>
          <p:nvSpPr>
            <p:cNvPr id="7" name="TextBox 6"/>
            <p:cNvSpPr txBox="1"/>
            <p:nvPr/>
          </p:nvSpPr>
          <p:spPr>
            <a:xfrm>
              <a:off x="3600450" y="4447744"/>
              <a:ext cx="52959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sz="2800" dirty="0" smtClean="0"/>
                <a:t>Page border:  affects the entire page (document)</a:t>
              </a:r>
              <a:endParaRPr lang="en-US" sz="28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50" y="4728048"/>
              <a:ext cx="2875087" cy="801707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4149768"/>
              <a:ext cx="1734164" cy="506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019235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399" cy="1143000"/>
          </a:xfrm>
        </p:spPr>
        <p:txBody>
          <a:bodyPr/>
          <a:lstStyle/>
          <a:p>
            <a:r>
              <a:rPr lang="en-US" dirty="0" smtClean="0"/>
              <a:t>Paragraph Border and Shading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0" y="1524000"/>
            <a:ext cx="6419850" cy="106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0" y="2871810"/>
            <a:ext cx="6248400" cy="914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0" y="3765026"/>
            <a:ext cx="1857375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/>
          <a:stretch/>
        </p:blipFill>
        <p:spPr>
          <a:xfrm>
            <a:off x="6935190" y="1142999"/>
            <a:ext cx="1951636" cy="437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4357072" y="4728291"/>
            <a:ext cx="2729528" cy="1477328"/>
            <a:chOff x="4357072" y="4728291"/>
            <a:chExt cx="2729528" cy="1477328"/>
          </a:xfrm>
        </p:grpSpPr>
        <p:sp>
          <p:nvSpPr>
            <p:cNvPr id="10" name="TextBox 9"/>
            <p:cNvSpPr txBox="1"/>
            <p:nvPr/>
          </p:nvSpPr>
          <p:spPr>
            <a:xfrm rot="958858">
              <a:off x="4357072" y="4728291"/>
              <a:ext cx="2449798" cy="14773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Did you know that if you click on Borders and Shading at the bottom, there are even more choices?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553200" y="5466956"/>
              <a:ext cx="533400" cy="3372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1905000" y="4267200"/>
            <a:ext cx="244844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Shading Options</a:t>
            </a:r>
            <a:endParaRPr lang="en-US" sz="2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9898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62120"/>
            <a:ext cx="2547237" cy="19158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sz="4000" dirty="0" smtClean="0"/>
              <a:t>Use Home Ribbon to Format Text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220473"/>
            <a:ext cx="3429000" cy="158504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My personal  favorite tool:  </a:t>
            </a:r>
            <a:r>
              <a:rPr lang="en-US" b="1" dirty="0" smtClean="0">
                <a:solidFill>
                  <a:schemeClr val="bg1"/>
                </a:solidFill>
              </a:rPr>
              <a:t>Format Painter</a:t>
            </a:r>
          </a:p>
          <a:p>
            <a:pPr algn="ctr"/>
            <a:endParaRPr lang="en-US" sz="700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Note: See </a:t>
            </a:r>
            <a:r>
              <a:rPr lang="en-US" b="1" dirty="0" smtClean="0">
                <a:solidFill>
                  <a:schemeClr val="bg1"/>
                </a:solidFill>
              </a:rPr>
              <a:t>ToolTip</a:t>
            </a:r>
            <a:r>
              <a:rPr lang="en-US" dirty="0" smtClean="0">
                <a:solidFill>
                  <a:schemeClr val="bg1"/>
                </a:solidFill>
              </a:rPr>
              <a:t>. When you hover over a tool, a short description will appear.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3" y="1002706"/>
            <a:ext cx="3017987" cy="316117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86200" y="1143000"/>
            <a:ext cx="4994694" cy="2133600"/>
            <a:chOff x="3429000" y="1143000"/>
            <a:chExt cx="5229225" cy="2286000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1143000"/>
              <a:ext cx="5229225" cy="2286000"/>
            </a:xfrm>
            <a:prstGeom prst="rect">
              <a:avLst/>
            </a:prstGeom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3733800" y="1447800"/>
              <a:ext cx="424562" cy="838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257800" y="4038600"/>
            <a:ext cx="3775494" cy="2210472"/>
            <a:chOff x="5257800" y="4038600"/>
            <a:chExt cx="3775494" cy="2210472"/>
          </a:xfrm>
        </p:grpSpPr>
        <p:sp>
          <p:nvSpPr>
            <p:cNvPr id="14" name="TextBox 13"/>
            <p:cNvSpPr txBox="1"/>
            <p:nvPr/>
          </p:nvSpPr>
          <p:spPr>
            <a:xfrm>
              <a:off x="6747294" y="5048743"/>
              <a:ext cx="2286000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When a tool is being used, it appears shaded (toggles on and off)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5257800" y="4038600"/>
              <a:ext cx="1489494" cy="123911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383547" y="3124200"/>
            <a:ext cx="1769853" cy="798731"/>
            <a:chOff x="6383547" y="3124200"/>
            <a:chExt cx="1769853" cy="798731"/>
          </a:xfrm>
        </p:grpSpPr>
        <p:sp>
          <p:nvSpPr>
            <p:cNvPr id="2" name="TextBox 1"/>
            <p:cNvSpPr txBox="1"/>
            <p:nvPr/>
          </p:nvSpPr>
          <p:spPr>
            <a:xfrm>
              <a:off x="6383547" y="3276600"/>
              <a:ext cx="1769853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I-beam:  Insertion point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6477000" y="3124200"/>
              <a:ext cx="400677" cy="1809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545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4038599" cy="1143000"/>
          </a:xfrm>
        </p:spPr>
        <p:txBody>
          <a:bodyPr/>
          <a:lstStyle/>
          <a:p>
            <a:pPr algn="l"/>
            <a:r>
              <a:rPr lang="en-US" dirty="0" smtClean="0"/>
              <a:t>Borders and Shading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1812" y="1942802"/>
            <a:ext cx="287525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The Borders and Shading dialog box appears when you click on Borders and Shading from the Borders drop-down menu.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 r="2525" b="2557"/>
          <a:stretch/>
        </p:blipFill>
        <p:spPr>
          <a:xfrm>
            <a:off x="533400" y="1905000"/>
            <a:ext cx="5408719" cy="4267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810000" y="436948"/>
            <a:ext cx="3125292" cy="1749934"/>
            <a:chOff x="98862" y="3581399"/>
            <a:chExt cx="3734892" cy="1926058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24776">
              <a:off x="98862" y="4341041"/>
              <a:ext cx="3682542" cy="1166416"/>
            </a:xfrm>
            <a:prstGeom prst="rect">
              <a:avLst/>
            </a:prstGeom>
          </p:spPr>
        </p:pic>
        <p:sp>
          <p:nvSpPr>
            <p:cNvPr id="13" name="16-Point Star 12"/>
            <p:cNvSpPr/>
            <p:nvPr/>
          </p:nvSpPr>
          <p:spPr>
            <a:xfrm>
              <a:off x="2756779" y="3581399"/>
              <a:ext cx="1076975" cy="961851"/>
            </a:xfrm>
            <a:prstGeom prst="star16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All 3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111812" y="4318733"/>
            <a:ext cx="2875250" cy="23083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First things first: key all info first, and then format document.</a:t>
            </a:r>
          </a:p>
          <a:p>
            <a:endParaRPr lang="en-US" dirty="0" smtClean="0"/>
          </a:p>
          <a:p>
            <a:r>
              <a:rPr lang="en-US" dirty="0" smtClean="0"/>
              <a:t>This will eliminate many  “issues” with some of the auto formatting features in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8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92307"/>
            <a:ext cx="5714999" cy="990600"/>
          </a:xfrm>
        </p:spPr>
        <p:txBody>
          <a:bodyPr/>
          <a:lstStyle/>
          <a:p>
            <a:pPr algn="l"/>
            <a:r>
              <a:rPr lang="en-US" dirty="0" smtClean="0"/>
              <a:t>Borders &amp; Shading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94371" y="685800"/>
            <a:ext cx="6820585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Good To Know About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85344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Both paragraph borders and shading help emphasize information.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Shading can be in color or gray (select a </a:t>
            </a:r>
            <a:r>
              <a:rPr lang="en-US" sz="2100" i="1" dirty="0" smtClean="0"/>
              <a:t>shade of gray </a:t>
            </a:r>
            <a:r>
              <a:rPr lang="en-US" sz="2100" dirty="0" smtClean="0"/>
              <a:t>if the document is to be printed using only black ink).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1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To remove the paragraph border, select the text and go to the drop-down menu and select </a:t>
            </a:r>
            <a:r>
              <a:rPr lang="en-US" sz="2100" b="1" dirty="0" smtClean="0">
                <a:solidFill>
                  <a:srgbClr val="FF0000"/>
                </a:solidFill>
              </a:rPr>
              <a:t>No Border</a:t>
            </a:r>
            <a:r>
              <a:rPr lang="en-US" sz="21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1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100" dirty="0" smtClean="0"/>
              <a:t>To remove shading, select the text and go to the drop-down menu and select </a:t>
            </a:r>
            <a:r>
              <a:rPr lang="en-US" sz="2100" b="1" dirty="0" smtClean="0">
                <a:solidFill>
                  <a:srgbClr val="FF0000"/>
                </a:solidFill>
              </a:rPr>
              <a:t>No Color</a:t>
            </a:r>
            <a:r>
              <a:rPr lang="en-US" sz="2100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589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969"/>
            <a:ext cx="9144000" cy="688770"/>
          </a:xfrm>
        </p:spPr>
        <p:txBody>
          <a:bodyPr/>
          <a:lstStyle/>
          <a:p>
            <a:r>
              <a:rPr lang="en-US" dirty="0" smtClean="0"/>
              <a:t>Previewing a Document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2" y="848933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6938379">
            <a:off x="49500" y="1712294"/>
            <a:ext cx="3371720" cy="3961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1910366"/>
            <a:ext cx="3429000" cy="230832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 is important to check documents before printing to conserve paper and to catch mistakes.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Print Preview should be used for your FINAL PROOF before printing.</a:t>
            </a:r>
          </a:p>
        </p:txBody>
      </p:sp>
    </p:spTree>
    <p:extLst>
      <p:ext uri="{BB962C8B-B14F-4D97-AF65-F5344CB8AC3E}">
        <p14:creationId xmlns:p14="http://schemas.microsoft.com/office/powerpoint/2010/main" val="565939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906987" cy="6351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282540"/>
            <a:ext cx="4973287" cy="1575460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Print Preview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81400" y="381000"/>
            <a:ext cx="3733800" cy="5038130"/>
            <a:chOff x="3581400" y="381000"/>
            <a:chExt cx="3733800" cy="5038130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3581400" y="381000"/>
              <a:ext cx="1828800" cy="49530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05400" y="4495800"/>
              <a:ext cx="2209800" cy="92333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Can View multiple pages from the View Tab.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77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397336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Printing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 rot="1316690">
            <a:off x="6243348" y="2296364"/>
            <a:ext cx="2302997" cy="2254233"/>
            <a:chOff x="3619619" y="2470270"/>
            <a:chExt cx="1904762" cy="1917460"/>
          </a:xfrm>
        </p:grpSpPr>
        <p:pic>
          <p:nvPicPr>
            <p:cNvPr id="4099" name="Picture 3" descr="C:\Documents and Settings\kclark\Local Settings\Temporary Internet Files\Content.IE5\J1V9V0KG\MC900431566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19" y="2470270"/>
              <a:ext cx="1904762" cy="1917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 rot="463175">
              <a:off x="3934510" y="2710936"/>
              <a:ext cx="100059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Soft </a:t>
              </a:r>
            </a:p>
            <a:p>
              <a:pPr algn="ctr"/>
              <a:r>
                <a:rPr lang="en-US" sz="2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Copy</a:t>
              </a:r>
              <a:endParaRPr lang="en-US" sz="2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108512">
            <a:off x="5766919" y="733148"/>
            <a:ext cx="3156435" cy="1539477"/>
            <a:chOff x="685800" y="1459675"/>
            <a:chExt cx="2819286" cy="1219086"/>
          </a:xfrm>
        </p:grpSpPr>
        <p:sp>
          <p:nvSpPr>
            <p:cNvPr id="5" name="Rectangle 4"/>
            <p:cNvSpPr/>
            <p:nvPr/>
          </p:nvSpPr>
          <p:spPr>
            <a:xfrm>
              <a:off x="685800" y="1459675"/>
              <a:ext cx="19050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7780" cmpd="sng">
                    <a:solidFill>
                      <a:schemeClr val="tx1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</a:rPr>
                <a:t>Hard Copy: printed document</a:t>
              </a:r>
              <a:endParaRPr lang="en-US" sz="2400" b="1" cap="none" spc="0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4100" name="Picture 4" descr="C:\Documents and Settings\kclark\Local Settings\Temporary Internet Files\Content.IE5\UX96J9VY\MC90043259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459675"/>
              <a:ext cx="1219086" cy="121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260306" y="110187"/>
            <a:ext cx="2149893" cy="4227946"/>
            <a:chOff x="5334000" y="111145"/>
            <a:chExt cx="1714608" cy="422794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11145"/>
              <a:ext cx="1714608" cy="4227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829300" y="147761"/>
              <a:ext cx="724008" cy="36933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Tab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1" y="1937803"/>
            <a:ext cx="2997916" cy="3746288"/>
            <a:chOff x="304801" y="1937803"/>
            <a:chExt cx="2997916" cy="3746288"/>
          </a:xfrm>
        </p:grpSpPr>
        <p:grpSp>
          <p:nvGrpSpPr>
            <p:cNvPr id="19" name="Group 18"/>
            <p:cNvGrpSpPr/>
            <p:nvPr/>
          </p:nvGrpSpPr>
          <p:grpSpPr>
            <a:xfrm>
              <a:off x="304801" y="1937803"/>
              <a:ext cx="2997916" cy="3746288"/>
              <a:chOff x="304801" y="1937803"/>
              <a:chExt cx="2997916" cy="3746288"/>
            </a:xfrm>
          </p:grpSpPr>
          <p:pic>
            <p:nvPicPr>
              <p:cNvPr id="13" name="Picture 12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1" y="1937803"/>
                <a:ext cx="2168467" cy="354042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 rot="1143402">
                <a:off x="2257597" y="4114432"/>
                <a:ext cx="1045120" cy="1569659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bg1"/>
                    </a:solidFill>
                  </a:rPr>
                  <a:t>Click this drop down menu to change printers.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 flipH="1" flipV="1">
              <a:off x="2286000" y="3755389"/>
              <a:ext cx="187268" cy="435611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700757" y="4160043"/>
            <a:ext cx="4442424" cy="1816894"/>
            <a:chOff x="4700757" y="4160043"/>
            <a:chExt cx="4442424" cy="1816894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757" y="4575542"/>
              <a:ext cx="4442424" cy="140139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20893209">
              <a:off x="7947541" y="4160043"/>
              <a:ext cx="1045120" cy="830997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Change print settings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141300" y="4953000"/>
              <a:ext cx="644139" cy="28997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627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905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Word Lesson 3, Exercise 1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Word Lesson 3, Project 1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Quia Quiz, Word Lesson 3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572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Now it is time for you to practice. Please complete the following: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1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Discuss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8194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When might the Show/Hide command be useful?</a:t>
            </a:r>
            <a:endParaRPr lang="en-US" sz="40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66800"/>
            <a:ext cx="1371600" cy="1477108"/>
          </a:xfrm>
          <a:prstGeom prst="rect">
            <a:avLst/>
          </a:prstGeom>
          <a:ln w="381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bliqueTop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04476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sz="4000" dirty="0" smtClean="0"/>
              <a:t>About Fonts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6"/>
          <a:stretch/>
        </p:blipFill>
        <p:spPr>
          <a:xfrm>
            <a:off x="304800" y="2133600"/>
            <a:ext cx="8581073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0"/>
            <a:ext cx="5228273" cy="56938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550" dirty="0">
                <a:solidFill>
                  <a:srgbClr val="C00000"/>
                </a:solidFill>
              </a:rPr>
              <a:t>Source: </a:t>
            </a:r>
            <a:r>
              <a:rPr lang="en-US" sz="1550" dirty="0">
                <a:solidFill>
                  <a:srgbClr val="C00000"/>
                </a:solidFill>
                <a:hlinkClick r:id="rId4"/>
              </a:rPr>
              <a:t>http://desktoppub.about.com/od/glossary/g/font.htm</a:t>
            </a:r>
            <a:endParaRPr lang="en-US" sz="155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143000"/>
            <a:ext cx="60460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point = 1/72 of an inch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286000"/>
            <a:ext cx="4343400" cy="92333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Character formatting:  changing the appearance of letters, numbers, and symbols.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8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sz="4000" dirty="0" smtClean="0"/>
              <a:t>About Fonts Continued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79" y="1224455"/>
            <a:ext cx="3429295" cy="46408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83779" y="1925351"/>
            <a:ext cx="4381647" cy="3970318"/>
            <a:chOff x="283779" y="1925351"/>
            <a:chExt cx="4381647" cy="3970318"/>
          </a:xfrm>
        </p:grpSpPr>
        <p:sp>
          <p:nvSpPr>
            <p:cNvPr id="9" name="TextBox 8"/>
            <p:cNvSpPr txBox="1"/>
            <p:nvPr/>
          </p:nvSpPr>
          <p:spPr>
            <a:xfrm>
              <a:off x="283779" y="1925351"/>
              <a:ext cx="2383221" cy="3970318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Change Font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Change font type by clicking down arrow.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Did you know that you can “jump” to another font by typing the letters?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Example:  Click in the font type and type Times New Roman 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14600" y="1925351"/>
              <a:ext cx="2150826" cy="1046449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514975" y="1829663"/>
            <a:ext cx="3476625" cy="3807709"/>
            <a:chOff x="5514975" y="1829663"/>
            <a:chExt cx="3476625" cy="3807709"/>
          </a:xfrm>
        </p:grpSpPr>
        <p:sp>
          <p:nvSpPr>
            <p:cNvPr id="11" name="TextBox 10"/>
            <p:cNvSpPr txBox="1"/>
            <p:nvPr/>
          </p:nvSpPr>
          <p:spPr>
            <a:xfrm>
              <a:off x="6629400" y="1944053"/>
              <a:ext cx="2362200" cy="369331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Change Point Size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Change point size by clicking down arrow.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Did you know that you can customize a size?</a:t>
              </a: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Example:  Type 15.5. Notice that this size isn’t an option available by default.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514975" y="1829663"/>
              <a:ext cx="1143000" cy="3430426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080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4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38957"/>
            <a:ext cx="8839200" cy="990600"/>
          </a:xfrm>
        </p:spPr>
        <p:txBody>
          <a:bodyPr/>
          <a:lstStyle/>
          <a:p>
            <a:pPr algn="l"/>
            <a:r>
              <a:rPr lang="en-US" sz="4000" dirty="0" smtClean="0"/>
              <a:t>About Fonts Continued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519211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commonly used and most frequently used fonts show up at the top.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All other fonts are shown in </a:t>
            </a:r>
            <a:r>
              <a:rPr lang="en-US" b="1" dirty="0" smtClean="0">
                <a:solidFill>
                  <a:schemeClr val="bg1"/>
                </a:solidFill>
              </a:rPr>
              <a:t>alphabetical</a:t>
            </a:r>
            <a:r>
              <a:rPr lang="en-US" dirty="0" smtClean="0">
                <a:solidFill>
                  <a:schemeClr val="bg1"/>
                </a:solidFill>
              </a:rPr>
              <a:t> order.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1868" y="3376693"/>
            <a:ext cx="5223641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WYSIWYG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you see is what you get. The fonts appear as they will in the document.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Live Preview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Select your text and then hover over a different font. You will see the selected text in the font selected.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369"/>
            <a:ext cx="2819400" cy="63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8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dirty="0" smtClean="0"/>
              <a:t>Hot Keys (Shortcuts)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447800"/>
            <a:ext cx="75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 smtClean="0">
                <a:solidFill>
                  <a:srgbClr val="C00000"/>
                </a:solidFill>
              </a:rPr>
              <a:t>CTRL + B</a:t>
            </a:r>
            <a:r>
              <a:rPr lang="en-US" sz="2400" dirty="0" smtClean="0"/>
              <a:t>	Apply </a:t>
            </a:r>
            <a:r>
              <a:rPr lang="en-US" sz="2400" b="1" dirty="0" smtClean="0"/>
              <a:t>Bold</a:t>
            </a:r>
            <a:r>
              <a:rPr lang="en-US" sz="2400" dirty="0" smtClean="0"/>
              <a:t> attribute</a:t>
            </a:r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</a:t>
            </a:r>
            <a:r>
              <a:rPr lang="en-US" sz="2400" b="1" dirty="0" smtClean="0">
                <a:solidFill>
                  <a:srgbClr val="C00000"/>
                </a:solidFill>
              </a:rPr>
              <a:t>I</a:t>
            </a:r>
            <a:r>
              <a:rPr lang="en-US" sz="2400" dirty="0" smtClean="0"/>
              <a:t>	Apply </a:t>
            </a:r>
            <a:r>
              <a:rPr lang="en-US" sz="2400" i="1" dirty="0" smtClean="0"/>
              <a:t>Italic</a:t>
            </a:r>
            <a:r>
              <a:rPr lang="en-US" sz="2400" dirty="0" smtClean="0"/>
              <a:t> </a:t>
            </a:r>
            <a:r>
              <a:rPr lang="en-US" sz="2400" dirty="0" smtClean="0"/>
              <a:t>attribute </a:t>
            </a:r>
            <a:endParaRPr lang="en-US" sz="2400" dirty="0" smtClean="0"/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</a:t>
            </a:r>
            <a:r>
              <a:rPr lang="en-US" sz="2400" b="1" dirty="0" smtClean="0">
                <a:solidFill>
                  <a:srgbClr val="C00000"/>
                </a:solidFill>
              </a:rPr>
              <a:t>U</a:t>
            </a:r>
            <a:r>
              <a:rPr lang="en-US" sz="2400" dirty="0" smtClean="0"/>
              <a:t>	Apply </a:t>
            </a:r>
            <a:r>
              <a:rPr lang="en-US" sz="2400" u="sng" dirty="0" smtClean="0"/>
              <a:t>Underline</a:t>
            </a:r>
            <a:r>
              <a:rPr lang="en-US" sz="2400" dirty="0" smtClean="0"/>
              <a:t> attribute</a:t>
            </a:r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SHIFT + F</a:t>
            </a:r>
            <a:r>
              <a:rPr lang="en-US" sz="2400" dirty="0" smtClean="0"/>
              <a:t>	</a:t>
            </a:r>
            <a:r>
              <a:rPr lang="en-US" sz="2400" dirty="0" smtClean="0">
                <a:latin typeface="Bodoni MT Black" pitchFamily="18" charset="0"/>
              </a:rPr>
              <a:t>Change Font Face attribute</a:t>
            </a:r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SHIFT+ P</a:t>
            </a:r>
            <a:r>
              <a:rPr lang="en-US" sz="2400" dirty="0" smtClean="0"/>
              <a:t>	</a:t>
            </a:r>
            <a:r>
              <a:rPr lang="en-US" sz="2000" dirty="0" smtClean="0"/>
              <a:t>Change Font Size attribute</a:t>
            </a:r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Shift + &gt;</a:t>
            </a:r>
            <a:r>
              <a:rPr lang="en-US" sz="2400" dirty="0" smtClean="0"/>
              <a:t>	</a:t>
            </a:r>
            <a:r>
              <a:rPr lang="en-US" sz="2800" dirty="0" smtClean="0"/>
              <a:t>Grow Font Size attribute</a:t>
            </a:r>
            <a:endParaRPr lang="en-US" sz="2400" dirty="0" smtClean="0"/>
          </a:p>
          <a:p>
            <a:pPr>
              <a:lnSpc>
                <a:spcPct val="150000"/>
              </a:lnSpc>
              <a:tabLst>
                <a:tab pos="2914650" algn="l"/>
              </a:tabLst>
            </a:pPr>
            <a:r>
              <a:rPr lang="en-US" sz="2400" b="1" dirty="0">
                <a:solidFill>
                  <a:srgbClr val="C00000"/>
                </a:solidFill>
              </a:rPr>
              <a:t>CTRL + Shift + &lt;</a:t>
            </a:r>
            <a:r>
              <a:rPr lang="en-US" sz="2400" dirty="0" smtClean="0"/>
              <a:t>	</a:t>
            </a:r>
            <a:r>
              <a:rPr lang="en-US" sz="2000" dirty="0" smtClean="0"/>
              <a:t>Shrink Font Size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5105400"/>
            <a:ext cx="2895600" cy="14773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Grow Font (means enlarge font). However, the vocabulary you must recall is </a:t>
            </a:r>
            <a:r>
              <a:rPr lang="en-US" b="1" dirty="0" smtClean="0">
                <a:solidFill>
                  <a:schemeClr val="bg1"/>
                </a:solidFill>
              </a:rPr>
              <a:t>Grow Font.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9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990600"/>
          </a:xfrm>
        </p:spPr>
        <p:txBody>
          <a:bodyPr/>
          <a:lstStyle/>
          <a:p>
            <a:pPr algn="l"/>
            <a:r>
              <a:rPr lang="en-US" dirty="0" smtClean="0"/>
              <a:t>Font and Paragraph Launchers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C7AB-02C1-47F4-80DE-A27A1D476C1B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Word Lesson 3 presentation prepared by Kathy Clark (Southside H.S. IT Academy Teacher at Chocowinity, NC). Content from Microsoft Office Word 2010 Lesson Plans provided by Microsoft.</a:t>
            </a:r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4357268" cy="463867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18038"/>
            <a:ext cx="3638550" cy="5105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8723" y="4460328"/>
            <a:ext cx="805815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Launching dialog boxes gives more options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6096000"/>
            <a:ext cx="1828800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change tabs here too.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35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</TotalTime>
  <Words>2375</Words>
  <Application>Microsoft Office PowerPoint</Application>
  <PresentationFormat>On-screen Show (4:3)</PresentationFormat>
  <Paragraphs>277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Slipstream</vt:lpstr>
      <vt:lpstr>Microsoft Word 2010</vt:lpstr>
      <vt:lpstr>Use Home Ribbon to Format Text</vt:lpstr>
      <vt:lpstr>Use Home Ribbon to Format Text</vt:lpstr>
      <vt:lpstr>Discuss</vt:lpstr>
      <vt:lpstr>About Fonts</vt:lpstr>
      <vt:lpstr>About Fonts Continued</vt:lpstr>
      <vt:lpstr>About Fonts Continued</vt:lpstr>
      <vt:lpstr>Hot Keys (Shortcuts) </vt:lpstr>
      <vt:lpstr>Font and Paragraph Launchers</vt:lpstr>
      <vt:lpstr>Aligning Text in a Document</vt:lpstr>
      <vt:lpstr>Discuss</vt:lpstr>
      <vt:lpstr>Cut and Paste Text</vt:lpstr>
      <vt:lpstr>Discuss</vt:lpstr>
      <vt:lpstr>Office Clipboard</vt:lpstr>
      <vt:lpstr>Discuss</vt:lpstr>
      <vt:lpstr>Paste Special</vt:lpstr>
      <vt:lpstr>Paste Special Explained</vt:lpstr>
      <vt:lpstr>Drag and Drop to Edit Text</vt:lpstr>
      <vt:lpstr>Drag and Drop Editing Demo</vt:lpstr>
      <vt:lpstr>Collect and Paste Multiple Items</vt:lpstr>
      <vt:lpstr>Discuss</vt:lpstr>
      <vt:lpstr>Apply Styles</vt:lpstr>
      <vt:lpstr>PowerPoint Presentation</vt:lpstr>
      <vt:lpstr>PowerPoint Presentation</vt:lpstr>
      <vt:lpstr>PowerPoint Presentation</vt:lpstr>
      <vt:lpstr>Discuss</vt:lpstr>
      <vt:lpstr>PowerPoint Presentation</vt:lpstr>
      <vt:lpstr>Borders</vt:lpstr>
      <vt:lpstr>Paragraph Border and Shading</vt:lpstr>
      <vt:lpstr>Borders and Shading</vt:lpstr>
      <vt:lpstr>Borders &amp; Shading </vt:lpstr>
      <vt:lpstr>Previewing a Document</vt:lpstr>
      <vt:lpstr>Print Preview </vt:lpstr>
      <vt:lpstr>Printing</vt:lpstr>
      <vt:lpstr>PowerPoint Presentation</vt:lpstr>
    </vt:vector>
  </TitlesOfParts>
  <Company>Beaufort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2010</dc:title>
  <dc:creator>Kathy Godley Clark</dc:creator>
  <cp:lastModifiedBy>Kathy Godley Clark</cp:lastModifiedBy>
  <cp:revision>153</cp:revision>
  <dcterms:created xsi:type="dcterms:W3CDTF">2011-02-06T12:24:09Z</dcterms:created>
  <dcterms:modified xsi:type="dcterms:W3CDTF">2011-02-10T01:52:46Z</dcterms:modified>
</cp:coreProperties>
</file>