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tags/tag205.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notesSlides/notesSlide32.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notesSlides/notesSlide21.xml" ContentType="application/vnd.openxmlformats-officedocument.presentationml.notesSlide+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tags/tag208.xml" ContentType="application/vnd.openxmlformats-officedocument.presentationml.tags+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tags/tag188.xml" ContentType="application/vnd.openxmlformats-officedocument.presentationml.tags+xml"/>
  <Override PartName="/ppt/notesSlides/notesSlide26.xml" ContentType="application/vnd.openxmlformats-officedocument.presentationml.notesSlide+xml"/>
  <Override PartName="/ppt/tags/tag199.xml" ContentType="application/vnd.openxmlformats-officedocument.presentationml.tags+xml"/>
  <Override PartName="/ppt/tags/tag20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notesSlides/notesSlide22.xml" ContentType="application/vnd.openxmlformats-officedocument.presentationml.notesSlide+xml"/>
  <Override PartName="/ppt/tags/tag177.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notesSlides/notesSlide11.xml" ContentType="application/vnd.openxmlformats-officedocument.presentationml.notesSlide+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notesSlides/notesSlide23.xml" ContentType="application/vnd.openxmlformats-officedocument.presentationml.notesSlide+xml"/>
  <Override PartName="/ppt/tags/tag196.xml" ContentType="application/vnd.openxmlformats-officedocument.presentationml.tags+xml"/>
  <Override PartName="/ppt/tags/tag201.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tags/tag206.xml" ContentType="application/vnd.openxmlformats-officedocument.presentationml.tags+xml"/>
  <Override PartName="/ppt/notesSlides/notesSlide28.xml" ContentType="application/vnd.openxmlformats-officedocument.presentationml.notes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Default Extension="vml" ContentType="application/vnd.openxmlformats-officedocument.vmlDrawing"/>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tags/tag157.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198.xml" ContentType="application/vnd.openxmlformats-officedocument.presentationml.tags+xml"/>
  <Override PartName="/ppt/tags/tag203.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6" r:id="rId4"/>
    <p:sldMasterId id="2147483758" r:id="rId5"/>
    <p:sldMasterId id="2147483767" r:id="rId6"/>
  </p:sldMasterIdLst>
  <p:notesMasterIdLst>
    <p:notesMasterId r:id="rId41"/>
  </p:notesMasterIdLst>
  <p:handoutMasterIdLst>
    <p:handoutMasterId r:id="rId42"/>
  </p:handoutMasterIdLst>
  <p:sldIdLst>
    <p:sldId id="389" r:id="rId7"/>
    <p:sldId id="390" r:id="rId8"/>
    <p:sldId id="391" r:id="rId9"/>
    <p:sldId id="392" r:id="rId10"/>
    <p:sldId id="393" r:id="rId11"/>
    <p:sldId id="424"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25" r:id="rId28"/>
    <p:sldId id="410" r:id="rId29"/>
    <p:sldId id="411" r:id="rId30"/>
    <p:sldId id="412" r:id="rId31"/>
    <p:sldId id="413" r:id="rId32"/>
    <p:sldId id="414" r:id="rId33"/>
    <p:sldId id="415" r:id="rId34"/>
    <p:sldId id="416" r:id="rId35"/>
    <p:sldId id="417" r:id="rId36"/>
    <p:sldId id="418" r:id="rId37"/>
    <p:sldId id="420" r:id="rId38"/>
    <p:sldId id="421" r:id="rId39"/>
    <p:sldId id="423" r:id="rId40"/>
  </p:sldIdLst>
  <p:sldSz cx="9144000" cy="6858000" type="screen4x3"/>
  <p:notesSz cx="6997700" cy="9283700"/>
  <p:custDataLst>
    <p:tags r:id="rId43"/>
  </p:custDataLst>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2AEDC"/>
    <a:srgbClr val="ACE0F2"/>
    <a:srgbClr val="B3E3F3"/>
    <a:srgbClr val="61C0E0"/>
    <a:srgbClr val="59B1DD"/>
    <a:srgbClr val="68B9E0"/>
    <a:srgbClr val="808080"/>
    <a:srgbClr val="B9B8B9"/>
    <a:srgbClr val="1288C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821" autoAdjust="0"/>
    <p:restoredTop sz="65667" autoAdjust="0"/>
  </p:normalViewPr>
  <p:slideViewPr>
    <p:cSldViewPr snapToGrid="0">
      <p:cViewPr varScale="1">
        <p:scale>
          <a:sx n="75" d="100"/>
          <a:sy n="75" d="100"/>
        </p:scale>
        <p:origin x="-1212" y="-84"/>
      </p:cViewPr>
      <p:guideLst>
        <p:guide orient="horz" pos="4143"/>
        <p:guide orient="horz" pos="3243"/>
        <p:guide orient="horz" pos="1112"/>
        <p:guide pos="2880"/>
        <p:guide pos="1747"/>
        <p:guide pos="5526"/>
        <p:guide pos="4650"/>
        <p:guide pos="3871"/>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3948" y="-67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7171" name="Rectangle 3"/>
          <p:cNvSpPr>
            <a:spLocks noGrp="1" noChangeArrowheads="1"/>
          </p:cNvSpPr>
          <p:nvPr>
            <p:ph type="dt" sz="quarter"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dirty="0"/>
          </a:p>
        </p:txBody>
      </p:sp>
      <p:sp>
        <p:nvSpPr>
          <p:cNvPr id="7172" name="Rectangle 4"/>
          <p:cNvSpPr>
            <a:spLocks noGrp="1" noChangeArrowheads="1"/>
          </p:cNvSpPr>
          <p:nvPr>
            <p:ph type="ftr" sz="quarter" idx="2"/>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7173" name="Rectangle 5"/>
          <p:cNvSpPr>
            <a:spLocks noGrp="1" noChangeArrowheads="1"/>
          </p:cNvSpPr>
          <p:nvPr>
            <p:ph type="sldNum" sz="quarter" idx="3"/>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099" name="Rectangle 3"/>
          <p:cNvSpPr>
            <a:spLocks noGrp="1" noChangeArrowheads="1"/>
          </p:cNvSpPr>
          <p:nvPr>
            <p:ph type="dt"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028" y="4409758"/>
            <a:ext cx="5131647" cy="417766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103" name="Rectangle 7"/>
          <p:cNvSpPr>
            <a:spLocks noGrp="1" noChangeArrowheads="1"/>
          </p:cNvSpPr>
          <p:nvPr>
            <p:ph type="sldNum" sz="quarter" idx="5"/>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6843EB8-94ED-4AA0-ACA2-1F68D0EE206C}" type="slidenum">
              <a:rPr lang="en-US" smtClean="0"/>
              <a:pPr/>
              <a:t>1</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buFont typeface="Arial" pitchFamily="34" charset="0"/>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vShield</a:t>
            </a:r>
            <a:r>
              <a:rPr lang="en-US" dirty="0" smtClean="0"/>
              <a:t> drastically reduces the complexity and the number of steps it takes for VI admins to implement clearly defined policies , and along with vCenter this solution enables security, network and VI admin teams to work closely together where the policies can be clearly defined, implemented, viewed and changed seamlessly.</a:t>
            </a:r>
            <a:endParaRPr lang="en-US" baseline="0" dirty="0" smtClean="0"/>
          </a:p>
          <a:p>
            <a:endParaRPr lang="en-US" dirty="0" smtClean="0"/>
          </a:p>
          <a:p>
            <a:r>
              <a:rPr lang="en-US" baseline="0" dirty="0" smtClean="0"/>
              <a:t>With role-based access to administration and reporting interfaces, administration is clear and simple.</a:t>
            </a:r>
            <a:r>
              <a:rPr lang="en-US" dirty="0" smtClean="0"/>
              <a:t> VI admins are empowered to implement the security policies .The lead times it takes to provision the right set of security services is greatly reduced, and these can be done through UI’s or through scriptable, REST based APIs.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vShield technology also helps eliminate the sprawl in VLANs, firewall rules and agents. We’ll talk more about this in a few minutes when we get into the products overview.</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Industry regulations often</a:t>
            </a:r>
            <a:r>
              <a:rPr lang="en-US" baseline="0" dirty="0" smtClean="0"/>
              <a:t> dictate that ‘in-scope’ systems – ones where regulated/sensitive data are stored or processed – have special policies applied to them. Traditional security solutions are tied to physical hosts and don’t allow flexible groupings of resources to implement these policies.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results in what is known</a:t>
            </a:r>
            <a:r>
              <a:rPr lang="en-US" dirty="0" smtClean="0"/>
              <a:t> as ‘air-gapped’ solutions. Air gaps are created by the need for dedicated hardware and appliances. They are also created because traditional IT security requires dedicated hardware resources/clusters for specific application tiers or groups, since mixing and matching applications across tiers/groups is not possible because of the implied exposure and infection risks.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virtualized environments, the airgap effect is just as bad, since it implies that specific groups of VMs must be limited to specific hosts. This reduces overall efficiency, imposes constraints on how applications /workloads are scaled, load balanced or otherwise managed. This also means that where datacenter-level or user driven infrastructure changes are required, a lot of manual work and cost is incurred to support such change – this leads to a very rigid infrastructure that does not adapt to changing business needs.</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But with vShield, virtual machines can be grouped to comply with these policies, without the need</a:t>
            </a:r>
            <a:r>
              <a:rPr lang="en-US" dirty="0" smtClean="0"/>
              <a:t> for any dedicated resources/clusters or the need to specifically ‘pin’ VMs to hosts/clusters. </a:t>
            </a:r>
          </a:p>
          <a:p>
            <a:endParaRPr lang="en-US" dirty="0" smtClean="0"/>
          </a:p>
          <a:p>
            <a:r>
              <a:rPr lang="en-US" dirty="0" smtClean="0"/>
              <a:t>vShield now fully unlocks the benefits of the cloud environment – dynamic load balancing, HA, DRS etc can be fully leveraged , and policies are tied to virtual machines as they migrate across hosts. </a:t>
            </a:r>
          </a:p>
          <a:p>
            <a:endParaRPr lang="en-US" dirty="0" smtClean="0"/>
          </a:p>
          <a:p>
            <a:r>
              <a:rPr lang="en-US" dirty="0" smtClean="0"/>
              <a:t>Now where security policies need to change, or where business needs dictate scaling / load balancing/user driven changes in the infrastructure, these can be made very easily and dynamically. – allowing your security to morph along with your virtualized or cloud infrastructure.</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it’s clear that virtualized infrastructure requires virtualized security. Implementing</a:t>
            </a:r>
            <a:r>
              <a:rPr lang="en-US" baseline="0" dirty="0" smtClean="0"/>
              <a:t> security in the virtual environment allows for introspection at the hypervisor layer – something which physical solutions are simply not designed to do.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Since security isn’t hard-wired to the physical infrastructure, policies can be created once – with the assurance that they will be enforced regardless of how virtual machines are created, defined, or decommissioned.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And transforming all the hardware capabilities into virtualization software allows for security which is cost-effective, simple, and adaptive.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ctr"/>
            <a:endParaRPr lang="en-US" sz="1200" b="1" kern="1200" dirty="0" smtClean="0">
              <a:solidFill>
                <a:schemeClr val="tx1"/>
              </a:solidFill>
              <a:latin typeface="Arial" charset="0"/>
              <a:ea typeface="ＭＳ Ｐゴシック" pitchFamily="34" charset="-128"/>
              <a:cs typeface="+mn-cs"/>
            </a:endParaRPr>
          </a:p>
          <a:p>
            <a:r>
              <a:rPr lang="en-US" sz="1200" b="1" kern="1200" dirty="0" smtClean="0">
                <a:solidFill>
                  <a:schemeClr val="tx1"/>
                </a:solidFill>
                <a:latin typeface="Arial" charset="0"/>
                <a:ea typeface="ＭＳ Ｐゴシック" pitchFamily="34" charset="-128"/>
                <a:cs typeface="+mn-cs"/>
              </a:rPr>
              <a:t>Unique Introspection Capabilities Provide Comprehensive Host and VM Protection</a:t>
            </a:r>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Traditional approaches to protecting the operating system and applications have relied exclusively on agents, which are vulnerable themselves, offer protection only within limited layers of the application + OS stack, and create sprawl and management/update issues on a large scale. </a:t>
            </a:r>
          </a:p>
          <a:p>
            <a:r>
              <a:rPr lang="en-US" sz="1200" kern="1200" dirty="0" smtClean="0">
                <a:solidFill>
                  <a:schemeClr val="tx1"/>
                </a:solidFill>
                <a:latin typeface="Arial" charset="0"/>
                <a:ea typeface="ＭＳ Ｐゴシック" pitchFamily="34" charset="-128"/>
                <a:cs typeface="+mn-cs"/>
              </a:rPr>
              <a:t> </a:t>
            </a:r>
          </a:p>
          <a:p>
            <a:r>
              <a:rPr lang="en-US" sz="1200" kern="1200" dirty="0" smtClean="0">
                <a:solidFill>
                  <a:schemeClr val="tx1"/>
                </a:solidFill>
                <a:latin typeface="Arial" charset="0"/>
                <a:ea typeface="ＭＳ Ｐゴシック" pitchFamily="34" charset="-128"/>
                <a:cs typeface="+mn-cs"/>
              </a:rPr>
              <a:t>The vSphere platform has unique introspection abilities and can therefore provide very comprehensive and efficient access for security controls, while obviating the need for security agents in each virtual machine. The introspection capabilities of vSphere are to security what CAT-scanners are to medical diagnostics: they can help identify hard-to-detect problems precisely and efficiently, and enable comprehensive security controls such as File Integrity Monitoring (FIM), root-kit virus protection, discovery of sensitive information, and Data Leak Protection (DLP). The introspection capabilities of vSphere result in much better performance, reduced complexity, more comprehensive host and VM protection. VMware is leveraging these introspection capabilities in the vShield security products and also exposing interfaces to our key security industry partners for integration with broader solutions such as Security Information and Event Management (SIEM), and Data Leak Protection (DLP) . </a:t>
            </a:r>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4" name="Text Box 3"/>
          <p:cNvSpPr txBox="1">
            <a:spLocks noChangeArrowheads="1"/>
          </p:cNvSpPr>
          <p:nvPr/>
        </p:nvSpPr>
        <p:spPr bwMode="grayWhite">
          <a:xfrm>
            <a:off x="1166284" y="696277"/>
            <a:ext cx="4665133" cy="3481388"/>
          </a:xfrm>
          <a:prstGeom prst="rect">
            <a:avLst/>
          </a:prstGeom>
          <a:solidFill>
            <a:srgbClr val="FFFFFF"/>
          </a:solidFill>
          <a:ln w="9525">
            <a:solidFill>
              <a:srgbClr val="000000"/>
            </a:solidFill>
            <a:miter lim="800000"/>
            <a:headEnd/>
            <a:tailEnd/>
          </a:ln>
        </p:spPr>
        <p:txBody>
          <a:bodyPr wrap="none" lIns="93031" tIns="46516" rIns="93031" bIns="46516" anchor="ctr"/>
          <a:lstStyle/>
          <a:p>
            <a:pPr algn="ctr">
              <a:buClr>
                <a:srgbClr val="000000"/>
              </a:buClr>
              <a:buSzPct val="100000"/>
              <a:buFont typeface="Arial" charset="0"/>
              <a:buNone/>
            </a:pPr>
            <a:endParaRPr lang="en-US" sz="1800" dirty="0">
              <a:solidFill>
                <a:schemeClr val="bg1"/>
              </a:solidFill>
            </a:endParaRPr>
          </a:p>
        </p:txBody>
      </p:sp>
      <p:sp>
        <p:nvSpPr>
          <p:cNvPr id="276482" name="Rectangle 4"/>
          <p:cNvSpPr txBox="1">
            <a:spLocks noGrp="1" noChangeArrowheads="1"/>
          </p:cNvSpPr>
          <p:nvPr/>
        </p:nvSpPr>
        <p:spPr bwMode="auto">
          <a:xfrm>
            <a:off x="3963744" y="8817904"/>
            <a:ext cx="3030716" cy="462573"/>
          </a:xfrm>
          <a:prstGeom prst="rect">
            <a:avLst/>
          </a:prstGeom>
          <a:noFill/>
          <a:ln w="9525">
            <a:noFill/>
            <a:round/>
            <a:headEnd/>
            <a:tailEnd/>
          </a:ln>
        </p:spPr>
        <p:txBody>
          <a:bodyPr lIns="91566" tIns="47614" rIns="91566" bIns="47614" anchor="b"/>
          <a:lstStyle/>
          <a:p>
            <a:pPr>
              <a:buClr>
                <a:srgbClr val="000000"/>
              </a:buClr>
              <a:buSzPct val="45000"/>
              <a:tabLst>
                <a:tab pos="736496" algn="l"/>
                <a:tab pos="1472992" algn="l"/>
                <a:tab pos="2209488" algn="l"/>
                <a:tab pos="2945983" algn="l"/>
              </a:tabLst>
            </a:pPr>
            <a:fld id="{AAF0E923-C38F-461E-91B8-B2267CFF391C}" type="slidenum">
              <a:rPr lang="en-US" sz="1200">
                <a:solidFill>
                  <a:srgbClr val="000000"/>
                </a:solidFill>
                <a:ea typeface="Arial Unicode MS" pitchFamily="34" charset="-128"/>
              </a:rPr>
              <a:pPr>
                <a:buClr>
                  <a:srgbClr val="000000"/>
                </a:buClr>
                <a:buSzPct val="45000"/>
                <a:tabLst>
                  <a:tab pos="736496" algn="l"/>
                  <a:tab pos="1472992" algn="l"/>
                  <a:tab pos="2209488" algn="l"/>
                  <a:tab pos="2945983" algn="l"/>
                </a:tabLst>
              </a:pPr>
              <a:t>16</a:t>
            </a:fld>
            <a:endParaRPr lang="en-US" sz="1200" dirty="0">
              <a:solidFill>
                <a:srgbClr val="000000"/>
              </a:solidFill>
              <a:ea typeface="Arial Unicode MS" pitchFamily="34" charset="-128"/>
            </a:endParaRPr>
          </a:p>
        </p:txBody>
      </p:sp>
      <p:sp>
        <p:nvSpPr>
          <p:cNvPr id="276483" name="Text Box 2"/>
          <p:cNvSpPr txBox="1">
            <a:spLocks noChangeArrowheads="1"/>
          </p:cNvSpPr>
          <p:nvPr/>
        </p:nvSpPr>
        <p:spPr bwMode="auto">
          <a:xfrm>
            <a:off x="3963744" y="8817904"/>
            <a:ext cx="3032337" cy="464185"/>
          </a:xfrm>
          <a:prstGeom prst="rect">
            <a:avLst/>
          </a:prstGeom>
          <a:noFill/>
          <a:ln w="9525">
            <a:noFill/>
            <a:round/>
            <a:headEnd/>
            <a:tailEnd/>
          </a:ln>
        </p:spPr>
        <p:txBody>
          <a:bodyPr lIns="91566" tIns="47614" rIns="91566" bIns="47614" anchor="b"/>
          <a:lstStyle/>
          <a:p>
            <a:pPr>
              <a:buClr>
                <a:srgbClr val="000000"/>
              </a:buClr>
              <a:buSzPct val="100000"/>
              <a:tabLst>
                <a:tab pos="0" algn="l"/>
                <a:tab pos="930311" algn="l"/>
                <a:tab pos="1860621" algn="l"/>
                <a:tab pos="2790932" algn="l"/>
                <a:tab pos="3721242" algn="l"/>
                <a:tab pos="4651553" algn="l"/>
                <a:tab pos="5581863" algn="l"/>
                <a:tab pos="6512174" algn="l"/>
                <a:tab pos="7442484" algn="l"/>
                <a:tab pos="8372795" algn="l"/>
                <a:tab pos="9303106" algn="l"/>
                <a:tab pos="10233416" algn="l"/>
              </a:tabLst>
            </a:pPr>
            <a:fld id="{D4E55406-DF90-4F3E-B7E9-BA725FE8DB6F}" type="slidenum">
              <a:rPr lang="en-US" sz="1200">
                <a:solidFill>
                  <a:srgbClr val="000000"/>
                </a:solidFill>
              </a:rPr>
              <a:pPr>
                <a:buClr>
                  <a:srgbClr val="000000"/>
                </a:buClr>
                <a:buSzPct val="100000"/>
                <a:tabLst>
                  <a:tab pos="0" algn="l"/>
                  <a:tab pos="930311" algn="l"/>
                  <a:tab pos="1860621" algn="l"/>
                  <a:tab pos="2790932" algn="l"/>
                  <a:tab pos="3721242" algn="l"/>
                  <a:tab pos="4651553" algn="l"/>
                  <a:tab pos="5581863" algn="l"/>
                  <a:tab pos="6512174" algn="l"/>
                  <a:tab pos="7442484" algn="l"/>
                  <a:tab pos="8372795" algn="l"/>
                  <a:tab pos="9303106" algn="l"/>
                  <a:tab pos="10233416" algn="l"/>
                </a:tabLst>
              </a:pPr>
              <a:t>16</a:t>
            </a:fld>
            <a:endParaRPr lang="en-US" sz="1200" dirty="0">
              <a:solidFill>
                <a:srgbClr val="000000"/>
              </a:solidFill>
            </a:endParaRPr>
          </a:p>
        </p:txBody>
      </p:sp>
      <p:sp>
        <p:nvSpPr>
          <p:cNvPr id="276485" name="Text Box 4"/>
          <p:cNvSpPr>
            <a:spLocks noGrp="1" noChangeArrowheads="1"/>
          </p:cNvSpPr>
          <p:nvPr>
            <p:ph type="body"/>
          </p:nvPr>
        </p:nvSpPr>
        <p:spPr>
          <a:xfrm>
            <a:off x="699770" y="4409758"/>
            <a:ext cx="5598160" cy="4177665"/>
          </a:xfrm>
          <a:noFill/>
          <a:ln/>
        </p:spPr>
        <p:txBody>
          <a:bodyPr/>
          <a:lstStyle/>
          <a:p>
            <a:pPr marL="348866" lvl="1" indent="-113059" eaLnBrk="1" hangingPunct="1">
              <a:lnSpc>
                <a:spcPct val="150000"/>
              </a:lnSpc>
              <a:spcBef>
                <a:spcPts val="458"/>
              </a:spcBef>
              <a:tabLst>
                <a:tab pos="1158043" algn="l"/>
                <a:tab pos="2088354" algn="l"/>
                <a:tab pos="3018664" algn="l"/>
                <a:tab pos="3948975" algn="l"/>
                <a:tab pos="4879286" algn="l"/>
                <a:tab pos="5809596" algn="l"/>
                <a:tab pos="6739907" algn="l"/>
                <a:tab pos="7670217" algn="l"/>
                <a:tab pos="8600528" algn="l"/>
                <a:tab pos="9530838" algn="l"/>
                <a:tab pos="10461149" algn="l"/>
              </a:tabLst>
            </a:pPr>
            <a:r>
              <a:rPr lang="en-US" sz="1400" baseline="0" dirty="0" smtClean="0">
                <a:latin typeface="Arial" pitchFamily="34" charset="0"/>
                <a:cs typeface="Arial" pitchFamily="34" charset="0"/>
              </a:rPr>
              <a:t>Traditional security requires that policies be anchored to the physical systems which host the critical data and services. </a:t>
            </a:r>
          </a:p>
          <a:p>
            <a:pPr marL="348866" lvl="1" indent="-113059" eaLnBrk="1" hangingPunct="1">
              <a:lnSpc>
                <a:spcPct val="150000"/>
              </a:lnSpc>
              <a:spcBef>
                <a:spcPts val="458"/>
              </a:spcBef>
              <a:tabLst>
                <a:tab pos="1158043" algn="l"/>
                <a:tab pos="2088354" algn="l"/>
                <a:tab pos="3018664" algn="l"/>
                <a:tab pos="3948975" algn="l"/>
                <a:tab pos="4879286" algn="l"/>
                <a:tab pos="5809596" algn="l"/>
                <a:tab pos="6739907" algn="l"/>
                <a:tab pos="7670217" algn="l"/>
                <a:tab pos="8600528" algn="l"/>
                <a:tab pos="9530838" algn="l"/>
                <a:tab pos="10461149" algn="l"/>
              </a:tabLst>
            </a:pPr>
            <a:r>
              <a:rPr lang="en-US" sz="1400" baseline="0" dirty="0" smtClean="0">
                <a:latin typeface="Arial" pitchFamily="34" charset="0"/>
                <a:cs typeface="Arial" pitchFamily="34" charset="0"/>
              </a:rPr>
              <a:t>With </a:t>
            </a:r>
            <a:r>
              <a:rPr lang="en-US" sz="1400" baseline="0" dirty="0" err="1" smtClean="0">
                <a:latin typeface="Arial" pitchFamily="34" charset="0"/>
                <a:cs typeface="Arial" pitchFamily="34" charset="0"/>
              </a:rPr>
              <a:t>vshield</a:t>
            </a:r>
            <a:r>
              <a:rPr lang="en-US" sz="1400" baseline="0" dirty="0" smtClean="0">
                <a:latin typeface="Arial" pitchFamily="34" charset="0"/>
                <a:cs typeface="Arial" pitchFamily="34" charset="0"/>
              </a:rPr>
              <a:t>,</a:t>
            </a:r>
            <a:r>
              <a:rPr lang="en-US" sz="1400" dirty="0" smtClean="0">
                <a:latin typeface="Arial" pitchFamily="34" charset="0"/>
                <a:cs typeface="Arial" pitchFamily="34" charset="0"/>
              </a:rPr>
              <a:t> security policies are tied to logical, not physical, attributes. With the decoupling and abstraction of the entire IT stack and movement to private and hybrid cloud-computing models mean that workloads and information  will no longer be tied to specific devices, fixed IP or MAC addresses, breaking static security policies based on physical attributes. </a:t>
            </a:r>
          </a:p>
          <a:p>
            <a:pPr>
              <a:lnSpc>
                <a:spcPct val="150000"/>
              </a:lnSpc>
            </a:pPr>
            <a:r>
              <a:rPr lang="en-US" sz="1400" dirty="0" smtClean="0">
                <a:latin typeface="Arial" pitchFamily="34" charset="0"/>
                <a:cs typeface="Arial" pitchFamily="34" charset="0"/>
              </a:rPr>
              <a:t>      To assist enterprises move beyond </a:t>
            </a:r>
            <a:r>
              <a:rPr lang="en-US" sz="1400" dirty="0" err="1" smtClean="0">
                <a:latin typeface="Arial" pitchFamily="34" charset="0"/>
                <a:cs typeface="Arial" pitchFamily="34" charset="0"/>
              </a:rPr>
              <a:t>virtualizing</a:t>
            </a:r>
            <a:r>
              <a:rPr lang="en-US" sz="1400" dirty="0" smtClean="0">
                <a:latin typeface="Arial" pitchFamily="34" charset="0"/>
                <a:cs typeface="Arial" pitchFamily="34" charset="0"/>
              </a:rPr>
              <a:t> their data centers to build private cloud-computing infrastructures </a:t>
            </a:r>
            <a:r>
              <a:rPr lang="en-US" sz="1400" dirty="0" err="1" smtClean="0">
                <a:latin typeface="Arial" pitchFamily="34" charset="0"/>
                <a:cs typeface="Arial" pitchFamily="34" charset="0"/>
              </a:rPr>
              <a:t>vShield</a:t>
            </a:r>
            <a:r>
              <a:rPr lang="en-US" sz="1400" dirty="0" smtClean="0">
                <a:latin typeface="Arial" pitchFamily="34" charset="0"/>
                <a:cs typeface="Arial" pitchFamily="34" charset="0"/>
              </a:rPr>
              <a:t> security policies shift "up the stack" to logical attributes, such as the identity, group or role of the VM being protected; the identity, group or role of the application and the sensitivity of the workload  being processed.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products in the </a:t>
            </a:r>
            <a:r>
              <a:rPr lang="en-US" dirty="0" err="1" smtClean="0"/>
              <a:t>vShield</a:t>
            </a:r>
            <a:r>
              <a:rPr lang="en-US" dirty="0" smtClean="0"/>
              <a:t> family  - </a:t>
            </a:r>
            <a:r>
              <a:rPr lang="en-US" dirty="0" err="1" smtClean="0"/>
              <a:t>vShield</a:t>
            </a:r>
            <a:r>
              <a:rPr lang="en-US" dirty="0" smtClean="0"/>
              <a:t> Edge, </a:t>
            </a:r>
            <a:r>
              <a:rPr lang="en-US" dirty="0" err="1" smtClean="0"/>
              <a:t>vShield</a:t>
            </a:r>
            <a:r>
              <a:rPr lang="en-US" dirty="0" smtClean="0"/>
              <a:t> App and </a:t>
            </a:r>
            <a:r>
              <a:rPr lang="en-US" dirty="0" err="1" smtClean="0"/>
              <a:t>vShield</a:t>
            </a:r>
            <a:r>
              <a:rPr lang="en-US" dirty="0" smtClean="0"/>
              <a:t> Endpoint. </a:t>
            </a:r>
          </a:p>
          <a:p>
            <a:r>
              <a:rPr lang="en-US" dirty="0" smtClean="0"/>
              <a:t>First, the </a:t>
            </a:r>
            <a:r>
              <a:rPr lang="en-US" dirty="0" err="1" smtClean="0"/>
              <a:t>vShield</a:t>
            </a:r>
            <a:r>
              <a:rPr lang="en-US" dirty="0" smtClean="0"/>
              <a:t> Edge- It secures the  edge  of the virtual data center.  </a:t>
            </a:r>
          </a:p>
          <a:p>
            <a:r>
              <a:rPr lang="en-US" dirty="0" smtClean="0"/>
              <a:t> The second product that I want to talk to you about is </a:t>
            </a:r>
            <a:r>
              <a:rPr lang="en-US" dirty="0" err="1" smtClean="0"/>
              <a:t>vShield</a:t>
            </a:r>
            <a:r>
              <a:rPr lang="en-US" dirty="0" smtClean="0"/>
              <a:t> App. </a:t>
            </a:r>
          </a:p>
          <a:p>
            <a:r>
              <a:rPr lang="en-US" dirty="0" smtClean="0"/>
              <a:t> </a:t>
            </a:r>
            <a:r>
              <a:rPr lang="en-US" dirty="0" err="1" smtClean="0"/>
              <a:t>vShield</a:t>
            </a:r>
            <a:r>
              <a:rPr lang="en-US" dirty="0" smtClean="0"/>
              <a:t> App protects applications in your Virtual Data Center from network based threats</a:t>
            </a:r>
          </a:p>
          <a:p>
            <a:r>
              <a:rPr lang="en-US" dirty="0" smtClean="0"/>
              <a:t> The third product  is called </a:t>
            </a:r>
            <a:r>
              <a:rPr lang="en-US" dirty="0" err="1" smtClean="0"/>
              <a:t>vShield</a:t>
            </a:r>
            <a:r>
              <a:rPr lang="en-US" dirty="0" smtClean="0"/>
              <a:t> Endpoint, </a:t>
            </a:r>
          </a:p>
          <a:p>
            <a:r>
              <a:rPr lang="en-US" dirty="0" err="1" smtClean="0"/>
              <a:t>vShield</a:t>
            </a:r>
            <a:r>
              <a:rPr lang="en-US" dirty="0" smtClean="0"/>
              <a:t> Endpoint is all about strengthening  security for virtual machines and their hosts, while improving performance . The key benefit of this product is it streamlines and accelerates antivirus and anti-malware processing</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So what is </a:t>
            </a:r>
            <a:r>
              <a:rPr lang="en-US" dirty="0" err="1" smtClean="0"/>
              <a:t>vshield</a:t>
            </a:r>
            <a:r>
              <a:rPr lang="en-US" dirty="0" smtClean="0"/>
              <a:t> edge and how is it LIKE what you’ve already seen in the physical data center? The solution provides a virtual appliance with the following capabilities:</a:t>
            </a:r>
          </a:p>
          <a:p>
            <a:r>
              <a:rPr lang="en-US" dirty="0" smtClean="0"/>
              <a:t>DHCP – to automate IP address assignment to virtual machines in the </a:t>
            </a:r>
            <a:r>
              <a:rPr lang="en-US" dirty="0" err="1" smtClean="0"/>
              <a:t>vDC</a:t>
            </a:r>
            <a:endParaRPr lang="en-US" dirty="0" smtClean="0"/>
          </a:p>
          <a:p>
            <a:r>
              <a:rPr lang="en-US" dirty="0" smtClean="0"/>
              <a:t>NAT – network address translation to mask private IP addresses in the </a:t>
            </a:r>
            <a:r>
              <a:rPr lang="en-US" dirty="0" err="1" smtClean="0"/>
              <a:t>vDC</a:t>
            </a:r>
            <a:r>
              <a:rPr lang="en-US" dirty="0" smtClean="0"/>
              <a:t> when they send traffic to </a:t>
            </a:r>
            <a:r>
              <a:rPr lang="en-US" dirty="0" err="1" smtClean="0"/>
              <a:t>untrusted</a:t>
            </a:r>
            <a:r>
              <a:rPr lang="en-US" dirty="0" smtClean="0"/>
              <a:t> networks</a:t>
            </a:r>
          </a:p>
          <a:p>
            <a:r>
              <a:rPr lang="en-US" dirty="0" smtClean="0"/>
              <a:t>Firewall – inbound and outbound connection control based on source/destination IP address and application port</a:t>
            </a:r>
          </a:p>
          <a:p>
            <a:r>
              <a:rPr lang="en-US" dirty="0" smtClean="0"/>
              <a:t>Site to site VPN: to encrypt traffic between </a:t>
            </a:r>
            <a:r>
              <a:rPr lang="en-US" dirty="0" err="1" smtClean="0"/>
              <a:t>vDCs</a:t>
            </a:r>
            <a:r>
              <a:rPr lang="en-US" dirty="0" smtClean="0"/>
              <a:t> to allow for confidentiality between organizations or partner extranets</a:t>
            </a:r>
          </a:p>
          <a:p>
            <a:r>
              <a:rPr lang="en-US" dirty="0" smtClean="0"/>
              <a:t>Web load balancer – actually load balancing based on IP address but in practice, since over 70% of server virtualization is for the web tier, organizations use load balancing for HTTP/S traffic</a:t>
            </a:r>
          </a:p>
          <a:p>
            <a:endParaRPr lang="en-US" dirty="0" smtClean="0"/>
          </a:p>
          <a:p>
            <a:r>
              <a:rPr lang="en-US" dirty="0" smtClean="0"/>
              <a:t>And for each </a:t>
            </a:r>
            <a:r>
              <a:rPr lang="en-US" dirty="0" err="1" smtClean="0"/>
              <a:t>vSphere</a:t>
            </a:r>
            <a:r>
              <a:rPr lang="en-US" dirty="0" smtClean="0"/>
              <a:t> host, the virtual network can be carved up just as a physical network can be carved up using VLANs. This “Network Isolation” keeps traffic within the organization contained within a single port group.</a:t>
            </a:r>
          </a:p>
          <a:p>
            <a:endParaRPr lang="en-US" dirty="0" smtClean="0"/>
          </a:p>
          <a:p>
            <a:r>
              <a:rPr lang="en-US" dirty="0" smtClean="0"/>
              <a:t>But while there are similarities with security in the physical world, there are key differences – and benefits – to </a:t>
            </a:r>
            <a:r>
              <a:rPr lang="en-US" dirty="0" err="1" smtClean="0"/>
              <a:t>vshield</a:t>
            </a:r>
            <a:r>
              <a:rPr lang="en-US" dirty="0" smtClean="0"/>
              <a:t> Edge over the alternatives:</a:t>
            </a:r>
          </a:p>
          <a:p>
            <a:r>
              <a:rPr lang="en-US" dirty="0" smtClean="0"/>
              <a:t>1. No additional hardware: the virtual appliance with all the aforementioned edge features is provisioned using existing </a:t>
            </a:r>
            <a:r>
              <a:rPr lang="en-US" dirty="0" err="1" smtClean="0"/>
              <a:t>vsphere</a:t>
            </a:r>
            <a:r>
              <a:rPr lang="en-US" dirty="0" smtClean="0"/>
              <a:t> resources</a:t>
            </a:r>
          </a:p>
          <a:p>
            <a:r>
              <a:rPr lang="en-US" dirty="0" smtClean="0"/>
              <a:t>2. No complicated VLAN rules: network isolation is enforced at the hypervisor layer, not requiring VLAN-enabled switches</a:t>
            </a:r>
          </a:p>
          <a:p>
            <a:r>
              <a:rPr lang="en-US" dirty="0" smtClean="0"/>
              <a:t>3. Rapid and scalable provisioning: each ‘tenant’ gets their edge security virtually on-demand, rather than through some complicated change management process which would require budget and rack space for new edge security hardware</a:t>
            </a:r>
          </a:p>
          <a:p>
            <a:r>
              <a:rPr lang="en-US" dirty="0" smtClean="0"/>
              <a:t>4. Centralized management and logging: with traditional security, each point solution would require its own management interface and logging infrastructure. With </a:t>
            </a:r>
            <a:r>
              <a:rPr lang="en-US" dirty="0" err="1" smtClean="0"/>
              <a:t>vShield</a:t>
            </a:r>
            <a:r>
              <a:rPr lang="en-US" dirty="0" smtClean="0"/>
              <a:t>, all policy management is done from one interface and logs written in </a:t>
            </a:r>
            <a:r>
              <a:rPr lang="en-US" dirty="0" err="1" smtClean="0"/>
              <a:t>syslog</a:t>
            </a:r>
            <a:r>
              <a:rPr lang="en-US" dirty="0" smtClean="0"/>
              <a:t> format to a single location. Demonstrating compliance is a breeze.</a:t>
            </a:r>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1" indent="-165100" algn="l" eaLnBrk="0" hangingPunct="0">
              <a:lnSpc>
                <a:spcPct val="90000"/>
              </a:lnSpc>
              <a:spcBef>
                <a:spcPct val="50000"/>
              </a:spcBef>
              <a:spcAft>
                <a:spcPct val="10000"/>
              </a:spcAft>
              <a:buClr>
                <a:srgbClr val="00529B"/>
              </a:buClr>
              <a:buFont typeface="Times"/>
              <a:buChar char="•"/>
            </a:pPr>
            <a:r>
              <a:rPr lang="en-US" sz="1300" dirty="0" smtClean="0"/>
              <a:t>BEFORE</a:t>
            </a:r>
          </a:p>
          <a:p>
            <a:pPr marL="342900" lvl="1" indent="-165100" algn="l" eaLnBrk="0" hangingPunct="0">
              <a:lnSpc>
                <a:spcPct val="90000"/>
              </a:lnSpc>
              <a:spcBef>
                <a:spcPct val="50000"/>
              </a:spcBef>
              <a:spcAft>
                <a:spcPct val="10000"/>
              </a:spcAft>
              <a:buClr>
                <a:srgbClr val="00529B"/>
              </a:buClr>
              <a:buFont typeface="Times"/>
              <a:buChar char="•"/>
            </a:pPr>
            <a:endParaRPr lang="en-US" sz="1300" dirty="0" smtClean="0"/>
          </a:p>
          <a:p>
            <a:pPr marL="342900" lvl="1" indent="-165100" algn="l" eaLnBrk="0" hangingPunct="0">
              <a:lnSpc>
                <a:spcPct val="90000"/>
              </a:lnSpc>
              <a:spcBef>
                <a:spcPct val="50000"/>
              </a:spcBef>
              <a:spcAft>
                <a:spcPct val="10000"/>
              </a:spcAft>
              <a:buClr>
                <a:srgbClr val="00529B"/>
              </a:buClr>
              <a:buFont typeface="Times"/>
              <a:buChar char="•"/>
            </a:pPr>
            <a:r>
              <a:rPr lang="en-US" sz="1300" dirty="0" smtClean="0"/>
              <a:t>Approximately $25K per Gbps FW and IPS </a:t>
            </a:r>
          </a:p>
          <a:p>
            <a:pPr marL="342900" lvl="1" indent="-165100" algn="l" eaLnBrk="0" hangingPunct="0">
              <a:lnSpc>
                <a:spcPct val="90000"/>
              </a:lnSpc>
              <a:spcBef>
                <a:spcPct val="50000"/>
              </a:spcBef>
              <a:spcAft>
                <a:spcPct val="10000"/>
              </a:spcAft>
              <a:buClr>
                <a:srgbClr val="00529B"/>
              </a:buClr>
              <a:buFont typeface="Times"/>
              <a:buChar char="•"/>
            </a:pPr>
            <a:r>
              <a:rPr lang="en-US" sz="1300" dirty="0" smtClean="0"/>
              <a:t>Approximately $150K for 10 Gbps FW/IPS</a:t>
            </a:r>
          </a:p>
          <a:p>
            <a:pPr marL="342900" lvl="1" indent="-165100" algn="l" eaLnBrk="0" hangingPunct="0">
              <a:lnSpc>
                <a:spcPct val="90000"/>
              </a:lnSpc>
              <a:spcBef>
                <a:spcPct val="50000"/>
              </a:spcBef>
              <a:spcAft>
                <a:spcPct val="10000"/>
              </a:spcAft>
              <a:buClr>
                <a:srgbClr val="00529B"/>
              </a:buClr>
              <a:buFont typeface="Times"/>
              <a:buChar char="•"/>
            </a:pPr>
            <a:r>
              <a:rPr lang="en-US" sz="1300" dirty="0" smtClean="0"/>
              <a:t>State of the art today is about 20 Gbps FW/IPS inspection speed for $250K; chassis alone</a:t>
            </a:r>
            <a:br>
              <a:rPr lang="en-US" sz="1300" dirty="0" smtClean="0"/>
            </a:br>
            <a:r>
              <a:rPr lang="en-US" sz="1300" dirty="0" smtClean="0"/>
              <a:t>is about $30K</a:t>
            </a:r>
          </a:p>
          <a:p>
            <a:pPr marL="342900" lvl="1" indent="-165100" algn="l" eaLnBrk="0" hangingPunct="0">
              <a:lnSpc>
                <a:spcPct val="90000"/>
              </a:lnSpc>
              <a:spcBef>
                <a:spcPct val="50000"/>
              </a:spcBef>
              <a:spcAft>
                <a:spcPct val="10000"/>
              </a:spcAft>
              <a:buClr>
                <a:srgbClr val="00529B"/>
              </a:buClr>
              <a:buFont typeface="Times"/>
              <a:buChar char="•"/>
            </a:pPr>
            <a:endParaRPr lang="en-US" sz="1300" dirty="0" smtClean="0"/>
          </a:p>
          <a:p>
            <a:pPr marL="342900" lvl="1" indent="-165100" algn="l" eaLnBrk="0" hangingPunct="0">
              <a:lnSpc>
                <a:spcPct val="90000"/>
              </a:lnSpc>
              <a:spcBef>
                <a:spcPct val="50000"/>
              </a:spcBef>
              <a:spcAft>
                <a:spcPct val="10000"/>
              </a:spcAft>
              <a:buClr>
                <a:srgbClr val="00529B"/>
              </a:buClr>
              <a:buFont typeface="Times"/>
              <a:buChar char="•"/>
            </a:pPr>
            <a:r>
              <a:rPr lang="en-US" sz="1300" dirty="0" smtClean="0"/>
              <a:t>AFTER – Assuming</a:t>
            </a:r>
            <a:r>
              <a:rPr lang="en-US" sz="1300" baseline="0" dirty="0" smtClean="0"/>
              <a:t> the edge protects 100 virtual machines</a:t>
            </a:r>
            <a:endParaRPr lang="en-US" sz="1300" dirty="0" smtClean="0"/>
          </a:p>
          <a:p>
            <a:pPr marL="342900" lvl="1" indent="-165100" algn="l" eaLnBrk="0" hangingPunct="0">
              <a:lnSpc>
                <a:spcPct val="90000"/>
              </a:lnSpc>
              <a:spcBef>
                <a:spcPct val="50000"/>
              </a:spcBef>
              <a:spcAft>
                <a:spcPct val="10000"/>
              </a:spcAft>
              <a:buClr>
                <a:srgbClr val="00529B"/>
              </a:buClr>
              <a:buFont typeface="Times"/>
              <a:buChar char="•"/>
            </a:pPr>
            <a:endParaRPr lang="en-US" sz="1300" dirty="0" smtClean="0"/>
          </a:p>
          <a:p>
            <a:pPr marL="342900" lvl="1" indent="-165100" algn="l" eaLnBrk="0" hangingPunct="0">
              <a:lnSpc>
                <a:spcPct val="90000"/>
              </a:lnSpc>
              <a:spcBef>
                <a:spcPct val="50000"/>
              </a:spcBef>
              <a:spcAft>
                <a:spcPct val="10000"/>
              </a:spcAft>
              <a:buClr>
                <a:srgbClr val="00529B"/>
              </a:buClr>
              <a:buFont typeface="Times"/>
              <a:buChar char="•"/>
            </a:pPr>
            <a:r>
              <a:rPr lang="en-US" sz="1300" dirty="0" smtClean="0"/>
              <a:t>Approximately $4K per 500 Mbps on </a:t>
            </a:r>
            <a:r>
              <a:rPr lang="en-US" sz="1300" dirty="0" err="1" smtClean="0"/>
              <a:t>vShield</a:t>
            </a:r>
            <a:r>
              <a:rPr lang="en-US" sz="1300" baseline="0" dirty="0" smtClean="0"/>
              <a:t> Edge( includes </a:t>
            </a:r>
            <a:r>
              <a:rPr lang="en-US" sz="1300" baseline="0" dirty="0" err="1" smtClean="0"/>
              <a:t>vSphere</a:t>
            </a:r>
            <a:r>
              <a:rPr lang="en-US" sz="1300" baseline="0" dirty="0" smtClean="0"/>
              <a:t> cost) </a:t>
            </a:r>
            <a:endParaRPr lang="en-US" sz="1300" dirty="0" smtClean="0"/>
          </a:p>
          <a:p>
            <a:pPr>
              <a:buFont typeface="Arial"/>
              <a:buNone/>
            </a:pP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err="1" smtClean="0"/>
              <a:t>vShield</a:t>
            </a:r>
            <a:r>
              <a:rPr lang="en-US" dirty="0" smtClean="0"/>
              <a:t> App picks up where </a:t>
            </a:r>
            <a:r>
              <a:rPr lang="en-US" dirty="0" err="1" smtClean="0"/>
              <a:t>vShield</a:t>
            </a:r>
            <a:r>
              <a:rPr lang="en-US" dirty="0" smtClean="0"/>
              <a:t> Edge leaves off – the interior of the </a:t>
            </a:r>
            <a:r>
              <a:rPr lang="en-US" dirty="0" err="1" smtClean="0"/>
              <a:t>vDC</a:t>
            </a:r>
            <a:r>
              <a:rPr lang="en-US" dirty="0" smtClean="0"/>
              <a:t>. Since edge security cannot completely lock down all </a:t>
            </a:r>
          </a:p>
          <a:p>
            <a:r>
              <a:rPr lang="en-US" dirty="0" err="1" smtClean="0"/>
              <a:t>vShield</a:t>
            </a:r>
            <a:r>
              <a:rPr lang="en-US" dirty="0" smtClean="0"/>
              <a:t> App protects applications in your Virtual Data Center from network based threats.</a:t>
            </a:r>
          </a:p>
          <a:p>
            <a:r>
              <a:rPr lang="en-US" dirty="0" err="1" smtClean="0"/>
              <a:t>vShield</a:t>
            </a:r>
            <a:r>
              <a:rPr lang="en-US" dirty="0" smtClean="0"/>
              <a:t> App provides a hypervisor-based  application-aware firewall to dynamically define and enforce policies for virtual machines that are supporting business critical applications.</a:t>
            </a:r>
          </a:p>
          <a:p>
            <a:r>
              <a:rPr lang="en-US" dirty="0" smtClean="0"/>
              <a:t>With this product customers can define a security group, to protect a  group of virtual machines that might hold credit card data that need to be PCI compliant, or another group of virtual machines that hold patient health records and need to HIPAA compliant. </a:t>
            </a:r>
          </a:p>
          <a:p>
            <a:r>
              <a:rPr lang="en-US" dirty="0" smtClean="0"/>
              <a:t> So in all these cases </a:t>
            </a:r>
            <a:r>
              <a:rPr lang="en-US" dirty="0" err="1" smtClean="0"/>
              <a:t>vShield</a:t>
            </a:r>
            <a:r>
              <a:rPr lang="en-US" dirty="0" smtClean="0"/>
              <a:t> App provides a very flexible way to define policies for creating security groups  where the policies can follow these virtual machines automatically in a dynamic environment.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But with vShield, virtual machines can be grouped to comply with these policies, without the need</a:t>
            </a:r>
            <a:r>
              <a:rPr lang="en-US" dirty="0" smtClean="0"/>
              <a:t> for any dedicated resources/clusters or the need to specifically ‘pin’ VMs to hosts/clusters. </a:t>
            </a:r>
          </a:p>
          <a:p>
            <a:endParaRPr lang="en-US" dirty="0" smtClean="0"/>
          </a:p>
          <a:p>
            <a:r>
              <a:rPr lang="en-US" dirty="0" smtClean="0"/>
              <a:t>vShield now fully unlocks the benefits of the cloud environment – dynamic load balancing, HA, DRS etc can be fully leveraged , and policies are tied to virtual machines as they migrate across hosts. </a:t>
            </a:r>
          </a:p>
          <a:p>
            <a:endParaRPr lang="en-US" dirty="0" smtClean="0"/>
          </a:p>
          <a:p>
            <a:r>
              <a:rPr lang="en-US" dirty="0" smtClean="0"/>
              <a:t>Now where security policies need to change, or where business needs dictate scaling / load balancing/user driven changes in the infrastructure, these can be made very easily and dynamically. – allowing your security to morph along with your virtualized or cloud infrastructure.</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benefits of this product are – </a:t>
            </a:r>
          </a:p>
          <a:p>
            <a:r>
              <a:rPr lang="en-US" dirty="0" smtClean="0"/>
              <a:t>First,  It gives organizations deep visibility into network communications between virtual machines. </a:t>
            </a:r>
          </a:p>
          <a:p>
            <a:r>
              <a:rPr lang="en-US" dirty="0" smtClean="0"/>
              <a:t>Second, it eliminates the hardware and policy sprawl associated with using traditional appliances to secure virtualized applications and</a:t>
            </a:r>
          </a:p>
          <a:p>
            <a:r>
              <a:rPr lang="en-US" dirty="0" smtClean="0"/>
              <a:t>finally it optimizes hardware resource utilization while maintaining strong security. </a:t>
            </a:r>
          </a:p>
          <a:p>
            <a:r>
              <a:rPr lang="en-US" dirty="0" smtClean="0"/>
              <a:t> </a:t>
            </a:r>
            <a:r>
              <a:rPr lang="en-US" dirty="0" err="1" smtClean="0"/>
              <a:t>vShield</a:t>
            </a:r>
            <a:r>
              <a:rPr lang="en-US" dirty="0" smtClean="0"/>
              <a:t> App provides a hypervisor-based  application-aware firewall to dynamically define and enforce policies for virtual machines that are supporting business critical applications.</a:t>
            </a:r>
          </a:p>
          <a:p>
            <a:r>
              <a:rPr lang="en-US" dirty="0" smtClean="0"/>
              <a:t>With this product customers can define a security group, to protect a  group of virtual machines that might hold credit card data that need to be PCI compliant, or another group of virtual machines that hold patient health records and need to HIPAA compliant. </a:t>
            </a:r>
          </a:p>
          <a:p>
            <a:r>
              <a:rPr lang="en-US" dirty="0" smtClean="0"/>
              <a:t> So in all these cases </a:t>
            </a:r>
            <a:r>
              <a:rPr lang="en-US" dirty="0" err="1" smtClean="0"/>
              <a:t>vShield</a:t>
            </a:r>
            <a:r>
              <a:rPr lang="en-US" dirty="0" smtClean="0"/>
              <a:t> App provides a very flexible way to define policies for creating security groups  where the policies can follow these virtual machines automatically in a dynamic environment.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 product we are introducing  is called </a:t>
            </a:r>
            <a:r>
              <a:rPr lang="en-US" dirty="0" err="1" smtClean="0"/>
              <a:t>vShield</a:t>
            </a:r>
            <a:r>
              <a:rPr lang="en-US" dirty="0" smtClean="0"/>
              <a:t> Endpoint, </a:t>
            </a:r>
          </a:p>
          <a:p>
            <a:r>
              <a:rPr lang="en-US" dirty="0" err="1" smtClean="0"/>
              <a:t>vShield</a:t>
            </a:r>
            <a:r>
              <a:rPr lang="en-US" dirty="0" smtClean="0"/>
              <a:t> Endpoint is all about strengthening  security for virtual machines and their hosts, while improving performance . The key benefit of this product is it streamlines and accelerates antivirus and anti-malware processing. </a:t>
            </a:r>
          </a:p>
          <a:p>
            <a:r>
              <a:rPr lang="en-US" dirty="0" smtClean="0"/>
              <a:t> Today, customers deploy an agent in every virtual machine to secure them,  but that's very expensive because it causes AV storms and performance issues, and the agents are themselves vulnerable to attack. </a:t>
            </a:r>
          </a:p>
          <a:p>
            <a:r>
              <a:rPr lang="en-US" dirty="0" smtClean="0"/>
              <a:t>So </a:t>
            </a:r>
            <a:r>
              <a:rPr lang="en-US" dirty="0" err="1" smtClean="0"/>
              <a:t>vShield</a:t>
            </a:r>
            <a:r>
              <a:rPr lang="en-US" dirty="0" smtClean="0"/>
              <a:t> Endpoint enables the ability to offload anti-virus processing to a single security virtual machine. </a:t>
            </a:r>
          </a:p>
          <a:p>
            <a:r>
              <a:rPr lang="en-US" dirty="0" smtClean="0"/>
              <a:t> And our security partners such as Trend Micro are going to be shipping a solution based on Endpoint in 2010, </a:t>
            </a:r>
          </a:p>
          <a:p>
            <a:r>
              <a:rPr lang="en-US" dirty="0" smtClean="0"/>
              <a:t> and additional partners such as McAfee and Symantec will be shipping solutions in the near future based on this solution. </a:t>
            </a:r>
          </a:p>
          <a:p>
            <a:endParaRPr lang="en-US" dirty="0" smtClean="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Cloud computing requires that multiple tenants are assured of availability and privacy through network isolation, a private IP address space, encrypted communication to enterprise networks, and continuous monitoring of traffic crossing the edge of the virtual data center. </a:t>
            </a:r>
          </a:p>
          <a:p>
            <a:r>
              <a:rPr lang="en-US" dirty="0" smtClean="0"/>
              <a:t>VMware vShield edge addresses these requirements with a single solution encompassing a stateful firewall, site-to-site VPN, load balancing, network isolation, NAT, and DHCP services. </a:t>
            </a:r>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corporate governance and industry regulations mandate that confidential data only be made accessible on a need-to-know basis within the enterprise.</a:t>
            </a:r>
          </a:p>
          <a:p>
            <a:r>
              <a:rPr lang="en-US" dirty="0" smtClean="0"/>
              <a:t> Enterprises segregate and isolate networks based on business function – such as finance, sales, software development – using VLANs and departmental application firewalls. </a:t>
            </a:r>
          </a:p>
          <a:p>
            <a:endParaRPr lang="en-US" dirty="0" smtClean="0"/>
          </a:p>
          <a:p>
            <a:r>
              <a:rPr lang="en-US" dirty="0" smtClean="0"/>
              <a:t>VMware vShield App eliminates the complexity and cost of these approaches through Security Groups to segregate traffic and an application firewall with deep visibility to filter traffic between virtual machines. </a:t>
            </a:r>
          </a:p>
          <a:p>
            <a:endParaRPr lang="en-US" dirty="0" smtClean="0"/>
          </a:p>
          <a:p>
            <a:r>
              <a:rPr lang="en-US" dirty="0" smtClean="0"/>
              <a:t>The solution goes even further to monitor ‘flows’ of traffic, independent from firewall rules,.</a:t>
            </a:r>
          </a:p>
          <a:p>
            <a:r>
              <a:rPr lang="en-US" dirty="0" smtClean="0"/>
              <a:t>It reports on all applications, sessions, bytes and other details, allowing administrators to define and refine their policies based on actual traffic patterns.</a:t>
            </a:r>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3"/>
          <p:cNvSpPr>
            <a:spLocks noGrp="1" noChangeArrowheads="1"/>
          </p:cNvSpPr>
          <p:nvPr>
            <p:ph type="body" idx="1"/>
          </p:nvPr>
        </p:nvSpPr>
        <p:spPr/>
        <p:txBody>
          <a:bodyPr>
            <a:normAutofit/>
          </a:bodyPr>
          <a:lstStyle/>
          <a:p>
            <a:r>
              <a:rPr lang="en-US" dirty="0" smtClean="0"/>
              <a:t>Finally the virtual desktops and ThinApp applications</a:t>
            </a:r>
            <a:r>
              <a:rPr lang="en-US" baseline="0" dirty="0" smtClean="0"/>
              <a:t> can be expanded to external end-users who are mobile or in remote offices.</a:t>
            </a:r>
          </a:p>
          <a:p>
            <a:endParaRPr lang="en-US" dirty="0" smtClean="0"/>
          </a:p>
          <a:p>
            <a:r>
              <a:rPr lang="en-US" dirty="0" smtClean="0"/>
              <a:t>VMWare View customers enjoy the simplicity and flexibility of the desktop as a managed service, yet many customers contend with sluggish performance, high resource utilization, and complicated anti-virus management by requiring that anti-virus be deployed in every virtual desktop image. </a:t>
            </a:r>
          </a:p>
          <a:p>
            <a:endParaRPr lang="en-US" dirty="0" smtClean="0"/>
          </a:p>
          <a:p>
            <a:r>
              <a:rPr lang="en-US" dirty="0" smtClean="0"/>
              <a:t>VMware vShield Endpoint offloads AV functions to a hardened security virtual machine (SVM), which is provided by endpoint security partners, to address management, performance and resource utilization issues while improving security.</a:t>
            </a:r>
          </a:p>
          <a:p>
            <a:endParaRPr lang="en-US" dirty="0" smtClean="0"/>
          </a:p>
        </p:txBody>
      </p:sp>
      <p:sp>
        <p:nvSpPr>
          <p:cNvPr id="8" name="Slide Image Placeholder 7"/>
          <p:cNvSpPr>
            <a:spLocks noGrp="1" noRot="1" noChangeAspect="1"/>
          </p:cNvSpPr>
          <p:nvPr>
            <p:ph type="sldImg"/>
          </p:nvPr>
        </p:nvSpPr>
        <p:spPr/>
      </p:sp>
      <p:sp>
        <p:nvSpPr>
          <p:cNvPr id="9" name="Slide Number Placeholder 3"/>
          <p:cNvSpPr>
            <a:spLocks noGrp="1"/>
          </p:cNvSpPr>
          <p:nvPr>
            <p:ph type="sldNum" sz="quarter" idx="5"/>
          </p:nvPr>
        </p:nvSpPr>
        <p:spPr>
          <a:xfrm>
            <a:off x="3965363" y="8819518"/>
            <a:ext cx="3032337" cy="464185"/>
          </a:xfrm>
        </p:spPr>
        <p:txBody>
          <a:bodyPr/>
          <a:lstStyle/>
          <a:p>
            <a:fld id="{E5C39E37-42DD-4FE5-8CC8-615DB5296F12}"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with an overview of the broad security market.</a:t>
            </a:r>
          </a:p>
          <a:p>
            <a:endParaRPr lang="en-US" dirty="0" smtClean="0"/>
          </a:p>
          <a:p>
            <a:r>
              <a:rPr lang="en-US" dirty="0" smtClean="0"/>
              <a:t>The traditional security market  is a mature market segment which has over 27Billion spend –  the larger segments in this market include network security, along with Identity Management, Antivirus/endpoint.</a:t>
            </a:r>
          </a:p>
          <a:p>
            <a:endParaRPr lang="en-US" baseline="0" dirty="0" smtClean="0"/>
          </a:p>
          <a:p>
            <a:r>
              <a:rPr lang="en-US" dirty="0" smtClean="0"/>
              <a:t>VMware </a:t>
            </a:r>
            <a:r>
              <a:rPr lang="en-US" dirty="0" err="1" smtClean="0"/>
              <a:t>vShield</a:t>
            </a:r>
            <a:r>
              <a:rPr lang="en-US" dirty="0" smtClean="0"/>
              <a:t> in it’s initial version is targeting the network security, endpoint security and application security segments to begin with.  We also plan to partner closely with key vendor such as RSA, Trend, McAfee, Symantec etc to jointly address other segments.</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summary of the products and features.</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r>
              <a:rPr lang="en-US" dirty="0" smtClean="0">
                <a:latin typeface="Arial" pitchFamily="34" charset="0"/>
                <a:cs typeface="Arial" pitchFamily="34" charset="0"/>
              </a:rPr>
              <a:t>The products are priced on a per VM model.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All products work with </a:t>
            </a:r>
            <a:r>
              <a:rPr lang="en-US" dirty="0" err="1" smtClean="0">
                <a:latin typeface="Arial" pitchFamily="34" charset="0"/>
                <a:cs typeface="Arial" pitchFamily="34" charset="0"/>
              </a:rPr>
              <a:t>vSphere</a:t>
            </a:r>
            <a:r>
              <a:rPr lang="en-US" dirty="0" smtClean="0">
                <a:latin typeface="Arial" pitchFamily="34" charset="0"/>
                <a:cs typeface="Arial" pitchFamily="34" charset="0"/>
              </a:rPr>
              <a:t> Essentials plus and above.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firewall in </a:t>
            </a:r>
            <a:r>
              <a:rPr lang="en-US" dirty="0" err="1" smtClean="0">
                <a:latin typeface="Arial" pitchFamily="34" charset="0"/>
                <a:cs typeface="Arial" pitchFamily="34" charset="0"/>
              </a:rPr>
              <a:t>vShield</a:t>
            </a:r>
            <a:r>
              <a:rPr lang="en-US" dirty="0" smtClean="0">
                <a:latin typeface="Arial" pitchFamily="34" charset="0"/>
                <a:cs typeface="Arial" pitchFamily="34" charset="0"/>
              </a:rPr>
              <a:t> Edge product is bundled with </a:t>
            </a:r>
            <a:r>
              <a:rPr lang="en-US" dirty="0" err="1" smtClean="0">
                <a:latin typeface="Arial" pitchFamily="34" charset="0"/>
                <a:cs typeface="Arial" pitchFamily="34" charset="0"/>
              </a:rPr>
              <a:t>vCloud</a:t>
            </a:r>
            <a:r>
              <a:rPr lang="en-US" dirty="0" smtClean="0">
                <a:latin typeface="Arial" pitchFamily="34" charset="0"/>
                <a:cs typeface="Arial" pitchFamily="34" charset="0"/>
              </a:rPr>
              <a:t> director. By upgrading to full </a:t>
            </a:r>
            <a:r>
              <a:rPr lang="en-US" dirty="0" err="1" smtClean="0">
                <a:latin typeface="Arial" pitchFamily="34" charset="0"/>
                <a:cs typeface="Arial" pitchFamily="34" charset="0"/>
              </a:rPr>
              <a:t>vShield</a:t>
            </a:r>
            <a:r>
              <a:rPr lang="en-US" dirty="0" smtClean="0">
                <a:latin typeface="Arial" pitchFamily="34" charset="0"/>
                <a:cs typeface="Arial" pitchFamily="34" charset="0"/>
              </a:rPr>
              <a:t> Edge product , you get the VPN and </a:t>
            </a:r>
            <a:r>
              <a:rPr lang="en-US" dirty="0" err="1" smtClean="0">
                <a:latin typeface="Arial" pitchFamily="34" charset="0"/>
                <a:cs typeface="Arial" pitchFamily="34" charset="0"/>
              </a:rPr>
              <a:t>loadbalancing</a:t>
            </a:r>
            <a:r>
              <a:rPr lang="en-US" dirty="0" smtClean="0">
                <a:latin typeface="Arial" pitchFamily="34" charset="0"/>
                <a:cs typeface="Arial" pitchFamily="34" charset="0"/>
              </a:rPr>
              <a:t> features.</a:t>
            </a:r>
          </a:p>
          <a:p>
            <a:endParaRPr lang="en-US" dirty="0" smtClean="0">
              <a:latin typeface="Arial" pitchFamily="34" charset="0"/>
              <a:cs typeface="Arial" pitchFamily="34" charset="0"/>
            </a:endParaRPr>
          </a:p>
          <a:p>
            <a:r>
              <a:rPr lang="en-US" dirty="0" err="1" smtClean="0">
                <a:latin typeface="Arial" pitchFamily="34" charset="0"/>
                <a:cs typeface="Arial" pitchFamily="34" charset="0"/>
              </a:rPr>
              <a:t>vShield</a:t>
            </a:r>
            <a:r>
              <a:rPr lang="en-US" dirty="0" smtClean="0">
                <a:latin typeface="Arial" pitchFamily="34" charset="0"/>
                <a:cs typeface="Arial" pitchFamily="34" charset="0"/>
              </a:rPr>
              <a:t> Endpoint is bundled with View Premier 4.5.</a:t>
            </a:r>
          </a:p>
        </p:txBody>
      </p:sp>
      <p:sp>
        <p:nvSpPr>
          <p:cNvPr id="4" name="Slide Number Placeholder 3"/>
          <p:cNvSpPr>
            <a:spLocks noGrp="1"/>
          </p:cNvSpPr>
          <p:nvPr>
            <p:ph type="sldNum" sz="quarter" idx="5"/>
          </p:nvPr>
        </p:nvSpPr>
        <p:spPr/>
        <p:txBody>
          <a:bodyPr/>
          <a:lstStyle/>
          <a:p>
            <a:pPr>
              <a:defRPr/>
            </a:pPr>
            <a:fld id="{D16A41E7-EDD4-4E3B-A9CF-672EF1FF63E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vShield</a:t>
            </a:r>
            <a:r>
              <a:rPr lang="en-US" dirty="0" smtClean="0"/>
              <a:t> won Best of </a:t>
            </a:r>
            <a:r>
              <a:rPr lang="en-US" dirty="0" err="1" smtClean="0"/>
              <a:t>VMworld</a:t>
            </a:r>
            <a:r>
              <a:rPr lang="en-US" dirty="0" smtClean="0"/>
              <a:t> 2010 in Security and  Virtualization category.</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quotes….</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analyst and VMware surveys have clearly shown that the top concerns around cloud computing are security, control and compliance.</a:t>
            </a:r>
          </a:p>
          <a:p>
            <a:endParaRPr lang="en-US" dirty="0" smtClean="0"/>
          </a:p>
          <a:p>
            <a:r>
              <a:rPr lang="en-US" dirty="0" smtClean="0"/>
              <a:t>Specifically, customers are concerned about securing their applications and data in the cloud, issues around jurisdiction and data location,  ability to control the security policies and to meet IT compliance requirements.</a:t>
            </a:r>
          </a:p>
          <a:p>
            <a:endParaRPr lang="en-US" dirty="0" smtClean="0"/>
          </a:p>
          <a:p>
            <a:r>
              <a:rPr lang="en-US" dirty="0" smtClean="0"/>
              <a:t>VMware </a:t>
            </a:r>
            <a:r>
              <a:rPr lang="en-US" dirty="0" err="1" smtClean="0"/>
              <a:t>vShield</a:t>
            </a:r>
            <a:r>
              <a:rPr lang="en-US" dirty="0" smtClean="0"/>
              <a:t> is intended to create disruptive change in the market - to truly help VMware based cloud deployments be more secure than any other deployment model, while also unlocking cloud benefits.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Traditional IT security has imposed many limitations and constraints that impede cloud deployments. </a:t>
            </a:r>
          </a:p>
          <a:p>
            <a:endParaRPr lang="en-US" dirty="0" smtClean="0"/>
          </a:p>
          <a:p>
            <a:r>
              <a:rPr lang="en-US" dirty="0" smtClean="0"/>
              <a:t>First, traditional solutions tend to be very expensive because of the reliance on stacking hardware based point solutions for firewalls, load balancers, VPN etc capabilities. Customers and service providers literally need to rack and stack this gear to provision security services – this greatly increases both </a:t>
            </a:r>
            <a:r>
              <a:rPr lang="en-US" dirty="0" err="1" smtClean="0"/>
              <a:t>capex</a:t>
            </a:r>
            <a:r>
              <a:rPr lang="en-US" dirty="0" smtClean="0"/>
              <a:t> as well as </a:t>
            </a:r>
            <a:r>
              <a:rPr lang="en-US" dirty="0" err="1" smtClean="0"/>
              <a:t>opex</a:t>
            </a:r>
            <a:r>
              <a:rPr lang="en-US" dirty="0" smtClean="0"/>
              <a:t> (power, space, cooling etc.). </a:t>
            </a:r>
          </a:p>
          <a:p>
            <a:endParaRPr lang="en-US" dirty="0" smtClean="0"/>
          </a:p>
          <a:p>
            <a:r>
              <a:rPr lang="en-US" dirty="0" smtClean="0"/>
              <a:t>Second, these solutions tend to be very complex to deploy – they rely on complex VLANs, sprawl in firewall rules, sprawl in the number of agents deployed – management of these solutions becomes very complex. This also complicates how security, network and VI </a:t>
            </a:r>
            <a:r>
              <a:rPr lang="en-US" dirty="0" err="1" smtClean="0"/>
              <a:t>admins</a:t>
            </a:r>
            <a:r>
              <a:rPr lang="en-US" dirty="0" smtClean="0"/>
              <a:t> work together to accomplish security and compliance goals</a:t>
            </a:r>
          </a:p>
          <a:p>
            <a:endParaRPr lang="en-US" dirty="0" smtClean="0"/>
          </a:p>
          <a:p>
            <a:r>
              <a:rPr lang="en-US" dirty="0" smtClean="0"/>
              <a:t>Third, these solutions are very rigid and brittle – there is no clear separation of security policy from implementation, and where infrastructure change is required , it takes many steps and long lead times to provision new services or change existing services.</a:t>
            </a:r>
          </a:p>
          <a:p>
            <a:endParaRPr lang="en-US" dirty="0" smtClean="0"/>
          </a:p>
          <a:p>
            <a:r>
              <a:rPr lang="en-US" dirty="0" smtClean="0"/>
              <a:t>All of these limitations increase the overall risk exposure for customers.</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34576" indent="-234576" defTabSz="919155">
              <a:lnSpc>
                <a:spcPts val="2412"/>
              </a:lnSpc>
              <a:spcBef>
                <a:spcPts val="1005"/>
              </a:spcBef>
              <a:buClr>
                <a:schemeClr val="accent1">
                  <a:lumMod val="75000"/>
                </a:schemeClr>
              </a:buClr>
              <a:buSzPct val="115000"/>
              <a:defRPr/>
            </a:pPr>
            <a:r>
              <a:rPr lang="en-US" kern="0" dirty="0" smtClean="0">
                <a:solidFill>
                  <a:srgbClr val="333333"/>
                </a:solidFill>
                <a:latin typeface="Arial" charset="0"/>
              </a:rPr>
              <a:t>VMware vShield turns this all around  - clouds built on VMware  are actually more secure than any other deployment model.</a:t>
            </a:r>
          </a:p>
          <a:p>
            <a:pPr marL="234576" indent="-234576" defTabSz="919155">
              <a:lnSpc>
                <a:spcPts val="2412"/>
              </a:lnSpc>
              <a:spcBef>
                <a:spcPts val="1005"/>
              </a:spcBef>
              <a:buClr>
                <a:schemeClr val="accent1">
                  <a:lumMod val="75000"/>
                </a:schemeClr>
              </a:buClr>
              <a:buSzPct val="115000"/>
              <a:defRPr/>
            </a:pPr>
            <a:r>
              <a:rPr lang="en-US" kern="0" baseline="0" dirty="0" smtClean="0">
                <a:solidFill>
                  <a:srgbClr val="333333"/>
                </a:solidFill>
              </a:rPr>
              <a:t>vShield delivers cost effective solutions that are integrated services, and based on a single</a:t>
            </a:r>
            <a:r>
              <a:rPr lang="en-US" kern="0" dirty="0" smtClean="0">
                <a:solidFill>
                  <a:srgbClr val="333333"/>
                </a:solidFill>
              </a:rPr>
              <a:t> comprehensive framework that protects virtual datacenters from the perimeter through internal applications, data and endpoints.</a:t>
            </a:r>
          </a:p>
          <a:p>
            <a:pPr marL="234576" indent="-234576" defTabSz="919155">
              <a:lnSpc>
                <a:spcPts val="2412"/>
              </a:lnSpc>
              <a:spcBef>
                <a:spcPts val="1005"/>
              </a:spcBef>
              <a:buClr>
                <a:schemeClr val="accent1">
                  <a:lumMod val="75000"/>
                </a:schemeClr>
              </a:buClr>
              <a:buSzPct val="115000"/>
              <a:defRPr/>
            </a:pPr>
            <a:r>
              <a:rPr lang="en-US" kern="0" baseline="0" dirty="0" smtClean="0">
                <a:solidFill>
                  <a:srgbClr val="333333"/>
                </a:solidFill>
              </a:rPr>
              <a:t>vShield</a:t>
            </a:r>
            <a:r>
              <a:rPr lang="en-US" kern="0" dirty="0" smtClean="0">
                <a:solidFill>
                  <a:srgbClr val="333333"/>
                </a:solidFill>
              </a:rPr>
              <a:t> also significantly removes complexity by eliminating VLAN sprawl, rule sprawl and giving better control and visibility across security, network and VI admin teams.</a:t>
            </a:r>
          </a:p>
          <a:p>
            <a:pPr marL="234576" indent="-234576" defTabSz="919155">
              <a:lnSpc>
                <a:spcPts val="2412"/>
              </a:lnSpc>
              <a:spcBef>
                <a:spcPts val="1005"/>
              </a:spcBef>
              <a:buClr>
                <a:schemeClr val="accent1">
                  <a:lumMod val="75000"/>
                </a:schemeClr>
              </a:buClr>
              <a:buSzPct val="115000"/>
              <a:defRPr/>
            </a:pPr>
            <a:r>
              <a:rPr lang="en-US" kern="0" baseline="0" dirty="0" smtClean="0">
                <a:solidFill>
                  <a:srgbClr val="333333"/>
                </a:solidFill>
              </a:rPr>
              <a:t>Finally, vShield is virtualization-aware, adaptive and programmable security infrastructure</a:t>
            </a:r>
            <a:r>
              <a:rPr lang="en-US" kern="0" dirty="0" smtClean="0">
                <a:solidFill>
                  <a:srgbClr val="333333"/>
                </a:solidFill>
              </a:rPr>
              <a:t> – this means that VMware based clouds can be the most secure, policy-driven and react very rapidly to new security threats.</a:t>
            </a:r>
            <a:endParaRPr lang="en-US" kern="0" baseline="0" dirty="0" smtClean="0">
              <a:solidFill>
                <a:srgbClr val="333333"/>
              </a:solidFill>
            </a:endParaRPr>
          </a:p>
          <a:p>
            <a:pPr marL="234576" indent="-234576" defTabSz="919155">
              <a:lnSpc>
                <a:spcPts val="2412"/>
              </a:lnSpc>
              <a:spcBef>
                <a:spcPts val="1005"/>
              </a:spcBef>
              <a:buClr>
                <a:schemeClr val="accent1">
                  <a:lumMod val="75000"/>
                </a:schemeClr>
              </a:buClr>
              <a:buSzPct val="115000"/>
              <a:defRPr/>
            </a:pPr>
            <a:endParaRPr lang="en-US" kern="0" baseline="0" dirty="0" smtClean="0">
              <a:solidFill>
                <a:srgbClr val="333333"/>
              </a:solidFill>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vShield eliminates the need for special purposed appliances and hardware – by providing an integrated virtual appliance for firewall, web load balancing, VPN capabilities. </a:t>
            </a:r>
          </a:p>
          <a:p>
            <a:pPr>
              <a:defRPr/>
            </a:pPr>
            <a:endParaRPr lang="en-US" dirty="0" smtClean="0"/>
          </a:p>
          <a:p>
            <a:pPr>
              <a:defRPr/>
            </a:pPr>
            <a:r>
              <a:rPr lang="en-US" dirty="0" smtClean="0"/>
              <a:t>By transforming the solution from hardware appliances to software, the solution is less expensive to acquire and deploy. These virtualized network security services run very efficiently, are more scalable  and deliver high performance solutions, since  they can be provisioned on existing pools of </a:t>
            </a:r>
            <a:r>
              <a:rPr lang="en-US" dirty="0" err="1" smtClean="0"/>
              <a:t>vSphere</a:t>
            </a:r>
            <a:r>
              <a:rPr lang="en-US" dirty="0" smtClean="0"/>
              <a:t> resources. </a:t>
            </a:r>
          </a:p>
          <a:p>
            <a:pPr>
              <a:defRPr/>
            </a:pPr>
            <a:r>
              <a:rPr lang="en-US" dirty="0" smtClean="0"/>
              <a:t> In addition it delivers a solution that is more  highly available, consumes less power and rack space than traditional security solutions</a:t>
            </a:r>
          </a:p>
          <a:p>
            <a:pPr>
              <a:defRPr/>
            </a:pPr>
            <a:r>
              <a:rPr lang="en-US" dirty="0" smtClean="0"/>
              <a:t>In summary, this reduces both </a:t>
            </a:r>
            <a:r>
              <a:rPr lang="en-US" dirty="0" err="1" smtClean="0"/>
              <a:t>Capex</a:t>
            </a:r>
            <a:r>
              <a:rPr lang="en-US" dirty="0" smtClean="0"/>
              <a:t> and </a:t>
            </a:r>
            <a:r>
              <a:rPr lang="en-US" dirty="0" err="1" smtClean="0"/>
              <a:t>Opex</a:t>
            </a:r>
            <a:r>
              <a:rPr lang="en-US" dirty="0" smtClean="0"/>
              <a:t> costs. </a:t>
            </a:r>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Traditional IT security is very complex to provision and deploy.  VI admins, network and security teams have overlapping roles and it takes a lot of manual coordination to properly configure and setup the network, firewall rules and vSphere configurations. Agents also get deployed in every virtual machine for basic AV, anti-malware protection.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 teams are also limited in terms of the proper role based views into policy and implementation. This results in slow provisioning,  very complex configuration and sprawl in VLANs /rules/agents, significant requirements on coordination, and lack of role based views into policy and implementation details.</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2009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trips dir="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455613" y="328613"/>
            <a:ext cx="8382000" cy="530225"/>
          </a:xfrm>
        </p:spPr>
        <p:txBody>
          <a:bodyPr/>
          <a:lstStyle>
            <a:lvl1pPr>
              <a:defRPr sz="3000" smtClean="0"/>
            </a:lvl1pPr>
          </a:lstStyle>
          <a:p>
            <a:r>
              <a:rPr lang="en-US" smtClean="0"/>
              <a:t>Click to edit Master title style</a:t>
            </a:r>
          </a:p>
        </p:txBody>
      </p:sp>
      <p:sp>
        <p:nvSpPr>
          <p:cNvPr id="63491" name="Rectangle 3"/>
          <p:cNvSpPr>
            <a:spLocks noGrp="1" noChangeArrowheads="1"/>
          </p:cNvSpPr>
          <p:nvPr>
            <p:ph type="subTitle" idx="1"/>
          </p:nvPr>
        </p:nvSpPr>
        <p:spPr>
          <a:xfrm>
            <a:off x="455613" y="1095375"/>
            <a:ext cx="8382000" cy="1298575"/>
          </a:xfrm>
        </p:spPr>
        <p:txBody>
          <a:bodyPr/>
          <a:lstStyle>
            <a:lvl1pPr marL="0" indent="0">
              <a:defRPr sz="1800" b="0" i="1" smtClean="0"/>
            </a:lvl1pPr>
          </a:lstStyle>
          <a:p>
            <a:r>
              <a:rPr lang="en-US" smtClean="0"/>
              <a:t>Click to edit Master subtitle style</a:t>
            </a:r>
          </a:p>
        </p:txBody>
      </p:sp>
      <p:sp>
        <p:nvSpPr>
          <p:cNvPr id="4" name="Date Placeholder 8"/>
          <p:cNvSpPr>
            <a:spLocks noGrp="1"/>
          </p:cNvSpPr>
          <p:nvPr>
            <p:ph type="dt" sz="half" idx="10"/>
          </p:nvPr>
        </p:nvSpPr>
        <p:spPr>
          <a:xfrm>
            <a:off x="382588" y="6253163"/>
            <a:ext cx="2133600" cy="476250"/>
          </a:xfrm>
        </p:spPr>
        <p:txBody>
          <a:bodyPr wrap="square" numCol="1" anchorCtr="0" compatLnSpc="1">
            <a:prstTxWarp prst="textNoShape">
              <a:avLst/>
            </a:prstTxWarp>
          </a:bodyPr>
          <a:lstStyle>
            <a:lvl1pPr algn="l">
              <a:defRPr sz="1200" b="1"/>
            </a:lvl1pPr>
          </a:lstStyle>
          <a:p>
            <a:pPr>
              <a:defRPr/>
            </a:pPr>
            <a:r>
              <a:rPr dirty="0">
                <a:solidFill>
                  <a:srgbClr val="FFFFFF"/>
                </a:solidFill>
              </a:rPr>
              <a:t>Confidential</a:t>
            </a:r>
          </a:p>
        </p:txBody>
      </p:sp>
    </p:spTree>
  </p:cSld>
  <p:clrMapOvr>
    <a:masterClrMapping/>
  </p:clrMapOvr>
  <p:transition>
    <p:fade/>
  </p:transition>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7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E6D3EFC-6C05-4ED0-97AC-FAA87210D737}"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Date Placeholder 8"/>
          <p:cNvSpPr>
            <a:spLocks noGrp="1"/>
          </p:cNvSpPr>
          <p:nvPr>
            <p:ph type="dt" sz="half" idx="12"/>
          </p:nvPr>
        </p:nvSpPr>
        <p:spPr/>
        <p:txBody>
          <a:bodyPr/>
          <a:lstStyle>
            <a:lvl1pPr>
              <a:defRPr/>
            </a:lvl1pPr>
          </a:lstStyle>
          <a:p>
            <a:pPr>
              <a:defRPr/>
            </a:pPr>
            <a:r>
              <a:rPr dirty="0">
                <a:solidFill>
                  <a:srgbClr val="FFFFFF"/>
                </a:solidFill>
              </a:rPr>
              <a:t>Confidential</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B3731B92-EC62-419E-B86F-A504F03F36B4}"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Date Placeholder 8"/>
          <p:cNvSpPr>
            <a:spLocks noGrp="1"/>
          </p:cNvSpPr>
          <p:nvPr>
            <p:ph type="dt" sz="half" idx="12"/>
          </p:nvPr>
        </p:nvSpPr>
        <p:spPr/>
        <p:txBody>
          <a:bodyPr/>
          <a:lstStyle>
            <a:lvl1pPr>
              <a:defRPr/>
            </a:lvl1pPr>
          </a:lstStyle>
          <a:p>
            <a:pPr>
              <a:defRPr/>
            </a:pPr>
            <a:r>
              <a:rPr dirty="0">
                <a:solidFill>
                  <a:srgbClr val="FFFFFF"/>
                </a:solidFill>
              </a:rPr>
              <a:t>Confidential</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6725" y="784225"/>
            <a:ext cx="4038600" cy="5006975"/>
          </a:xfrm>
        </p:spPr>
        <p:txBody>
          <a:bodyPr/>
          <a:lstStyle>
            <a:lvl1pPr marL="0" indent="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3925" y="784225"/>
            <a:ext cx="4038600" cy="5006975"/>
          </a:xfrm>
        </p:spPr>
        <p:txBody>
          <a:bodyPr/>
          <a:lstStyle>
            <a:lvl1pPr marL="0" indent="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3E52AF1B-746F-44DB-A8ED-B1FDCEDC9E8B}"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Date Placeholder 8"/>
          <p:cNvSpPr>
            <a:spLocks noGrp="1"/>
          </p:cNvSpPr>
          <p:nvPr>
            <p:ph type="dt" sz="half" idx="12"/>
          </p:nvPr>
        </p:nvSpPr>
        <p:spPr/>
        <p:txBody>
          <a:bodyPr/>
          <a:lstStyle>
            <a:lvl1pPr>
              <a:defRPr/>
            </a:lvl1pPr>
          </a:lstStyle>
          <a:p>
            <a:pPr>
              <a:defRPr/>
            </a:pPr>
            <a:r>
              <a:rPr dirty="0">
                <a:solidFill>
                  <a:srgbClr val="FFFFFF"/>
                </a:solidFill>
              </a:rPr>
              <a:t>Confidential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E0AD0F6-BC42-4700-90A5-C4DA80C234C5}"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Date Placeholder 8"/>
          <p:cNvSpPr>
            <a:spLocks noGrp="1"/>
          </p:cNvSpPr>
          <p:nvPr>
            <p:ph type="dt" sz="half" idx="12"/>
          </p:nvPr>
        </p:nvSpPr>
        <p:spPr/>
        <p:txBody>
          <a:bodyPr/>
          <a:lstStyle>
            <a:lvl1pPr>
              <a:defRPr/>
            </a:lvl1pPr>
          </a:lstStyle>
          <a:p>
            <a:pPr>
              <a:defRPr/>
            </a:pPr>
            <a:r>
              <a:rPr dirty="0">
                <a:solidFill>
                  <a:srgbClr val="FFFFFF"/>
                </a:solidFill>
              </a:rPr>
              <a:t>Confidential</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useBgFill="1">
        <p:nvSpPr>
          <p:cNvPr id="5" name="Rectangle 4"/>
          <p:cNvSpPr/>
          <p:nvPr userDrawn="1"/>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useBgFill="1">
        <p:nvSpPr>
          <p:cNvPr id="7" name="Rectangle 6"/>
          <p:cNvSpPr/>
          <p:nvPr userDrawn="1"/>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 useBgFill="1">
        <p:nvSpPr>
          <p:cNvPr id="7" name="Rectangle 6"/>
          <p:cNvSpPr/>
          <p:nvPr userDrawn="1"/>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useBgFill="1">
        <p:nvSpPr>
          <p:cNvPr id="7" name="Rectangle 6"/>
          <p:cNvSpPr/>
          <p:nvPr userDrawn="1"/>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useBgFill="1">
        <p:nvSpPr>
          <p:cNvPr id="4" name="Rectangle 3"/>
          <p:cNvSpPr/>
          <p:nvPr userDrawn="1"/>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sz="600" dirty="0" smtClean="0">
                <a:solidFill>
                  <a:srgbClr val="C0C0C0">
                    <a:lumMod val="75000"/>
                  </a:srgbClr>
                </a:solidFill>
              </a:rPr>
              <a:t>© 2009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13" name="Date Placeholder 8"/>
          <p:cNvSpPr txBox="1">
            <a:spLocks/>
          </p:cNvSpPr>
          <p:nvPr userDrawn="1"/>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mn-lt"/>
                <a:ea typeface="+mn-ea"/>
                <a:cs typeface="+mn-cs"/>
              </a:rPr>
              <a:t>Confidential</a:t>
            </a: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13" name="Date Placeholder 8"/>
          <p:cNvSpPr txBox="1">
            <a:spLocks/>
          </p:cNvSpPr>
          <p:nvPr/>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 useBgFill="1">
        <p:nvSpPr>
          <p:cNvPr id="9" name="Rectangle 8"/>
          <p:cNvSpPr/>
          <p:nvPr userDrawn="1"/>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66725"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667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ea typeface="ＭＳ Ｐゴシック" pitchFamily="34" charset="-128"/>
              </a:defRPr>
            </a:lvl1pPr>
          </a:lstStyle>
          <a:p>
            <a:pPr>
              <a:defRPr/>
            </a:pPr>
            <a:fld id="{E7171D3E-21F4-4523-A45A-2EFC7F69A550}"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81000"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ea typeface="ＭＳ Ｐゴシック" pitchFamily="34" charset="-128"/>
              </a:defRPr>
            </a:lvl1pPr>
          </a:lstStyle>
          <a:p>
            <a:pPr>
              <a:defRPr/>
            </a:pPr>
            <a:endParaRPr lang="en-US" dirty="0">
              <a:solidFill>
                <a:srgbClr val="FFFFFF"/>
              </a:solidFill>
            </a:endParaRPr>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chemeClr val="tx1"/>
                </a:solidFill>
                <a:latin typeface="+mn-lt"/>
                <a:ea typeface="+mn-ea"/>
                <a:cs typeface="+mn-cs"/>
              </a:defRPr>
            </a:lvl1pPr>
          </a:lstStyle>
          <a:p>
            <a:pPr>
              <a:defRPr/>
            </a:pPr>
            <a:r>
              <a:rPr dirty="0">
                <a:solidFill>
                  <a:srgbClr val="FFFFFF"/>
                </a:solidFill>
              </a:rPr>
              <a:t>Confidential</a:t>
            </a:r>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transition>
    <p:fade/>
  </p:transition>
  <p:hf hdr="0" ftr="0"/>
  <p:txStyles>
    <p:titleStyle>
      <a:lvl1pPr algn="l" rtl="0" eaLnBrk="0" fontAlgn="base" hangingPunct="0">
        <a:spcBef>
          <a:spcPct val="0"/>
        </a:spcBef>
        <a:spcAft>
          <a:spcPct val="0"/>
        </a:spcAft>
        <a:defRPr sz="2200" b="1">
          <a:solidFill>
            <a:schemeClr val="accent2"/>
          </a:solidFill>
          <a:latin typeface="+mj-lt"/>
          <a:ea typeface="MS PGothic" pitchFamily="34" charset="-128"/>
          <a:cs typeface="+mj-cs"/>
        </a:defRPr>
      </a:lvl1pPr>
      <a:lvl2pPr algn="l" rtl="0" eaLnBrk="0" fontAlgn="base" hangingPunct="0">
        <a:spcBef>
          <a:spcPct val="0"/>
        </a:spcBef>
        <a:spcAft>
          <a:spcPct val="0"/>
        </a:spcAft>
        <a:defRPr sz="2200" b="1">
          <a:solidFill>
            <a:schemeClr val="accent2"/>
          </a:solidFill>
          <a:latin typeface="Arial" charset="0"/>
          <a:ea typeface="MS PGothic" pitchFamily="34" charset="-128"/>
        </a:defRPr>
      </a:lvl2pPr>
      <a:lvl3pPr algn="l" rtl="0" eaLnBrk="0" fontAlgn="base" hangingPunct="0">
        <a:spcBef>
          <a:spcPct val="0"/>
        </a:spcBef>
        <a:spcAft>
          <a:spcPct val="0"/>
        </a:spcAft>
        <a:defRPr sz="2200" b="1">
          <a:solidFill>
            <a:schemeClr val="accent2"/>
          </a:solidFill>
          <a:latin typeface="Arial" charset="0"/>
          <a:ea typeface="MS PGothic" pitchFamily="34" charset="-128"/>
        </a:defRPr>
      </a:lvl3pPr>
      <a:lvl4pPr algn="l" rtl="0" eaLnBrk="0" fontAlgn="base" hangingPunct="0">
        <a:spcBef>
          <a:spcPct val="0"/>
        </a:spcBef>
        <a:spcAft>
          <a:spcPct val="0"/>
        </a:spcAft>
        <a:defRPr sz="2200" b="1">
          <a:solidFill>
            <a:schemeClr val="accent2"/>
          </a:solidFill>
          <a:latin typeface="Arial" charset="0"/>
          <a:ea typeface="MS PGothic" pitchFamily="34" charset="-128"/>
        </a:defRPr>
      </a:lvl4pPr>
      <a:lvl5pPr algn="l" rtl="0" eaLnBrk="0" fontAlgn="base" hangingPunct="0">
        <a:spcBef>
          <a:spcPct val="0"/>
        </a:spcBef>
        <a:spcAft>
          <a:spcPct val="0"/>
        </a:spcAft>
        <a:defRPr sz="2200" b="1">
          <a:solidFill>
            <a:schemeClr val="accent2"/>
          </a:solidFill>
          <a:latin typeface="Arial" charset="0"/>
          <a:ea typeface="MS PGothic"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342900" indent="-342900" algn="l" rtl="0" eaLnBrk="0" fontAlgn="base" hangingPunct="0">
        <a:lnSpc>
          <a:spcPts val="2400"/>
        </a:lnSpc>
        <a:spcBef>
          <a:spcPts val="1000"/>
        </a:spcBef>
        <a:spcAft>
          <a:spcPct val="0"/>
        </a:spcAft>
        <a:buChar char="•"/>
        <a:defRPr sz="2000" b="1">
          <a:solidFill>
            <a:srgbClr val="333333"/>
          </a:solidFill>
          <a:latin typeface="+mn-lt"/>
          <a:ea typeface="MS PGothic" pitchFamily="34" charset="-128"/>
          <a:cs typeface="+mn-cs"/>
        </a:defRPr>
      </a:lvl1pPr>
      <a:lvl2pPr marL="285750" indent="-171450" algn="l" rtl="0" eaLnBrk="0" fontAlgn="base" hangingPunct="0">
        <a:lnSpc>
          <a:spcPts val="2200"/>
        </a:lnSpc>
        <a:spcBef>
          <a:spcPts val="800"/>
        </a:spcBef>
        <a:spcAft>
          <a:spcPct val="0"/>
        </a:spcAft>
        <a:buClr>
          <a:srgbClr val="246978"/>
        </a:buClr>
        <a:buSzPct val="110000"/>
        <a:buFont typeface="Times" pitchFamily="18" charset="0"/>
        <a:buChar char="•"/>
        <a:defRPr sz="2800">
          <a:solidFill>
            <a:srgbClr val="333333"/>
          </a:solidFill>
          <a:latin typeface="+mn-lt"/>
          <a:ea typeface="MS PGothic" pitchFamily="34" charset="-128"/>
        </a:defRPr>
      </a:lvl2pPr>
      <a:lvl3pPr marL="57150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pitchFamily="34" charset="-128"/>
        </a:defRPr>
      </a:lvl3pPr>
      <a:lvl4pPr marL="8572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S PGothic" pitchFamily="34" charset="-128"/>
        </a:defRPr>
      </a:lvl4pPr>
      <a:lvl5pPr marL="11430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S PGothic" pitchFamily="34"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slideLayout" Target="../slideLayouts/slideLayout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image" Target="../media/image12.png"/><Relationship Id="rId2" Type="http://schemas.openxmlformats.org/officeDocument/2006/relationships/tags" Target="../tags/tag61.xml"/><Relationship Id="rId16" Type="http://schemas.openxmlformats.org/officeDocument/2006/relationships/image" Target="../media/image16.pn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image" Target="../media/image15.png"/><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oleObject" Target="../embeddings/oleObject3.bin"/><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notesSlide" Target="../notesSlides/notesSlide11.xml"/><Relationship Id="rId2" Type="http://schemas.openxmlformats.org/officeDocument/2006/relationships/tags" Target="../tags/tag72.xml"/><Relationship Id="rId1" Type="http://schemas.openxmlformats.org/officeDocument/2006/relationships/vmlDrawing" Target="../drawings/vmlDrawing3.vml"/><Relationship Id="rId6" Type="http://schemas.openxmlformats.org/officeDocument/2006/relationships/tags" Target="../tags/tag76.xml"/><Relationship Id="rId11" Type="http://schemas.openxmlformats.org/officeDocument/2006/relationships/slideLayout" Target="../slideLayouts/slideLayout2.xml"/><Relationship Id="rId5" Type="http://schemas.openxmlformats.org/officeDocument/2006/relationships/tags" Target="../tags/tag75.xml"/><Relationship Id="rId15" Type="http://schemas.openxmlformats.org/officeDocument/2006/relationships/image" Target="../media/image17.png"/><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slideLayout" Target="../slideLayouts/slideLayout2.xml"/><Relationship Id="rId3" Type="http://schemas.openxmlformats.org/officeDocument/2006/relationships/tags" Target="../tags/tag82.xml"/><Relationship Id="rId21" Type="http://schemas.openxmlformats.org/officeDocument/2006/relationships/image" Target="../media/image13.png"/><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oleObject" Target="../embeddings/oleObject4.bin"/><Relationship Id="rId1" Type="http://schemas.openxmlformats.org/officeDocument/2006/relationships/vmlDrawing" Target="../drawings/vmlDrawing4.v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image" Target="../media/image17.png"/><Relationship Id="rId10" Type="http://schemas.openxmlformats.org/officeDocument/2006/relationships/tags" Target="../tags/tag89.xml"/><Relationship Id="rId19" Type="http://schemas.openxmlformats.org/officeDocument/2006/relationships/notesSlide" Target="../notesSlides/notesSlide12.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9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2.png"/><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media/image20.png"/><Relationship Id="rId2" Type="http://schemas.openxmlformats.org/officeDocument/2006/relationships/tags" Target="../tags/tag98.xml"/><Relationship Id="rId1" Type="http://schemas.openxmlformats.org/officeDocument/2006/relationships/vmlDrawing" Target="../drawings/vmlDrawing5.vml"/><Relationship Id="rId6" Type="http://schemas.openxmlformats.org/officeDocument/2006/relationships/tags" Target="../tags/tag102.xml"/><Relationship Id="rId11" Type="http://schemas.openxmlformats.org/officeDocument/2006/relationships/image" Target="../media/image11.png"/><Relationship Id="rId5" Type="http://schemas.openxmlformats.org/officeDocument/2006/relationships/tags" Target="../tags/tag101.xml"/><Relationship Id="rId10" Type="http://schemas.openxmlformats.org/officeDocument/2006/relationships/oleObject" Target="../embeddings/oleObject5.bin"/><Relationship Id="rId4" Type="http://schemas.openxmlformats.org/officeDocument/2006/relationships/tags" Target="../tags/tag100.xml"/><Relationship Id="rId9" Type="http://schemas.openxmlformats.org/officeDocument/2006/relationships/notesSlide" Target="../notesSlides/notesSlide16.xml"/><Relationship Id="rId1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image" Target="../media/image13.png"/><Relationship Id="rId3" Type="http://schemas.openxmlformats.org/officeDocument/2006/relationships/tags" Target="../tags/tag106.xml"/><Relationship Id="rId21" Type="http://schemas.openxmlformats.org/officeDocument/2006/relationships/image" Target="../media/image25.png"/><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image" Target="../media/image11.png"/><Relationship Id="rId2" Type="http://schemas.openxmlformats.org/officeDocument/2006/relationships/tags" Target="../tags/tag105.xml"/><Relationship Id="rId16" Type="http://schemas.openxmlformats.org/officeDocument/2006/relationships/notesSlide" Target="../notesSlides/notesSlide18.xml"/><Relationship Id="rId20" Type="http://schemas.openxmlformats.org/officeDocument/2006/relationships/image" Target="../media/image14.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slideLayout" Target="../slideLayouts/slideLayout3.xml"/><Relationship Id="rId10" Type="http://schemas.openxmlformats.org/officeDocument/2006/relationships/tags" Target="../tags/tag113.xml"/><Relationship Id="rId19" Type="http://schemas.openxmlformats.org/officeDocument/2006/relationships/image" Target="../media/image24.png"/><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s>
</file>

<file path=ppt/slides/_rels/slide19.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 Type="http://schemas.openxmlformats.org/officeDocument/2006/relationships/tags" Target="../tags/tag120.xml"/><Relationship Id="rId21" Type="http://schemas.openxmlformats.org/officeDocument/2006/relationships/tags" Target="../tags/tag138.xml"/><Relationship Id="rId34" Type="http://schemas.openxmlformats.org/officeDocument/2006/relationships/image" Target="../media/image27.png"/><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33" Type="http://schemas.openxmlformats.org/officeDocument/2006/relationships/image" Target="../media/image26.png"/><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29" Type="http://schemas.openxmlformats.org/officeDocument/2006/relationships/notesSlide" Target="../notesSlides/notesSlide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image" Target="../media/image13.png"/><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slideLayout" Target="../slideLayouts/slideLayout3.xml"/><Relationship Id="rId36" Type="http://schemas.openxmlformats.org/officeDocument/2006/relationships/image" Target="../media/image9.png"/><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image" Target="../media/image11.png"/><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image" Target="../media/image6.png"/><Relationship Id="rId35"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45.xml"/><Relationship Id="rId5" Type="http://schemas.openxmlformats.org/officeDocument/2006/relationships/image" Target="../media/image14.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tags" Target="../tags/tag162.xml"/><Relationship Id="rId3" Type="http://schemas.openxmlformats.org/officeDocument/2006/relationships/tags" Target="../tags/tag147.xml"/><Relationship Id="rId21" Type="http://schemas.openxmlformats.org/officeDocument/2006/relationships/oleObject" Target="../embeddings/oleObject6.bin"/><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tags" Target="../tags/tag161.xml"/><Relationship Id="rId2" Type="http://schemas.openxmlformats.org/officeDocument/2006/relationships/tags" Target="../tags/tag146.xml"/><Relationship Id="rId16" Type="http://schemas.openxmlformats.org/officeDocument/2006/relationships/tags" Target="../tags/tag160.xml"/><Relationship Id="rId20" Type="http://schemas.openxmlformats.org/officeDocument/2006/relationships/notesSlide" Target="../notesSlides/notesSlide22.xml"/><Relationship Id="rId1" Type="http://schemas.openxmlformats.org/officeDocument/2006/relationships/vmlDrawing" Target="../drawings/vmlDrawing6.vml"/><Relationship Id="rId6" Type="http://schemas.openxmlformats.org/officeDocument/2006/relationships/tags" Target="../tags/tag150.xml"/><Relationship Id="rId11" Type="http://schemas.openxmlformats.org/officeDocument/2006/relationships/tags" Target="../tags/tag155.xml"/><Relationship Id="rId24" Type="http://schemas.openxmlformats.org/officeDocument/2006/relationships/image" Target="../media/image17.png"/><Relationship Id="rId5" Type="http://schemas.openxmlformats.org/officeDocument/2006/relationships/tags" Target="../tags/tag149.xml"/><Relationship Id="rId15" Type="http://schemas.openxmlformats.org/officeDocument/2006/relationships/tags" Target="../tags/tag159.xml"/><Relationship Id="rId23" Type="http://schemas.openxmlformats.org/officeDocument/2006/relationships/image" Target="../media/image11.png"/><Relationship Id="rId10" Type="http://schemas.openxmlformats.org/officeDocument/2006/relationships/tags" Target="../tags/tag154.xml"/><Relationship Id="rId19" Type="http://schemas.openxmlformats.org/officeDocument/2006/relationships/slideLayout" Target="../slideLayouts/slideLayout2.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 Id="rId22"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tags" Target="../tags/tag179.xml"/><Relationship Id="rId26" Type="http://schemas.openxmlformats.org/officeDocument/2006/relationships/tags" Target="../tags/tag187.xml"/><Relationship Id="rId39" Type="http://schemas.openxmlformats.org/officeDocument/2006/relationships/image" Target="../media/image35.png"/><Relationship Id="rId3" Type="http://schemas.openxmlformats.org/officeDocument/2006/relationships/tags" Target="../tags/tag164.xml"/><Relationship Id="rId21" Type="http://schemas.openxmlformats.org/officeDocument/2006/relationships/tags" Target="../tags/tag182.xml"/><Relationship Id="rId34" Type="http://schemas.openxmlformats.org/officeDocument/2006/relationships/tags" Target="../tags/tag195.xml"/><Relationship Id="rId42" Type="http://schemas.openxmlformats.org/officeDocument/2006/relationships/image" Target="../media/image13.png"/><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5" Type="http://schemas.openxmlformats.org/officeDocument/2006/relationships/tags" Target="../tags/tag186.xml"/><Relationship Id="rId33" Type="http://schemas.openxmlformats.org/officeDocument/2006/relationships/tags" Target="../tags/tag194.xml"/><Relationship Id="rId38" Type="http://schemas.openxmlformats.org/officeDocument/2006/relationships/image" Target="../media/image34.png"/><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tags" Target="../tags/tag181.xml"/><Relationship Id="rId29" Type="http://schemas.openxmlformats.org/officeDocument/2006/relationships/tags" Target="../tags/tag190.xml"/><Relationship Id="rId41" Type="http://schemas.openxmlformats.org/officeDocument/2006/relationships/image" Target="../media/image11.png"/><Relationship Id="rId1" Type="http://schemas.openxmlformats.org/officeDocument/2006/relationships/vmlDrawing" Target="../drawings/vmlDrawing7.v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tags" Target="../tags/tag185.xml"/><Relationship Id="rId32" Type="http://schemas.openxmlformats.org/officeDocument/2006/relationships/tags" Target="../tags/tag193.xml"/><Relationship Id="rId37" Type="http://schemas.openxmlformats.org/officeDocument/2006/relationships/oleObject" Target="../embeddings/oleObject7.bin"/><Relationship Id="rId40" Type="http://schemas.openxmlformats.org/officeDocument/2006/relationships/image" Target="../media/image6.png"/><Relationship Id="rId45" Type="http://schemas.openxmlformats.org/officeDocument/2006/relationships/image" Target="../media/image26.png"/><Relationship Id="rId5" Type="http://schemas.openxmlformats.org/officeDocument/2006/relationships/tags" Target="../tags/tag166.xml"/><Relationship Id="rId15" Type="http://schemas.openxmlformats.org/officeDocument/2006/relationships/tags" Target="../tags/tag176.xml"/><Relationship Id="rId23" Type="http://schemas.openxmlformats.org/officeDocument/2006/relationships/tags" Target="../tags/tag184.xml"/><Relationship Id="rId28" Type="http://schemas.openxmlformats.org/officeDocument/2006/relationships/tags" Target="../tags/tag189.xml"/><Relationship Id="rId36" Type="http://schemas.openxmlformats.org/officeDocument/2006/relationships/notesSlide" Target="../notesSlides/notesSlide26.xml"/><Relationship Id="rId10" Type="http://schemas.openxmlformats.org/officeDocument/2006/relationships/tags" Target="../tags/tag171.xml"/><Relationship Id="rId19" Type="http://schemas.openxmlformats.org/officeDocument/2006/relationships/tags" Target="../tags/tag180.xml"/><Relationship Id="rId31" Type="http://schemas.openxmlformats.org/officeDocument/2006/relationships/tags" Target="../tags/tag192.xml"/><Relationship Id="rId44" Type="http://schemas.openxmlformats.org/officeDocument/2006/relationships/image" Target="../media/image37.png"/><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tags" Target="../tags/tag183.xml"/><Relationship Id="rId27" Type="http://schemas.openxmlformats.org/officeDocument/2006/relationships/tags" Target="../tags/tag188.xml"/><Relationship Id="rId30" Type="http://schemas.openxmlformats.org/officeDocument/2006/relationships/tags" Target="../tags/tag191.xml"/><Relationship Id="rId35" Type="http://schemas.openxmlformats.org/officeDocument/2006/relationships/slideLayout" Target="../slideLayouts/slideLayout6.xml"/><Relationship Id="rId43"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tags" Target="../tags/tag203.xml"/><Relationship Id="rId13" Type="http://schemas.openxmlformats.org/officeDocument/2006/relationships/image" Target="../media/image16.png"/><Relationship Id="rId3" Type="http://schemas.openxmlformats.org/officeDocument/2006/relationships/tags" Target="../tags/tag198.xml"/><Relationship Id="rId7" Type="http://schemas.openxmlformats.org/officeDocument/2006/relationships/tags" Target="../tags/tag202.xml"/><Relationship Id="rId12" Type="http://schemas.openxmlformats.org/officeDocument/2006/relationships/image" Target="../media/image13.png"/><Relationship Id="rId2" Type="http://schemas.openxmlformats.org/officeDocument/2006/relationships/tags" Target="../tags/tag197.xml"/><Relationship Id="rId16" Type="http://schemas.openxmlformats.org/officeDocument/2006/relationships/image" Target="../media/image26.png"/><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image" Target="../media/image11.png"/><Relationship Id="rId5" Type="http://schemas.openxmlformats.org/officeDocument/2006/relationships/tags" Target="../tags/tag200.xml"/><Relationship Id="rId15" Type="http://schemas.openxmlformats.org/officeDocument/2006/relationships/image" Target="../media/image14.png"/><Relationship Id="rId10" Type="http://schemas.openxmlformats.org/officeDocument/2006/relationships/notesSlide" Target="../notesSlides/notesSlide27.xml"/><Relationship Id="rId4" Type="http://schemas.openxmlformats.org/officeDocument/2006/relationships/tags" Target="../tags/tag199.xml"/><Relationship Id="rId9" Type="http://schemas.openxmlformats.org/officeDocument/2006/relationships/slideLayout" Target="../slideLayouts/slideLayout6.xml"/><Relationship Id="rId1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8.png"/><Relationship Id="rId18" Type="http://schemas.openxmlformats.org/officeDocument/2006/relationships/image" Target="../media/image42.png"/><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image" Target="../media/image16.png"/><Relationship Id="rId17" Type="http://schemas.openxmlformats.org/officeDocument/2006/relationships/image" Target="../media/image41.png"/><Relationship Id="rId2" Type="http://schemas.openxmlformats.org/officeDocument/2006/relationships/tags" Target="../tags/tag205.xml"/><Relationship Id="rId16" Type="http://schemas.openxmlformats.org/officeDocument/2006/relationships/image" Target="../media/image40.png"/><Relationship Id="rId20" Type="http://schemas.openxmlformats.org/officeDocument/2006/relationships/image" Target="../media/image26.png"/><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image" Target="../media/image13.png"/><Relationship Id="rId5" Type="http://schemas.openxmlformats.org/officeDocument/2006/relationships/tags" Target="../tags/tag208.xml"/><Relationship Id="rId15" Type="http://schemas.openxmlformats.org/officeDocument/2006/relationships/image" Target="../media/image39.png"/><Relationship Id="rId10" Type="http://schemas.openxmlformats.org/officeDocument/2006/relationships/image" Target="../media/image11.png"/><Relationship Id="rId19" Type="http://schemas.openxmlformats.org/officeDocument/2006/relationships/image" Target="../media/image14.png"/><Relationship Id="rId4" Type="http://schemas.openxmlformats.org/officeDocument/2006/relationships/tags" Target="../tags/tag207.xml"/><Relationship Id="rId9" Type="http://schemas.openxmlformats.org/officeDocument/2006/relationships/notesSlide" Target="../notesSlides/notesSlide28.xml"/><Relationship Id="rId1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10.png"/><Relationship Id="rId3" Type="http://schemas.openxmlformats.org/officeDocument/2006/relationships/tags" Target="../tags/tag3.xml"/><Relationship Id="rId21" Type="http://schemas.openxmlformats.org/officeDocument/2006/relationships/slideLayout" Target="../slideLayouts/slideLayout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9.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8.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oleObject" Target="../embeddings/oleObject1.bin"/><Relationship Id="rId28" Type="http://schemas.openxmlformats.org/officeDocument/2006/relationships/image" Target="../media/image12.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8.xml"/><Relationship Id="rId27"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9" Type="http://schemas.openxmlformats.org/officeDocument/2006/relationships/tags" Target="../tags/tag58.xml"/><Relationship Id="rId3" Type="http://schemas.openxmlformats.org/officeDocument/2006/relationships/tags" Target="../tags/tag22.xml"/><Relationship Id="rId21" Type="http://schemas.openxmlformats.org/officeDocument/2006/relationships/tags" Target="../tags/tag40.xml"/><Relationship Id="rId34" Type="http://schemas.openxmlformats.org/officeDocument/2006/relationships/tags" Target="../tags/tag53.xml"/><Relationship Id="rId42" Type="http://schemas.openxmlformats.org/officeDocument/2006/relationships/notesSlide" Target="../notesSlides/notesSlide9.xml"/><Relationship Id="rId47" Type="http://schemas.openxmlformats.org/officeDocument/2006/relationships/image" Target="../media/image16.png"/><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tags" Target="../tags/tag52.xml"/><Relationship Id="rId38" Type="http://schemas.openxmlformats.org/officeDocument/2006/relationships/tags" Target="../tags/tag57.xml"/><Relationship Id="rId46" Type="http://schemas.openxmlformats.org/officeDocument/2006/relationships/image" Target="../media/image15.png"/><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tags" Target="../tags/tag48.xml"/><Relationship Id="rId41"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tags" Target="../tags/tag51.xml"/><Relationship Id="rId37" Type="http://schemas.openxmlformats.org/officeDocument/2006/relationships/tags" Target="../tags/tag56.xml"/><Relationship Id="rId40" Type="http://schemas.openxmlformats.org/officeDocument/2006/relationships/tags" Target="../tags/tag59.xml"/><Relationship Id="rId45" Type="http://schemas.openxmlformats.org/officeDocument/2006/relationships/image" Target="../media/image14.png"/><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36" Type="http://schemas.openxmlformats.org/officeDocument/2006/relationships/tags" Target="../tags/tag55.xml"/><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tags" Target="../tags/tag50.xml"/><Relationship Id="rId44" Type="http://schemas.openxmlformats.org/officeDocument/2006/relationships/image" Target="../media/image13.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tags" Target="../tags/tag49.xml"/><Relationship Id="rId35" Type="http://schemas.openxmlformats.org/officeDocument/2006/relationships/tags" Target="../tags/tag54.xml"/><Relationship Id="rId43"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p:txBody>
          <a:bodyPr/>
          <a:lstStyle/>
          <a:p>
            <a:r>
              <a:rPr lang="en-US" dirty="0" smtClean="0"/>
              <a:t>VMware </a:t>
            </a:r>
            <a:r>
              <a:rPr lang="en-US" dirty="0" err="1" smtClean="0"/>
              <a:t>vShield</a:t>
            </a:r>
            <a:r>
              <a:rPr lang="en-US" dirty="0" smtClean="0"/>
              <a:t> – Foundation for the Most Secure Cloud Deployments </a:t>
            </a:r>
            <a:br>
              <a:rPr lang="en-US" dirty="0" smtClean="0"/>
            </a:b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To Disruptively Simple</a:t>
            </a:r>
            <a:endParaRPr lang="en-US" dirty="0"/>
          </a:p>
        </p:txBody>
      </p:sp>
      <p:sp>
        <p:nvSpPr>
          <p:cNvPr id="199" name="Rounded Rectangle 198"/>
          <p:cNvSpPr/>
          <p:nvPr>
            <p:custDataLst>
              <p:tags r:id="rId1"/>
            </p:custDataLst>
          </p:nvPr>
        </p:nvSpPr>
        <p:spPr bwMode="auto">
          <a:xfrm>
            <a:off x="1295729" y="3870756"/>
            <a:ext cx="6061674" cy="37776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b="1" dirty="0" smtClean="0">
                <a:gradFill>
                  <a:gsLst>
                    <a:gs pos="0">
                      <a:srgbClr val="FFFFFF"/>
                    </a:gs>
                    <a:gs pos="83000">
                      <a:srgbClr val="FFFFFF"/>
                    </a:gs>
                  </a:gsLst>
                  <a:lin ang="16200000" scaled="0"/>
                </a:gradFill>
              </a:rPr>
              <a:t>VMware vSphere</a:t>
            </a:r>
            <a:endParaRPr lang="en-US" sz="1400" b="1" dirty="0">
              <a:gradFill>
                <a:gsLst>
                  <a:gs pos="0">
                    <a:srgbClr val="FFFFFF"/>
                  </a:gs>
                  <a:gs pos="83000">
                    <a:srgbClr val="FFFFFF"/>
                  </a:gs>
                </a:gsLst>
                <a:lin ang="16200000" scaled="0"/>
              </a:gradFill>
            </a:endParaRPr>
          </a:p>
        </p:txBody>
      </p:sp>
      <p:cxnSp>
        <p:nvCxnSpPr>
          <p:cNvPr id="215" name="Elbow Connector 214"/>
          <p:cNvCxnSpPr/>
          <p:nvPr/>
        </p:nvCxnSpPr>
        <p:spPr bwMode="auto">
          <a:xfrm>
            <a:off x="6557981" y="2271734"/>
            <a:ext cx="914400" cy="914400"/>
          </a:xfrm>
          <a:prstGeom prst="bentConnector3">
            <a:avLst/>
          </a:prstGeom>
          <a:solidFill>
            <a:srgbClr val="0095D3"/>
          </a:solidFill>
          <a:ln w="9525" cap="flat" cmpd="sng" algn="ctr">
            <a:noFill/>
            <a:prstDash val="solid"/>
            <a:round/>
            <a:headEnd type="none" w="med" len="med"/>
            <a:tailEnd type="arrow"/>
          </a:ln>
          <a:effectLst/>
        </p:spPr>
      </p:cxnSp>
      <p:sp>
        <p:nvSpPr>
          <p:cNvPr id="44" name="Rounded Rectangle 43"/>
          <p:cNvSpPr/>
          <p:nvPr>
            <p:custDataLst>
              <p:tags r:id="rId2"/>
            </p:custDataLst>
          </p:nvPr>
        </p:nvSpPr>
        <p:spPr bwMode="auto">
          <a:xfrm>
            <a:off x="1289870" y="2374012"/>
            <a:ext cx="6050476" cy="60748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800" b="1" dirty="0" smtClean="0">
                <a:gradFill>
                  <a:gsLst>
                    <a:gs pos="0">
                      <a:srgbClr val="FFFFFF"/>
                    </a:gs>
                    <a:gs pos="83000">
                      <a:srgbClr val="FFFFFF"/>
                    </a:gs>
                  </a:gsLst>
                  <a:lin ang="16200000" scaled="0"/>
                </a:gradFill>
              </a:rPr>
              <a:t>vShield Manager + vCenter</a:t>
            </a:r>
            <a:endParaRPr lang="en-US" sz="1800" b="1" dirty="0">
              <a:gradFill>
                <a:gsLst>
                  <a:gs pos="0">
                    <a:srgbClr val="FFFFFF"/>
                  </a:gs>
                  <a:gs pos="83000">
                    <a:srgbClr val="FFFFFF"/>
                  </a:gs>
                </a:gsLst>
                <a:lin ang="16200000" scaled="0"/>
              </a:gradFill>
            </a:endParaRPr>
          </a:p>
        </p:txBody>
      </p:sp>
      <p:grpSp>
        <p:nvGrpSpPr>
          <p:cNvPr id="2" name="Group 25"/>
          <p:cNvGrpSpPr>
            <a:grpSpLocks/>
          </p:cNvGrpSpPr>
          <p:nvPr/>
        </p:nvGrpSpPr>
        <p:grpSpPr bwMode="auto">
          <a:xfrm>
            <a:off x="4061411" y="3408004"/>
            <a:ext cx="433364" cy="90060"/>
            <a:chOff x="3552" y="2168"/>
            <a:chExt cx="240" cy="48"/>
          </a:xfrm>
        </p:grpSpPr>
        <p:sp>
          <p:nvSpPr>
            <p:cNvPr id="28" name="Oval 26"/>
            <p:cNvSpPr>
              <a:spLocks noChangeArrowheads="1"/>
            </p:cNvSpPr>
            <p:nvPr/>
          </p:nvSpPr>
          <p:spPr bwMode="auto">
            <a:xfrm>
              <a:off x="3552"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29" name="Oval 27"/>
            <p:cNvSpPr>
              <a:spLocks noChangeArrowheads="1"/>
            </p:cNvSpPr>
            <p:nvPr/>
          </p:nvSpPr>
          <p:spPr bwMode="auto">
            <a:xfrm>
              <a:off x="3648"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30" name="Oval 28"/>
            <p:cNvSpPr>
              <a:spLocks noChangeArrowheads="1"/>
            </p:cNvSpPr>
            <p:nvPr/>
          </p:nvSpPr>
          <p:spPr bwMode="auto">
            <a:xfrm>
              <a:off x="3744"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grpSp>
      <p:sp>
        <p:nvSpPr>
          <p:cNvPr id="33" name="Rectangular Callout 32"/>
          <p:cNvSpPr/>
          <p:nvPr/>
        </p:nvSpPr>
        <p:spPr bwMode="auto">
          <a:xfrm>
            <a:off x="142612" y="1308683"/>
            <a:ext cx="1090569" cy="796954"/>
          </a:xfrm>
          <a:prstGeom prst="wedgeRectCallout">
            <a:avLst>
              <a:gd name="adj1" fmla="val 96917"/>
              <a:gd name="adj2" fmla="val 135719"/>
            </a:avLst>
          </a:prstGeom>
          <a:ln>
            <a:headEnd/>
            <a:tailEnd/>
          </a:ln>
        </p:spPr>
        <p:style>
          <a:lnRef idx="2">
            <a:schemeClr val="accent5"/>
          </a:lnRef>
          <a:fillRef idx="1">
            <a:schemeClr val="lt1"/>
          </a:fillRef>
          <a:effectRef idx="0">
            <a:schemeClr val="accent5"/>
          </a:effectRef>
          <a:fontRef idx="minor">
            <a:schemeClr val="dk1"/>
          </a:fontRef>
        </p:style>
        <p:txBody>
          <a:bodyPr wrap="square" lIns="45720" tIns="45720" rIns="45720" bIns="45720" rtlCol="0" anchor="ctr"/>
          <a:lstStyle/>
          <a:p>
            <a:pPr algn="l"/>
            <a:r>
              <a:rPr lang="en-US" sz="1000" b="1" dirty="0" smtClean="0">
                <a:solidFill>
                  <a:srgbClr val="333333"/>
                </a:solidFill>
                <a:latin typeface="+mn-lt"/>
                <a:ea typeface="+mn-ea"/>
              </a:rPr>
              <a:t>Few steps:</a:t>
            </a:r>
          </a:p>
          <a:p>
            <a:pPr algn="l"/>
            <a:r>
              <a:rPr lang="en-US" sz="1000" b="1" dirty="0" smtClean="0">
                <a:solidFill>
                  <a:srgbClr val="333333"/>
                </a:solidFill>
                <a:latin typeface="+mn-lt"/>
                <a:ea typeface="+mn-ea"/>
              </a:rPr>
              <a:t>Configure vShield</a:t>
            </a:r>
          </a:p>
        </p:txBody>
      </p:sp>
      <p:sp>
        <p:nvSpPr>
          <p:cNvPr id="36" name="Rounded Rectangle 35"/>
          <p:cNvSpPr/>
          <p:nvPr/>
        </p:nvSpPr>
        <p:spPr bwMode="auto">
          <a:xfrm>
            <a:off x="1181013" y="4574957"/>
            <a:ext cx="5958018" cy="150932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45720" rIns="9144" anchor="t" anchorCtr="0"/>
          <a:lstStyle/>
          <a:p>
            <a:pPr>
              <a:defRPr/>
            </a:pPr>
            <a:r>
              <a:rPr lang="en-US" sz="1600" b="1" dirty="0" smtClean="0">
                <a:solidFill>
                  <a:srgbClr val="FFFFFF"/>
                </a:solidFill>
              </a:rPr>
              <a:t>Simple</a:t>
            </a:r>
          </a:p>
          <a:p>
            <a:pPr marL="114300" indent="-114300" algn="l">
              <a:spcAft>
                <a:spcPts val="0"/>
              </a:spcAft>
              <a:buFont typeface="Arial" pitchFamily="34" charset="0"/>
              <a:buChar char="•"/>
              <a:defRPr/>
            </a:pPr>
            <a:r>
              <a:rPr lang="en-US" sz="1600" dirty="0" smtClean="0">
                <a:solidFill>
                  <a:srgbClr val="FFFFFF"/>
                </a:solidFill>
              </a:rPr>
              <a:t>Clear separation of duties</a:t>
            </a:r>
          </a:p>
          <a:p>
            <a:pPr marL="114300" indent="-114300" algn="l">
              <a:spcAft>
                <a:spcPts val="0"/>
              </a:spcAft>
              <a:buFont typeface="Arial" pitchFamily="34" charset="0"/>
              <a:buChar char="•"/>
              <a:defRPr/>
            </a:pPr>
            <a:r>
              <a:rPr lang="en-US" sz="1600" dirty="0" smtClean="0">
                <a:solidFill>
                  <a:srgbClr val="FFFFFF"/>
                </a:solidFill>
              </a:rPr>
              <a:t>Few steps – configure vShield</a:t>
            </a:r>
          </a:p>
          <a:p>
            <a:pPr marL="114300" indent="-114300" algn="l">
              <a:spcAft>
                <a:spcPts val="0"/>
              </a:spcAft>
              <a:buFont typeface="Arial" pitchFamily="34" charset="0"/>
              <a:buChar char="•"/>
              <a:defRPr/>
            </a:pPr>
            <a:r>
              <a:rPr lang="en-US" sz="1600" dirty="0" smtClean="0">
                <a:solidFill>
                  <a:srgbClr val="FFFFFF"/>
                </a:solidFill>
              </a:rPr>
              <a:t>Eliminate VLAN sprawl – vNIC firewalls </a:t>
            </a:r>
          </a:p>
          <a:p>
            <a:pPr marL="114300" indent="-114300" algn="l">
              <a:spcAft>
                <a:spcPts val="0"/>
              </a:spcAft>
              <a:buFont typeface="Arial" pitchFamily="34" charset="0"/>
              <a:buChar char="•"/>
              <a:defRPr/>
            </a:pPr>
            <a:r>
              <a:rPr lang="en-US" sz="1600" dirty="0" smtClean="0">
                <a:solidFill>
                  <a:srgbClr val="FFFFFF"/>
                </a:solidFill>
              </a:rPr>
              <a:t>Eliminate firewall rules, agents sprawl </a:t>
            </a:r>
          </a:p>
        </p:txBody>
      </p:sp>
      <p:pic>
        <p:nvPicPr>
          <p:cNvPr id="41" name="Picture 25" descr="ICON_Script_Q308"/>
          <p:cNvPicPr>
            <a:picLocks noChangeAspect="1" noChangeArrowheads="1"/>
          </p:cNvPicPr>
          <p:nvPr>
            <p:custDataLst>
              <p:tags r:id="rId3"/>
            </p:custDataLst>
          </p:nvPr>
        </p:nvPicPr>
        <p:blipFill>
          <a:blip r:embed="rId15" cstate="email"/>
          <a:srcRect/>
          <a:stretch>
            <a:fillRect/>
          </a:stretch>
        </p:blipFill>
        <p:spPr bwMode="auto">
          <a:xfrm>
            <a:off x="6322419" y="882912"/>
            <a:ext cx="1022944" cy="1335874"/>
          </a:xfrm>
          <a:prstGeom prst="rect">
            <a:avLst/>
          </a:prstGeom>
          <a:noFill/>
          <a:ln w="9525">
            <a:noFill/>
            <a:miter lim="800000"/>
            <a:headEnd/>
            <a:tailEnd/>
          </a:ln>
        </p:spPr>
      </p:pic>
      <p:sp>
        <p:nvSpPr>
          <p:cNvPr id="42" name="TextBox 41"/>
          <p:cNvSpPr txBox="1"/>
          <p:nvPr>
            <p:custDataLst>
              <p:tags r:id="rId4"/>
            </p:custDataLst>
          </p:nvPr>
        </p:nvSpPr>
        <p:spPr>
          <a:xfrm>
            <a:off x="2924414" y="779192"/>
            <a:ext cx="758913" cy="400110"/>
          </a:xfrm>
          <a:prstGeom prst="rect">
            <a:avLst/>
          </a:prstGeom>
          <a:noFill/>
        </p:spPr>
        <p:txBody>
          <a:bodyPr wrap="square" rtlCol="0">
            <a:spAutoFit/>
          </a:bodyPr>
          <a:lstStyle/>
          <a:p>
            <a:pPr algn="l"/>
            <a:r>
              <a:rPr lang="en-US" sz="1000" b="1" dirty="0" smtClean="0">
                <a:solidFill>
                  <a:srgbClr val="333333"/>
                </a:solidFill>
                <a:latin typeface="+mn-lt"/>
                <a:ea typeface="+mn-ea"/>
              </a:rPr>
              <a:t>Network admin</a:t>
            </a:r>
          </a:p>
        </p:txBody>
      </p:sp>
      <p:sp>
        <p:nvSpPr>
          <p:cNvPr id="45" name="TextBox 44"/>
          <p:cNvSpPr txBox="1"/>
          <p:nvPr>
            <p:custDataLst>
              <p:tags r:id="rId5"/>
            </p:custDataLst>
          </p:nvPr>
        </p:nvSpPr>
        <p:spPr>
          <a:xfrm>
            <a:off x="2962515" y="1312593"/>
            <a:ext cx="872886" cy="400110"/>
          </a:xfrm>
          <a:prstGeom prst="rect">
            <a:avLst/>
          </a:prstGeom>
          <a:noFill/>
        </p:spPr>
        <p:txBody>
          <a:bodyPr wrap="square" rtlCol="0">
            <a:spAutoFit/>
          </a:bodyPr>
          <a:lstStyle/>
          <a:p>
            <a:pPr algn="l"/>
            <a:r>
              <a:rPr lang="en-US" sz="1000" b="1" dirty="0" smtClean="0">
                <a:solidFill>
                  <a:srgbClr val="333333"/>
                </a:solidFill>
                <a:latin typeface="+mn-lt"/>
                <a:ea typeface="+mn-ea"/>
              </a:rPr>
              <a:t>Security admin</a:t>
            </a:r>
          </a:p>
        </p:txBody>
      </p:sp>
      <p:sp>
        <p:nvSpPr>
          <p:cNvPr id="46" name="TextBox 45"/>
          <p:cNvSpPr txBox="1"/>
          <p:nvPr>
            <p:custDataLst>
              <p:tags r:id="rId6"/>
            </p:custDataLst>
          </p:nvPr>
        </p:nvSpPr>
        <p:spPr>
          <a:xfrm>
            <a:off x="2949814" y="1996901"/>
            <a:ext cx="716863" cy="246221"/>
          </a:xfrm>
          <a:prstGeom prst="rect">
            <a:avLst/>
          </a:prstGeom>
          <a:noFill/>
        </p:spPr>
        <p:txBody>
          <a:bodyPr wrap="none" rtlCol="0">
            <a:spAutoFit/>
          </a:bodyPr>
          <a:lstStyle/>
          <a:p>
            <a:pPr algn="l"/>
            <a:r>
              <a:rPr lang="en-US" sz="1000" b="1" dirty="0" smtClean="0">
                <a:solidFill>
                  <a:srgbClr val="333333"/>
                </a:solidFill>
                <a:latin typeface="+mn-lt"/>
                <a:ea typeface="+mn-ea"/>
              </a:rPr>
              <a:t>VI admin</a:t>
            </a:r>
          </a:p>
        </p:txBody>
      </p:sp>
      <p:pic>
        <p:nvPicPr>
          <p:cNvPr id="49" name="Picture 16" descr="ICON_Person_Green_Q408.png"/>
          <p:cNvPicPr>
            <a:picLocks noChangeAspect="1"/>
          </p:cNvPicPr>
          <p:nvPr>
            <p:custDataLst>
              <p:tags r:id="rId7"/>
            </p:custDataLst>
          </p:nvPr>
        </p:nvPicPr>
        <p:blipFill>
          <a:blip r:embed="rId16" cstate="print"/>
          <a:srcRect/>
          <a:stretch>
            <a:fillRect/>
          </a:stretch>
        </p:blipFill>
        <p:spPr bwMode="auto">
          <a:xfrm>
            <a:off x="2678333" y="713458"/>
            <a:ext cx="265420" cy="460483"/>
          </a:xfrm>
          <a:prstGeom prst="rect">
            <a:avLst/>
          </a:prstGeom>
          <a:noFill/>
          <a:ln w="9525">
            <a:noFill/>
            <a:miter lim="800000"/>
            <a:headEnd/>
            <a:tailEnd/>
          </a:ln>
        </p:spPr>
      </p:pic>
      <p:pic>
        <p:nvPicPr>
          <p:cNvPr id="52" name="Picture 16" descr="ICON_Person_Green_Q408.png"/>
          <p:cNvPicPr>
            <a:picLocks noChangeAspect="1"/>
          </p:cNvPicPr>
          <p:nvPr>
            <p:custDataLst>
              <p:tags r:id="rId8"/>
            </p:custDataLst>
          </p:nvPr>
        </p:nvPicPr>
        <p:blipFill>
          <a:blip r:embed="rId16" cstate="print"/>
          <a:srcRect/>
          <a:stretch>
            <a:fillRect/>
          </a:stretch>
        </p:blipFill>
        <p:spPr bwMode="auto">
          <a:xfrm>
            <a:off x="2678333" y="1263636"/>
            <a:ext cx="265420" cy="460483"/>
          </a:xfrm>
          <a:prstGeom prst="rect">
            <a:avLst/>
          </a:prstGeom>
          <a:noFill/>
          <a:ln w="9525">
            <a:noFill/>
            <a:miter lim="800000"/>
            <a:headEnd/>
            <a:tailEnd/>
          </a:ln>
        </p:spPr>
      </p:pic>
      <p:pic>
        <p:nvPicPr>
          <p:cNvPr id="53" name="Picture 16" descr="ICON_Person_Green_Q408.png"/>
          <p:cNvPicPr>
            <a:picLocks noChangeAspect="1"/>
          </p:cNvPicPr>
          <p:nvPr>
            <p:custDataLst>
              <p:tags r:id="rId9"/>
            </p:custDataLst>
          </p:nvPr>
        </p:nvPicPr>
        <p:blipFill>
          <a:blip r:embed="rId16" cstate="print"/>
          <a:srcRect/>
          <a:stretch>
            <a:fillRect/>
          </a:stretch>
        </p:blipFill>
        <p:spPr bwMode="auto">
          <a:xfrm>
            <a:off x="2678333" y="1898222"/>
            <a:ext cx="265420" cy="460483"/>
          </a:xfrm>
          <a:prstGeom prst="rect">
            <a:avLst/>
          </a:prstGeom>
          <a:noFill/>
          <a:ln w="9525">
            <a:noFill/>
            <a:miter lim="800000"/>
            <a:headEnd/>
            <a:tailEnd/>
          </a:ln>
        </p:spPr>
      </p:pic>
      <p:sp>
        <p:nvSpPr>
          <p:cNvPr id="54" name="Rectangular Callout 53"/>
          <p:cNvSpPr/>
          <p:nvPr>
            <p:custDataLst>
              <p:tags r:id="rId10"/>
            </p:custDataLst>
          </p:nvPr>
        </p:nvSpPr>
        <p:spPr bwMode="auto">
          <a:xfrm>
            <a:off x="1336386" y="813141"/>
            <a:ext cx="1142863" cy="828675"/>
          </a:xfrm>
          <a:prstGeom prst="wedgeRectCallout">
            <a:avLst>
              <a:gd name="adj1" fmla="val 70625"/>
              <a:gd name="adj2" fmla="val 47300"/>
            </a:avLst>
          </a:prstGeom>
          <a:ln>
            <a:headEnd/>
            <a:tailEnd/>
          </a:ln>
        </p:spPr>
        <p:style>
          <a:lnRef idx="2">
            <a:schemeClr val="accent5"/>
          </a:lnRef>
          <a:fillRef idx="1">
            <a:schemeClr val="lt1"/>
          </a:fillRef>
          <a:effectRef idx="0">
            <a:schemeClr val="accent5"/>
          </a:effectRef>
          <a:fontRef idx="minor">
            <a:schemeClr val="dk1"/>
          </a:fontRef>
        </p:style>
        <p:txBody>
          <a:bodyPr wrap="square" lIns="45720" tIns="45720" rIns="45720" bIns="45720" rtlCol="0" anchor="ctr"/>
          <a:lstStyle/>
          <a:p>
            <a:pPr algn="l"/>
            <a:r>
              <a:rPr lang="en-US" sz="1000" b="1" dirty="0" smtClean="0">
                <a:solidFill>
                  <a:srgbClr val="333333"/>
                </a:solidFill>
              </a:rPr>
              <a:t>Clear separation of Roles / Responsibilities</a:t>
            </a:r>
          </a:p>
        </p:txBody>
      </p:sp>
      <p:sp>
        <p:nvSpPr>
          <p:cNvPr id="55" name="Striped Right Arrow 54"/>
          <p:cNvSpPr/>
          <p:nvPr>
            <p:custDataLst>
              <p:tags r:id="rId11"/>
            </p:custDataLst>
          </p:nvPr>
        </p:nvSpPr>
        <p:spPr bwMode="auto">
          <a:xfrm>
            <a:off x="3657598" y="938184"/>
            <a:ext cx="2630659" cy="581126"/>
          </a:xfrm>
          <a:prstGeom prst="stripedRightArrow">
            <a:avLst>
              <a:gd name="adj1" fmla="val 79268"/>
              <a:gd name="adj2" fmla="val 35366"/>
            </a:avLst>
          </a:prstGeom>
          <a:ln>
            <a:headEnd/>
            <a:tailEnd/>
          </a:ln>
        </p:spPr>
        <p:style>
          <a:lnRef idx="1">
            <a:schemeClr val="accent1"/>
          </a:lnRef>
          <a:fillRef idx="2">
            <a:schemeClr val="accent1"/>
          </a:fillRef>
          <a:effectRef idx="1">
            <a:schemeClr val="accent1"/>
          </a:effectRef>
          <a:fontRef idx="minor">
            <a:schemeClr val="dk1"/>
          </a:fontRef>
        </p:style>
        <p:txBody>
          <a:bodyPr wrap="square" lIns="0" tIns="0" rIns="0" bIns="0" rtlCol="0" anchor="ctr"/>
          <a:lstStyle/>
          <a:p>
            <a:pPr algn="l"/>
            <a:r>
              <a:rPr lang="en-US" sz="1600" b="1" dirty="0" smtClean="0">
                <a:solidFill>
                  <a:srgbClr val="333333"/>
                </a:solidFill>
              </a:rPr>
              <a:t>Define, Monitor,  Refine, </a:t>
            </a:r>
          </a:p>
        </p:txBody>
      </p:sp>
      <p:sp>
        <p:nvSpPr>
          <p:cNvPr id="56" name="Striped Right Arrow 55"/>
          <p:cNvSpPr/>
          <p:nvPr>
            <p:custDataLst>
              <p:tags r:id="rId12"/>
            </p:custDataLst>
          </p:nvPr>
        </p:nvSpPr>
        <p:spPr bwMode="auto">
          <a:xfrm>
            <a:off x="3676356" y="1835835"/>
            <a:ext cx="2604869" cy="499403"/>
          </a:xfrm>
          <a:prstGeom prst="stripedRightArrow">
            <a:avLst>
              <a:gd name="adj1" fmla="val 79268"/>
              <a:gd name="adj2" fmla="val 35366"/>
            </a:avLst>
          </a:prstGeom>
          <a:ln>
            <a:headEnd/>
            <a:tailEnd/>
          </a:ln>
        </p:spPr>
        <p:style>
          <a:lnRef idx="1">
            <a:schemeClr val="accent1"/>
          </a:lnRef>
          <a:fillRef idx="2">
            <a:schemeClr val="accent1"/>
          </a:fillRef>
          <a:effectRef idx="1">
            <a:schemeClr val="accent1"/>
          </a:effectRef>
          <a:fontRef idx="minor">
            <a:schemeClr val="dk1"/>
          </a:fontRef>
        </p:style>
        <p:txBody>
          <a:bodyPr wrap="square" lIns="0" tIns="0" rIns="0" bIns="0" rtlCol="0" anchor="ctr"/>
          <a:lstStyle/>
          <a:p>
            <a:pPr algn="l"/>
            <a:r>
              <a:rPr lang="en-US" sz="1600" b="1" dirty="0" smtClean="0">
                <a:solidFill>
                  <a:srgbClr val="333333"/>
                </a:solidFill>
              </a:rPr>
              <a:t>Implement </a:t>
            </a:r>
          </a:p>
        </p:txBody>
      </p:sp>
      <p:grpSp>
        <p:nvGrpSpPr>
          <p:cNvPr id="51" name="Group 50"/>
          <p:cNvGrpSpPr/>
          <p:nvPr/>
        </p:nvGrpSpPr>
        <p:grpSpPr>
          <a:xfrm>
            <a:off x="4621235" y="3213298"/>
            <a:ext cx="2567133" cy="479473"/>
            <a:chOff x="4621235" y="3213298"/>
            <a:chExt cx="2567133" cy="479473"/>
          </a:xfrm>
        </p:grpSpPr>
        <p:pic>
          <p:nvPicPr>
            <p:cNvPr id="31" name="Picture 17" descr="ICON_VM_basic_flat_R2_Q408.png"/>
            <p:cNvPicPr>
              <a:picLocks noChangeAspect="1"/>
            </p:cNvPicPr>
            <p:nvPr/>
          </p:nvPicPr>
          <p:blipFill>
            <a:blip r:embed="rId17" cstate="print"/>
            <a:srcRect/>
            <a:stretch>
              <a:fillRect/>
            </a:stretch>
          </p:blipFill>
          <p:spPr bwMode="auto">
            <a:xfrm>
              <a:off x="4621235" y="3213298"/>
              <a:ext cx="527316" cy="479473"/>
            </a:xfrm>
            <a:prstGeom prst="rect">
              <a:avLst/>
            </a:prstGeom>
            <a:noFill/>
            <a:ln w="9525">
              <a:noFill/>
              <a:miter lim="800000"/>
              <a:headEnd/>
              <a:tailEnd/>
            </a:ln>
          </p:spPr>
        </p:pic>
        <p:pic>
          <p:nvPicPr>
            <p:cNvPr id="32" name="Picture 17" descr="ICON_VM_basic_flat_R2_Q408.png"/>
            <p:cNvPicPr>
              <a:picLocks noChangeAspect="1"/>
            </p:cNvPicPr>
            <p:nvPr/>
          </p:nvPicPr>
          <p:blipFill>
            <a:blip r:embed="rId17" cstate="print"/>
            <a:srcRect/>
            <a:stretch>
              <a:fillRect/>
            </a:stretch>
          </p:blipFill>
          <p:spPr bwMode="auto">
            <a:xfrm>
              <a:off x="5301174" y="3213298"/>
              <a:ext cx="527316" cy="479473"/>
            </a:xfrm>
            <a:prstGeom prst="rect">
              <a:avLst/>
            </a:prstGeom>
            <a:noFill/>
            <a:ln w="9525">
              <a:noFill/>
              <a:miter lim="800000"/>
              <a:headEnd/>
              <a:tailEnd/>
            </a:ln>
          </p:spPr>
        </p:pic>
        <p:pic>
          <p:nvPicPr>
            <p:cNvPr id="34" name="Picture 17" descr="ICON_VM_basic_flat_R2_Q408.png"/>
            <p:cNvPicPr>
              <a:picLocks noChangeAspect="1"/>
            </p:cNvPicPr>
            <p:nvPr/>
          </p:nvPicPr>
          <p:blipFill>
            <a:blip r:embed="rId17" cstate="print"/>
            <a:srcRect/>
            <a:stretch>
              <a:fillRect/>
            </a:stretch>
          </p:blipFill>
          <p:spPr bwMode="auto">
            <a:xfrm>
              <a:off x="5981113" y="3213298"/>
              <a:ext cx="527316" cy="479473"/>
            </a:xfrm>
            <a:prstGeom prst="rect">
              <a:avLst/>
            </a:prstGeom>
            <a:noFill/>
            <a:ln w="9525">
              <a:noFill/>
              <a:miter lim="800000"/>
              <a:headEnd/>
              <a:tailEnd/>
            </a:ln>
          </p:spPr>
        </p:pic>
        <p:pic>
          <p:nvPicPr>
            <p:cNvPr id="35" name="Picture 17" descr="ICON_VM_basic_flat_R2_Q408.png"/>
            <p:cNvPicPr>
              <a:picLocks noChangeAspect="1"/>
            </p:cNvPicPr>
            <p:nvPr/>
          </p:nvPicPr>
          <p:blipFill>
            <a:blip r:embed="rId17" cstate="print"/>
            <a:srcRect/>
            <a:stretch>
              <a:fillRect/>
            </a:stretch>
          </p:blipFill>
          <p:spPr bwMode="auto">
            <a:xfrm>
              <a:off x="6661052" y="3213298"/>
              <a:ext cx="527316" cy="479473"/>
            </a:xfrm>
            <a:prstGeom prst="rect">
              <a:avLst/>
            </a:prstGeom>
            <a:noFill/>
            <a:ln w="9525">
              <a:noFill/>
              <a:miter lim="800000"/>
              <a:headEnd/>
              <a:tailEnd/>
            </a:ln>
          </p:spPr>
        </p:pic>
      </p:grpSp>
      <p:grpSp>
        <p:nvGrpSpPr>
          <p:cNvPr id="57" name="Group 56"/>
          <p:cNvGrpSpPr/>
          <p:nvPr/>
        </p:nvGrpSpPr>
        <p:grpSpPr>
          <a:xfrm>
            <a:off x="1369253" y="3213298"/>
            <a:ext cx="2567133" cy="479473"/>
            <a:chOff x="1369253" y="3213298"/>
            <a:chExt cx="2567133" cy="479473"/>
          </a:xfrm>
        </p:grpSpPr>
        <p:pic>
          <p:nvPicPr>
            <p:cNvPr id="43" name="Picture 17" descr="ICON_VM_basic_flat_R2_Q408.png"/>
            <p:cNvPicPr>
              <a:picLocks noChangeAspect="1"/>
            </p:cNvPicPr>
            <p:nvPr/>
          </p:nvPicPr>
          <p:blipFill>
            <a:blip r:embed="rId17" cstate="print"/>
            <a:srcRect/>
            <a:stretch>
              <a:fillRect/>
            </a:stretch>
          </p:blipFill>
          <p:spPr bwMode="auto">
            <a:xfrm>
              <a:off x="1369253" y="3213298"/>
              <a:ext cx="527316" cy="479473"/>
            </a:xfrm>
            <a:prstGeom prst="rect">
              <a:avLst/>
            </a:prstGeom>
            <a:noFill/>
            <a:ln w="9525">
              <a:noFill/>
              <a:miter lim="800000"/>
              <a:headEnd/>
              <a:tailEnd/>
            </a:ln>
          </p:spPr>
        </p:pic>
        <p:pic>
          <p:nvPicPr>
            <p:cNvPr id="47" name="Picture 17" descr="ICON_VM_basic_flat_R2_Q408.png"/>
            <p:cNvPicPr>
              <a:picLocks noChangeAspect="1"/>
            </p:cNvPicPr>
            <p:nvPr/>
          </p:nvPicPr>
          <p:blipFill>
            <a:blip r:embed="rId17" cstate="print"/>
            <a:srcRect/>
            <a:stretch>
              <a:fillRect/>
            </a:stretch>
          </p:blipFill>
          <p:spPr bwMode="auto">
            <a:xfrm>
              <a:off x="2049192" y="3213298"/>
              <a:ext cx="527316" cy="479473"/>
            </a:xfrm>
            <a:prstGeom prst="rect">
              <a:avLst/>
            </a:prstGeom>
            <a:noFill/>
            <a:ln w="9525">
              <a:noFill/>
              <a:miter lim="800000"/>
              <a:headEnd/>
              <a:tailEnd/>
            </a:ln>
          </p:spPr>
        </p:pic>
        <p:pic>
          <p:nvPicPr>
            <p:cNvPr id="48" name="Picture 17" descr="ICON_VM_basic_flat_R2_Q408.png"/>
            <p:cNvPicPr>
              <a:picLocks noChangeAspect="1"/>
            </p:cNvPicPr>
            <p:nvPr/>
          </p:nvPicPr>
          <p:blipFill>
            <a:blip r:embed="rId17" cstate="print"/>
            <a:srcRect/>
            <a:stretch>
              <a:fillRect/>
            </a:stretch>
          </p:blipFill>
          <p:spPr bwMode="auto">
            <a:xfrm>
              <a:off x="2729131" y="3213298"/>
              <a:ext cx="527316" cy="479473"/>
            </a:xfrm>
            <a:prstGeom prst="rect">
              <a:avLst/>
            </a:prstGeom>
            <a:noFill/>
            <a:ln w="9525">
              <a:noFill/>
              <a:miter lim="800000"/>
              <a:headEnd/>
              <a:tailEnd/>
            </a:ln>
          </p:spPr>
        </p:pic>
        <p:pic>
          <p:nvPicPr>
            <p:cNvPr id="50" name="Picture 17" descr="ICON_VM_basic_flat_R2_Q408.png"/>
            <p:cNvPicPr>
              <a:picLocks noChangeAspect="1"/>
            </p:cNvPicPr>
            <p:nvPr/>
          </p:nvPicPr>
          <p:blipFill>
            <a:blip r:embed="rId17" cstate="print"/>
            <a:srcRect/>
            <a:stretch>
              <a:fillRect/>
            </a:stretch>
          </p:blipFill>
          <p:spPr bwMode="auto">
            <a:xfrm>
              <a:off x="3409070" y="3213298"/>
              <a:ext cx="527316" cy="479473"/>
            </a:xfrm>
            <a:prstGeom prst="rect">
              <a:avLst/>
            </a:prstGeom>
            <a:noFill/>
            <a:ln w="9525">
              <a:noFill/>
              <a:miter lim="800000"/>
              <a:headEnd/>
              <a:tailEnd/>
            </a:ln>
          </p:spPr>
        </p:pic>
      </p:grpSp>
      <p:sp useBgFill="1">
        <p:nvSpPr>
          <p:cNvPr id="37" name="Rectangle 36"/>
          <p:cNvSpPr/>
          <p:nvPr/>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bg/>
                                          </p:spTgt>
                                        </p:tgtEl>
                                        <p:attrNameLst>
                                          <p:attrName>style.visibility</p:attrName>
                                        </p:attrNameLst>
                                      </p:cBhvr>
                                      <p:to>
                                        <p:strVal val="visible"/>
                                      </p:to>
                                    </p:set>
                                    <p:animEffect transition="in" filter="fade">
                                      <p:cBhvr>
                                        <p:cTn id="7" dur="500"/>
                                        <p:tgtEl>
                                          <p:spTgt spid="3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2000"/>
                                        <p:tgtEl>
                                          <p:spTgt spid="3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xEl>
                                              <p:pRg st="1" end="1"/>
                                            </p:txEl>
                                          </p:spTgt>
                                        </p:tgtEl>
                                        <p:attrNameLst>
                                          <p:attrName>style.visibility</p:attrName>
                                        </p:attrNameLst>
                                      </p:cBhvr>
                                      <p:to>
                                        <p:strVal val="visible"/>
                                      </p:to>
                                    </p:set>
                                    <p:animEffect transition="in" filter="fade">
                                      <p:cBhvr>
                                        <p:cTn id="13" dur="2000"/>
                                        <p:tgtEl>
                                          <p:spTgt spid="3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xEl>
                                              <p:pRg st="2" end="2"/>
                                            </p:txEl>
                                          </p:spTgt>
                                        </p:tgtEl>
                                        <p:attrNameLst>
                                          <p:attrName>style.visibility</p:attrName>
                                        </p:attrNameLst>
                                      </p:cBhvr>
                                      <p:to>
                                        <p:strVal val="visible"/>
                                      </p:to>
                                    </p:set>
                                    <p:animEffect transition="in" filter="fade">
                                      <p:cBhvr>
                                        <p:cTn id="18" dur="2000"/>
                                        <p:tgtEl>
                                          <p:spTgt spid="36">
                                            <p:txEl>
                                              <p:pRg st="2" end="2"/>
                                            </p:txEl>
                                          </p:spTgt>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fade">
                                      <p:cBhvr>
                                        <p:cTn id="28" dur="2000"/>
                                        <p:tgtEl>
                                          <p:spTgt spid="3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xEl>
                                              <p:pRg st="4" end="4"/>
                                            </p:txEl>
                                          </p:spTgt>
                                        </p:tgtEl>
                                        <p:attrNameLst>
                                          <p:attrName>style.visibility</p:attrName>
                                        </p:attrNameLst>
                                      </p:cBhvr>
                                      <p:to>
                                        <p:strVal val="visible"/>
                                      </p:to>
                                    </p:set>
                                    <p:animEffect transition="in" filter="fade">
                                      <p:cBhvr>
                                        <p:cTn id="33"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p:cNvGraphicFramePr>
          <p:nvPr/>
        </p:nvGraphicFramePr>
        <p:xfrm>
          <a:off x="0" y="0"/>
          <a:ext cx="158750" cy="158750"/>
        </p:xfrm>
        <a:graphic>
          <a:graphicData uri="http://schemas.openxmlformats.org/presentationml/2006/ole">
            <p:oleObj spid="_x0000_s313346" name="think-cell Slide" r:id="rId13" imgW="0" imgH="0" progId="">
              <p:embed/>
            </p:oleObj>
          </a:graphicData>
        </a:graphic>
      </p:graphicFrame>
      <p:sp>
        <p:nvSpPr>
          <p:cNvPr id="2" name="Title 1"/>
          <p:cNvSpPr>
            <a:spLocks noGrp="1"/>
          </p:cNvSpPr>
          <p:nvPr>
            <p:ph type="title"/>
            <p:custDataLst>
              <p:tags r:id="rId2"/>
            </p:custDataLst>
          </p:nvPr>
        </p:nvSpPr>
        <p:spPr/>
        <p:txBody>
          <a:bodyPr/>
          <a:lstStyle/>
          <a:p>
            <a:r>
              <a:rPr lang="en-US" dirty="0" smtClean="0"/>
              <a:t>VMware Turns Security from Rigid…</a:t>
            </a:r>
            <a:endParaRPr lang="en-US" u="sng" dirty="0"/>
          </a:p>
        </p:txBody>
      </p:sp>
      <p:sp>
        <p:nvSpPr>
          <p:cNvPr id="130" name="Text Placeholder 129"/>
          <p:cNvSpPr>
            <a:spLocks noGrp="1"/>
          </p:cNvSpPr>
          <p:nvPr>
            <p:ph type="body" sz="quarter" idx="13"/>
          </p:nvPr>
        </p:nvSpPr>
        <p:spPr>
          <a:xfrm>
            <a:off x="3037488" y="893064"/>
            <a:ext cx="3076575" cy="5010912"/>
          </a:xfrm>
        </p:spPr>
        <p:txBody>
          <a:bodyPr/>
          <a:lstStyle/>
          <a:p>
            <a:pPr>
              <a:spcBef>
                <a:spcPts val="0"/>
              </a:spcBef>
            </a:pPr>
            <a:r>
              <a:rPr lang="en-US" sz="1800" dirty="0" smtClean="0"/>
              <a:t>BEFORE vShield</a:t>
            </a:r>
          </a:p>
          <a:p>
            <a:pPr lvl="1">
              <a:spcBef>
                <a:spcPts val="0"/>
              </a:spcBef>
            </a:pPr>
            <a:r>
              <a:rPr lang="en-US" sz="1600" dirty="0" smtClean="0"/>
              <a:t>Security groups tied to physical servers</a:t>
            </a:r>
          </a:p>
          <a:p>
            <a:pPr lvl="1">
              <a:spcBef>
                <a:spcPts val="0"/>
              </a:spcBef>
            </a:pPr>
            <a:r>
              <a:rPr lang="en-US" sz="1600" dirty="0" smtClean="0"/>
              <a:t>“Air gaps”, i.e. physical isolation, between security groups</a:t>
            </a:r>
          </a:p>
          <a:p>
            <a:pPr lvl="1">
              <a:spcBef>
                <a:spcPts val="0"/>
              </a:spcBef>
            </a:pPr>
            <a:r>
              <a:rPr lang="en-US" sz="1600" dirty="0" smtClean="0"/>
              <a:t>VMs in a security group cannot be vMotioned to other hosts</a:t>
            </a:r>
          </a:p>
          <a:p>
            <a:pPr lvl="1">
              <a:spcBef>
                <a:spcPts val="0"/>
              </a:spcBef>
            </a:pPr>
            <a:endParaRPr lang="en-US" sz="1600" dirty="0"/>
          </a:p>
        </p:txBody>
      </p:sp>
      <p:sp>
        <p:nvSpPr>
          <p:cNvPr id="89" name="Rounded Rectangle 88"/>
          <p:cNvSpPr/>
          <p:nvPr>
            <p:custDataLst>
              <p:tags r:id="rId3"/>
            </p:custDataLst>
          </p:nvPr>
        </p:nvSpPr>
        <p:spPr bwMode="auto">
          <a:xfrm>
            <a:off x="908701" y="1156436"/>
            <a:ext cx="1638951" cy="4864836"/>
          </a:xfrm>
          <a:prstGeom prst="roundRect">
            <a:avLst>
              <a:gd name="adj" fmla="val 11111"/>
            </a:avLst>
          </a:prstGeom>
          <a:solidFill>
            <a:schemeClr val="accent2">
              <a:lumMod val="20000"/>
              <a:lumOff val="8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0" marR="0" indent="0" algn="ctr" defTabSz="914400" eaLnBrk="1" latinLnBrk="0" hangingPunct="1">
              <a:lnSpc>
                <a:spcPct val="100000"/>
              </a:lnSpc>
              <a:buClrTx/>
              <a:buSzTx/>
              <a:buFontTx/>
              <a:buNone/>
              <a:tabLst/>
            </a:pPr>
            <a:r>
              <a:rPr lang="en-US" sz="1400" b="1" dirty="0" smtClean="0">
                <a:solidFill>
                  <a:schemeClr val="tx1"/>
                </a:solidFill>
              </a:rPr>
              <a:t>DMZ</a:t>
            </a:r>
          </a:p>
        </p:txBody>
      </p:sp>
      <p:sp>
        <p:nvSpPr>
          <p:cNvPr id="106" name="Rounded Rectangle 105"/>
          <p:cNvSpPr/>
          <p:nvPr>
            <p:custDataLst>
              <p:tags r:id="rId4"/>
            </p:custDataLst>
          </p:nvPr>
        </p:nvSpPr>
        <p:spPr bwMode="auto">
          <a:xfrm>
            <a:off x="6603899" y="1156436"/>
            <a:ext cx="1638951" cy="4864536"/>
          </a:xfrm>
          <a:prstGeom prst="roundRect">
            <a:avLst>
              <a:gd name="adj" fmla="val 11111"/>
            </a:avLst>
          </a:prstGeom>
          <a:solidFill>
            <a:schemeClr val="accent4">
              <a:lumMod val="40000"/>
              <a:lumOff val="60000"/>
            </a:schemeClr>
          </a:solidFill>
          <a:ln>
            <a:headEnd/>
            <a:tailEnd/>
          </a:ln>
        </p:spPr>
        <p:style>
          <a:lnRef idx="2">
            <a:schemeClr val="accent4"/>
          </a:lnRef>
          <a:fillRef idx="1">
            <a:schemeClr val="lt1"/>
          </a:fillRef>
          <a:effectRef idx="0">
            <a:schemeClr val="accent4"/>
          </a:effectRef>
          <a:fontRef idx="minor">
            <a:schemeClr val="dk1"/>
          </a:fontRef>
        </p:style>
        <p:txBody>
          <a:bodyPr wrap="square" lIns="0" tIns="0" rIns="0" bIns="0" rtlCol="0" anchor="t"/>
          <a:lstStyle/>
          <a:p>
            <a:pPr marL="0" marR="0" indent="0" algn="ctr" defTabSz="914400" eaLnBrk="1" latinLnBrk="0" hangingPunct="1">
              <a:lnSpc>
                <a:spcPct val="100000"/>
              </a:lnSpc>
              <a:buClrTx/>
              <a:buSzTx/>
              <a:buFontTx/>
              <a:buNone/>
              <a:tabLst/>
            </a:pPr>
            <a:r>
              <a:rPr lang="en-US" sz="1400" b="1" dirty="0" smtClean="0">
                <a:solidFill>
                  <a:schemeClr val="tx1"/>
                </a:solidFill>
              </a:rPr>
              <a:t>PCI compliant</a:t>
            </a:r>
          </a:p>
        </p:txBody>
      </p:sp>
      <p:sp>
        <p:nvSpPr>
          <p:cNvPr id="69" name="Rounded Rectangle 68"/>
          <p:cNvSpPr/>
          <p:nvPr>
            <p:custDataLst>
              <p:tags r:id="rId5"/>
            </p:custDataLst>
          </p:nvPr>
        </p:nvSpPr>
        <p:spPr bwMode="auto">
          <a:xfrm>
            <a:off x="941284" y="4614192"/>
            <a:ext cx="1598716" cy="54168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200" b="1" dirty="0" smtClean="0">
                <a:gradFill>
                  <a:gsLst>
                    <a:gs pos="0">
                      <a:srgbClr val="FFFFFF"/>
                    </a:gs>
                    <a:gs pos="83000">
                      <a:srgbClr val="FFFFFF"/>
                    </a:gs>
                  </a:gsLst>
                  <a:lin ang="16200000" scaled="0"/>
                </a:gradFill>
              </a:rPr>
              <a:t>VMware vSphere + vCenter</a:t>
            </a:r>
            <a:endParaRPr lang="en-US" sz="1200" b="1" dirty="0">
              <a:gradFill>
                <a:gsLst>
                  <a:gs pos="0">
                    <a:srgbClr val="FFFFFF"/>
                  </a:gs>
                  <a:gs pos="83000">
                    <a:srgbClr val="FFFFFF"/>
                  </a:gs>
                </a:gsLst>
                <a:lin ang="16200000" scaled="0"/>
              </a:gradFill>
            </a:endParaRPr>
          </a:p>
        </p:txBody>
      </p:sp>
      <p:pic>
        <p:nvPicPr>
          <p:cNvPr id="71" name="Picture 8" descr="ICON_Server_flat_Q408.png"/>
          <p:cNvPicPr>
            <a:picLocks noChangeAspect="1"/>
          </p:cNvPicPr>
          <p:nvPr>
            <p:custDataLst>
              <p:tags r:id="rId6"/>
            </p:custDataLst>
          </p:nvPr>
        </p:nvPicPr>
        <p:blipFill>
          <a:blip r:embed="rId14" cstate="email"/>
          <a:srcRect/>
          <a:stretch>
            <a:fillRect/>
          </a:stretch>
        </p:blipFill>
        <p:spPr bwMode="auto">
          <a:xfrm>
            <a:off x="6647691" y="5309231"/>
            <a:ext cx="1544328" cy="500045"/>
          </a:xfrm>
          <a:prstGeom prst="rect">
            <a:avLst/>
          </a:prstGeom>
          <a:noFill/>
          <a:ln w="9525">
            <a:noFill/>
            <a:miter lim="800000"/>
            <a:headEnd/>
            <a:tailEnd/>
          </a:ln>
        </p:spPr>
      </p:pic>
      <p:pic>
        <p:nvPicPr>
          <p:cNvPr id="72" name="Picture 8" descr="ICON_Server_flat_Q408.png"/>
          <p:cNvPicPr>
            <a:picLocks noChangeAspect="1"/>
          </p:cNvPicPr>
          <p:nvPr>
            <p:custDataLst>
              <p:tags r:id="rId7"/>
            </p:custDataLst>
          </p:nvPr>
        </p:nvPicPr>
        <p:blipFill>
          <a:blip r:embed="rId14" cstate="email"/>
          <a:srcRect/>
          <a:stretch>
            <a:fillRect/>
          </a:stretch>
        </p:blipFill>
        <p:spPr bwMode="auto">
          <a:xfrm>
            <a:off x="961238" y="5309231"/>
            <a:ext cx="1544328" cy="500045"/>
          </a:xfrm>
          <a:prstGeom prst="rect">
            <a:avLst/>
          </a:prstGeom>
          <a:noFill/>
          <a:ln w="9525">
            <a:noFill/>
            <a:miter lim="800000"/>
            <a:headEnd/>
            <a:tailEnd/>
          </a:ln>
        </p:spPr>
      </p:pic>
      <p:sp>
        <p:nvSpPr>
          <p:cNvPr id="43" name="Left-Right Arrow 42"/>
          <p:cNvSpPr/>
          <p:nvPr/>
        </p:nvSpPr>
        <p:spPr bwMode="auto">
          <a:xfrm>
            <a:off x="2984720" y="3609848"/>
            <a:ext cx="3182112" cy="1234440"/>
          </a:xfrm>
          <a:prstGeom prst="leftRightArrow">
            <a:avLst/>
          </a:prstGeom>
          <a:solidFill>
            <a:srgbClr val="FF0000"/>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chemeClr val="bg1"/>
                </a:solidFill>
              </a:rPr>
              <a:t>“Air gap”</a:t>
            </a:r>
          </a:p>
        </p:txBody>
      </p:sp>
      <p:sp>
        <p:nvSpPr>
          <p:cNvPr id="41" name="Rounded Rectangle 40"/>
          <p:cNvSpPr/>
          <p:nvPr>
            <p:custDataLst>
              <p:tags r:id="rId8"/>
            </p:custDataLst>
          </p:nvPr>
        </p:nvSpPr>
        <p:spPr bwMode="auto">
          <a:xfrm>
            <a:off x="6618184" y="4614192"/>
            <a:ext cx="1598716" cy="54168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200" b="1" dirty="0" smtClean="0">
                <a:gradFill>
                  <a:gsLst>
                    <a:gs pos="0">
                      <a:srgbClr val="FFFFFF"/>
                    </a:gs>
                    <a:gs pos="83000">
                      <a:srgbClr val="FFFFFF"/>
                    </a:gs>
                  </a:gsLst>
                  <a:lin ang="16200000" scaled="0"/>
                </a:gradFill>
              </a:rPr>
              <a:t>VMware vSphere + vCenter</a:t>
            </a:r>
            <a:endParaRPr lang="en-US" sz="1200" b="1" dirty="0">
              <a:gradFill>
                <a:gsLst>
                  <a:gs pos="0">
                    <a:srgbClr val="FFFFFF"/>
                  </a:gs>
                  <a:gs pos="83000">
                    <a:srgbClr val="FFFFFF"/>
                  </a:gs>
                </a:gsLst>
                <a:lin ang="16200000" scaled="0"/>
              </a:gradFill>
            </a:endParaRPr>
          </a:p>
        </p:txBody>
      </p:sp>
      <p:grpSp>
        <p:nvGrpSpPr>
          <p:cNvPr id="142" name="Group 141"/>
          <p:cNvGrpSpPr/>
          <p:nvPr/>
        </p:nvGrpSpPr>
        <p:grpSpPr>
          <a:xfrm>
            <a:off x="2724965" y="5309231"/>
            <a:ext cx="3703328" cy="500045"/>
            <a:chOff x="2586838" y="5309231"/>
            <a:chExt cx="3703328" cy="500045"/>
          </a:xfrm>
        </p:grpSpPr>
        <p:pic>
          <p:nvPicPr>
            <p:cNvPr id="42" name="Picture 8" descr="ICON_Server_flat_Q408.png"/>
            <p:cNvPicPr>
              <a:picLocks noChangeAspect="1"/>
            </p:cNvPicPr>
            <p:nvPr>
              <p:custDataLst>
                <p:tags r:id="rId9"/>
              </p:custDataLst>
            </p:nvPr>
          </p:nvPicPr>
          <p:blipFill>
            <a:blip r:embed="rId14" cstate="email"/>
            <a:srcRect/>
            <a:stretch>
              <a:fillRect/>
            </a:stretch>
          </p:blipFill>
          <p:spPr bwMode="auto">
            <a:xfrm>
              <a:off x="2586838" y="5309231"/>
              <a:ext cx="1544328" cy="500045"/>
            </a:xfrm>
            <a:prstGeom prst="rect">
              <a:avLst/>
            </a:prstGeom>
            <a:noFill/>
            <a:ln w="9525">
              <a:noFill/>
              <a:miter lim="800000"/>
              <a:headEnd/>
              <a:tailEnd/>
            </a:ln>
          </p:spPr>
        </p:pic>
        <p:pic>
          <p:nvPicPr>
            <p:cNvPr id="44" name="Picture 8" descr="ICON_Server_flat_Q408.png"/>
            <p:cNvPicPr>
              <a:picLocks noChangeAspect="1"/>
            </p:cNvPicPr>
            <p:nvPr>
              <p:custDataLst>
                <p:tags r:id="rId10"/>
              </p:custDataLst>
            </p:nvPr>
          </p:nvPicPr>
          <p:blipFill>
            <a:blip r:embed="rId14" cstate="email"/>
            <a:srcRect/>
            <a:stretch>
              <a:fillRect/>
            </a:stretch>
          </p:blipFill>
          <p:spPr bwMode="auto">
            <a:xfrm>
              <a:off x="4745838" y="5309231"/>
              <a:ext cx="1544328" cy="500045"/>
            </a:xfrm>
            <a:prstGeom prst="rect">
              <a:avLst/>
            </a:prstGeom>
            <a:noFill/>
            <a:ln w="9525">
              <a:noFill/>
              <a:miter lim="800000"/>
              <a:headEnd/>
              <a:tailEnd/>
            </a:ln>
          </p:spPr>
        </p:pic>
        <p:grpSp>
          <p:nvGrpSpPr>
            <p:cNvPr id="3" name="Group 25"/>
            <p:cNvGrpSpPr>
              <a:grpSpLocks/>
            </p:cNvGrpSpPr>
            <p:nvPr/>
          </p:nvGrpSpPr>
          <p:grpSpPr bwMode="auto">
            <a:xfrm>
              <a:off x="4222568" y="5514223"/>
              <a:ext cx="433364" cy="90060"/>
              <a:chOff x="3552" y="2168"/>
              <a:chExt cx="240" cy="48"/>
            </a:xfrm>
          </p:grpSpPr>
          <p:sp>
            <p:nvSpPr>
              <p:cNvPr id="49" name="Oval 26"/>
              <p:cNvSpPr>
                <a:spLocks noChangeArrowheads="1"/>
              </p:cNvSpPr>
              <p:nvPr/>
            </p:nvSpPr>
            <p:spPr bwMode="auto">
              <a:xfrm>
                <a:off x="3552"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50" name="Oval 27"/>
              <p:cNvSpPr>
                <a:spLocks noChangeArrowheads="1"/>
              </p:cNvSpPr>
              <p:nvPr/>
            </p:nvSpPr>
            <p:spPr bwMode="auto">
              <a:xfrm>
                <a:off x="3648"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51" name="Oval 28"/>
              <p:cNvSpPr>
                <a:spLocks noChangeArrowheads="1"/>
              </p:cNvSpPr>
              <p:nvPr/>
            </p:nvSpPr>
            <p:spPr bwMode="auto">
              <a:xfrm>
                <a:off x="3744"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grpSp>
      </p:grpSp>
      <p:grpSp>
        <p:nvGrpSpPr>
          <p:cNvPr id="66" name="Group 65"/>
          <p:cNvGrpSpPr/>
          <p:nvPr/>
        </p:nvGrpSpPr>
        <p:grpSpPr>
          <a:xfrm>
            <a:off x="1139091" y="2097258"/>
            <a:ext cx="1178170" cy="352865"/>
            <a:chOff x="1127759" y="2097258"/>
            <a:chExt cx="1178170" cy="352865"/>
          </a:xfrm>
        </p:grpSpPr>
        <p:pic>
          <p:nvPicPr>
            <p:cNvPr id="48" name="Picture 17" descr="ICON_VM_basic_flat_R2_Q408.png"/>
            <p:cNvPicPr>
              <a:picLocks noChangeAspect="1"/>
            </p:cNvPicPr>
            <p:nvPr/>
          </p:nvPicPr>
          <p:blipFill>
            <a:blip r:embed="rId15" cstate="print"/>
            <a:srcRect/>
            <a:stretch>
              <a:fillRect/>
            </a:stretch>
          </p:blipFill>
          <p:spPr bwMode="auto">
            <a:xfrm>
              <a:off x="1127759" y="2097258"/>
              <a:ext cx="352865" cy="352865"/>
            </a:xfrm>
            <a:prstGeom prst="rect">
              <a:avLst/>
            </a:prstGeom>
            <a:noFill/>
            <a:ln w="9525">
              <a:noFill/>
              <a:miter lim="800000"/>
              <a:headEnd/>
              <a:tailEnd/>
            </a:ln>
          </p:spPr>
        </p:pic>
        <p:pic>
          <p:nvPicPr>
            <p:cNvPr id="52" name="Picture 17" descr="ICON_VM_basic_flat_R2_Q408.png"/>
            <p:cNvPicPr>
              <a:picLocks noChangeAspect="1"/>
            </p:cNvPicPr>
            <p:nvPr/>
          </p:nvPicPr>
          <p:blipFill>
            <a:blip r:embed="rId15" cstate="print"/>
            <a:srcRect/>
            <a:stretch>
              <a:fillRect/>
            </a:stretch>
          </p:blipFill>
          <p:spPr bwMode="auto">
            <a:xfrm>
              <a:off x="1540412" y="2097258"/>
              <a:ext cx="352865" cy="352865"/>
            </a:xfrm>
            <a:prstGeom prst="rect">
              <a:avLst/>
            </a:prstGeom>
            <a:noFill/>
            <a:ln w="9525">
              <a:noFill/>
              <a:miter lim="800000"/>
              <a:headEnd/>
              <a:tailEnd/>
            </a:ln>
          </p:spPr>
        </p:pic>
        <p:pic>
          <p:nvPicPr>
            <p:cNvPr id="53" name="Picture 17" descr="ICON_VM_basic_flat_R2_Q408.png"/>
            <p:cNvPicPr>
              <a:picLocks noChangeAspect="1"/>
            </p:cNvPicPr>
            <p:nvPr/>
          </p:nvPicPr>
          <p:blipFill>
            <a:blip r:embed="rId15"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68" name="Group 67"/>
          <p:cNvGrpSpPr/>
          <p:nvPr/>
        </p:nvGrpSpPr>
        <p:grpSpPr>
          <a:xfrm>
            <a:off x="1139091" y="2571463"/>
            <a:ext cx="1178170" cy="352865"/>
            <a:chOff x="1127759" y="2097258"/>
            <a:chExt cx="1178170" cy="352865"/>
          </a:xfrm>
        </p:grpSpPr>
        <p:pic>
          <p:nvPicPr>
            <p:cNvPr id="70" name="Picture 17" descr="ICON_VM_basic_flat_R2_Q408.png"/>
            <p:cNvPicPr>
              <a:picLocks noChangeAspect="1"/>
            </p:cNvPicPr>
            <p:nvPr/>
          </p:nvPicPr>
          <p:blipFill>
            <a:blip r:embed="rId15" cstate="print"/>
            <a:srcRect/>
            <a:stretch>
              <a:fillRect/>
            </a:stretch>
          </p:blipFill>
          <p:spPr bwMode="auto">
            <a:xfrm>
              <a:off x="1127759" y="2097258"/>
              <a:ext cx="352865" cy="352865"/>
            </a:xfrm>
            <a:prstGeom prst="rect">
              <a:avLst/>
            </a:prstGeom>
            <a:noFill/>
            <a:ln w="9525">
              <a:noFill/>
              <a:miter lim="800000"/>
              <a:headEnd/>
              <a:tailEnd/>
            </a:ln>
          </p:spPr>
        </p:pic>
        <p:pic>
          <p:nvPicPr>
            <p:cNvPr id="73" name="Picture 17" descr="ICON_VM_basic_flat_R2_Q408.png"/>
            <p:cNvPicPr>
              <a:picLocks noChangeAspect="1"/>
            </p:cNvPicPr>
            <p:nvPr/>
          </p:nvPicPr>
          <p:blipFill>
            <a:blip r:embed="rId15" cstate="print"/>
            <a:srcRect/>
            <a:stretch>
              <a:fillRect/>
            </a:stretch>
          </p:blipFill>
          <p:spPr bwMode="auto">
            <a:xfrm>
              <a:off x="1540412" y="2097258"/>
              <a:ext cx="352865" cy="352865"/>
            </a:xfrm>
            <a:prstGeom prst="rect">
              <a:avLst/>
            </a:prstGeom>
            <a:noFill/>
            <a:ln w="9525">
              <a:noFill/>
              <a:miter lim="800000"/>
              <a:headEnd/>
              <a:tailEnd/>
            </a:ln>
          </p:spPr>
        </p:pic>
        <p:pic>
          <p:nvPicPr>
            <p:cNvPr id="90" name="Picture 17" descr="ICON_VM_basic_flat_R2_Q408.png"/>
            <p:cNvPicPr>
              <a:picLocks noChangeAspect="1"/>
            </p:cNvPicPr>
            <p:nvPr/>
          </p:nvPicPr>
          <p:blipFill>
            <a:blip r:embed="rId15"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07" name="Group 106"/>
          <p:cNvGrpSpPr/>
          <p:nvPr/>
        </p:nvGrpSpPr>
        <p:grpSpPr>
          <a:xfrm>
            <a:off x="1139091" y="3045669"/>
            <a:ext cx="1178170" cy="352865"/>
            <a:chOff x="1127759" y="2097258"/>
            <a:chExt cx="1178170" cy="352865"/>
          </a:xfrm>
        </p:grpSpPr>
        <p:pic>
          <p:nvPicPr>
            <p:cNvPr id="108" name="Picture 17" descr="ICON_VM_basic_flat_R2_Q408.png"/>
            <p:cNvPicPr>
              <a:picLocks noChangeAspect="1"/>
            </p:cNvPicPr>
            <p:nvPr/>
          </p:nvPicPr>
          <p:blipFill>
            <a:blip r:embed="rId15" cstate="print"/>
            <a:srcRect/>
            <a:stretch>
              <a:fillRect/>
            </a:stretch>
          </p:blipFill>
          <p:spPr bwMode="auto">
            <a:xfrm>
              <a:off x="1127759" y="2097258"/>
              <a:ext cx="352865" cy="352865"/>
            </a:xfrm>
            <a:prstGeom prst="rect">
              <a:avLst/>
            </a:prstGeom>
            <a:noFill/>
            <a:ln w="9525">
              <a:noFill/>
              <a:miter lim="800000"/>
              <a:headEnd/>
              <a:tailEnd/>
            </a:ln>
          </p:spPr>
        </p:pic>
        <p:pic>
          <p:nvPicPr>
            <p:cNvPr id="109" name="Picture 17" descr="ICON_VM_basic_flat_R2_Q408.png"/>
            <p:cNvPicPr>
              <a:picLocks noChangeAspect="1"/>
            </p:cNvPicPr>
            <p:nvPr/>
          </p:nvPicPr>
          <p:blipFill>
            <a:blip r:embed="rId15" cstate="print"/>
            <a:srcRect/>
            <a:stretch>
              <a:fillRect/>
            </a:stretch>
          </p:blipFill>
          <p:spPr bwMode="auto">
            <a:xfrm>
              <a:off x="1540412" y="2097258"/>
              <a:ext cx="352865" cy="352865"/>
            </a:xfrm>
            <a:prstGeom prst="rect">
              <a:avLst/>
            </a:prstGeom>
            <a:noFill/>
            <a:ln w="9525">
              <a:noFill/>
              <a:miter lim="800000"/>
              <a:headEnd/>
              <a:tailEnd/>
            </a:ln>
          </p:spPr>
        </p:pic>
        <p:pic>
          <p:nvPicPr>
            <p:cNvPr id="110" name="Picture 17" descr="ICON_VM_basic_flat_R2_Q408.png"/>
            <p:cNvPicPr>
              <a:picLocks noChangeAspect="1"/>
            </p:cNvPicPr>
            <p:nvPr/>
          </p:nvPicPr>
          <p:blipFill>
            <a:blip r:embed="rId15"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11" name="Group 110"/>
          <p:cNvGrpSpPr/>
          <p:nvPr/>
        </p:nvGrpSpPr>
        <p:grpSpPr>
          <a:xfrm>
            <a:off x="1139091" y="3519874"/>
            <a:ext cx="1178170" cy="352865"/>
            <a:chOff x="1127759" y="2097258"/>
            <a:chExt cx="1178170" cy="352865"/>
          </a:xfrm>
        </p:grpSpPr>
        <p:pic>
          <p:nvPicPr>
            <p:cNvPr id="112" name="Picture 17" descr="ICON_VM_basic_flat_R2_Q408.png"/>
            <p:cNvPicPr>
              <a:picLocks noChangeAspect="1"/>
            </p:cNvPicPr>
            <p:nvPr/>
          </p:nvPicPr>
          <p:blipFill>
            <a:blip r:embed="rId15" cstate="print"/>
            <a:srcRect/>
            <a:stretch>
              <a:fillRect/>
            </a:stretch>
          </p:blipFill>
          <p:spPr bwMode="auto">
            <a:xfrm>
              <a:off x="1127759" y="2097258"/>
              <a:ext cx="352865" cy="352865"/>
            </a:xfrm>
            <a:prstGeom prst="rect">
              <a:avLst/>
            </a:prstGeom>
            <a:noFill/>
            <a:ln w="9525">
              <a:noFill/>
              <a:miter lim="800000"/>
              <a:headEnd/>
              <a:tailEnd/>
            </a:ln>
          </p:spPr>
        </p:pic>
        <p:pic>
          <p:nvPicPr>
            <p:cNvPr id="113" name="Picture 17" descr="ICON_VM_basic_flat_R2_Q408.png"/>
            <p:cNvPicPr>
              <a:picLocks noChangeAspect="1"/>
            </p:cNvPicPr>
            <p:nvPr/>
          </p:nvPicPr>
          <p:blipFill>
            <a:blip r:embed="rId15" cstate="print"/>
            <a:srcRect/>
            <a:stretch>
              <a:fillRect/>
            </a:stretch>
          </p:blipFill>
          <p:spPr bwMode="auto">
            <a:xfrm>
              <a:off x="1540412" y="2097258"/>
              <a:ext cx="352865" cy="352865"/>
            </a:xfrm>
            <a:prstGeom prst="rect">
              <a:avLst/>
            </a:prstGeom>
            <a:noFill/>
            <a:ln w="9525">
              <a:noFill/>
              <a:miter lim="800000"/>
              <a:headEnd/>
              <a:tailEnd/>
            </a:ln>
          </p:spPr>
        </p:pic>
        <p:pic>
          <p:nvPicPr>
            <p:cNvPr id="114" name="Picture 17" descr="ICON_VM_basic_flat_R2_Q408.png"/>
            <p:cNvPicPr>
              <a:picLocks noChangeAspect="1"/>
            </p:cNvPicPr>
            <p:nvPr/>
          </p:nvPicPr>
          <p:blipFill>
            <a:blip r:embed="rId15"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15" name="Group 114"/>
          <p:cNvGrpSpPr/>
          <p:nvPr/>
        </p:nvGrpSpPr>
        <p:grpSpPr>
          <a:xfrm>
            <a:off x="1139091" y="3994080"/>
            <a:ext cx="1178170" cy="352865"/>
            <a:chOff x="1127759" y="2097258"/>
            <a:chExt cx="1178170" cy="352865"/>
          </a:xfrm>
        </p:grpSpPr>
        <p:pic>
          <p:nvPicPr>
            <p:cNvPr id="116" name="Picture 17" descr="ICON_VM_basic_flat_R2_Q408.png"/>
            <p:cNvPicPr>
              <a:picLocks noChangeAspect="1"/>
            </p:cNvPicPr>
            <p:nvPr/>
          </p:nvPicPr>
          <p:blipFill>
            <a:blip r:embed="rId15" cstate="print"/>
            <a:srcRect/>
            <a:stretch>
              <a:fillRect/>
            </a:stretch>
          </p:blipFill>
          <p:spPr bwMode="auto">
            <a:xfrm>
              <a:off x="1127759" y="2097258"/>
              <a:ext cx="352865" cy="352865"/>
            </a:xfrm>
            <a:prstGeom prst="rect">
              <a:avLst/>
            </a:prstGeom>
            <a:noFill/>
            <a:ln w="9525">
              <a:noFill/>
              <a:miter lim="800000"/>
              <a:headEnd/>
              <a:tailEnd/>
            </a:ln>
          </p:spPr>
        </p:pic>
        <p:pic>
          <p:nvPicPr>
            <p:cNvPr id="117" name="Picture 17" descr="ICON_VM_basic_flat_R2_Q408.png"/>
            <p:cNvPicPr>
              <a:picLocks noChangeAspect="1"/>
            </p:cNvPicPr>
            <p:nvPr/>
          </p:nvPicPr>
          <p:blipFill>
            <a:blip r:embed="rId15" cstate="print"/>
            <a:srcRect/>
            <a:stretch>
              <a:fillRect/>
            </a:stretch>
          </p:blipFill>
          <p:spPr bwMode="auto">
            <a:xfrm>
              <a:off x="1540412" y="2097258"/>
              <a:ext cx="352865" cy="352865"/>
            </a:xfrm>
            <a:prstGeom prst="rect">
              <a:avLst/>
            </a:prstGeom>
            <a:noFill/>
            <a:ln w="9525">
              <a:noFill/>
              <a:miter lim="800000"/>
              <a:headEnd/>
              <a:tailEnd/>
            </a:ln>
          </p:spPr>
        </p:pic>
        <p:pic>
          <p:nvPicPr>
            <p:cNvPr id="118" name="Picture 17" descr="ICON_VM_basic_flat_R2_Q408.png"/>
            <p:cNvPicPr>
              <a:picLocks noChangeAspect="1"/>
            </p:cNvPicPr>
            <p:nvPr/>
          </p:nvPicPr>
          <p:blipFill>
            <a:blip r:embed="rId15"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20" name="Group 119"/>
          <p:cNvGrpSpPr/>
          <p:nvPr/>
        </p:nvGrpSpPr>
        <p:grpSpPr>
          <a:xfrm>
            <a:off x="6834289" y="2097258"/>
            <a:ext cx="1178170" cy="2249687"/>
            <a:chOff x="1019891" y="2097258"/>
            <a:chExt cx="1178170" cy="2249687"/>
          </a:xfrm>
        </p:grpSpPr>
        <p:grpSp>
          <p:nvGrpSpPr>
            <p:cNvPr id="121" name="Group 65"/>
            <p:cNvGrpSpPr/>
            <p:nvPr/>
          </p:nvGrpSpPr>
          <p:grpSpPr>
            <a:xfrm>
              <a:off x="1019891" y="2097258"/>
              <a:ext cx="1178170" cy="352865"/>
              <a:chOff x="1127759" y="2097258"/>
              <a:chExt cx="1178170" cy="352865"/>
            </a:xfrm>
          </p:grpSpPr>
          <p:pic>
            <p:nvPicPr>
              <p:cNvPr id="139" name="Picture 17" descr="ICON_VM_basic_flat_R2_Q408.png"/>
              <p:cNvPicPr>
                <a:picLocks noChangeAspect="1"/>
              </p:cNvPicPr>
              <p:nvPr/>
            </p:nvPicPr>
            <p:blipFill>
              <a:blip r:embed="rId15" cstate="print"/>
              <a:srcRect/>
              <a:stretch>
                <a:fillRect/>
              </a:stretch>
            </p:blipFill>
            <p:spPr bwMode="auto">
              <a:xfrm>
                <a:off x="1127759" y="2097258"/>
                <a:ext cx="352865" cy="352865"/>
              </a:xfrm>
              <a:prstGeom prst="rect">
                <a:avLst/>
              </a:prstGeom>
              <a:noFill/>
              <a:ln w="9525">
                <a:noFill/>
                <a:miter lim="800000"/>
                <a:headEnd/>
                <a:tailEnd/>
              </a:ln>
            </p:spPr>
          </p:pic>
          <p:pic>
            <p:nvPicPr>
              <p:cNvPr id="140" name="Picture 17" descr="ICON_VM_basic_flat_R2_Q408.png"/>
              <p:cNvPicPr>
                <a:picLocks noChangeAspect="1"/>
              </p:cNvPicPr>
              <p:nvPr/>
            </p:nvPicPr>
            <p:blipFill>
              <a:blip r:embed="rId15" cstate="print"/>
              <a:srcRect/>
              <a:stretch>
                <a:fillRect/>
              </a:stretch>
            </p:blipFill>
            <p:spPr bwMode="auto">
              <a:xfrm>
                <a:off x="1540412" y="2097258"/>
                <a:ext cx="352865" cy="352865"/>
              </a:xfrm>
              <a:prstGeom prst="rect">
                <a:avLst/>
              </a:prstGeom>
              <a:noFill/>
              <a:ln w="9525">
                <a:noFill/>
                <a:miter lim="800000"/>
                <a:headEnd/>
                <a:tailEnd/>
              </a:ln>
            </p:spPr>
          </p:pic>
          <p:pic>
            <p:nvPicPr>
              <p:cNvPr id="141" name="Picture 17" descr="ICON_VM_basic_flat_R2_Q408.png"/>
              <p:cNvPicPr>
                <a:picLocks noChangeAspect="1"/>
              </p:cNvPicPr>
              <p:nvPr/>
            </p:nvPicPr>
            <p:blipFill>
              <a:blip r:embed="rId15"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22" name="Group 67"/>
            <p:cNvGrpSpPr/>
            <p:nvPr/>
          </p:nvGrpSpPr>
          <p:grpSpPr>
            <a:xfrm>
              <a:off x="1019891" y="2571463"/>
              <a:ext cx="1178170" cy="352865"/>
              <a:chOff x="1127759" y="2097258"/>
              <a:chExt cx="1178170" cy="352865"/>
            </a:xfrm>
          </p:grpSpPr>
          <p:pic>
            <p:nvPicPr>
              <p:cNvPr id="136" name="Picture 17" descr="ICON_VM_basic_flat_R2_Q408.png"/>
              <p:cNvPicPr>
                <a:picLocks noChangeAspect="1"/>
              </p:cNvPicPr>
              <p:nvPr/>
            </p:nvPicPr>
            <p:blipFill>
              <a:blip r:embed="rId15" cstate="print"/>
              <a:srcRect/>
              <a:stretch>
                <a:fillRect/>
              </a:stretch>
            </p:blipFill>
            <p:spPr bwMode="auto">
              <a:xfrm>
                <a:off x="1127759" y="2097258"/>
                <a:ext cx="352865" cy="352865"/>
              </a:xfrm>
              <a:prstGeom prst="rect">
                <a:avLst/>
              </a:prstGeom>
              <a:noFill/>
              <a:ln w="9525">
                <a:noFill/>
                <a:miter lim="800000"/>
                <a:headEnd/>
                <a:tailEnd/>
              </a:ln>
            </p:spPr>
          </p:pic>
          <p:pic>
            <p:nvPicPr>
              <p:cNvPr id="137" name="Picture 17" descr="ICON_VM_basic_flat_R2_Q408.png"/>
              <p:cNvPicPr>
                <a:picLocks noChangeAspect="1"/>
              </p:cNvPicPr>
              <p:nvPr/>
            </p:nvPicPr>
            <p:blipFill>
              <a:blip r:embed="rId15" cstate="print"/>
              <a:srcRect/>
              <a:stretch>
                <a:fillRect/>
              </a:stretch>
            </p:blipFill>
            <p:spPr bwMode="auto">
              <a:xfrm>
                <a:off x="1540412" y="2097258"/>
                <a:ext cx="352865" cy="352865"/>
              </a:xfrm>
              <a:prstGeom prst="rect">
                <a:avLst/>
              </a:prstGeom>
              <a:noFill/>
              <a:ln w="9525">
                <a:noFill/>
                <a:miter lim="800000"/>
                <a:headEnd/>
                <a:tailEnd/>
              </a:ln>
            </p:spPr>
          </p:pic>
          <p:pic>
            <p:nvPicPr>
              <p:cNvPr id="138" name="Picture 17" descr="ICON_VM_basic_flat_R2_Q408.png"/>
              <p:cNvPicPr>
                <a:picLocks noChangeAspect="1"/>
              </p:cNvPicPr>
              <p:nvPr/>
            </p:nvPicPr>
            <p:blipFill>
              <a:blip r:embed="rId15"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23" name="Group 106"/>
            <p:cNvGrpSpPr/>
            <p:nvPr/>
          </p:nvGrpSpPr>
          <p:grpSpPr>
            <a:xfrm>
              <a:off x="1019891" y="3045669"/>
              <a:ext cx="1178170" cy="352865"/>
              <a:chOff x="1127759" y="2097258"/>
              <a:chExt cx="1178170" cy="352865"/>
            </a:xfrm>
          </p:grpSpPr>
          <p:pic>
            <p:nvPicPr>
              <p:cNvPr id="133" name="Picture 17" descr="ICON_VM_basic_flat_R2_Q408.png"/>
              <p:cNvPicPr>
                <a:picLocks noChangeAspect="1"/>
              </p:cNvPicPr>
              <p:nvPr/>
            </p:nvPicPr>
            <p:blipFill>
              <a:blip r:embed="rId15" cstate="print"/>
              <a:srcRect/>
              <a:stretch>
                <a:fillRect/>
              </a:stretch>
            </p:blipFill>
            <p:spPr bwMode="auto">
              <a:xfrm>
                <a:off x="1127759" y="2097258"/>
                <a:ext cx="352865" cy="352865"/>
              </a:xfrm>
              <a:prstGeom prst="rect">
                <a:avLst/>
              </a:prstGeom>
              <a:noFill/>
              <a:ln w="9525">
                <a:noFill/>
                <a:miter lim="800000"/>
                <a:headEnd/>
                <a:tailEnd/>
              </a:ln>
            </p:spPr>
          </p:pic>
          <p:pic>
            <p:nvPicPr>
              <p:cNvPr id="134" name="Picture 17" descr="ICON_VM_basic_flat_R2_Q408.png"/>
              <p:cNvPicPr>
                <a:picLocks noChangeAspect="1"/>
              </p:cNvPicPr>
              <p:nvPr/>
            </p:nvPicPr>
            <p:blipFill>
              <a:blip r:embed="rId15" cstate="print"/>
              <a:srcRect/>
              <a:stretch>
                <a:fillRect/>
              </a:stretch>
            </p:blipFill>
            <p:spPr bwMode="auto">
              <a:xfrm>
                <a:off x="1540412" y="2097258"/>
                <a:ext cx="352865" cy="352865"/>
              </a:xfrm>
              <a:prstGeom prst="rect">
                <a:avLst/>
              </a:prstGeom>
              <a:noFill/>
              <a:ln w="9525">
                <a:noFill/>
                <a:miter lim="800000"/>
                <a:headEnd/>
                <a:tailEnd/>
              </a:ln>
            </p:spPr>
          </p:pic>
          <p:pic>
            <p:nvPicPr>
              <p:cNvPr id="135" name="Picture 17" descr="ICON_VM_basic_flat_R2_Q408.png"/>
              <p:cNvPicPr>
                <a:picLocks noChangeAspect="1"/>
              </p:cNvPicPr>
              <p:nvPr/>
            </p:nvPicPr>
            <p:blipFill>
              <a:blip r:embed="rId15"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24" name="Group 110"/>
            <p:cNvGrpSpPr/>
            <p:nvPr/>
          </p:nvGrpSpPr>
          <p:grpSpPr>
            <a:xfrm>
              <a:off x="1019891" y="3519874"/>
              <a:ext cx="1178170" cy="352865"/>
              <a:chOff x="1127759" y="2097258"/>
              <a:chExt cx="1178170" cy="352865"/>
            </a:xfrm>
          </p:grpSpPr>
          <p:pic>
            <p:nvPicPr>
              <p:cNvPr id="129" name="Picture 17" descr="ICON_VM_basic_flat_R2_Q408.png"/>
              <p:cNvPicPr>
                <a:picLocks noChangeAspect="1"/>
              </p:cNvPicPr>
              <p:nvPr/>
            </p:nvPicPr>
            <p:blipFill>
              <a:blip r:embed="rId15" cstate="print"/>
              <a:srcRect/>
              <a:stretch>
                <a:fillRect/>
              </a:stretch>
            </p:blipFill>
            <p:spPr bwMode="auto">
              <a:xfrm>
                <a:off x="1127759" y="2097258"/>
                <a:ext cx="352865" cy="352865"/>
              </a:xfrm>
              <a:prstGeom prst="rect">
                <a:avLst/>
              </a:prstGeom>
              <a:noFill/>
              <a:ln w="9525">
                <a:noFill/>
                <a:miter lim="800000"/>
                <a:headEnd/>
                <a:tailEnd/>
              </a:ln>
            </p:spPr>
          </p:pic>
          <p:pic>
            <p:nvPicPr>
              <p:cNvPr id="131" name="Picture 17" descr="ICON_VM_basic_flat_R2_Q408.png"/>
              <p:cNvPicPr>
                <a:picLocks noChangeAspect="1"/>
              </p:cNvPicPr>
              <p:nvPr/>
            </p:nvPicPr>
            <p:blipFill>
              <a:blip r:embed="rId15" cstate="print"/>
              <a:srcRect/>
              <a:stretch>
                <a:fillRect/>
              </a:stretch>
            </p:blipFill>
            <p:spPr bwMode="auto">
              <a:xfrm>
                <a:off x="1540412" y="2097258"/>
                <a:ext cx="352865" cy="352865"/>
              </a:xfrm>
              <a:prstGeom prst="rect">
                <a:avLst/>
              </a:prstGeom>
              <a:noFill/>
              <a:ln w="9525">
                <a:noFill/>
                <a:miter lim="800000"/>
                <a:headEnd/>
                <a:tailEnd/>
              </a:ln>
            </p:spPr>
          </p:pic>
          <p:pic>
            <p:nvPicPr>
              <p:cNvPr id="132" name="Picture 17" descr="ICON_VM_basic_flat_R2_Q408.png"/>
              <p:cNvPicPr>
                <a:picLocks noChangeAspect="1"/>
              </p:cNvPicPr>
              <p:nvPr/>
            </p:nvPicPr>
            <p:blipFill>
              <a:blip r:embed="rId15"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25" name="Group 114"/>
            <p:cNvGrpSpPr/>
            <p:nvPr/>
          </p:nvGrpSpPr>
          <p:grpSpPr>
            <a:xfrm>
              <a:off x="1019891" y="3994080"/>
              <a:ext cx="1178170" cy="352865"/>
              <a:chOff x="1127759" y="2097258"/>
              <a:chExt cx="1178170" cy="352865"/>
            </a:xfrm>
          </p:grpSpPr>
          <p:pic>
            <p:nvPicPr>
              <p:cNvPr id="126" name="Picture 17" descr="ICON_VM_basic_flat_R2_Q408.png"/>
              <p:cNvPicPr>
                <a:picLocks noChangeAspect="1"/>
              </p:cNvPicPr>
              <p:nvPr/>
            </p:nvPicPr>
            <p:blipFill>
              <a:blip r:embed="rId15" cstate="print"/>
              <a:srcRect/>
              <a:stretch>
                <a:fillRect/>
              </a:stretch>
            </p:blipFill>
            <p:spPr bwMode="auto">
              <a:xfrm>
                <a:off x="1127759" y="2097258"/>
                <a:ext cx="352865" cy="352865"/>
              </a:xfrm>
              <a:prstGeom prst="rect">
                <a:avLst/>
              </a:prstGeom>
              <a:noFill/>
              <a:ln w="9525">
                <a:noFill/>
                <a:miter lim="800000"/>
                <a:headEnd/>
                <a:tailEnd/>
              </a:ln>
            </p:spPr>
          </p:pic>
          <p:pic>
            <p:nvPicPr>
              <p:cNvPr id="127" name="Picture 17" descr="ICON_VM_basic_flat_R2_Q408.png"/>
              <p:cNvPicPr>
                <a:picLocks noChangeAspect="1"/>
              </p:cNvPicPr>
              <p:nvPr/>
            </p:nvPicPr>
            <p:blipFill>
              <a:blip r:embed="rId15" cstate="print"/>
              <a:srcRect/>
              <a:stretch>
                <a:fillRect/>
              </a:stretch>
            </p:blipFill>
            <p:spPr bwMode="auto">
              <a:xfrm>
                <a:off x="1540412" y="2097258"/>
                <a:ext cx="352865" cy="352865"/>
              </a:xfrm>
              <a:prstGeom prst="rect">
                <a:avLst/>
              </a:prstGeom>
              <a:noFill/>
              <a:ln w="9525">
                <a:noFill/>
                <a:miter lim="800000"/>
                <a:headEnd/>
                <a:tailEnd/>
              </a:ln>
            </p:spPr>
          </p:pic>
          <p:pic>
            <p:nvPicPr>
              <p:cNvPr id="128" name="Picture 17" descr="ICON_VM_basic_flat_R2_Q408.png"/>
              <p:cNvPicPr>
                <a:picLocks noChangeAspect="1"/>
              </p:cNvPicPr>
              <p:nvPr/>
            </p:nvPicPr>
            <p:blipFill>
              <a:blip r:embed="rId15" cstate="print"/>
              <a:srcRect/>
              <a:stretch>
                <a:fillRect/>
              </a:stretch>
            </p:blipFill>
            <p:spPr bwMode="auto">
              <a:xfrm>
                <a:off x="1953064" y="2097258"/>
                <a:ext cx="352865" cy="352865"/>
              </a:xfrm>
              <a:prstGeom prst="rect">
                <a:avLst/>
              </a:prstGeom>
              <a:noFill/>
              <a:ln w="9525">
                <a:noFill/>
                <a:miter lim="800000"/>
                <a:headEnd/>
                <a:tailEnd/>
              </a:ln>
            </p:spPr>
          </p:pic>
        </p:grpSp>
      </p:grpSp>
      <p:sp useBgFill="1">
        <p:nvSpPr>
          <p:cNvPr id="60" name="Rectangle 59"/>
          <p:cNvSpPr/>
          <p:nvPr/>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p:cNvGraphicFramePr>
          <p:nvPr/>
        </p:nvGraphicFramePr>
        <p:xfrm>
          <a:off x="0" y="0"/>
          <a:ext cx="158750" cy="158750"/>
        </p:xfrm>
        <a:graphic>
          <a:graphicData uri="http://schemas.openxmlformats.org/presentationml/2006/ole">
            <p:oleObj spid="_x0000_s314370" name="think-cell Slide" r:id="rId20" imgW="0" imgH="0" progId="">
              <p:embed/>
            </p:oleObj>
          </a:graphicData>
        </a:graphic>
      </p:graphicFrame>
      <p:sp>
        <p:nvSpPr>
          <p:cNvPr id="49" name="Freeform 48"/>
          <p:cNvSpPr/>
          <p:nvPr>
            <p:custDataLst>
              <p:tags r:id="rId2"/>
            </p:custDataLst>
          </p:nvPr>
        </p:nvSpPr>
        <p:spPr bwMode="auto">
          <a:xfrm>
            <a:off x="4284065" y="1173480"/>
            <a:ext cx="3595015" cy="3291840"/>
          </a:xfrm>
          <a:custGeom>
            <a:avLst/>
            <a:gdLst>
              <a:gd name="connsiteX0" fmla="*/ 441960 w 1143000"/>
              <a:gd name="connsiteY0" fmla="*/ 45720 h 868680"/>
              <a:gd name="connsiteX1" fmla="*/ 1143000 w 1143000"/>
              <a:gd name="connsiteY1" fmla="*/ 15240 h 868680"/>
              <a:gd name="connsiteX2" fmla="*/ 960120 w 1143000"/>
              <a:gd name="connsiteY2" fmla="*/ 396240 h 868680"/>
              <a:gd name="connsiteX3" fmla="*/ 548640 w 1143000"/>
              <a:gd name="connsiteY3" fmla="*/ 396240 h 868680"/>
              <a:gd name="connsiteX4" fmla="*/ 335280 w 1143000"/>
              <a:gd name="connsiteY4" fmla="*/ 868680 h 868680"/>
              <a:gd name="connsiteX5" fmla="*/ 0 w 1143000"/>
              <a:gd name="connsiteY5" fmla="*/ 548640 h 868680"/>
              <a:gd name="connsiteX6" fmla="*/ 15240 w 1143000"/>
              <a:gd name="connsiteY6" fmla="*/ 289560 h 868680"/>
              <a:gd name="connsiteX7" fmla="*/ 60960 w 1143000"/>
              <a:gd name="connsiteY7" fmla="*/ 0 h 868680"/>
              <a:gd name="connsiteX8" fmla="*/ 441960 w 1143000"/>
              <a:gd name="connsiteY8" fmla="*/ 45720 h 868680"/>
              <a:gd name="connsiteX0" fmla="*/ 441960 w 2240280"/>
              <a:gd name="connsiteY0" fmla="*/ 45720 h 3550920"/>
              <a:gd name="connsiteX1" fmla="*/ 1143000 w 2240280"/>
              <a:gd name="connsiteY1" fmla="*/ 15240 h 3550920"/>
              <a:gd name="connsiteX2" fmla="*/ 960120 w 2240280"/>
              <a:gd name="connsiteY2" fmla="*/ 396240 h 3550920"/>
              <a:gd name="connsiteX3" fmla="*/ 2240280 w 2240280"/>
              <a:gd name="connsiteY3" fmla="*/ 3550920 h 3550920"/>
              <a:gd name="connsiteX4" fmla="*/ 335280 w 2240280"/>
              <a:gd name="connsiteY4" fmla="*/ 868680 h 3550920"/>
              <a:gd name="connsiteX5" fmla="*/ 0 w 2240280"/>
              <a:gd name="connsiteY5" fmla="*/ 548640 h 3550920"/>
              <a:gd name="connsiteX6" fmla="*/ 15240 w 2240280"/>
              <a:gd name="connsiteY6" fmla="*/ 289560 h 3550920"/>
              <a:gd name="connsiteX7" fmla="*/ 60960 w 2240280"/>
              <a:gd name="connsiteY7" fmla="*/ 0 h 3550920"/>
              <a:gd name="connsiteX8" fmla="*/ 441960 w 2240280"/>
              <a:gd name="connsiteY8" fmla="*/ 45720 h 3550920"/>
              <a:gd name="connsiteX0" fmla="*/ 441960 w 2407920"/>
              <a:gd name="connsiteY0" fmla="*/ 45720 h 3550920"/>
              <a:gd name="connsiteX1" fmla="*/ 1143000 w 2407920"/>
              <a:gd name="connsiteY1" fmla="*/ 15240 h 3550920"/>
              <a:gd name="connsiteX2" fmla="*/ 2407920 w 2407920"/>
              <a:gd name="connsiteY2" fmla="*/ 411480 h 3550920"/>
              <a:gd name="connsiteX3" fmla="*/ 2240280 w 2407920"/>
              <a:gd name="connsiteY3" fmla="*/ 3550920 h 3550920"/>
              <a:gd name="connsiteX4" fmla="*/ 335280 w 2407920"/>
              <a:gd name="connsiteY4" fmla="*/ 868680 h 3550920"/>
              <a:gd name="connsiteX5" fmla="*/ 0 w 2407920"/>
              <a:gd name="connsiteY5" fmla="*/ 548640 h 3550920"/>
              <a:gd name="connsiteX6" fmla="*/ 15240 w 2407920"/>
              <a:gd name="connsiteY6" fmla="*/ 289560 h 3550920"/>
              <a:gd name="connsiteX7" fmla="*/ 60960 w 2407920"/>
              <a:gd name="connsiteY7" fmla="*/ 0 h 3550920"/>
              <a:gd name="connsiteX8" fmla="*/ 441960 w 2407920"/>
              <a:gd name="connsiteY8" fmla="*/ 45720 h 3550920"/>
              <a:gd name="connsiteX0" fmla="*/ 441960 w 2407920"/>
              <a:gd name="connsiteY0" fmla="*/ 45720 h 3429000"/>
              <a:gd name="connsiteX1" fmla="*/ 1143000 w 2407920"/>
              <a:gd name="connsiteY1" fmla="*/ 15240 h 3429000"/>
              <a:gd name="connsiteX2" fmla="*/ 2407920 w 2407920"/>
              <a:gd name="connsiteY2" fmla="*/ 411480 h 3429000"/>
              <a:gd name="connsiteX3" fmla="*/ 2377440 w 2407920"/>
              <a:gd name="connsiteY3" fmla="*/ 3429000 h 3429000"/>
              <a:gd name="connsiteX4" fmla="*/ 335280 w 2407920"/>
              <a:gd name="connsiteY4" fmla="*/ 868680 h 3429000"/>
              <a:gd name="connsiteX5" fmla="*/ 0 w 2407920"/>
              <a:gd name="connsiteY5" fmla="*/ 548640 h 3429000"/>
              <a:gd name="connsiteX6" fmla="*/ 15240 w 2407920"/>
              <a:gd name="connsiteY6" fmla="*/ 289560 h 3429000"/>
              <a:gd name="connsiteX7" fmla="*/ 60960 w 2407920"/>
              <a:gd name="connsiteY7" fmla="*/ 0 h 3429000"/>
              <a:gd name="connsiteX8" fmla="*/ 441960 w 2407920"/>
              <a:gd name="connsiteY8" fmla="*/ 45720 h 3429000"/>
              <a:gd name="connsiteX0" fmla="*/ 441960 w 2407920"/>
              <a:gd name="connsiteY0" fmla="*/ 45720 h 3566160"/>
              <a:gd name="connsiteX1" fmla="*/ 1143000 w 2407920"/>
              <a:gd name="connsiteY1" fmla="*/ 15240 h 3566160"/>
              <a:gd name="connsiteX2" fmla="*/ 2407920 w 2407920"/>
              <a:gd name="connsiteY2" fmla="*/ 411480 h 3566160"/>
              <a:gd name="connsiteX3" fmla="*/ 2377440 w 2407920"/>
              <a:gd name="connsiteY3" fmla="*/ 3429000 h 3566160"/>
              <a:gd name="connsiteX4" fmla="*/ 335280 w 2407920"/>
              <a:gd name="connsiteY4" fmla="*/ 868680 h 3566160"/>
              <a:gd name="connsiteX5" fmla="*/ 0 w 2407920"/>
              <a:gd name="connsiteY5" fmla="*/ 548640 h 3566160"/>
              <a:gd name="connsiteX6" fmla="*/ 15240 w 2407920"/>
              <a:gd name="connsiteY6" fmla="*/ 289560 h 3566160"/>
              <a:gd name="connsiteX7" fmla="*/ 60960 w 2407920"/>
              <a:gd name="connsiteY7" fmla="*/ 0 h 3566160"/>
              <a:gd name="connsiteX8" fmla="*/ 441960 w 2407920"/>
              <a:gd name="connsiteY8" fmla="*/ 45720 h 3566160"/>
              <a:gd name="connsiteX0" fmla="*/ 441960 w 2407920"/>
              <a:gd name="connsiteY0" fmla="*/ 45720 h 4389120"/>
              <a:gd name="connsiteX1" fmla="*/ 1143000 w 2407920"/>
              <a:gd name="connsiteY1" fmla="*/ 15240 h 4389120"/>
              <a:gd name="connsiteX2" fmla="*/ 2407920 w 2407920"/>
              <a:gd name="connsiteY2" fmla="*/ 411480 h 4389120"/>
              <a:gd name="connsiteX3" fmla="*/ 2377440 w 2407920"/>
              <a:gd name="connsiteY3" fmla="*/ 3429000 h 4389120"/>
              <a:gd name="connsiteX4" fmla="*/ 868680 w 2407920"/>
              <a:gd name="connsiteY4" fmla="*/ 3535680 h 4389120"/>
              <a:gd name="connsiteX5" fmla="*/ 0 w 2407920"/>
              <a:gd name="connsiteY5" fmla="*/ 548640 h 4389120"/>
              <a:gd name="connsiteX6" fmla="*/ 15240 w 2407920"/>
              <a:gd name="connsiteY6" fmla="*/ 289560 h 4389120"/>
              <a:gd name="connsiteX7" fmla="*/ 60960 w 2407920"/>
              <a:gd name="connsiteY7" fmla="*/ 0 h 4389120"/>
              <a:gd name="connsiteX8" fmla="*/ 441960 w 2407920"/>
              <a:gd name="connsiteY8" fmla="*/ 45720 h 4389120"/>
              <a:gd name="connsiteX0" fmla="*/ 441960 w 2407920"/>
              <a:gd name="connsiteY0" fmla="*/ 45720 h 3451860"/>
              <a:gd name="connsiteX1" fmla="*/ 1143000 w 2407920"/>
              <a:gd name="connsiteY1" fmla="*/ 15240 h 3451860"/>
              <a:gd name="connsiteX2" fmla="*/ 2407920 w 2407920"/>
              <a:gd name="connsiteY2" fmla="*/ 411480 h 3451860"/>
              <a:gd name="connsiteX3" fmla="*/ 2377440 w 2407920"/>
              <a:gd name="connsiteY3" fmla="*/ 3429000 h 3451860"/>
              <a:gd name="connsiteX4" fmla="*/ 0 w 2407920"/>
              <a:gd name="connsiteY4" fmla="*/ 548640 h 3451860"/>
              <a:gd name="connsiteX5" fmla="*/ 15240 w 2407920"/>
              <a:gd name="connsiteY5" fmla="*/ 289560 h 3451860"/>
              <a:gd name="connsiteX6" fmla="*/ 60960 w 2407920"/>
              <a:gd name="connsiteY6" fmla="*/ 0 h 3451860"/>
              <a:gd name="connsiteX7" fmla="*/ 441960 w 2407920"/>
              <a:gd name="connsiteY7" fmla="*/ 45720 h 34518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1066800 w 2392680"/>
              <a:gd name="connsiteY0" fmla="*/ 22860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1066800 w 2392680"/>
              <a:gd name="connsiteY7" fmla="*/ 228600 h 4074160"/>
              <a:gd name="connsiteX0" fmla="*/ 1066800 w 2392680"/>
              <a:gd name="connsiteY0" fmla="*/ 0 h 3845560"/>
              <a:gd name="connsiteX1" fmla="*/ 2316480 w 2392680"/>
              <a:gd name="connsiteY1" fmla="*/ 30480 h 3845560"/>
              <a:gd name="connsiteX2" fmla="*/ 2392680 w 2392680"/>
              <a:gd name="connsiteY2" fmla="*/ 182880 h 3845560"/>
              <a:gd name="connsiteX3" fmla="*/ 2362200 w 2392680"/>
              <a:gd name="connsiteY3" fmla="*/ 3200400 h 3845560"/>
              <a:gd name="connsiteX4" fmla="*/ 929640 w 2392680"/>
              <a:gd name="connsiteY4" fmla="*/ 3322320 h 3845560"/>
              <a:gd name="connsiteX5" fmla="*/ 0 w 2392680"/>
              <a:gd name="connsiteY5" fmla="*/ 60960 h 3845560"/>
              <a:gd name="connsiteX6" fmla="*/ 762000 w 2392680"/>
              <a:gd name="connsiteY6" fmla="*/ 365760 h 3845560"/>
              <a:gd name="connsiteX7" fmla="*/ 1066800 w 2392680"/>
              <a:gd name="connsiteY7" fmla="*/ 0 h 3845560"/>
              <a:gd name="connsiteX0" fmla="*/ 652780 w 1978660"/>
              <a:gd name="connsiteY0" fmla="*/ 0 h 3845560"/>
              <a:gd name="connsiteX1" fmla="*/ 1902460 w 1978660"/>
              <a:gd name="connsiteY1" fmla="*/ 30480 h 3845560"/>
              <a:gd name="connsiteX2" fmla="*/ 1978660 w 1978660"/>
              <a:gd name="connsiteY2" fmla="*/ 182880 h 3845560"/>
              <a:gd name="connsiteX3" fmla="*/ 1948180 w 1978660"/>
              <a:gd name="connsiteY3" fmla="*/ 3200400 h 3845560"/>
              <a:gd name="connsiteX4" fmla="*/ 515620 w 1978660"/>
              <a:gd name="connsiteY4" fmla="*/ 3322320 h 3845560"/>
              <a:gd name="connsiteX5" fmla="*/ 256540 w 1978660"/>
              <a:gd name="connsiteY5" fmla="*/ 1356360 h 3845560"/>
              <a:gd name="connsiteX6" fmla="*/ 347980 w 1978660"/>
              <a:gd name="connsiteY6" fmla="*/ 365760 h 3845560"/>
              <a:gd name="connsiteX7" fmla="*/ 652780 w 1978660"/>
              <a:gd name="connsiteY7"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99060 w 1729740"/>
              <a:gd name="connsiteY5" fmla="*/ 365760 h 3845560"/>
              <a:gd name="connsiteX6" fmla="*/ 403860 w 1729740"/>
              <a:gd name="connsiteY6"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38100 w 1729740"/>
              <a:gd name="connsiteY5" fmla="*/ 182880 h 3845560"/>
              <a:gd name="connsiteX6" fmla="*/ 403860 w 1729740"/>
              <a:gd name="connsiteY6" fmla="*/ 0 h 3845560"/>
              <a:gd name="connsiteX0" fmla="*/ 205740 w 1729740"/>
              <a:gd name="connsiteY0" fmla="*/ 0 h 3815080"/>
              <a:gd name="connsiteX1" fmla="*/ 1653540 w 1729740"/>
              <a:gd name="connsiteY1" fmla="*/ 0 h 3815080"/>
              <a:gd name="connsiteX2" fmla="*/ 1729740 w 1729740"/>
              <a:gd name="connsiteY2" fmla="*/ 152400 h 3815080"/>
              <a:gd name="connsiteX3" fmla="*/ 1699260 w 1729740"/>
              <a:gd name="connsiteY3" fmla="*/ 3169920 h 3815080"/>
              <a:gd name="connsiteX4" fmla="*/ 266700 w 1729740"/>
              <a:gd name="connsiteY4" fmla="*/ 3291840 h 3815080"/>
              <a:gd name="connsiteX5" fmla="*/ 38100 w 1729740"/>
              <a:gd name="connsiteY5" fmla="*/ 152400 h 3815080"/>
              <a:gd name="connsiteX6" fmla="*/ 205740 w 1729740"/>
              <a:gd name="connsiteY6" fmla="*/ 0 h 3815080"/>
              <a:gd name="connsiteX0" fmla="*/ 388620 w 1912620"/>
              <a:gd name="connsiteY0" fmla="*/ 0 h 3632200"/>
              <a:gd name="connsiteX1" fmla="*/ 1836420 w 1912620"/>
              <a:gd name="connsiteY1" fmla="*/ 0 h 3632200"/>
              <a:gd name="connsiteX2" fmla="*/ 1912620 w 1912620"/>
              <a:gd name="connsiteY2" fmla="*/ 152400 h 3632200"/>
              <a:gd name="connsiteX3" fmla="*/ 1882140 w 1912620"/>
              <a:gd name="connsiteY3" fmla="*/ 3169920 h 3632200"/>
              <a:gd name="connsiteX4" fmla="*/ 266700 w 1912620"/>
              <a:gd name="connsiteY4" fmla="*/ 3108960 h 3632200"/>
              <a:gd name="connsiteX5" fmla="*/ 220980 w 1912620"/>
              <a:gd name="connsiteY5" fmla="*/ 152400 h 3632200"/>
              <a:gd name="connsiteX6" fmla="*/ 388620 w 191262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45720 w 1691640"/>
              <a:gd name="connsiteY4" fmla="*/ 3108960 h 3632200"/>
              <a:gd name="connsiteX5" fmla="*/ 0 w 1691640"/>
              <a:gd name="connsiteY5" fmla="*/ 152400 h 3632200"/>
              <a:gd name="connsiteX6" fmla="*/ 167640 w 169164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15240 w 1691640"/>
              <a:gd name="connsiteY4" fmla="*/ 3108960 h 3632200"/>
              <a:gd name="connsiteX5" fmla="*/ 0 w 1691640"/>
              <a:gd name="connsiteY5" fmla="*/ 152400 h 3632200"/>
              <a:gd name="connsiteX6" fmla="*/ 167640 w 1691640"/>
              <a:gd name="connsiteY6" fmla="*/ 0 h 363220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15240 w 1691640"/>
              <a:gd name="connsiteY4" fmla="*/ 3108960 h 3169920"/>
              <a:gd name="connsiteX5" fmla="*/ 0 w 1691640"/>
              <a:gd name="connsiteY5" fmla="*/ 152400 h 3169920"/>
              <a:gd name="connsiteX6" fmla="*/ 167640 w 1691640"/>
              <a:gd name="connsiteY6" fmla="*/ 0 h 316992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670560 w 1691640"/>
              <a:gd name="connsiteY4" fmla="*/ 3124200 h 3169920"/>
              <a:gd name="connsiteX5" fmla="*/ 15240 w 1691640"/>
              <a:gd name="connsiteY5" fmla="*/ 3108960 h 3169920"/>
              <a:gd name="connsiteX6" fmla="*/ 0 w 1691640"/>
              <a:gd name="connsiteY6" fmla="*/ 152400 h 3169920"/>
              <a:gd name="connsiteX7" fmla="*/ 167640 w 1691640"/>
              <a:gd name="connsiteY7" fmla="*/ 0 h 3169920"/>
              <a:gd name="connsiteX0" fmla="*/ 167640 w 1691640"/>
              <a:gd name="connsiteY0" fmla="*/ 0 h 3225800"/>
              <a:gd name="connsiteX1" fmla="*/ 1615440 w 1691640"/>
              <a:gd name="connsiteY1" fmla="*/ 0 h 3225800"/>
              <a:gd name="connsiteX2" fmla="*/ 1691640 w 1691640"/>
              <a:gd name="connsiteY2" fmla="*/ 152400 h 3225800"/>
              <a:gd name="connsiteX3" fmla="*/ 1661160 w 1691640"/>
              <a:gd name="connsiteY3" fmla="*/ 3169920 h 3225800"/>
              <a:gd name="connsiteX4" fmla="*/ 670560 w 1691640"/>
              <a:gd name="connsiteY4" fmla="*/ 3124200 h 3225800"/>
              <a:gd name="connsiteX5" fmla="*/ 15240 w 1691640"/>
              <a:gd name="connsiteY5" fmla="*/ 3108960 h 3225800"/>
              <a:gd name="connsiteX6" fmla="*/ 0 w 1691640"/>
              <a:gd name="connsiteY6" fmla="*/ 152400 h 3225800"/>
              <a:gd name="connsiteX7" fmla="*/ 167640 w 1691640"/>
              <a:gd name="connsiteY7" fmla="*/ 0 h 3225800"/>
              <a:gd name="connsiteX0" fmla="*/ 477520 w 2001520"/>
              <a:gd name="connsiteY0" fmla="*/ 0 h 3362960"/>
              <a:gd name="connsiteX1" fmla="*/ 1925320 w 2001520"/>
              <a:gd name="connsiteY1" fmla="*/ 0 h 3362960"/>
              <a:gd name="connsiteX2" fmla="*/ 2001520 w 2001520"/>
              <a:gd name="connsiteY2" fmla="*/ 152400 h 3362960"/>
              <a:gd name="connsiteX3" fmla="*/ 1971040 w 2001520"/>
              <a:gd name="connsiteY3" fmla="*/ 3169920 h 3362960"/>
              <a:gd name="connsiteX4" fmla="*/ 492760 w 2001520"/>
              <a:gd name="connsiteY4" fmla="*/ 3261360 h 3362960"/>
              <a:gd name="connsiteX5" fmla="*/ 325120 w 2001520"/>
              <a:gd name="connsiteY5" fmla="*/ 3108960 h 3362960"/>
              <a:gd name="connsiteX6" fmla="*/ 309880 w 2001520"/>
              <a:gd name="connsiteY6" fmla="*/ 152400 h 3362960"/>
              <a:gd name="connsiteX7" fmla="*/ 477520 w 2001520"/>
              <a:gd name="connsiteY7" fmla="*/ 0 h 33629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82880 w 1691640"/>
              <a:gd name="connsiteY4" fmla="*/ 3261360 h 3261360"/>
              <a:gd name="connsiteX5" fmla="*/ 15240 w 1691640"/>
              <a:gd name="connsiteY5" fmla="*/ 3108960 h 3261360"/>
              <a:gd name="connsiteX6" fmla="*/ 0 w 1691640"/>
              <a:gd name="connsiteY6" fmla="*/ 152400 h 3261360"/>
              <a:gd name="connsiteX7" fmla="*/ 167640 w 1691640"/>
              <a:gd name="connsiteY7" fmla="*/ 0 h 32613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341120 w 1691640"/>
              <a:gd name="connsiteY4" fmla="*/ 3169920 h 3261360"/>
              <a:gd name="connsiteX5" fmla="*/ 182880 w 1691640"/>
              <a:gd name="connsiteY5" fmla="*/ 3261360 h 3261360"/>
              <a:gd name="connsiteX6" fmla="*/ 15240 w 1691640"/>
              <a:gd name="connsiteY6" fmla="*/ 3108960 h 3261360"/>
              <a:gd name="connsiteX7" fmla="*/ 0 w 1691640"/>
              <a:gd name="connsiteY7" fmla="*/ 152400 h 3261360"/>
              <a:gd name="connsiteX8" fmla="*/ 167640 w 1691640"/>
              <a:gd name="connsiteY8" fmla="*/ 0 h 326136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82880 w 1691640"/>
              <a:gd name="connsiteY5" fmla="*/ 326136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58496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52400 h 3291840"/>
              <a:gd name="connsiteX8" fmla="*/ 167640 w 170688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123406 h 3291840"/>
              <a:gd name="connsiteX8" fmla="*/ 0 w 1706880"/>
              <a:gd name="connsiteY8" fmla="*/ 152400 h 3291840"/>
              <a:gd name="connsiteX9" fmla="*/ 167640 w 1706880"/>
              <a:gd name="connsiteY9" fmla="*/ 0 h 3291840"/>
              <a:gd name="connsiteX0" fmla="*/ 178526 w 1717766"/>
              <a:gd name="connsiteY0" fmla="*/ 0 h 3291840"/>
              <a:gd name="connsiteX1" fmla="*/ 1595846 w 1717766"/>
              <a:gd name="connsiteY1" fmla="*/ 0 h 3291840"/>
              <a:gd name="connsiteX2" fmla="*/ 1702526 w 1717766"/>
              <a:gd name="connsiteY2" fmla="*/ 152400 h 3291840"/>
              <a:gd name="connsiteX3" fmla="*/ 1717766 w 1717766"/>
              <a:gd name="connsiteY3" fmla="*/ 3169920 h 3291840"/>
              <a:gd name="connsiteX4" fmla="*/ 1504406 w 1717766"/>
              <a:gd name="connsiteY4" fmla="*/ 3291840 h 3291840"/>
              <a:gd name="connsiteX5" fmla="*/ 163286 w 1717766"/>
              <a:gd name="connsiteY5" fmla="*/ 3276600 h 3291840"/>
              <a:gd name="connsiteX6" fmla="*/ 26126 w 1717766"/>
              <a:gd name="connsiteY6" fmla="*/ 3108960 h 3291840"/>
              <a:gd name="connsiteX7" fmla="*/ 0 w 1717766"/>
              <a:gd name="connsiteY7" fmla="*/ 1362891 h 3291840"/>
              <a:gd name="connsiteX8" fmla="*/ 10886 w 1717766"/>
              <a:gd name="connsiteY8" fmla="*/ 1123406 h 3291840"/>
              <a:gd name="connsiteX9" fmla="*/ 10886 w 1717766"/>
              <a:gd name="connsiteY9" fmla="*/ 152400 h 3291840"/>
              <a:gd name="connsiteX10" fmla="*/ 178526 w 1717766"/>
              <a:gd name="connsiteY10" fmla="*/ 0 h 3291840"/>
              <a:gd name="connsiteX0" fmla="*/ 178526 w 1717766"/>
              <a:gd name="connsiteY0" fmla="*/ 0 h 3291840"/>
              <a:gd name="connsiteX1" fmla="*/ 1595846 w 1717766"/>
              <a:gd name="connsiteY1" fmla="*/ 0 h 3291840"/>
              <a:gd name="connsiteX2" fmla="*/ 1702526 w 1717766"/>
              <a:gd name="connsiteY2" fmla="*/ 152400 h 3291840"/>
              <a:gd name="connsiteX3" fmla="*/ 1717766 w 1717766"/>
              <a:gd name="connsiteY3" fmla="*/ 3169920 h 3291840"/>
              <a:gd name="connsiteX4" fmla="*/ 1504406 w 1717766"/>
              <a:gd name="connsiteY4" fmla="*/ 3291840 h 3291840"/>
              <a:gd name="connsiteX5" fmla="*/ 163286 w 1717766"/>
              <a:gd name="connsiteY5" fmla="*/ 3276600 h 3291840"/>
              <a:gd name="connsiteX6" fmla="*/ 26126 w 1717766"/>
              <a:gd name="connsiteY6" fmla="*/ 3108960 h 3291840"/>
              <a:gd name="connsiteX7" fmla="*/ 0 w 1717766"/>
              <a:gd name="connsiteY7" fmla="*/ 1841863 h 3291840"/>
              <a:gd name="connsiteX8" fmla="*/ 0 w 1717766"/>
              <a:gd name="connsiteY8" fmla="*/ 1362891 h 3291840"/>
              <a:gd name="connsiteX9" fmla="*/ 10886 w 1717766"/>
              <a:gd name="connsiteY9" fmla="*/ 1123406 h 3291840"/>
              <a:gd name="connsiteX10" fmla="*/ 10886 w 1717766"/>
              <a:gd name="connsiteY10" fmla="*/ 152400 h 3291840"/>
              <a:gd name="connsiteX11" fmla="*/ 178526 w 1717766"/>
              <a:gd name="connsiteY11" fmla="*/ 0 h 3291840"/>
              <a:gd name="connsiteX0" fmla="*/ 2007326 w 3546566"/>
              <a:gd name="connsiteY0" fmla="*/ 0 h 3291840"/>
              <a:gd name="connsiteX1" fmla="*/ 3424646 w 3546566"/>
              <a:gd name="connsiteY1" fmla="*/ 0 h 3291840"/>
              <a:gd name="connsiteX2" fmla="*/ 3531326 w 3546566"/>
              <a:gd name="connsiteY2" fmla="*/ 152400 h 3291840"/>
              <a:gd name="connsiteX3" fmla="*/ 3546566 w 3546566"/>
              <a:gd name="connsiteY3" fmla="*/ 3169920 h 3291840"/>
              <a:gd name="connsiteX4" fmla="*/ 3333206 w 3546566"/>
              <a:gd name="connsiteY4" fmla="*/ 3291840 h 3291840"/>
              <a:gd name="connsiteX5" fmla="*/ 1992086 w 3546566"/>
              <a:gd name="connsiteY5" fmla="*/ 3276600 h 3291840"/>
              <a:gd name="connsiteX6" fmla="*/ 1854926 w 3546566"/>
              <a:gd name="connsiteY6" fmla="*/ 3108960 h 3291840"/>
              <a:gd name="connsiteX7" fmla="*/ 1828800 w 3546566"/>
              <a:gd name="connsiteY7" fmla="*/ 1841863 h 3291840"/>
              <a:gd name="connsiteX8" fmla="*/ 0 w 3546566"/>
              <a:gd name="connsiteY8" fmla="*/ 1123406 h 3291840"/>
              <a:gd name="connsiteX9" fmla="*/ 1839686 w 3546566"/>
              <a:gd name="connsiteY9" fmla="*/ 1123406 h 3291840"/>
              <a:gd name="connsiteX10" fmla="*/ 1839686 w 3546566"/>
              <a:gd name="connsiteY10" fmla="*/ 152400 h 3291840"/>
              <a:gd name="connsiteX11" fmla="*/ 2007326 w 3546566"/>
              <a:gd name="connsiteY11" fmla="*/ 0 h 3291840"/>
              <a:gd name="connsiteX0" fmla="*/ 2007326 w 3546566"/>
              <a:gd name="connsiteY0" fmla="*/ 0 h 3291840"/>
              <a:gd name="connsiteX1" fmla="*/ 3424646 w 3546566"/>
              <a:gd name="connsiteY1" fmla="*/ 0 h 3291840"/>
              <a:gd name="connsiteX2" fmla="*/ 3531326 w 3546566"/>
              <a:gd name="connsiteY2" fmla="*/ 152400 h 3291840"/>
              <a:gd name="connsiteX3" fmla="*/ 3546566 w 3546566"/>
              <a:gd name="connsiteY3" fmla="*/ 3169920 h 3291840"/>
              <a:gd name="connsiteX4" fmla="*/ 3333206 w 3546566"/>
              <a:gd name="connsiteY4" fmla="*/ 3291840 h 3291840"/>
              <a:gd name="connsiteX5" fmla="*/ 1992086 w 3546566"/>
              <a:gd name="connsiteY5" fmla="*/ 3276600 h 3291840"/>
              <a:gd name="connsiteX6" fmla="*/ 1854926 w 3546566"/>
              <a:gd name="connsiteY6" fmla="*/ 3108960 h 3291840"/>
              <a:gd name="connsiteX7" fmla="*/ 1828800 w 3546566"/>
              <a:gd name="connsiteY7" fmla="*/ 1841863 h 3291840"/>
              <a:gd name="connsiteX8" fmla="*/ 979715 w 3546566"/>
              <a:gd name="connsiteY8" fmla="*/ 1493520 h 3291840"/>
              <a:gd name="connsiteX9" fmla="*/ 0 w 3546566"/>
              <a:gd name="connsiteY9" fmla="*/ 1123406 h 3291840"/>
              <a:gd name="connsiteX10" fmla="*/ 1839686 w 3546566"/>
              <a:gd name="connsiteY10" fmla="*/ 1123406 h 3291840"/>
              <a:gd name="connsiteX11" fmla="*/ 1839686 w 3546566"/>
              <a:gd name="connsiteY11" fmla="*/ 152400 h 3291840"/>
              <a:gd name="connsiteX12" fmla="*/ 2007326 w 3546566"/>
              <a:gd name="connsiteY12" fmla="*/ 0 h 3291840"/>
              <a:gd name="connsiteX0" fmla="*/ 2061754 w 3600994"/>
              <a:gd name="connsiteY0" fmla="*/ 0 h 3291840"/>
              <a:gd name="connsiteX1" fmla="*/ 3479074 w 3600994"/>
              <a:gd name="connsiteY1" fmla="*/ 0 h 3291840"/>
              <a:gd name="connsiteX2" fmla="*/ 3585754 w 3600994"/>
              <a:gd name="connsiteY2" fmla="*/ 152400 h 3291840"/>
              <a:gd name="connsiteX3" fmla="*/ 3600994 w 3600994"/>
              <a:gd name="connsiteY3" fmla="*/ 3169920 h 3291840"/>
              <a:gd name="connsiteX4" fmla="*/ 3387634 w 3600994"/>
              <a:gd name="connsiteY4" fmla="*/ 3291840 h 3291840"/>
              <a:gd name="connsiteX5" fmla="*/ 2046514 w 3600994"/>
              <a:gd name="connsiteY5" fmla="*/ 3276600 h 3291840"/>
              <a:gd name="connsiteX6" fmla="*/ 1909354 w 3600994"/>
              <a:gd name="connsiteY6" fmla="*/ 3108960 h 3291840"/>
              <a:gd name="connsiteX7" fmla="*/ 1883228 w 3600994"/>
              <a:gd name="connsiteY7" fmla="*/ 1841863 h 3291840"/>
              <a:gd name="connsiteX8" fmla="*/ 0 w 3600994"/>
              <a:gd name="connsiteY8" fmla="*/ 2636520 h 3291840"/>
              <a:gd name="connsiteX9" fmla="*/ 54428 w 3600994"/>
              <a:gd name="connsiteY9" fmla="*/ 1123406 h 3291840"/>
              <a:gd name="connsiteX10" fmla="*/ 1894114 w 3600994"/>
              <a:gd name="connsiteY10" fmla="*/ 1123406 h 3291840"/>
              <a:gd name="connsiteX11" fmla="*/ 1894114 w 3600994"/>
              <a:gd name="connsiteY11" fmla="*/ 152400 h 3291840"/>
              <a:gd name="connsiteX12" fmla="*/ 2061754 w 3600994"/>
              <a:gd name="connsiteY12" fmla="*/ 0 h 3291840"/>
              <a:gd name="connsiteX0" fmla="*/ 2094412 w 3633652"/>
              <a:gd name="connsiteY0" fmla="*/ 0 h 3291840"/>
              <a:gd name="connsiteX1" fmla="*/ 3511732 w 3633652"/>
              <a:gd name="connsiteY1" fmla="*/ 0 h 3291840"/>
              <a:gd name="connsiteX2" fmla="*/ 3618412 w 3633652"/>
              <a:gd name="connsiteY2" fmla="*/ 152400 h 3291840"/>
              <a:gd name="connsiteX3" fmla="*/ 3633652 w 3633652"/>
              <a:gd name="connsiteY3" fmla="*/ 3169920 h 3291840"/>
              <a:gd name="connsiteX4" fmla="*/ 3420292 w 3633652"/>
              <a:gd name="connsiteY4" fmla="*/ 3291840 h 3291840"/>
              <a:gd name="connsiteX5" fmla="*/ 2079172 w 3633652"/>
              <a:gd name="connsiteY5" fmla="*/ 3276600 h 3291840"/>
              <a:gd name="connsiteX6" fmla="*/ 1942012 w 3633652"/>
              <a:gd name="connsiteY6" fmla="*/ 3108960 h 3291840"/>
              <a:gd name="connsiteX7" fmla="*/ 1915886 w 3633652"/>
              <a:gd name="connsiteY7" fmla="*/ 1841863 h 3291840"/>
              <a:gd name="connsiteX8" fmla="*/ 32658 w 3633652"/>
              <a:gd name="connsiteY8" fmla="*/ 2636520 h 3291840"/>
              <a:gd name="connsiteX9" fmla="*/ 0 w 3633652"/>
              <a:gd name="connsiteY9" fmla="*/ 2135778 h 3291840"/>
              <a:gd name="connsiteX10" fmla="*/ 1926772 w 3633652"/>
              <a:gd name="connsiteY10" fmla="*/ 1123406 h 3291840"/>
              <a:gd name="connsiteX11" fmla="*/ 1926772 w 3633652"/>
              <a:gd name="connsiteY11" fmla="*/ 152400 h 3291840"/>
              <a:gd name="connsiteX12" fmla="*/ 2094412 w 3633652"/>
              <a:gd name="connsiteY12" fmla="*/ 0 h 3291840"/>
              <a:gd name="connsiteX0" fmla="*/ 2094412 w 3633652"/>
              <a:gd name="connsiteY0" fmla="*/ 0 h 3291840"/>
              <a:gd name="connsiteX1" fmla="*/ 3511732 w 3633652"/>
              <a:gd name="connsiteY1" fmla="*/ 0 h 3291840"/>
              <a:gd name="connsiteX2" fmla="*/ 3618412 w 3633652"/>
              <a:gd name="connsiteY2" fmla="*/ 152400 h 3291840"/>
              <a:gd name="connsiteX3" fmla="*/ 3633652 w 3633652"/>
              <a:gd name="connsiteY3" fmla="*/ 3169920 h 3291840"/>
              <a:gd name="connsiteX4" fmla="*/ 3420292 w 3633652"/>
              <a:gd name="connsiteY4" fmla="*/ 3291840 h 3291840"/>
              <a:gd name="connsiteX5" fmla="*/ 2079172 w 3633652"/>
              <a:gd name="connsiteY5" fmla="*/ 3276600 h 3291840"/>
              <a:gd name="connsiteX6" fmla="*/ 1942012 w 3633652"/>
              <a:gd name="connsiteY6" fmla="*/ 3108960 h 3291840"/>
              <a:gd name="connsiteX7" fmla="*/ 1959429 w 3633652"/>
              <a:gd name="connsiteY7" fmla="*/ 2636520 h 3291840"/>
              <a:gd name="connsiteX8" fmla="*/ 32658 w 3633652"/>
              <a:gd name="connsiteY8" fmla="*/ 2636520 h 3291840"/>
              <a:gd name="connsiteX9" fmla="*/ 0 w 3633652"/>
              <a:gd name="connsiteY9" fmla="*/ 2135778 h 3291840"/>
              <a:gd name="connsiteX10" fmla="*/ 1926772 w 3633652"/>
              <a:gd name="connsiteY10" fmla="*/ 1123406 h 3291840"/>
              <a:gd name="connsiteX11" fmla="*/ 1926772 w 3633652"/>
              <a:gd name="connsiteY11" fmla="*/ 152400 h 3291840"/>
              <a:gd name="connsiteX12" fmla="*/ 2094412 w 3633652"/>
              <a:gd name="connsiteY12" fmla="*/ 0 h 3291840"/>
              <a:gd name="connsiteX0" fmla="*/ 2094412 w 3633652"/>
              <a:gd name="connsiteY0" fmla="*/ 0 h 3291840"/>
              <a:gd name="connsiteX1" fmla="*/ 3511732 w 3633652"/>
              <a:gd name="connsiteY1" fmla="*/ 0 h 3291840"/>
              <a:gd name="connsiteX2" fmla="*/ 3618412 w 3633652"/>
              <a:gd name="connsiteY2" fmla="*/ 152400 h 3291840"/>
              <a:gd name="connsiteX3" fmla="*/ 3633652 w 3633652"/>
              <a:gd name="connsiteY3" fmla="*/ 3169920 h 3291840"/>
              <a:gd name="connsiteX4" fmla="*/ 3420292 w 3633652"/>
              <a:gd name="connsiteY4" fmla="*/ 3291840 h 3291840"/>
              <a:gd name="connsiteX5" fmla="*/ 2079172 w 3633652"/>
              <a:gd name="connsiteY5" fmla="*/ 3276600 h 3291840"/>
              <a:gd name="connsiteX6" fmla="*/ 1942012 w 3633652"/>
              <a:gd name="connsiteY6" fmla="*/ 3108960 h 3291840"/>
              <a:gd name="connsiteX7" fmla="*/ 1959429 w 3633652"/>
              <a:gd name="connsiteY7" fmla="*/ 2636520 h 3291840"/>
              <a:gd name="connsiteX8" fmla="*/ 32658 w 3633652"/>
              <a:gd name="connsiteY8" fmla="*/ 2636520 h 3291840"/>
              <a:gd name="connsiteX9" fmla="*/ 0 w 3633652"/>
              <a:gd name="connsiteY9" fmla="*/ 2135778 h 3291840"/>
              <a:gd name="connsiteX10" fmla="*/ 1948543 w 3633652"/>
              <a:gd name="connsiteY10" fmla="*/ 2092235 h 3291840"/>
              <a:gd name="connsiteX11" fmla="*/ 1926772 w 3633652"/>
              <a:gd name="connsiteY11" fmla="*/ 152400 h 3291840"/>
              <a:gd name="connsiteX12" fmla="*/ 2094412 w 3633652"/>
              <a:gd name="connsiteY12" fmla="*/ 0 h 3291840"/>
              <a:gd name="connsiteX0" fmla="*/ 2094412 w 3633652"/>
              <a:gd name="connsiteY0" fmla="*/ 0 h 3291840"/>
              <a:gd name="connsiteX1" fmla="*/ 3511732 w 3633652"/>
              <a:gd name="connsiteY1" fmla="*/ 0 h 3291840"/>
              <a:gd name="connsiteX2" fmla="*/ 3618412 w 3633652"/>
              <a:gd name="connsiteY2" fmla="*/ 152400 h 3291840"/>
              <a:gd name="connsiteX3" fmla="*/ 3633652 w 3633652"/>
              <a:gd name="connsiteY3" fmla="*/ 3169920 h 3291840"/>
              <a:gd name="connsiteX4" fmla="*/ 3420292 w 3633652"/>
              <a:gd name="connsiteY4" fmla="*/ 3291840 h 3291840"/>
              <a:gd name="connsiteX5" fmla="*/ 2079172 w 3633652"/>
              <a:gd name="connsiteY5" fmla="*/ 3276600 h 3291840"/>
              <a:gd name="connsiteX6" fmla="*/ 1942012 w 3633652"/>
              <a:gd name="connsiteY6" fmla="*/ 3108960 h 3291840"/>
              <a:gd name="connsiteX7" fmla="*/ 1926772 w 3633652"/>
              <a:gd name="connsiteY7" fmla="*/ 2636520 h 3291840"/>
              <a:gd name="connsiteX8" fmla="*/ 32658 w 3633652"/>
              <a:gd name="connsiteY8" fmla="*/ 2636520 h 3291840"/>
              <a:gd name="connsiteX9" fmla="*/ 0 w 3633652"/>
              <a:gd name="connsiteY9" fmla="*/ 2135778 h 3291840"/>
              <a:gd name="connsiteX10" fmla="*/ 1948543 w 3633652"/>
              <a:gd name="connsiteY10" fmla="*/ 2092235 h 3291840"/>
              <a:gd name="connsiteX11" fmla="*/ 1926772 w 3633652"/>
              <a:gd name="connsiteY11" fmla="*/ 152400 h 3291840"/>
              <a:gd name="connsiteX12" fmla="*/ 2094412 w 3633652"/>
              <a:gd name="connsiteY12" fmla="*/ 0 h 3291840"/>
              <a:gd name="connsiteX0" fmla="*/ 2094412 w 3633652"/>
              <a:gd name="connsiteY0" fmla="*/ 0 h 3291840"/>
              <a:gd name="connsiteX1" fmla="*/ 3511732 w 3633652"/>
              <a:gd name="connsiteY1" fmla="*/ 0 h 3291840"/>
              <a:gd name="connsiteX2" fmla="*/ 3618412 w 3633652"/>
              <a:gd name="connsiteY2" fmla="*/ 152400 h 3291840"/>
              <a:gd name="connsiteX3" fmla="*/ 3633652 w 3633652"/>
              <a:gd name="connsiteY3" fmla="*/ 3169920 h 3291840"/>
              <a:gd name="connsiteX4" fmla="*/ 3420292 w 3633652"/>
              <a:gd name="connsiteY4" fmla="*/ 3291840 h 3291840"/>
              <a:gd name="connsiteX5" fmla="*/ 2079172 w 3633652"/>
              <a:gd name="connsiteY5" fmla="*/ 3276600 h 3291840"/>
              <a:gd name="connsiteX6" fmla="*/ 1942012 w 3633652"/>
              <a:gd name="connsiteY6" fmla="*/ 3108960 h 3291840"/>
              <a:gd name="connsiteX7" fmla="*/ 1926772 w 3633652"/>
              <a:gd name="connsiteY7" fmla="*/ 2636520 h 3291840"/>
              <a:gd name="connsiteX8" fmla="*/ 32658 w 3633652"/>
              <a:gd name="connsiteY8" fmla="*/ 2636520 h 3291840"/>
              <a:gd name="connsiteX9" fmla="*/ 0 w 3633652"/>
              <a:gd name="connsiteY9" fmla="*/ 2135778 h 3291840"/>
              <a:gd name="connsiteX10" fmla="*/ 1926772 w 3633652"/>
              <a:gd name="connsiteY10" fmla="*/ 2124892 h 3291840"/>
              <a:gd name="connsiteX11" fmla="*/ 1926772 w 3633652"/>
              <a:gd name="connsiteY11" fmla="*/ 152400 h 3291840"/>
              <a:gd name="connsiteX12" fmla="*/ 2094412 w 3633652"/>
              <a:gd name="connsiteY12" fmla="*/ 0 h 3291840"/>
              <a:gd name="connsiteX0" fmla="*/ 2061754 w 3600994"/>
              <a:gd name="connsiteY0" fmla="*/ 0 h 3291840"/>
              <a:gd name="connsiteX1" fmla="*/ 3479074 w 3600994"/>
              <a:gd name="connsiteY1" fmla="*/ 0 h 3291840"/>
              <a:gd name="connsiteX2" fmla="*/ 3585754 w 3600994"/>
              <a:gd name="connsiteY2" fmla="*/ 152400 h 3291840"/>
              <a:gd name="connsiteX3" fmla="*/ 3600994 w 3600994"/>
              <a:gd name="connsiteY3" fmla="*/ 3169920 h 3291840"/>
              <a:gd name="connsiteX4" fmla="*/ 3387634 w 3600994"/>
              <a:gd name="connsiteY4" fmla="*/ 3291840 h 3291840"/>
              <a:gd name="connsiteX5" fmla="*/ 2046514 w 3600994"/>
              <a:gd name="connsiteY5" fmla="*/ 3276600 h 3291840"/>
              <a:gd name="connsiteX6" fmla="*/ 1909354 w 3600994"/>
              <a:gd name="connsiteY6" fmla="*/ 3108960 h 3291840"/>
              <a:gd name="connsiteX7" fmla="*/ 1894114 w 3600994"/>
              <a:gd name="connsiteY7" fmla="*/ 2636520 h 3291840"/>
              <a:gd name="connsiteX8" fmla="*/ 0 w 3600994"/>
              <a:gd name="connsiteY8" fmla="*/ 2636520 h 3291840"/>
              <a:gd name="connsiteX9" fmla="*/ 5979 w 3600994"/>
              <a:gd name="connsiteY9" fmla="*/ 2135778 h 3291840"/>
              <a:gd name="connsiteX10" fmla="*/ 1894114 w 3600994"/>
              <a:gd name="connsiteY10" fmla="*/ 2124892 h 3291840"/>
              <a:gd name="connsiteX11" fmla="*/ 1894114 w 3600994"/>
              <a:gd name="connsiteY11" fmla="*/ 152400 h 3291840"/>
              <a:gd name="connsiteX12" fmla="*/ 2061754 w 3600994"/>
              <a:gd name="connsiteY12" fmla="*/ 0 h 3291840"/>
              <a:gd name="connsiteX0" fmla="*/ 2055775 w 3595015"/>
              <a:gd name="connsiteY0" fmla="*/ 0 h 3291840"/>
              <a:gd name="connsiteX1" fmla="*/ 3473095 w 3595015"/>
              <a:gd name="connsiteY1" fmla="*/ 0 h 3291840"/>
              <a:gd name="connsiteX2" fmla="*/ 3579775 w 3595015"/>
              <a:gd name="connsiteY2" fmla="*/ 152400 h 3291840"/>
              <a:gd name="connsiteX3" fmla="*/ 3595015 w 3595015"/>
              <a:gd name="connsiteY3" fmla="*/ 3169920 h 3291840"/>
              <a:gd name="connsiteX4" fmla="*/ 3381655 w 3595015"/>
              <a:gd name="connsiteY4" fmla="*/ 3291840 h 3291840"/>
              <a:gd name="connsiteX5" fmla="*/ 2040535 w 3595015"/>
              <a:gd name="connsiteY5" fmla="*/ 3276600 h 3291840"/>
              <a:gd name="connsiteX6" fmla="*/ 1903375 w 3595015"/>
              <a:gd name="connsiteY6" fmla="*/ 3108960 h 3291840"/>
              <a:gd name="connsiteX7" fmla="*/ 1888135 w 3595015"/>
              <a:gd name="connsiteY7" fmla="*/ 2636520 h 3291840"/>
              <a:gd name="connsiteX8" fmla="*/ 13340 w 3595015"/>
              <a:gd name="connsiteY8" fmla="*/ 2630080 h 3291840"/>
              <a:gd name="connsiteX9" fmla="*/ 0 w 3595015"/>
              <a:gd name="connsiteY9" fmla="*/ 2135778 h 3291840"/>
              <a:gd name="connsiteX10" fmla="*/ 1888135 w 3595015"/>
              <a:gd name="connsiteY10" fmla="*/ 2124892 h 3291840"/>
              <a:gd name="connsiteX11" fmla="*/ 1888135 w 3595015"/>
              <a:gd name="connsiteY11" fmla="*/ 152400 h 3291840"/>
              <a:gd name="connsiteX12" fmla="*/ 2055775 w 3595015"/>
              <a:gd name="connsiteY12" fmla="*/ 0 h 3291840"/>
              <a:gd name="connsiteX0" fmla="*/ 2055775 w 3595015"/>
              <a:gd name="connsiteY0" fmla="*/ 0 h 3291840"/>
              <a:gd name="connsiteX1" fmla="*/ 3473095 w 3595015"/>
              <a:gd name="connsiteY1" fmla="*/ 0 h 3291840"/>
              <a:gd name="connsiteX2" fmla="*/ 3579775 w 3595015"/>
              <a:gd name="connsiteY2" fmla="*/ 152400 h 3291840"/>
              <a:gd name="connsiteX3" fmla="*/ 3595015 w 3595015"/>
              <a:gd name="connsiteY3" fmla="*/ 3169920 h 3291840"/>
              <a:gd name="connsiteX4" fmla="*/ 3381655 w 3595015"/>
              <a:gd name="connsiteY4" fmla="*/ 3291840 h 3291840"/>
              <a:gd name="connsiteX5" fmla="*/ 2040535 w 3595015"/>
              <a:gd name="connsiteY5" fmla="*/ 3276600 h 3291840"/>
              <a:gd name="connsiteX6" fmla="*/ 1903375 w 3595015"/>
              <a:gd name="connsiteY6" fmla="*/ 3108960 h 3291840"/>
              <a:gd name="connsiteX7" fmla="*/ 1888135 w 3595015"/>
              <a:gd name="connsiteY7" fmla="*/ 2636520 h 3291840"/>
              <a:gd name="connsiteX8" fmla="*/ 461 w 3595015"/>
              <a:gd name="connsiteY8" fmla="*/ 2623641 h 3291840"/>
              <a:gd name="connsiteX9" fmla="*/ 0 w 3595015"/>
              <a:gd name="connsiteY9" fmla="*/ 2135778 h 3291840"/>
              <a:gd name="connsiteX10" fmla="*/ 1888135 w 3595015"/>
              <a:gd name="connsiteY10" fmla="*/ 2124892 h 3291840"/>
              <a:gd name="connsiteX11" fmla="*/ 1888135 w 3595015"/>
              <a:gd name="connsiteY11" fmla="*/ 152400 h 3291840"/>
              <a:gd name="connsiteX12" fmla="*/ 2055775 w 3595015"/>
              <a:gd name="connsiteY12" fmla="*/ 0 h 3291840"/>
              <a:gd name="connsiteX0" fmla="*/ 2055775 w 3595015"/>
              <a:gd name="connsiteY0" fmla="*/ 0 h 3291840"/>
              <a:gd name="connsiteX1" fmla="*/ 3473095 w 3595015"/>
              <a:gd name="connsiteY1" fmla="*/ 0 h 3291840"/>
              <a:gd name="connsiteX2" fmla="*/ 3579775 w 3595015"/>
              <a:gd name="connsiteY2" fmla="*/ 152400 h 3291840"/>
              <a:gd name="connsiteX3" fmla="*/ 3595015 w 3595015"/>
              <a:gd name="connsiteY3" fmla="*/ 3169920 h 3291840"/>
              <a:gd name="connsiteX4" fmla="*/ 3381655 w 3595015"/>
              <a:gd name="connsiteY4" fmla="*/ 3291840 h 3291840"/>
              <a:gd name="connsiteX5" fmla="*/ 2040535 w 3595015"/>
              <a:gd name="connsiteY5" fmla="*/ 3276600 h 3291840"/>
              <a:gd name="connsiteX6" fmla="*/ 1903375 w 3595015"/>
              <a:gd name="connsiteY6" fmla="*/ 3108960 h 3291840"/>
              <a:gd name="connsiteX7" fmla="*/ 1888135 w 3595015"/>
              <a:gd name="connsiteY7" fmla="*/ 2636520 h 3291840"/>
              <a:gd name="connsiteX8" fmla="*/ 461 w 3595015"/>
              <a:gd name="connsiteY8" fmla="*/ 2681596 h 3291840"/>
              <a:gd name="connsiteX9" fmla="*/ 0 w 3595015"/>
              <a:gd name="connsiteY9" fmla="*/ 2135778 h 3291840"/>
              <a:gd name="connsiteX10" fmla="*/ 1888135 w 3595015"/>
              <a:gd name="connsiteY10" fmla="*/ 2124892 h 3291840"/>
              <a:gd name="connsiteX11" fmla="*/ 1888135 w 3595015"/>
              <a:gd name="connsiteY11" fmla="*/ 152400 h 3291840"/>
              <a:gd name="connsiteX12" fmla="*/ 2055775 w 3595015"/>
              <a:gd name="connsiteY12" fmla="*/ 0 h 3291840"/>
              <a:gd name="connsiteX0" fmla="*/ 2055775 w 3595015"/>
              <a:gd name="connsiteY0" fmla="*/ 0 h 3291840"/>
              <a:gd name="connsiteX1" fmla="*/ 3473095 w 3595015"/>
              <a:gd name="connsiteY1" fmla="*/ 0 h 3291840"/>
              <a:gd name="connsiteX2" fmla="*/ 3579775 w 3595015"/>
              <a:gd name="connsiteY2" fmla="*/ 152400 h 3291840"/>
              <a:gd name="connsiteX3" fmla="*/ 3595015 w 3595015"/>
              <a:gd name="connsiteY3" fmla="*/ 3169920 h 3291840"/>
              <a:gd name="connsiteX4" fmla="*/ 3381655 w 3595015"/>
              <a:gd name="connsiteY4" fmla="*/ 3291840 h 3291840"/>
              <a:gd name="connsiteX5" fmla="*/ 2040535 w 3595015"/>
              <a:gd name="connsiteY5" fmla="*/ 3276600 h 3291840"/>
              <a:gd name="connsiteX6" fmla="*/ 1903375 w 3595015"/>
              <a:gd name="connsiteY6" fmla="*/ 3108960 h 3291840"/>
              <a:gd name="connsiteX7" fmla="*/ 1888135 w 3595015"/>
              <a:gd name="connsiteY7" fmla="*/ 2681596 h 3291840"/>
              <a:gd name="connsiteX8" fmla="*/ 461 w 3595015"/>
              <a:gd name="connsiteY8" fmla="*/ 2681596 h 3291840"/>
              <a:gd name="connsiteX9" fmla="*/ 0 w 3595015"/>
              <a:gd name="connsiteY9" fmla="*/ 2135778 h 3291840"/>
              <a:gd name="connsiteX10" fmla="*/ 1888135 w 3595015"/>
              <a:gd name="connsiteY10" fmla="*/ 2124892 h 3291840"/>
              <a:gd name="connsiteX11" fmla="*/ 1888135 w 3595015"/>
              <a:gd name="connsiteY11" fmla="*/ 152400 h 3291840"/>
              <a:gd name="connsiteX12" fmla="*/ 2055775 w 3595015"/>
              <a:gd name="connsiteY12"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5015" h="3291840">
                <a:moveTo>
                  <a:pt x="2055775" y="0"/>
                </a:moveTo>
                <a:lnTo>
                  <a:pt x="3473095" y="0"/>
                </a:lnTo>
                <a:lnTo>
                  <a:pt x="3579775" y="152400"/>
                </a:lnTo>
                <a:lnTo>
                  <a:pt x="3595015" y="3169920"/>
                </a:lnTo>
                <a:lnTo>
                  <a:pt x="3381655" y="3291840"/>
                </a:lnTo>
                <a:lnTo>
                  <a:pt x="2040535" y="3276600"/>
                </a:lnTo>
                <a:lnTo>
                  <a:pt x="1903375" y="3108960"/>
                </a:lnTo>
                <a:lnTo>
                  <a:pt x="1888135" y="2681596"/>
                </a:lnTo>
                <a:lnTo>
                  <a:pt x="461" y="2681596"/>
                </a:lnTo>
                <a:cubicBezTo>
                  <a:pt x="307" y="2518975"/>
                  <a:pt x="154" y="2298399"/>
                  <a:pt x="0" y="2135778"/>
                </a:cubicBezTo>
                <a:lnTo>
                  <a:pt x="1888135" y="2124892"/>
                </a:lnTo>
                <a:lnTo>
                  <a:pt x="1888135" y="152400"/>
                </a:lnTo>
                <a:lnTo>
                  <a:pt x="2055775" y="0"/>
                </a:lnTo>
                <a:close/>
              </a:path>
            </a:pathLst>
          </a:custGeom>
          <a:solidFill>
            <a:schemeClr val="accent4">
              <a:lumMod val="40000"/>
              <a:lumOff val="60000"/>
            </a:schemeClr>
          </a:solidFill>
          <a:ln>
            <a:headEnd/>
            <a:tailEnd/>
          </a:ln>
        </p:spPr>
        <p:style>
          <a:lnRef idx="2">
            <a:schemeClr val="accent4"/>
          </a:lnRef>
          <a:fillRef idx="1">
            <a:schemeClr val="lt1"/>
          </a:fillRef>
          <a:effectRef idx="0">
            <a:schemeClr val="accent4"/>
          </a:effectRef>
          <a:fontRef idx="minor">
            <a:schemeClr val="dk1"/>
          </a:fontRef>
        </p:style>
        <p:txBody>
          <a:bodyPr wrap="square" lIns="0" tIns="91440" rIns="0" bIns="0" rtlCol="0" anchor="t"/>
          <a:lstStyle/>
          <a:p>
            <a:r>
              <a:rPr lang="en-US" sz="1400" dirty="0" smtClean="0">
                <a:solidFill>
                  <a:schemeClr val="tx1"/>
                </a:solidFill>
              </a:rPr>
              <a:t>                                       PCI Compliant</a:t>
            </a:r>
          </a:p>
        </p:txBody>
      </p:sp>
      <p:sp>
        <p:nvSpPr>
          <p:cNvPr id="48" name="Freeform 47"/>
          <p:cNvSpPr/>
          <p:nvPr>
            <p:custDataLst>
              <p:tags r:id="rId3"/>
            </p:custDataLst>
          </p:nvPr>
        </p:nvSpPr>
        <p:spPr bwMode="auto">
          <a:xfrm>
            <a:off x="964470" y="1177830"/>
            <a:ext cx="5159828" cy="3291840"/>
          </a:xfrm>
          <a:custGeom>
            <a:avLst/>
            <a:gdLst>
              <a:gd name="connsiteX0" fmla="*/ 441960 w 1143000"/>
              <a:gd name="connsiteY0" fmla="*/ 45720 h 868680"/>
              <a:gd name="connsiteX1" fmla="*/ 1143000 w 1143000"/>
              <a:gd name="connsiteY1" fmla="*/ 15240 h 868680"/>
              <a:gd name="connsiteX2" fmla="*/ 960120 w 1143000"/>
              <a:gd name="connsiteY2" fmla="*/ 396240 h 868680"/>
              <a:gd name="connsiteX3" fmla="*/ 548640 w 1143000"/>
              <a:gd name="connsiteY3" fmla="*/ 396240 h 868680"/>
              <a:gd name="connsiteX4" fmla="*/ 335280 w 1143000"/>
              <a:gd name="connsiteY4" fmla="*/ 868680 h 868680"/>
              <a:gd name="connsiteX5" fmla="*/ 0 w 1143000"/>
              <a:gd name="connsiteY5" fmla="*/ 548640 h 868680"/>
              <a:gd name="connsiteX6" fmla="*/ 15240 w 1143000"/>
              <a:gd name="connsiteY6" fmla="*/ 289560 h 868680"/>
              <a:gd name="connsiteX7" fmla="*/ 60960 w 1143000"/>
              <a:gd name="connsiteY7" fmla="*/ 0 h 868680"/>
              <a:gd name="connsiteX8" fmla="*/ 441960 w 1143000"/>
              <a:gd name="connsiteY8" fmla="*/ 45720 h 868680"/>
              <a:gd name="connsiteX0" fmla="*/ 441960 w 2240280"/>
              <a:gd name="connsiteY0" fmla="*/ 45720 h 3550920"/>
              <a:gd name="connsiteX1" fmla="*/ 1143000 w 2240280"/>
              <a:gd name="connsiteY1" fmla="*/ 15240 h 3550920"/>
              <a:gd name="connsiteX2" fmla="*/ 960120 w 2240280"/>
              <a:gd name="connsiteY2" fmla="*/ 396240 h 3550920"/>
              <a:gd name="connsiteX3" fmla="*/ 2240280 w 2240280"/>
              <a:gd name="connsiteY3" fmla="*/ 3550920 h 3550920"/>
              <a:gd name="connsiteX4" fmla="*/ 335280 w 2240280"/>
              <a:gd name="connsiteY4" fmla="*/ 868680 h 3550920"/>
              <a:gd name="connsiteX5" fmla="*/ 0 w 2240280"/>
              <a:gd name="connsiteY5" fmla="*/ 548640 h 3550920"/>
              <a:gd name="connsiteX6" fmla="*/ 15240 w 2240280"/>
              <a:gd name="connsiteY6" fmla="*/ 289560 h 3550920"/>
              <a:gd name="connsiteX7" fmla="*/ 60960 w 2240280"/>
              <a:gd name="connsiteY7" fmla="*/ 0 h 3550920"/>
              <a:gd name="connsiteX8" fmla="*/ 441960 w 2240280"/>
              <a:gd name="connsiteY8" fmla="*/ 45720 h 3550920"/>
              <a:gd name="connsiteX0" fmla="*/ 441960 w 2407920"/>
              <a:gd name="connsiteY0" fmla="*/ 45720 h 3550920"/>
              <a:gd name="connsiteX1" fmla="*/ 1143000 w 2407920"/>
              <a:gd name="connsiteY1" fmla="*/ 15240 h 3550920"/>
              <a:gd name="connsiteX2" fmla="*/ 2407920 w 2407920"/>
              <a:gd name="connsiteY2" fmla="*/ 411480 h 3550920"/>
              <a:gd name="connsiteX3" fmla="*/ 2240280 w 2407920"/>
              <a:gd name="connsiteY3" fmla="*/ 3550920 h 3550920"/>
              <a:gd name="connsiteX4" fmla="*/ 335280 w 2407920"/>
              <a:gd name="connsiteY4" fmla="*/ 868680 h 3550920"/>
              <a:gd name="connsiteX5" fmla="*/ 0 w 2407920"/>
              <a:gd name="connsiteY5" fmla="*/ 548640 h 3550920"/>
              <a:gd name="connsiteX6" fmla="*/ 15240 w 2407920"/>
              <a:gd name="connsiteY6" fmla="*/ 289560 h 3550920"/>
              <a:gd name="connsiteX7" fmla="*/ 60960 w 2407920"/>
              <a:gd name="connsiteY7" fmla="*/ 0 h 3550920"/>
              <a:gd name="connsiteX8" fmla="*/ 441960 w 2407920"/>
              <a:gd name="connsiteY8" fmla="*/ 45720 h 3550920"/>
              <a:gd name="connsiteX0" fmla="*/ 441960 w 2407920"/>
              <a:gd name="connsiteY0" fmla="*/ 45720 h 3429000"/>
              <a:gd name="connsiteX1" fmla="*/ 1143000 w 2407920"/>
              <a:gd name="connsiteY1" fmla="*/ 15240 h 3429000"/>
              <a:gd name="connsiteX2" fmla="*/ 2407920 w 2407920"/>
              <a:gd name="connsiteY2" fmla="*/ 411480 h 3429000"/>
              <a:gd name="connsiteX3" fmla="*/ 2377440 w 2407920"/>
              <a:gd name="connsiteY3" fmla="*/ 3429000 h 3429000"/>
              <a:gd name="connsiteX4" fmla="*/ 335280 w 2407920"/>
              <a:gd name="connsiteY4" fmla="*/ 868680 h 3429000"/>
              <a:gd name="connsiteX5" fmla="*/ 0 w 2407920"/>
              <a:gd name="connsiteY5" fmla="*/ 548640 h 3429000"/>
              <a:gd name="connsiteX6" fmla="*/ 15240 w 2407920"/>
              <a:gd name="connsiteY6" fmla="*/ 289560 h 3429000"/>
              <a:gd name="connsiteX7" fmla="*/ 60960 w 2407920"/>
              <a:gd name="connsiteY7" fmla="*/ 0 h 3429000"/>
              <a:gd name="connsiteX8" fmla="*/ 441960 w 2407920"/>
              <a:gd name="connsiteY8" fmla="*/ 45720 h 3429000"/>
              <a:gd name="connsiteX0" fmla="*/ 441960 w 2407920"/>
              <a:gd name="connsiteY0" fmla="*/ 45720 h 3566160"/>
              <a:gd name="connsiteX1" fmla="*/ 1143000 w 2407920"/>
              <a:gd name="connsiteY1" fmla="*/ 15240 h 3566160"/>
              <a:gd name="connsiteX2" fmla="*/ 2407920 w 2407920"/>
              <a:gd name="connsiteY2" fmla="*/ 411480 h 3566160"/>
              <a:gd name="connsiteX3" fmla="*/ 2377440 w 2407920"/>
              <a:gd name="connsiteY3" fmla="*/ 3429000 h 3566160"/>
              <a:gd name="connsiteX4" fmla="*/ 335280 w 2407920"/>
              <a:gd name="connsiteY4" fmla="*/ 868680 h 3566160"/>
              <a:gd name="connsiteX5" fmla="*/ 0 w 2407920"/>
              <a:gd name="connsiteY5" fmla="*/ 548640 h 3566160"/>
              <a:gd name="connsiteX6" fmla="*/ 15240 w 2407920"/>
              <a:gd name="connsiteY6" fmla="*/ 289560 h 3566160"/>
              <a:gd name="connsiteX7" fmla="*/ 60960 w 2407920"/>
              <a:gd name="connsiteY7" fmla="*/ 0 h 3566160"/>
              <a:gd name="connsiteX8" fmla="*/ 441960 w 2407920"/>
              <a:gd name="connsiteY8" fmla="*/ 45720 h 3566160"/>
              <a:gd name="connsiteX0" fmla="*/ 441960 w 2407920"/>
              <a:gd name="connsiteY0" fmla="*/ 45720 h 4389120"/>
              <a:gd name="connsiteX1" fmla="*/ 1143000 w 2407920"/>
              <a:gd name="connsiteY1" fmla="*/ 15240 h 4389120"/>
              <a:gd name="connsiteX2" fmla="*/ 2407920 w 2407920"/>
              <a:gd name="connsiteY2" fmla="*/ 411480 h 4389120"/>
              <a:gd name="connsiteX3" fmla="*/ 2377440 w 2407920"/>
              <a:gd name="connsiteY3" fmla="*/ 3429000 h 4389120"/>
              <a:gd name="connsiteX4" fmla="*/ 868680 w 2407920"/>
              <a:gd name="connsiteY4" fmla="*/ 3535680 h 4389120"/>
              <a:gd name="connsiteX5" fmla="*/ 0 w 2407920"/>
              <a:gd name="connsiteY5" fmla="*/ 548640 h 4389120"/>
              <a:gd name="connsiteX6" fmla="*/ 15240 w 2407920"/>
              <a:gd name="connsiteY6" fmla="*/ 289560 h 4389120"/>
              <a:gd name="connsiteX7" fmla="*/ 60960 w 2407920"/>
              <a:gd name="connsiteY7" fmla="*/ 0 h 4389120"/>
              <a:gd name="connsiteX8" fmla="*/ 441960 w 2407920"/>
              <a:gd name="connsiteY8" fmla="*/ 45720 h 4389120"/>
              <a:gd name="connsiteX0" fmla="*/ 441960 w 2407920"/>
              <a:gd name="connsiteY0" fmla="*/ 45720 h 3451860"/>
              <a:gd name="connsiteX1" fmla="*/ 1143000 w 2407920"/>
              <a:gd name="connsiteY1" fmla="*/ 15240 h 3451860"/>
              <a:gd name="connsiteX2" fmla="*/ 2407920 w 2407920"/>
              <a:gd name="connsiteY2" fmla="*/ 411480 h 3451860"/>
              <a:gd name="connsiteX3" fmla="*/ 2377440 w 2407920"/>
              <a:gd name="connsiteY3" fmla="*/ 3429000 h 3451860"/>
              <a:gd name="connsiteX4" fmla="*/ 0 w 2407920"/>
              <a:gd name="connsiteY4" fmla="*/ 548640 h 3451860"/>
              <a:gd name="connsiteX5" fmla="*/ 15240 w 2407920"/>
              <a:gd name="connsiteY5" fmla="*/ 289560 h 3451860"/>
              <a:gd name="connsiteX6" fmla="*/ 60960 w 2407920"/>
              <a:gd name="connsiteY6" fmla="*/ 0 h 3451860"/>
              <a:gd name="connsiteX7" fmla="*/ 441960 w 2407920"/>
              <a:gd name="connsiteY7" fmla="*/ 45720 h 34518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1066800 w 2392680"/>
              <a:gd name="connsiteY0" fmla="*/ 22860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1066800 w 2392680"/>
              <a:gd name="connsiteY7" fmla="*/ 228600 h 4074160"/>
              <a:gd name="connsiteX0" fmla="*/ 1066800 w 2392680"/>
              <a:gd name="connsiteY0" fmla="*/ 0 h 3845560"/>
              <a:gd name="connsiteX1" fmla="*/ 2316480 w 2392680"/>
              <a:gd name="connsiteY1" fmla="*/ 30480 h 3845560"/>
              <a:gd name="connsiteX2" fmla="*/ 2392680 w 2392680"/>
              <a:gd name="connsiteY2" fmla="*/ 182880 h 3845560"/>
              <a:gd name="connsiteX3" fmla="*/ 2362200 w 2392680"/>
              <a:gd name="connsiteY3" fmla="*/ 3200400 h 3845560"/>
              <a:gd name="connsiteX4" fmla="*/ 929640 w 2392680"/>
              <a:gd name="connsiteY4" fmla="*/ 3322320 h 3845560"/>
              <a:gd name="connsiteX5" fmla="*/ 0 w 2392680"/>
              <a:gd name="connsiteY5" fmla="*/ 60960 h 3845560"/>
              <a:gd name="connsiteX6" fmla="*/ 762000 w 2392680"/>
              <a:gd name="connsiteY6" fmla="*/ 365760 h 3845560"/>
              <a:gd name="connsiteX7" fmla="*/ 1066800 w 2392680"/>
              <a:gd name="connsiteY7" fmla="*/ 0 h 3845560"/>
              <a:gd name="connsiteX0" fmla="*/ 652780 w 1978660"/>
              <a:gd name="connsiteY0" fmla="*/ 0 h 3845560"/>
              <a:gd name="connsiteX1" fmla="*/ 1902460 w 1978660"/>
              <a:gd name="connsiteY1" fmla="*/ 30480 h 3845560"/>
              <a:gd name="connsiteX2" fmla="*/ 1978660 w 1978660"/>
              <a:gd name="connsiteY2" fmla="*/ 182880 h 3845560"/>
              <a:gd name="connsiteX3" fmla="*/ 1948180 w 1978660"/>
              <a:gd name="connsiteY3" fmla="*/ 3200400 h 3845560"/>
              <a:gd name="connsiteX4" fmla="*/ 515620 w 1978660"/>
              <a:gd name="connsiteY4" fmla="*/ 3322320 h 3845560"/>
              <a:gd name="connsiteX5" fmla="*/ 256540 w 1978660"/>
              <a:gd name="connsiteY5" fmla="*/ 1356360 h 3845560"/>
              <a:gd name="connsiteX6" fmla="*/ 347980 w 1978660"/>
              <a:gd name="connsiteY6" fmla="*/ 365760 h 3845560"/>
              <a:gd name="connsiteX7" fmla="*/ 652780 w 1978660"/>
              <a:gd name="connsiteY7"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99060 w 1729740"/>
              <a:gd name="connsiteY5" fmla="*/ 365760 h 3845560"/>
              <a:gd name="connsiteX6" fmla="*/ 403860 w 1729740"/>
              <a:gd name="connsiteY6"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38100 w 1729740"/>
              <a:gd name="connsiteY5" fmla="*/ 182880 h 3845560"/>
              <a:gd name="connsiteX6" fmla="*/ 403860 w 1729740"/>
              <a:gd name="connsiteY6" fmla="*/ 0 h 3845560"/>
              <a:gd name="connsiteX0" fmla="*/ 205740 w 1729740"/>
              <a:gd name="connsiteY0" fmla="*/ 0 h 3815080"/>
              <a:gd name="connsiteX1" fmla="*/ 1653540 w 1729740"/>
              <a:gd name="connsiteY1" fmla="*/ 0 h 3815080"/>
              <a:gd name="connsiteX2" fmla="*/ 1729740 w 1729740"/>
              <a:gd name="connsiteY2" fmla="*/ 152400 h 3815080"/>
              <a:gd name="connsiteX3" fmla="*/ 1699260 w 1729740"/>
              <a:gd name="connsiteY3" fmla="*/ 3169920 h 3815080"/>
              <a:gd name="connsiteX4" fmla="*/ 266700 w 1729740"/>
              <a:gd name="connsiteY4" fmla="*/ 3291840 h 3815080"/>
              <a:gd name="connsiteX5" fmla="*/ 38100 w 1729740"/>
              <a:gd name="connsiteY5" fmla="*/ 152400 h 3815080"/>
              <a:gd name="connsiteX6" fmla="*/ 205740 w 1729740"/>
              <a:gd name="connsiteY6" fmla="*/ 0 h 3815080"/>
              <a:gd name="connsiteX0" fmla="*/ 388620 w 1912620"/>
              <a:gd name="connsiteY0" fmla="*/ 0 h 3632200"/>
              <a:gd name="connsiteX1" fmla="*/ 1836420 w 1912620"/>
              <a:gd name="connsiteY1" fmla="*/ 0 h 3632200"/>
              <a:gd name="connsiteX2" fmla="*/ 1912620 w 1912620"/>
              <a:gd name="connsiteY2" fmla="*/ 152400 h 3632200"/>
              <a:gd name="connsiteX3" fmla="*/ 1882140 w 1912620"/>
              <a:gd name="connsiteY3" fmla="*/ 3169920 h 3632200"/>
              <a:gd name="connsiteX4" fmla="*/ 266700 w 1912620"/>
              <a:gd name="connsiteY4" fmla="*/ 3108960 h 3632200"/>
              <a:gd name="connsiteX5" fmla="*/ 220980 w 1912620"/>
              <a:gd name="connsiteY5" fmla="*/ 152400 h 3632200"/>
              <a:gd name="connsiteX6" fmla="*/ 388620 w 191262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45720 w 1691640"/>
              <a:gd name="connsiteY4" fmla="*/ 3108960 h 3632200"/>
              <a:gd name="connsiteX5" fmla="*/ 0 w 1691640"/>
              <a:gd name="connsiteY5" fmla="*/ 152400 h 3632200"/>
              <a:gd name="connsiteX6" fmla="*/ 167640 w 169164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15240 w 1691640"/>
              <a:gd name="connsiteY4" fmla="*/ 3108960 h 3632200"/>
              <a:gd name="connsiteX5" fmla="*/ 0 w 1691640"/>
              <a:gd name="connsiteY5" fmla="*/ 152400 h 3632200"/>
              <a:gd name="connsiteX6" fmla="*/ 167640 w 1691640"/>
              <a:gd name="connsiteY6" fmla="*/ 0 h 363220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15240 w 1691640"/>
              <a:gd name="connsiteY4" fmla="*/ 3108960 h 3169920"/>
              <a:gd name="connsiteX5" fmla="*/ 0 w 1691640"/>
              <a:gd name="connsiteY5" fmla="*/ 152400 h 3169920"/>
              <a:gd name="connsiteX6" fmla="*/ 167640 w 1691640"/>
              <a:gd name="connsiteY6" fmla="*/ 0 h 316992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670560 w 1691640"/>
              <a:gd name="connsiteY4" fmla="*/ 3124200 h 3169920"/>
              <a:gd name="connsiteX5" fmla="*/ 15240 w 1691640"/>
              <a:gd name="connsiteY5" fmla="*/ 3108960 h 3169920"/>
              <a:gd name="connsiteX6" fmla="*/ 0 w 1691640"/>
              <a:gd name="connsiteY6" fmla="*/ 152400 h 3169920"/>
              <a:gd name="connsiteX7" fmla="*/ 167640 w 1691640"/>
              <a:gd name="connsiteY7" fmla="*/ 0 h 3169920"/>
              <a:gd name="connsiteX0" fmla="*/ 167640 w 1691640"/>
              <a:gd name="connsiteY0" fmla="*/ 0 h 3225800"/>
              <a:gd name="connsiteX1" fmla="*/ 1615440 w 1691640"/>
              <a:gd name="connsiteY1" fmla="*/ 0 h 3225800"/>
              <a:gd name="connsiteX2" fmla="*/ 1691640 w 1691640"/>
              <a:gd name="connsiteY2" fmla="*/ 152400 h 3225800"/>
              <a:gd name="connsiteX3" fmla="*/ 1661160 w 1691640"/>
              <a:gd name="connsiteY3" fmla="*/ 3169920 h 3225800"/>
              <a:gd name="connsiteX4" fmla="*/ 670560 w 1691640"/>
              <a:gd name="connsiteY4" fmla="*/ 3124200 h 3225800"/>
              <a:gd name="connsiteX5" fmla="*/ 15240 w 1691640"/>
              <a:gd name="connsiteY5" fmla="*/ 3108960 h 3225800"/>
              <a:gd name="connsiteX6" fmla="*/ 0 w 1691640"/>
              <a:gd name="connsiteY6" fmla="*/ 152400 h 3225800"/>
              <a:gd name="connsiteX7" fmla="*/ 167640 w 1691640"/>
              <a:gd name="connsiteY7" fmla="*/ 0 h 3225800"/>
              <a:gd name="connsiteX0" fmla="*/ 477520 w 2001520"/>
              <a:gd name="connsiteY0" fmla="*/ 0 h 3362960"/>
              <a:gd name="connsiteX1" fmla="*/ 1925320 w 2001520"/>
              <a:gd name="connsiteY1" fmla="*/ 0 h 3362960"/>
              <a:gd name="connsiteX2" fmla="*/ 2001520 w 2001520"/>
              <a:gd name="connsiteY2" fmla="*/ 152400 h 3362960"/>
              <a:gd name="connsiteX3" fmla="*/ 1971040 w 2001520"/>
              <a:gd name="connsiteY3" fmla="*/ 3169920 h 3362960"/>
              <a:gd name="connsiteX4" fmla="*/ 492760 w 2001520"/>
              <a:gd name="connsiteY4" fmla="*/ 3261360 h 3362960"/>
              <a:gd name="connsiteX5" fmla="*/ 325120 w 2001520"/>
              <a:gd name="connsiteY5" fmla="*/ 3108960 h 3362960"/>
              <a:gd name="connsiteX6" fmla="*/ 309880 w 2001520"/>
              <a:gd name="connsiteY6" fmla="*/ 152400 h 3362960"/>
              <a:gd name="connsiteX7" fmla="*/ 477520 w 2001520"/>
              <a:gd name="connsiteY7" fmla="*/ 0 h 33629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82880 w 1691640"/>
              <a:gd name="connsiteY4" fmla="*/ 3261360 h 3261360"/>
              <a:gd name="connsiteX5" fmla="*/ 15240 w 1691640"/>
              <a:gd name="connsiteY5" fmla="*/ 3108960 h 3261360"/>
              <a:gd name="connsiteX6" fmla="*/ 0 w 1691640"/>
              <a:gd name="connsiteY6" fmla="*/ 152400 h 3261360"/>
              <a:gd name="connsiteX7" fmla="*/ 167640 w 1691640"/>
              <a:gd name="connsiteY7" fmla="*/ 0 h 32613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341120 w 1691640"/>
              <a:gd name="connsiteY4" fmla="*/ 3169920 h 3261360"/>
              <a:gd name="connsiteX5" fmla="*/ 182880 w 1691640"/>
              <a:gd name="connsiteY5" fmla="*/ 3261360 h 3261360"/>
              <a:gd name="connsiteX6" fmla="*/ 15240 w 1691640"/>
              <a:gd name="connsiteY6" fmla="*/ 3108960 h 3261360"/>
              <a:gd name="connsiteX7" fmla="*/ 0 w 1691640"/>
              <a:gd name="connsiteY7" fmla="*/ 152400 h 3261360"/>
              <a:gd name="connsiteX8" fmla="*/ 167640 w 1691640"/>
              <a:gd name="connsiteY8" fmla="*/ 0 h 326136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82880 w 1691640"/>
              <a:gd name="connsiteY5" fmla="*/ 326136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58496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52400 h 3291840"/>
              <a:gd name="connsiteX8" fmla="*/ 167640 w 170688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691640 w 1706880"/>
              <a:gd name="connsiteY3" fmla="*/ 2133600 h 3291840"/>
              <a:gd name="connsiteX4" fmla="*/ 1706880 w 1706880"/>
              <a:gd name="connsiteY4" fmla="*/ 3169920 h 3291840"/>
              <a:gd name="connsiteX5" fmla="*/ 1493520 w 1706880"/>
              <a:gd name="connsiteY5" fmla="*/ 3291840 h 3291840"/>
              <a:gd name="connsiteX6" fmla="*/ 152400 w 1706880"/>
              <a:gd name="connsiteY6" fmla="*/ 3276600 h 3291840"/>
              <a:gd name="connsiteX7" fmla="*/ 15240 w 1706880"/>
              <a:gd name="connsiteY7" fmla="*/ 3108960 h 3291840"/>
              <a:gd name="connsiteX8" fmla="*/ 0 w 1706880"/>
              <a:gd name="connsiteY8" fmla="*/ 152400 h 3291840"/>
              <a:gd name="connsiteX9" fmla="*/ 167640 w 1706880"/>
              <a:gd name="connsiteY9"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691640 w 1706880"/>
              <a:gd name="connsiteY3" fmla="*/ 2133600 h 3291840"/>
              <a:gd name="connsiteX4" fmla="*/ 1691640 w 1706880"/>
              <a:gd name="connsiteY4" fmla="*/ 2651760 h 3291840"/>
              <a:gd name="connsiteX5" fmla="*/ 1706880 w 1706880"/>
              <a:gd name="connsiteY5" fmla="*/ 3169920 h 3291840"/>
              <a:gd name="connsiteX6" fmla="*/ 1493520 w 1706880"/>
              <a:gd name="connsiteY6" fmla="*/ 3291840 h 3291840"/>
              <a:gd name="connsiteX7" fmla="*/ 152400 w 1706880"/>
              <a:gd name="connsiteY7" fmla="*/ 3276600 h 3291840"/>
              <a:gd name="connsiteX8" fmla="*/ 15240 w 1706880"/>
              <a:gd name="connsiteY8" fmla="*/ 3108960 h 3291840"/>
              <a:gd name="connsiteX9" fmla="*/ 0 w 1706880"/>
              <a:gd name="connsiteY9" fmla="*/ 152400 h 3291840"/>
              <a:gd name="connsiteX10" fmla="*/ 167640 w 1706880"/>
              <a:gd name="connsiteY10" fmla="*/ 0 h 3291840"/>
              <a:gd name="connsiteX0" fmla="*/ 167640 w 2438400"/>
              <a:gd name="connsiteY0" fmla="*/ 0 h 3291840"/>
              <a:gd name="connsiteX1" fmla="*/ 1584960 w 2438400"/>
              <a:gd name="connsiteY1" fmla="*/ 0 h 3291840"/>
              <a:gd name="connsiteX2" fmla="*/ 1691640 w 2438400"/>
              <a:gd name="connsiteY2" fmla="*/ 152400 h 3291840"/>
              <a:gd name="connsiteX3" fmla="*/ 1691640 w 2438400"/>
              <a:gd name="connsiteY3" fmla="*/ 2133600 h 3291840"/>
              <a:gd name="connsiteX4" fmla="*/ 2438400 w 2438400"/>
              <a:gd name="connsiteY4" fmla="*/ 2164080 h 3291840"/>
              <a:gd name="connsiteX5" fmla="*/ 1706880 w 2438400"/>
              <a:gd name="connsiteY5" fmla="*/ 3169920 h 3291840"/>
              <a:gd name="connsiteX6" fmla="*/ 1493520 w 2438400"/>
              <a:gd name="connsiteY6" fmla="*/ 3291840 h 3291840"/>
              <a:gd name="connsiteX7" fmla="*/ 152400 w 2438400"/>
              <a:gd name="connsiteY7" fmla="*/ 3276600 h 3291840"/>
              <a:gd name="connsiteX8" fmla="*/ 15240 w 2438400"/>
              <a:gd name="connsiteY8" fmla="*/ 3108960 h 3291840"/>
              <a:gd name="connsiteX9" fmla="*/ 0 w 2438400"/>
              <a:gd name="connsiteY9" fmla="*/ 152400 h 3291840"/>
              <a:gd name="connsiteX10" fmla="*/ 167640 w 2438400"/>
              <a:gd name="connsiteY10" fmla="*/ 0 h 3291840"/>
              <a:gd name="connsiteX0" fmla="*/ 167640 w 3093720"/>
              <a:gd name="connsiteY0" fmla="*/ 0 h 3291840"/>
              <a:gd name="connsiteX1" fmla="*/ 1584960 w 3093720"/>
              <a:gd name="connsiteY1" fmla="*/ 0 h 3291840"/>
              <a:gd name="connsiteX2" fmla="*/ 1691640 w 3093720"/>
              <a:gd name="connsiteY2" fmla="*/ 152400 h 3291840"/>
              <a:gd name="connsiteX3" fmla="*/ 1691640 w 3093720"/>
              <a:gd name="connsiteY3" fmla="*/ 2133600 h 3291840"/>
              <a:gd name="connsiteX4" fmla="*/ 2438400 w 3093720"/>
              <a:gd name="connsiteY4" fmla="*/ 2164080 h 3291840"/>
              <a:gd name="connsiteX5" fmla="*/ 3093720 w 3093720"/>
              <a:gd name="connsiteY5" fmla="*/ 3291840 h 3291840"/>
              <a:gd name="connsiteX6" fmla="*/ 1493520 w 3093720"/>
              <a:gd name="connsiteY6" fmla="*/ 3291840 h 3291840"/>
              <a:gd name="connsiteX7" fmla="*/ 152400 w 3093720"/>
              <a:gd name="connsiteY7" fmla="*/ 3276600 h 3291840"/>
              <a:gd name="connsiteX8" fmla="*/ 15240 w 3093720"/>
              <a:gd name="connsiteY8" fmla="*/ 3108960 h 3291840"/>
              <a:gd name="connsiteX9" fmla="*/ 0 w 3093720"/>
              <a:gd name="connsiteY9" fmla="*/ 152400 h 3291840"/>
              <a:gd name="connsiteX10" fmla="*/ 167640 w 3093720"/>
              <a:gd name="connsiteY10" fmla="*/ 0 h 3291840"/>
              <a:gd name="connsiteX0" fmla="*/ 167640 w 3093720"/>
              <a:gd name="connsiteY0" fmla="*/ 0 h 3291840"/>
              <a:gd name="connsiteX1" fmla="*/ 1584960 w 3093720"/>
              <a:gd name="connsiteY1" fmla="*/ 0 h 3291840"/>
              <a:gd name="connsiteX2" fmla="*/ 1691640 w 3093720"/>
              <a:gd name="connsiteY2" fmla="*/ 152400 h 3291840"/>
              <a:gd name="connsiteX3" fmla="*/ 1691640 w 3093720"/>
              <a:gd name="connsiteY3" fmla="*/ 2133600 h 3291840"/>
              <a:gd name="connsiteX4" fmla="*/ 3093720 w 3093720"/>
              <a:gd name="connsiteY4" fmla="*/ 2148840 h 3291840"/>
              <a:gd name="connsiteX5" fmla="*/ 3093720 w 3093720"/>
              <a:gd name="connsiteY5" fmla="*/ 3291840 h 3291840"/>
              <a:gd name="connsiteX6" fmla="*/ 1493520 w 3093720"/>
              <a:gd name="connsiteY6" fmla="*/ 3291840 h 3291840"/>
              <a:gd name="connsiteX7" fmla="*/ 152400 w 3093720"/>
              <a:gd name="connsiteY7" fmla="*/ 3276600 h 3291840"/>
              <a:gd name="connsiteX8" fmla="*/ 15240 w 3093720"/>
              <a:gd name="connsiteY8" fmla="*/ 3108960 h 3291840"/>
              <a:gd name="connsiteX9" fmla="*/ 0 w 3093720"/>
              <a:gd name="connsiteY9" fmla="*/ 152400 h 3291840"/>
              <a:gd name="connsiteX10" fmla="*/ 167640 w 3093720"/>
              <a:gd name="connsiteY10" fmla="*/ 0 h 3291840"/>
              <a:gd name="connsiteX0" fmla="*/ 167640 w 3261360"/>
              <a:gd name="connsiteY0" fmla="*/ 0 h 3291840"/>
              <a:gd name="connsiteX1" fmla="*/ 1584960 w 3261360"/>
              <a:gd name="connsiteY1" fmla="*/ 0 h 3291840"/>
              <a:gd name="connsiteX2" fmla="*/ 1691640 w 3261360"/>
              <a:gd name="connsiteY2" fmla="*/ 152400 h 3291840"/>
              <a:gd name="connsiteX3" fmla="*/ 1691640 w 3261360"/>
              <a:gd name="connsiteY3" fmla="*/ 2133600 h 3291840"/>
              <a:gd name="connsiteX4" fmla="*/ 3261360 w 3261360"/>
              <a:gd name="connsiteY4" fmla="*/ 2118360 h 3291840"/>
              <a:gd name="connsiteX5" fmla="*/ 3093720 w 3261360"/>
              <a:gd name="connsiteY5" fmla="*/ 3291840 h 3291840"/>
              <a:gd name="connsiteX6" fmla="*/ 1493520 w 3261360"/>
              <a:gd name="connsiteY6" fmla="*/ 3291840 h 3291840"/>
              <a:gd name="connsiteX7" fmla="*/ 152400 w 3261360"/>
              <a:gd name="connsiteY7" fmla="*/ 3276600 h 3291840"/>
              <a:gd name="connsiteX8" fmla="*/ 15240 w 3261360"/>
              <a:gd name="connsiteY8" fmla="*/ 3108960 h 3291840"/>
              <a:gd name="connsiteX9" fmla="*/ 0 w 3261360"/>
              <a:gd name="connsiteY9" fmla="*/ 152400 h 3291840"/>
              <a:gd name="connsiteX10" fmla="*/ 167640 w 3261360"/>
              <a:gd name="connsiteY10" fmla="*/ 0 h 3291840"/>
              <a:gd name="connsiteX0" fmla="*/ 167640 w 3276600"/>
              <a:gd name="connsiteY0" fmla="*/ 0 h 3291840"/>
              <a:gd name="connsiteX1" fmla="*/ 1584960 w 3276600"/>
              <a:gd name="connsiteY1" fmla="*/ 0 h 3291840"/>
              <a:gd name="connsiteX2" fmla="*/ 1691640 w 3276600"/>
              <a:gd name="connsiteY2" fmla="*/ 152400 h 3291840"/>
              <a:gd name="connsiteX3" fmla="*/ 1691640 w 3276600"/>
              <a:gd name="connsiteY3" fmla="*/ 2133600 h 3291840"/>
              <a:gd name="connsiteX4" fmla="*/ 3276600 w 3276600"/>
              <a:gd name="connsiteY4" fmla="*/ 2133600 h 3291840"/>
              <a:gd name="connsiteX5" fmla="*/ 3093720 w 3276600"/>
              <a:gd name="connsiteY5" fmla="*/ 3291840 h 3291840"/>
              <a:gd name="connsiteX6" fmla="*/ 1493520 w 3276600"/>
              <a:gd name="connsiteY6" fmla="*/ 3291840 h 3291840"/>
              <a:gd name="connsiteX7" fmla="*/ 152400 w 3276600"/>
              <a:gd name="connsiteY7" fmla="*/ 3276600 h 3291840"/>
              <a:gd name="connsiteX8" fmla="*/ 15240 w 3276600"/>
              <a:gd name="connsiteY8" fmla="*/ 3108960 h 3291840"/>
              <a:gd name="connsiteX9" fmla="*/ 0 w 3276600"/>
              <a:gd name="connsiteY9" fmla="*/ 152400 h 3291840"/>
              <a:gd name="connsiteX10" fmla="*/ 167640 w 3276600"/>
              <a:gd name="connsiteY10" fmla="*/ 0 h 3291840"/>
              <a:gd name="connsiteX0" fmla="*/ 167640 w 3276600"/>
              <a:gd name="connsiteY0" fmla="*/ 0 h 3291840"/>
              <a:gd name="connsiteX1" fmla="*/ 1584960 w 3276600"/>
              <a:gd name="connsiteY1" fmla="*/ 0 h 3291840"/>
              <a:gd name="connsiteX2" fmla="*/ 1691640 w 3276600"/>
              <a:gd name="connsiteY2" fmla="*/ 152400 h 3291840"/>
              <a:gd name="connsiteX3" fmla="*/ 1691640 w 3276600"/>
              <a:gd name="connsiteY3" fmla="*/ 2133600 h 3291840"/>
              <a:gd name="connsiteX4" fmla="*/ 3276600 w 3276600"/>
              <a:gd name="connsiteY4" fmla="*/ 2133600 h 3291840"/>
              <a:gd name="connsiteX5" fmla="*/ 3276600 w 3276600"/>
              <a:gd name="connsiteY5" fmla="*/ 3291840 h 3291840"/>
              <a:gd name="connsiteX6" fmla="*/ 1493520 w 3276600"/>
              <a:gd name="connsiteY6" fmla="*/ 3291840 h 3291840"/>
              <a:gd name="connsiteX7" fmla="*/ 152400 w 3276600"/>
              <a:gd name="connsiteY7" fmla="*/ 3276600 h 3291840"/>
              <a:gd name="connsiteX8" fmla="*/ 15240 w 3276600"/>
              <a:gd name="connsiteY8" fmla="*/ 3108960 h 3291840"/>
              <a:gd name="connsiteX9" fmla="*/ 0 w 3276600"/>
              <a:gd name="connsiteY9" fmla="*/ 152400 h 3291840"/>
              <a:gd name="connsiteX10" fmla="*/ 167640 w 3276600"/>
              <a:gd name="connsiteY10" fmla="*/ 0 h 3291840"/>
              <a:gd name="connsiteX0" fmla="*/ 167640 w 5159828"/>
              <a:gd name="connsiteY0" fmla="*/ 0 h 3291840"/>
              <a:gd name="connsiteX1" fmla="*/ 1584960 w 5159828"/>
              <a:gd name="connsiteY1" fmla="*/ 0 h 3291840"/>
              <a:gd name="connsiteX2" fmla="*/ 1691640 w 5159828"/>
              <a:gd name="connsiteY2" fmla="*/ 152400 h 3291840"/>
              <a:gd name="connsiteX3" fmla="*/ 1691640 w 5159828"/>
              <a:gd name="connsiteY3" fmla="*/ 2133600 h 3291840"/>
              <a:gd name="connsiteX4" fmla="*/ 3276600 w 5159828"/>
              <a:gd name="connsiteY4" fmla="*/ 2133600 h 3291840"/>
              <a:gd name="connsiteX5" fmla="*/ 5159828 w 5159828"/>
              <a:gd name="connsiteY5" fmla="*/ 3291840 h 3291840"/>
              <a:gd name="connsiteX6" fmla="*/ 1493520 w 5159828"/>
              <a:gd name="connsiteY6" fmla="*/ 3291840 h 3291840"/>
              <a:gd name="connsiteX7" fmla="*/ 152400 w 5159828"/>
              <a:gd name="connsiteY7" fmla="*/ 3276600 h 3291840"/>
              <a:gd name="connsiteX8" fmla="*/ 15240 w 5159828"/>
              <a:gd name="connsiteY8" fmla="*/ 3108960 h 3291840"/>
              <a:gd name="connsiteX9" fmla="*/ 0 w 5159828"/>
              <a:gd name="connsiteY9" fmla="*/ 152400 h 3291840"/>
              <a:gd name="connsiteX10" fmla="*/ 167640 w 5159828"/>
              <a:gd name="connsiteY10" fmla="*/ 0 h 3291840"/>
              <a:gd name="connsiteX0" fmla="*/ 167640 w 5159829"/>
              <a:gd name="connsiteY0" fmla="*/ 0 h 3291840"/>
              <a:gd name="connsiteX1" fmla="*/ 1584960 w 5159829"/>
              <a:gd name="connsiteY1" fmla="*/ 0 h 3291840"/>
              <a:gd name="connsiteX2" fmla="*/ 1691640 w 5159829"/>
              <a:gd name="connsiteY2" fmla="*/ 152400 h 3291840"/>
              <a:gd name="connsiteX3" fmla="*/ 1691640 w 5159829"/>
              <a:gd name="connsiteY3" fmla="*/ 2133600 h 3291840"/>
              <a:gd name="connsiteX4" fmla="*/ 5159829 w 5159829"/>
              <a:gd name="connsiteY4" fmla="*/ 2122714 h 3291840"/>
              <a:gd name="connsiteX5" fmla="*/ 5159828 w 5159829"/>
              <a:gd name="connsiteY5" fmla="*/ 3291840 h 3291840"/>
              <a:gd name="connsiteX6" fmla="*/ 1493520 w 5159829"/>
              <a:gd name="connsiteY6" fmla="*/ 3291840 h 3291840"/>
              <a:gd name="connsiteX7" fmla="*/ 152400 w 5159829"/>
              <a:gd name="connsiteY7" fmla="*/ 3276600 h 3291840"/>
              <a:gd name="connsiteX8" fmla="*/ 15240 w 5159829"/>
              <a:gd name="connsiteY8" fmla="*/ 3108960 h 3291840"/>
              <a:gd name="connsiteX9" fmla="*/ 0 w 5159829"/>
              <a:gd name="connsiteY9" fmla="*/ 152400 h 3291840"/>
              <a:gd name="connsiteX10" fmla="*/ 167640 w 5159829"/>
              <a:gd name="connsiteY10"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5170715 w 5170715"/>
              <a:gd name="connsiteY4" fmla="*/ 2122714 h 3291840"/>
              <a:gd name="connsiteX5" fmla="*/ 5159828 w 5170715"/>
              <a:gd name="connsiteY5" fmla="*/ 3291840 h 3291840"/>
              <a:gd name="connsiteX6" fmla="*/ 1493520 w 5170715"/>
              <a:gd name="connsiteY6" fmla="*/ 3291840 h 3291840"/>
              <a:gd name="connsiteX7" fmla="*/ 152400 w 5170715"/>
              <a:gd name="connsiteY7" fmla="*/ 3276600 h 3291840"/>
              <a:gd name="connsiteX8" fmla="*/ 15240 w 5170715"/>
              <a:gd name="connsiteY8" fmla="*/ 3108960 h 3291840"/>
              <a:gd name="connsiteX9" fmla="*/ 0 w 5170715"/>
              <a:gd name="connsiteY9" fmla="*/ 152400 h 3291840"/>
              <a:gd name="connsiteX10" fmla="*/ 167640 w 5170715"/>
              <a:gd name="connsiteY10"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095901 w 5170715"/>
              <a:gd name="connsiteY4" fmla="*/ 2120541 h 3291840"/>
              <a:gd name="connsiteX5" fmla="*/ 5170715 w 5170715"/>
              <a:gd name="connsiteY5" fmla="*/ 2122714 h 3291840"/>
              <a:gd name="connsiteX6" fmla="*/ 5159828 w 5170715"/>
              <a:gd name="connsiteY6" fmla="*/ 3291840 h 3291840"/>
              <a:gd name="connsiteX7" fmla="*/ 1493520 w 5170715"/>
              <a:gd name="connsiteY7" fmla="*/ 3291840 h 3291840"/>
              <a:gd name="connsiteX8" fmla="*/ 152400 w 5170715"/>
              <a:gd name="connsiteY8" fmla="*/ 3276600 h 3291840"/>
              <a:gd name="connsiteX9" fmla="*/ 15240 w 5170715"/>
              <a:gd name="connsiteY9" fmla="*/ 3108960 h 3291840"/>
              <a:gd name="connsiteX10" fmla="*/ 0 w 5170715"/>
              <a:gd name="connsiteY10" fmla="*/ 152400 h 3291840"/>
              <a:gd name="connsiteX11" fmla="*/ 167640 w 5170715"/>
              <a:gd name="connsiteY11"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095901 w 5170715"/>
              <a:gd name="connsiteY4" fmla="*/ 2120541 h 3291840"/>
              <a:gd name="connsiteX5" fmla="*/ 4130044 w 5170715"/>
              <a:gd name="connsiteY5" fmla="*/ 2109656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095901 w 5170715"/>
              <a:gd name="connsiteY4" fmla="*/ 2120541 h 3291840"/>
              <a:gd name="connsiteX5" fmla="*/ 3498673 w 5170715"/>
              <a:gd name="connsiteY5" fmla="*/ 2664828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291844 w 5170715"/>
              <a:gd name="connsiteY4" fmla="*/ 2142313 h 3291840"/>
              <a:gd name="connsiteX5" fmla="*/ 3498673 w 5170715"/>
              <a:gd name="connsiteY5" fmla="*/ 2664828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291844 w 5170715"/>
              <a:gd name="connsiteY4" fmla="*/ 2142313 h 3291840"/>
              <a:gd name="connsiteX5" fmla="*/ 3313615 w 5170715"/>
              <a:gd name="connsiteY5" fmla="*/ 2643057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291844 w 5170715"/>
              <a:gd name="connsiteY4" fmla="*/ 2131428 h 3291840"/>
              <a:gd name="connsiteX5" fmla="*/ 3313615 w 5170715"/>
              <a:gd name="connsiteY5" fmla="*/ 2643057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291844 w 5170715"/>
              <a:gd name="connsiteY4" fmla="*/ 2131428 h 3291840"/>
              <a:gd name="connsiteX5" fmla="*/ 3291844 w 5170715"/>
              <a:gd name="connsiteY5" fmla="*/ 2643057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59828"/>
              <a:gd name="connsiteY0" fmla="*/ 0 h 3291840"/>
              <a:gd name="connsiteX1" fmla="*/ 1584960 w 5159828"/>
              <a:gd name="connsiteY1" fmla="*/ 0 h 3291840"/>
              <a:gd name="connsiteX2" fmla="*/ 1691640 w 5159828"/>
              <a:gd name="connsiteY2" fmla="*/ 152400 h 3291840"/>
              <a:gd name="connsiteX3" fmla="*/ 1691640 w 5159828"/>
              <a:gd name="connsiteY3" fmla="*/ 2133600 h 3291840"/>
              <a:gd name="connsiteX4" fmla="*/ 3291844 w 5159828"/>
              <a:gd name="connsiteY4" fmla="*/ 2131428 h 3291840"/>
              <a:gd name="connsiteX5" fmla="*/ 3291844 w 5159828"/>
              <a:gd name="connsiteY5" fmla="*/ 2643057 h 3291840"/>
              <a:gd name="connsiteX6" fmla="*/ 5148944 w 5159828"/>
              <a:gd name="connsiteY6" fmla="*/ 2634343 h 3291840"/>
              <a:gd name="connsiteX7" fmla="*/ 5159828 w 5159828"/>
              <a:gd name="connsiteY7" fmla="*/ 3291840 h 3291840"/>
              <a:gd name="connsiteX8" fmla="*/ 1493520 w 5159828"/>
              <a:gd name="connsiteY8" fmla="*/ 3291840 h 3291840"/>
              <a:gd name="connsiteX9" fmla="*/ 152400 w 5159828"/>
              <a:gd name="connsiteY9" fmla="*/ 3276600 h 3291840"/>
              <a:gd name="connsiteX10" fmla="*/ 15240 w 5159828"/>
              <a:gd name="connsiteY10" fmla="*/ 3108960 h 3291840"/>
              <a:gd name="connsiteX11" fmla="*/ 0 w 5159828"/>
              <a:gd name="connsiteY11" fmla="*/ 152400 h 3291840"/>
              <a:gd name="connsiteX12" fmla="*/ 167640 w 5159828"/>
              <a:gd name="connsiteY12" fmla="*/ 0 h 3291840"/>
              <a:gd name="connsiteX0" fmla="*/ 167640 w 5159828"/>
              <a:gd name="connsiteY0" fmla="*/ 0 h 3291840"/>
              <a:gd name="connsiteX1" fmla="*/ 1584960 w 5159828"/>
              <a:gd name="connsiteY1" fmla="*/ 0 h 3291840"/>
              <a:gd name="connsiteX2" fmla="*/ 1691640 w 5159828"/>
              <a:gd name="connsiteY2" fmla="*/ 152400 h 3291840"/>
              <a:gd name="connsiteX3" fmla="*/ 1691640 w 5159828"/>
              <a:gd name="connsiteY3" fmla="*/ 2133600 h 3291840"/>
              <a:gd name="connsiteX4" fmla="*/ 3291844 w 5159828"/>
              <a:gd name="connsiteY4" fmla="*/ 2131428 h 3291840"/>
              <a:gd name="connsiteX5" fmla="*/ 3291844 w 5159828"/>
              <a:gd name="connsiteY5" fmla="*/ 2643057 h 3291840"/>
              <a:gd name="connsiteX6" fmla="*/ 5148944 w 5159828"/>
              <a:gd name="connsiteY6" fmla="*/ 2718056 h 3291840"/>
              <a:gd name="connsiteX7" fmla="*/ 5159828 w 5159828"/>
              <a:gd name="connsiteY7" fmla="*/ 3291840 h 3291840"/>
              <a:gd name="connsiteX8" fmla="*/ 1493520 w 5159828"/>
              <a:gd name="connsiteY8" fmla="*/ 3291840 h 3291840"/>
              <a:gd name="connsiteX9" fmla="*/ 152400 w 5159828"/>
              <a:gd name="connsiteY9" fmla="*/ 3276600 h 3291840"/>
              <a:gd name="connsiteX10" fmla="*/ 15240 w 5159828"/>
              <a:gd name="connsiteY10" fmla="*/ 3108960 h 3291840"/>
              <a:gd name="connsiteX11" fmla="*/ 0 w 5159828"/>
              <a:gd name="connsiteY11" fmla="*/ 152400 h 3291840"/>
              <a:gd name="connsiteX12" fmla="*/ 167640 w 5159828"/>
              <a:gd name="connsiteY12" fmla="*/ 0 h 3291840"/>
              <a:gd name="connsiteX0" fmla="*/ 167640 w 5159828"/>
              <a:gd name="connsiteY0" fmla="*/ 0 h 3291840"/>
              <a:gd name="connsiteX1" fmla="*/ 1584960 w 5159828"/>
              <a:gd name="connsiteY1" fmla="*/ 0 h 3291840"/>
              <a:gd name="connsiteX2" fmla="*/ 1691640 w 5159828"/>
              <a:gd name="connsiteY2" fmla="*/ 152400 h 3291840"/>
              <a:gd name="connsiteX3" fmla="*/ 1691640 w 5159828"/>
              <a:gd name="connsiteY3" fmla="*/ 2133600 h 3291840"/>
              <a:gd name="connsiteX4" fmla="*/ 3291844 w 5159828"/>
              <a:gd name="connsiteY4" fmla="*/ 2131428 h 3291840"/>
              <a:gd name="connsiteX5" fmla="*/ 3291844 w 5159828"/>
              <a:gd name="connsiteY5" fmla="*/ 2720330 h 3291840"/>
              <a:gd name="connsiteX6" fmla="*/ 5148944 w 5159828"/>
              <a:gd name="connsiteY6" fmla="*/ 2718056 h 3291840"/>
              <a:gd name="connsiteX7" fmla="*/ 5159828 w 5159828"/>
              <a:gd name="connsiteY7" fmla="*/ 3291840 h 3291840"/>
              <a:gd name="connsiteX8" fmla="*/ 1493520 w 5159828"/>
              <a:gd name="connsiteY8" fmla="*/ 3291840 h 3291840"/>
              <a:gd name="connsiteX9" fmla="*/ 152400 w 5159828"/>
              <a:gd name="connsiteY9" fmla="*/ 3276600 h 3291840"/>
              <a:gd name="connsiteX10" fmla="*/ 15240 w 5159828"/>
              <a:gd name="connsiteY10" fmla="*/ 3108960 h 3291840"/>
              <a:gd name="connsiteX11" fmla="*/ 0 w 5159828"/>
              <a:gd name="connsiteY11" fmla="*/ 152400 h 3291840"/>
              <a:gd name="connsiteX12" fmla="*/ 167640 w 5159828"/>
              <a:gd name="connsiteY12"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9828" h="3291840">
                <a:moveTo>
                  <a:pt x="167640" y="0"/>
                </a:moveTo>
                <a:lnTo>
                  <a:pt x="1584960" y="0"/>
                </a:lnTo>
                <a:lnTo>
                  <a:pt x="1691640" y="152400"/>
                </a:lnTo>
                <a:lnTo>
                  <a:pt x="1691640" y="2133600"/>
                </a:lnTo>
                <a:lnTo>
                  <a:pt x="3291844" y="2131428"/>
                </a:lnTo>
                <a:lnTo>
                  <a:pt x="3291844" y="2720330"/>
                </a:lnTo>
                <a:lnTo>
                  <a:pt x="5148944" y="2718056"/>
                </a:lnTo>
                <a:cubicBezTo>
                  <a:pt x="5148944" y="3107765"/>
                  <a:pt x="5159828" y="2902131"/>
                  <a:pt x="5159828" y="3291840"/>
                </a:cubicBezTo>
                <a:lnTo>
                  <a:pt x="1493520" y="3291840"/>
                </a:lnTo>
                <a:lnTo>
                  <a:pt x="152400" y="3276600"/>
                </a:lnTo>
                <a:lnTo>
                  <a:pt x="15240" y="3108960"/>
                </a:lnTo>
                <a:lnTo>
                  <a:pt x="0" y="152400"/>
                </a:lnTo>
                <a:lnTo>
                  <a:pt x="167640" y="0"/>
                </a:lnTo>
                <a:close/>
              </a:path>
            </a:pathLst>
          </a:custGeom>
          <a:solidFill>
            <a:schemeClr val="accent2">
              <a:lumMod val="20000"/>
              <a:lumOff val="8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t"/>
          <a:lstStyle/>
          <a:p>
            <a:pPr algn="l"/>
            <a:r>
              <a:rPr lang="en-US" sz="1400" dirty="0" smtClean="0">
                <a:solidFill>
                  <a:schemeClr val="tx1"/>
                </a:solidFill>
                <a:latin typeface="+mn-lt"/>
                <a:ea typeface="+mn-ea"/>
              </a:rPr>
              <a:t>             DMZ</a:t>
            </a:r>
          </a:p>
        </p:txBody>
      </p:sp>
      <p:sp>
        <p:nvSpPr>
          <p:cNvPr id="46" name="Freeform 45"/>
          <p:cNvSpPr/>
          <p:nvPr>
            <p:custDataLst>
              <p:tags r:id="rId4"/>
            </p:custDataLst>
          </p:nvPr>
        </p:nvSpPr>
        <p:spPr bwMode="auto">
          <a:xfrm>
            <a:off x="960611" y="1177711"/>
            <a:ext cx="3276600" cy="3291840"/>
          </a:xfrm>
          <a:custGeom>
            <a:avLst/>
            <a:gdLst>
              <a:gd name="connsiteX0" fmla="*/ 441960 w 1143000"/>
              <a:gd name="connsiteY0" fmla="*/ 45720 h 868680"/>
              <a:gd name="connsiteX1" fmla="*/ 1143000 w 1143000"/>
              <a:gd name="connsiteY1" fmla="*/ 15240 h 868680"/>
              <a:gd name="connsiteX2" fmla="*/ 960120 w 1143000"/>
              <a:gd name="connsiteY2" fmla="*/ 396240 h 868680"/>
              <a:gd name="connsiteX3" fmla="*/ 548640 w 1143000"/>
              <a:gd name="connsiteY3" fmla="*/ 396240 h 868680"/>
              <a:gd name="connsiteX4" fmla="*/ 335280 w 1143000"/>
              <a:gd name="connsiteY4" fmla="*/ 868680 h 868680"/>
              <a:gd name="connsiteX5" fmla="*/ 0 w 1143000"/>
              <a:gd name="connsiteY5" fmla="*/ 548640 h 868680"/>
              <a:gd name="connsiteX6" fmla="*/ 15240 w 1143000"/>
              <a:gd name="connsiteY6" fmla="*/ 289560 h 868680"/>
              <a:gd name="connsiteX7" fmla="*/ 60960 w 1143000"/>
              <a:gd name="connsiteY7" fmla="*/ 0 h 868680"/>
              <a:gd name="connsiteX8" fmla="*/ 441960 w 1143000"/>
              <a:gd name="connsiteY8" fmla="*/ 45720 h 868680"/>
              <a:gd name="connsiteX0" fmla="*/ 441960 w 2240280"/>
              <a:gd name="connsiteY0" fmla="*/ 45720 h 3550920"/>
              <a:gd name="connsiteX1" fmla="*/ 1143000 w 2240280"/>
              <a:gd name="connsiteY1" fmla="*/ 15240 h 3550920"/>
              <a:gd name="connsiteX2" fmla="*/ 960120 w 2240280"/>
              <a:gd name="connsiteY2" fmla="*/ 396240 h 3550920"/>
              <a:gd name="connsiteX3" fmla="*/ 2240280 w 2240280"/>
              <a:gd name="connsiteY3" fmla="*/ 3550920 h 3550920"/>
              <a:gd name="connsiteX4" fmla="*/ 335280 w 2240280"/>
              <a:gd name="connsiteY4" fmla="*/ 868680 h 3550920"/>
              <a:gd name="connsiteX5" fmla="*/ 0 w 2240280"/>
              <a:gd name="connsiteY5" fmla="*/ 548640 h 3550920"/>
              <a:gd name="connsiteX6" fmla="*/ 15240 w 2240280"/>
              <a:gd name="connsiteY6" fmla="*/ 289560 h 3550920"/>
              <a:gd name="connsiteX7" fmla="*/ 60960 w 2240280"/>
              <a:gd name="connsiteY7" fmla="*/ 0 h 3550920"/>
              <a:gd name="connsiteX8" fmla="*/ 441960 w 2240280"/>
              <a:gd name="connsiteY8" fmla="*/ 45720 h 3550920"/>
              <a:gd name="connsiteX0" fmla="*/ 441960 w 2407920"/>
              <a:gd name="connsiteY0" fmla="*/ 45720 h 3550920"/>
              <a:gd name="connsiteX1" fmla="*/ 1143000 w 2407920"/>
              <a:gd name="connsiteY1" fmla="*/ 15240 h 3550920"/>
              <a:gd name="connsiteX2" fmla="*/ 2407920 w 2407920"/>
              <a:gd name="connsiteY2" fmla="*/ 411480 h 3550920"/>
              <a:gd name="connsiteX3" fmla="*/ 2240280 w 2407920"/>
              <a:gd name="connsiteY3" fmla="*/ 3550920 h 3550920"/>
              <a:gd name="connsiteX4" fmla="*/ 335280 w 2407920"/>
              <a:gd name="connsiteY4" fmla="*/ 868680 h 3550920"/>
              <a:gd name="connsiteX5" fmla="*/ 0 w 2407920"/>
              <a:gd name="connsiteY5" fmla="*/ 548640 h 3550920"/>
              <a:gd name="connsiteX6" fmla="*/ 15240 w 2407920"/>
              <a:gd name="connsiteY6" fmla="*/ 289560 h 3550920"/>
              <a:gd name="connsiteX7" fmla="*/ 60960 w 2407920"/>
              <a:gd name="connsiteY7" fmla="*/ 0 h 3550920"/>
              <a:gd name="connsiteX8" fmla="*/ 441960 w 2407920"/>
              <a:gd name="connsiteY8" fmla="*/ 45720 h 3550920"/>
              <a:gd name="connsiteX0" fmla="*/ 441960 w 2407920"/>
              <a:gd name="connsiteY0" fmla="*/ 45720 h 3429000"/>
              <a:gd name="connsiteX1" fmla="*/ 1143000 w 2407920"/>
              <a:gd name="connsiteY1" fmla="*/ 15240 h 3429000"/>
              <a:gd name="connsiteX2" fmla="*/ 2407920 w 2407920"/>
              <a:gd name="connsiteY2" fmla="*/ 411480 h 3429000"/>
              <a:gd name="connsiteX3" fmla="*/ 2377440 w 2407920"/>
              <a:gd name="connsiteY3" fmla="*/ 3429000 h 3429000"/>
              <a:gd name="connsiteX4" fmla="*/ 335280 w 2407920"/>
              <a:gd name="connsiteY4" fmla="*/ 868680 h 3429000"/>
              <a:gd name="connsiteX5" fmla="*/ 0 w 2407920"/>
              <a:gd name="connsiteY5" fmla="*/ 548640 h 3429000"/>
              <a:gd name="connsiteX6" fmla="*/ 15240 w 2407920"/>
              <a:gd name="connsiteY6" fmla="*/ 289560 h 3429000"/>
              <a:gd name="connsiteX7" fmla="*/ 60960 w 2407920"/>
              <a:gd name="connsiteY7" fmla="*/ 0 h 3429000"/>
              <a:gd name="connsiteX8" fmla="*/ 441960 w 2407920"/>
              <a:gd name="connsiteY8" fmla="*/ 45720 h 3429000"/>
              <a:gd name="connsiteX0" fmla="*/ 441960 w 2407920"/>
              <a:gd name="connsiteY0" fmla="*/ 45720 h 3566160"/>
              <a:gd name="connsiteX1" fmla="*/ 1143000 w 2407920"/>
              <a:gd name="connsiteY1" fmla="*/ 15240 h 3566160"/>
              <a:gd name="connsiteX2" fmla="*/ 2407920 w 2407920"/>
              <a:gd name="connsiteY2" fmla="*/ 411480 h 3566160"/>
              <a:gd name="connsiteX3" fmla="*/ 2377440 w 2407920"/>
              <a:gd name="connsiteY3" fmla="*/ 3429000 h 3566160"/>
              <a:gd name="connsiteX4" fmla="*/ 335280 w 2407920"/>
              <a:gd name="connsiteY4" fmla="*/ 868680 h 3566160"/>
              <a:gd name="connsiteX5" fmla="*/ 0 w 2407920"/>
              <a:gd name="connsiteY5" fmla="*/ 548640 h 3566160"/>
              <a:gd name="connsiteX6" fmla="*/ 15240 w 2407920"/>
              <a:gd name="connsiteY6" fmla="*/ 289560 h 3566160"/>
              <a:gd name="connsiteX7" fmla="*/ 60960 w 2407920"/>
              <a:gd name="connsiteY7" fmla="*/ 0 h 3566160"/>
              <a:gd name="connsiteX8" fmla="*/ 441960 w 2407920"/>
              <a:gd name="connsiteY8" fmla="*/ 45720 h 3566160"/>
              <a:gd name="connsiteX0" fmla="*/ 441960 w 2407920"/>
              <a:gd name="connsiteY0" fmla="*/ 45720 h 4389120"/>
              <a:gd name="connsiteX1" fmla="*/ 1143000 w 2407920"/>
              <a:gd name="connsiteY1" fmla="*/ 15240 h 4389120"/>
              <a:gd name="connsiteX2" fmla="*/ 2407920 w 2407920"/>
              <a:gd name="connsiteY2" fmla="*/ 411480 h 4389120"/>
              <a:gd name="connsiteX3" fmla="*/ 2377440 w 2407920"/>
              <a:gd name="connsiteY3" fmla="*/ 3429000 h 4389120"/>
              <a:gd name="connsiteX4" fmla="*/ 868680 w 2407920"/>
              <a:gd name="connsiteY4" fmla="*/ 3535680 h 4389120"/>
              <a:gd name="connsiteX5" fmla="*/ 0 w 2407920"/>
              <a:gd name="connsiteY5" fmla="*/ 548640 h 4389120"/>
              <a:gd name="connsiteX6" fmla="*/ 15240 w 2407920"/>
              <a:gd name="connsiteY6" fmla="*/ 289560 h 4389120"/>
              <a:gd name="connsiteX7" fmla="*/ 60960 w 2407920"/>
              <a:gd name="connsiteY7" fmla="*/ 0 h 4389120"/>
              <a:gd name="connsiteX8" fmla="*/ 441960 w 2407920"/>
              <a:gd name="connsiteY8" fmla="*/ 45720 h 4389120"/>
              <a:gd name="connsiteX0" fmla="*/ 441960 w 2407920"/>
              <a:gd name="connsiteY0" fmla="*/ 45720 h 3451860"/>
              <a:gd name="connsiteX1" fmla="*/ 1143000 w 2407920"/>
              <a:gd name="connsiteY1" fmla="*/ 15240 h 3451860"/>
              <a:gd name="connsiteX2" fmla="*/ 2407920 w 2407920"/>
              <a:gd name="connsiteY2" fmla="*/ 411480 h 3451860"/>
              <a:gd name="connsiteX3" fmla="*/ 2377440 w 2407920"/>
              <a:gd name="connsiteY3" fmla="*/ 3429000 h 3451860"/>
              <a:gd name="connsiteX4" fmla="*/ 0 w 2407920"/>
              <a:gd name="connsiteY4" fmla="*/ 548640 h 3451860"/>
              <a:gd name="connsiteX5" fmla="*/ 15240 w 2407920"/>
              <a:gd name="connsiteY5" fmla="*/ 289560 h 3451860"/>
              <a:gd name="connsiteX6" fmla="*/ 60960 w 2407920"/>
              <a:gd name="connsiteY6" fmla="*/ 0 h 3451860"/>
              <a:gd name="connsiteX7" fmla="*/ 441960 w 2407920"/>
              <a:gd name="connsiteY7" fmla="*/ 45720 h 34518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1066800 w 2392680"/>
              <a:gd name="connsiteY0" fmla="*/ 22860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1066800 w 2392680"/>
              <a:gd name="connsiteY7" fmla="*/ 228600 h 4074160"/>
              <a:gd name="connsiteX0" fmla="*/ 1066800 w 2392680"/>
              <a:gd name="connsiteY0" fmla="*/ 0 h 3845560"/>
              <a:gd name="connsiteX1" fmla="*/ 2316480 w 2392680"/>
              <a:gd name="connsiteY1" fmla="*/ 30480 h 3845560"/>
              <a:gd name="connsiteX2" fmla="*/ 2392680 w 2392680"/>
              <a:gd name="connsiteY2" fmla="*/ 182880 h 3845560"/>
              <a:gd name="connsiteX3" fmla="*/ 2362200 w 2392680"/>
              <a:gd name="connsiteY3" fmla="*/ 3200400 h 3845560"/>
              <a:gd name="connsiteX4" fmla="*/ 929640 w 2392680"/>
              <a:gd name="connsiteY4" fmla="*/ 3322320 h 3845560"/>
              <a:gd name="connsiteX5" fmla="*/ 0 w 2392680"/>
              <a:gd name="connsiteY5" fmla="*/ 60960 h 3845560"/>
              <a:gd name="connsiteX6" fmla="*/ 762000 w 2392680"/>
              <a:gd name="connsiteY6" fmla="*/ 365760 h 3845560"/>
              <a:gd name="connsiteX7" fmla="*/ 1066800 w 2392680"/>
              <a:gd name="connsiteY7" fmla="*/ 0 h 3845560"/>
              <a:gd name="connsiteX0" fmla="*/ 652780 w 1978660"/>
              <a:gd name="connsiteY0" fmla="*/ 0 h 3845560"/>
              <a:gd name="connsiteX1" fmla="*/ 1902460 w 1978660"/>
              <a:gd name="connsiteY1" fmla="*/ 30480 h 3845560"/>
              <a:gd name="connsiteX2" fmla="*/ 1978660 w 1978660"/>
              <a:gd name="connsiteY2" fmla="*/ 182880 h 3845560"/>
              <a:gd name="connsiteX3" fmla="*/ 1948180 w 1978660"/>
              <a:gd name="connsiteY3" fmla="*/ 3200400 h 3845560"/>
              <a:gd name="connsiteX4" fmla="*/ 515620 w 1978660"/>
              <a:gd name="connsiteY4" fmla="*/ 3322320 h 3845560"/>
              <a:gd name="connsiteX5" fmla="*/ 256540 w 1978660"/>
              <a:gd name="connsiteY5" fmla="*/ 1356360 h 3845560"/>
              <a:gd name="connsiteX6" fmla="*/ 347980 w 1978660"/>
              <a:gd name="connsiteY6" fmla="*/ 365760 h 3845560"/>
              <a:gd name="connsiteX7" fmla="*/ 652780 w 1978660"/>
              <a:gd name="connsiteY7"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99060 w 1729740"/>
              <a:gd name="connsiteY5" fmla="*/ 365760 h 3845560"/>
              <a:gd name="connsiteX6" fmla="*/ 403860 w 1729740"/>
              <a:gd name="connsiteY6"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38100 w 1729740"/>
              <a:gd name="connsiteY5" fmla="*/ 182880 h 3845560"/>
              <a:gd name="connsiteX6" fmla="*/ 403860 w 1729740"/>
              <a:gd name="connsiteY6" fmla="*/ 0 h 3845560"/>
              <a:gd name="connsiteX0" fmla="*/ 205740 w 1729740"/>
              <a:gd name="connsiteY0" fmla="*/ 0 h 3815080"/>
              <a:gd name="connsiteX1" fmla="*/ 1653540 w 1729740"/>
              <a:gd name="connsiteY1" fmla="*/ 0 h 3815080"/>
              <a:gd name="connsiteX2" fmla="*/ 1729740 w 1729740"/>
              <a:gd name="connsiteY2" fmla="*/ 152400 h 3815080"/>
              <a:gd name="connsiteX3" fmla="*/ 1699260 w 1729740"/>
              <a:gd name="connsiteY3" fmla="*/ 3169920 h 3815080"/>
              <a:gd name="connsiteX4" fmla="*/ 266700 w 1729740"/>
              <a:gd name="connsiteY4" fmla="*/ 3291840 h 3815080"/>
              <a:gd name="connsiteX5" fmla="*/ 38100 w 1729740"/>
              <a:gd name="connsiteY5" fmla="*/ 152400 h 3815080"/>
              <a:gd name="connsiteX6" fmla="*/ 205740 w 1729740"/>
              <a:gd name="connsiteY6" fmla="*/ 0 h 3815080"/>
              <a:gd name="connsiteX0" fmla="*/ 388620 w 1912620"/>
              <a:gd name="connsiteY0" fmla="*/ 0 h 3632200"/>
              <a:gd name="connsiteX1" fmla="*/ 1836420 w 1912620"/>
              <a:gd name="connsiteY1" fmla="*/ 0 h 3632200"/>
              <a:gd name="connsiteX2" fmla="*/ 1912620 w 1912620"/>
              <a:gd name="connsiteY2" fmla="*/ 152400 h 3632200"/>
              <a:gd name="connsiteX3" fmla="*/ 1882140 w 1912620"/>
              <a:gd name="connsiteY3" fmla="*/ 3169920 h 3632200"/>
              <a:gd name="connsiteX4" fmla="*/ 266700 w 1912620"/>
              <a:gd name="connsiteY4" fmla="*/ 3108960 h 3632200"/>
              <a:gd name="connsiteX5" fmla="*/ 220980 w 1912620"/>
              <a:gd name="connsiteY5" fmla="*/ 152400 h 3632200"/>
              <a:gd name="connsiteX6" fmla="*/ 388620 w 191262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45720 w 1691640"/>
              <a:gd name="connsiteY4" fmla="*/ 3108960 h 3632200"/>
              <a:gd name="connsiteX5" fmla="*/ 0 w 1691640"/>
              <a:gd name="connsiteY5" fmla="*/ 152400 h 3632200"/>
              <a:gd name="connsiteX6" fmla="*/ 167640 w 169164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15240 w 1691640"/>
              <a:gd name="connsiteY4" fmla="*/ 3108960 h 3632200"/>
              <a:gd name="connsiteX5" fmla="*/ 0 w 1691640"/>
              <a:gd name="connsiteY5" fmla="*/ 152400 h 3632200"/>
              <a:gd name="connsiteX6" fmla="*/ 167640 w 1691640"/>
              <a:gd name="connsiteY6" fmla="*/ 0 h 363220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15240 w 1691640"/>
              <a:gd name="connsiteY4" fmla="*/ 3108960 h 3169920"/>
              <a:gd name="connsiteX5" fmla="*/ 0 w 1691640"/>
              <a:gd name="connsiteY5" fmla="*/ 152400 h 3169920"/>
              <a:gd name="connsiteX6" fmla="*/ 167640 w 1691640"/>
              <a:gd name="connsiteY6" fmla="*/ 0 h 316992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670560 w 1691640"/>
              <a:gd name="connsiteY4" fmla="*/ 3124200 h 3169920"/>
              <a:gd name="connsiteX5" fmla="*/ 15240 w 1691640"/>
              <a:gd name="connsiteY5" fmla="*/ 3108960 h 3169920"/>
              <a:gd name="connsiteX6" fmla="*/ 0 w 1691640"/>
              <a:gd name="connsiteY6" fmla="*/ 152400 h 3169920"/>
              <a:gd name="connsiteX7" fmla="*/ 167640 w 1691640"/>
              <a:gd name="connsiteY7" fmla="*/ 0 h 3169920"/>
              <a:gd name="connsiteX0" fmla="*/ 167640 w 1691640"/>
              <a:gd name="connsiteY0" fmla="*/ 0 h 3225800"/>
              <a:gd name="connsiteX1" fmla="*/ 1615440 w 1691640"/>
              <a:gd name="connsiteY1" fmla="*/ 0 h 3225800"/>
              <a:gd name="connsiteX2" fmla="*/ 1691640 w 1691640"/>
              <a:gd name="connsiteY2" fmla="*/ 152400 h 3225800"/>
              <a:gd name="connsiteX3" fmla="*/ 1661160 w 1691640"/>
              <a:gd name="connsiteY3" fmla="*/ 3169920 h 3225800"/>
              <a:gd name="connsiteX4" fmla="*/ 670560 w 1691640"/>
              <a:gd name="connsiteY4" fmla="*/ 3124200 h 3225800"/>
              <a:gd name="connsiteX5" fmla="*/ 15240 w 1691640"/>
              <a:gd name="connsiteY5" fmla="*/ 3108960 h 3225800"/>
              <a:gd name="connsiteX6" fmla="*/ 0 w 1691640"/>
              <a:gd name="connsiteY6" fmla="*/ 152400 h 3225800"/>
              <a:gd name="connsiteX7" fmla="*/ 167640 w 1691640"/>
              <a:gd name="connsiteY7" fmla="*/ 0 h 3225800"/>
              <a:gd name="connsiteX0" fmla="*/ 477520 w 2001520"/>
              <a:gd name="connsiteY0" fmla="*/ 0 h 3362960"/>
              <a:gd name="connsiteX1" fmla="*/ 1925320 w 2001520"/>
              <a:gd name="connsiteY1" fmla="*/ 0 h 3362960"/>
              <a:gd name="connsiteX2" fmla="*/ 2001520 w 2001520"/>
              <a:gd name="connsiteY2" fmla="*/ 152400 h 3362960"/>
              <a:gd name="connsiteX3" fmla="*/ 1971040 w 2001520"/>
              <a:gd name="connsiteY3" fmla="*/ 3169920 h 3362960"/>
              <a:gd name="connsiteX4" fmla="*/ 492760 w 2001520"/>
              <a:gd name="connsiteY4" fmla="*/ 3261360 h 3362960"/>
              <a:gd name="connsiteX5" fmla="*/ 325120 w 2001520"/>
              <a:gd name="connsiteY5" fmla="*/ 3108960 h 3362960"/>
              <a:gd name="connsiteX6" fmla="*/ 309880 w 2001520"/>
              <a:gd name="connsiteY6" fmla="*/ 152400 h 3362960"/>
              <a:gd name="connsiteX7" fmla="*/ 477520 w 2001520"/>
              <a:gd name="connsiteY7" fmla="*/ 0 h 33629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82880 w 1691640"/>
              <a:gd name="connsiteY4" fmla="*/ 3261360 h 3261360"/>
              <a:gd name="connsiteX5" fmla="*/ 15240 w 1691640"/>
              <a:gd name="connsiteY5" fmla="*/ 3108960 h 3261360"/>
              <a:gd name="connsiteX6" fmla="*/ 0 w 1691640"/>
              <a:gd name="connsiteY6" fmla="*/ 152400 h 3261360"/>
              <a:gd name="connsiteX7" fmla="*/ 167640 w 1691640"/>
              <a:gd name="connsiteY7" fmla="*/ 0 h 32613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341120 w 1691640"/>
              <a:gd name="connsiteY4" fmla="*/ 3169920 h 3261360"/>
              <a:gd name="connsiteX5" fmla="*/ 182880 w 1691640"/>
              <a:gd name="connsiteY5" fmla="*/ 3261360 h 3261360"/>
              <a:gd name="connsiteX6" fmla="*/ 15240 w 1691640"/>
              <a:gd name="connsiteY6" fmla="*/ 3108960 h 3261360"/>
              <a:gd name="connsiteX7" fmla="*/ 0 w 1691640"/>
              <a:gd name="connsiteY7" fmla="*/ 152400 h 3261360"/>
              <a:gd name="connsiteX8" fmla="*/ 167640 w 1691640"/>
              <a:gd name="connsiteY8" fmla="*/ 0 h 326136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82880 w 1691640"/>
              <a:gd name="connsiteY5" fmla="*/ 326136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58496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52400 h 3291840"/>
              <a:gd name="connsiteX8" fmla="*/ 167640 w 170688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691640 w 1706880"/>
              <a:gd name="connsiteY3" fmla="*/ 2133600 h 3291840"/>
              <a:gd name="connsiteX4" fmla="*/ 1706880 w 1706880"/>
              <a:gd name="connsiteY4" fmla="*/ 3169920 h 3291840"/>
              <a:gd name="connsiteX5" fmla="*/ 1493520 w 1706880"/>
              <a:gd name="connsiteY5" fmla="*/ 3291840 h 3291840"/>
              <a:gd name="connsiteX6" fmla="*/ 152400 w 1706880"/>
              <a:gd name="connsiteY6" fmla="*/ 3276600 h 3291840"/>
              <a:gd name="connsiteX7" fmla="*/ 15240 w 1706880"/>
              <a:gd name="connsiteY7" fmla="*/ 3108960 h 3291840"/>
              <a:gd name="connsiteX8" fmla="*/ 0 w 1706880"/>
              <a:gd name="connsiteY8" fmla="*/ 152400 h 3291840"/>
              <a:gd name="connsiteX9" fmla="*/ 167640 w 1706880"/>
              <a:gd name="connsiteY9"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691640 w 1706880"/>
              <a:gd name="connsiteY3" fmla="*/ 2133600 h 3291840"/>
              <a:gd name="connsiteX4" fmla="*/ 1691640 w 1706880"/>
              <a:gd name="connsiteY4" fmla="*/ 2651760 h 3291840"/>
              <a:gd name="connsiteX5" fmla="*/ 1706880 w 1706880"/>
              <a:gd name="connsiteY5" fmla="*/ 3169920 h 3291840"/>
              <a:gd name="connsiteX6" fmla="*/ 1493520 w 1706880"/>
              <a:gd name="connsiteY6" fmla="*/ 3291840 h 3291840"/>
              <a:gd name="connsiteX7" fmla="*/ 152400 w 1706880"/>
              <a:gd name="connsiteY7" fmla="*/ 3276600 h 3291840"/>
              <a:gd name="connsiteX8" fmla="*/ 15240 w 1706880"/>
              <a:gd name="connsiteY8" fmla="*/ 3108960 h 3291840"/>
              <a:gd name="connsiteX9" fmla="*/ 0 w 1706880"/>
              <a:gd name="connsiteY9" fmla="*/ 152400 h 3291840"/>
              <a:gd name="connsiteX10" fmla="*/ 167640 w 1706880"/>
              <a:gd name="connsiteY10" fmla="*/ 0 h 3291840"/>
              <a:gd name="connsiteX0" fmla="*/ 167640 w 2438400"/>
              <a:gd name="connsiteY0" fmla="*/ 0 h 3291840"/>
              <a:gd name="connsiteX1" fmla="*/ 1584960 w 2438400"/>
              <a:gd name="connsiteY1" fmla="*/ 0 h 3291840"/>
              <a:gd name="connsiteX2" fmla="*/ 1691640 w 2438400"/>
              <a:gd name="connsiteY2" fmla="*/ 152400 h 3291840"/>
              <a:gd name="connsiteX3" fmla="*/ 1691640 w 2438400"/>
              <a:gd name="connsiteY3" fmla="*/ 2133600 h 3291840"/>
              <a:gd name="connsiteX4" fmla="*/ 2438400 w 2438400"/>
              <a:gd name="connsiteY4" fmla="*/ 2164080 h 3291840"/>
              <a:gd name="connsiteX5" fmla="*/ 1706880 w 2438400"/>
              <a:gd name="connsiteY5" fmla="*/ 3169920 h 3291840"/>
              <a:gd name="connsiteX6" fmla="*/ 1493520 w 2438400"/>
              <a:gd name="connsiteY6" fmla="*/ 3291840 h 3291840"/>
              <a:gd name="connsiteX7" fmla="*/ 152400 w 2438400"/>
              <a:gd name="connsiteY7" fmla="*/ 3276600 h 3291840"/>
              <a:gd name="connsiteX8" fmla="*/ 15240 w 2438400"/>
              <a:gd name="connsiteY8" fmla="*/ 3108960 h 3291840"/>
              <a:gd name="connsiteX9" fmla="*/ 0 w 2438400"/>
              <a:gd name="connsiteY9" fmla="*/ 152400 h 3291840"/>
              <a:gd name="connsiteX10" fmla="*/ 167640 w 2438400"/>
              <a:gd name="connsiteY10" fmla="*/ 0 h 3291840"/>
              <a:gd name="connsiteX0" fmla="*/ 167640 w 3093720"/>
              <a:gd name="connsiteY0" fmla="*/ 0 h 3291840"/>
              <a:gd name="connsiteX1" fmla="*/ 1584960 w 3093720"/>
              <a:gd name="connsiteY1" fmla="*/ 0 h 3291840"/>
              <a:gd name="connsiteX2" fmla="*/ 1691640 w 3093720"/>
              <a:gd name="connsiteY2" fmla="*/ 152400 h 3291840"/>
              <a:gd name="connsiteX3" fmla="*/ 1691640 w 3093720"/>
              <a:gd name="connsiteY3" fmla="*/ 2133600 h 3291840"/>
              <a:gd name="connsiteX4" fmla="*/ 2438400 w 3093720"/>
              <a:gd name="connsiteY4" fmla="*/ 2164080 h 3291840"/>
              <a:gd name="connsiteX5" fmla="*/ 3093720 w 3093720"/>
              <a:gd name="connsiteY5" fmla="*/ 3291840 h 3291840"/>
              <a:gd name="connsiteX6" fmla="*/ 1493520 w 3093720"/>
              <a:gd name="connsiteY6" fmla="*/ 3291840 h 3291840"/>
              <a:gd name="connsiteX7" fmla="*/ 152400 w 3093720"/>
              <a:gd name="connsiteY7" fmla="*/ 3276600 h 3291840"/>
              <a:gd name="connsiteX8" fmla="*/ 15240 w 3093720"/>
              <a:gd name="connsiteY8" fmla="*/ 3108960 h 3291840"/>
              <a:gd name="connsiteX9" fmla="*/ 0 w 3093720"/>
              <a:gd name="connsiteY9" fmla="*/ 152400 h 3291840"/>
              <a:gd name="connsiteX10" fmla="*/ 167640 w 3093720"/>
              <a:gd name="connsiteY10" fmla="*/ 0 h 3291840"/>
              <a:gd name="connsiteX0" fmla="*/ 167640 w 3093720"/>
              <a:gd name="connsiteY0" fmla="*/ 0 h 3291840"/>
              <a:gd name="connsiteX1" fmla="*/ 1584960 w 3093720"/>
              <a:gd name="connsiteY1" fmla="*/ 0 h 3291840"/>
              <a:gd name="connsiteX2" fmla="*/ 1691640 w 3093720"/>
              <a:gd name="connsiteY2" fmla="*/ 152400 h 3291840"/>
              <a:gd name="connsiteX3" fmla="*/ 1691640 w 3093720"/>
              <a:gd name="connsiteY3" fmla="*/ 2133600 h 3291840"/>
              <a:gd name="connsiteX4" fmla="*/ 3093720 w 3093720"/>
              <a:gd name="connsiteY4" fmla="*/ 2148840 h 3291840"/>
              <a:gd name="connsiteX5" fmla="*/ 3093720 w 3093720"/>
              <a:gd name="connsiteY5" fmla="*/ 3291840 h 3291840"/>
              <a:gd name="connsiteX6" fmla="*/ 1493520 w 3093720"/>
              <a:gd name="connsiteY6" fmla="*/ 3291840 h 3291840"/>
              <a:gd name="connsiteX7" fmla="*/ 152400 w 3093720"/>
              <a:gd name="connsiteY7" fmla="*/ 3276600 h 3291840"/>
              <a:gd name="connsiteX8" fmla="*/ 15240 w 3093720"/>
              <a:gd name="connsiteY8" fmla="*/ 3108960 h 3291840"/>
              <a:gd name="connsiteX9" fmla="*/ 0 w 3093720"/>
              <a:gd name="connsiteY9" fmla="*/ 152400 h 3291840"/>
              <a:gd name="connsiteX10" fmla="*/ 167640 w 3093720"/>
              <a:gd name="connsiteY10" fmla="*/ 0 h 3291840"/>
              <a:gd name="connsiteX0" fmla="*/ 167640 w 3261360"/>
              <a:gd name="connsiteY0" fmla="*/ 0 h 3291840"/>
              <a:gd name="connsiteX1" fmla="*/ 1584960 w 3261360"/>
              <a:gd name="connsiteY1" fmla="*/ 0 h 3291840"/>
              <a:gd name="connsiteX2" fmla="*/ 1691640 w 3261360"/>
              <a:gd name="connsiteY2" fmla="*/ 152400 h 3291840"/>
              <a:gd name="connsiteX3" fmla="*/ 1691640 w 3261360"/>
              <a:gd name="connsiteY3" fmla="*/ 2133600 h 3291840"/>
              <a:gd name="connsiteX4" fmla="*/ 3261360 w 3261360"/>
              <a:gd name="connsiteY4" fmla="*/ 2118360 h 3291840"/>
              <a:gd name="connsiteX5" fmla="*/ 3093720 w 3261360"/>
              <a:gd name="connsiteY5" fmla="*/ 3291840 h 3291840"/>
              <a:gd name="connsiteX6" fmla="*/ 1493520 w 3261360"/>
              <a:gd name="connsiteY6" fmla="*/ 3291840 h 3291840"/>
              <a:gd name="connsiteX7" fmla="*/ 152400 w 3261360"/>
              <a:gd name="connsiteY7" fmla="*/ 3276600 h 3291840"/>
              <a:gd name="connsiteX8" fmla="*/ 15240 w 3261360"/>
              <a:gd name="connsiteY8" fmla="*/ 3108960 h 3291840"/>
              <a:gd name="connsiteX9" fmla="*/ 0 w 3261360"/>
              <a:gd name="connsiteY9" fmla="*/ 152400 h 3291840"/>
              <a:gd name="connsiteX10" fmla="*/ 167640 w 3261360"/>
              <a:gd name="connsiteY10" fmla="*/ 0 h 3291840"/>
              <a:gd name="connsiteX0" fmla="*/ 167640 w 3276600"/>
              <a:gd name="connsiteY0" fmla="*/ 0 h 3291840"/>
              <a:gd name="connsiteX1" fmla="*/ 1584960 w 3276600"/>
              <a:gd name="connsiteY1" fmla="*/ 0 h 3291840"/>
              <a:gd name="connsiteX2" fmla="*/ 1691640 w 3276600"/>
              <a:gd name="connsiteY2" fmla="*/ 152400 h 3291840"/>
              <a:gd name="connsiteX3" fmla="*/ 1691640 w 3276600"/>
              <a:gd name="connsiteY3" fmla="*/ 2133600 h 3291840"/>
              <a:gd name="connsiteX4" fmla="*/ 3276600 w 3276600"/>
              <a:gd name="connsiteY4" fmla="*/ 2133600 h 3291840"/>
              <a:gd name="connsiteX5" fmla="*/ 3093720 w 3276600"/>
              <a:gd name="connsiteY5" fmla="*/ 3291840 h 3291840"/>
              <a:gd name="connsiteX6" fmla="*/ 1493520 w 3276600"/>
              <a:gd name="connsiteY6" fmla="*/ 3291840 h 3291840"/>
              <a:gd name="connsiteX7" fmla="*/ 152400 w 3276600"/>
              <a:gd name="connsiteY7" fmla="*/ 3276600 h 3291840"/>
              <a:gd name="connsiteX8" fmla="*/ 15240 w 3276600"/>
              <a:gd name="connsiteY8" fmla="*/ 3108960 h 3291840"/>
              <a:gd name="connsiteX9" fmla="*/ 0 w 3276600"/>
              <a:gd name="connsiteY9" fmla="*/ 152400 h 3291840"/>
              <a:gd name="connsiteX10" fmla="*/ 167640 w 3276600"/>
              <a:gd name="connsiteY10" fmla="*/ 0 h 3291840"/>
              <a:gd name="connsiteX0" fmla="*/ 167640 w 3276600"/>
              <a:gd name="connsiteY0" fmla="*/ 0 h 3291840"/>
              <a:gd name="connsiteX1" fmla="*/ 1584960 w 3276600"/>
              <a:gd name="connsiteY1" fmla="*/ 0 h 3291840"/>
              <a:gd name="connsiteX2" fmla="*/ 1691640 w 3276600"/>
              <a:gd name="connsiteY2" fmla="*/ 152400 h 3291840"/>
              <a:gd name="connsiteX3" fmla="*/ 1691640 w 3276600"/>
              <a:gd name="connsiteY3" fmla="*/ 2133600 h 3291840"/>
              <a:gd name="connsiteX4" fmla="*/ 3276600 w 3276600"/>
              <a:gd name="connsiteY4" fmla="*/ 2133600 h 3291840"/>
              <a:gd name="connsiteX5" fmla="*/ 3276600 w 3276600"/>
              <a:gd name="connsiteY5" fmla="*/ 3291840 h 3291840"/>
              <a:gd name="connsiteX6" fmla="*/ 1493520 w 3276600"/>
              <a:gd name="connsiteY6" fmla="*/ 3291840 h 3291840"/>
              <a:gd name="connsiteX7" fmla="*/ 152400 w 3276600"/>
              <a:gd name="connsiteY7" fmla="*/ 3276600 h 3291840"/>
              <a:gd name="connsiteX8" fmla="*/ 15240 w 3276600"/>
              <a:gd name="connsiteY8" fmla="*/ 3108960 h 3291840"/>
              <a:gd name="connsiteX9" fmla="*/ 0 w 3276600"/>
              <a:gd name="connsiteY9" fmla="*/ 152400 h 3291840"/>
              <a:gd name="connsiteX10" fmla="*/ 167640 w 3276600"/>
              <a:gd name="connsiteY10"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600" h="3291840">
                <a:moveTo>
                  <a:pt x="167640" y="0"/>
                </a:moveTo>
                <a:lnTo>
                  <a:pt x="1584960" y="0"/>
                </a:lnTo>
                <a:lnTo>
                  <a:pt x="1691640" y="152400"/>
                </a:lnTo>
                <a:lnTo>
                  <a:pt x="1691640" y="2133600"/>
                </a:lnTo>
                <a:lnTo>
                  <a:pt x="3276600" y="2133600"/>
                </a:lnTo>
                <a:lnTo>
                  <a:pt x="3276600" y="3291840"/>
                </a:lnTo>
                <a:lnTo>
                  <a:pt x="1493520" y="3291840"/>
                </a:lnTo>
                <a:lnTo>
                  <a:pt x="152400" y="3276600"/>
                </a:lnTo>
                <a:lnTo>
                  <a:pt x="15240" y="3108960"/>
                </a:lnTo>
                <a:lnTo>
                  <a:pt x="0" y="152400"/>
                </a:lnTo>
                <a:lnTo>
                  <a:pt x="167640" y="0"/>
                </a:lnTo>
                <a:close/>
              </a:path>
            </a:pathLst>
          </a:custGeom>
          <a:solidFill>
            <a:schemeClr val="accent2">
              <a:lumMod val="20000"/>
              <a:lumOff val="8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t"/>
          <a:lstStyle/>
          <a:p>
            <a:pPr algn="l"/>
            <a:r>
              <a:rPr lang="en-US" sz="1400" dirty="0" smtClean="0">
                <a:solidFill>
                  <a:schemeClr val="tx1"/>
                </a:solidFill>
                <a:latin typeface="+mn-lt"/>
                <a:ea typeface="+mn-ea"/>
              </a:rPr>
              <a:t>             DMZ</a:t>
            </a:r>
          </a:p>
        </p:txBody>
      </p:sp>
      <p:sp>
        <p:nvSpPr>
          <p:cNvPr id="44" name="Freeform 43"/>
          <p:cNvSpPr/>
          <p:nvPr>
            <p:custDataLst>
              <p:tags r:id="rId5"/>
            </p:custDataLst>
          </p:nvPr>
        </p:nvSpPr>
        <p:spPr bwMode="auto">
          <a:xfrm>
            <a:off x="962482" y="1173490"/>
            <a:ext cx="1706880" cy="3291840"/>
          </a:xfrm>
          <a:custGeom>
            <a:avLst/>
            <a:gdLst>
              <a:gd name="connsiteX0" fmla="*/ 441960 w 1143000"/>
              <a:gd name="connsiteY0" fmla="*/ 45720 h 868680"/>
              <a:gd name="connsiteX1" fmla="*/ 1143000 w 1143000"/>
              <a:gd name="connsiteY1" fmla="*/ 15240 h 868680"/>
              <a:gd name="connsiteX2" fmla="*/ 960120 w 1143000"/>
              <a:gd name="connsiteY2" fmla="*/ 396240 h 868680"/>
              <a:gd name="connsiteX3" fmla="*/ 548640 w 1143000"/>
              <a:gd name="connsiteY3" fmla="*/ 396240 h 868680"/>
              <a:gd name="connsiteX4" fmla="*/ 335280 w 1143000"/>
              <a:gd name="connsiteY4" fmla="*/ 868680 h 868680"/>
              <a:gd name="connsiteX5" fmla="*/ 0 w 1143000"/>
              <a:gd name="connsiteY5" fmla="*/ 548640 h 868680"/>
              <a:gd name="connsiteX6" fmla="*/ 15240 w 1143000"/>
              <a:gd name="connsiteY6" fmla="*/ 289560 h 868680"/>
              <a:gd name="connsiteX7" fmla="*/ 60960 w 1143000"/>
              <a:gd name="connsiteY7" fmla="*/ 0 h 868680"/>
              <a:gd name="connsiteX8" fmla="*/ 441960 w 1143000"/>
              <a:gd name="connsiteY8" fmla="*/ 45720 h 868680"/>
              <a:gd name="connsiteX0" fmla="*/ 441960 w 2240280"/>
              <a:gd name="connsiteY0" fmla="*/ 45720 h 3550920"/>
              <a:gd name="connsiteX1" fmla="*/ 1143000 w 2240280"/>
              <a:gd name="connsiteY1" fmla="*/ 15240 h 3550920"/>
              <a:gd name="connsiteX2" fmla="*/ 960120 w 2240280"/>
              <a:gd name="connsiteY2" fmla="*/ 396240 h 3550920"/>
              <a:gd name="connsiteX3" fmla="*/ 2240280 w 2240280"/>
              <a:gd name="connsiteY3" fmla="*/ 3550920 h 3550920"/>
              <a:gd name="connsiteX4" fmla="*/ 335280 w 2240280"/>
              <a:gd name="connsiteY4" fmla="*/ 868680 h 3550920"/>
              <a:gd name="connsiteX5" fmla="*/ 0 w 2240280"/>
              <a:gd name="connsiteY5" fmla="*/ 548640 h 3550920"/>
              <a:gd name="connsiteX6" fmla="*/ 15240 w 2240280"/>
              <a:gd name="connsiteY6" fmla="*/ 289560 h 3550920"/>
              <a:gd name="connsiteX7" fmla="*/ 60960 w 2240280"/>
              <a:gd name="connsiteY7" fmla="*/ 0 h 3550920"/>
              <a:gd name="connsiteX8" fmla="*/ 441960 w 2240280"/>
              <a:gd name="connsiteY8" fmla="*/ 45720 h 3550920"/>
              <a:gd name="connsiteX0" fmla="*/ 441960 w 2407920"/>
              <a:gd name="connsiteY0" fmla="*/ 45720 h 3550920"/>
              <a:gd name="connsiteX1" fmla="*/ 1143000 w 2407920"/>
              <a:gd name="connsiteY1" fmla="*/ 15240 h 3550920"/>
              <a:gd name="connsiteX2" fmla="*/ 2407920 w 2407920"/>
              <a:gd name="connsiteY2" fmla="*/ 411480 h 3550920"/>
              <a:gd name="connsiteX3" fmla="*/ 2240280 w 2407920"/>
              <a:gd name="connsiteY3" fmla="*/ 3550920 h 3550920"/>
              <a:gd name="connsiteX4" fmla="*/ 335280 w 2407920"/>
              <a:gd name="connsiteY4" fmla="*/ 868680 h 3550920"/>
              <a:gd name="connsiteX5" fmla="*/ 0 w 2407920"/>
              <a:gd name="connsiteY5" fmla="*/ 548640 h 3550920"/>
              <a:gd name="connsiteX6" fmla="*/ 15240 w 2407920"/>
              <a:gd name="connsiteY6" fmla="*/ 289560 h 3550920"/>
              <a:gd name="connsiteX7" fmla="*/ 60960 w 2407920"/>
              <a:gd name="connsiteY7" fmla="*/ 0 h 3550920"/>
              <a:gd name="connsiteX8" fmla="*/ 441960 w 2407920"/>
              <a:gd name="connsiteY8" fmla="*/ 45720 h 3550920"/>
              <a:gd name="connsiteX0" fmla="*/ 441960 w 2407920"/>
              <a:gd name="connsiteY0" fmla="*/ 45720 h 3429000"/>
              <a:gd name="connsiteX1" fmla="*/ 1143000 w 2407920"/>
              <a:gd name="connsiteY1" fmla="*/ 15240 h 3429000"/>
              <a:gd name="connsiteX2" fmla="*/ 2407920 w 2407920"/>
              <a:gd name="connsiteY2" fmla="*/ 411480 h 3429000"/>
              <a:gd name="connsiteX3" fmla="*/ 2377440 w 2407920"/>
              <a:gd name="connsiteY3" fmla="*/ 3429000 h 3429000"/>
              <a:gd name="connsiteX4" fmla="*/ 335280 w 2407920"/>
              <a:gd name="connsiteY4" fmla="*/ 868680 h 3429000"/>
              <a:gd name="connsiteX5" fmla="*/ 0 w 2407920"/>
              <a:gd name="connsiteY5" fmla="*/ 548640 h 3429000"/>
              <a:gd name="connsiteX6" fmla="*/ 15240 w 2407920"/>
              <a:gd name="connsiteY6" fmla="*/ 289560 h 3429000"/>
              <a:gd name="connsiteX7" fmla="*/ 60960 w 2407920"/>
              <a:gd name="connsiteY7" fmla="*/ 0 h 3429000"/>
              <a:gd name="connsiteX8" fmla="*/ 441960 w 2407920"/>
              <a:gd name="connsiteY8" fmla="*/ 45720 h 3429000"/>
              <a:gd name="connsiteX0" fmla="*/ 441960 w 2407920"/>
              <a:gd name="connsiteY0" fmla="*/ 45720 h 3566160"/>
              <a:gd name="connsiteX1" fmla="*/ 1143000 w 2407920"/>
              <a:gd name="connsiteY1" fmla="*/ 15240 h 3566160"/>
              <a:gd name="connsiteX2" fmla="*/ 2407920 w 2407920"/>
              <a:gd name="connsiteY2" fmla="*/ 411480 h 3566160"/>
              <a:gd name="connsiteX3" fmla="*/ 2377440 w 2407920"/>
              <a:gd name="connsiteY3" fmla="*/ 3429000 h 3566160"/>
              <a:gd name="connsiteX4" fmla="*/ 335280 w 2407920"/>
              <a:gd name="connsiteY4" fmla="*/ 868680 h 3566160"/>
              <a:gd name="connsiteX5" fmla="*/ 0 w 2407920"/>
              <a:gd name="connsiteY5" fmla="*/ 548640 h 3566160"/>
              <a:gd name="connsiteX6" fmla="*/ 15240 w 2407920"/>
              <a:gd name="connsiteY6" fmla="*/ 289560 h 3566160"/>
              <a:gd name="connsiteX7" fmla="*/ 60960 w 2407920"/>
              <a:gd name="connsiteY7" fmla="*/ 0 h 3566160"/>
              <a:gd name="connsiteX8" fmla="*/ 441960 w 2407920"/>
              <a:gd name="connsiteY8" fmla="*/ 45720 h 3566160"/>
              <a:gd name="connsiteX0" fmla="*/ 441960 w 2407920"/>
              <a:gd name="connsiteY0" fmla="*/ 45720 h 4389120"/>
              <a:gd name="connsiteX1" fmla="*/ 1143000 w 2407920"/>
              <a:gd name="connsiteY1" fmla="*/ 15240 h 4389120"/>
              <a:gd name="connsiteX2" fmla="*/ 2407920 w 2407920"/>
              <a:gd name="connsiteY2" fmla="*/ 411480 h 4389120"/>
              <a:gd name="connsiteX3" fmla="*/ 2377440 w 2407920"/>
              <a:gd name="connsiteY3" fmla="*/ 3429000 h 4389120"/>
              <a:gd name="connsiteX4" fmla="*/ 868680 w 2407920"/>
              <a:gd name="connsiteY4" fmla="*/ 3535680 h 4389120"/>
              <a:gd name="connsiteX5" fmla="*/ 0 w 2407920"/>
              <a:gd name="connsiteY5" fmla="*/ 548640 h 4389120"/>
              <a:gd name="connsiteX6" fmla="*/ 15240 w 2407920"/>
              <a:gd name="connsiteY6" fmla="*/ 289560 h 4389120"/>
              <a:gd name="connsiteX7" fmla="*/ 60960 w 2407920"/>
              <a:gd name="connsiteY7" fmla="*/ 0 h 4389120"/>
              <a:gd name="connsiteX8" fmla="*/ 441960 w 2407920"/>
              <a:gd name="connsiteY8" fmla="*/ 45720 h 4389120"/>
              <a:gd name="connsiteX0" fmla="*/ 441960 w 2407920"/>
              <a:gd name="connsiteY0" fmla="*/ 45720 h 3451860"/>
              <a:gd name="connsiteX1" fmla="*/ 1143000 w 2407920"/>
              <a:gd name="connsiteY1" fmla="*/ 15240 h 3451860"/>
              <a:gd name="connsiteX2" fmla="*/ 2407920 w 2407920"/>
              <a:gd name="connsiteY2" fmla="*/ 411480 h 3451860"/>
              <a:gd name="connsiteX3" fmla="*/ 2377440 w 2407920"/>
              <a:gd name="connsiteY3" fmla="*/ 3429000 h 3451860"/>
              <a:gd name="connsiteX4" fmla="*/ 0 w 2407920"/>
              <a:gd name="connsiteY4" fmla="*/ 548640 h 3451860"/>
              <a:gd name="connsiteX5" fmla="*/ 15240 w 2407920"/>
              <a:gd name="connsiteY5" fmla="*/ 289560 h 3451860"/>
              <a:gd name="connsiteX6" fmla="*/ 60960 w 2407920"/>
              <a:gd name="connsiteY6" fmla="*/ 0 h 3451860"/>
              <a:gd name="connsiteX7" fmla="*/ 441960 w 2407920"/>
              <a:gd name="connsiteY7" fmla="*/ 45720 h 34518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1066800 w 2392680"/>
              <a:gd name="connsiteY0" fmla="*/ 22860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1066800 w 2392680"/>
              <a:gd name="connsiteY7" fmla="*/ 228600 h 4074160"/>
              <a:gd name="connsiteX0" fmla="*/ 1066800 w 2392680"/>
              <a:gd name="connsiteY0" fmla="*/ 0 h 3845560"/>
              <a:gd name="connsiteX1" fmla="*/ 2316480 w 2392680"/>
              <a:gd name="connsiteY1" fmla="*/ 30480 h 3845560"/>
              <a:gd name="connsiteX2" fmla="*/ 2392680 w 2392680"/>
              <a:gd name="connsiteY2" fmla="*/ 182880 h 3845560"/>
              <a:gd name="connsiteX3" fmla="*/ 2362200 w 2392680"/>
              <a:gd name="connsiteY3" fmla="*/ 3200400 h 3845560"/>
              <a:gd name="connsiteX4" fmla="*/ 929640 w 2392680"/>
              <a:gd name="connsiteY4" fmla="*/ 3322320 h 3845560"/>
              <a:gd name="connsiteX5" fmla="*/ 0 w 2392680"/>
              <a:gd name="connsiteY5" fmla="*/ 60960 h 3845560"/>
              <a:gd name="connsiteX6" fmla="*/ 762000 w 2392680"/>
              <a:gd name="connsiteY6" fmla="*/ 365760 h 3845560"/>
              <a:gd name="connsiteX7" fmla="*/ 1066800 w 2392680"/>
              <a:gd name="connsiteY7" fmla="*/ 0 h 3845560"/>
              <a:gd name="connsiteX0" fmla="*/ 652780 w 1978660"/>
              <a:gd name="connsiteY0" fmla="*/ 0 h 3845560"/>
              <a:gd name="connsiteX1" fmla="*/ 1902460 w 1978660"/>
              <a:gd name="connsiteY1" fmla="*/ 30480 h 3845560"/>
              <a:gd name="connsiteX2" fmla="*/ 1978660 w 1978660"/>
              <a:gd name="connsiteY2" fmla="*/ 182880 h 3845560"/>
              <a:gd name="connsiteX3" fmla="*/ 1948180 w 1978660"/>
              <a:gd name="connsiteY3" fmla="*/ 3200400 h 3845560"/>
              <a:gd name="connsiteX4" fmla="*/ 515620 w 1978660"/>
              <a:gd name="connsiteY4" fmla="*/ 3322320 h 3845560"/>
              <a:gd name="connsiteX5" fmla="*/ 256540 w 1978660"/>
              <a:gd name="connsiteY5" fmla="*/ 1356360 h 3845560"/>
              <a:gd name="connsiteX6" fmla="*/ 347980 w 1978660"/>
              <a:gd name="connsiteY6" fmla="*/ 365760 h 3845560"/>
              <a:gd name="connsiteX7" fmla="*/ 652780 w 1978660"/>
              <a:gd name="connsiteY7"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99060 w 1729740"/>
              <a:gd name="connsiteY5" fmla="*/ 365760 h 3845560"/>
              <a:gd name="connsiteX6" fmla="*/ 403860 w 1729740"/>
              <a:gd name="connsiteY6"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38100 w 1729740"/>
              <a:gd name="connsiteY5" fmla="*/ 182880 h 3845560"/>
              <a:gd name="connsiteX6" fmla="*/ 403860 w 1729740"/>
              <a:gd name="connsiteY6" fmla="*/ 0 h 3845560"/>
              <a:gd name="connsiteX0" fmla="*/ 205740 w 1729740"/>
              <a:gd name="connsiteY0" fmla="*/ 0 h 3815080"/>
              <a:gd name="connsiteX1" fmla="*/ 1653540 w 1729740"/>
              <a:gd name="connsiteY1" fmla="*/ 0 h 3815080"/>
              <a:gd name="connsiteX2" fmla="*/ 1729740 w 1729740"/>
              <a:gd name="connsiteY2" fmla="*/ 152400 h 3815080"/>
              <a:gd name="connsiteX3" fmla="*/ 1699260 w 1729740"/>
              <a:gd name="connsiteY3" fmla="*/ 3169920 h 3815080"/>
              <a:gd name="connsiteX4" fmla="*/ 266700 w 1729740"/>
              <a:gd name="connsiteY4" fmla="*/ 3291840 h 3815080"/>
              <a:gd name="connsiteX5" fmla="*/ 38100 w 1729740"/>
              <a:gd name="connsiteY5" fmla="*/ 152400 h 3815080"/>
              <a:gd name="connsiteX6" fmla="*/ 205740 w 1729740"/>
              <a:gd name="connsiteY6" fmla="*/ 0 h 3815080"/>
              <a:gd name="connsiteX0" fmla="*/ 388620 w 1912620"/>
              <a:gd name="connsiteY0" fmla="*/ 0 h 3632200"/>
              <a:gd name="connsiteX1" fmla="*/ 1836420 w 1912620"/>
              <a:gd name="connsiteY1" fmla="*/ 0 h 3632200"/>
              <a:gd name="connsiteX2" fmla="*/ 1912620 w 1912620"/>
              <a:gd name="connsiteY2" fmla="*/ 152400 h 3632200"/>
              <a:gd name="connsiteX3" fmla="*/ 1882140 w 1912620"/>
              <a:gd name="connsiteY3" fmla="*/ 3169920 h 3632200"/>
              <a:gd name="connsiteX4" fmla="*/ 266700 w 1912620"/>
              <a:gd name="connsiteY4" fmla="*/ 3108960 h 3632200"/>
              <a:gd name="connsiteX5" fmla="*/ 220980 w 1912620"/>
              <a:gd name="connsiteY5" fmla="*/ 152400 h 3632200"/>
              <a:gd name="connsiteX6" fmla="*/ 388620 w 191262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45720 w 1691640"/>
              <a:gd name="connsiteY4" fmla="*/ 3108960 h 3632200"/>
              <a:gd name="connsiteX5" fmla="*/ 0 w 1691640"/>
              <a:gd name="connsiteY5" fmla="*/ 152400 h 3632200"/>
              <a:gd name="connsiteX6" fmla="*/ 167640 w 169164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15240 w 1691640"/>
              <a:gd name="connsiteY4" fmla="*/ 3108960 h 3632200"/>
              <a:gd name="connsiteX5" fmla="*/ 0 w 1691640"/>
              <a:gd name="connsiteY5" fmla="*/ 152400 h 3632200"/>
              <a:gd name="connsiteX6" fmla="*/ 167640 w 1691640"/>
              <a:gd name="connsiteY6" fmla="*/ 0 h 363220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15240 w 1691640"/>
              <a:gd name="connsiteY4" fmla="*/ 3108960 h 3169920"/>
              <a:gd name="connsiteX5" fmla="*/ 0 w 1691640"/>
              <a:gd name="connsiteY5" fmla="*/ 152400 h 3169920"/>
              <a:gd name="connsiteX6" fmla="*/ 167640 w 1691640"/>
              <a:gd name="connsiteY6" fmla="*/ 0 h 316992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670560 w 1691640"/>
              <a:gd name="connsiteY4" fmla="*/ 3124200 h 3169920"/>
              <a:gd name="connsiteX5" fmla="*/ 15240 w 1691640"/>
              <a:gd name="connsiteY5" fmla="*/ 3108960 h 3169920"/>
              <a:gd name="connsiteX6" fmla="*/ 0 w 1691640"/>
              <a:gd name="connsiteY6" fmla="*/ 152400 h 3169920"/>
              <a:gd name="connsiteX7" fmla="*/ 167640 w 1691640"/>
              <a:gd name="connsiteY7" fmla="*/ 0 h 3169920"/>
              <a:gd name="connsiteX0" fmla="*/ 167640 w 1691640"/>
              <a:gd name="connsiteY0" fmla="*/ 0 h 3225800"/>
              <a:gd name="connsiteX1" fmla="*/ 1615440 w 1691640"/>
              <a:gd name="connsiteY1" fmla="*/ 0 h 3225800"/>
              <a:gd name="connsiteX2" fmla="*/ 1691640 w 1691640"/>
              <a:gd name="connsiteY2" fmla="*/ 152400 h 3225800"/>
              <a:gd name="connsiteX3" fmla="*/ 1661160 w 1691640"/>
              <a:gd name="connsiteY3" fmla="*/ 3169920 h 3225800"/>
              <a:gd name="connsiteX4" fmla="*/ 670560 w 1691640"/>
              <a:gd name="connsiteY4" fmla="*/ 3124200 h 3225800"/>
              <a:gd name="connsiteX5" fmla="*/ 15240 w 1691640"/>
              <a:gd name="connsiteY5" fmla="*/ 3108960 h 3225800"/>
              <a:gd name="connsiteX6" fmla="*/ 0 w 1691640"/>
              <a:gd name="connsiteY6" fmla="*/ 152400 h 3225800"/>
              <a:gd name="connsiteX7" fmla="*/ 167640 w 1691640"/>
              <a:gd name="connsiteY7" fmla="*/ 0 h 3225800"/>
              <a:gd name="connsiteX0" fmla="*/ 477520 w 2001520"/>
              <a:gd name="connsiteY0" fmla="*/ 0 h 3362960"/>
              <a:gd name="connsiteX1" fmla="*/ 1925320 w 2001520"/>
              <a:gd name="connsiteY1" fmla="*/ 0 h 3362960"/>
              <a:gd name="connsiteX2" fmla="*/ 2001520 w 2001520"/>
              <a:gd name="connsiteY2" fmla="*/ 152400 h 3362960"/>
              <a:gd name="connsiteX3" fmla="*/ 1971040 w 2001520"/>
              <a:gd name="connsiteY3" fmla="*/ 3169920 h 3362960"/>
              <a:gd name="connsiteX4" fmla="*/ 492760 w 2001520"/>
              <a:gd name="connsiteY4" fmla="*/ 3261360 h 3362960"/>
              <a:gd name="connsiteX5" fmla="*/ 325120 w 2001520"/>
              <a:gd name="connsiteY5" fmla="*/ 3108960 h 3362960"/>
              <a:gd name="connsiteX6" fmla="*/ 309880 w 2001520"/>
              <a:gd name="connsiteY6" fmla="*/ 152400 h 3362960"/>
              <a:gd name="connsiteX7" fmla="*/ 477520 w 2001520"/>
              <a:gd name="connsiteY7" fmla="*/ 0 h 33629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82880 w 1691640"/>
              <a:gd name="connsiteY4" fmla="*/ 3261360 h 3261360"/>
              <a:gd name="connsiteX5" fmla="*/ 15240 w 1691640"/>
              <a:gd name="connsiteY5" fmla="*/ 3108960 h 3261360"/>
              <a:gd name="connsiteX6" fmla="*/ 0 w 1691640"/>
              <a:gd name="connsiteY6" fmla="*/ 152400 h 3261360"/>
              <a:gd name="connsiteX7" fmla="*/ 167640 w 1691640"/>
              <a:gd name="connsiteY7" fmla="*/ 0 h 32613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341120 w 1691640"/>
              <a:gd name="connsiteY4" fmla="*/ 3169920 h 3261360"/>
              <a:gd name="connsiteX5" fmla="*/ 182880 w 1691640"/>
              <a:gd name="connsiteY5" fmla="*/ 3261360 h 3261360"/>
              <a:gd name="connsiteX6" fmla="*/ 15240 w 1691640"/>
              <a:gd name="connsiteY6" fmla="*/ 3108960 h 3261360"/>
              <a:gd name="connsiteX7" fmla="*/ 0 w 1691640"/>
              <a:gd name="connsiteY7" fmla="*/ 152400 h 3261360"/>
              <a:gd name="connsiteX8" fmla="*/ 167640 w 1691640"/>
              <a:gd name="connsiteY8" fmla="*/ 0 h 326136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82880 w 1691640"/>
              <a:gd name="connsiteY5" fmla="*/ 326136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58496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52400 h 3291840"/>
              <a:gd name="connsiteX8" fmla="*/ 167640 w 1706880"/>
              <a:gd name="connsiteY8"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3291840">
                <a:moveTo>
                  <a:pt x="167640" y="0"/>
                </a:moveTo>
                <a:lnTo>
                  <a:pt x="1584960" y="0"/>
                </a:lnTo>
                <a:lnTo>
                  <a:pt x="1691640" y="152400"/>
                </a:lnTo>
                <a:lnTo>
                  <a:pt x="1706880" y="3169920"/>
                </a:lnTo>
                <a:lnTo>
                  <a:pt x="1493520" y="3291840"/>
                </a:lnTo>
                <a:lnTo>
                  <a:pt x="152400" y="3276600"/>
                </a:lnTo>
                <a:lnTo>
                  <a:pt x="15240" y="3108960"/>
                </a:lnTo>
                <a:lnTo>
                  <a:pt x="0" y="152400"/>
                </a:lnTo>
                <a:lnTo>
                  <a:pt x="167640" y="0"/>
                </a:lnTo>
                <a:close/>
              </a:path>
            </a:pathLst>
          </a:custGeom>
          <a:solidFill>
            <a:schemeClr val="accent2">
              <a:lumMod val="20000"/>
              <a:lumOff val="8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t"/>
          <a:lstStyle/>
          <a:p>
            <a:r>
              <a:rPr lang="en-US" sz="1400" b="1" dirty="0" smtClean="0">
                <a:solidFill>
                  <a:schemeClr val="tx1"/>
                </a:solidFill>
                <a:latin typeface="+mn-lt"/>
                <a:ea typeface="+mn-ea"/>
              </a:rPr>
              <a:t>DMZ</a:t>
            </a:r>
          </a:p>
        </p:txBody>
      </p:sp>
      <p:sp>
        <p:nvSpPr>
          <p:cNvPr id="45" name="Freeform 44"/>
          <p:cNvSpPr/>
          <p:nvPr>
            <p:custDataLst>
              <p:tags r:id="rId6"/>
            </p:custDataLst>
          </p:nvPr>
        </p:nvSpPr>
        <p:spPr bwMode="auto">
          <a:xfrm>
            <a:off x="6172200" y="1173480"/>
            <a:ext cx="1706880" cy="3291840"/>
          </a:xfrm>
          <a:custGeom>
            <a:avLst/>
            <a:gdLst>
              <a:gd name="connsiteX0" fmla="*/ 441960 w 1143000"/>
              <a:gd name="connsiteY0" fmla="*/ 45720 h 868680"/>
              <a:gd name="connsiteX1" fmla="*/ 1143000 w 1143000"/>
              <a:gd name="connsiteY1" fmla="*/ 15240 h 868680"/>
              <a:gd name="connsiteX2" fmla="*/ 960120 w 1143000"/>
              <a:gd name="connsiteY2" fmla="*/ 396240 h 868680"/>
              <a:gd name="connsiteX3" fmla="*/ 548640 w 1143000"/>
              <a:gd name="connsiteY3" fmla="*/ 396240 h 868680"/>
              <a:gd name="connsiteX4" fmla="*/ 335280 w 1143000"/>
              <a:gd name="connsiteY4" fmla="*/ 868680 h 868680"/>
              <a:gd name="connsiteX5" fmla="*/ 0 w 1143000"/>
              <a:gd name="connsiteY5" fmla="*/ 548640 h 868680"/>
              <a:gd name="connsiteX6" fmla="*/ 15240 w 1143000"/>
              <a:gd name="connsiteY6" fmla="*/ 289560 h 868680"/>
              <a:gd name="connsiteX7" fmla="*/ 60960 w 1143000"/>
              <a:gd name="connsiteY7" fmla="*/ 0 h 868680"/>
              <a:gd name="connsiteX8" fmla="*/ 441960 w 1143000"/>
              <a:gd name="connsiteY8" fmla="*/ 45720 h 868680"/>
              <a:gd name="connsiteX0" fmla="*/ 441960 w 2240280"/>
              <a:gd name="connsiteY0" fmla="*/ 45720 h 3550920"/>
              <a:gd name="connsiteX1" fmla="*/ 1143000 w 2240280"/>
              <a:gd name="connsiteY1" fmla="*/ 15240 h 3550920"/>
              <a:gd name="connsiteX2" fmla="*/ 960120 w 2240280"/>
              <a:gd name="connsiteY2" fmla="*/ 396240 h 3550920"/>
              <a:gd name="connsiteX3" fmla="*/ 2240280 w 2240280"/>
              <a:gd name="connsiteY3" fmla="*/ 3550920 h 3550920"/>
              <a:gd name="connsiteX4" fmla="*/ 335280 w 2240280"/>
              <a:gd name="connsiteY4" fmla="*/ 868680 h 3550920"/>
              <a:gd name="connsiteX5" fmla="*/ 0 w 2240280"/>
              <a:gd name="connsiteY5" fmla="*/ 548640 h 3550920"/>
              <a:gd name="connsiteX6" fmla="*/ 15240 w 2240280"/>
              <a:gd name="connsiteY6" fmla="*/ 289560 h 3550920"/>
              <a:gd name="connsiteX7" fmla="*/ 60960 w 2240280"/>
              <a:gd name="connsiteY7" fmla="*/ 0 h 3550920"/>
              <a:gd name="connsiteX8" fmla="*/ 441960 w 2240280"/>
              <a:gd name="connsiteY8" fmla="*/ 45720 h 3550920"/>
              <a:gd name="connsiteX0" fmla="*/ 441960 w 2407920"/>
              <a:gd name="connsiteY0" fmla="*/ 45720 h 3550920"/>
              <a:gd name="connsiteX1" fmla="*/ 1143000 w 2407920"/>
              <a:gd name="connsiteY1" fmla="*/ 15240 h 3550920"/>
              <a:gd name="connsiteX2" fmla="*/ 2407920 w 2407920"/>
              <a:gd name="connsiteY2" fmla="*/ 411480 h 3550920"/>
              <a:gd name="connsiteX3" fmla="*/ 2240280 w 2407920"/>
              <a:gd name="connsiteY3" fmla="*/ 3550920 h 3550920"/>
              <a:gd name="connsiteX4" fmla="*/ 335280 w 2407920"/>
              <a:gd name="connsiteY4" fmla="*/ 868680 h 3550920"/>
              <a:gd name="connsiteX5" fmla="*/ 0 w 2407920"/>
              <a:gd name="connsiteY5" fmla="*/ 548640 h 3550920"/>
              <a:gd name="connsiteX6" fmla="*/ 15240 w 2407920"/>
              <a:gd name="connsiteY6" fmla="*/ 289560 h 3550920"/>
              <a:gd name="connsiteX7" fmla="*/ 60960 w 2407920"/>
              <a:gd name="connsiteY7" fmla="*/ 0 h 3550920"/>
              <a:gd name="connsiteX8" fmla="*/ 441960 w 2407920"/>
              <a:gd name="connsiteY8" fmla="*/ 45720 h 3550920"/>
              <a:gd name="connsiteX0" fmla="*/ 441960 w 2407920"/>
              <a:gd name="connsiteY0" fmla="*/ 45720 h 3429000"/>
              <a:gd name="connsiteX1" fmla="*/ 1143000 w 2407920"/>
              <a:gd name="connsiteY1" fmla="*/ 15240 h 3429000"/>
              <a:gd name="connsiteX2" fmla="*/ 2407920 w 2407920"/>
              <a:gd name="connsiteY2" fmla="*/ 411480 h 3429000"/>
              <a:gd name="connsiteX3" fmla="*/ 2377440 w 2407920"/>
              <a:gd name="connsiteY3" fmla="*/ 3429000 h 3429000"/>
              <a:gd name="connsiteX4" fmla="*/ 335280 w 2407920"/>
              <a:gd name="connsiteY4" fmla="*/ 868680 h 3429000"/>
              <a:gd name="connsiteX5" fmla="*/ 0 w 2407920"/>
              <a:gd name="connsiteY5" fmla="*/ 548640 h 3429000"/>
              <a:gd name="connsiteX6" fmla="*/ 15240 w 2407920"/>
              <a:gd name="connsiteY6" fmla="*/ 289560 h 3429000"/>
              <a:gd name="connsiteX7" fmla="*/ 60960 w 2407920"/>
              <a:gd name="connsiteY7" fmla="*/ 0 h 3429000"/>
              <a:gd name="connsiteX8" fmla="*/ 441960 w 2407920"/>
              <a:gd name="connsiteY8" fmla="*/ 45720 h 3429000"/>
              <a:gd name="connsiteX0" fmla="*/ 441960 w 2407920"/>
              <a:gd name="connsiteY0" fmla="*/ 45720 h 3566160"/>
              <a:gd name="connsiteX1" fmla="*/ 1143000 w 2407920"/>
              <a:gd name="connsiteY1" fmla="*/ 15240 h 3566160"/>
              <a:gd name="connsiteX2" fmla="*/ 2407920 w 2407920"/>
              <a:gd name="connsiteY2" fmla="*/ 411480 h 3566160"/>
              <a:gd name="connsiteX3" fmla="*/ 2377440 w 2407920"/>
              <a:gd name="connsiteY3" fmla="*/ 3429000 h 3566160"/>
              <a:gd name="connsiteX4" fmla="*/ 335280 w 2407920"/>
              <a:gd name="connsiteY4" fmla="*/ 868680 h 3566160"/>
              <a:gd name="connsiteX5" fmla="*/ 0 w 2407920"/>
              <a:gd name="connsiteY5" fmla="*/ 548640 h 3566160"/>
              <a:gd name="connsiteX6" fmla="*/ 15240 w 2407920"/>
              <a:gd name="connsiteY6" fmla="*/ 289560 h 3566160"/>
              <a:gd name="connsiteX7" fmla="*/ 60960 w 2407920"/>
              <a:gd name="connsiteY7" fmla="*/ 0 h 3566160"/>
              <a:gd name="connsiteX8" fmla="*/ 441960 w 2407920"/>
              <a:gd name="connsiteY8" fmla="*/ 45720 h 3566160"/>
              <a:gd name="connsiteX0" fmla="*/ 441960 w 2407920"/>
              <a:gd name="connsiteY0" fmla="*/ 45720 h 4389120"/>
              <a:gd name="connsiteX1" fmla="*/ 1143000 w 2407920"/>
              <a:gd name="connsiteY1" fmla="*/ 15240 h 4389120"/>
              <a:gd name="connsiteX2" fmla="*/ 2407920 w 2407920"/>
              <a:gd name="connsiteY2" fmla="*/ 411480 h 4389120"/>
              <a:gd name="connsiteX3" fmla="*/ 2377440 w 2407920"/>
              <a:gd name="connsiteY3" fmla="*/ 3429000 h 4389120"/>
              <a:gd name="connsiteX4" fmla="*/ 868680 w 2407920"/>
              <a:gd name="connsiteY4" fmla="*/ 3535680 h 4389120"/>
              <a:gd name="connsiteX5" fmla="*/ 0 w 2407920"/>
              <a:gd name="connsiteY5" fmla="*/ 548640 h 4389120"/>
              <a:gd name="connsiteX6" fmla="*/ 15240 w 2407920"/>
              <a:gd name="connsiteY6" fmla="*/ 289560 h 4389120"/>
              <a:gd name="connsiteX7" fmla="*/ 60960 w 2407920"/>
              <a:gd name="connsiteY7" fmla="*/ 0 h 4389120"/>
              <a:gd name="connsiteX8" fmla="*/ 441960 w 2407920"/>
              <a:gd name="connsiteY8" fmla="*/ 45720 h 4389120"/>
              <a:gd name="connsiteX0" fmla="*/ 441960 w 2407920"/>
              <a:gd name="connsiteY0" fmla="*/ 45720 h 3451860"/>
              <a:gd name="connsiteX1" fmla="*/ 1143000 w 2407920"/>
              <a:gd name="connsiteY1" fmla="*/ 15240 h 3451860"/>
              <a:gd name="connsiteX2" fmla="*/ 2407920 w 2407920"/>
              <a:gd name="connsiteY2" fmla="*/ 411480 h 3451860"/>
              <a:gd name="connsiteX3" fmla="*/ 2377440 w 2407920"/>
              <a:gd name="connsiteY3" fmla="*/ 3429000 h 3451860"/>
              <a:gd name="connsiteX4" fmla="*/ 0 w 2407920"/>
              <a:gd name="connsiteY4" fmla="*/ 548640 h 3451860"/>
              <a:gd name="connsiteX5" fmla="*/ 15240 w 2407920"/>
              <a:gd name="connsiteY5" fmla="*/ 289560 h 3451860"/>
              <a:gd name="connsiteX6" fmla="*/ 60960 w 2407920"/>
              <a:gd name="connsiteY6" fmla="*/ 0 h 3451860"/>
              <a:gd name="connsiteX7" fmla="*/ 441960 w 2407920"/>
              <a:gd name="connsiteY7" fmla="*/ 45720 h 34518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1066800 w 2392680"/>
              <a:gd name="connsiteY0" fmla="*/ 22860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1066800 w 2392680"/>
              <a:gd name="connsiteY7" fmla="*/ 228600 h 4074160"/>
              <a:gd name="connsiteX0" fmla="*/ 1066800 w 2392680"/>
              <a:gd name="connsiteY0" fmla="*/ 0 h 3845560"/>
              <a:gd name="connsiteX1" fmla="*/ 2316480 w 2392680"/>
              <a:gd name="connsiteY1" fmla="*/ 30480 h 3845560"/>
              <a:gd name="connsiteX2" fmla="*/ 2392680 w 2392680"/>
              <a:gd name="connsiteY2" fmla="*/ 182880 h 3845560"/>
              <a:gd name="connsiteX3" fmla="*/ 2362200 w 2392680"/>
              <a:gd name="connsiteY3" fmla="*/ 3200400 h 3845560"/>
              <a:gd name="connsiteX4" fmla="*/ 929640 w 2392680"/>
              <a:gd name="connsiteY4" fmla="*/ 3322320 h 3845560"/>
              <a:gd name="connsiteX5" fmla="*/ 0 w 2392680"/>
              <a:gd name="connsiteY5" fmla="*/ 60960 h 3845560"/>
              <a:gd name="connsiteX6" fmla="*/ 762000 w 2392680"/>
              <a:gd name="connsiteY6" fmla="*/ 365760 h 3845560"/>
              <a:gd name="connsiteX7" fmla="*/ 1066800 w 2392680"/>
              <a:gd name="connsiteY7" fmla="*/ 0 h 3845560"/>
              <a:gd name="connsiteX0" fmla="*/ 652780 w 1978660"/>
              <a:gd name="connsiteY0" fmla="*/ 0 h 3845560"/>
              <a:gd name="connsiteX1" fmla="*/ 1902460 w 1978660"/>
              <a:gd name="connsiteY1" fmla="*/ 30480 h 3845560"/>
              <a:gd name="connsiteX2" fmla="*/ 1978660 w 1978660"/>
              <a:gd name="connsiteY2" fmla="*/ 182880 h 3845560"/>
              <a:gd name="connsiteX3" fmla="*/ 1948180 w 1978660"/>
              <a:gd name="connsiteY3" fmla="*/ 3200400 h 3845560"/>
              <a:gd name="connsiteX4" fmla="*/ 515620 w 1978660"/>
              <a:gd name="connsiteY4" fmla="*/ 3322320 h 3845560"/>
              <a:gd name="connsiteX5" fmla="*/ 256540 w 1978660"/>
              <a:gd name="connsiteY5" fmla="*/ 1356360 h 3845560"/>
              <a:gd name="connsiteX6" fmla="*/ 347980 w 1978660"/>
              <a:gd name="connsiteY6" fmla="*/ 365760 h 3845560"/>
              <a:gd name="connsiteX7" fmla="*/ 652780 w 1978660"/>
              <a:gd name="connsiteY7"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99060 w 1729740"/>
              <a:gd name="connsiteY5" fmla="*/ 365760 h 3845560"/>
              <a:gd name="connsiteX6" fmla="*/ 403860 w 1729740"/>
              <a:gd name="connsiteY6"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38100 w 1729740"/>
              <a:gd name="connsiteY5" fmla="*/ 182880 h 3845560"/>
              <a:gd name="connsiteX6" fmla="*/ 403860 w 1729740"/>
              <a:gd name="connsiteY6" fmla="*/ 0 h 3845560"/>
              <a:gd name="connsiteX0" fmla="*/ 205740 w 1729740"/>
              <a:gd name="connsiteY0" fmla="*/ 0 h 3815080"/>
              <a:gd name="connsiteX1" fmla="*/ 1653540 w 1729740"/>
              <a:gd name="connsiteY1" fmla="*/ 0 h 3815080"/>
              <a:gd name="connsiteX2" fmla="*/ 1729740 w 1729740"/>
              <a:gd name="connsiteY2" fmla="*/ 152400 h 3815080"/>
              <a:gd name="connsiteX3" fmla="*/ 1699260 w 1729740"/>
              <a:gd name="connsiteY3" fmla="*/ 3169920 h 3815080"/>
              <a:gd name="connsiteX4" fmla="*/ 266700 w 1729740"/>
              <a:gd name="connsiteY4" fmla="*/ 3291840 h 3815080"/>
              <a:gd name="connsiteX5" fmla="*/ 38100 w 1729740"/>
              <a:gd name="connsiteY5" fmla="*/ 152400 h 3815080"/>
              <a:gd name="connsiteX6" fmla="*/ 205740 w 1729740"/>
              <a:gd name="connsiteY6" fmla="*/ 0 h 3815080"/>
              <a:gd name="connsiteX0" fmla="*/ 388620 w 1912620"/>
              <a:gd name="connsiteY0" fmla="*/ 0 h 3632200"/>
              <a:gd name="connsiteX1" fmla="*/ 1836420 w 1912620"/>
              <a:gd name="connsiteY1" fmla="*/ 0 h 3632200"/>
              <a:gd name="connsiteX2" fmla="*/ 1912620 w 1912620"/>
              <a:gd name="connsiteY2" fmla="*/ 152400 h 3632200"/>
              <a:gd name="connsiteX3" fmla="*/ 1882140 w 1912620"/>
              <a:gd name="connsiteY3" fmla="*/ 3169920 h 3632200"/>
              <a:gd name="connsiteX4" fmla="*/ 266700 w 1912620"/>
              <a:gd name="connsiteY4" fmla="*/ 3108960 h 3632200"/>
              <a:gd name="connsiteX5" fmla="*/ 220980 w 1912620"/>
              <a:gd name="connsiteY5" fmla="*/ 152400 h 3632200"/>
              <a:gd name="connsiteX6" fmla="*/ 388620 w 191262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45720 w 1691640"/>
              <a:gd name="connsiteY4" fmla="*/ 3108960 h 3632200"/>
              <a:gd name="connsiteX5" fmla="*/ 0 w 1691640"/>
              <a:gd name="connsiteY5" fmla="*/ 152400 h 3632200"/>
              <a:gd name="connsiteX6" fmla="*/ 167640 w 169164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15240 w 1691640"/>
              <a:gd name="connsiteY4" fmla="*/ 3108960 h 3632200"/>
              <a:gd name="connsiteX5" fmla="*/ 0 w 1691640"/>
              <a:gd name="connsiteY5" fmla="*/ 152400 h 3632200"/>
              <a:gd name="connsiteX6" fmla="*/ 167640 w 1691640"/>
              <a:gd name="connsiteY6" fmla="*/ 0 h 363220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15240 w 1691640"/>
              <a:gd name="connsiteY4" fmla="*/ 3108960 h 3169920"/>
              <a:gd name="connsiteX5" fmla="*/ 0 w 1691640"/>
              <a:gd name="connsiteY5" fmla="*/ 152400 h 3169920"/>
              <a:gd name="connsiteX6" fmla="*/ 167640 w 1691640"/>
              <a:gd name="connsiteY6" fmla="*/ 0 h 316992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670560 w 1691640"/>
              <a:gd name="connsiteY4" fmla="*/ 3124200 h 3169920"/>
              <a:gd name="connsiteX5" fmla="*/ 15240 w 1691640"/>
              <a:gd name="connsiteY5" fmla="*/ 3108960 h 3169920"/>
              <a:gd name="connsiteX6" fmla="*/ 0 w 1691640"/>
              <a:gd name="connsiteY6" fmla="*/ 152400 h 3169920"/>
              <a:gd name="connsiteX7" fmla="*/ 167640 w 1691640"/>
              <a:gd name="connsiteY7" fmla="*/ 0 h 3169920"/>
              <a:gd name="connsiteX0" fmla="*/ 167640 w 1691640"/>
              <a:gd name="connsiteY0" fmla="*/ 0 h 3225800"/>
              <a:gd name="connsiteX1" fmla="*/ 1615440 w 1691640"/>
              <a:gd name="connsiteY1" fmla="*/ 0 h 3225800"/>
              <a:gd name="connsiteX2" fmla="*/ 1691640 w 1691640"/>
              <a:gd name="connsiteY2" fmla="*/ 152400 h 3225800"/>
              <a:gd name="connsiteX3" fmla="*/ 1661160 w 1691640"/>
              <a:gd name="connsiteY3" fmla="*/ 3169920 h 3225800"/>
              <a:gd name="connsiteX4" fmla="*/ 670560 w 1691640"/>
              <a:gd name="connsiteY4" fmla="*/ 3124200 h 3225800"/>
              <a:gd name="connsiteX5" fmla="*/ 15240 w 1691640"/>
              <a:gd name="connsiteY5" fmla="*/ 3108960 h 3225800"/>
              <a:gd name="connsiteX6" fmla="*/ 0 w 1691640"/>
              <a:gd name="connsiteY6" fmla="*/ 152400 h 3225800"/>
              <a:gd name="connsiteX7" fmla="*/ 167640 w 1691640"/>
              <a:gd name="connsiteY7" fmla="*/ 0 h 3225800"/>
              <a:gd name="connsiteX0" fmla="*/ 477520 w 2001520"/>
              <a:gd name="connsiteY0" fmla="*/ 0 h 3362960"/>
              <a:gd name="connsiteX1" fmla="*/ 1925320 w 2001520"/>
              <a:gd name="connsiteY1" fmla="*/ 0 h 3362960"/>
              <a:gd name="connsiteX2" fmla="*/ 2001520 w 2001520"/>
              <a:gd name="connsiteY2" fmla="*/ 152400 h 3362960"/>
              <a:gd name="connsiteX3" fmla="*/ 1971040 w 2001520"/>
              <a:gd name="connsiteY3" fmla="*/ 3169920 h 3362960"/>
              <a:gd name="connsiteX4" fmla="*/ 492760 w 2001520"/>
              <a:gd name="connsiteY4" fmla="*/ 3261360 h 3362960"/>
              <a:gd name="connsiteX5" fmla="*/ 325120 w 2001520"/>
              <a:gd name="connsiteY5" fmla="*/ 3108960 h 3362960"/>
              <a:gd name="connsiteX6" fmla="*/ 309880 w 2001520"/>
              <a:gd name="connsiteY6" fmla="*/ 152400 h 3362960"/>
              <a:gd name="connsiteX7" fmla="*/ 477520 w 2001520"/>
              <a:gd name="connsiteY7" fmla="*/ 0 h 33629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82880 w 1691640"/>
              <a:gd name="connsiteY4" fmla="*/ 3261360 h 3261360"/>
              <a:gd name="connsiteX5" fmla="*/ 15240 w 1691640"/>
              <a:gd name="connsiteY5" fmla="*/ 3108960 h 3261360"/>
              <a:gd name="connsiteX6" fmla="*/ 0 w 1691640"/>
              <a:gd name="connsiteY6" fmla="*/ 152400 h 3261360"/>
              <a:gd name="connsiteX7" fmla="*/ 167640 w 1691640"/>
              <a:gd name="connsiteY7" fmla="*/ 0 h 32613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341120 w 1691640"/>
              <a:gd name="connsiteY4" fmla="*/ 3169920 h 3261360"/>
              <a:gd name="connsiteX5" fmla="*/ 182880 w 1691640"/>
              <a:gd name="connsiteY5" fmla="*/ 3261360 h 3261360"/>
              <a:gd name="connsiteX6" fmla="*/ 15240 w 1691640"/>
              <a:gd name="connsiteY6" fmla="*/ 3108960 h 3261360"/>
              <a:gd name="connsiteX7" fmla="*/ 0 w 1691640"/>
              <a:gd name="connsiteY7" fmla="*/ 152400 h 3261360"/>
              <a:gd name="connsiteX8" fmla="*/ 167640 w 1691640"/>
              <a:gd name="connsiteY8" fmla="*/ 0 h 326136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82880 w 1691640"/>
              <a:gd name="connsiteY5" fmla="*/ 326136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58496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52400 h 3291840"/>
              <a:gd name="connsiteX8" fmla="*/ 167640 w 1706880"/>
              <a:gd name="connsiteY8"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3291840">
                <a:moveTo>
                  <a:pt x="167640" y="0"/>
                </a:moveTo>
                <a:lnTo>
                  <a:pt x="1584960" y="0"/>
                </a:lnTo>
                <a:lnTo>
                  <a:pt x="1691640" y="152400"/>
                </a:lnTo>
                <a:lnTo>
                  <a:pt x="1706880" y="3169920"/>
                </a:lnTo>
                <a:lnTo>
                  <a:pt x="1493520" y="3291840"/>
                </a:lnTo>
                <a:lnTo>
                  <a:pt x="152400" y="3276600"/>
                </a:lnTo>
                <a:lnTo>
                  <a:pt x="15240" y="3108960"/>
                </a:lnTo>
                <a:lnTo>
                  <a:pt x="0" y="152400"/>
                </a:lnTo>
                <a:lnTo>
                  <a:pt x="167640" y="0"/>
                </a:lnTo>
                <a:close/>
              </a:path>
            </a:pathLst>
          </a:custGeom>
          <a:solidFill>
            <a:schemeClr val="accent4">
              <a:lumMod val="40000"/>
              <a:lumOff val="60000"/>
            </a:schemeClr>
          </a:solidFill>
          <a:ln>
            <a:headEnd/>
            <a:tailEnd/>
          </a:ln>
        </p:spPr>
        <p:style>
          <a:lnRef idx="2">
            <a:schemeClr val="accent4"/>
          </a:lnRef>
          <a:fillRef idx="1">
            <a:schemeClr val="lt1"/>
          </a:fillRef>
          <a:effectRef idx="0">
            <a:schemeClr val="accent4"/>
          </a:effectRef>
          <a:fontRef idx="minor">
            <a:schemeClr val="dk1"/>
          </a:fontRef>
        </p:style>
        <p:txBody>
          <a:bodyPr wrap="square" lIns="0" tIns="91440" rIns="0" bIns="0" rtlCol="0" anchor="t"/>
          <a:lstStyle/>
          <a:p>
            <a:r>
              <a:rPr lang="en-US" sz="1400" b="1" dirty="0" smtClean="0">
                <a:solidFill>
                  <a:schemeClr val="tx1"/>
                </a:solidFill>
              </a:rPr>
              <a:t>PCI Compliant</a:t>
            </a:r>
          </a:p>
        </p:txBody>
      </p:sp>
      <p:sp>
        <p:nvSpPr>
          <p:cNvPr id="2" name="Title 1"/>
          <p:cNvSpPr>
            <a:spLocks noGrp="1"/>
          </p:cNvSpPr>
          <p:nvPr>
            <p:ph type="title"/>
            <p:custDataLst>
              <p:tags r:id="rId7"/>
            </p:custDataLst>
          </p:nvPr>
        </p:nvSpPr>
        <p:spPr/>
        <p:txBody>
          <a:bodyPr/>
          <a:lstStyle/>
          <a:p>
            <a:r>
              <a:rPr lang="en-US" dirty="0" smtClean="0"/>
              <a:t>….to Adaptive</a:t>
            </a:r>
            <a:endParaRPr lang="en-US" u="sng" dirty="0"/>
          </a:p>
        </p:txBody>
      </p:sp>
      <p:sp>
        <p:nvSpPr>
          <p:cNvPr id="130" name="Text Placeholder 129"/>
          <p:cNvSpPr>
            <a:spLocks noGrp="1"/>
          </p:cNvSpPr>
          <p:nvPr>
            <p:ph type="body" sz="quarter" idx="13"/>
            <p:custDataLst>
              <p:tags r:id="rId8"/>
            </p:custDataLst>
          </p:nvPr>
        </p:nvSpPr>
        <p:spPr>
          <a:xfrm>
            <a:off x="2836545" y="893064"/>
            <a:ext cx="3076575" cy="5010912"/>
          </a:xfrm>
        </p:spPr>
        <p:txBody>
          <a:bodyPr/>
          <a:lstStyle/>
          <a:p>
            <a:pPr>
              <a:spcBef>
                <a:spcPts val="0"/>
              </a:spcBef>
            </a:pPr>
            <a:r>
              <a:rPr lang="en-US" sz="1800" dirty="0" smtClean="0"/>
              <a:t>AFTER vShield</a:t>
            </a:r>
          </a:p>
          <a:p>
            <a:pPr lvl="1">
              <a:spcBef>
                <a:spcPts val="0"/>
              </a:spcBef>
            </a:pPr>
            <a:r>
              <a:rPr lang="en-US" sz="1600" dirty="0" smtClean="0"/>
              <a:t>Security groups becomes a VM construct rather than physical server construct</a:t>
            </a:r>
          </a:p>
          <a:p>
            <a:pPr lvl="1">
              <a:spcBef>
                <a:spcPts val="0"/>
              </a:spcBef>
            </a:pPr>
            <a:r>
              <a:rPr lang="en-US" sz="1600" dirty="0" smtClean="0"/>
              <a:t>Security groups enforced with VM movement</a:t>
            </a:r>
          </a:p>
          <a:p>
            <a:pPr lvl="1">
              <a:spcBef>
                <a:spcPts val="0"/>
              </a:spcBef>
            </a:pPr>
            <a:r>
              <a:rPr lang="en-US" sz="1600" dirty="0" smtClean="0"/>
              <a:t>Mix VMs from different groups on the same host</a:t>
            </a:r>
          </a:p>
          <a:p>
            <a:pPr lvl="1">
              <a:spcBef>
                <a:spcPts val="0"/>
              </a:spcBef>
            </a:pPr>
            <a:endParaRPr lang="en-US" sz="1600" dirty="0"/>
          </a:p>
        </p:txBody>
      </p:sp>
      <p:grpSp>
        <p:nvGrpSpPr>
          <p:cNvPr id="3" name="Group 46"/>
          <p:cNvGrpSpPr/>
          <p:nvPr>
            <p:custDataLst>
              <p:tags r:id="rId9"/>
            </p:custDataLst>
          </p:nvPr>
        </p:nvGrpSpPr>
        <p:grpSpPr>
          <a:xfrm>
            <a:off x="1244990" y="2567715"/>
            <a:ext cx="1188721" cy="365596"/>
            <a:chOff x="1187036" y="2522552"/>
            <a:chExt cx="1231894" cy="366382"/>
          </a:xfrm>
        </p:grpSpPr>
        <p:pic>
          <p:nvPicPr>
            <p:cNvPr id="83" name="Picture 10" descr="ICON_VM_basic_flat_R2_Q408.png"/>
            <p:cNvPicPr>
              <a:picLocks noChangeAspect="1"/>
            </p:cNvPicPr>
            <p:nvPr>
              <p:custDataLst>
                <p:tags r:id="rId15"/>
              </p:custDataLst>
            </p:nvPr>
          </p:nvPicPr>
          <p:blipFill>
            <a:blip r:embed="rId21" cstate="email"/>
            <a:srcRect/>
            <a:stretch>
              <a:fillRect/>
            </a:stretch>
          </p:blipFill>
          <p:spPr bwMode="auto">
            <a:xfrm>
              <a:off x="1187036" y="2522552"/>
              <a:ext cx="366382" cy="366382"/>
            </a:xfrm>
            <a:prstGeom prst="rect">
              <a:avLst/>
            </a:prstGeom>
            <a:noFill/>
            <a:ln w="9525">
              <a:noFill/>
              <a:miter lim="800000"/>
              <a:headEnd/>
              <a:tailEnd/>
            </a:ln>
          </p:spPr>
        </p:pic>
        <p:pic>
          <p:nvPicPr>
            <p:cNvPr id="84" name="Picture 12" descr="ICON_VM_basic_flat_R2_Q408.png"/>
            <p:cNvPicPr>
              <a:picLocks noChangeAspect="1"/>
            </p:cNvPicPr>
            <p:nvPr>
              <p:custDataLst>
                <p:tags r:id="rId16"/>
              </p:custDataLst>
            </p:nvPr>
          </p:nvPicPr>
          <p:blipFill>
            <a:blip r:embed="rId21" cstate="email"/>
            <a:srcRect/>
            <a:stretch>
              <a:fillRect/>
            </a:stretch>
          </p:blipFill>
          <p:spPr bwMode="auto">
            <a:xfrm>
              <a:off x="1619792" y="2522552"/>
              <a:ext cx="366382" cy="366382"/>
            </a:xfrm>
            <a:prstGeom prst="rect">
              <a:avLst/>
            </a:prstGeom>
            <a:noFill/>
            <a:ln w="9525">
              <a:noFill/>
              <a:miter lim="800000"/>
              <a:headEnd/>
              <a:tailEnd/>
            </a:ln>
          </p:spPr>
        </p:pic>
        <p:pic>
          <p:nvPicPr>
            <p:cNvPr id="85" name="Picture 13" descr="ICON_VM_basic_flat_R2_Q408.png"/>
            <p:cNvPicPr>
              <a:picLocks noChangeAspect="1"/>
            </p:cNvPicPr>
            <p:nvPr>
              <p:custDataLst>
                <p:tags r:id="rId17"/>
              </p:custDataLst>
            </p:nvPr>
          </p:nvPicPr>
          <p:blipFill>
            <a:blip r:embed="rId21" cstate="email"/>
            <a:srcRect/>
            <a:stretch>
              <a:fillRect/>
            </a:stretch>
          </p:blipFill>
          <p:spPr bwMode="auto">
            <a:xfrm>
              <a:off x="2052548" y="2522552"/>
              <a:ext cx="366382" cy="366382"/>
            </a:xfrm>
            <a:prstGeom prst="rect">
              <a:avLst/>
            </a:prstGeom>
            <a:noFill/>
            <a:ln w="9525">
              <a:noFill/>
              <a:miter lim="800000"/>
              <a:headEnd/>
              <a:tailEnd/>
            </a:ln>
          </p:spPr>
        </p:pic>
      </p:grpSp>
      <p:pic>
        <p:nvPicPr>
          <p:cNvPr id="68" name="Picture 8" descr="ICON_Server_flat_Q408.png"/>
          <p:cNvPicPr>
            <a:picLocks noChangeAspect="1"/>
          </p:cNvPicPr>
          <p:nvPr>
            <p:custDataLst>
              <p:tags r:id="rId10"/>
            </p:custDataLst>
          </p:nvPr>
        </p:nvPicPr>
        <p:blipFill>
          <a:blip r:embed="rId22" cstate="email"/>
          <a:srcRect/>
          <a:stretch>
            <a:fillRect/>
          </a:stretch>
        </p:blipFill>
        <p:spPr bwMode="auto">
          <a:xfrm>
            <a:off x="2774792" y="5428809"/>
            <a:ext cx="1544328" cy="500045"/>
          </a:xfrm>
          <a:prstGeom prst="rect">
            <a:avLst/>
          </a:prstGeom>
          <a:noFill/>
          <a:ln w="9525">
            <a:noFill/>
            <a:miter lim="800000"/>
            <a:headEnd/>
            <a:tailEnd/>
          </a:ln>
        </p:spPr>
      </p:pic>
      <p:sp>
        <p:nvSpPr>
          <p:cNvPr id="69" name="Rounded Rectangle 68"/>
          <p:cNvSpPr/>
          <p:nvPr>
            <p:custDataLst>
              <p:tags r:id="rId11"/>
            </p:custDataLst>
          </p:nvPr>
        </p:nvSpPr>
        <p:spPr bwMode="auto">
          <a:xfrm>
            <a:off x="1004784" y="4690392"/>
            <a:ext cx="6920016" cy="54168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600" b="1" dirty="0" smtClean="0">
                <a:gradFill>
                  <a:gsLst>
                    <a:gs pos="0">
                      <a:srgbClr val="FFFFFF"/>
                    </a:gs>
                    <a:gs pos="83000">
                      <a:srgbClr val="FFFFFF"/>
                    </a:gs>
                  </a:gsLst>
                  <a:lin ang="16200000" scaled="0"/>
                </a:gradFill>
              </a:rPr>
              <a:t>VMware </a:t>
            </a:r>
            <a:r>
              <a:rPr lang="en-US" sz="1600" b="1" dirty="0" err="1" smtClean="0">
                <a:gradFill>
                  <a:gsLst>
                    <a:gs pos="0">
                      <a:srgbClr val="FFFFFF"/>
                    </a:gs>
                    <a:gs pos="83000">
                      <a:srgbClr val="FFFFFF"/>
                    </a:gs>
                  </a:gsLst>
                  <a:lin ang="16200000" scaled="0"/>
                </a:gradFill>
              </a:rPr>
              <a:t>vSphere</a:t>
            </a:r>
            <a:r>
              <a:rPr lang="en-US" sz="1600" b="1" dirty="0" smtClean="0">
                <a:gradFill>
                  <a:gsLst>
                    <a:gs pos="0">
                      <a:srgbClr val="FFFFFF"/>
                    </a:gs>
                    <a:gs pos="83000">
                      <a:srgbClr val="FFFFFF"/>
                    </a:gs>
                  </a:gsLst>
                  <a:lin ang="16200000" scaled="0"/>
                </a:gradFill>
              </a:rPr>
              <a:t> + </a:t>
            </a:r>
            <a:r>
              <a:rPr lang="en-US" sz="1600" b="1" dirty="0" smtClean="0">
                <a:gradFill>
                  <a:gsLst>
                    <a:gs pos="0">
                      <a:srgbClr val="FFFFFF"/>
                    </a:gs>
                    <a:gs pos="83000">
                      <a:srgbClr val="FFFFFF"/>
                    </a:gs>
                  </a:gsLst>
                  <a:lin ang="16200000" scaled="0"/>
                </a:gradFill>
              </a:rPr>
              <a:t>vCenter</a:t>
            </a:r>
            <a:endParaRPr lang="en-US" sz="1600" b="1" dirty="0">
              <a:gradFill>
                <a:gsLst>
                  <a:gs pos="0">
                    <a:srgbClr val="FFFFFF"/>
                  </a:gs>
                  <a:gs pos="83000">
                    <a:srgbClr val="FFFFFF"/>
                  </a:gs>
                </a:gsLst>
                <a:lin ang="16200000" scaled="0"/>
              </a:gradFill>
            </a:endParaRPr>
          </a:p>
        </p:txBody>
      </p:sp>
      <p:pic>
        <p:nvPicPr>
          <p:cNvPr id="70" name="Picture 8" descr="ICON_Server_flat_Q408.png"/>
          <p:cNvPicPr>
            <a:picLocks noChangeAspect="1"/>
          </p:cNvPicPr>
          <p:nvPr>
            <p:custDataLst>
              <p:tags r:id="rId12"/>
            </p:custDataLst>
          </p:nvPr>
        </p:nvPicPr>
        <p:blipFill>
          <a:blip r:embed="rId22" cstate="email"/>
          <a:srcRect/>
          <a:stretch>
            <a:fillRect/>
          </a:stretch>
        </p:blipFill>
        <p:spPr bwMode="auto">
          <a:xfrm>
            <a:off x="4539108" y="5428809"/>
            <a:ext cx="1544328" cy="500045"/>
          </a:xfrm>
          <a:prstGeom prst="rect">
            <a:avLst/>
          </a:prstGeom>
          <a:noFill/>
          <a:ln w="9525">
            <a:noFill/>
            <a:miter lim="800000"/>
            <a:headEnd/>
            <a:tailEnd/>
          </a:ln>
        </p:spPr>
      </p:pic>
      <p:pic>
        <p:nvPicPr>
          <p:cNvPr id="71" name="Picture 8" descr="ICON_Server_flat_Q408.png"/>
          <p:cNvPicPr>
            <a:picLocks noChangeAspect="1"/>
          </p:cNvPicPr>
          <p:nvPr>
            <p:custDataLst>
              <p:tags r:id="rId13"/>
            </p:custDataLst>
          </p:nvPr>
        </p:nvPicPr>
        <p:blipFill>
          <a:blip r:embed="rId22" cstate="email"/>
          <a:srcRect/>
          <a:stretch>
            <a:fillRect/>
          </a:stretch>
        </p:blipFill>
        <p:spPr bwMode="auto">
          <a:xfrm>
            <a:off x="6303423" y="5428809"/>
            <a:ext cx="1544328" cy="500045"/>
          </a:xfrm>
          <a:prstGeom prst="rect">
            <a:avLst/>
          </a:prstGeom>
          <a:noFill/>
          <a:ln w="9525">
            <a:noFill/>
            <a:miter lim="800000"/>
            <a:headEnd/>
            <a:tailEnd/>
          </a:ln>
        </p:spPr>
      </p:pic>
      <p:pic>
        <p:nvPicPr>
          <p:cNvPr id="72" name="Picture 8" descr="ICON_Server_flat_Q408.png"/>
          <p:cNvPicPr>
            <a:picLocks noChangeAspect="1"/>
          </p:cNvPicPr>
          <p:nvPr>
            <p:custDataLst>
              <p:tags r:id="rId14"/>
            </p:custDataLst>
          </p:nvPr>
        </p:nvPicPr>
        <p:blipFill>
          <a:blip r:embed="rId22" cstate="email"/>
          <a:srcRect/>
          <a:stretch>
            <a:fillRect/>
          </a:stretch>
        </p:blipFill>
        <p:spPr bwMode="auto">
          <a:xfrm>
            <a:off x="1010476" y="5428809"/>
            <a:ext cx="1544328" cy="500045"/>
          </a:xfrm>
          <a:prstGeom prst="rect">
            <a:avLst/>
          </a:prstGeom>
          <a:noFill/>
          <a:ln w="9525">
            <a:noFill/>
            <a:miter lim="800000"/>
            <a:headEnd/>
            <a:tailEnd/>
          </a:ln>
        </p:spPr>
      </p:pic>
      <p:grpSp>
        <p:nvGrpSpPr>
          <p:cNvPr id="51" name="Group 50"/>
          <p:cNvGrpSpPr/>
          <p:nvPr/>
        </p:nvGrpSpPr>
        <p:grpSpPr>
          <a:xfrm>
            <a:off x="1240760" y="3036807"/>
            <a:ext cx="1178170" cy="352865"/>
            <a:chOff x="1127759" y="2097258"/>
            <a:chExt cx="1178170" cy="352865"/>
          </a:xfrm>
        </p:grpSpPr>
        <p:pic>
          <p:nvPicPr>
            <p:cNvPr id="52" name="Picture 17" descr="ICON_VM_basic_flat_R2_Q408.png"/>
            <p:cNvPicPr>
              <a:picLocks noChangeAspect="1"/>
            </p:cNvPicPr>
            <p:nvPr/>
          </p:nvPicPr>
          <p:blipFill>
            <a:blip r:embed="rId23" cstate="print"/>
            <a:srcRect/>
            <a:stretch>
              <a:fillRect/>
            </a:stretch>
          </p:blipFill>
          <p:spPr bwMode="auto">
            <a:xfrm>
              <a:off x="1127759" y="2097258"/>
              <a:ext cx="352865" cy="352865"/>
            </a:xfrm>
            <a:prstGeom prst="rect">
              <a:avLst/>
            </a:prstGeom>
            <a:noFill/>
            <a:ln w="9525">
              <a:noFill/>
              <a:miter lim="800000"/>
              <a:headEnd/>
              <a:tailEnd/>
            </a:ln>
          </p:spPr>
        </p:pic>
        <p:pic>
          <p:nvPicPr>
            <p:cNvPr id="53" name="Picture 17" descr="ICON_VM_basic_flat_R2_Q408.png"/>
            <p:cNvPicPr>
              <a:picLocks noChangeAspect="1"/>
            </p:cNvPicPr>
            <p:nvPr/>
          </p:nvPicPr>
          <p:blipFill>
            <a:blip r:embed="rId23" cstate="print"/>
            <a:srcRect/>
            <a:stretch>
              <a:fillRect/>
            </a:stretch>
          </p:blipFill>
          <p:spPr bwMode="auto">
            <a:xfrm>
              <a:off x="1540412" y="2097258"/>
              <a:ext cx="352865" cy="352865"/>
            </a:xfrm>
            <a:prstGeom prst="rect">
              <a:avLst/>
            </a:prstGeom>
            <a:noFill/>
            <a:ln w="9525">
              <a:noFill/>
              <a:miter lim="800000"/>
              <a:headEnd/>
              <a:tailEnd/>
            </a:ln>
          </p:spPr>
        </p:pic>
        <p:pic>
          <p:nvPicPr>
            <p:cNvPr id="54" name="Picture 17" descr="ICON_VM_basic_flat_R2_Q408.png"/>
            <p:cNvPicPr>
              <a:picLocks noChangeAspect="1"/>
            </p:cNvPicPr>
            <p:nvPr/>
          </p:nvPicPr>
          <p:blipFill>
            <a:blip r:embed="rId23"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55" name="Group 54"/>
          <p:cNvGrpSpPr/>
          <p:nvPr/>
        </p:nvGrpSpPr>
        <p:grpSpPr>
          <a:xfrm>
            <a:off x="1240760" y="3493168"/>
            <a:ext cx="1178170" cy="352865"/>
            <a:chOff x="1127759" y="2097258"/>
            <a:chExt cx="1178170" cy="352865"/>
          </a:xfrm>
        </p:grpSpPr>
        <p:pic>
          <p:nvPicPr>
            <p:cNvPr id="56" name="Picture 17" descr="ICON_VM_basic_flat_R2_Q408.png"/>
            <p:cNvPicPr>
              <a:picLocks noChangeAspect="1"/>
            </p:cNvPicPr>
            <p:nvPr/>
          </p:nvPicPr>
          <p:blipFill>
            <a:blip r:embed="rId23" cstate="print"/>
            <a:srcRect/>
            <a:stretch>
              <a:fillRect/>
            </a:stretch>
          </p:blipFill>
          <p:spPr bwMode="auto">
            <a:xfrm>
              <a:off x="1127759" y="2097258"/>
              <a:ext cx="352865" cy="352865"/>
            </a:xfrm>
            <a:prstGeom prst="rect">
              <a:avLst/>
            </a:prstGeom>
            <a:noFill/>
            <a:ln w="9525">
              <a:noFill/>
              <a:miter lim="800000"/>
              <a:headEnd/>
              <a:tailEnd/>
            </a:ln>
          </p:spPr>
        </p:pic>
        <p:pic>
          <p:nvPicPr>
            <p:cNvPr id="57" name="Picture 17" descr="ICON_VM_basic_flat_R2_Q408.png"/>
            <p:cNvPicPr>
              <a:picLocks noChangeAspect="1"/>
            </p:cNvPicPr>
            <p:nvPr/>
          </p:nvPicPr>
          <p:blipFill>
            <a:blip r:embed="rId23" cstate="print"/>
            <a:srcRect/>
            <a:stretch>
              <a:fillRect/>
            </a:stretch>
          </p:blipFill>
          <p:spPr bwMode="auto">
            <a:xfrm>
              <a:off x="1540412" y="2097258"/>
              <a:ext cx="352865" cy="352865"/>
            </a:xfrm>
            <a:prstGeom prst="rect">
              <a:avLst/>
            </a:prstGeom>
            <a:noFill/>
            <a:ln w="9525">
              <a:noFill/>
              <a:miter lim="800000"/>
              <a:headEnd/>
              <a:tailEnd/>
            </a:ln>
          </p:spPr>
        </p:pic>
        <p:pic>
          <p:nvPicPr>
            <p:cNvPr id="58" name="Picture 17" descr="ICON_VM_basic_flat_R2_Q408.png"/>
            <p:cNvPicPr>
              <a:picLocks noChangeAspect="1"/>
            </p:cNvPicPr>
            <p:nvPr/>
          </p:nvPicPr>
          <p:blipFill>
            <a:blip r:embed="rId23"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59" name="Group 58"/>
          <p:cNvGrpSpPr/>
          <p:nvPr/>
        </p:nvGrpSpPr>
        <p:grpSpPr>
          <a:xfrm>
            <a:off x="1240760" y="3949530"/>
            <a:ext cx="1178170" cy="352865"/>
            <a:chOff x="1127759" y="2097258"/>
            <a:chExt cx="1178170" cy="352865"/>
          </a:xfrm>
        </p:grpSpPr>
        <p:pic>
          <p:nvPicPr>
            <p:cNvPr id="60" name="Picture 17" descr="ICON_VM_basic_flat_R2_Q408.png"/>
            <p:cNvPicPr>
              <a:picLocks noChangeAspect="1"/>
            </p:cNvPicPr>
            <p:nvPr/>
          </p:nvPicPr>
          <p:blipFill>
            <a:blip r:embed="rId23" cstate="print"/>
            <a:srcRect/>
            <a:stretch>
              <a:fillRect/>
            </a:stretch>
          </p:blipFill>
          <p:spPr bwMode="auto">
            <a:xfrm>
              <a:off x="1127759" y="2097258"/>
              <a:ext cx="352865" cy="352865"/>
            </a:xfrm>
            <a:prstGeom prst="rect">
              <a:avLst/>
            </a:prstGeom>
            <a:noFill/>
            <a:ln w="9525">
              <a:noFill/>
              <a:miter lim="800000"/>
              <a:headEnd/>
              <a:tailEnd/>
            </a:ln>
          </p:spPr>
        </p:pic>
        <p:pic>
          <p:nvPicPr>
            <p:cNvPr id="61" name="Picture 17" descr="ICON_VM_basic_flat_R2_Q408.png"/>
            <p:cNvPicPr>
              <a:picLocks noChangeAspect="1"/>
            </p:cNvPicPr>
            <p:nvPr/>
          </p:nvPicPr>
          <p:blipFill>
            <a:blip r:embed="rId23" cstate="print"/>
            <a:srcRect/>
            <a:stretch>
              <a:fillRect/>
            </a:stretch>
          </p:blipFill>
          <p:spPr bwMode="auto">
            <a:xfrm>
              <a:off x="1540412" y="2097258"/>
              <a:ext cx="352865" cy="352865"/>
            </a:xfrm>
            <a:prstGeom prst="rect">
              <a:avLst/>
            </a:prstGeom>
            <a:noFill/>
            <a:ln w="9525">
              <a:noFill/>
              <a:miter lim="800000"/>
              <a:headEnd/>
              <a:tailEnd/>
            </a:ln>
          </p:spPr>
        </p:pic>
        <p:pic>
          <p:nvPicPr>
            <p:cNvPr id="62" name="Picture 17" descr="ICON_VM_basic_flat_R2_Q408.png"/>
            <p:cNvPicPr>
              <a:picLocks noChangeAspect="1"/>
            </p:cNvPicPr>
            <p:nvPr/>
          </p:nvPicPr>
          <p:blipFill>
            <a:blip r:embed="rId23"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64" name="Group 63"/>
          <p:cNvGrpSpPr/>
          <p:nvPr/>
        </p:nvGrpSpPr>
        <p:grpSpPr>
          <a:xfrm>
            <a:off x="6481444" y="3027740"/>
            <a:ext cx="1178170" cy="352865"/>
            <a:chOff x="1127759" y="2097258"/>
            <a:chExt cx="1178170" cy="352865"/>
          </a:xfrm>
        </p:grpSpPr>
        <p:pic>
          <p:nvPicPr>
            <p:cNvPr id="65" name="Picture 17" descr="ICON_VM_basic_flat_R2_Q408.png"/>
            <p:cNvPicPr>
              <a:picLocks noChangeAspect="1"/>
            </p:cNvPicPr>
            <p:nvPr/>
          </p:nvPicPr>
          <p:blipFill>
            <a:blip r:embed="rId23" cstate="print"/>
            <a:srcRect/>
            <a:stretch>
              <a:fillRect/>
            </a:stretch>
          </p:blipFill>
          <p:spPr bwMode="auto">
            <a:xfrm>
              <a:off x="1127759" y="2097258"/>
              <a:ext cx="352865" cy="352865"/>
            </a:xfrm>
            <a:prstGeom prst="rect">
              <a:avLst/>
            </a:prstGeom>
            <a:noFill/>
            <a:ln w="9525">
              <a:noFill/>
              <a:miter lim="800000"/>
              <a:headEnd/>
              <a:tailEnd/>
            </a:ln>
          </p:spPr>
        </p:pic>
        <p:pic>
          <p:nvPicPr>
            <p:cNvPr id="66" name="Picture 17" descr="ICON_VM_basic_flat_R2_Q408.png"/>
            <p:cNvPicPr>
              <a:picLocks noChangeAspect="1"/>
            </p:cNvPicPr>
            <p:nvPr/>
          </p:nvPicPr>
          <p:blipFill>
            <a:blip r:embed="rId23" cstate="print"/>
            <a:srcRect/>
            <a:stretch>
              <a:fillRect/>
            </a:stretch>
          </p:blipFill>
          <p:spPr bwMode="auto">
            <a:xfrm>
              <a:off x="1540412" y="2097258"/>
              <a:ext cx="352865" cy="352865"/>
            </a:xfrm>
            <a:prstGeom prst="rect">
              <a:avLst/>
            </a:prstGeom>
            <a:noFill/>
            <a:ln w="9525">
              <a:noFill/>
              <a:miter lim="800000"/>
              <a:headEnd/>
              <a:tailEnd/>
            </a:ln>
          </p:spPr>
        </p:pic>
        <p:pic>
          <p:nvPicPr>
            <p:cNvPr id="73" name="Picture 17" descr="ICON_VM_basic_flat_R2_Q408.png"/>
            <p:cNvPicPr>
              <a:picLocks noChangeAspect="1"/>
            </p:cNvPicPr>
            <p:nvPr/>
          </p:nvPicPr>
          <p:blipFill>
            <a:blip r:embed="rId23"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89" name="Group 88"/>
          <p:cNvGrpSpPr/>
          <p:nvPr/>
        </p:nvGrpSpPr>
        <p:grpSpPr>
          <a:xfrm>
            <a:off x="6481444" y="3488636"/>
            <a:ext cx="1178170" cy="352865"/>
            <a:chOff x="1127759" y="2097258"/>
            <a:chExt cx="1178170" cy="352865"/>
          </a:xfrm>
        </p:grpSpPr>
        <p:pic>
          <p:nvPicPr>
            <p:cNvPr id="90" name="Picture 17" descr="ICON_VM_basic_flat_R2_Q408.png"/>
            <p:cNvPicPr>
              <a:picLocks noChangeAspect="1"/>
            </p:cNvPicPr>
            <p:nvPr/>
          </p:nvPicPr>
          <p:blipFill>
            <a:blip r:embed="rId23" cstate="print"/>
            <a:srcRect/>
            <a:stretch>
              <a:fillRect/>
            </a:stretch>
          </p:blipFill>
          <p:spPr bwMode="auto">
            <a:xfrm>
              <a:off x="1127759" y="2097258"/>
              <a:ext cx="352865" cy="352865"/>
            </a:xfrm>
            <a:prstGeom prst="rect">
              <a:avLst/>
            </a:prstGeom>
            <a:noFill/>
            <a:ln w="9525">
              <a:noFill/>
              <a:miter lim="800000"/>
              <a:headEnd/>
              <a:tailEnd/>
            </a:ln>
          </p:spPr>
        </p:pic>
        <p:pic>
          <p:nvPicPr>
            <p:cNvPr id="106" name="Picture 17" descr="ICON_VM_basic_flat_R2_Q408.png"/>
            <p:cNvPicPr>
              <a:picLocks noChangeAspect="1"/>
            </p:cNvPicPr>
            <p:nvPr/>
          </p:nvPicPr>
          <p:blipFill>
            <a:blip r:embed="rId23" cstate="print"/>
            <a:srcRect/>
            <a:stretch>
              <a:fillRect/>
            </a:stretch>
          </p:blipFill>
          <p:spPr bwMode="auto">
            <a:xfrm>
              <a:off x="1540412" y="2097258"/>
              <a:ext cx="352865" cy="352865"/>
            </a:xfrm>
            <a:prstGeom prst="rect">
              <a:avLst/>
            </a:prstGeom>
            <a:noFill/>
            <a:ln w="9525">
              <a:noFill/>
              <a:miter lim="800000"/>
              <a:headEnd/>
              <a:tailEnd/>
            </a:ln>
          </p:spPr>
        </p:pic>
        <p:pic>
          <p:nvPicPr>
            <p:cNvPr id="107" name="Picture 17" descr="ICON_VM_basic_flat_R2_Q408.png"/>
            <p:cNvPicPr>
              <a:picLocks noChangeAspect="1"/>
            </p:cNvPicPr>
            <p:nvPr/>
          </p:nvPicPr>
          <p:blipFill>
            <a:blip r:embed="rId23"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08" name="Group 107"/>
          <p:cNvGrpSpPr/>
          <p:nvPr/>
        </p:nvGrpSpPr>
        <p:grpSpPr>
          <a:xfrm>
            <a:off x="6481444" y="3949530"/>
            <a:ext cx="1178170" cy="352865"/>
            <a:chOff x="1127759" y="2097258"/>
            <a:chExt cx="1178170" cy="352865"/>
          </a:xfrm>
        </p:grpSpPr>
        <p:pic>
          <p:nvPicPr>
            <p:cNvPr id="109" name="Picture 17" descr="ICON_VM_basic_flat_R2_Q408.png"/>
            <p:cNvPicPr>
              <a:picLocks noChangeAspect="1"/>
            </p:cNvPicPr>
            <p:nvPr/>
          </p:nvPicPr>
          <p:blipFill>
            <a:blip r:embed="rId23" cstate="print"/>
            <a:srcRect/>
            <a:stretch>
              <a:fillRect/>
            </a:stretch>
          </p:blipFill>
          <p:spPr bwMode="auto">
            <a:xfrm>
              <a:off x="1127759" y="2097258"/>
              <a:ext cx="352865" cy="352865"/>
            </a:xfrm>
            <a:prstGeom prst="rect">
              <a:avLst/>
            </a:prstGeom>
            <a:noFill/>
            <a:ln w="9525">
              <a:noFill/>
              <a:miter lim="800000"/>
              <a:headEnd/>
              <a:tailEnd/>
            </a:ln>
          </p:spPr>
        </p:pic>
        <p:pic>
          <p:nvPicPr>
            <p:cNvPr id="110" name="Picture 17" descr="ICON_VM_basic_flat_R2_Q408.png"/>
            <p:cNvPicPr>
              <a:picLocks noChangeAspect="1"/>
            </p:cNvPicPr>
            <p:nvPr/>
          </p:nvPicPr>
          <p:blipFill>
            <a:blip r:embed="rId23" cstate="print"/>
            <a:srcRect/>
            <a:stretch>
              <a:fillRect/>
            </a:stretch>
          </p:blipFill>
          <p:spPr bwMode="auto">
            <a:xfrm>
              <a:off x="1540412" y="2097258"/>
              <a:ext cx="352865" cy="352865"/>
            </a:xfrm>
            <a:prstGeom prst="rect">
              <a:avLst/>
            </a:prstGeom>
            <a:noFill/>
            <a:ln w="9525">
              <a:noFill/>
              <a:miter lim="800000"/>
              <a:headEnd/>
              <a:tailEnd/>
            </a:ln>
          </p:spPr>
        </p:pic>
        <p:pic>
          <p:nvPicPr>
            <p:cNvPr id="111" name="Picture 17" descr="ICON_VM_basic_flat_R2_Q408.png"/>
            <p:cNvPicPr>
              <a:picLocks noChangeAspect="1"/>
            </p:cNvPicPr>
            <p:nvPr/>
          </p:nvPicPr>
          <p:blipFill>
            <a:blip r:embed="rId23"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12" name="Group 111"/>
          <p:cNvGrpSpPr/>
          <p:nvPr/>
        </p:nvGrpSpPr>
        <p:grpSpPr>
          <a:xfrm>
            <a:off x="6481444" y="2566844"/>
            <a:ext cx="1178170" cy="352865"/>
            <a:chOff x="1127759" y="2097258"/>
            <a:chExt cx="1178170" cy="352865"/>
          </a:xfrm>
        </p:grpSpPr>
        <p:pic>
          <p:nvPicPr>
            <p:cNvPr id="113" name="Picture 17" descr="ICON_VM_basic_flat_R2_Q408.png"/>
            <p:cNvPicPr>
              <a:picLocks noChangeAspect="1"/>
            </p:cNvPicPr>
            <p:nvPr/>
          </p:nvPicPr>
          <p:blipFill>
            <a:blip r:embed="rId23" cstate="print"/>
            <a:srcRect/>
            <a:stretch>
              <a:fillRect/>
            </a:stretch>
          </p:blipFill>
          <p:spPr bwMode="auto">
            <a:xfrm>
              <a:off x="1127759" y="2097258"/>
              <a:ext cx="352865" cy="352865"/>
            </a:xfrm>
            <a:prstGeom prst="rect">
              <a:avLst/>
            </a:prstGeom>
            <a:noFill/>
            <a:ln w="9525">
              <a:noFill/>
              <a:miter lim="800000"/>
              <a:headEnd/>
              <a:tailEnd/>
            </a:ln>
          </p:spPr>
        </p:pic>
        <p:pic>
          <p:nvPicPr>
            <p:cNvPr id="114" name="Picture 17" descr="ICON_VM_basic_flat_R2_Q408.png"/>
            <p:cNvPicPr>
              <a:picLocks noChangeAspect="1"/>
            </p:cNvPicPr>
            <p:nvPr/>
          </p:nvPicPr>
          <p:blipFill>
            <a:blip r:embed="rId23" cstate="print"/>
            <a:srcRect/>
            <a:stretch>
              <a:fillRect/>
            </a:stretch>
          </p:blipFill>
          <p:spPr bwMode="auto">
            <a:xfrm>
              <a:off x="1540412" y="2097258"/>
              <a:ext cx="352865" cy="352865"/>
            </a:xfrm>
            <a:prstGeom prst="rect">
              <a:avLst/>
            </a:prstGeom>
            <a:noFill/>
            <a:ln w="9525">
              <a:noFill/>
              <a:miter lim="800000"/>
              <a:headEnd/>
              <a:tailEnd/>
            </a:ln>
          </p:spPr>
        </p:pic>
        <p:pic>
          <p:nvPicPr>
            <p:cNvPr id="115" name="Picture 17" descr="ICON_VM_basic_flat_R2_Q408.png"/>
            <p:cNvPicPr>
              <a:picLocks noChangeAspect="1"/>
            </p:cNvPicPr>
            <p:nvPr/>
          </p:nvPicPr>
          <p:blipFill>
            <a:blip r:embed="rId23"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16" name="Group 115"/>
          <p:cNvGrpSpPr/>
          <p:nvPr/>
        </p:nvGrpSpPr>
        <p:grpSpPr>
          <a:xfrm>
            <a:off x="1240760" y="2111353"/>
            <a:ext cx="1178170" cy="352865"/>
            <a:chOff x="1127759" y="2097258"/>
            <a:chExt cx="1178170" cy="352865"/>
          </a:xfrm>
        </p:grpSpPr>
        <p:pic>
          <p:nvPicPr>
            <p:cNvPr id="117" name="Picture 17" descr="ICON_VM_basic_flat_R2_Q408.png"/>
            <p:cNvPicPr>
              <a:picLocks noChangeAspect="1"/>
            </p:cNvPicPr>
            <p:nvPr/>
          </p:nvPicPr>
          <p:blipFill>
            <a:blip r:embed="rId23" cstate="print"/>
            <a:srcRect/>
            <a:stretch>
              <a:fillRect/>
            </a:stretch>
          </p:blipFill>
          <p:spPr bwMode="auto">
            <a:xfrm>
              <a:off x="1127759" y="2097258"/>
              <a:ext cx="352865" cy="352865"/>
            </a:xfrm>
            <a:prstGeom prst="rect">
              <a:avLst/>
            </a:prstGeom>
            <a:noFill/>
            <a:ln w="9525">
              <a:noFill/>
              <a:miter lim="800000"/>
              <a:headEnd/>
              <a:tailEnd/>
            </a:ln>
          </p:spPr>
        </p:pic>
        <p:pic>
          <p:nvPicPr>
            <p:cNvPr id="118" name="Picture 17" descr="ICON_VM_basic_flat_R2_Q408.png"/>
            <p:cNvPicPr>
              <a:picLocks noChangeAspect="1"/>
            </p:cNvPicPr>
            <p:nvPr/>
          </p:nvPicPr>
          <p:blipFill>
            <a:blip r:embed="rId23" cstate="print"/>
            <a:srcRect/>
            <a:stretch>
              <a:fillRect/>
            </a:stretch>
          </p:blipFill>
          <p:spPr bwMode="auto">
            <a:xfrm>
              <a:off x="1540412" y="2097258"/>
              <a:ext cx="352865" cy="352865"/>
            </a:xfrm>
            <a:prstGeom prst="rect">
              <a:avLst/>
            </a:prstGeom>
            <a:noFill/>
            <a:ln w="9525">
              <a:noFill/>
              <a:miter lim="800000"/>
              <a:headEnd/>
              <a:tailEnd/>
            </a:ln>
          </p:spPr>
        </p:pic>
        <p:pic>
          <p:nvPicPr>
            <p:cNvPr id="119" name="Picture 17" descr="ICON_VM_basic_flat_R2_Q408.png"/>
            <p:cNvPicPr>
              <a:picLocks noChangeAspect="1"/>
            </p:cNvPicPr>
            <p:nvPr/>
          </p:nvPicPr>
          <p:blipFill>
            <a:blip r:embed="rId23"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20" name="Group 119"/>
          <p:cNvGrpSpPr/>
          <p:nvPr/>
        </p:nvGrpSpPr>
        <p:grpSpPr>
          <a:xfrm>
            <a:off x="6479099" y="2105948"/>
            <a:ext cx="1178170" cy="352865"/>
            <a:chOff x="1127759" y="2097258"/>
            <a:chExt cx="1178170" cy="352865"/>
          </a:xfrm>
        </p:grpSpPr>
        <p:pic>
          <p:nvPicPr>
            <p:cNvPr id="121" name="Picture 17" descr="ICON_VM_basic_flat_R2_Q408.png"/>
            <p:cNvPicPr>
              <a:picLocks noChangeAspect="1"/>
            </p:cNvPicPr>
            <p:nvPr/>
          </p:nvPicPr>
          <p:blipFill>
            <a:blip r:embed="rId23" cstate="print"/>
            <a:srcRect/>
            <a:stretch>
              <a:fillRect/>
            </a:stretch>
          </p:blipFill>
          <p:spPr bwMode="auto">
            <a:xfrm>
              <a:off x="1127759" y="2097258"/>
              <a:ext cx="352865" cy="352865"/>
            </a:xfrm>
            <a:prstGeom prst="rect">
              <a:avLst/>
            </a:prstGeom>
            <a:noFill/>
            <a:ln w="9525">
              <a:noFill/>
              <a:miter lim="800000"/>
              <a:headEnd/>
              <a:tailEnd/>
            </a:ln>
          </p:spPr>
        </p:pic>
        <p:pic>
          <p:nvPicPr>
            <p:cNvPr id="122" name="Picture 17" descr="ICON_VM_basic_flat_R2_Q408.png"/>
            <p:cNvPicPr>
              <a:picLocks noChangeAspect="1"/>
            </p:cNvPicPr>
            <p:nvPr/>
          </p:nvPicPr>
          <p:blipFill>
            <a:blip r:embed="rId23" cstate="print"/>
            <a:srcRect/>
            <a:stretch>
              <a:fillRect/>
            </a:stretch>
          </p:blipFill>
          <p:spPr bwMode="auto">
            <a:xfrm>
              <a:off x="1540412" y="2097258"/>
              <a:ext cx="352865" cy="352865"/>
            </a:xfrm>
            <a:prstGeom prst="rect">
              <a:avLst/>
            </a:prstGeom>
            <a:noFill/>
            <a:ln w="9525">
              <a:noFill/>
              <a:miter lim="800000"/>
              <a:headEnd/>
              <a:tailEnd/>
            </a:ln>
          </p:spPr>
        </p:pic>
        <p:pic>
          <p:nvPicPr>
            <p:cNvPr id="123" name="Picture 17" descr="ICON_VM_basic_flat_R2_Q408.png"/>
            <p:cNvPicPr>
              <a:picLocks noChangeAspect="1"/>
            </p:cNvPicPr>
            <p:nvPr/>
          </p:nvPicPr>
          <p:blipFill>
            <a:blip r:embed="rId23" cstate="print"/>
            <a:srcRect/>
            <a:stretch>
              <a:fillRect/>
            </a:stretch>
          </p:blipFill>
          <p:spPr bwMode="auto">
            <a:xfrm>
              <a:off x="1953064" y="2097258"/>
              <a:ext cx="352865" cy="352865"/>
            </a:xfrm>
            <a:prstGeom prst="rect">
              <a:avLst/>
            </a:prstGeom>
            <a:noFill/>
            <a:ln w="9525">
              <a:noFill/>
              <a:miter lim="800000"/>
              <a:headEnd/>
              <a:tailEnd/>
            </a:ln>
          </p:spPr>
        </p:pic>
      </p:grpSp>
      <p:sp useBgFill="1">
        <p:nvSpPr>
          <p:cNvPr id="63" name="Rectangle 62"/>
          <p:cNvSpPr/>
          <p:nvPr/>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9" presetClass="path" presetSubtype="0" accel="50000" decel="50000" fill="hold" nodeType="clickEffect">
                                  <p:stCondLst>
                                    <p:cond delay="0"/>
                                  </p:stCondLst>
                                  <p:childTnLst>
                                    <p:animMotion origin="layout" path="M -2.22222E-6 -4.44444E-6 L 0.17674 0.13727 " pathEditMode="relative" rAng="0" ptsTypes="AA">
                                      <p:cBhvr>
                                        <p:cTn id="12" dur="2000" fill="hold"/>
                                        <p:tgtEl>
                                          <p:spTgt spid="3"/>
                                        </p:tgtEl>
                                        <p:attrNameLst>
                                          <p:attrName>ppt_x</p:attrName>
                                          <p:attrName>ppt_y</p:attrName>
                                        </p:attrNameLst>
                                      </p:cBhvr>
                                      <p:rCtr x="88" y="69"/>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17674 0.13727 L 0.37656 0.20857 " pathEditMode="relative" rAng="0" ptsTypes="AA">
                                      <p:cBhvr>
                                        <p:cTn id="16" dur="2000" fill="hold"/>
                                        <p:tgtEl>
                                          <p:spTgt spid="3"/>
                                        </p:tgtEl>
                                        <p:attrNameLst>
                                          <p:attrName>ppt_x</p:attrName>
                                          <p:attrName>ppt_y</p:attrName>
                                        </p:attrNameLst>
                                      </p:cBhvr>
                                      <p:rCtr x="100" y="36"/>
                                    </p:animMotion>
                                  </p:childTnLst>
                                </p:cTn>
                              </p:par>
                              <p:par>
                                <p:cTn id="17" presetID="1" presetClass="exit" presetSubtype="0" fill="hold" grpId="1"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9" presetClass="path" presetSubtype="0" accel="50000" decel="50000" fill="hold" nodeType="clickEffect">
                                  <p:stCondLst>
                                    <p:cond delay="0"/>
                                  </p:stCondLst>
                                  <p:childTnLst>
                                    <p:animMotion origin="layout" path="M -4.16667E-6 -4.81481E-6 L 0.17778 0.26667 " pathEditMode="relative" rAng="0" ptsTypes="AA">
                                      <p:cBhvr>
                                        <p:cTn id="28" dur="2000" fill="hold"/>
                                        <p:tgtEl>
                                          <p:spTgt spid="116"/>
                                        </p:tgtEl>
                                        <p:attrNameLst>
                                          <p:attrName>ppt_x</p:attrName>
                                          <p:attrName>ppt_y</p:attrName>
                                        </p:attrNameLst>
                                      </p:cBhvr>
                                      <p:rCtr x="89" y="133"/>
                                    </p:animMotion>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0.00382 0.01019 L -0.20295 0.18982 " pathEditMode="relative" rAng="0" ptsTypes="AA">
                                      <p:cBhvr>
                                        <p:cTn id="32" dur="2000" fill="hold"/>
                                        <p:tgtEl>
                                          <p:spTgt spid="120"/>
                                        </p:tgtEl>
                                        <p:attrNameLst>
                                          <p:attrName>ppt_x</p:attrName>
                                          <p:attrName>ppt_y</p:attrName>
                                        </p:attrNameLst>
                                      </p:cBhvr>
                                      <p:rCtr x="-100" y="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46" grpId="0" animBg="1"/>
      <p:bldP spid="46" grpId="1" animBg="1"/>
      <p:bldP spid="44"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Agenda</a:t>
            </a:r>
          </a:p>
        </p:txBody>
      </p:sp>
      <p:sp>
        <p:nvSpPr>
          <p:cNvPr id="5" name="Text Placeholder 4"/>
          <p:cNvSpPr>
            <a:spLocks noGrp="1"/>
          </p:cNvSpPr>
          <p:nvPr>
            <p:ph type="body" sz="quarter" idx="12"/>
          </p:nvPr>
        </p:nvSpPr>
        <p:spPr/>
        <p:txBody>
          <a:bodyPr/>
          <a:lstStyle/>
          <a:p>
            <a:r>
              <a:rPr lang="en-US" dirty="0" smtClean="0">
                <a:solidFill>
                  <a:schemeClr val="bg2"/>
                </a:solidFill>
              </a:rPr>
              <a:t>Cloud Computing &amp; Security </a:t>
            </a:r>
          </a:p>
          <a:p>
            <a:r>
              <a:rPr lang="en-US" dirty="0" smtClean="0">
                <a:solidFill>
                  <a:schemeClr val="bg2"/>
                </a:solidFill>
              </a:rPr>
              <a:t>Security – State of the Market</a:t>
            </a:r>
          </a:p>
          <a:p>
            <a:r>
              <a:rPr lang="en-US" dirty="0" smtClean="0">
                <a:solidFill>
                  <a:schemeClr val="tx1"/>
                </a:solidFill>
              </a:rPr>
              <a:t>Virtualization – Key Security Enabler</a:t>
            </a:r>
          </a:p>
          <a:p>
            <a:r>
              <a:rPr lang="en-US" dirty="0" smtClean="0">
                <a:solidFill>
                  <a:schemeClr val="bg2"/>
                </a:solidFill>
              </a:rPr>
              <a:t>vShield Products</a:t>
            </a:r>
          </a:p>
          <a:p>
            <a:r>
              <a:rPr lang="en-US" dirty="0" smtClean="0">
                <a:solidFill>
                  <a:schemeClr val="bg2"/>
                </a:solidFill>
              </a:rPr>
              <a:t>Use cases</a:t>
            </a:r>
          </a:p>
          <a:p>
            <a:r>
              <a:rPr lang="en-US" dirty="0" smtClean="0">
                <a:solidFill>
                  <a:schemeClr val="bg2"/>
                </a:solidFill>
              </a:rPr>
              <a:t>Summary</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bwMode="auto">
          <a:xfrm rot="5400000">
            <a:off x="4020651" y="3020383"/>
            <a:ext cx="1005114" cy="1026885"/>
          </a:xfrm>
          <a:prstGeom prst="rightArrow">
            <a:avLst/>
          </a:prstGeom>
          <a:gradFill>
            <a:gsLst>
              <a:gs pos="0">
                <a:srgbClr val="0A59D6"/>
              </a:gs>
              <a:gs pos="100000">
                <a:srgbClr val="30A0E6"/>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u="sng" dirty="0">
              <a:solidFill>
                <a:srgbClr val="FFFFFF"/>
              </a:solidFill>
            </a:endParaRPr>
          </a:p>
        </p:txBody>
      </p:sp>
      <p:sp>
        <p:nvSpPr>
          <p:cNvPr id="2" name="Title 1"/>
          <p:cNvSpPr>
            <a:spLocks noGrp="1"/>
          </p:cNvSpPr>
          <p:nvPr>
            <p:ph type="title"/>
          </p:nvPr>
        </p:nvSpPr>
        <p:spPr>
          <a:xfrm>
            <a:off x="290238" y="171447"/>
            <a:ext cx="8473821" cy="333375"/>
          </a:xfrm>
        </p:spPr>
        <p:txBody>
          <a:bodyPr/>
          <a:lstStyle/>
          <a:p>
            <a:r>
              <a:rPr lang="en-US" dirty="0" smtClean="0"/>
              <a:t>Why VMware vShield is a Security Enabler ?</a:t>
            </a:r>
            <a:endParaRPr lang="en-US" dirty="0"/>
          </a:p>
        </p:txBody>
      </p:sp>
      <p:sp>
        <p:nvSpPr>
          <p:cNvPr id="47" name="TextBox 46"/>
          <p:cNvSpPr txBox="1"/>
          <p:nvPr/>
        </p:nvSpPr>
        <p:spPr>
          <a:xfrm>
            <a:off x="263466" y="932382"/>
            <a:ext cx="8632884" cy="1405704"/>
          </a:xfrm>
          <a:prstGeom prst="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marL="342900" indent="-342900" algn="l">
              <a:lnSpc>
                <a:spcPct val="150000"/>
              </a:lnSpc>
              <a:spcAft>
                <a:spcPct val="0"/>
              </a:spcAft>
              <a:buClr>
                <a:schemeClr val="bg1"/>
              </a:buClr>
              <a:buFont typeface="+mj-lt"/>
              <a:buAutoNum type="arabicPeriod"/>
              <a:defRPr/>
            </a:pPr>
            <a:r>
              <a:rPr lang="en-US" sz="2000" b="1" dirty="0" smtClean="0">
                <a:solidFill>
                  <a:srgbClr val="FFFFFF"/>
                </a:solidFill>
              </a:rPr>
              <a:t>Unique introspection</a:t>
            </a:r>
          </a:p>
          <a:p>
            <a:pPr marL="342900" indent="-342900" algn="l">
              <a:lnSpc>
                <a:spcPct val="150000"/>
              </a:lnSpc>
              <a:spcAft>
                <a:spcPct val="0"/>
              </a:spcAft>
              <a:buClr>
                <a:schemeClr val="bg1"/>
              </a:buClr>
              <a:buFont typeface="+mj-lt"/>
              <a:buAutoNum type="arabicPeriod"/>
              <a:defRPr/>
            </a:pPr>
            <a:r>
              <a:rPr lang="en-US" sz="2000" b="1" dirty="0" smtClean="0">
                <a:solidFill>
                  <a:srgbClr val="FFFFFF"/>
                </a:solidFill>
              </a:rPr>
              <a:t>Policy abstraction</a:t>
            </a:r>
          </a:p>
        </p:txBody>
      </p:sp>
      <p:sp>
        <p:nvSpPr>
          <p:cNvPr id="10" name="Rounded Rectangle 9"/>
          <p:cNvSpPr/>
          <p:nvPr/>
        </p:nvSpPr>
        <p:spPr bwMode="auto">
          <a:xfrm>
            <a:off x="65989" y="4525997"/>
            <a:ext cx="2895600" cy="1399032"/>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45720" rIns="9144" anchor="t" anchorCtr="0"/>
          <a:lstStyle/>
          <a:p>
            <a:pPr>
              <a:defRPr/>
            </a:pPr>
            <a:r>
              <a:rPr lang="en-US" sz="1600" b="1" dirty="0" smtClean="0">
                <a:solidFill>
                  <a:srgbClr val="FFFFFF"/>
                </a:solidFill>
              </a:rPr>
              <a:t>Cost Effective</a:t>
            </a:r>
          </a:p>
          <a:p>
            <a:pPr marL="114300" indent="-114300" algn="l">
              <a:spcAft>
                <a:spcPts val="0"/>
              </a:spcAft>
              <a:buFont typeface="Arial" pitchFamily="34" charset="0"/>
              <a:buChar char="•"/>
              <a:defRPr/>
            </a:pPr>
            <a:r>
              <a:rPr lang="en-US" sz="1200" dirty="0" smtClean="0">
                <a:solidFill>
                  <a:srgbClr val="FFFFFF"/>
                </a:solidFill>
              </a:rPr>
              <a:t>Single virtual appliance with breadth of functionality</a:t>
            </a:r>
          </a:p>
          <a:p>
            <a:pPr marL="114300" indent="-114300" algn="l">
              <a:spcAft>
                <a:spcPts val="0"/>
              </a:spcAft>
              <a:buFont typeface="Arial" pitchFamily="34" charset="0"/>
              <a:buChar char="•"/>
              <a:defRPr/>
            </a:pPr>
            <a:r>
              <a:rPr lang="en-US" sz="1200" dirty="0" smtClean="0">
                <a:solidFill>
                  <a:srgbClr val="FFFFFF"/>
                </a:solidFill>
              </a:rPr>
              <a:t>Single framework for comprehensive protection</a:t>
            </a:r>
          </a:p>
          <a:p>
            <a:pPr>
              <a:defRPr/>
            </a:pPr>
            <a:endParaRPr lang="en-US" sz="1600" b="1" dirty="0">
              <a:solidFill>
                <a:srgbClr val="FFFFFF"/>
              </a:solidFill>
            </a:endParaRPr>
          </a:p>
        </p:txBody>
      </p:sp>
      <p:sp>
        <p:nvSpPr>
          <p:cNvPr id="11" name="Rounded Rectangle 10"/>
          <p:cNvSpPr/>
          <p:nvPr/>
        </p:nvSpPr>
        <p:spPr bwMode="auto">
          <a:xfrm>
            <a:off x="3104514" y="4525997"/>
            <a:ext cx="2895600" cy="1399032"/>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45720" rIns="9144" anchor="t" anchorCtr="0"/>
          <a:lstStyle/>
          <a:p>
            <a:pPr>
              <a:defRPr/>
            </a:pPr>
            <a:r>
              <a:rPr lang="en-US" sz="1600" b="1" dirty="0" smtClean="0">
                <a:solidFill>
                  <a:srgbClr val="FFFFFF"/>
                </a:solidFill>
              </a:rPr>
              <a:t>Simple</a:t>
            </a:r>
          </a:p>
          <a:p>
            <a:pPr marL="114300" indent="-114300" algn="l">
              <a:spcAft>
                <a:spcPts val="0"/>
              </a:spcAft>
              <a:buFont typeface="Arial" pitchFamily="34" charset="0"/>
              <a:buChar char="•"/>
              <a:defRPr/>
            </a:pPr>
            <a:r>
              <a:rPr lang="en-US" sz="1200" dirty="0" smtClean="0">
                <a:solidFill>
                  <a:srgbClr val="FFFFFF"/>
                </a:solidFill>
              </a:rPr>
              <a:t>No sprawl in rules, VLANs, agents</a:t>
            </a:r>
          </a:p>
          <a:p>
            <a:pPr marL="114300" indent="-114300" algn="l">
              <a:spcAft>
                <a:spcPts val="0"/>
              </a:spcAft>
              <a:buFont typeface="Arial" pitchFamily="34" charset="0"/>
              <a:buChar char="•"/>
              <a:defRPr/>
            </a:pPr>
            <a:r>
              <a:rPr lang="en-US" sz="1200" dirty="0" smtClean="0">
                <a:solidFill>
                  <a:srgbClr val="FFFFFF"/>
                </a:solidFill>
              </a:rPr>
              <a:t>Relevant visibility for VI Admins, network and security teams</a:t>
            </a:r>
          </a:p>
          <a:p>
            <a:pPr marL="114300" indent="-114300" algn="l">
              <a:spcAft>
                <a:spcPts val="0"/>
              </a:spcAft>
              <a:buFont typeface="Arial" pitchFamily="34" charset="0"/>
              <a:buChar char="•"/>
              <a:defRPr/>
            </a:pPr>
            <a:r>
              <a:rPr lang="en-US" sz="1200" dirty="0" smtClean="0">
                <a:solidFill>
                  <a:srgbClr val="FFFFFF"/>
                </a:solidFill>
              </a:rPr>
              <a:t>Simplified compliance</a:t>
            </a:r>
          </a:p>
          <a:p>
            <a:pPr marL="114300" indent="-114300" algn="l">
              <a:spcAft>
                <a:spcPts val="0"/>
              </a:spcAft>
              <a:defRPr/>
            </a:pPr>
            <a:endParaRPr lang="en-US" sz="1200" dirty="0" smtClean="0">
              <a:solidFill>
                <a:srgbClr val="FFFFFF"/>
              </a:solidFill>
            </a:endParaRPr>
          </a:p>
          <a:p>
            <a:pPr>
              <a:defRPr/>
            </a:pPr>
            <a:endParaRPr lang="en-US" sz="1600" b="1" dirty="0" smtClean="0">
              <a:solidFill>
                <a:srgbClr val="FFFFFF"/>
              </a:solidFill>
            </a:endParaRPr>
          </a:p>
          <a:p>
            <a:pPr>
              <a:defRPr/>
            </a:pPr>
            <a:endParaRPr lang="en-US" sz="1600" dirty="0">
              <a:solidFill>
                <a:srgbClr val="FFFFFF"/>
              </a:solidFill>
            </a:endParaRPr>
          </a:p>
        </p:txBody>
      </p:sp>
      <p:sp>
        <p:nvSpPr>
          <p:cNvPr id="12" name="Rounded Rectangle 11"/>
          <p:cNvSpPr/>
          <p:nvPr/>
        </p:nvSpPr>
        <p:spPr bwMode="auto">
          <a:xfrm>
            <a:off x="6143038" y="4525997"/>
            <a:ext cx="2895600" cy="1399032"/>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45720" rIns="9144" anchor="t" anchorCtr="0"/>
          <a:lstStyle/>
          <a:p>
            <a:pPr>
              <a:defRPr/>
            </a:pPr>
            <a:r>
              <a:rPr lang="en-US" sz="1600" b="1" dirty="0" smtClean="0">
                <a:solidFill>
                  <a:srgbClr val="FFFFFF"/>
                </a:solidFill>
              </a:rPr>
              <a:t>Adaptive</a:t>
            </a:r>
          </a:p>
          <a:p>
            <a:pPr marL="114300" indent="-114300" algn="l">
              <a:spcAft>
                <a:spcPts val="0"/>
              </a:spcAft>
              <a:buFont typeface="Arial" pitchFamily="34" charset="0"/>
              <a:buChar char="•"/>
              <a:defRPr/>
            </a:pPr>
            <a:r>
              <a:rPr lang="en-US" sz="1200" dirty="0" smtClean="0">
                <a:solidFill>
                  <a:srgbClr val="FFFFFF"/>
                </a:solidFill>
              </a:rPr>
              <a:t>Virtualization and change aware</a:t>
            </a:r>
          </a:p>
          <a:p>
            <a:pPr marL="114300" indent="-114300" algn="l">
              <a:spcAft>
                <a:spcPts val="0"/>
              </a:spcAft>
              <a:buFont typeface="Arial" pitchFamily="34" charset="0"/>
              <a:buChar char="•"/>
              <a:defRPr/>
            </a:pPr>
            <a:r>
              <a:rPr lang="en-US" sz="1200" dirty="0" smtClean="0">
                <a:solidFill>
                  <a:srgbClr val="FFFFFF"/>
                </a:solidFill>
              </a:rPr>
              <a:t>Program once, execute everywhere</a:t>
            </a:r>
          </a:p>
          <a:p>
            <a:pPr marL="114300" indent="-114300" algn="l">
              <a:spcAft>
                <a:spcPts val="0"/>
              </a:spcAft>
              <a:buFont typeface="Arial" pitchFamily="34" charset="0"/>
              <a:buChar char="•"/>
              <a:defRPr/>
            </a:pPr>
            <a:r>
              <a:rPr lang="en-US" sz="1200" dirty="0" smtClean="0">
                <a:solidFill>
                  <a:srgbClr val="FFFFFF"/>
                </a:solidFill>
              </a:rPr>
              <a:t>Rapid remediation</a:t>
            </a:r>
            <a:endParaRPr lang="en-US" sz="1200"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47"/>
                                        </p:tgtEl>
                                        <p:attrNameLst>
                                          <p:attrName>style.visibility</p:attrName>
                                        </p:attrNameLst>
                                      </p:cBhvr>
                                      <p:to>
                                        <p:strVal val="visible"/>
                                      </p:to>
                                    </p:set>
                                    <p:animEffect transition="in" filter="slide(fromBottom)">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accel="50000" decel="5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7"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Enabler: Unique Introspection</a:t>
            </a:r>
            <a:endParaRPr lang="en-US" dirty="0"/>
          </a:p>
        </p:txBody>
      </p:sp>
      <p:sp>
        <p:nvSpPr>
          <p:cNvPr id="3" name="Rounded Rectangle 2"/>
          <p:cNvSpPr/>
          <p:nvPr/>
        </p:nvSpPr>
        <p:spPr bwMode="auto">
          <a:xfrm>
            <a:off x="558800" y="835190"/>
            <a:ext cx="7890680" cy="842782"/>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r>
              <a:rPr lang="en-US" dirty="0" smtClean="0"/>
              <a:t>Introspect detailed VM state and VM-to-VM communications</a:t>
            </a:r>
            <a:endParaRPr lang="en-US" b="1" dirty="0" smtClean="0">
              <a:solidFill>
                <a:srgbClr val="FFFFFF"/>
              </a:solidFill>
            </a:endParaRPr>
          </a:p>
        </p:txBody>
      </p:sp>
      <p:pic>
        <p:nvPicPr>
          <p:cNvPr id="13" name="Picture 4" descr="ICON_VirtTriangle_flat_Q408.png"/>
          <p:cNvPicPr>
            <a:picLocks noChangeAspect="1"/>
          </p:cNvPicPr>
          <p:nvPr/>
        </p:nvPicPr>
        <p:blipFill>
          <a:blip r:embed="rId4" cstate="email"/>
          <a:srcRect/>
          <a:stretch>
            <a:fillRect/>
          </a:stretch>
        </p:blipFill>
        <p:spPr bwMode="auto">
          <a:xfrm>
            <a:off x="899584" y="5095141"/>
            <a:ext cx="3359150" cy="472739"/>
          </a:xfrm>
          <a:prstGeom prst="rect">
            <a:avLst/>
          </a:prstGeom>
          <a:noFill/>
          <a:ln w="9525">
            <a:noFill/>
            <a:miter lim="800000"/>
            <a:headEnd/>
            <a:tailEnd/>
          </a:ln>
        </p:spPr>
      </p:pic>
      <p:pic>
        <p:nvPicPr>
          <p:cNvPr id="14" name="Picture 8" descr="ICON_Server_flat_Q408.png"/>
          <p:cNvPicPr>
            <a:picLocks noChangeAspect="1"/>
          </p:cNvPicPr>
          <p:nvPr/>
        </p:nvPicPr>
        <p:blipFill>
          <a:blip r:embed="rId5" cstate="email"/>
          <a:srcRect/>
          <a:stretch>
            <a:fillRect/>
          </a:stretch>
        </p:blipFill>
        <p:spPr bwMode="auto">
          <a:xfrm>
            <a:off x="1693334" y="5766318"/>
            <a:ext cx="1905000" cy="484187"/>
          </a:xfrm>
          <a:prstGeom prst="rect">
            <a:avLst/>
          </a:prstGeom>
          <a:noFill/>
          <a:ln w="9525">
            <a:noFill/>
            <a:miter lim="800000"/>
            <a:headEnd/>
            <a:tailEnd/>
          </a:ln>
        </p:spPr>
      </p:pic>
      <p:pic>
        <p:nvPicPr>
          <p:cNvPr id="15" name="Picture 9" descr="ICON_VM_detail_flat_R2_Q408.png"/>
          <p:cNvPicPr>
            <a:picLocks noChangeAspect="1"/>
          </p:cNvPicPr>
          <p:nvPr/>
        </p:nvPicPr>
        <p:blipFill>
          <a:blip r:embed="rId6" cstate="email"/>
          <a:srcRect/>
          <a:stretch>
            <a:fillRect/>
          </a:stretch>
        </p:blipFill>
        <p:spPr bwMode="auto">
          <a:xfrm>
            <a:off x="763190" y="3423522"/>
            <a:ext cx="762000" cy="762000"/>
          </a:xfrm>
          <a:prstGeom prst="rect">
            <a:avLst/>
          </a:prstGeom>
          <a:noFill/>
          <a:ln w="9525">
            <a:noFill/>
            <a:miter lim="800000"/>
            <a:headEnd/>
            <a:tailEnd/>
          </a:ln>
        </p:spPr>
      </p:pic>
      <p:sp>
        <p:nvSpPr>
          <p:cNvPr id="21" name="Rounded Rectangle 20"/>
          <p:cNvSpPr/>
          <p:nvPr/>
        </p:nvSpPr>
        <p:spPr bwMode="auto">
          <a:xfrm>
            <a:off x="524934" y="4416414"/>
            <a:ext cx="4191000" cy="656166"/>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smtClean="0">
                <a:solidFill>
                  <a:schemeClr val="bg1"/>
                </a:solidFill>
              </a:rPr>
              <a:t>vSphere + vShield</a:t>
            </a:r>
          </a:p>
        </p:txBody>
      </p:sp>
      <p:pic>
        <p:nvPicPr>
          <p:cNvPr id="22" name="Picture 9" descr="ICON_VM_detail_flat_R2_Q408.png"/>
          <p:cNvPicPr>
            <a:picLocks noChangeAspect="1"/>
          </p:cNvPicPr>
          <p:nvPr/>
        </p:nvPicPr>
        <p:blipFill>
          <a:blip r:embed="rId6" cstate="email"/>
          <a:srcRect/>
          <a:stretch>
            <a:fillRect/>
          </a:stretch>
        </p:blipFill>
        <p:spPr bwMode="auto">
          <a:xfrm>
            <a:off x="1717500" y="3423522"/>
            <a:ext cx="762000" cy="762000"/>
          </a:xfrm>
          <a:prstGeom prst="rect">
            <a:avLst/>
          </a:prstGeom>
          <a:noFill/>
          <a:ln w="9525">
            <a:noFill/>
            <a:miter lim="800000"/>
            <a:headEnd/>
            <a:tailEnd/>
          </a:ln>
        </p:spPr>
      </p:pic>
      <p:pic>
        <p:nvPicPr>
          <p:cNvPr id="23" name="Picture 9" descr="ICON_VM_detail_flat_R2_Q408.png"/>
          <p:cNvPicPr>
            <a:picLocks noChangeAspect="1"/>
          </p:cNvPicPr>
          <p:nvPr/>
        </p:nvPicPr>
        <p:blipFill>
          <a:blip r:embed="rId6" cstate="email"/>
          <a:srcRect/>
          <a:stretch>
            <a:fillRect/>
          </a:stretch>
        </p:blipFill>
        <p:spPr bwMode="auto">
          <a:xfrm>
            <a:off x="2671810" y="3423522"/>
            <a:ext cx="762000" cy="762000"/>
          </a:xfrm>
          <a:prstGeom prst="rect">
            <a:avLst/>
          </a:prstGeom>
          <a:noFill/>
          <a:ln w="9525">
            <a:noFill/>
            <a:miter lim="800000"/>
            <a:headEnd/>
            <a:tailEnd/>
          </a:ln>
        </p:spPr>
      </p:pic>
      <p:pic>
        <p:nvPicPr>
          <p:cNvPr id="25" name="Picture 9" descr="ICON_VM_detail_flat_R2_Q408.png"/>
          <p:cNvPicPr>
            <a:picLocks noChangeAspect="1"/>
          </p:cNvPicPr>
          <p:nvPr/>
        </p:nvPicPr>
        <p:blipFill>
          <a:blip r:embed="rId6" cstate="email"/>
          <a:srcRect/>
          <a:stretch>
            <a:fillRect/>
          </a:stretch>
        </p:blipFill>
        <p:spPr bwMode="auto">
          <a:xfrm>
            <a:off x="3626119" y="3423522"/>
            <a:ext cx="762000" cy="762000"/>
          </a:xfrm>
          <a:prstGeom prst="rect">
            <a:avLst/>
          </a:prstGeom>
          <a:noFill/>
          <a:ln w="9525">
            <a:noFill/>
            <a:miter lim="800000"/>
            <a:headEnd/>
            <a:tailEnd/>
          </a:ln>
        </p:spPr>
      </p:pic>
      <p:sp>
        <p:nvSpPr>
          <p:cNvPr id="27" name="Rectangular Callout 26"/>
          <p:cNvSpPr/>
          <p:nvPr>
            <p:custDataLst>
              <p:tags r:id="rId1"/>
            </p:custDataLst>
          </p:nvPr>
        </p:nvSpPr>
        <p:spPr bwMode="auto">
          <a:xfrm>
            <a:off x="581809" y="1810602"/>
            <a:ext cx="3065033" cy="1089529"/>
          </a:xfrm>
          <a:prstGeom prst="wedgeRectCallout">
            <a:avLst>
              <a:gd name="adj1" fmla="val -16741"/>
              <a:gd name="adj2" fmla="val 105820"/>
            </a:avLst>
          </a:prstGeom>
          <a:ln>
            <a:headEnd/>
            <a:tailEnd/>
          </a:ln>
        </p:spPr>
        <p:style>
          <a:lnRef idx="2">
            <a:schemeClr val="accent5"/>
          </a:lnRef>
          <a:fillRef idx="1">
            <a:schemeClr val="lt1"/>
          </a:fillRef>
          <a:effectRef idx="0">
            <a:schemeClr val="accent5"/>
          </a:effectRef>
          <a:fontRef idx="minor">
            <a:schemeClr val="dk1"/>
          </a:fontRef>
        </p:style>
        <p:txBody>
          <a:bodyPr wrap="square" lIns="91440" tIns="91440" rIns="9144" bIns="91440" numCol="2" rtlCol="0" anchor="t">
            <a:spAutoFit/>
          </a:bodyPr>
          <a:lstStyle/>
          <a:p>
            <a:pPr marL="231775" indent="-231775" algn="l">
              <a:buClr>
                <a:schemeClr val="accent4">
                  <a:lumMod val="75000"/>
                </a:schemeClr>
              </a:buClr>
              <a:buSzPct val="150000"/>
              <a:buFont typeface="Wingdings" pitchFamily="2" charset="2"/>
              <a:buChar char="ü"/>
            </a:pPr>
            <a:r>
              <a:rPr lang="en-US" sz="1400" b="1" dirty="0" smtClean="0">
                <a:solidFill>
                  <a:schemeClr val="tx1"/>
                </a:solidFill>
              </a:rPr>
              <a:t>Processor</a:t>
            </a:r>
          </a:p>
          <a:p>
            <a:pPr marL="231775" indent="-231775" algn="l">
              <a:buClr>
                <a:schemeClr val="accent4">
                  <a:lumMod val="75000"/>
                </a:schemeClr>
              </a:buClr>
              <a:buSzPct val="150000"/>
              <a:buFont typeface="Wingdings" pitchFamily="2" charset="2"/>
              <a:buChar char="ü"/>
            </a:pPr>
            <a:r>
              <a:rPr lang="en-US" sz="1400" b="1" dirty="0" smtClean="0">
                <a:solidFill>
                  <a:schemeClr val="tx1"/>
                </a:solidFill>
              </a:rPr>
              <a:t>memory</a:t>
            </a:r>
          </a:p>
          <a:p>
            <a:pPr marL="231775" indent="-231775" algn="l">
              <a:buClr>
                <a:schemeClr val="accent4">
                  <a:lumMod val="75000"/>
                </a:schemeClr>
              </a:buClr>
              <a:buSzPct val="150000"/>
              <a:buFont typeface="Wingdings" pitchFamily="2" charset="2"/>
              <a:buChar char="ü"/>
            </a:pPr>
            <a:r>
              <a:rPr lang="en-US" sz="1400" b="1" dirty="0" smtClean="0">
                <a:solidFill>
                  <a:schemeClr val="tx1"/>
                </a:solidFill>
              </a:rPr>
              <a:t>Network</a:t>
            </a:r>
          </a:p>
        </p:txBody>
      </p:sp>
      <p:sp>
        <p:nvSpPr>
          <p:cNvPr id="29" name="Isosceles Triangle 28"/>
          <p:cNvSpPr/>
          <p:nvPr/>
        </p:nvSpPr>
        <p:spPr bwMode="auto">
          <a:xfrm rot="5400000">
            <a:off x="3496235" y="3840481"/>
            <a:ext cx="3248809" cy="355002"/>
          </a:xfrm>
          <a:prstGeom prst="triangl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16" name="Rounded Rectangle 15"/>
          <p:cNvSpPr/>
          <p:nvPr/>
        </p:nvSpPr>
        <p:spPr bwMode="auto">
          <a:xfrm>
            <a:off x="5586905" y="2988512"/>
            <a:ext cx="3385639" cy="2452168"/>
          </a:xfrm>
          <a:prstGeom prst="roundRect">
            <a:avLst>
              <a:gd name="adj" fmla="val 9209"/>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45720" rIns="9144" anchor="t" anchorCtr="0"/>
          <a:lstStyle/>
          <a:p>
            <a:pPr>
              <a:defRPr/>
            </a:pPr>
            <a:r>
              <a:rPr lang="en-US" sz="1600" b="1" dirty="0" smtClean="0">
                <a:solidFill>
                  <a:srgbClr val="FFFFFF"/>
                </a:solidFill>
              </a:rPr>
              <a:t>Benefits</a:t>
            </a:r>
          </a:p>
          <a:p>
            <a:pPr marL="114300" indent="-114300" algn="l">
              <a:spcAft>
                <a:spcPts val="0"/>
              </a:spcAft>
              <a:buFont typeface="Arial" pitchFamily="34" charset="0"/>
              <a:buChar char="•"/>
              <a:defRPr/>
            </a:pPr>
            <a:r>
              <a:rPr lang="en-US" sz="1400" dirty="0" smtClean="0">
                <a:solidFill>
                  <a:srgbClr val="FFFFFF"/>
                </a:solidFill>
              </a:rPr>
              <a:t>Comprehensive host and VM protection</a:t>
            </a:r>
          </a:p>
          <a:p>
            <a:pPr marL="114300" indent="-114300" algn="l">
              <a:spcAft>
                <a:spcPts val="0"/>
              </a:spcAft>
              <a:buFont typeface="Arial" pitchFamily="34" charset="0"/>
              <a:buChar char="•"/>
              <a:defRPr/>
            </a:pPr>
            <a:r>
              <a:rPr lang="en-US" sz="1400" dirty="0" smtClean="0">
                <a:solidFill>
                  <a:srgbClr val="FFFFFF"/>
                </a:solidFill>
              </a:rPr>
              <a:t>Reduced configuration errors</a:t>
            </a:r>
          </a:p>
          <a:p>
            <a:pPr marL="114300" indent="-114300" algn="l">
              <a:spcAft>
                <a:spcPts val="0"/>
              </a:spcAft>
              <a:buFont typeface="Arial" pitchFamily="34" charset="0"/>
              <a:buChar char="•"/>
              <a:defRPr/>
            </a:pPr>
            <a:r>
              <a:rPr lang="en-US" sz="1400" dirty="0" smtClean="0">
                <a:solidFill>
                  <a:srgbClr val="FFFFFF"/>
                </a:solidFill>
              </a:rPr>
              <a:t>Quick problem identification</a:t>
            </a:r>
          </a:p>
          <a:p>
            <a:pPr marL="114300" indent="-114300" algn="l">
              <a:spcAft>
                <a:spcPts val="0"/>
              </a:spcAft>
              <a:buFont typeface="Arial" pitchFamily="34" charset="0"/>
              <a:buChar char="•"/>
              <a:defRPr/>
            </a:pPr>
            <a:r>
              <a:rPr lang="en-US" sz="1400" dirty="0" smtClean="0">
                <a:solidFill>
                  <a:srgbClr val="FFFFFF"/>
                </a:solidFill>
              </a:rPr>
              <a:t>Reduced complexity –  no security agents per VM required</a:t>
            </a:r>
          </a:p>
          <a:p>
            <a:pPr marL="114300" indent="-114300" algn="l">
              <a:spcAft>
                <a:spcPts val="0"/>
              </a:spcAft>
              <a:buFont typeface="Arial" pitchFamily="34" charset="0"/>
              <a:buChar char="•"/>
              <a:defRPr/>
            </a:pPr>
            <a:endParaRPr lang="en-US" sz="1200" dirty="0" smtClean="0">
              <a:solidFill>
                <a:srgbClr val="FFFFFF"/>
              </a:solidFill>
            </a:endParaRPr>
          </a:p>
          <a:p>
            <a:pPr marL="114300" indent="-114300" algn="l">
              <a:spcAft>
                <a:spcPts val="0"/>
              </a:spcAft>
              <a:buFont typeface="Arial" pitchFamily="34" charset="0"/>
              <a:buChar char="•"/>
              <a:defRPr/>
            </a:pPr>
            <a:endParaRPr lang="en-US" sz="1200" dirty="0">
              <a:solidFill>
                <a:srgbClr val="FFFFFF"/>
              </a:solidFill>
            </a:endParaRPr>
          </a:p>
        </p:txBody>
      </p:sp>
      <p:pic>
        <p:nvPicPr>
          <p:cNvPr id="17" name="Picture 23" descr="magnifying glass"/>
          <p:cNvPicPr>
            <a:picLocks noChangeAspect="1" noChangeArrowheads="1"/>
          </p:cNvPicPr>
          <p:nvPr/>
        </p:nvPicPr>
        <p:blipFill>
          <a:blip r:embed="rId7" cstate="print"/>
          <a:srcRect/>
          <a:stretch>
            <a:fillRect/>
          </a:stretch>
        </p:blipFill>
        <p:spPr bwMode="gray">
          <a:xfrm>
            <a:off x="1421629" y="3971499"/>
            <a:ext cx="609600" cy="45380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accel="50000" decel="50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nvGraphicFramePr>
        <p:xfrm>
          <a:off x="0" y="0"/>
          <a:ext cx="158750" cy="158750"/>
        </p:xfrm>
        <a:graphic>
          <a:graphicData uri="http://schemas.openxmlformats.org/presentationml/2006/ole">
            <p:oleObj spid="_x0000_s315394" name="think-cell Slide" r:id="rId10" imgW="0" imgH="0" progId="">
              <p:embed/>
            </p:oleObj>
          </a:graphicData>
        </a:graphic>
      </p:graphicFrame>
      <p:sp>
        <p:nvSpPr>
          <p:cNvPr id="275636" name="Rectangle 180"/>
          <p:cNvSpPr>
            <a:spLocks noGrp="1" noChangeArrowheads="1"/>
          </p:cNvSpPr>
          <p:nvPr>
            <p:ph type="title"/>
            <p:custDataLst>
              <p:tags r:id="rId2"/>
            </p:custDataLst>
          </p:nvPr>
        </p:nvSpPr>
        <p:spPr/>
        <p:txBody>
          <a:bodyPr/>
          <a:lstStyle/>
          <a:p>
            <a:r>
              <a:rPr lang="en-US" dirty="0" smtClean="0"/>
              <a:t>Security Enabler: Policy Abstraction </a:t>
            </a:r>
            <a:endParaRPr lang="en-US" dirty="0"/>
          </a:p>
        </p:txBody>
      </p:sp>
      <p:sp>
        <p:nvSpPr>
          <p:cNvPr id="52" name="Text Placeholder 129"/>
          <p:cNvSpPr>
            <a:spLocks noGrp="1"/>
          </p:cNvSpPr>
          <p:nvPr>
            <p:ph type="body" sz="quarter" idx="13"/>
          </p:nvPr>
        </p:nvSpPr>
        <p:spPr>
          <a:xfrm>
            <a:off x="414787" y="1982286"/>
            <a:ext cx="1627465" cy="664307"/>
          </a:xfrm>
        </p:spPr>
        <p:txBody>
          <a:bodyPr/>
          <a:lstStyle/>
          <a:p>
            <a:pPr algn="ctr">
              <a:spcBef>
                <a:spcPts val="0"/>
              </a:spcBef>
              <a:buNone/>
            </a:pPr>
            <a:r>
              <a:rPr lang="en-US" dirty="0" smtClean="0"/>
              <a:t>Before</a:t>
            </a:r>
          </a:p>
          <a:p>
            <a:pPr algn="ctr">
              <a:spcBef>
                <a:spcPts val="0"/>
              </a:spcBef>
              <a:buNone/>
            </a:pPr>
            <a:r>
              <a:rPr lang="en-US" dirty="0" smtClean="0"/>
              <a:t> vShield</a:t>
            </a:r>
          </a:p>
        </p:txBody>
      </p:sp>
      <p:sp>
        <p:nvSpPr>
          <p:cNvPr id="65" name="Rounded Rectangle 64"/>
          <p:cNvSpPr/>
          <p:nvPr>
            <p:custDataLst>
              <p:tags r:id="rId3"/>
            </p:custDataLst>
          </p:nvPr>
        </p:nvSpPr>
        <p:spPr bwMode="auto">
          <a:xfrm>
            <a:off x="782094" y="4672382"/>
            <a:ext cx="3149617" cy="60748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b="1" dirty="0" smtClean="0">
                <a:gradFill>
                  <a:gsLst>
                    <a:gs pos="0">
                      <a:srgbClr val="FFFFFF"/>
                    </a:gs>
                    <a:gs pos="83000">
                      <a:srgbClr val="FFFFFF"/>
                    </a:gs>
                  </a:gsLst>
                  <a:lin ang="16200000" scaled="0"/>
                </a:gradFill>
              </a:rPr>
              <a:t>VMware vSphere </a:t>
            </a:r>
            <a:endParaRPr lang="en-US" sz="1400" b="1" dirty="0">
              <a:gradFill>
                <a:gsLst>
                  <a:gs pos="0">
                    <a:srgbClr val="FFFFFF"/>
                  </a:gs>
                  <a:gs pos="83000">
                    <a:srgbClr val="FFFFFF"/>
                  </a:gs>
                </a:gsLst>
                <a:lin ang="16200000" scaled="0"/>
              </a:gradFill>
            </a:endParaRPr>
          </a:p>
        </p:txBody>
      </p:sp>
      <p:pic>
        <p:nvPicPr>
          <p:cNvPr id="66" name="Picture 8" descr="ICON_Server_flat_Q408.png"/>
          <p:cNvPicPr>
            <a:picLocks noChangeAspect="1"/>
          </p:cNvPicPr>
          <p:nvPr>
            <p:custDataLst>
              <p:tags r:id="rId4"/>
            </p:custDataLst>
          </p:nvPr>
        </p:nvPicPr>
        <p:blipFill>
          <a:blip r:embed="rId11" cstate="email"/>
          <a:srcRect/>
          <a:stretch>
            <a:fillRect/>
          </a:stretch>
        </p:blipFill>
        <p:spPr bwMode="auto">
          <a:xfrm>
            <a:off x="721713" y="5539662"/>
            <a:ext cx="1498764" cy="485292"/>
          </a:xfrm>
          <a:prstGeom prst="rect">
            <a:avLst/>
          </a:prstGeom>
          <a:noFill/>
          <a:ln w="9525">
            <a:noFill/>
            <a:miter lim="800000"/>
            <a:headEnd/>
            <a:tailEnd/>
          </a:ln>
        </p:spPr>
      </p:pic>
      <p:pic>
        <p:nvPicPr>
          <p:cNvPr id="67" name="Picture 8" descr="ICON_Server_flat_Q408.png"/>
          <p:cNvPicPr>
            <a:picLocks noChangeAspect="1"/>
          </p:cNvPicPr>
          <p:nvPr>
            <p:custDataLst>
              <p:tags r:id="rId5"/>
            </p:custDataLst>
          </p:nvPr>
        </p:nvPicPr>
        <p:blipFill>
          <a:blip r:embed="rId11" cstate="email"/>
          <a:srcRect/>
          <a:stretch>
            <a:fillRect/>
          </a:stretch>
        </p:blipFill>
        <p:spPr bwMode="auto">
          <a:xfrm>
            <a:off x="2474313" y="5554902"/>
            <a:ext cx="1498764" cy="485292"/>
          </a:xfrm>
          <a:prstGeom prst="rect">
            <a:avLst/>
          </a:prstGeom>
          <a:noFill/>
          <a:ln w="9525">
            <a:noFill/>
            <a:miter lim="800000"/>
            <a:headEnd/>
            <a:tailEnd/>
          </a:ln>
        </p:spPr>
      </p:pic>
      <p:pic>
        <p:nvPicPr>
          <p:cNvPr id="69" name="Picture 9" descr="ICON_VM_detail_flat_R2_Q408.png"/>
          <p:cNvPicPr>
            <a:picLocks noChangeAspect="1"/>
          </p:cNvPicPr>
          <p:nvPr>
            <p:custDataLst>
              <p:tags r:id="rId6"/>
            </p:custDataLst>
          </p:nvPr>
        </p:nvPicPr>
        <p:blipFill>
          <a:blip r:embed="rId12" cstate="email"/>
          <a:srcRect/>
          <a:stretch>
            <a:fillRect/>
          </a:stretch>
        </p:blipFill>
        <p:spPr bwMode="auto">
          <a:xfrm>
            <a:off x="1085741" y="3618859"/>
            <a:ext cx="762000" cy="762000"/>
          </a:xfrm>
          <a:prstGeom prst="rect">
            <a:avLst/>
          </a:prstGeom>
          <a:noFill/>
          <a:ln w="9525">
            <a:noFill/>
            <a:miter lim="800000"/>
            <a:headEnd/>
            <a:tailEnd/>
          </a:ln>
        </p:spPr>
      </p:pic>
      <p:pic>
        <p:nvPicPr>
          <p:cNvPr id="74" name="Picture 25" descr="ICON_Script_Q308"/>
          <p:cNvPicPr>
            <a:picLocks noChangeAspect="1" noChangeArrowheads="1"/>
          </p:cNvPicPr>
          <p:nvPr/>
        </p:nvPicPr>
        <p:blipFill>
          <a:blip r:embed="rId13" cstate="print"/>
          <a:srcRect/>
          <a:stretch>
            <a:fillRect/>
          </a:stretch>
        </p:blipFill>
        <p:spPr bwMode="auto">
          <a:xfrm>
            <a:off x="1201172" y="3957408"/>
            <a:ext cx="531139" cy="597017"/>
          </a:xfrm>
          <a:prstGeom prst="rect">
            <a:avLst/>
          </a:prstGeom>
          <a:noFill/>
          <a:ln w="9525">
            <a:noFill/>
            <a:miter lim="800000"/>
            <a:headEnd/>
            <a:tailEnd/>
          </a:ln>
        </p:spPr>
      </p:pic>
      <p:sp>
        <p:nvSpPr>
          <p:cNvPr id="77" name="Rectangular Callout 76"/>
          <p:cNvSpPr/>
          <p:nvPr/>
        </p:nvSpPr>
        <p:spPr bwMode="auto">
          <a:xfrm>
            <a:off x="551082" y="2690204"/>
            <a:ext cx="1354875" cy="792716"/>
          </a:xfrm>
          <a:prstGeom prst="wedgeRectCallout">
            <a:avLst>
              <a:gd name="adj1" fmla="val 10079"/>
              <a:gd name="adj2" fmla="val 73977"/>
            </a:avLst>
          </a:prstGeom>
          <a:ln>
            <a:headEnd/>
            <a:tailEnd/>
          </a:ln>
        </p:spPr>
        <p:style>
          <a:lnRef idx="2">
            <a:schemeClr val="accent5"/>
          </a:lnRef>
          <a:fillRef idx="1">
            <a:schemeClr val="lt1"/>
          </a:fillRef>
          <a:effectRef idx="0">
            <a:schemeClr val="accent5"/>
          </a:effectRef>
          <a:fontRef idx="minor">
            <a:schemeClr val="dk1"/>
          </a:fontRef>
        </p:style>
        <p:txBody>
          <a:bodyPr wrap="square" lIns="45720" tIns="45720" rIns="45720" bIns="45720" rtlCol="0" anchor="ctr"/>
          <a:lstStyle/>
          <a:p>
            <a:pPr marL="0" marR="0" indent="0" algn="l" defTabSz="914400" eaLnBrk="1" latinLnBrk="0" hangingPunct="1">
              <a:lnSpc>
                <a:spcPct val="100000"/>
              </a:lnSpc>
              <a:buClrTx/>
              <a:buSzTx/>
              <a:buFontTx/>
              <a:buNone/>
              <a:tabLst/>
            </a:pPr>
            <a:r>
              <a:rPr lang="en-US" sz="1200" b="1" dirty="0" smtClean="0">
                <a:solidFill>
                  <a:srgbClr val="333333"/>
                </a:solidFill>
                <a:latin typeface="+mn-lt"/>
                <a:ea typeface="+mn-ea"/>
              </a:rPr>
              <a:t>Policy tied to the physical host; lost during vMotion</a:t>
            </a:r>
          </a:p>
        </p:txBody>
      </p:sp>
      <p:sp>
        <p:nvSpPr>
          <p:cNvPr id="20" name="Freeform 21"/>
          <p:cNvSpPr>
            <a:spLocks/>
          </p:cNvSpPr>
          <p:nvPr/>
        </p:nvSpPr>
        <p:spPr bwMode="auto">
          <a:xfrm>
            <a:off x="1337360" y="4104655"/>
            <a:ext cx="258762" cy="327818"/>
          </a:xfrm>
          <a:custGeom>
            <a:avLst/>
            <a:gdLst/>
            <a:ahLst/>
            <a:cxnLst>
              <a:cxn ang="0">
                <a:pos x="229" y="210"/>
              </a:cxn>
              <a:cxn ang="0">
                <a:pos x="388" y="0"/>
              </a:cxn>
              <a:cxn ang="0">
                <a:pos x="331" y="0"/>
              </a:cxn>
              <a:cxn ang="0">
                <a:pos x="328" y="4"/>
              </a:cxn>
              <a:cxn ang="0">
                <a:pos x="323" y="11"/>
              </a:cxn>
              <a:cxn ang="0">
                <a:pos x="315" y="20"/>
              </a:cxn>
              <a:cxn ang="0">
                <a:pos x="306" y="32"/>
              </a:cxn>
              <a:cxn ang="0">
                <a:pos x="297" y="45"/>
              </a:cxn>
              <a:cxn ang="0">
                <a:pos x="286" y="60"/>
              </a:cxn>
              <a:cxn ang="0">
                <a:pos x="274" y="75"/>
              </a:cxn>
              <a:cxn ang="0">
                <a:pos x="263" y="90"/>
              </a:cxn>
              <a:cxn ang="0">
                <a:pos x="250" y="106"/>
              </a:cxn>
              <a:cxn ang="0">
                <a:pos x="240" y="121"/>
              </a:cxn>
              <a:cxn ang="0">
                <a:pos x="229" y="135"/>
              </a:cxn>
              <a:cxn ang="0">
                <a:pos x="220" y="147"/>
              </a:cxn>
              <a:cxn ang="0">
                <a:pos x="212" y="158"/>
              </a:cxn>
              <a:cxn ang="0">
                <a:pos x="206" y="166"/>
              </a:cxn>
              <a:cxn ang="0">
                <a:pos x="202" y="171"/>
              </a:cxn>
              <a:cxn ang="0">
                <a:pos x="201" y="173"/>
              </a:cxn>
              <a:cxn ang="0">
                <a:pos x="70" y="0"/>
              </a:cxn>
              <a:cxn ang="0">
                <a:pos x="9" y="0"/>
              </a:cxn>
              <a:cxn ang="0">
                <a:pos x="15" y="6"/>
              </a:cxn>
              <a:cxn ang="0">
                <a:pos x="22" y="16"/>
              </a:cxn>
              <a:cxn ang="0">
                <a:pos x="31" y="29"/>
              </a:cxn>
              <a:cxn ang="0">
                <a:pos x="42" y="43"/>
              </a:cxn>
              <a:cxn ang="0">
                <a:pos x="55" y="60"/>
              </a:cxn>
              <a:cxn ang="0">
                <a:pos x="68" y="78"/>
              </a:cxn>
              <a:cxn ang="0">
                <a:pos x="82" y="95"/>
              </a:cxn>
              <a:cxn ang="0">
                <a:pos x="96" y="114"/>
              </a:cxn>
              <a:cxn ang="0">
                <a:pos x="110" y="132"/>
              </a:cxn>
              <a:cxn ang="0">
                <a:pos x="124" y="150"/>
              </a:cxn>
              <a:cxn ang="0">
                <a:pos x="136" y="166"/>
              </a:cxn>
              <a:cxn ang="0">
                <a:pos x="147" y="180"/>
              </a:cxn>
              <a:cxn ang="0">
                <a:pos x="155" y="192"/>
              </a:cxn>
              <a:cxn ang="0">
                <a:pos x="163" y="202"/>
              </a:cxn>
              <a:cxn ang="0">
                <a:pos x="167" y="207"/>
              </a:cxn>
              <a:cxn ang="0">
                <a:pos x="169" y="210"/>
              </a:cxn>
              <a:cxn ang="0">
                <a:pos x="0" y="430"/>
              </a:cxn>
              <a:cxn ang="0">
                <a:pos x="58" y="430"/>
              </a:cxn>
              <a:cxn ang="0">
                <a:pos x="197" y="245"/>
              </a:cxn>
              <a:cxn ang="0">
                <a:pos x="335" y="430"/>
              </a:cxn>
              <a:cxn ang="0">
                <a:pos x="395" y="430"/>
              </a:cxn>
              <a:cxn ang="0">
                <a:pos x="390" y="423"/>
              </a:cxn>
              <a:cxn ang="0">
                <a:pos x="383" y="413"/>
              </a:cxn>
              <a:cxn ang="0">
                <a:pos x="372" y="400"/>
              </a:cxn>
              <a:cxn ang="0">
                <a:pos x="361" y="385"/>
              </a:cxn>
              <a:cxn ang="0">
                <a:pos x="347" y="367"/>
              </a:cxn>
              <a:cxn ang="0">
                <a:pos x="334" y="349"/>
              </a:cxn>
              <a:cxn ang="0">
                <a:pos x="319" y="329"/>
              </a:cxn>
              <a:cxn ang="0">
                <a:pos x="304" y="310"/>
              </a:cxn>
              <a:cxn ang="0">
                <a:pos x="290" y="291"/>
              </a:cxn>
              <a:cxn ang="0">
                <a:pos x="276" y="272"/>
              </a:cxn>
              <a:cxn ang="0">
                <a:pos x="263" y="256"/>
              </a:cxn>
              <a:cxn ang="0">
                <a:pos x="252" y="240"/>
              </a:cxn>
              <a:cxn ang="0">
                <a:pos x="242" y="227"/>
              </a:cxn>
              <a:cxn ang="0">
                <a:pos x="235" y="218"/>
              </a:cxn>
              <a:cxn ang="0">
                <a:pos x="230" y="212"/>
              </a:cxn>
              <a:cxn ang="0">
                <a:pos x="229" y="210"/>
              </a:cxn>
            </a:cxnLst>
            <a:rect l="0" t="0" r="r" b="b"/>
            <a:pathLst>
              <a:path w="395" h="430">
                <a:moveTo>
                  <a:pt x="229" y="210"/>
                </a:moveTo>
                <a:lnTo>
                  <a:pt x="388" y="0"/>
                </a:lnTo>
                <a:lnTo>
                  <a:pt x="331" y="0"/>
                </a:lnTo>
                <a:lnTo>
                  <a:pt x="328" y="4"/>
                </a:lnTo>
                <a:lnTo>
                  <a:pt x="323" y="11"/>
                </a:lnTo>
                <a:lnTo>
                  <a:pt x="315" y="20"/>
                </a:lnTo>
                <a:lnTo>
                  <a:pt x="306" y="32"/>
                </a:lnTo>
                <a:lnTo>
                  <a:pt x="297" y="45"/>
                </a:lnTo>
                <a:lnTo>
                  <a:pt x="286" y="60"/>
                </a:lnTo>
                <a:lnTo>
                  <a:pt x="274" y="75"/>
                </a:lnTo>
                <a:lnTo>
                  <a:pt x="263" y="90"/>
                </a:lnTo>
                <a:lnTo>
                  <a:pt x="250" y="106"/>
                </a:lnTo>
                <a:lnTo>
                  <a:pt x="240" y="121"/>
                </a:lnTo>
                <a:lnTo>
                  <a:pt x="229" y="135"/>
                </a:lnTo>
                <a:lnTo>
                  <a:pt x="220" y="147"/>
                </a:lnTo>
                <a:lnTo>
                  <a:pt x="212" y="158"/>
                </a:lnTo>
                <a:lnTo>
                  <a:pt x="206" y="166"/>
                </a:lnTo>
                <a:lnTo>
                  <a:pt x="202" y="171"/>
                </a:lnTo>
                <a:lnTo>
                  <a:pt x="201" y="173"/>
                </a:lnTo>
                <a:lnTo>
                  <a:pt x="70" y="0"/>
                </a:lnTo>
                <a:lnTo>
                  <a:pt x="9" y="0"/>
                </a:lnTo>
                <a:lnTo>
                  <a:pt x="15" y="6"/>
                </a:lnTo>
                <a:lnTo>
                  <a:pt x="22" y="16"/>
                </a:lnTo>
                <a:lnTo>
                  <a:pt x="31" y="29"/>
                </a:lnTo>
                <a:lnTo>
                  <a:pt x="42" y="43"/>
                </a:lnTo>
                <a:lnTo>
                  <a:pt x="55" y="60"/>
                </a:lnTo>
                <a:lnTo>
                  <a:pt x="68" y="78"/>
                </a:lnTo>
                <a:lnTo>
                  <a:pt x="82" y="95"/>
                </a:lnTo>
                <a:lnTo>
                  <a:pt x="96" y="114"/>
                </a:lnTo>
                <a:lnTo>
                  <a:pt x="110" y="132"/>
                </a:lnTo>
                <a:lnTo>
                  <a:pt x="124" y="150"/>
                </a:lnTo>
                <a:lnTo>
                  <a:pt x="136" y="166"/>
                </a:lnTo>
                <a:lnTo>
                  <a:pt x="147" y="180"/>
                </a:lnTo>
                <a:lnTo>
                  <a:pt x="155" y="192"/>
                </a:lnTo>
                <a:lnTo>
                  <a:pt x="163" y="202"/>
                </a:lnTo>
                <a:lnTo>
                  <a:pt x="167" y="207"/>
                </a:lnTo>
                <a:lnTo>
                  <a:pt x="169" y="210"/>
                </a:lnTo>
                <a:lnTo>
                  <a:pt x="0" y="430"/>
                </a:lnTo>
                <a:lnTo>
                  <a:pt x="58" y="430"/>
                </a:lnTo>
                <a:lnTo>
                  <a:pt x="197" y="245"/>
                </a:lnTo>
                <a:lnTo>
                  <a:pt x="335" y="430"/>
                </a:lnTo>
                <a:lnTo>
                  <a:pt x="395" y="430"/>
                </a:lnTo>
                <a:lnTo>
                  <a:pt x="390" y="423"/>
                </a:lnTo>
                <a:lnTo>
                  <a:pt x="383" y="413"/>
                </a:lnTo>
                <a:lnTo>
                  <a:pt x="372" y="400"/>
                </a:lnTo>
                <a:lnTo>
                  <a:pt x="361" y="385"/>
                </a:lnTo>
                <a:lnTo>
                  <a:pt x="347" y="367"/>
                </a:lnTo>
                <a:lnTo>
                  <a:pt x="334" y="349"/>
                </a:lnTo>
                <a:lnTo>
                  <a:pt x="319" y="329"/>
                </a:lnTo>
                <a:lnTo>
                  <a:pt x="304" y="310"/>
                </a:lnTo>
                <a:lnTo>
                  <a:pt x="290" y="291"/>
                </a:lnTo>
                <a:lnTo>
                  <a:pt x="276" y="272"/>
                </a:lnTo>
                <a:lnTo>
                  <a:pt x="263" y="256"/>
                </a:lnTo>
                <a:lnTo>
                  <a:pt x="252" y="240"/>
                </a:lnTo>
                <a:lnTo>
                  <a:pt x="242" y="227"/>
                </a:lnTo>
                <a:lnTo>
                  <a:pt x="235" y="218"/>
                </a:lnTo>
                <a:lnTo>
                  <a:pt x="230" y="212"/>
                </a:lnTo>
                <a:lnTo>
                  <a:pt x="229" y="210"/>
                </a:lnTo>
                <a:close/>
              </a:path>
            </a:pathLst>
          </a:custGeom>
          <a:solidFill>
            <a:srgbClr val="FF0000"/>
          </a:solidFill>
          <a:ln w="9525" cmpd="sng">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Isosceles Triangle 26"/>
          <p:cNvSpPr/>
          <p:nvPr/>
        </p:nvSpPr>
        <p:spPr bwMode="auto">
          <a:xfrm rot="5400000">
            <a:off x="2792436" y="4002258"/>
            <a:ext cx="3248809" cy="355002"/>
          </a:xfrm>
          <a:prstGeom prst="triangl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grpSp>
        <p:nvGrpSpPr>
          <p:cNvPr id="2" name="Group 33"/>
          <p:cNvGrpSpPr/>
          <p:nvPr/>
        </p:nvGrpSpPr>
        <p:grpSpPr>
          <a:xfrm>
            <a:off x="1187722" y="4555219"/>
            <a:ext cx="558039" cy="1316694"/>
            <a:chOff x="772934" y="3374569"/>
            <a:chExt cx="558039" cy="1316694"/>
          </a:xfrm>
        </p:grpSpPr>
        <p:pic>
          <p:nvPicPr>
            <p:cNvPr id="410626" name="Picture 2"/>
            <p:cNvPicPr>
              <a:picLocks noChangeAspect="1" noChangeArrowheads="1"/>
            </p:cNvPicPr>
            <p:nvPr/>
          </p:nvPicPr>
          <p:blipFill>
            <a:blip r:embed="rId14" cstate="print"/>
            <a:srcRect/>
            <a:stretch>
              <a:fillRect/>
            </a:stretch>
          </p:blipFill>
          <p:spPr bwMode="auto">
            <a:xfrm>
              <a:off x="772934" y="4133224"/>
              <a:ext cx="558039" cy="558039"/>
            </a:xfrm>
            <a:prstGeom prst="rect">
              <a:avLst/>
            </a:prstGeom>
            <a:noFill/>
            <a:ln w="9525">
              <a:noFill/>
              <a:miter lim="800000"/>
              <a:headEnd/>
              <a:tailEnd/>
            </a:ln>
          </p:spPr>
        </p:pic>
        <p:cxnSp>
          <p:nvCxnSpPr>
            <p:cNvPr id="38" name="Elbow Connector 37"/>
            <p:cNvCxnSpPr/>
            <p:nvPr/>
          </p:nvCxnSpPr>
          <p:spPr bwMode="auto">
            <a:xfrm rot="5400000" flipH="1" flipV="1">
              <a:off x="672229" y="3753500"/>
              <a:ext cx="759449" cy="1588"/>
            </a:xfrm>
            <a:prstGeom prst="bentConnector3">
              <a:avLst>
                <a:gd name="adj1"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3" name="Group 28"/>
          <p:cNvGrpSpPr/>
          <p:nvPr/>
        </p:nvGrpSpPr>
        <p:grpSpPr>
          <a:xfrm>
            <a:off x="1085156" y="3620622"/>
            <a:ext cx="762000" cy="898422"/>
            <a:chOff x="5753162" y="2431583"/>
            <a:chExt cx="762000" cy="898422"/>
          </a:xfrm>
        </p:grpSpPr>
        <p:pic>
          <p:nvPicPr>
            <p:cNvPr id="45" name="Picture 9" descr="ICON_VM_detail_flat_R2_Q408.png"/>
            <p:cNvPicPr>
              <a:picLocks noChangeAspect="1"/>
            </p:cNvPicPr>
            <p:nvPr>
              <p:custDataLst>
                <p:tags r:id="rId7"/>
              </p:custDataLst>
            </p:nvPr>
          </p:nvPicPr>
          <p:blipFill>
            <a:blip r:embed="rId12" cstate="email"/>
            <a:srcRect/>
            <a:stretch>
              <a:fillRect/>
            </a:stretch>
          </p:blipFill>
          <p:spPr bwMode="auto">
            <a:xfrm>
              <a:off x="5753162" y="2431583"/>
              <a:ext cx="762000" cy="762000"/>
            </a:xfrm>
            <a:prstGeom prst="rect">
              <a:avLst/>
            </a:prstGeom>
            <a:noFill/>
            <a:ln w="9525">
              <a:noFill/>
              <a:miter lim="800000"/>
              <a:headEnd/>
              <a:tailEnd/>
            </a:ln>
          </p:spPr>
        </p:pic>
        <p:pic>
          <p:nvPicPr>
            <p:cNvPr id="46" name="Picture 25" descr="ICON_Script_Q308"/>
            <p:cNvPicPr>
              <a:picLocks noChangeAspect="1" noChangeArrowheads="1"/>
            </p:cNvPicPr>
            <p:nvPr/>
          </p:nvPicPr>
          <p:blipFill>
            <a:blip r:embed="rId13" cstate="print"/>
            <a:srcRect/>
            <a:stretch>
              <a:fillRect/>
            </a:stretch>
          </p:blipFill>
          <p:spPr bwMode="auto">
            <a:xfrm>
              <a:off x="5898963" y="2878764"/>
              <a:ext cx="401449" cy="451241"/>
            </a:xfrm>
            <a:prstGeom prst="rect">
              <a:avLst/>
            </a:prstGeom>
            <a:noFill/>
            <a:ln w="9525">
              <a:noFill/>
              <a:miter lim="800000"/>
              <a:headEnd/>
              <a:tailEnd/>
            </a:ln>
          </p:spPr>
        </p:pic>
      </p:grpSp>
      <p:sp>
        <p:nvSpPr>
          <p:cNvPr id="47" name="Rectangular Callout 46"/>
          <p:cNvSpPr/>
          <p:nvPr/>
        </p:nvSpPr>
        <p:spPr bwMode="auto">
          <a:xfrm>
            <a:off x="2462068" y="2711770"/>
            <a:ext cx="1125202" cy="743680"/>
          </a:xfrm>
          <a:prstGeom prst="wedgeRectCallout">
            <a:avLst>
              <a:gd name="adj1" fmla="val -104567"/>
              <a:gd name="adj2" fmla="val 73321"/>
            </a:avLst>
          </a:prstGeom>
          <a:ln>
            <a:headEnd/>
            <a:tailEnd/>
          </a:ln>
        </p:spPr>
        <p:style>
          <a:lnRef idx="2">
            <a:schemeClr val="accent5"/>
          </a:lnRef>
          <a:fillRef idx="1">
            <a:schemeClr val="lt1"/>
          </a:fillRef>
          <a:effectRef idx="0">
            <a:schemeClr val="accent5"/>
          </a:effectRef>
          <a:fontRef idx="minor">
            <a:schemeClr val="dk1"/>
          </a:fontRef>
        </p:style>
        <p:txBody>
          <a:bodyPr wrap="square" lIns="45720" tIns="45720" rIns="45720" bIns="45720" rtlCol="0" anchor="ctr"/>
          <a:lstStyle/>
          <a:p>
            <a:pPr algn="l"/>
            <a:r>
              <a:rPr lang="en-US" sz="1200" b="1" dirty="0" smtClean="0">
                <a:solidFill>
                  <a:srgbClr val="333333"/>
                </a:solidFill>
              </a:rPr>
              <a:t>Policy tied to logical attributes</a:t>
            </a:r>
            <a:endParaRPr lang="en-US" sz="1200" b="1" dirty="0" smtClean="0">
              <a:solidFill>
                <a:srgbClr val="333333"/>
              </a:solidFill>
              <a:latin typeface="+mn-lt"/>
              <a:ea typeface="+mn-ea"/>
            </a:endParaRPr>
          </a:p>
        </p:txBody>
      </p:sp>
      <p:sp>
        <p:nvSpPr>
          <p:cNvPr id="54" name="Text Placeholder 129"/>
          <p:cNvSpPr txBox="1">
            <a:spLocks/>
          </p:cNvSpPr>
          <p:nvPr/>
        </p:nvSpPr>
        <p:spPr bwMode="auto">
          <a:xfrm>
            <a:off x="2370270" y="1992438"/>
            <a:ext cx="1300261" cy="5807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33363" marR="0" lvl="0" indent="-233363" algn="ctr" defTabSz="914400" rtl="0" eaLnBrk="1" fontAlgn="base" latinLnBrk="0" hangingPunct="1">
              <a:lnSpc>
                <a:spcPts val="2400"/>
              </a:lnSpc>
              <a:spcBef>
                <a:spcPts val="0"/>
              </a:spcBef>
              <a:spcAft>
                <a:spcPct val="0"/>
              </a:spcAft>
              <a:buClr>
                <a:schemeClr val="accent1">
                  <a:lumMod val="75000"/>
                </a:schemeClr>
              </a:buClr>
              <a:buSzPct val="115000"/>
              <a:buFont typeface="Wingdings" pitchFamily="2" charset="2"/>
              <a:buNone/>
              <a:tabLst/>
              <a:defRPr/>
            </a:pPr>
            <a:r>
              <a:rPr lang="en-US" sz="2000" b="1" kern="0" dirty="0" smtClean="0">
                <a:solidFill>
                  <a:srgbClr val="333333"/>
                </a:solidFill>
                <a:latin typeface="+mn-lt"/>
                <a:ea typeface="+mn-ea"/>
              </a:rPr>
              <a:t>After </a:t>
            </a:r>
          </a:p>
          <a:p>
            <a:pPr marL="233363" marR="0" lvl="0" indent="-233363" algn="ctr" defTabSz="914400" rtl="0" eaLnBrk="1" fontAlgn="base" latinLnBrk="0" hangingPunct="1">
              <a:lnSpc>
                <a:spcPts val="2400"/>
              </a:lnSpc>
              <a:spcBef>
                <a:spcPts val="0"/>
              </a:spcBef>
              <a:spcAft>
                <a:spcPct val="0"/>
              </a:spcAft>
              <a:buClr>
                <a:schemeClr val="accent1">
                  <a:lumMod val="75000"/>
                </a:schemeClr>
              </a:buClr>
              <a:buSzPct val="115000"/>
              <a:buFont typeface="Wingdings" pitchFamily="2" charset="2"/>
              <a:buNone/>
              <a:tabLst/>
              <a:defRPr/>
            </a:pPr>
            <a:r>
              <a:rPr kumimoji="0" lang="en-US" sz="2000" b="1" i="0" u="none" strike="noStrike" kern="0" cap="none" spc="0" normalizeH="0" baseline="0" noProof="0" dirty="0" smtClean="0">
                <a:ln>
                  <a:noFill/>
                </a:ln>
                <a:solidFill>
                  <a:srgbClr val="333333"/>
                </a:solidFill>
                <a:effectLst/>
                <a:uLnTx/>
                <a:uFillTx/>
                <a:latin typeface="+mn-lt"/>
                <a:ea typeface="+mn-ea"/>
                <a:cs typeface="+mn-cs"/>
              </a:rPr>
              <a:t>vShield</a:t>
            </a:r>
          </a:p>
        </p:txBody>
      </p:sp>
      <p:sp>
        <p:nvSpPr>
          <p:cNvPr id="32" name="TextBox 31"/>
          <p:cNvSpPr txBox="1"/>
          <p:nvPr/>
        </p:nvSpPr>
        <p:spPr>
          <a:xfrm>
            <a:off x="2983850" y="4822236"/>
            <a:ext cx="974947" cy="307777"/>
          </a:xfrm>
          <a:prstGeom prst="rect">
            <a:avLst/>
          </a:prstGeom>
          <a:noFill/>
        </p:spPr>
        <p:txBody>
          <a:bodyPr wrap="none" rtlCol="0">
            <a:spAutoFit/>
          </a:bodyPr>
          <a:lstStyle/>
          <a:p>
            <a:pPr>
              <a:spcAft>
                <a:spcPct val="0"/>
              </a:spcAft>
              <a:defRPr/>
            </a:pPr>
            <a:r>
              <a:rPr lang="en-US" sz="1400" b="1" dirty="0" smtClean="0">
                <a:gradFill>
                  <a:gsLst>
                    <a:gs pos="0">
                      <a:srgbClr val="FFFFFF"/>
                    </a:gs>
                    <a:gs pos="83000">
                      <a:srgbClr val="FFFFFF"/>
                    </a:gs>
                  </a:gsLst>
                  <a:lin ang="16200000" scaled="0"/>
                </a:gradFill>
                <a:latin typeface="+mn-lt"/>
                <a:ea typeface="+mn-ea"/>
              </a:rPr>
              <a:t>+ </a:t>
            </a:r>
            <a:r>
              <a:rPr lang="en-US" sz="1400" b="1" dirty="0" err="1" smtClean="0">
                <a:gradFill>
                  <a:gsLst>
                    <a:gs pos="0">
                      <a:srgbClr val="FFFFFF"/>
                    </a:gs>
                    <a:gs pos="83000">
                      <a:srgbClr val="FFFFFF"/>
                    </a:gs>
                  </a:gsLst>
                  <a:lin ang="16200000" scaled="0"/>
                </a:gradFill>
                <a:latin typeface="+mn-lt"/>
                <a:ea typeface="+mn-ea"/>
              </a:rPr>
              <a:t>vShield</a:t>
            </a:r>
            <a:endParaRPr lang="en-US" sz="1400" b="1" dirty="0" smtClean="0">
              <a:gradFill>
                <a:gsLst>
                  <a:gs pos="0">
                    <a:srgbClr val="FFFFFF"/>
                  </a:gs>
                  <a:gs pos="83000">
                    <a:srgbClr val="FFFFFF"/>
                  </a:gs>
                </a:gsLst>
                <a:lin ang="16200000" scaled="0"/>
              </a:gradFill>
              <a:latin typeface="+mn-lt"/>
              <a:ea typeface="+mn-ea"/>
            </a:endParaRPr>
          </a:p>
        </p:txBody>
      </p:sp>
      <p:sp>
        <p:nvSpPr>
          <p:cNvPr id="35" name="Rounded Rectangle 34"/>
          <p:cNvSpPr/>
          <p:nvPr/>
        </p:nvSpPr>
        <p:spPr bwMode="auto">
          <a:xfrm>
            <a:off x="5187950" y="2651475"/>
            <a:ext cx="3385639" cy="2846508"/>
          </a:xfrm>
          <a:prstGeom prst="roundRect">
            <a:avLst>
              <a:gd name="adj" fmla="val 9209"/>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45720" rIns="9144" anchor="t" anchorCtr="0"/>
          <a:lstStyle/>
          <a:p>
            <a:pPr>
              <a:defRPr/>
            </a:pPr>
            <a:r>
              <a:rPr lang="en-US" sz="1800" b="1" dirty="0" smtClean="0">
                <a:solidFill>
                  <a:srgbClr val="FFFFFF"/>
                </a:solidFill>
              </a:rPr>
              <a:t>Benefits</a:t>
            </a:r>
          </a:p>
          <a:p>
            <a:pPr marL="114300" indent="-114300" algn="l">
              <a:spcAft>
                <a:spcPts val="0"/>
              </a:spcAft>
              <a:buFont typeface="Arial" pitchFamily="34" charset="0"/>
              <a:buChar char="•"/>
              <a:defRPr/>
            </a:pPr>
            <a:r>
              <a:rPr lang="en-US" sz="1600" dirty="0" smtClean="0">
                <a:solidFill>
                  <a:srgbClr val="FFFFFF"/>
                </a:solidFill>
              </a:rPr>
              <a:t>Create and enforce security policies with live migration, automated VM load balancing and automated VM restart   </a:t>
            </a:r>
          </a:p>
          <a:p>
            <a:pPr marL="114300" indent="-114300" algn="l">
              <a:spcAft>
                <a:spcPts val="0"/>
              </a:spcAft>
              <a:buFont typeface="Arial" pitchFamily="34" charset="0"/>
              <a:buChar char="•"/>
              <a:defRPr/>
            </a:pPr>
            <a:r>
              <a:rPr lang="en-US" sz="1600" dirty="0" smtClean="0">
                <a:solidFill>
                  <a:srgbClr val="FFFFFF"/>
                </a:solidFill>
              </a:rPr>
              <a:t>Rapid provisioning of security policies</a:t>
            </a:r>
          </a:p>
          <a:p>
            <a:pPr marL="114300" indent="-114300" algn="l">
              <a:spcAft>
                <a:spcPts val="0"/>
              </a:spcAft>
              <a:buFont typeface="Arial" pitchFamily="34" charset="0"/>
              <a:buChar char="•"/>
              <a:defRPr/>
            </a:pPr>
            <a:r>
              <a:rPr lang="en-US" sz="1600" dirty="0" smtClean="0">
                <a:solidFill>
                  <a:srgbClr val="FFFFFF"/>
                </a:solidFill>
              </a:rPr>
              <a:t>Easier compliance with continuous monitoring and comprehensive logging</a:t>
            </a:r>
            <a:endParaRPr lang="en-US" sz="1400" dirty="0" smtClean="0">
              <a:solidFill>
                <a:srgbClr val="FFFFFF"/>
              </a:solidFill>
            </a:endParaRPr>
          </a:p>
          <a:p>
            <a:pPr marL="114300" indent="-114300" algn="l">
              <a:spcAft>
                <a:spcPts val="0"/>
              </a:spcAft>
              <a:buFont typeface="Arial" pitchFamily="34" charset="0"/>
              <a:buChar char="•"/>
              <a:defRPr/>
            </a:pPr>
            <a:endParaRPr lang="en-US" sz="1400" dirty="0">
              <a:solidFill>
                <a:srgbClr val="FFFFFF"/>
              </a:solidFill>
            </a:endParaRPr>
          </a:p>
        </p:txBody>
      </p:sp>
      <p:sp>
        <p:nvSpPr>
          <p:cNvPr id="23" name="Rounded Rectangle 22"/>
          <p:cNvSpPr/>
          <p:nvPr/>
        </p:nvSpPr>
        <p:spPr bwMode="auto">
          <a:xfrm>
            <a:off x="558800" y="835189"/>
            <a:ext cx="7890680" cy="904837"/>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r>
              <a:rPr lang="en-US" dirty="0" smtClean="0"/>
              <a:t>Separate the policy definition from the policy implementation</a:t>
            </a:r>
            <a:endParaRPr lang="en-US" b="1" dirty="0" smtClean="0">
              <a:solidFill>
                <a:srgbClr val="FFFFFF"/>
              </a:solidFill>
            </a:endParaRPr>
          </a:p>
        </p:txBody>
      </p:sp>
      <p:sp>
        <p:nvSpPr>
          <p:cNvPr id="24" name="Rectangular Callout 23"/>
          <p:cNvSpPr/>
          <p:nvPr/>
        </p:nvSpPr>
        <p:spPr bwMode="auto">
          <a:xfrm>
            <a:off x="2319098" y="2710717"/>
            <a:ext cx="1402605" cy="743680"/>
          </a:xfrm>
          <a:prstGeom prst="wedgeRectCallout">
            <a:avLst>
              <a:gd name="adj1" fmla="val 10915"/>
              <a:gd name="adj2" fmla="val 68468"/>
            </a:avLst>
          </a:prstGeom>
          <a:ln>
            <a:headEnd/>
            <a:tailEnd/>
          </a:ln>
        </p:spPr>
        <p:style>
          <a:lnRef idx="2">
            <a:schemeClr val="accent5"/>
          </a:lnRef>
          <a:fillRef idx="1">
            <a:schemeClr val="lt1"/>
          </a:fillRef>
          <a:effectRef idx="0">
            <a:schemeClr val="accent5"/>
          </a:effectRef>
          <a:fontRef idx="minor">
            <a:schemeClr val="dk1"/>
          </a:fontRef>
        </p:style>
        <p:txBody>
          <a:bodyPr wrap="square" lIns="45720" tIns="45720" rIns="45720" bIns="45720" rtlCol="0" anchor="ctr"/>
          <a:lstStyle/>
          <a:p>
            <a:pPr algn="l"/>
            <a:r>
              <a:rPr lang="en-US" sz="1200" b="1" dirty="0" smtClean="0">
                <a:solidFill>
                  <a:srgbClr val="333333"/>
                </a:solidFill>
                <a:latin typeface="+mn-lt"/>
                <a:ea typeface="+mn-ea"/>
              </a:rPr>
              <a:t>Policy tied to logical attributes; follow virtual machine</a:t>
            </a:r>
          </a:p>
        </p:txBody>
      </p:sp>
      <p:sp useBgFill="1">
        <p:nvSpPr>
          <p:cNvPr id="25" name="Rectangle 24"/>
          <p:cNvSpPr/>
          <p:nvPr/>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2.48844E-6 L 0.21771 2.48844E-6 " pathEditMode="relative" rAng="0" ptsTypes="AA">
                                      <p:cBhvr>
                                        <p:cTn id="6" dur="2000" fill="hold"/>
                                        <p:tgtEl>
                                          <p:spTgt spid="69"/>
                                        </p:tgtEl>
                                        <p:attrNameLst>
                                          <p:attrName>ppt_x</p:attrName>
                                          <p:attrName>ppt_y</p:attrName>
                                        </p:attrNameLst>
                                      </p:cBhvr>
                                      <p:rCtr x="109" y="0"/>
                                    </p:animMotion>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77"/>
                                        </p:tgtEl>
                                      </p:cBhvr>
                                    </p:animEffect>
                                    <p:set>
                                      <p:cBhvr>
                                        <p:cTn id="16" dur="1" fill="hold">
                                          <p:stCondLst>
                                            <p:cond delay="499"/>
                                          </p:stCondLst>
                                        </p:cTn>
                                        <p:tgtEl>
                                          <p:spTgt spid="77"/>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52">
                                            <p:txEl>
                                              <p:pRg st="0" end="0"/>
                                            </p:txEl>
                                          </p:spTgt>
                                        </p:tgtEl>
                                      </p:cBhvr>
                                    </p:animEffect>
                                    <p:set>
                                      <p:cBhvr>
                                        <p:cTn id="19" dur="1" fill="hold">
                                          <p:stCondLst>
                                            <p:cond delay="499"/>
                                          </p:stCondLst>
                                        </p:cTn>
                                        <p:tgtEl>
                                          <p:spTgt spid="52">
                                            <p:txEl>
                                              <p:pRg st="0" end="0"/>
                                            </p:txEl>
                                          </p:spTgt>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52">
                                            <p:txEl>
                                              <p:pRg st="1" end="1"/>
                                            </p:txEl>
                                          </p:spTgt>
                                        </p:tgtEl>
                                      </p:cBhvr>
                                    </p:animEffect>
                                    <p:set>
                                      <p:cBhvr>
                                        <p:cTn id="22" dur="1" fill="hold">
                                          <p:stCondLst>
                                            <p:cond delay="499"/>
                                          </p:stCondLst>
                                        </p:cTn>
                                        <p:tgtEl>
                                          <p:spTgt spid="52">
                                            <p:txEl>
                                              <p:pRg st="1" end="1"/>
                                            </p:txEl>
                                          </p:spTgt>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69"/>
                                        </p:tgtEl>
                                      </p:cBhvr>
                                    </p:animEffect>
                                    <p:set>
                                      <p:cBhvr>
                                        <p:cTn id="25" dur="1" fill="hold">
                                          <p:stCondLst>
                                            <p:cond delay="499"/>
                                          </p:stCondLst>
                                        </p:cTn>
                                        <p:tgtEl>
                                          <p:spTgt spid="69"/>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74"/>
                                        </p:tgtEl>
                                      </p:cBhvr>
                                    </p:animEffect>
                                    <p:set>
                                      <p:cBhvr>
                                        <p:cTn id="28" dur="1" fill="hold">
                                          <p:stCondLst>
                                            <p:cond delay="499"/>
                                          </p:stCondLst>
                                        </p:cTn>
                                        <p:tgtEl>
                                          <p:spTgt spid="74"/>
                                        </p:tgtEl>
                                        <p:attrNameLst>
                                          <p:attrName>style.visibility</p:attrName>
                                        </p:attrNameLst>
                                      </p:cBhvr>
                                      <p:to>
                                        <p:strVal val="hidden"/>
                                      </p:to>
                                    </p:set>
                                  </p:childTnLst>
                                </p:cTn>
                              </p:par>
                            </p:childTnLst>
                          </p:cTn>
                        </p:par>
                        <p:par>
                          <p:cTn id="29" fill="hold">
                            <p:stCondLst>
                              <p:cond delay="500"/>
                            </p:stCondLst>
                            <p:childTnLst>
                              <p:par>
                                <p:cTn id="30" presetID="9" presetClass="exit" presetSubtype="0" fill="hold" grpId="2" nodeType="afterEffect">
                                  <p:stCondLst>
                                    <p:cond delay="0"/>
                                  </p:stCondLst>
                                  <p:childTnLst>
                                    <p:animEffect transition="out" filter="dissolv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42"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par>
                                <p:cTn id="42" presetID="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47"/>
                                        </p:tgtEl>
                                      </p:cBhvr>
                                    </p:animEffect>
                                    <p:set>
                                      <p:cBhvr>
                                        <p:cTn id="50" dur="1" fill="hold">
                                          <p:stCondLst>
                                            <p:cond delay="499"/>
                                          </p:stCondLst>
                                        </p:cTn>
                                        <p:tgtEl>
                                          <p:spTgt spid="47"/>
                                        </p:tgtEl>
                                        <p:attrNameLst>
                                          <p:attrName>style.visibility</p:attrName>
                                        </p:attrNameLst>
                                      </p:cBhvr>
                                      <p:to>
                                        <p:strVal val="hidden"/>
                                      </p:to>
                                    </p:set>
                                  </p:childTnLst>
                                </p:cTn>
                              </p:par>
                              <p:par>
                                <p:cTn id="51" presetID="9"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dissolve">
                                      <p:cBhvr>
                                        <p:cTn id="53" dur="500"/>
                                        <p:tgtEl>
                                          <p:spTgt spid="24"/>
                                        </p:tgtEl>
                                      </p:cBhvr>
                                    </p:animEffect>
                                  </p:childTnLst>
                                </p:cTn>
                              </p:par>
                              <p:par>
                                <p:cTn id="54" presetID="63" presetClass="path" presetSubtype="0" accel="50000" decel="50000" fill="hold" nodeType="withEffect">
                                  <p:stCondLst>
                                    <p:cond delay="0"/>
                                  </p:stCondLst>
                                  <p:childTnLst>
                                    <p:animMotion origin="layout" path="M -5.55556E-7 2.34043E-6 L 0.21684 -0.0007 " pathEditMode="relative" rAng="0" ptsTypes="AA">
                                      <p:cBhvr>
                                        <p:cTn id="55" dur="2000" fill="hold"/>
                                        <p:tgtEl>
                                          <p:spTgt spid="3"/>
                                        </p:tgtEl>
                                        <p:attrNameLst>
                                          <p:attrName>ppt_x</p:attrName>
                                          <p:attrName>ppt_y</p:attrName>
                                        </p:attrNameLst>
                                      </p:cBhvr>
                                      <p:rCtr x="109" y="0"/>
                                    </p:animMotion>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par>
                                <p:cTn id="64" presetID="9" presetClass="exit" presetSubtype="0" fill="hold" grpId="1" nodeType="withEffect">
                                  <p:stCondLst>
                                    <p:cond delay="0"/>
                                  </p:stCondLst>
                                  <p:childTnLst>
                                    <p:animEffect transition="out" filter="dissolv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1" accel="50000" decel="5000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bldP spid="77" grpId="0" animBg="1"/>
      <p:bldP spid="20" grpId="0" animBg="1"/>
      <p:bldP spid="20" grpId="1" animBg="1"/>
      <p:bldP spid="20" grpId="2" animBg="1"/>
      <p:bldP spid="27" grpId="0" animBg="1"/>
      <p:bldP spid="47" grpId="0" animBg="1"/>
      <p:bldP spid="47" grpId="1" animBg="1"/>
      <p:bldP spid="54" grpId="0"/>
      <p:bldP spid="32" grpId="0"/>
      <p:bldP spid="35"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Agenda</a:t>
            </a:r>
          </a:p>
        </p:txBody>
      </p:sp>
      <p:sp>
        <p:nvSpPr>
          <p:cNvPr id="5" name="Text Placeholder 4"/>
          <p:cNvSpPr>
            <a:spLocks noGrp="1"/>
          </p:cNvSpPr>
          <p:nvPr>
            <p:ph type="body" sz="quarter" idx="12"/>
          </p:nvPr>
        </p:nvSpPr>
        <p:spPr/>
        <p:txBody>
          <a:bodyPr/>
          <a:lstStyle/>
          <a:p>
            <a:r>
              <a:rPr lang="en-US" dirty="0" smtClean="0">
                <a:solidFill>
                  <a:schemeClr val="bg2"/>
                </a:solidFill>
              </a:rPr>
              <a:t>Cloud Computing &amp; Security </a:t>
            </a:r>
          </a:p>
          <a:p>
            <a:r>
              <a:rPr lang="en-US" dirty="0" smtClean="0">
                <a:solidFill>
                  <a:schemeClr val="bg2"/>
                </a:solidFill>
              </a:rPr>
              <a:t>Security – State of the Market</a:t>
            </a:r>
          </a:p>
          <a:p>
            <a:r>
              <a:rPr lang="en-US" dirty="0" smtClean="0">
                <a:solidFill>
                  <a:schemeClr val="bg2"/>
                </a:solidFill>
              </a:rPr>
              <a:t>Virtualization – Key Security Enabler</a:t>
            </a:r>
          </a:p>
          <a:p>
            <a:r>
              <a:rPr lang="en-US" dirty="0" smtClean="0">
                <a:solidFill>
                  <a:schemeClr val="tx1"/>
                </a:solidFill>
              </a:rPr>
              <a:t>vShield Products</a:t>
            </a:r>
          </a:p>
          <a:p>
            <a:r>
              <a:rPr lang="en-US" dirty="0" smtClean="0">
                <a:solidFill>
                  <a:schemeClr val="bg2"/>
                </a:solidFill>
              </a:rPr>
              <a:t>Use cases</a:t>
            </a:r>
          </a:p>
          <a:p>
            <a:r>
              <a:rPr lang="en-US" dirty="0" smtClean="0">
                <a:solidFill>
                  <a:schemeClr val="bg2"/>
                </a:solidFill>
              </a:rPr>
              <a:t>Summary</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custDataLst>
              <p:tags r:id="rId1"/>
            </p:custDataLst>
          </p:nvPr>
        </p:nvSpPr>
        <p:spPr/>
        <p:txBody>
          <a:bodyPr/>
          <a:lstStyle/>
          <a:p>
            <a:r>
              <a:rPr lang="en-US" dirty="0" smtClean="0">
                <a:ea typeface="MS PGothic"/>
              </a:rPr>
              <a:t>2010 – Introducing vShield Products</a:t>
            </a:r>
            <a:endParaRPr lang="en-US" dirty="0"/>
          </a:p>
        </p:txBody>
      </p:sp>
      <p:pic>
        <p:nvPicPr>
          <p:cNvPr id="59" name="Picture 8" descr="ICON_Server_flat_Q408.png"/>
          <p:cNvPicPr>
            <a:picLocks noChangeAspect="1"/>
          </p:cNvPicPr>
          <p:nvPr>
            <p:custDataLst>
              <p:tags r:id="rId2"/>
            </p:custDataLst>
          </p:nvPr>
        </p:nvPicPr>
        <p:blipFill>
          <a:blip r:embed="rId17" cstate="email"/>
          <a:srcRect/>
          <a:stretch>
            <a:fillRect/>
          </a:stretch>
        </p:blipFill>
        <p:spPr bwMode="auto">
          <a:xfrm>
            <a:off x="1558314" y="5604279"/>
            <a:ext cx="1077010" cy="348730"/>
          </a:xfrm>
          <a:prstGeom prst="rect">
            <a:avLst/>
          </a:prstGeom>
          <a:noFill/>
          <a:ln w="9525">
            <a:noFill/>
            <a:miter lim="800000"/>
            <a:headEnd/>
            <a:tailEnd/>
          </a:ln>
        </p:spPr>
      </p:pic>
      <p:sp>
        <p:nvSpPr>
          <p:cNvPr id="61" name="Rounded Rectangle 60"/>
          <p:cNvSpPr/>
          <p:nvPr>
            <p:custDataLst>
              <p:tags r:id="rId3"/>
            </p:custDataLst>
          </p:nvPr>
        </p:nvSpPr>
        <p:spPr bwMode="auto">
          <a:xfrm>
            <a:off x="393699" y="5129415"/>
            <a:ext cx="8257005" cy="37776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600" b="1" dirty="0" smtClean="0">
                <a:gradFill>
                  <a:gsLst>
                    <a:gs pos="0">
                      <a:srgbClr val="FFFFFF"/>
                    </a:gs>
                    <a:gs pos="83000">
                      <a:srgbClr val="FFFFFF"/>
                    </a:gs>
                  </a:gsLst>
                  <a:lin ang="16200000" scaled="0"/>
                </a:gradFill>
              </a:rPr>
              <a:t>VMware vSphere + vCenter</a:t>
            </a:r>
            <a:endParaRPr lang="en-US" sz="1600" b="1" dirty="0">
              <a:gradFill>
                <a:gsLst>
                  <a:gs pos="0">
                    <a:srgbClr val="FFFFFF"/>
                  </a:gs>
                  <a:gs pos="83000">
                    <a:srgbClr val="FFFFFF"/>
                  </a:gs>
                </a:gsLst>
                <a:lin ang="16200000" scaled="0"/>
              </a:gradFill>
            </a:endParaRPr>
          </a:p>
        </p:txBody>
      </p:sp>
      <p:pic>
        <p:nvPicPr>
          <p:cNvPr id="82" name="Picture 8" descr="ICON_Server_flat_Q408.png"/>
          <p:cNvPicPr>
            <a:picLocks noChangeAspect="1"/>
          </p:cNvPicPr>
          <p:nvPr>
            <p:custDataLst>
              <p:tags r:id="rId4"/>
            </p:custDataLst>
          </p:nvPr>
        </p:nvPicPr>
        <p:blipFill>
          <a:blip r:embed="rId17" cstate="email"/>
          <a:srcRect/>
          <a:stretch>
            <a:fillRect/>
          </a:stretch>
        </p:blipFill>
        <p:spPr bwMode="auto">
          <a:xfrm>
            <a:off x="2761472" y="5604279"/>
            <a:ext cx="1077010" cy="348730"/>
          </a:xfrm>
          <a:prstGeom prst="rect">
            <a:avLst/>
          </a:prstGeom>
          <a:noFill/>
          <a:ln w="9525">
            <a:noFill/>
            <a:miter lim="800000"/>
            <a:headEnd/>
            <a:tailEnd/>
          </a:ln>
        </p:spPr>
      </p:pic>
      <p:pic>
        <p:nvPicPr>
          <p:cNvPr id="83" name="Picture 8" descr="ICON_Server_flat_Q408.png"/>
          <p:cNvPicPr>
            <a:picLocks noChangeAspect="1"/>
          </p:cNvPicPr>
          <p:nvPr>
            <p:custDataLst>
              <p:tags r:id="rId5"/>
            </p:custDataLst>
          </p:nvPr>
        </p:nvPicPr>
        <p:blipFill>
          <a:blip r:embed="rId17" cstate="email"/>
          <a:srcRect/>
          <a:stretch>
            <a:fillRect/>
          </a:stretch>
        </p:blipFill>
        <p:spPr bwMode="auto">
          <a:xfrm>
            <a:off x="3964630" y="5604279"/>
            <a:ext cx="1077010" cy="348730"/>
          </a:xfrm>
          <a:prstGeom prst="rect">
            <a:avLst/>
          </a:prstGeom>
          <a:noFill/>
          <a:ln w="9525">
            <a:noFill/>
            <a:miter lim="800000"/>
            <a:headEnd/>
            <a:tailEnd/>
          </a:ln>
        </p:spPr>
      </p:pic>
      <p:pic>
        <p:nvPicPr>
          <p:cNvPr id="85" name="Picture 8" descr="ICON_Server_flat_Q408.png"/>
          <p:cNvPicPr>
            <a:picLocks noChangeAspect="1"/>
          </p:cNvPicPr>
          <p:nvPr>
            <p:custDataLst>
              <p:tags r:id="rId6"/>
            </p:custDataLst>
          </p:nvPr>
        </p:nvPicPr>
        <p:blipFill>
          <a:blip r:embed="rId17" cstate="email"/>
          <a:srcRect/>
          <a:stretch>
            <a:fillRect/>
          </a:stretch>
        </p:blipFill>
        <p:spPr bwMode="auto">
          <a:xfrm>
            <a:off x="355156" y="5604279"/>
            <a:ext cx="1077010" cy="348730"/>
          </a:xfrm>
          <a:prstGeom prst="rect">
            <a:avLst/>
          </a:prstGeom>
          <a:noFill/>
          <a:ln w="9525">
            <a:noFill/>
            <a:miter lim="800000"/>
            <a:headEnd/>
            <a:tailEnd/>
          </a:ln>
        </p:spPr>
      </p:pic>
      <p:pic>
        <p:nvPicPr>
          <p:cNvPr id="88" name="Picture 10" descr="ICON_VM_basic_flat_R2_Q408.png"/>
          <p:cNvPicPr>
            <a:picLocks noChangeAspect="1"/>
          </p:cNvPicPr>
          <p:nvPr/>
        </p:nvPicPr>
        <p:blipFill>
          <a:blip r:embed="rId18" cstate="email"/>
          <a:srcRect/>
          <a:stretch>
            <a:fillRect/>
          </a:stretch>
        </p:blipFill>
        <p:spPr bwMode="auto">
          <a:xfrm>
            <a:off x="636840" y="3954908"/>
            <a:ext cx="255514" cy="255514"/>
          </a:xfrm>
          <a:prstGeom prst="rect">
            <a:avLst/>
          </a:prstGeom>
          <a:noFill/>
          <a:ln w="9525">
            <a:noFill/>
            <a:miter lim="800000"/>
            <a:headEnd/>
            <a:tailEnd/>
          </a:ln>
        </p:spPr>
      </p:pic>
      <p:pic>
        <p:nvPicPr>
          <p:cNvPr id="89" name="Picture 12" descr="ICON_VM_basic_flat_R2_Q408.png"/>
          <p:cNvPicPr>
            <a:picLocks noChangeAspect="1"/>
          </p:cNvPicPr>
          <p:nvPr/>
        </p:nvPicPr>
        <p:blipFill>
          <a:blip r:embed="rId18" cstate="email"/>
          <a:srcRect/>
          <a:stretch>
            <a:fillRect/>
          </a:stretch>
        </p:blipFill>
        <p:spPr bwMode="auto">
          <a:xfrm>
            <a:off x="938643" y="3954908"/>
            <a:ext cx="255514" cy="255514"/>
          </a:xfrm>
          <a:prstGeom prst="rect">
            <a:avLst/>
          </a:prstGeom>
          <a:noFill/>
          <a:ln w="9525">
            <a:noFill/>
            <a:miter lim="800000"/>
            <a:headEnd/>
            <a:tailEnd/>
          </a:ln>
        </p:spPr>
      </p:pic>
      <p:pic>
        <p:nvPicPr>
          <p:cNvPr id="90" name="Picture 13" descr="ICON_VM_basic_flat_R2_Q408.png"/>
          <p:cNvPicPr>
            <a:picLocks noChangeAspect="1"/>
          </p:cNvPicPr>
          <p:nvPr/>
        </p:nvPicPr>
        <p:blipFill>
          <a:blip r:embed="rId18" cstate="email"/>
          <a:srcRect/>
          <a:stretch>
            <a:fillRect/>
          </a:stretch>
        </p:blipFill>
        <p:spPr bwMode="auto">
          <a:xfrm>
            <a:off x="1240446" y="3954908"/>
            <a:ext cx="255514" cy="255514"/>
          </a:xfrm>
          <a:prstGeom prst="rect">
            <a:avLst/>
          </a:prstGeom>
          <a:noFill/>
          <a:ln w="9525">
            <a:noFill/>
            <a:miter lim="800000"/>
            <a:headEnd/>
            <a:tailEnd/>
          </a:ln>
        </p:spPr>
      </p:pic>
      <p:pic>
        <p:nvPicPr>
          <p:cNvPr id="98" name="Picture 10" descr="ICON_VM_basic_flat_R2_Q408.png"/>
          <p:cNvPicPr>
            <a:picLocks noChangeAspect="1"/>
          </p:cNvPicPr>
          <p:nvPr/>
        </p:nvPicPr>
        <p:blipFill>
          <a:blip r:embed="rId18" cstate="email"/>
          <a:srcRect/>
          <a:stretch>
            <a:fillRect/>
          </a:stretch>
        </p:blipFill>
        <p:spPr bwMode="auto">
          <a:xfrm>
            <a:off x="636838" y="3650108"/>
            <a:ext cx="255514" cy="255514"/>
          </a:xfrm>
          <a:prstGeom prst="rect">
            <a:avLst/>
          </a:prstGeom>
          <a:noFill/>
          <a:ln w="9525">
            <a:noFill/>
            <a:miter lim="800000"/>
            <a:headEnd/>
            <a:tailEnd/>
          </a:ln>
        </p:spPr>
      </p:pic>
      <p:pic>
        <p:nvPicPr>
          <p:cNvPr id="99" name="Picture 12" descr="ICON_VM_basic_flat_R2_Q408.png"/>
          <p:cNvPicPr>
            <a:picLocks noChangeAspect="1"/>
          </p:cNvPicPr>
          <p:nvPr/>
        </p:nvPicPr>
        <p:blipFill>
          <a:blip r:embed="rId18" cstate="email"/>
          <a:srcRect/>
          <a:stretch>
            <a:fillRect/>
          </a:stretch>
        </p:blipFill>
        <p:spPr bwMode="auto">
          <a:xfrm>
            <a:off x="938641" y="3650108"/>
            <a:ext cx="255514" cy="255514"/>
          </a:xfrm>
          <a:prstGeom prst="rect">
            <a:avLst/>
          </a:prstGeom>
          <a:noFill/>
          <a:ln w="9525">
            <a:noFill/>
            <a:miter lim="800000"/>
            <a:headEnd/>
            <a:tailEnd/>
          </a:ln>
        </p:spPr>
      </p:pic>
      <p:pic>
        <p:nvPicPr>
          <p:cNvPr id="100" name="Picture 13" descr="ICON_VM_basic_flat_R2_Q408.png"/>
          <p:cNvPicPr>
            <a:picLocks noChangeAspect="1"/>
          </p:cNvPicPr>
          <p:nvPr/>
        </p:nvPicPr>
        <p:blipFill>
          <a:blip r:embed="rId18" cstate="email"/>
          <a:srcRect/>
          <a:stretch>
            <a:fillRect/>
          </a:stretch>
        </p:blipFill>
        <p:spPr bwMode="auto">
          <a:xfrm>
            <a:off x="1240444" y="3650108"/>
            <a:ext cx="255514" cy="255514"/>
          </a:xfrm>
          <a:prstGeom prst="rect">
            <a:avLst/>
          </a:prstGeom>
          <a:noFill/>
          <a:ln w="9525">
            <a:noFill/>
            <a:miter lim="800000"/>
            <a:headEnd/>
            <a:tailEnd/>
          </a:ln>
        </p:spPr>
      </p:pic>
      <p:pic>
        <p:nvPicPr>
          <p:cNvPr id="108" name="Picture 10" descr="ICON_VM_basic_flat_R2_Q408.png"/>
          <p:cNvPicPr>
            <a:picLocks noChangeAspect="1"/>
          </p:cNvPicPr>
          <p:nvPr/>
        </p:nvPicPr>
        <p:blipFill>
          <a:blip r:embed="rId18" cstate="email"/>
          <a:srcRect/>
          <a:stretch>
            <a:fillRect/>
          </a:stretch>
        </p:blipFill>
        <p:spPr bwMode="auto">
          <a:xfrm>
            <a:off x="636840" y="3336343"/>
            <a:ext cx="255514" cy="255514"/>
          </a:xfrm>
          <a:prstGeom prst="rect">
            <a:avLst/>
          </a:prstGeom>
          <a:noFill/>
          <a:ln w="9525">
            <a:noFill/>
            <a:miter lim="800000"/>
            <a:headEnd/>
            <a:tailEnd/>
          </a:ln>
        </p:spPr>
      </p:pic>
      <p:pic>
        <p:nvPicPr>
          <p:cNvPr id="109" name="Picture 12" descr="ICON_VM_basic_flat_R2_Q408.png"/>
          <p:cNvPicPr>
            <a:picLocks noChangeAspect="1"/>
          </p:cNvPicPr>
          <p:nvPr/>
        </p:nvPicPr>
        <p:blipFill>
          <a:blip r:embed="rId18" cstate="email"/>
          <a:srcRect/>
          <a:stretch>
            <a:fillRect/>
          </a:stretch>
        </p:blipFill>
        <p:spPr bwMode="auto">
          <a:xfrm>
            <a:off x="938643" y="3336343"/>
            <a:ext cx="255514" cy="255514"/>
          </a:xfrm>
          <a:prstGeom prst="rect">
            <a:avLst/>
          </a:prstGeom>
          <a:noFill/>
          <a:ln w="9525">
            <a:noFill/>
            <a:miter lim="800000"/>
            <a:headEnd/>
            <a:tailEnd/>
          </a:ln>
        </p:spPr>
      </p:pic>
      <p:pic>
        <p:nvPicPr>
          <p:cNvPr id="110" name="Picture 13" descr="ICON_VM_basic_flat_R2_Q408.png"/>
          <p:cNvPicPr>
            <a:picLocks noChangeAspect="1"/>
          </p:cNvPicPr>
          <p:nvPr/>
        </p:nvPicPr>
        <p:blipFill>
          <a:blip r:embed="rId18" cstate="email"/>
          <a:srcRect/>
          <a:stretch>
            <a:fillRect/>
          </a:stretch>
        </p:blipFill>
        <p:spPr bwMode="auto">
          <a:xfrm>
            <a:off x="1240446" y="3336343"/>
            <a:ext cx="255514" cy="255514"/>
          </a:xfrm>
          <a:prstGeom prst="rect">
            <a:avLst/>
          </a:prstGeom>
          <a:noFill/>
          <a:ln w="9525">
            <a:noFill/>
            <a:miter lim="800000"/>
            <a:headEnd/>
            <a:tailEnd/>
          </a:ln>
        </p:spPr>
      </p:pic>
      <p:pic>
        <p:nvPicPr>
          <p:cNvPr id="93" name="Picture 10" descr="ICON_VM_basic_flat_R2_Q408.png"/>
          <p:cNvPicPr>
            <a:picLocks noChangeAspect="1"/>
          </p:cNvPicPr>
          <p:nvPr/>
        </p:nvPicPr>
        <p:blipFill>
          <a:blip r:embed="rId18" cstate="email"/>
          <a:srcRect/>
          <a:stretch>
            <a:fillRect/>
          </a:stretch>
        </p:blipFill>
        <p:spPr bwMode="auto">
          <a:xfrm>
            <a:off x="1881151" y="3954908"/>
            <a:ext cx="255514" cy="255514"/>
          </a:xfrm>
          <a:prstGeom prst="rect">
            <a:avLst/>
          </a:prstGeom>
          <a:noFill/>
          <a:ln w="9525">
            <a:noFill/>
            <a:miter lim="800000"/>
            <a:headEnd/>
            <a:tailEnd/>
          </a:ln>
        </p:spPr>
      </p:pic>
      <p:pic>
        <p:nvPicPr>
          <p:cNvPr id="94" name="Picture 12" descr="ICON_VM_basic_flat_R2_Q408.png"/>
          <p:cNvPicPr>
            <a:picLocks noChangeAspect="1"/>
          </p:cNvPicPr>
          <p:nvPr/>
        </p:nvPicPr>
        <p:blipFill>
          <a:blip r:embed="rId18" cstate="email"/>
          <a:srcRect/>
          <a:stretch>
            <a:fillRect/>
          </a:stretch>
        </p:blipFill>
        <p:spPr bwMode="auto">
          <a:xfrm>
            <a:off x="2182954" y="3954908"/>
            <a:ext cx="255514" cy="255514"/>
          </a:xfrm>
          <a:prstGeom prst="rect">
            <a:avLst/>
          </a:prstGeom>
          <a:noFill/>
          <a:ln w="9525">
            <a:noFill/>
            <a:miter lim="800000"/>
            <a:headEnd/>
            <a:tailEnd/>
          </a:ln>
        </p:spPr>
      </p:pic>
      <p:pic>
        <p:nvPicPr>
          <p:cNvPr id="95" name="Picture 13" descr="ICON_VM_basic_flat_R2_Q408.png"/>
          <p:cNvPicPr>
            <a:picLocks noChangeAspect="1"/>
          </p:cNvPicPr>
          <p:nvPr/>
        </p:nvPicPr>
        <p:blipFill>
          <a:blip r:embed="rId18" cstate="email"/>
          <a:srcRect/>
          <a:stretch>
            <a:fillRect/>
          </a:stretch>
        </p:blipFill>
        <p:spPr bwMode="auto">
          <a:xfrm>
            <a:off x="2484757" y="3954908"/>
            <a:ext cx="255514" cy="255514"/>
          </a:xfrm>
          <a:prstGeom prst="rect">
            <a:avLst/>
          </a:prstGeom>
          <a:noFill/>
          <a:ln w="9525">
            <a:noFill/>
            <a:miter lim="800000"/>
            <a:headEnd/>
            <a:tailEnd/>
          </a:ln>
        </p:spPr>
      </p:pic>
      <p:pic>
        <p:nvPicPr>
          <p:cNvPr id="103" name="Picture 10" descr="ICON_VM_basic_flat_R2_Q408.png"/>
          <p:cNvPicPr>
            <a:picLocks noChangeAspect="1"/>
          </p:cNvPicPr>
          <p:nvPr/>
        </p:nvPicPr>
        <p:blipFill>
          <a:blip r:embed="rId18" cstate="email"/>
          <a:srcRect/>
          <a:stretch>
            <a:fillRect/>
          </a:stretch>
        </p:blipFill>
        <p:spPr bwMode="auto">
          <a:xfrm>
            <a:off x="1881149" y="3650108"/>
            <a:ext cx="255514" cy="255514"/>
          </a:xfrm>
          <a:prstGeom prst="rect">
            <a:avLst/>
          </a:prstGeom>
          <a:noFill/>
          <a:ln w="9525">
            <a:noFill/>
            <a:miter lim="800000"/>
            <a:headEnd/>
            <a:tailEnd/>
          </a:ln>
        </p:spPr>
      </p:pic>
      <p:pic>
        <p:nvPicPr>
          <p:cNvPr id="104" name="Picture 12" descr="ICON_VM_basic_flat_R2_Q408.png"/>
          <p:cNvPicPr>
            <a:picLocks noChangeAspect="1"/>
          </p:cNvPicPr>
          <p:nvPr/>
        </p:nvPicPr>
        <p:blipFill>
          <a:blip r:embed="rId18" cstate="email"/>
          <a:srcRect/>
          <a:stretch>
            <a:fillRect/>
          </a:stretch>
        </p:blipFill>
        <p:spPr bwMode="auto">
          <a:xfrm>
            <a:off x="2182952" y="3650108"/>
            <a:ext cx="255514" cy="255514"/>
          </a:xfrm>
          <a:prstGeom prst="rect">
            <a:avLst/>
          </a:prstGeom>
          <a:noFill/>
          <a:ln w="9525">
            <a:noFill/>
            <a:miter lim="800000"/>
            <a:headEnd/>
            <a:tailEnd/>
          </a:ln>
        </p:spPr>
      </p:pic>
      <p:pic>
        <p:nvPicPr>
          <p:cNvPr id="105" name="Picture 13" descr="ICON_VM_basic_flat_R2_Q408.png"/>
          <p:cNvPicPr>
            <a:picLocks noChangeAspect="1"/>
          </p:cNvPicPr>
          <p:nvPr/>
        </p:nvPicPr>
        <p:blipFill>
          <a:blip r:embed="rId18" cstate="email"/>
          <a:srcRect/>
          <a:stretch>
            <a:fillRect/>
          </a:stretch>
        </p:blipFill>
        <p:spPr bwMode="auto">
          <a:xfrm>
            <a:off x="2484755" y="3650108"/>
            <a:ext cx="255514" cy="255514"/>
          </a:xfrm>
          <a:prstGeom prst="rect">
            <a:avLst/>
          </a:prstGeom>
          <a:noFill/>
          <a:ln w="9525">
            <a:noFill/>
            <a:miter lim="800000"/>
            <a:headEnd/>
            <a:tailEnd/>
          </a:ln>
        </p:spPr>
      </p:pic>
      <p:pic>
        <p:nvPicPr>
          <p:cNvPr id="113" name="Picture 10" descr="ICON_VM_basic_flat_R2_Q408.png"/>
          <p:cNvPicPr>
            <a:picLocks noChangeAspect="1"/>
          </p:cNvPicPr>
          <p:nvPr/>
        </p:nvPicPr>
        <p:blipFill>
          <a:blip r:embed="rId18" cstate="email"/>
          <a:srcRect/>
          <a:stretch>
            <a:fillRect/>
          </a:stretch>
        </p:blipFill>
        <p:spPr bwMode="auto">
          <a:xfrm>
            <a:off x="1881151" y="3336343"/>
            <a:ext cx="255514" cy="255514"/>
          </a:xfrm>
          <a:prstGeom prst="rect">
            <a:avLst/>
          </a:prstGeom>
          <a:noFill/>
          <a:ln w="9525">
            <a:noFill/>
            <a:miter lim="800000"/>
            <a:headEnd/>
            <a:tailEnd/>
          </a:ln>
        </p:spPr>
      </p:pic>
      <p:pic>
        <p:nvPicPr>
          <p:cNvPr id="114" name="Picture 12" descr="ICON_VM_basic_flat_R2_Q408.png"/>
          <p:cNvPicPr>
            <a:picLocks noChangeAspect="1"/>
          </p:cNvPicPr>
          <p:nvPr/>
        </p:nvPicPr>
        <p:blipFill>
          <a:blip r:embed="rId18" cstate="email"/>
          <a:srcRect/>
          <a:stretch>
            <a:fillRect/>
          </a:stretch>
        </p:blipFill>
        <p:spPr bwMode="auto">
          <a:xfrm>
            <a:off x="2182954" y="3336343"/>
            <a:ext cx="255514" cy="255514"/>
          </a:xfrm>
          <a:prstGeom prst="rect">
            <a:avLst/>
          </a:prstGeom>
          <a:noFill/>
          <a:ln w="9525">
            <a:noFill/>
            <a:miter lim="800000"/>
            <a:headEnd/>
            <a:tailEnd/>
          </a:ln>
        </p:spPr>
      </p:pic>
      <p:pic>
        <p:nvPicPr>
          <p:cNvPr id="115" name="Picture 13" descr="ICON_VM_basic_flat_R2_Q408.png"/>
          <p:cNvPicPr>
            <a:picLocks noChangeAspect="1"/>
          </p:cNvPicPr>
          <p:nvPr/>
        </p:nvPicPr>
        <p:blipFill>
          <a:blip r:embed="rId18" cstate="email"/>
          <a:srcRect/>
          <a:stretch>
            <a:fillRect/>
          </a:stretch>
        </p:blipFill>
        <p:spPr bwMode="auto">
          <a:xfrm>
            <a:off x="2484757" y="3336343"/>
            <a:ext cx="255514" cy="255514"/>
          </a:xfrm>
          <a:prstGeom prst="rect">
            <a:avLst/>
          </a:prstGeom>
          <a:noFill/>
          <a:ln w="9525">
            <a:noFill/>
            <a:miter lim="800000"/>
            <a:headEnd/>
            <a:tailEnd/>
          </a:ln>
        </p:spPr>
      </p:pic>
      <p:pic>
        <p:nvPicPr>
          <p:cNvPr id="118" name="Picture 10" descr="ICON_VM_basic_flat_R2_Q408.png"/>
          <p:cNvPicPr>
            <a:picLocks noChangeAspect="1"/>
          </p:cNvPicPr>
          <p:nvPr/>
        </p:nvPicPr>
        <p:blipFill>
          <a:blip r:embed="rId18" cstate="email"/>
          <a:srcRect/>
          <a:stretch>
            <a:fillRect/>
          </a:stretch>
        </p:blipFill>
        <p:spPr bwMode="auto">
          <a:xfrm>
            <a:off x="3627380" y="3959390"/>
            <a:ext cx="255514" cy="255514"/>
          </a:xfrm>
          <a:prstGeom prst="rect">
            <a:avLst/>
          </a:prstGeom>
          <a:noFill/>
          <a:ln w="9525">
            <a:noFill/>
            <a:miter lim="800000"/>
            <a:headEnd/>
            <a:tailEnd/>
          </a:ln>
        </p:spPr>
      </p:pic>
      <p:pic>
        <p:nvPicPr>
          <p:cNvPr id="119" name="Picture 12" descr="ICON_VM_basic_flat_R2_Q408.png"/>
          <p:cNvPicPr>
            <a:picLocks noChangeAspect="1"/>
          </p:cNvPicPr>
          <p:nvPr/>
        </p:nvPicPr>
        <p:blipFill>
          <a:blip r:embed="rId18" cstate="email"/>
          <a:srcRect/>
          <a:stretch>
            <a:fillRect/>
          </a:stretch>
        </p:blipFill>
        <p:spPr bwMode="auto">
          <a:xfrm>
            <a:off x="3929183" y="3959390"/>
            <a:ext cx="255514" cy="255514"/>
          </a:xfrm>
          <a:prstGeom prst="rect">
            <a:avLst/>
          </a:prstGeom>
          <a:noFill/>
          <a:ln w="9525">
            <a:noFill/>
            <a:miter lim="800000"/>
            <a:headEnd/>
            <a:tailEnd/>
          </a:ln>
        </p:spPr>
      </p:pic>
      <p:pic>
        <p:nvPicPr>
          <p:cNvPr id="120" name="Picture 13" descr="ICON_VM_basic_flat_R2_Q408.png"/>
          <p:cNvPicPr>
            <a:picLocks noChangeAspect="1"/>
          </p:cNvPicPr>
          <p:nvPr/>
        </p:nvPicPr>
        <p:blipFill>
          <a:blip r:embed="rId18" cstate="email"/>
          <a:srcRect/>
          <a:stretch>
            <a:fillRect/>
          </a:stretch>
        </p:blipFill>
        <p:spPr bwMode="auto">
          <a:xfrm>
            <a:off x="4230986" y="3959390"/>
            <a:ext cx="255514" cy="255514"/>
          </a:xfrm>
          <a:prstGeom prst="rect">
            <a:avLst/>
          </a:prstGeom>
          <a:noFill/>
          <a:ln w="9525">
            <a:noFill/>
            <a:miter lim="800000"/>
            <a:headEnd/>
            <a:tailEnd/>
          </a:ln>
        </p:spPr>
      </p:pic>
      <p:pic>
        <p:nvPicPr>
          <p:cNvPr id="124" name="Picture 10" descr="ICON_VM_basic_flat_R2_Q408.png"/>
          <p:cNvPicPr>
            <a:picLocks noChangeAspect="1"/>
          </p:cNvPicPr>
          <p:nvPr/>
        </p:nvPicPr>
        <p:blipFill>
          <a:blip r:embed="rId18" cstate="email"/>
          <a:srcRect/>
          <a:stretch>
            <a:fillRect/>
          </a:stretch>
        </p:blipFill>
        <p:spPr bwMode="auto">
          <a:xfrm>
            <a:off x="3627378" y="3654590"/>
            <a:ext cx="255514" cy="255514"/>
          </a:xfrm>
          <a:prstGeom prst="rect">
            <a:avLst/>
          </a:prstGeom>
          <a:noFill/>
          <a:ln w="9525">
            <a:noFill/>
            <a:miter lim="800000"/>
            <a:headEnd/>
            <a:tailEnd/>
          </a:ln>
        </p:spPr>
      </p:pic>
      <p:pic>
        <p:nvPicPr>
          <p:cNvPr id="125" name="Picture 12" descr="ICON_VM_basic_flat_R2_Q408.png"/>
          <p:cNvPicPr>
            <a:picLocks noChangeAspect="1"/>
          </p:cNvPicPr>
          <p:nvPr/>
        </p:nvPicPr>
        <p:blipFill>
          <a:blip r:embed="rId18" cstate="email"/>
          <a:srcRect/>
          <a:stretch>
            <a:fillRect/>
          </a:stretch>
        </p:blipFill>
        <p:spPr bwMode="auto">
          <a:xfrm>
            <a:off x="3929181" y="3654590"/>
            <a:ext cx="255514" cy="255514"/>
          </a:xfrm>
          <a:prstGeom prst="rect">
            <a:avLst/>
          </a:prstGeom>
          <a:noFill/>
          <a:ln w="9525">
            <a:noFill/>
            <a:miter lim="800000"/>
            <a:headEnd/>
            <a:tailEnd/>
          </a:ln>
        </p:spPr>
      </p:pic>
      <p:pic>
        <p:nvPicPr>
          <p:cNvPr id="126" name="Picture 13" descr="ICON_VM_basic_flat_R2_Q408.png"/>
          <p:cNvPicPr>
            <a:picLocks noChangeAspect="1"/>
          </p:cNvPicPr>
          <p:nvPr/>
        </p:nvPicPr>
        <p:blipFill>
          <a:blip r:embed="rId18" cstate="email"/>
          <a:srcRect/>
          <a:stretch>
            <a:fillRect/>
          </a:stretch>
        </p:blipFill>
        <p:spPr bwMode="auto">
          <a:xfrm>
            <a:off x="4230984" y="3654590"/>
            <a:ext cx="255514" cy="255514"/>
          </a:xfrm>
          <a:prstGeom prst="rect">
            <a:avLst/>
          </a:prstGeom>
          <a:noFill/>
          <a:ln w="9525">
            <a:noFill/>
            <a:miter lim="800000"/>
            <a:headEnd/>
            <a:tailEnd/>
          </a:ln>
        </p:spPr>
      </p:pic>
      <p:pic>
        <p:nvPicPr>
          <p:cNvPr id="130" name="Picture 10" descr="ICON_VM_basic_flat_R2_Q408.png"/>
          <p:cNvPicPr>
            <a:picLocks noChangeAspect="1"/>
          </p:cNvPicPr>
          <p:nvPr/>
        </p:nvPicPr>
        <p:blipFill>
          <a:blip r:embed="rId18" cstate="email"/>
          <a:srcRect/>
          <a:stretch>
            <a:fillRect/>
          </a:stretch>
        </p:blipFill>
        <p:spPr bwMode="auto">
          <a:xfrm>
            <a:off x="3627380" y="3340825"/>
            <a:ext cx="255514" cy="255514"/>
          </a:xfrm>
          <a:prstGeom prst="rect">
            <a:avLst/>
          </a:prstGeom>
          <a:noFill/>
          <a:ln w="9525">
            <a:noFill/>
            <a:miter lim="800000"/>
            <a:headEnd/>
            <a:tailEnd/>
          </a:ln>
        </p:spPr>
      </p:pic>
      <p:pic>
        <p:nvPicPr>
          <p:cNvPr id="131" name="Picture 12" descr="ICON_VM_basic_flat_R2_Q408.png"/>
          <p:cNvPicPr>
            <a:picLocks noChangeAspect="1"/>
          </p:cNvPicPr>
          <p:nvPr/>
        </p:nvPicPr>
        <p:blipFill>
          <a:blip r:embed="rId18" cstate="email"/>
          <a:srcRect/>
          <a:stretch>
            <a:fillRect/>
          </a:stretch>
        </p:blipFill>
        <p:spPr bwMode="auto">
          <a:xfrm>
            <a:off x="3929183" y="3340825"/>
            <a:ext cx="255514" cy="255514"/>
          </a:xfrm>
          <a:prstGeom prst="rect">
            <a:avLst/>
          </a:prstGeom>
          <a:noFill/>
          <a:ln w="9525">
            <a:noFill/>
            <a:miter lim="800000"/>
            <a:headEnd/>
            <a:tailEnd/>
          </a:ln>
        </p:spPr>
      </p:pic>
      <p:pic>
        <p:nvPicPr>
          <p:cNvPr id="132" name="Picture 13" descr="ICON_VM_basic_flat_R2_Q408.png"/>
          <p:cNvPicPr>
            <a:picLocks noChangeAspect="1"/>
          </p:cNvPicPr>
          <p:nvPr/>
        </p:nvPicPr>
        <p:blipFill>
          <a:blip r:embed="rId18" cstate="email"/>
          <a:srcRect/>
          <a:stretch>
            <a:fillRect/>
          </a:stretch>
        </p:blipFill>
        <p:spPr bwMode="auto">
          <a:xfrm>
            <a:off x="4230986" y="3340825"/>
            <a:ext cx="255514" cy="255514"/>
          </a:xfrm>
          <a:prstGeom prst="rect">
            <a:avLst/>
          </a:prstGeom>
          <a:noFill/>
          <a:ln w="9525">
            <a:noFill/>
            <a:miter lim="800000"/>
            <a:headEnd/>
            <a:tailEnd/>
          </a:ln>
        </p:spPr>
      </p:pic>
      <p:sp>
        <p:nvSpPr>
          <p:cNvPr id="179" name="Rounded Rectangle 178"/>
          <p:cNvSpPr/>
          <p:nvPr/>
        </p:nvSpPr>
        <p:spPr bwMode="auto">
          <a:xfrm>
            <a:off x="381000" y="802246"/>
            <a:ext cx="7890680" cy="408623"/>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spAutoFit/>
          </a:bodyPr>
          <a:lstStyle/>
          <a:p>
            <a:r>
              <a:rPr lang="en-US" sz="1800" b="1" dirty="0" smtClean="0">
                <a:solidFill>
                  <a:srgbClr val="FFFFFF"/>
                </a:solidFill>
              </a:rPr>
              <a:t>Securing the Private Cloud End to End: from the Edge to the Endpoint</a:t>
            </a:r>
          </a:p>
        </p:txBody>
      </p:sp>
      <p:sp>
        <p:nvSpPr>
          <p:cNvPr id="87" name="Oval 26"/>
          <p:cNvSpPr>
            <a:spLocks noChangeArrowheads="1"/>
          </p:cNvSpPr>
          <p:nvPr/>
        </p:nvSpPr>
        <p:spPr bwMode="auto">
          <a:xfrm>
            <a:off x="2989106" y="3529424"/>
            <a:ext cx="86673" cy="90060"/>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91" name="Oval 27"/>
          <p:cNvSpPr>
            <a:spLocks noChangeArrowheads="1"/>
          </p:cNvSpPr>
          <p:nvPr/>
        </p:nvSpPr>
        <p:spPr bwMode="auto">
          <a:xfrm>
            <a:off x="3162452" y="3529424"/>
            <a:ext cx="86673" cy="90060"/>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92" name="Oval 28"/>
          <p:cNvSpPr>
            <a:spLocks noChangeArrowheads="1"/>
          </p:cNvSpPr>
          <p:nvPr/>
        </p:nvSpPr>
        <p:spPr bwMode="auto">
          <a:xfrm>
            <a:off x="3335797" y="3529424"/>
            <a:ext cx="86673" cy="90060"/>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172" name="Rounded Rectangle 171"/>
          <p:cNvSpPr/>
          <p:nvPr>
            <p:custDataLst>
              <p:tags r:id="rId7"/>
            </p:custDataLst>
          </p:nvPr>
        </p:nvSpPr>
        <p:spPr bwMode="auto">
          <a:xfrm>
            <a:off x="409074" y="2550678"/>
            <a:ext cx="4319337" cy="1887955"/>
          </a:xfrm>
          <a:prstGeom prst="roundRect">
            <a:avLst>
              <a:gd name="adj" fmla="val 6944"/>
            </a:avLst>
          </a:prstGeom>
          <a:noFill/>
          <a:ln w="38100">
            <a:solidFill>
              <a:schemeClr val="accent1">
                <a:lumMod val="50000"/>
              </a:schemeClr>
            </a:solidFill>
            <a:prstDash val="sysDash"/>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grpSp>
        <p:nvGrpSpPr>
          <p:cNvPr id="2" name="Group 61"/>
          <p:cNvGrpSpPr/>
          <p:nvPr/>
        </p:nvGrpSpPr>
        <p:grpSpPr>
          <a:xfrm>
            <a:off x="733927" y="1338897"/>
            <a:ext cx="1990725" cy="999471"/>
            <a:chOff x="819150" y="1533524"/>
            <a:chExt cx="1990725" cy="999471"/>
          </a:xfrm>
        </p:grpSpPr>
        <p:sp>
          <p:nvSpPr>
            <p:cNvPr id="177" name="Rectangular Callout 176"/>
            <p:cNvSpPr/>
            <p:nvPr/>
          </p:nvSpPr>
          <p:spPr bwMode="auto">
            <a:xfrm>
              <a:off x="819150" y="1533524"/>
              <a:ext cx="1971675" cy="962025"/>
            </a:xfrm>
            <a:prstGeom prst="wedgeRectCallout">
              <a:avLst>
                <a:gd name="adj1" fmla="val -14643"/>
                <a:gd name="adj2" fmla="val 71680"/>
              </a:avLst>
            </a:prstGeom>
            <a:solidFill>
              <a:schemeClr val="bg1"/>
            </a:solidFill>
            <a:ln w="12700">
              <a:solidFill>
                <a:schemeClr val="accent3"/>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r>
                <a:rPr lang="en-US" sz="1100" dirty="0" smtClean="0">
                  <a:solidFill>
                    <a:schemeClr val="bg1"/>
                  </a:solidFill>
                </a:rPr>
                <a:t>Edge</a:t>
              </a:r>
            </a:p>
          </p:txBody>
        </p:sp>
        <p:sp>
          <p:nvSpPr>
            <p:cNvPr id="78" name="Rounded Rectangle 77"/>
            <p:cNvSpPr/>
            <p:nvPr/>
          </p:nvSpPr>
          <p:spPr bwMode="auto">
            <a:xfrm>
              <a:off x="844174" y="1549101"/>
              <a:ext cx="1953001" cy="432099"/>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r>
                <a:rPr lang="en-US" sz="1600" b="1" dirty="0" smtClean="0">
                  <a:solidFill>
                    <a:srgbClr val="FFFFFF"/>
                  </a:solidFill>
                </a:rPr>
                <a:t>vShield Edge 1.0</a:t>
              </a:r>
            </a:p>
          </p:txBody>
        </p:sp>
        <p:sp>
          <p:nvSpPr>
            <p:cNvPr id="96" name="TextBox 95"/>
            <p:cNvSpPr txBox="1"/>
            <p:nvPr/>
          </p:nvSpPr>
          <p:spPr>
            <a:xfrm>
              <a:off x="857250" y="2009775"/>
              <a:ext cx="1952625" cy="523220"/>
            </a:xfrm>
            <a:prstGeom prst="rect">
              <a:avLst/>
            </a:prstGeom>
            <a:noFill/>
          </p:spPr>
          <p:txBody>
            <a:bodyPr wrap="square" rtlCol="0">
              <a:spAutoFit/>
            </a:bodyPr>
            <a:lstStyle/>
            <a:p>
              <a:pPr algn="l"/>
              <a:r>
                <a:rPr lang="en-US" sz="1400" dirty="0" smtClean="0">
                  <a:solidFill>
                    <a:srgbClr val="333333"/>
                  </a:solidFill>
                  <a:latin typeface="+mn-lt"/>
                  <a:ea typeface="+mn-ea"/>
                </a:rPr>
                <a:t>Secure the edge of the virtual datacenter</a:t>
              </a:r>
            </a:p>
          </p:txBody>
        </p:sp>
      </p:grpSp>
      <p:grpSp>
        <p:nvGrpSpPr>
          <p:cNvPr id="3" name="Group 62"/>
          <p:cNvGrpSpPr/>
          <p:nvPr/>
        </p:nvGrpSpPr>
        <p:grpSpPr>
          <a:xfrm>
            <a:off x="3131977" y="1338897"/>
            <a:ext cx="2647950" cy="1024775"/>
            <a:chOff x="3162300" y="1495314"/>
            <a:chExt cx="2647950" cy="1024775"/>
          </a:xfrm>
        </p:grpSpPr>
        <p:sp>
          <p:nvSpPr>
            <p:cNvPr id="176" name="Rectangular Callout 175"/>
            <p:cNvSpPr/>
            <p:nvPr/>
          </p:nvSpPr>
          <p:spPr bwMode="auto">
            <a:xfrm>
              <a:off x="3190875" y="1511298"/>
              <a:ext cx="2209799" cy="950547"/>
            </a:xfrm>
            <a:prstGeom prst="wedgeRectCallout">
              <a:avLst>
                <a:gd name="adj1" fmla="val -27452"/>
                <a:gd name="adj2" fmla="val 100520"/>
              </a:avLst>
            </a:prstGeom>
            <a:solidFill>
              <a:schemeClr val="bg1"/>
            </a:solidFill>
            <a:ln w="12700">
              <a:solidFill>
                <a:schemeClr val="accent3"/>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r>
                <a:rPr lang="en-US" sz="1100" dirty="0" smtClean="0">
                  <a:solidFill>
                    <a:schemeClr val="bg1"/>
                  </a:solidFill>
                </a:rPr>
                <a:t>Security Zone</a:t>
              </a:r>
            </a:p>
          </p:txBody>
        </p:sp>
        <p:sp>
          <p:nvSpPr>
            <p:cNvPr id="77" name="Rounded Rectangle 76"/>
            <p:cNvSpPr/>
            <p:nvPr/>
          </p:nvSpPr>
          <p:spPr bwMode="auto">
            <a:xfrm>
              <a:off x="3219450" y="1495314"/>
              <a:ext cx="2171700" cy="463662"/>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r>
                <a:rPr lang="en-US" sz="1600" b="1" dirty="0" smtClean="0">
                  <a:solidFill>
                    <a:srgbClr val="FFFFFF"/>
                  </a:solidFill>
                </a:rPr>
                <a:t>vShield App 1.0 and Zones</a:t>
              </a:r>
            </a:p>
          </p:txBody>
        </p:sp>
        <p:sp>
          <p:nvSpPr>
            <p:cNvPr id="97" name="TextBox 96"/>
            <p:cNvSpPr txBox="1"/>
            <p:nvPr/>
          </p:nvSpPr>
          <p:spPr>
            <a:xfrm>
              <a:off x="3162300" y="1996869"/>
              <a:ext cx="2647950" cy="523220"/>
            </a:xfrm>
            <a:prstGeom prst="rect">
              <a:avLst/>
            </a:prstGeom>
            <a:noFill/>
          </p:spPr>
          <p:txBody>
            <a:bodyPr wrap="square" rtlCol="0">
              <a:spAutoFit/>
            </a:bodyPr>
            <a:lstStyle/>
            <a:p>
              <a:pPr algn="l"/>
              <a:r>
                <a:rPr lang="en-US" sz="1400" dirty="0" smtClean="0">
                  <a:solidFill>
                    <a:srgbClr val="333333"/>
                  </a:solidFill>
                  <a:latin typeface="+mn-lt"/>
                  <a:ea typeface="+mn-ea"/>
                </a:rPr>
                <a:t>Application protection from network based threats</a:t>
              </a:r>
            </a:p>
          </p:txBody>
        </p:sp>
      </p:grpSp>
      <p:grpSp>
        <p:nvGrpSpPr>
          <p:cNvPr id="4" name="Group 63"/>
          <p:cNvGrpSpPr/>
          <p:nvPr/>
        </p:nvGrpSpPr>
        <p:grpSpPr>
          <a:xfrm>
            <a:off x="5802229" y="1338897"/>
            <a:ext cx="2676525" cy="936386"/>
            <a:chOff x="6019800" y="1549101"/>
            <a:chExt cx="2676525" cy="936386"/>
          </a:xfrm>
        </p:grpSpPr>
        <p:sp>
          <p:nvSpPr>
            <p:cNvPr id="175" name="Rectangular Callout 174"/>
            <p:cNvSpPr/>
            <p:nvPr/>
          </p:nvSpPr>
          <p:spPr bwMode="auto">
            <a:xfrm>
              <a:off x="6019800" y="1562098"/>
              <a:ext cx="2457450" cy="923389"/>
            </a:xfrm>
            <a:prstGeom prst="wedgeRectCallout">
              <a:avLst>
                <a:gd name="adj1" fmla="val 27430"/>
                <a:gd name="adj2" fmla="val 121532"/>
              </a:avLst>
            </a:prstGeom>
            <a:solidFill>
              <a:schemeClr val="bg1"/>
            </a:solidFill>
            <a:ln w="12700">
              <a:solidFill>
                <a:schemeClr val="accent3"/>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r>
                <a:rPr lang="en-US" sz="1100" dirty="0" smtClean="0">
                  <a:solidFill>
                    <a:schemeClr val="bg1"/>
                  </a:solidFill>
                </a:rPr>
                <a:t>Endpoint  = VM </a:t>
              </a:r>
            </a:p>
          </p:txBody>
        </p:sp>
        <p:sp>
          <p:nvSpPr>
            <p:cNvPr id="76" name="Rounded Rectangle 75"/>
            <p:cNvSpPr/>
            <p:nvPr/>
          </p:nvSpPr>
          <p:spPr bwMode="auto">
            <a:xfrm>
              <a:off x="6038849" y="1549101"/>
              <a:ext cx="2428875" cy="463849"/>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r>
                <a:rPr lang="en-US" sz="1600" b="1" dirty="0" smtClean="0">
                  <a:solidFill>
                    <a:srgbClr val="FFFFFF"/>
                  </a:solidFill>
                </a:rPr>
                <a:t>vShield Endpoint 1.0</a:t>
              </a:r>
            </a:p>
          </p:txBody>
        </p:sp>
        <p:sp>
          <p:nvSpPr>
            <p:cNvPr id="101" name="TextBox 100"/>
            <p:cNvSpPr txBox="1"/>
            <p:nvPr/>
          </p:nvSpPr>
          <p:spPr>
            <a:xfrm>
              <a:off x="6048375" y="2038350"/>
              <a:ext cx="2647950" cy="307777"/>
            </a:xfrm>
            <a:prstGeom prst="rect">
              <a:avLst/>
            </a:prstGeom>
            <a:noFill/>
          </p:spPr>
          <p:txBody>
            <a:bodyPr wrap="square" rtlCol="0">
              <a:spAutoFit/>
            </a:bodyPr>
            <a:lstStyle/>
            <a:p>
              <a:pPr algn="l"/>
              <a:r>
                <a:rPr lang="en-US" sz="1400" dirty="0" smtClean="0">
                  <a:solidFill>
                    <a:srgbClr val="333333"/>
                  </a:solidFill>
                </a:rPr>
                <a:t>Enables offloaded anti-virus</a:t>
              </a:r>
            </a:p>
          </p:txBody>
        </p:sp>
      </p:grpSp>
      <p:pic>
        <p:nvPicPr>
          <p:cNvPr id="69" name="Picture 8" descr="ICON_Server_flat_Q408.png"/>
          <p:cNvPicPr>
            <a:picLocks noChangeAspect="1"/>
          </p:cNvPicPr>
          <p:nvPr>
            <p:custDataLst>
              <p:tags r:id="rId8"/>
            </p:custDataLst>
          </p:nvPr>
        </p:nvPicPr>
        <p:blipFill>
          <a:blip r:embed="rId17" cstate="email"/>
          <a:srcRect/>
          <a:stretch>
            <a:fillRect/>
          </a:stretch>
        </p:blipFill>
        <p:spPr bwMode="auto">
          <a:xfrm>
            <a:off x="5167788" y="5604279"/>
            <a:ext cx="1077010" cy="348730"/>
          </a:xfrm>
          <a:prstGeom prst="rect">
            <a:avLst/>
          </a:prstGeom>
          <a:noFill/>
          <a:ln w="9525">
            <a:noFill/>
            <a:miter lim="800000"/>
            <a:headEnd/>
            <a:tailEnd/>
          </a:ln>
        </p:spPr>
      </p:pic>
      <p:pic>
        <p:nvPicPr>
          <p:cNvPr id="72" name="Picture 8" descr="ICON_Server_flat_Q408.png"/>
          <p:cNvPicPr>
            <a:picLocks noChangeAspect="1"/>
          </p:cNvPicPr>
          <p:nvPr>
            <p:custDataLst>
              <p:tags r:id="rId9"/>
            </p:custDataLst>
          </p:nvPr>
        </p:nvPicPr>
        <p:blipFill>
          <a:blip r:embed="rId17" cstate="email"/>
          <a:srcRect/>
          <a:stretch>
            <a:fillRect/>
          </a:stretch>
        </p:blipFill>
        <p:spPr bwMode="auto">
          <a:xfrm>
            <a:off x="6370946" y="5604279"/>
            <a:ext cx="1077010" cy="348730"/>
          </a:xfrm>
          <a:prstGeom prst="rect">
            <a:avLst/>
          </a:prstGeom>
          <a:noFill/>
          <a:ln w="9525">
            <a:noFill/>
            <a:miter lim="800000"/>
            <a:headEnd/>
            <a:tailEnd/>
          </a:ln>
        </p:spPr>
      </p:pic>
      <p:pic>
        <p:nvPicPr>
          <p:cNvPr id="79" name="Picture 8" descr="ICON_Server_flat_Q408.png"/>
          <p:cNvPicPr>
            <a:picLocks noChangeAspect="1"/>
          </p:cNvPicPr>
          <p:nvPr>
            <p:custDataLst>
              <p:tags r:id="rId10"/>
            </p:custDataLst>
          </p:nvPr>
        </p:nvPicPr>
        <p:blipFill>
          <a:blip r:embed="rId17" cstate="email"/>
          <a:srcRect/>
          <a:stretch>
            <a:fillRect/>
          </a:stretch>
        </p:blipFill>
        <p:spPr bwMode="auto">
          <a:xfrm>
            <a:off x="7574103" y="5604279"/>
            <a:ext cx="1077010" cy="348730"/>
          </a:xfrm>
          <a:prstGeom prst="rect">
            <a:avLst/>
          </a:prstGeom>
          <a:noFill/>
          <a:ln w="9525">
            <a:noFill/>
            <a:miter lim="800000"/>
            <a:headEnd/>
            <a:tailEnd/>
          </a:ln>
        </p:spPr>
      </p:pic>
      <p:sp>
        <p:nvSpPr>
          <p:cNvPr id="102" name="TextBox 101"/>
          <p:cNvSpPr txBox="1"/>
          <p:nvPr/>
        </p:nvSpPr>
        <p:spPr>
          <a:xfrm>
            <a:off x="1764639" y="2567725"/>
            <a:ext cx="1862946" cy="276999"/>
          </a:xfrm>
          <a:prstGeom prst="rect">
            <a:avLst/>
          </a:prstGeom>
          <a:noFill/>
        </p:spPr>
        <p:txBody>
          <a:bodyPr wrap="square" rtlCol="0">
            <a:spAutoFit/>
          </a:bodyPr>
          <a:lstStyle/>
          <a:p>
            <a:pPr algn="l"/>
            <a:r>
              <a:rPr lang="en-US" sz="1200" b="1" dirty="0" smtClean="0">
                <a:solidFill>
                  <a:srgbClr val="333333"/>
                </a:solidFill>
                <a:latin typeface="+mn-lt"/>
                <a:ea typeface="+mn-ea"/>
              </a:rPr>
              <a:t>Virtual Datacenter 1</a:t>
            </a:r>
          </a:p>
        </p:txBody>
      </p:sp>
      <p:sp>
        <p:nvSpPr>
          <p:cNvPr id="106" name="Rounded Rectangle 105"/>
          <p:cNvSpPr/>
          <p:nvPr>
            <p:custDataLst>
              <p:tags r:id="rId11"/>
            </p:custDataLst>
          </p:nvPr>
        </p:nvSpPr>
        <p:spPr bwMode="auto">
          <a:xfrm>
            <a:off x="5329988" y="2546666"/>
            <a:ext cx="3176337" cy="1887955"/>
          </a:xfrm>
          <a:prstGeom prst="roundRect">
            <a:avLst>
              <a:gd name="adj" fmla="val 6944"/>
            </a:avLst>
          </a:prstGeom>
          <a:noFill/>
          <a:ln w="38100">
            <a:solidFill>
              <a:schemeClr val="accent1">
                <a:lumMod val="50000"/>
              </a:schemeClr>
            </a:solidFill>
            <a:prstDash val="sysDash"/>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107" name="TextBox 106"/>
          <p:cNvSpPr txBox="1"/>
          <p:nvPr/>
        </p:nvSpPr>
        <p:spPr>
          <a:xfrm>
            <a:off x="6160167" y="2562712"/>
            <a:ext cx="1925051" cy="276999"/>
          </a:xfrm>
          <a:prstGeom prst="rect">
            <a:avLst/>
          </a:prstGeom>
          <a:noFill/>
        </p:spPr>
        <p:txBody>
          <a:bodyPr wrap="square" rtlCol="0">
            <a:spAutoFit/>
          </a:bodyPr>
          <a:lstStyle/>
          <a:p>
            <a:pPr algn="l"/>
            <a:r>
              <a:rPr lang="en-US" sz="1200" b="1" dirty="0" smtClean="0">
                <a:solidFill>
                  <a:srgbClr val="333333"/>
                </a:solidFill>
                <a:latin typeface="+mn-lt"/>
                <a:ea typeface="+mn-ea"/>
              </a:rPr>
              <a:t>Virtual Datacenter 2</a:t>
            </a:r>
          </a:p>
        </p:txBody>
      </p:sp>
      <p:pic>
        <p:nvPicPr>
          <p:cNvPr id="112" name="Picture 10" descr="ICON_VM_basic_flat_R2_Q408.png"/>
          <p:cNvPicPr>
            <a:picLocks noChangeAspect="1"/>
          </p:cNvPicPr>
          <p:nvPr/>
        </p:nvPicPr>
        <p:blipFill>
          <a:blip r:embed="rId18" cstate="email"/>
          <a:srcRect/>
          <a:stretch>
            <a:fillRect/>
          </a:stretch>
        </p:blipFill>
        <p:spPr bwMode="auto">
          <a:xfrm>
            <a:off x="5565787" y="3974958"/>
            <a:ext cx="255514" cy="255514"/>
          </a:xfrm>
          <a:prstGeom prst="rect">
            <a:avLst/>
          </a:prstGeom>
          <a:noFill/>
          <a:ln w="9525">
            <a:noFill/>
            <a:miter lim="800000"/>
            <a:headEnd/>
            <a:tailEnd/>
          </a:ln>
        </p:spPr>
      </p:pic>
      <p:pic>
        <p:nvPicPr>
          <p:cNvPr id="116" name="Picture 12" descr="ICON_VM_basic_flat_R2_Q408.png"/>
          <p:cNvPicPr>
            <a:picLocks noChangeAspect="1"/>
          </p:cNvPicPr>
          <p:nvPr/>
        </p:nvPicPr>
        <p:blipFill>
          <a:blip r:embed="rId18" cstate="email"/>
          <a:srcRect/>
          <a:stretch>
            <a:fillRect/>
          </a:stretch>
        </p:blipFill>
        <p:spPr bwMode="auto">
          <a:xfrm>
            <a:off x="5867590" y="3974958"/>
            <a:ext cx="255514" cy="255514"/>
          </a:xfrm>
          <a:prstGeom prst="rect">
            <a:avLst/>
          </a:prstGeom>
          <a:noFill/>
          <a:ln w="9525">
            <a:noFill/>
            <a:miter lim="800000"/>
            <a:headEnd/>
            <a:tailEnd/>
          </a:ln>
        </p:spPr>
      </p:pic>
      <p:pic>
        <p:nvPicPr>
          <p:cNvPr id="117" name="Picture 13" descr="ICON_VM_basic_flat_R2_Q408.png"/>
          <p:cNvPicPr>
            <a:picLocks noChangeAspect="1"/>
          </p:cNvPicPr>
          <p:nvPr/>
        </p:nvPicPr>
        <p:blipFill>
          <a:blip r:embed="rId18" cstate="email"/>
          <a:srcRect/>
          <a:stretch>
            <a:fillRect/>
          </a:stretch>
        </p:blipFill>
        <p:spPr bwMode="auto">
          <a:xfrm>
            <a:off x="6169393" y="3974958"/>
            <a:ext cx="255514" cy="255514"/>
          </a:xfrm>
          <a:prstGeom prst="rect">
            <a:avLst/>
          </a:prstGeom>
          <a:noFill/>
          <a:ln w="9525">
            <a:noFill/>
            <a:miter lim="800000"/>
            <a:headEnd/>
            <a:tailEnd/>
          </a:ln>
        </p:spPr>
      </p:pic>
      <p:pic>
        <p:nvPicPr>
          <p:cNvPr id="121" name="Picture 10" descr="ICON_VM_basic_flat_R2_Q408.png"/>
          <p:cNvPicPr>
            <a:picLocks noChangeAspect="1"/>
          </p:cNvPicPr>
          <p:nvPr/>
        </p:nvPicPr>
        <p:blipFill>
          <a:blip r:embed="rId18" cstate="email"/>
          <a:srcRect/>
          <a:stretch>
            <a:fillRect/>
          </a:stretch>
        </p:blipFill>
        <p:spPr bwMode="auto">
          <a:xfrm>
            <a:off x="5565785" y="3670158"/>
            <a:ext cx="255514" cy="255514"/>
          </a:xfrm>
          <a:prstGeom prst="rect">
            <a:avLst/>
          </a:prstGeom>
          <a:noFill/>
          <a:ln w="9525">
            <a:noFill/>
            <a:miter lim="800000"/>
            <a:headEnd/>
            <a:tailEnd/>
          </a:ln>
        </p:spPr>
      </p:pic>
      <p:pic>
        <p:nvPicPr>
          <p:cNvPr id="122" name="Picture 12" descr="ICON_VM_basic_flat_R2_Q408.png"/>
          <p:cNvPicPr>
            <a:picLocks noChangeAspect="1"/>
          </p:cNvPicPr>
          <p:nvPr/>
        </p:nvPicPr>
        <p:blipFill>
          <a:blip r:embed="rId18" cstate="email"/>
          <a:srcRect/>
          <a:stretch>
            <a:fillRect/>
          </a:stretch>
        </p:blipFill>
        <p:spPr bwMode="auto">
          <a:xfrm>
            <a:off x="5867588" y="3670158"/>
            <a:ext cx="255514" cy="255514"/>
          </a:xfrm>
          <a:prstGeom prst="rect">
            <a:avLst/>
          </a:prstGeom>
          <a:noFill/>
          <a:ln w="9525">
            <a:noFill/>
            <a:miter lim="800000"/>
            <a:headEnd/>
            <a:tailEnd/>
          </a:ln>
        </p:spPr>
      </p:pic>
      <p:pic>
        <p:nvPicPr>
          <p:cNvPr id="123" name="Picture 13" descr="ICON_VM_basic_flat_R2_Q408.png"/>
          <p:cNvPicPr>
            <a:picLocks noChangeAspect="1"/>
          </p:cNvPicPr>
          <p:nvPr/>
        </p:nvPicPr>
        <p:blipFill>
          <a:blip r:embed="rId18" cstate="email"/>
          <a:srcRect/>
          <a:stretch>
            <a:fillRect/>
          </a:stretch>
        </p:blipFill>
        <p:spPr bwMode="auto">
          <a:xfrm>
            <a:off x="6169391" y="3670158"/>
            <a:ext cx="255514" cy="255514"/>
          </a:xfrm>
          <a:prstGeom prst="rect">
            <a:avLst/>
          </a:prstGeom>
          <a:noFill/>
          <a:ln w="9525">
            <a:noFill/>
            <a:miter lim="800000"/>
            <a:headEnd/>
            <a:tailEnd/>
          </a:ln>
        </p:spPr>
      </p:pic>
      <p:pic>
        <p:nvPicPr>
          <p:cNvPr id="127" name="Picture 10" descr="ICON_VM_basic_flat_R2_Q408.png"/>
          <p:cNvPicPr>
            <a:picLocks noChangeAspect="1"/>
          </p:cNvPicPr>
          <p:nvPr/>
        </p:nvPicPr>
        <p:blipFill>
          <a:blip r:embed="rId18" cstate="email"/>
          <a:srcRect/>
          <a:stretch>
            <a:fillRect/>
          </a:stretch>
        </p:blipFill>
        <p:spPr bwMode="auto">
          <a:xfrm>
            <a:off x="5565787" y="3356393"/>
            <a:ext cx="255514" cy="255514"/>
          </a:xfrm>
          <a:prstGeom prst="rect">
            <a:avLst/>
          </a:prstGeom>
          <a:noFill/>
          <a:ln w="9525">
            <a:noFill/>
            <a:miter lim="800000"/>
            <a:headEnd/>
            <a:tailEnd/>
          </a:ln>
        </p:spPr>
      </p:pic>
      <p:pic>
        <p:nvPicPr>
          <p:cNvPr id="128" name="Picture 12" descr="ICON_VM_basic_flat_R2_Q408.png"/>
          <p:cNvPicPr>
            <a:picLocks noChangeAspect="1"/>
          </p:cNvPicPr>
          <p:nvPr/>
        </p:nvPicPr>
        <p:blipFill>
          <a:blip r:embed="rId18" cstate="email"/>
          <a:srcRect/>
          <a:stretch>
            <a:fillRect/>
          </a:stretch>
        </p:blipFill>
        <p:spPr bwMode="auto">
          <a:xfrm>
            <a:off x="5867590" y="3356393"/>
            <a:ext cx="255514" cy="255514"/>
          </a:xfrm>
          <a:prstGeom prst="rect">
            <a:avLst/>
          </a:prstGeom>
          <a:noFill/>
          <a:ln w="9525">
            <a:noFill/>
            <a:miter lim="800000"/>
            <a:headEnd/>
            <a:tailEnd/>
          </a:ln>
        </p:spPr>
      </p:pic>
      <p:pic>
        <p:nvPicPr>
          <p:cNvPr id="129" name="Picture 13" descr="ICON_VM_basic_flat_R2_Q408.png"/>
          <p:cNvPicPr>
            <a:picLocks noChangeAspect="1"/>
          </p:cNvPicPr>
          <p:nvPr/>
        </p:nvPicPr>
        <p:blipFill>
          <a:blip r:embed="rId18" cstate="email"/>
          <a:srcRect/>
          <a:stretch>
            <a:fillRect/>
          </a:stretch>
        </p:blipFill>
        <p:spPr bwMode="auto">
          <a:xfrm>
            <a:off x="6169393" y="3356393"/>
            <a:ext cx="255514" cy="255514"/>
          </a:xfrm>
          <a:prstGeom prst="rect">
            <a:avLst/>
          </a:prstGeom>
          <a:noFill/>
          <a:ln w="9525">
            <a:noFill/>
            <a:miter lim="800000"/>
            <a:headEnd/>
            <a:tailEnd/>
          </a:ln>
        </p:spPr>
      </p:pic>
      <p:grpSp>
        <p:nvGrpSpPr>
          <p:cNvPr id="5" name="Group 148"/>
          <p:cNvGrpSpPr/>
          <p:nvPr/>
        </p:nvGrpSpPr>
        <p:grpSpPr>
          <a:xfrm>
            <a:off x="498640" y="2844784"/>
            <a:ext cx="7900737" cy="1511300"/>
            <a:chOff x="498640" y="2844784"/>
            <a:chExt cx="7900737" cy="1511300"/>
          </a:xfrm>
        </p:grpSpPr>
        <p:sp>
          <p:nvSpPr>
            <p:cNvPr id="168" name="Rounded Rectangle 167"/>
            <p:cNvSpPr/>
            <p:nvPr/>
          </p:nvSpPr>
          <p:spPr bwMode="auto">
            <a:xfrm>
              <a:off x="498640" y="2844784"/>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400" dirty="0" smtClean="0">
                  <a:solidFill>
                    <a:schemeClr val="tx1"/>
                  </a:solidFill>
                </a:rPr>
                <a:t>DMZ</a:t>
              </a:r>
            </a:p>
          </p:txBody>
        </p:sp>
        <p:sp>
          <p:nvSpPr>
            <p:cNvPr id="169" name="Rounded Rectangle 168"/>
            <p:cNvSpPr/>
            <p:nvPr/>
          </p:nvSpPr>
          <p:spPr bwMode="auto">
            <a:xfrm>
              <a:off x="1745236" y="2857484"/>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400" dirty="0" smtClean="0">
                  <a:solidFill>
                    <a:schemeClr val="tx1"/>
                  </a:solidFill>
                </a:rPr>
                <a:t>PCI compliant</a:t>
              </a:r>
            </a:p>
          </p:txBody>
        </p:sp>
        <p:sp>
          <p:nvSpPr>
            <p:cNvPr id="170" name="Rounded Rectangle 169"/>
            <p:cNvSpPr/>
            <p:nvPr/>
          </p:nvSpPr>
          <p:spPr bwMode="auto">
            <a:xfrm>
              <a:off x="3495156" y="2870184"/>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400" dirty="0" smtClean="0">
                  <a:solidFill>
                    <a:schemeClr val="tx1"/>
                  </a:solidFill>
                </a:rPr>
                <a:t>HIPAA compliant</a:t>
              </a:r>
            </a:p>
          </p:txBody>
        </p:sp>
        <p:sp>
          <p:nvSpPr>
            <p:cNvPr id="133" name="Rounded Rectangle 132"/>
            <p:cNvSpPr/>
            <p:nvPr/>
          </p:nvSpPr>
          <p:spPr bwMode="auto">
            <a:xfrm>
              <a:off x="5427587" y="2864834"/>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400" dirty="0" smtClean="0">
                  <a:solidFill>
                    <a:schemeClr val="tx1"/>
                  </a:solidFill>
                </a:rPr>
                <a:t>Web</a:t>
              </a:r>
            </a:p>
          </p:txBody>
        </p:sp>
        <p:sp>
          <p:nvSpPr>
            <p:cNvPr id="144" name="Rounded Rectangle 143"/>
            <p:cNvSpPr/>
            <p:nvPr/>
          </p:nvSpPr>
          <p:spPr bwMode="auto">
            <a:xfrm>
              <a:off x="7256377" y="2864836"/>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400" dirty="0" smtClean="0">
                  <a:solidFill>
                    <a:schemeClr val="tx1"/>
                  </a:solidFill>
                </a:rPr>
                <a:t>View</a:t>
              </a:r>
            </a:p>
          </p:txBody>
        </p:sp>
      </p:grpSp>
      <p:grpSp>
        <p:nvGrpSpPr>
          <p:cNvPr id="6" name="Group 151"/>
          <p:cNvGrpSpPr/>
          <p:nvPr/>
        </p:nvGrpSpPr>
        <p:grpSpPr>
          <a:xfrm>
            <a:off x="4469317" y="2337275"/>
            <a:ext cx="4846133" cy="799427"/>
            <a:chOff x="4469317" y="2337275"/>
            <a:chExt cx="4846133" cy="799427"/>
          </a:xfrm>
        </p:grpSpPr>
        <p:pic>
          <p:nvPicPr>
            <p:cNvPr id="134" name="Picture 133" descr="VMW_10Q2_ICONvShield_Silver.png"/>
            <p:cNvPicPr>
              <a:picLocks noChangeAspect="1"/>
            </p:cNvPicPr>
            <p:nvPr/>
          </p:nvPicPr>
          <p:blipFill>
            <a:blip r:embed="rId19" cstate="print"/>
            <a:stretch>
              <a:fillRect/>
            </a:stretch>
          </p:blipFill>
          <p:spPr>
            <a:xfrm>
              <a:off x="8298367" y="2337275"/>
              <a:ext cx="503255" cy="596425"/>
            </a:xfrm>
            <a:prstGeom prst="rect">
              <a:avLst/>
            </a:prstGeom>
          </p:spPr>
        </p:pic>
        <p:pic>
          <p:nvPicPr>
            <p:cNvPr id="111" name="Picture 110" descr="VMW_10Q2_ICONvShield_Silver.png"/>
            <p:cNvPicPr>
              <a:picLocks noChangeAspect="1"/>
            </p:cNvPicPr>
            <p:nvPr/>
          </p:nvPicPr>
          <p:blipFill>
            <a:blip r:embed="rId19" cstate="print"/>
            <a:stretch>
              <a:fillRect/>
            </a:stretch>
          </p:blipFill>
          <p:spPr>
            <a:xfrm>
              <a:off x="4469317" y="2337275"/>
              <a:ext cx="503255" cy="596425"/>
            </a:xfrm>
            <a:prstGeom prst="rect">
              <a:avLst/>
            </a:prstGeom>
          </p:spPr>
        </p:pic>
        <p:sp>
          <p:nvSpPr>
            <p:cNvPr id="146" name="TextBox 145"/>
            <p:cNvSpPr txBox="1"/>
            <p:nvPr/>
          </p:nvSpPr>
          <p:spPr>
            <a:xfrm>
              <a:off x="4543425" y="2828925"/>
              <a:ext cx="952500" cy="307777"/>
            </a:xfrm>
            <a:prstGeom prst="rect">
              <a:avLst/>
            </a:prstGeom>
            <a:noFill/>
          </p:spPr>
          <p:txBody>
            <a:bodyPr wrap="square" rtlCol="0">
              <a:spAutoFit/>
            </a:bodyPr>
            <a:lstStyle/>
            <a:p>
              <a:pPr>
                <a:spcAft>
                  <a:spcPts val="0"/>
                </a:spcAft>
              </a:pPr>
              <a:r>
                <a:rPr lang="en-US" sz="700" b="1" dirty="0" smtClean="0">
                  <a:solidFill>
                    <a:srgbClr val="333333"/>
                  </a:solidFill>
                  <a:latin typeface="+mn-lt"/>
                  <a:ea typeface="+mn-ea"/>
                </a:rPr>
                <a:t>VMware</a:t>
              </a:r>
            </a:p>
            <a:p>
              <a:pPr>
                <a:spcAft>
                  <a:spcPts val="0"/>
                </a:spcAft>
              </a:pPr>
              <a:r>
                <a:rPr lang="en-US" sz="700" b="1" dirty="0" smtClean="0">
                  <a:solidFill>
                    <a:srgbClr val="333333"/>
                  </a:solidFill>
                  <a:latin typeface="+mn-lt"/>
                  <a:ea typeface="+mn-ea"/>
                </a:rPr>
                <a:t>vShield  </a:t>
              </a:r>
            </a:p>
          </p:txBody>
        </p:sp>
        <p:sp>
          <p:nvSpPr>
            <p:cNvPr id="147" name="TextBox 146"/>
            <p:cNvSpPr txBox="1"/>
            <p:nvPr/>
          </p:nvSpPr>
          <p:spPr>
            <a:xfrm>
              <a:off x="8362950" y="2828925"/>
              <a:ext cx="952500" cy="307777"/>
            </a:xfrm>
            <a:prstGeom prst="rect">
              <a:avLst/>
            </a:prstGeom>
            <a:noFill/>
          </p:spPr>
          <p:txBody>
            <a:bodyPr wrap="square" rtlCol="0">
              <a:spAutoFit/>
            </a:bodyPr>
            <a:lstStyle/>
            <a:p>
              <a:pPr>
                <a:spcAft>
                  <a:spcPts val="0"/>
                </a:spcAft>
              </a:pPr>
              <a:r>
                <a:rPr lang="en-US" sz="700" b="1" dirty="0" smtClean="0">
                  <a:solidFill>
                    <a:srgbClr val="333333"/>
                  </a:solidFill>
                  <a:latin typeface="+mn-lt"/>
                  <a:ea typeface="+mn-ea"/>
                </a:rPr>
                <a:t>VMware</a:t>
              </a:r>
            </a:p>
            <a:p>
              <a:pPr>
                <a:spcAft>
                  <a:spcPts val="0"/>
                </a:spcAft>
              </a:pPr>
              <a:r>
                <a:rPr lang="en-US" sz="700" b="1" dirty="0" smtClean="0">
                  <a:solidFill>
                    <a:srgbClr val="333333"/>
                  </a:solidFill>
                  <a:latin typeface="+mn-lt"/>
                  <a:ea typeface="+mn-ea"/>
                </a:rPr>
                <a:t>vShield  </a:t>
              </a:r>
            </a:p>
          </p:txBody>
        </p:sp>
      </p:grpSp>
      <p:sp>
        <p:nvSpPr>
          <p:cNvPr id="145" name="Rounded Rectangle 144"/>
          <p:cNvSpPr/>
          <p:nvPr>
            <p:custDataLst>
              <p:tags r:id="rId12"/>
            </p:custDataLst>
          </p:nvPr>
        </p:nvSpPr>
        <p:spPr bwMode="auto">
          <a:xfrm>
            <a:off x="389982" y="4657347"/>
            <a:ext cx="8257005" cy="377767"/>
          </a:xfrm>
          <a:prstGeom prst="round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a:defRPr/>
            </a:pPr>
            <a:r>
              <a:rPr lang="en-US" sz="1600" b="1" dirty="0" smtClean="0">
                <a:solidFill>
                  <a:srgbClr val="FFFFFF"/>
                </a:solidFill>
                <a:latin typeface="Arial" charset="0"/>
                <a:ea typeface="ＭＳ Ｐゴシック" pitchFamily="34" charset="-128"/>
              </a:rPr>
              <a:t>VMware vShield Manager</a:t>
            </a:r>
            <a:endParaRPr lang="en-US" sz="1600" b="1" dirty="0">
              <a:solidFill>
                <a:srgbClr val="FFFFFF"/>
              </a:solidFill>
              <a:latin typeface="Arial" charset="0"/>
              <a:ea typeface="ＭＳ Ｐゴシック" pitchFamily="34" charset="-128"/>
            </a:endParaRPr>
          </a:p>
        </p:txBody>
      </p:sp>
      <p:grpSp>
        <p:nvGrpSpPr>
          <p:cNvPr id="7" name="Group 150"/>
          <p:cNvGrpSpPr/>
          <p:nvPr/>
        </p:nvGrpSpPr>
        <p:grpSpPr>
          <a:xfrm>
            <a:off x="428332" y="2185723"/>
            <a:ext cx="5572179" cy="588711"/>
            <a:chOff x="428332" y="2185723"/>
            <a:chExt cx="5572179" cy="588711"/>
          </a:xfrm>
        </p:grpSpPr>
        <p:pic>
          <p:nvPicPr>
            <p:cNvPr id="86" name="Picture 45" descr="ICON_Firewall_Q308"/>
            <p:cNvPicPr>
              <a:picLocks noChangeAspect="1" noChangeArrowheads="1"/>
            </p:cNvPicPr>
            <p:nvPr>
              <p:custDataLst>
                <p:tags r:id="rId13"/>
              </p:custDataLst>
            </p:nvPr>
          </p:nvPicPr>
          <p:blipFill>
            <a:blip r:embed="rId20" cstate="print"/>
            <a:srcRect/>
            <a:stretch>
              <a:fillRect/>
            </a:stretch>
          </p:blipFill>
          <p:spPr bwMode="auto">
            <a:xfrm>
              <a:off x="428332" y="2189734"/>
              <a:ext cx="631210" cy="584700"/>
            </a:xfrm>
            <a:prstGeom prst="rect">
              <a:avLst/>
            </a:prstGeom>
            <a:noFill/>
            <a:ln w="9525">
              <a:noFill/>
              <a:miter lim="800000"/>
              <a:headEnd/>
              <a:tailEnd/>
            </a:ln>
          </p:spPr>
        </p:pic>
        <p:pic>
          <p:nvPicPr>
            <p:cNvPr id="150" name="Picture 45" descr="ICON_Firewall_Q308"/>
            <p:cNvPicPr>
              <a:picLocks noChangeAspect="1" noChangeArrowheads="1"/>
            </p:cNvPicPr>
            <p:nvPr>
              <p:custDataLst>
                <p:tags r:id="rId14"/>
              </p:custDataLst>
            </p:nvPr>
          </p:nvPicPr>
          <p:blipFill>
            <a:blip r:embed="rId20" cstate="print"/>
            <a:srcRect/>
            <a:stretch>
              <a:fillRect/>
            </a:stretch>
          </p:blipFill>
          <p:spPr bwMode="auto">
            <a:xfrm>
              <a:off x="5369301" y="2185723"/>
              <a:ext cx="631210" cy="584700"/>
            </a:xfrm>
            <a:prstGeom prst="rect">
              <a:avLst/>
            </a:prstGeom>
            <a:noFill/>
            <a:ln w="9525">
              <a:noFill/>
              <a:miter lim="800000"/>
              <a:headEnd/>
              <a:tailEnd/>
            </a:ln>
          </p:spPr>
        </p:pic>
      </p:grpSp>
      <p:pic>
        <p:nvPicPr>
          <p:cNvPr id="148" name="Picture 147" descr="VMW_10Q2_DGRM_vShield_Enterprise_Secure_View_Deployments_R3.png"/>
          <p:cNvPicPr>
            <a:picLocks noChangeAspect="1"/>
          </p:cNvPicPr>
          <p:nvPr/>
        </p:nvPicPr>
        <p:blipFill>
          <a:blip r:embed="rId21" cstate="print"/>
          <a:srcRect l="59402" t="12495" r="18809" b="72423"/>
          <a:stretch>
            <a:fillRect/>
          </a:stretch>
        </p:blipFill>
        <p:spPr>
          <a:xfrm>
            <a:off x="7336302" y="3312942"/>
            <a:ext cx="949568" cy="61194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slide(fromBottom)">
                                      <p:cBhvr>
                                        <p:cTn id="7" dur="500"/>
                                        <p:tgtEl>
                                          <p:spTgt spid="172"/>
                                        </p:tgtEl>
                                      </p:cBhvr>
                                    </p:animEffect>
                                  </p:childTnLst>
                                </p:cTn>
                              </p:par>
                              <p:par>
                                <p:cTn id="8" presetID="12" presetClass="entr" presetSubtype="4" fill="hold" grpId="1"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slide(fromBottom)">
                                      <p:cBhvr>
                                        <p:cTn id="10" dur="500"/>
                                        <p:tgtEl>
                                          <p:spTgt spid="17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slide(fromBottom)">
                                      <p:cBhvr>
                                        <p:cTn id="13" dur="500"/>
                                        <p:tgtEl>
                                          <p:spTgt spid="106"/>
                                        </p:tgtEl>
                                      </p:cBhvr>
                                    </p:animEffect>
                                  </p:childTnLst>
                                </p:cTn>
                              </p:par>
                              <p:par>
                                <p:cTn id="14" presetID="1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2" presetClass="entr" presetSubtype="4"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lide(fromBottom)">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9"/>
                                        </p:tgtEl>
                                        <p:attrNameLst>
                                          <p:attrName>style.visibility</p:attrName>
                                        </p:attrNameLst>
                                      </p:cBhvr>
                                      <p:to>
                                        <p:strVal val="visible"/>
                                      </p:to>
                                    </p:set>
                                    <p:anim calcmode="lin" valueType="num">
                                      <p:cBhvr additive="base">
                                        <p:cTn id="49" dur="500" fill="hold"/>
                                        <p:tgtEl>
                                          <p:spTgt spid="179"/>
                                        </p:tgtEl>
                                        <p:attrNameLst>
                                          <p:attrName>ppt_x</p:attrName>
                                        </p:attrNameLst>
                                      </p:cBhvr>
                                      <p:tavLst>
                                        <p:tav tm="0">
                                          <p:val>
                                            <p:strVal val="#ppt_x"/>
                                          </p:val>
                                        </p:tav>
                                        <p:tav tm="100000">
                                          <p:val>
                                            <p:strVal val="#ppt_x"/>
                                          </p:val>
                                        </p:tav>
                                      </p:tavLst>
                                    </p:anim>
                                    <p:anim calcmode="lin" valueType="num">
                                      <p:cBhvr additive="base">
                                        <p:cTn id="50" dur="500" fill="hold"/>
                                        <p:tgtEl>
                                          <p:spTgt spid="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72" grpId="0" animBg="1"/>
      <p:bldP spid="172" grpId="1"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4308642" y="1258678"/>
            <a:ext cx="4814255" cy="2882328"/>
          </a:xfrm>
          <a:prstGeom prst="rect">
            <a:avLst/>
          </a:prstGeom>
          <a:solidFill>
            <a:schemeClr val="bg1">
              <a:lumMod val="95000"/>
            </a:schemeClr>
          </a:solidFill>
          <a:scene3d>
            <a:camera prst="orthographicFront"/>
            <a:lightRig rig="threePt" dir="t"/>
          </a:scene3d>
          <a:sp3d>
            <a:bevelT/>
          </a:sp3d>
        </p:spPr>
        <p:txBody>
          <a:bodyPr wrap="square" rtlCol="0">
            <a:spAutoFit/>
          </a:bodyPr>
          <a:lstStyle/>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Multiple edge security services in one appliance</a:t>
            </a:r>
          </a:p>
          <a:p>
            <a:pPr marL="5730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Stateful inspection firewall</a:t>
            </a:r>
          </a:p>
          <a:p>
            <a:pPr marL="5730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Network Address Translation (NAT)</a:t>
            </a:r>
          </a:p>
          <a:p>
            <a:pPr marL="5730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Dynamic Host Configuration Protocol (DHCP)</a:t>
            </a:r>
          </a:p>
          <a:p>
            <a:pPr marL="5730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Site to site VPN (IPsec)</a:t>
            </a:r>
          </a:p>
          <a:p>
            <a:pPr marL="5730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Web Load Balancer</a:t>
            </a:r>
          </a:p>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Network isolation(edge port group isolation)</a:t>
            </a:r>
          </a:p>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Detailed network flow statistics for chargebacks, etc</a:t>
            </a:r>
          </a:p>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Policy management through UI or REST APIs</a:t>
            </a:r>
          </a:p>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Logging and auditing based on industry standard syslog format</a:t>
            </a:r>
          </a:p>
        </p:txBody>
      </p:sp>
      <p:sp>
        <p:nvSpPr>
          <p:cNvPr id="4" name="Title 3"/>
          <p:cNvSpPr>
            <a:spLocks noGrp="1"/>
          </p:cNvSpPr>
          <p:nvPr>
            <p:ph type="title"/>
            <p:custDataLst>
              <p:tags r:id="rId1"/>
            </p:custDataLst>
          </p:nvPr>
        </p:nvSpPr>
        <p:spPr/>
        <p:txBody>
          <a:bodyPr/>
          <a:lstStyle/>
          <a:p>
            <a:r>
              <a:rPr lang="en-US" dirty="0" smtClean="0"/>
              <a:t>vShield Edge</a:t>
            </a:r>
            <a:br>
              <a:rPr lang="en-US" dirty="0" smtClean="0"/>
            </a:br>
            <a:r>
              <a:rPr lang="en-US" sz="1800" dirty="0" smtClean="0"/>
              <a:t>Secure the Edge of the Virtual Data Center</a:t>
            </a:r>
            <a:endParaRPr lang="en-US" sz="1800" dirty="0"/>
          </a:p>
        </p:txBody>
      </p:sp>
      <p:sp>
        <p:nvSpPr>
          <p:cNvPr id="78" name="Rectangle 77"/>
          <p:cNvSpPr/>
          <p:nvPr/>
        </p:nvSpPr>
        <p:spPr bwMode="auto">
          <a:xfrm>
            <a:off x="4304714" y="726745"/>
            <a:ext cx="4818183" cy="572465"/>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800" b="1" dirty="0" smtClean="0">
                <a:solidFill>
                  <a:srgbClr val="FFFFFF"/>
                </a:solidFill>
              </a:rPr>
              <a:t>Features</a:t>
            </a:r>
          </a:p>
        </p:txBody>
      </p:sp>
      <p:grpSp>
        <p:nvGrpSpPr>
          <p:cNvPr id="2" name="Group 183"/>
          <p:cNvGrpSpPr/>
          <p:nvPr/>
        </p:nvGrpSpPr>
        <p:grpSpPr>
          <a:xfrm>
            <a:off x="4341577" y="4250310"/>
            <a:ext cx="4781320" cy="2392880"/>
            <a:chOff x="4296578" y="4250310"/>
            <a:chExt cx="4781320" cy="2392880"/>
          </a:xfrm>
        </p:grpSpPr>
        <p:sp>
          <p:nvSpPr>
            <p:cNvPr id="89" name="Rectangle 88"/>
            <p:cNvSpPr/>
            <p:nvPr/>
          </p:nvSpPr>
          <p:spPr bwMode="auto">
            <a:xfrm>
              <a:off x="4296578" y="4250310"/>
              <a:ext cx="4781320" cy="403443"/>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a:lnSpc>
                  <a:spcPct val="85000"/>
                </a:lnSpc>
                <a:spcAft>
                  <a:spcPct val="0"/>
                </a:spcAft>
                <a:buClr>
                  <a:srgbClr val="000000"/>
                </a:buClr>
                <a:defRPr/>
              </a:pPr>
              <a:r>
                <a:rPr lang="en-US" sz="1800" dirty="0" smtClean="0">
                  <a:solidFill>
                    <a:srgbClr val="FFFFFF"/>
                  </a:solidFill>
                </a:rPr>
                <a:t>Benefits</a:t>
              </a:r>
              <a:endParaRPr lang="en-US" sz="1800" dirty="0">
                <a:solidFill>
                  <a:srgbClr val="FFFFFF"/>
                </a:solidFill>
              </a:endParaRPr>
            </a:p>
          </p:txBody>
        </p:sp>
        <p:sp>
          <p:nvSpPr>
            <p:cNvPr id="90" name="TextBox 89"/>
            <p:cNvSpPr txBox="1"/>
            <p:nvPr/>
          </p:nvSpPr>
          <p:spPr>
            <a:xfrm>
              <a:off x="4318728" y="4654953"/>
              <a:ext cx="4740866" cy="1988237"/>
            </a:xfrm>
            <a:prstGeom prst="rect">
              <a:avLst/>
            </a:prstGeom>
            <a:solidFill>
              <a:schemeClr val="bg1">
                <a:lumMod val="95000"/>
              </a:schemeClr>
            </a:solidFill>
            <a:scene3d>
              <a:camera prst="orthographicFront"/>
              <a:lightRig rig="threePt" dir="t"/>
            </a:scene3d>
            <a:sp3d>
              <a:bevelT/>
            </a:sp3d>
          </p:spPr>
          <p:txBody>
            <a:bodyPr wrap="square" rtlCol="0">
              <a:spAutoFit/>
            </a:bodyPr>
            <a:lstStyle/>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Lower cost and complexity by eliminating multiple special purpose appliances</a:t>
              </a:r>
            </a:p>
            <a:p>
              <a:pPr marL="115888" lvl="0" indent="-115888" algn="l">
                <a:lnSpc>
                  <a:spcPct val="85000"/>
                </a:lnSpc>
                <a:spcBef>
                  <a:spcPct val="15000"/>
                </a:spcBef>
                <a:spcAft>
                  <a:spcPct val="25000"/>
                </a:spcAft>
                <a:buClr>
                  <a:srgbClr val="0070C0"/>
                </a:buClr>
                <a:buFont typeface="Arial" pitchFamily="34" charset="0"/>
                <a:buChar char="•"/>
                <a:defRPr/>
              </a:pPr>
              <a:r>
                <a:rPr lang="en-US" sz="1400" dirty="0" smtClean="0">
                  <a:solidFill>
                    <a:schemeClr val="tx1"/>
                  </a:solidFill>
                  <a:cs typeface="Arial" charset="0"/>
                </a:rPr>
                <a:t>Ensure policy enforcement with network isolation</a:t>
              </a:r>
            </a:p>
            <a:p>
              <a:pPr marL="115888" lvl="0" indent="-115888" algn="l">
                <a:lnSpc>
                  <a:spcPct val="85000"/>
                </a:lnSpc>
                <a:spcBef>
                  <a:spcPct val="15000"/>
                </a:spcBef>
                <a:spcAft>
                  <a:spcPct val="25000"/>
                </a:spcAft>
                <a:buClr>
                  <a:srgbClr val="0070C0"/>
                </a:buClr>
                <a:buFont typeface="Arial" pitchFamily="34" charset="0"/>
                <a:buChar char="•"/>
                <a:defRPr/>
              </a:pPr>
              <a:r>
                <a:rPr lang="en-US" sz="1400" dirty="0" smtClean="0">
                  <a:solidFill>
                    <a:schemeClr val="tx1"/>
                  </a:solidFill>
                  <a:cs typeface="Arial" charset="0"/>
                </a:rPr>
                <a:t>Simplify management with vCenter integration and programmable interfaces</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chemeClr val="tx1"/>
                  </a:solidFill>
                  <a:cs typeface="Arial" charset="0"/>
                </a:rPr>
                <a:t>Easier scalability with one edge per org/tenant</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chemeClr val="tx1"/>
                  </a:solidFill>
                  <a:cs typeface="Arial" charset="0"/>
                </a:rPr>
                <a:t>Rapid provisioning of edge security services</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chemeClr val="tx1"/>
                  </a:solidFill>
                  <a:cs typeface="Arial" charset="0"/>
                </a:rPr>
                <a:t>Simplify IT compliance with detailed logging</a:t>
              </a:r>
            </a:p>
          </p:txBody>
        </p:sp>
      </p:grpSp>
      <p:grpSp>
        <p:nvGrpSpPr>
          <p:cNvPr id="3" name="Group 81"/>
          <p:cNvGrpSpPr/>
          <p:nvPr/>
        </p:nvGrpSpPr>
        <p:grpSpPr>
          <a:xfrm>
            <a:off x="301452" y="1349829"/>
            <a:ext cx="4140531" cy="3423833"/>
            <a:chOff x="301452" y="1349829"/>
            <a:chExt cx="4140531" cy="3423833"/>
          </a:xfrm>
        </p:grpSpPr>
        <p:pic>
          <p:nvPicPr>
            <p:cNvPr id="83" name="Picture 27" descr="ICON_Cloud_Q308"/>
            <p:cNvPicPr>
              <a:picLocks noChangeAspect="1" noChangeArrowheads="1"/>
            </p:cNvPicPr>
            <p:nvPr>
              <p:custDataLst>
                <p:tags r:id="rId18"/>
              </p:custDataLst>
            </p:nvPr>
          </p:nvPicPr>
          <p:blipFill>
            <a:blip r:embed="rId30" cstate="email"/>
            <a:srcRect/>
            <a:stretch>
              <a:fillRect/>
            </a:stretch>
          </p:blipFill>
          <p:spPr bwMode="auto">
            <a:xfrm>
              <a:off x="636489" y="2797620"/>
              <a:ext cx="3105648" cy="1976042"/>
            </a:xfrm>
            <a:prstGeom prst="rect">
              <a:avLst/>
            </a:prstGeom>
            <a:noFill/>
            <a:ln w="9525">
              <a:noFill/>
              <a:miter lim="800000"/>
              <a:headEnd/>
              <a:tailEnd/>
            </a:ln>
          </p:spPr>
        </p:pic>
        <p:pic>
          <p:nvPicPr>
            <p:cNvPr id="84" name="Picture 8" descr="ICON_Server_flat_Q408.png"/>
            <p:cNvPicPr>
              <a:picLocks noChangeAspect="1"/>
            </p:cNvPicPr>
            <p:nvPr>
              <p:custDataLst>
                <p:tags r:id="rId19"/>
              </p:custDataLst>
            </p:nvPr>
          </p:nvPicPr>
          <p:blipFill>
            <a:blip r:embed="rId31" cstate="email"/>
            <a:srcRect/>
            <a:stretch>
              <a:fillRect/>
            </a:stretch>
          </p:blipFill>
          <p:spPr bwMode="auto">
            <a:xfrm>
              <a:off x="1259388" y="4013690"/>
              <a:ext cx="828946" cy="268408"/>
            </a:xfrm>
            <a:prstGeom prst="rect">
              <a:avLst/>
            </a:prstGeom>
            <a:noFill/>
            <a:ln w="9525">
              <a:noFill/>
              <a:miter lim="800000"/>
              <a:headEnd/>
              <a:tailEnd/>
            </a:ln>
          </p:spPr>
        </p:pic>
        <p:sp>
          <p:nvSpPr>
            <p:cNvPr id="85" name="Rounded Rectangle 84"/>
            <p:cNvSpPr/>
            <p:nvPr>
              <p:custDataLst>
                <p:tags r:id="rId20"/>
              </p:custDataLst>
            </p:nvPr>
          </p:nvSpPr>
          <p:spPr bwMode="auto">
            <a:xfrm>
              <a:off x="331118" y="3617331"/>
              <a:ext cx="3714443" cy="29075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000" b="1" dirty="0" smtClean="0">
                  <a:gradFill>
                    <a:gsLst>
                      <a:gs pos="0">
                        <a:srgbClr val="FFFFFF"/>
                      </a:gs>
                      <a:gs pos="83000">
                        <a:srgbClr val="FFFFFF"/>
                      </a:gs>
                    </a:gsLst>
                    <a:lin ang="16200000" scaled="0"/>
                  </a:gradFill>
                </a:rPr>
                <a:t>VMware </a:t>
              </a:r>
              <a:r>
                <a:rPr lang="en-US" sz="1000" b="1" dirty="0" err="1" smtClean="0">
                  <a:gradFill>
                    <a:gsLst>
                      <a:gs pos="0">
                        <a:srgbClr val="FFFFFF"/>
                      </a:gs>
                      <a:gs pos="83000">
                        <a:srgbClr val="FFFFFF"/>
                      </a:gs>
                    </a:gsLst>
                    <a:lin ang="16200000" scaled="0"/>
                  </a:gradFill>
                </a:rPr>
                <a:t>vSphere</a:t>
              </a:r>
              <a:endParaRPr lang="en-US" sz="1000" b="1" dirty="0">
                <a:gradFill>
                  <a:gsLst>
                    <a:gs pos="0">
                      <a:srgbClr val="FFFFFF"/>
                    </a:gs>
                    <a:gs pos="83000">
                      <a:srgbClr val="FFFFFF"/>
                    </a:gs>
                  </a:gsLst>
                  <a:lin ang="16200000" scaled="0"/>
                </a:gradFill>
              </a:endParaRPr>
            </a:p>
          </p:txBody>
        </p:sp>
        <p:pic>
          <p:nvPicPr>
            <p:cNvPr id="87" name="Picture 8" descr="ICON_Server_flat_Q408.png"/>
            <p:cNvPicPr>
              <a:picLocks noChangeAspect="1"/>
            </p:cNvPicPr>
            <p:nvPr>
              <p:custDataLst>
                <p:tags r:id="rId21"/>
              </p:custDataLst>
            </p:nvPr>
          </p:nvPicPr>
          <p:blipFill>
            <a:blip r:embed="rId31" cstate="email"/>
            <a:srcRect/>
            <a:stretch>
              <a:fillRect/>
            </a:stretch>
          </p:blipFill>
          <p:spPr bwMode="auto">
            <a:xfrm>
              <a:off x="2217322" y="4013690"/>
              <a:ext cx="828946" cy="268408"/>
            </a:xfrm>
            <a:prstGeom prst="rect">
              <a:avLst/>
            </a:prstGeom>
            <a:noFill/>
            <a:ln w="9525">
              <a:noFill/>
              <a:miter lim="800000"/>
              <a:headEnd/>
              <a:tailEnd/>
            </a:ln>
          </p:spPr>
        </p:pic>
        <p:pic>
          <p:nvPicPr>
            <p:cNvPr id="88" name="Picture 8" descr="ICON_Server_flat_Q408.png"/>
            <p:cNvPicPr>
              <a:picLocks noChangeAspect="1"/>
            </p:cNvPicPr>
            <p:nvPr>
              <p:custDataLst>
                <p:tags r:id="rId22"/>
              </p:custDataLst>
            </p:nvPr>
          </p:nvPicPr>
          <p:blipFill>
            <a:blip r:embed="rId31" cstate="email"/>
            <a:srcRect/>
            <a:stretch>
              <a:fillRect/>
            </a:stretch>
          </p:blipFill>
          <p:spPr bwMode="auto">
            <a:xfrm>
              <a:off x="3175258" y="4013690"/>
              <a:ext cx="828946" cy="268408"/>
            </a:xfrm>
            <a:prstGeom prst="rect">
              <a:avLst/>
            </a:prstGeom>
            <a:noFill/>
            <a:ln w="9525">
              <a:noFill/>
              <a:miter lim="800000"/>
              <a:headEnd/>
              <a:tailEnd/>
            </a:ln>
          </p:spPr>
        </p:pic>
        <p:pic>
          <p:nvPicPr>
            <p:cNvPr id="91" name="Picture 8" descr="ICON_Server_flat_Q408.png"/>
            <p:cNvPicPr>
              <a:picLocks noChangeAspect="1"/>
            </p:cNvPicPr>
            <p:nvPr>
              <p:custDataLst>
                <p:tags r:id="rId23"/>
              </p:custDataLst>
            </p:nvPr>
          </p:nvPicPr>
          <p:blipFill>
            <a:blip r:embed="rId31" cstate="email"/>
            <a:srcRect/>
            <a:stretch>
              <a:fillRect/>
            </a:stretch>
          </p:blipFill>
          <p:spPr bwMode="auto">
            <a:xfrm>
              <a:off x="301452" y="4013690"/>
              <a:ext cx="828946" cy="268408"/>
            </a:xfrm>
            <a:prstGeom prst="rect">
              <a:avLst/>
            </a:prstGeom>
            <a:noFill/>
            <a:ln w="9525">
              <a:noFill/>
              <a:miter lim="800000"/>
              <a:headEnd/>
              <a:tailEnd/>
            </a:ln>
          </p:spPr>
        </p:pic>
        <p:grpSp>
          <p:nvGrpSpPr>
            <p:cNvPr id="5" name="Group 21"/>
            <p:cNvGrpSpPr/>
            <p:nvPr>
              <p:custDataLst>
                <p:tags r:id="rId24"/>
              </p:custDataLst>
            </p:nvPr>
          </p:nvGrpSpPr>
          <p:grpSpPr>
            <a:xfrm>
              <a:off x="458192" y="1744172"/>
              <a:ext cx="879734" cy="1730152"/>
              <a:chOff x="558800" y="2540000"/>
              <a:chExt cx="1143000" cy="2247900"/>
            </a:xfrm>
          </p:grpSpPr>
          <p:pic>
            <p:nvPicPr>
              <p:cNvPr id="137" name="Picture 10" descr="ICON_VM_basic_flat_R2_Q408.png"/>
              <p:cNvPicPr>
                <a:picLocks noChangeAspect="1"/>
              </p:cNvPicPr>
              <p:nvPr/>
            </p:nvPicPr>
            <p:blipFill>
              <a:blip r:embed="rId32" cstate="email"/>
              <a:srcRect/>
              <a:stretch>
                <a:fillRect/>
              </a:stretch>
            </p:blipFill>
            <p:spPr bwMode="auto">
              <a:xfrm>
                <a:off x="697000" y="4412124"/>
                <a:ext cx="255514" cy="255514"/>
              </a:xfrm>
              <a:prstGeom prst="rect">
                <a:avLst/>
              </a:prstGeom>
              <a:noFill/>
              <a:ln w="9525">
                <a:noFill/>
                <a:miter lim="800000"/>
                <a:headEnd/>
                <a:tailEnd/>
              </a:ln>
            </p:spPr>
          </p:pic>
          <p:pic>
            <p:nvPicPr>
              <p:cNvPr id="138" name="Picture 12" descr="ICON_VM_basic_flat_R2_Q408.png"/>
              <p:cNvPicPr>
                <a:picLocks noChangeAspect="1"/>
              </p:cNvPicPr>
              <p:nvPr/>
            </p:nvPicPr>
            <p:blipFill>
              <a:blip r:embed="rId32" cstate="email"/>
              <a:srcRect/>
              <a:stretch>
                <a:fillRect/>
              </a:stretch>
            </p:blipFill>
            <p:spPr bwMode="auto">
              <a:xfrm>
                <a:off x="998803" y="4412124"/>
                <a:ext cx="255514" cy="255514"/>
              </a:xfrm>
              <a:prstGeom prst="rect">
                <a:avLst/>
              </a:prstGeom>
              <a:noFill/>
              <a:ln w="9525">
                <a:noFill/>
                <a:miter lim="800000"/>
                <a:headEnd/>
                <a:tailEnd/>
              </a:ln>
            </p:spPr>
          </p:pic>
          <p:pic>
            <p:nvPicPr>
              <p:cNvPr id="139" name="Picture 13" descr="ICON_VM_basic_flat_R2_Q408.png"/>
              <p:cNvPicPr>
                <a:picLocks noChangeAspect="1"/>
              </p:cNvPicPr>
              <p:nvPr/>
            </p:nvPicPr>
            <p:blipFill>
              <a:blip r:embed="rId32" cstate="email"/>
              <a:srcRect/>
              <a:stretch>
                <a:fillRect/>
              </a:stretch>
            </p:blipFill>
            <p:spPr bwMode="auto">
              <a:xfrm>
                <a:off x="1300606" y="4412124"/>
                <a:ext cx="255514" cy="255514"/>
              </a:xfrm>
              <a:prstGeom prst="rect">
                <a:avLst/>
              </a:prstGeom>
              <a:noFill/>
              <a:ln w="9525">
                <a:noFill/>
                <a:miter lim="800000"/>
                <a:headEnd/>
                <a:tailEnd/>
              </a:ln>
            </p:spPr>
          </p:pic>
          <p:pic>
            <p:nvPicPr>
              <p:cNvPr id="140" name="Picture 10" descr="ICON_VM_basic_flat_R2_Q408.png"/>
              <p:cNvPicPr>
                <a:picLocks noChangeAspect="1"/>
              </p:cNvPicPr>
              <p:nvPr/>
            </p:nvPicPr>
            <p:blipFill>
              <a:blip r:embed="rId32" cstate="email"/>
              <a:srcRect/>
              <a:stretch>
                <a:fillRect/>
              </a:stretch>
            </p:blipFill>
            <p:spPr bwMode="auto">
              <a:xfrm>
                <a:off x="696998" y="4107324"/>
                <a:ext cx="255514" cy="255514"/>
              </a:xfrm>
              <a:prstGeom prst="rect">
                <a:avLst/>
              </a:prstGeom>
              <a:noFill/>
              <a:ln w="9525">
                <a:noFill/>
                <a:miter lim="800000"/>
                <a:headEnd/>
                <a:tailEnd/>
              </a:ln>
            </p:spPr>
          </p:pic>
          <p:pic>
            <p:nvPicPr>
              <p:cNvPr id="141" name="Picture 12" descr="ICON_VM_basic_flat_R2_Q408.png"/>
              <p:cNvPicPr>
                <a:picLocks noChangeAspect="1"/>
              </p:cNvPicPr>
              <p:nvPr/>
            </p:nvPicPr>
            <p:blipFill>
              <a:blip r:embed="rId32" cstate="email"/>
              <a:srcRect/>
              <a:stretch>
                <a:fillRect/>
              </a:stretch>
            </p:blipFill>
            <p:spPr bwMode="auto">
              <a:xfrm>
                <a:off x="998801" y="4107324"/>
                <a:ext cx="255514" cy="255514"/>
              </a:xfrm>
              <a:prstGeom prst="rect">
                <a:avLst/>
              </a:prstGeom>
              <a:noFill/>
              <a:ln w="9525">
                <a:noFill/>
                <a:miter lim="800000"/>
                <a:headEnd/>
                <a:tailEnd/>
              </a:ln>
            </p:spPr>
          </p:pic>
          <p:pic>
            <p:nvPicPr>
              <p:cNvPr id="142" name="Picture 13" descr="ICON_VM_basic_flat_R2_Q408.png"/>
              <p:cNvPicPr>
                <a:picLocks noChangeAspect="1"/>
              </p:cNvPicPr>
              <p:nvPr/>
            </p:nvPicPr>
            <p:blipFill>
              <a:blip r:embed="rId32" cstate="email"/>
              <a:srcRect/>
              <a:stretch>
                <a:fillRect/>
              </a:stretch>
            </p:blipFill>
            <p:spPr bwMode="auto">
              <a:xfrm>
                <a:off x="1300604" y="4107324"/>
                <a:ext cx="255514" cy="255514"/>
              </a:xfrm>
              <a:prstGeom prst="rect">
                <a:avLst/>
              </a:prstGeom>
              <a:noFill/>
              <a:ln w="9525">
                <a:noFill/>
                <a:miter lim="800000"/>
                <a:headEnd/>
                <a:tailEnd/>
              </a:ln>
            </p:spPr>
          </p:pic>
          <p:pic>
            <p:nvPicPr>
              <p:cNvPr id="143" name="Picture 10" descr="ICON_VM_basic_flat_R2_Q408.png"/>
              <p:cNvPicPr>
                <a:picLocks noChangeAspect="1"/>
              </p:cNvPicPr>
              <p:nvPr/>
            </p:nvPicPr>
            <p:blipFill>
              <a:blip r:embed="rId32" cstate="email"/>
              <a:srcRect/>
              <a:stretch>
                <a:fillRect/>
              </a:stretch>
            </p:blipFill>
            <p:spPr bwMode="auto">
              <a:xfrm>
                <a:off x="697000" y="3793559"/>
                <a:ext cx="255514" cy="255514"/>
              </a:xfrm>
              <a:prstGeom prst="rect">
                <a:avLst/>
              </a:prstGeom>
              <a:noFill/>
              <a:ln w="9525">
                <a:noFill/>
                <a:miter lim="800000"/>
                <a:headEnd/>
                <a:tailEnd/>
              </a:ln>
            </p:spPr>
          </p:pic>
          <p:pic>
            <p:nvPicPr>
              <p:cNvPr id="144" name="Picture 12" descr="ICON_VM_basic_flat_R2_Q408.png"/>
              <p:cNvPicPr>
                <a:picLocks noChangeAspect="1"/>
              </p:cNvPicPr>
              <p:nvPr/>
            </p:nvPicPr>
            <p:blipFill>
              <a:blip r:embed="rId32" cstate="email"/>
              <a:srcRect/>
              <a:stretch>
                <a:fillRect/>
              </a:stretch>
            </p:blipFill>
            <p:spPr bwMode="auto">
              <a:xfrm>
                <a:off x="998803" y="3793559"/>
                <a:ext cx="255514" cy="255514"/>
              </a:xfrm>
              <a:prstGeom prst="rect">
                <a:avLst/>
              </a:prstGeom>
              <a:noFill/>
              <a:ln w="9525">
                <a:noFill/>
                <a:miter lim="800000"/>
                <a:headEnd/>
                <a:tailEnd/>
              </a:ln>
            </p:spPr>
          </p:pic>
          <p:pic>
            <p:nvPicPr>
              <p:cNvPr id="145" name="Picture 13" descr="ICON_VM_basic_flat_R2_Q408.png"/>
              <p:cNvPicPr>
                <a:picLocks noChangeAspect="1"/>
              </p:cNvPicPr>
              <p:nvPr/>
            </p:nvPicPr>
            <p:blipFill>
              <a:blip r:embed="rId32" cstate="email"/>
              <a:srcRect/>
              <a:stretch>
                <a:fillRect/>
              </a:stretch>
            </p:blipFill>
            <p:spPr bwMode="auto">
              <a:xfrm>
                <a:off x="1300606" y="3793559"/>
                <a:ext cx="255514" cy="255514"/>
              </a:xfrm>
              <a:prstGeom prst="rect">
                <a:avLst/>
              </a:prstGeom>
              <a:noFill/>
              <a:ln w="9525">
                <a:noFill/>
                <a:miter lim="800000"/>
                <a:headEnd/>
                <a:tailEnd/>
              </a:ln>
            </p:spPr>
          </p:pic>
          <p:pic>
            <p:nvPicPr>
              <p:cNvPr id="146" name="Picture 10" descr="ICON_VM_basic_flat_R2_Q408.png"/>
              <p:cNvPicPr>
                <a:picLocks noChangeAspect="1"/>
              </p:cNvPicPr>
              <p:nvPr/>
            </p:nvPicPr>
            <p:blipFill>
              <a:blip r:embed="rId32" cstate="email"/>
              <a:srcRect/>
              <a:stretch>
                <a:fillRect/>
              </a:stretch>
            </p:blipFill>
            <p:spPr bwMode="auto">
              <a:xfrm>
                <a:off x="701483" y="3461867"/>
                <a:ext cx="255514" cy="255514"/>
              </a:xfrm>
              <a:prstGeom prst="rect">
                <a:avLst/>
              </a:prstGeom>
              <a:noFill/>
              <a:ln w="9525">
                <a:noFill/>
                <a:miter lim="800000"/>
                <a:headEnd/>
                <a:tailEnd/>
              </a:ln>
            </p:spPr>
          </p:pic>
          <p:pic>
            <p:nvPicPr>
              <p:cNvPr id="147" name="Picture 12" descr="ICON_VM_basic_flat_R2_Q408.png"/>
              <p:cNvPicPr>
                <a:picLocks noChangeAspect="1"/>
              </p:cNvPicPr>
              <p:nvPr/>
            </p:nvPicPr>
            <p:blipFill>
              <a:blip r:embed="rId32" cstate="email"/>
              <a:srcRect/>
              <a:stretch>
                <a:fillRect/>
              </a:stretch>
            </p:blipFill>
            <p:spPr bwMode="auto">
              <a:xfrm>
                <a:off x="1003286" y="3461867"/>
                <a:ext cx="255514" cy="255514"/>
              </a:xfrm>
              <a:prstGeom prst="rect">
                <a:avLst/>
              </a:prstGeom>
              <a:noFill/>
              <a:ln w="9525">
                <a:noFill/>
                <a:miter lim="800000"/>
                <a:headEnd/>
                <a:tailEnd/>
              </a:ln>
            </p:spPr>
          </p:pic>
          <p:pic>
            <p:nvPicPr>
              <p:cNvPr id="148" name="Picture 13" descr="ICON_VM_basic_flat_R2_Q408.png"/>
              <p:cNvPicPr>
                <a:picLocks noChangeAspect="1"/>
              </p:cNvPicPr>
              <p:nvPr/>
            </p:nvPicPr>
            <p:blipFill>
              <a:blip r:embed="rId32" cstate="email"/>
              <a:srcRect/>
              <a:stretch>
                <a:fillRect/>
              </a:stretch>
            </p:blipFill>
            <p:spPr bwMode="auto">
              <a:xfrm>
                <a:off x="1305089" y="3461867"/>
                <a:ext cx="255514" cy="255514"/>
              </a:xfrm>
              <a:prstGeom prst="rect">
                <a:avLst/>
              </a:prstGeom>
              <a:noFill/>
              <a:ln w="9525">
                <a:noFill/>
                <a:miter lim="800000"/>
                <a:headEnd/>
                <a:tailEnd/>
              </a:ln>
            </p:spPr>
          </p:pic>
          <p:pic>
            <p:nvPicPr>
              <p:cNvPr id="149" name="Picture 10" descr="ICON_VM_basic_flat_R2_Q408.png"/>
              <p:cNvPicPr>
                <a:picLocks noChangeAspect="1"/>
              </p:cNvPicPr>
              <p:nvPr/>
            </p:nvPicPr>
            <p:blipFill>
              <a:blip r:embed="rId32" cstate="email"/>
              <a:srcRect/>
              <a:stretch>
                <a:fillRect/>
              </a:stretch>
            </p:blipFill>
            <p:spPr bwMode="auto">
              <a:xfrm>
                <a:off x="705966" y="3143622"/>
                <a:ext cx="255514" cy="255514"/>
              </a:xfrm>
              <a:prstGeom prst="rect">
                <a:avLst/>
              </a:prstGeom>
              <a:noFill/>
              <a:ln w="9525">
                <a:noFill/>
                <a:miter lim="800000"/>
                <a:headEnd/>
                <a:tailEnd/>
              </a:ln>
            </p:spPr>
          </p:pic>
          <p:pic>
            <p:nvPicPr>
              <p:cNvPr id="150" name="Picture 12" descr="ICON_VM_basic_flat_R2_Q408.png"/>
              <p:cNvPicPr>
                <a:picLocks noChangeAspect="1"/>
              </p:cNvPicPr>
              <p:nvPr/>
            </p:nvPicPr>
            <p:blipFill>
              <a:blip r:embed="rId32" cstate="email"/>
              <a:srcRect/>
              <a:stretch>
                <a:fillRect/>
              </a:stretch>
            </p:blipFill>
            <p:spPr bwMode="auto">
              <a:xfrm>
                <a:off x="1007769" y="3143622"/>
                <a:ext cx="255514" cy="255514"/>
              </a:xfrm>
              <a:prstGeom prst="rect">
                <a:avLst/>
              </a:prstGeom>
              <a:noFill/>
              <a:ln w="9525">
                <a:noFill/>
                <a:miter lim="800000"/>
                <a:headEnd/>
                <a:tailEnd/>
              </a:ln>
            </p:spPr>
          </p:pic>
          <p:pic>
            <p:nvPicPr>
              <p:cNvPr id="151" name="Picture 13" descr="ICON_VM_basic_flat_R2_Q408.png"/>
              <p:cNvPicPr>
                <a:picLocks noChangeAspect="1"/>
              </p:cNvPicPr>
              <p:nvPr/>
            </p:nvPicPr>
            <p:blipFill>
              <a:blip r:embed="rId32" cstate="email"/>
              <a:srcRect/>
              <a:stretch>
                <a:fillRect/>
              </a:stretch>
            </p:blipFill>
            <p:spPr bwMode="auto">
              <a:xfrm>
                <a:off x="1309572" y="3143622"/>
                <a:ext cx="255514" cy="255514"/>
              </a:xfrm>
              <a:prstGeom prst="rect">
                <a:avLst/>
              </a:prstGeom>
              <a:noFill/>
              <a:ln w="9525">
                <a:noFill/>
                <a:miter lim="800000"/>
                <a:headEnd/>
                <a:tailEnd/>
              </a:ln>
            </p:spPr>
          </p:pic>
          <p:sp>
            <p:nvSpPr>
              <p:cNvPr id="152" name="Rounded Rectangle 151"/>
              <p:cNvSpPr/>
              <p:nvPr/>
            </p:nvSpPr>
            <p:spPr bwMode="auto">
              <a:xfrm>
                <a:off x="558800" y="2540000"/>
                <a:ext cx="1143000" cy="2247900"/>
              </a:xfrm>
              <a:prstGeom prst="roundRect">
                <a:avLst>
                  <a:gd name="adj" fmla="val 11111"/>
                </a:avLst>
              </a:prstGeom>
              <a:noFill/>
              <a:ln w="38100">
                <a:solidFill>
                  <a:schemeClr val="accent1">
                    <a:lumMod val="50000"/>
                  </a:schemeClr>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100" dirty="0" smtClean="0">
                    <a:solidFill>
                      <a:schemeClr val="tx1"/>
                    </a:solidFill>
                  </a:rPr>
                  <a:t>Tenant A</a:t>
                </a:r>
              </a:p>
            </p:txBody>
          </p:sp>
        </p:grpSp>
        <p:grpSp>
          <p:nvGrpSpPr>
            <p:cNvPr id="6" name="Group 38"/>
            <p:cNvGrpSpPr/>
            <p:nvPr>
              <p:custDataLst>
                <p:tags r:id="rId25"/>
              </p:custDataLst>
            </p:nvPr>
          </p:nvGrpSpPr>
          <p:grpSpPr>
            <a:xfrm>
              <a:off x="1621397" y="1753947"/>
              <a:ext cx="879734" cy="1730152"/>
              <a:chOff x="2070100" y="2552700"/>
              <a:chExt cx="1143000" cy="2247900"/>
            </a:xfrm>
          </p:grpSpPr>
          <p:pic>
            <p:nvPicPr>
              <p:cNvPr id="121" name="Picture 10" descr="ICON_VM_basic_flat_R2_Q408.png"/>
              <p:cNvPicPr>
                <a:picLocks noChangeAspect="1"/>
              </p:cNvPicPr>
              <p:nvPr/>
            </p:nvPicPr>
            <p:blipFill>
              <a:blip r:embed="rId32" cstate="email"/>
              <a:srcRect/>
              <a:stretch>
                <a:fillRect/>
              </a:stretch>
            </p:blipFill>
            <p:spPr bwMode="auto">
              <a:xfrm>
                <a:off x="2206015" y="4412124"/>
                <a:ext cx="255514" cy="255514"/>
              </a:xfrm>
              <a:prstGeom prst="rect">
                <a:avLst/>
              </a:prstGeom>
              <a:noFill/>
              <a:ln w="9525">
                <a:noFill/>
                <a:miter lim="800000"/>
                <a:headEnd/>
                <a:tailEnd/>
              </a:ln>
            </p:spPr>
          </p:pic>
          <p:pic>
            <p:nvPicPr>
              <p:cNvPr id="122" name="Picture 12" descr="ICON_VM_basic_flat_R2_Q408.png"/>
              <p:cNvPicPr>
                <a:picLocks noChangeAspect="1"/>
              </p:cNvPicPr>
              <p:nvPr/>
            </p:nvPicPr>
            <p:blipFill>
              <a:blip r:embed="rId32" cstate="email"/>
              <a:srcRect/>
              <a:stretch>
                <a:fillRect/>
              </a:stretch>
            </p:blipFill>
            <p:spPr bwMode="auto">
              <a:xfrm>
                <a:off x="2507818" y="4412124"/>
                <a:ext cx="255514" cy="255514"/>
              </a:xfrm>
              <a:prstGeom prst="rect">
                <a:avLst/>
              </a:prstGeom>
              <a:noFill/>
              <a:ln w="9525">
                <a:noFill/>
                <a:miter lim="800000"/>
                <a:headEnd/>
                <a:tailEnd/>
              </a:ln>
            </p:spPr>
          </p:pic>
          <p:pic>
            <p:nvPicPr>
              <p:cNvPr id="123" name="Picture 13" descr="ICON_VM_basic_flat_R2_Q408.png"/>
              <p:cNvPicPr>
                <a:picLocks noChangeAspect="1"/>
              </p:cNvPicPr>
              <p:nvPr/>
            </p:nvPicPr>
            <p:blipFill>
              <a:blip r:embed="rId32" cstate="email"/>
              <a:srcRect/>
              <a:stretch>
                <a:fillRect/>
              </a:stretch>
            </p:blipFill>
            <p:spPr bwMode="auto">
              <a:xfrm>
                <a:off x="2809621" y="4412124"/>
                <a:ext cx="255514" cy="255514"/>
              </a:xfrm>
              <a:prstGeom prst="rect">
                <a:avLst/>
              </a:prstGeom>
              <a:noFill/>
              <a:ln w="9525">
                <a:noFill/>
                <a:miter lim="800000"/>
                <a:headEnd/>
                <a:tailEnd/>
              </a:ln>
            </p:spPr>
          </p:pic>
          <p:pic>
            <p:nvPicPr>
              <p:cNvPr id="124" name="Picture 10" descr="ICON_VM_basic_flat_R2_Q408.png"/>
              <p:cNvPicPr>
                <a:picLocks noChangeAspect="1"/>
              </p:cNvPicPr>
              <p:nvPr/>
            </p:nvPicPr>
            <p:blipFill>
              <a:blip r:embed="rId32" cstate="email"/>
              <a:srcRect/>
              <a:stretch>
                <a:fillRect/>
              </a:stretch>
            </p:blipFill>
            <p:spPr bwMode="auto">
              <a:xfrm>
                <a:off x="2206013" y="4107324"/>
                <a:ext cx="255514" cy="255514"/>
              </a:xfrm>
              <a:prstGeom prst="rect">
                <a:avLst/>
              </a:prstGeom>
              <a:noFill/>
              <a:ln w="9525">
                <a:noFill/>
                <a:miter lim="800000"/>
                <a:headEnd/>
                <a:tailEnd/>
              </a:ln>
            </p:spPr>
          </p:pic>
          <p:pic>
            <p:nvPicPr>
              <p:cNvPr id="125" name="Picture 12" descr="ICON_VM_basic_flat_R2_Q408.png"/>
              <p:cNvPicPr>
                <a:picLocks noChangeAspect="1"/>
              </p:cNvPicPr>
              <p:nvPr/>
            </p:nvPicPr>
            <p:blipFill>
              <a:blip r:embed="rId32" cstate="email"/>
              <a:srcRect/>
              <a:stretch>
                <a:fillRect/>
              </a:stretch>
            </p:blipFill>
            <p:spPr bwMode="auto">
              <a:xfrm>
                <a:off x="2507816" y="4107324"/>
                <a:ext cx="255514" cy="255514"/>
              </a:xfrm>
              <a:prstGeom prst="rect">
                <a:avLst/>
              </a:prstGeom>
              <a:noFill/>
              <a:ln w="9525">
                <a:noFill/>
                <a:miter lim="800000"/>
                <a:headEnd/>
                <a:tailEnd/>
              </a:ln>
            </p:spPr>
          </p:pic>
          <p:pic>
            <p:nvPicPr>
              <p:cNvPr id="126" name="Picture 13" descr="ICON_VM_basic_flat_R2_Q408.png"/>
              <p:cNvPicPr>
                <a:picLocks noChangeAspect="1"/>
              </p:cNvPicPr>
              <p:nvPr/>
            </p:nvPicPr>
            <p:blipFill>
              <a:blip r:embed="rId32" cstate="email"/>
              <a:srcRect/>
              <a:stretch>
                <a:fillRect/>
              </a:stretch>
            </p:blipFill>
            <p:spPr bwMode="auto">
              <a:xfrm>
                <a:off x="2809619" y="4107324"/>
                <a:ext cx="255514" cy="255514"/>
              </a:xfrm>
              <a:prstGeom prst="rect">
                <a:avLst/>
              </a:prstGeom>
              <a:noFill/>
              <a:ln w="9525">
                <a:noFill/>
                <a:miter lim="800000"/>
                <a:headEnd/>
                <a:tailEnd/>
              </a:ln>
            </p:spPr>
          </p:pic>
          <p:pic>
            <p:nvPicPr>
              <p:cNvPr id="127" name="Picture 10" descr="ICON_VM_basic_flat_R2_Q408.png"/>
              <p:cNvPicPr>
                <a:picLocks noChangeAspect="1"/>
              </p:cNvPicPr>
              <p:nvPr/>
            </p:nvPicPr>
            <p:blipFill>
              <a:blip r:embed="rId32" cstate="email"/>
              <a:srcRect/>
              <a:stretch>
                <a:fillRect/>
              </a:stretch>
            </p:blipFill>
            <p:spPr bwMode="auto">
              <a:xfrm>
                <a:off x="2206015" y="3793559"/>
                <a:ext cx="255514" cy="255514"/>
              </a:xfrm>
              <a:prstGeom prst="rect">
                <a:avLst/>
              </a:prstGeom>
              <a:noFill/>
              <a:ln w="9525">
                <a:noFill/>
                <a:miter lim="800000"/>
                <a:headEnd/>
                <a:tailEnd/>
              </a:ln>
            </p:spPr>
          </p:pic>
          <p:pic>
            <p:nvPicPr>
              <p:cNvPr id="128" name="Picture 12" descr="ICON_VM_basic_flat_R2_Q408.png"/>
              <p:cNvPicPr>
                <a:picLocks noChangeAspect="1"/>
              </p:cNvPicPr>
              <p:nvPr/>
            </p:nvPicPr>
            <p:blipFill>
              <a:blip r:embed="rId32" cstate="email"/>
              <a:srcRect/>
              <a:stretch>
                <a:fillRect/>
              </a:stretch>
            </p:blipFill>
            <p:spPr bwMode="auto">
              <a:xfrm>
                <a:off x="2507818" y="3793559"/>
                <a:ext cx="255514" cy="255514"/>
              </a:xfrm>
              <a:prstGeom prst="rect">
                <a:avLst/>
              </a:prstGeom>
              <a:noFill/>
              <a:ln w="9525">
                <a:noFill/>
                <a:miter lim="800000"/>
                <a:headEnd/>
                <a:tailEnd/>
              </a:ln>
            </p:spPr>
          </p:pic>
          <p:pic>
            <p:nvPicPr>
              <p:cNvPr id="129" name="Picture 13" descr="ICON_VM_basic_flat_R2_Q408.png"/>
              <p:cNvPicPr>
                <a:picLocks noChangeAspect="1"/>
              </p:cNvPicPr>
              <p:nvPr/>
            </p:nvPicPr>
            <p:blipFill>
              <a:blip r:embed="rId32" cstate="email"/>
              <a:srcRect/>
              <a:stretch>
                <a:fillRect/>
              </a:stretch>
            </p:blipFill>
            <p:spPr bwMode="auto">
              <a:xfrm>
                <a:off x="2809621" y="3793559"/>
                <a:ext cx="255514" cy="255514"/>
              </a:xfrm>
              <a:prstGeom prst="rect">
                <a:avLst/>
              </a:prstGeom>
              <a:noFill/>
              <a:ln w="9525">
                <a:noFill/>
                <a:miter lim="800000"/>
                <a:headEnd/>
                <a:tailEnd/>
              </a:ln>
            </p:spPr>
          </p:pic>
          <p:pic>
            <p:nvPicPr>
              <p:cNvPr id="130" name="Picture 10" descr="ICON_VM_basic_flat_R2_Q408.png"/>
              <p:cNvPicPr>
                <a:picLocks noChangeAspect="1"/>
              </p:cNvPicPr>
              <p:nvPr/>
            </p:nvPicPr>
            <p:blipFill>
              <a:blip r:embed="rId32" cstate="email"/>
              <a:srcRect/>
              <a:stretch>
                <a:fillRect/>
              </a:stretch>
            </p:blipFill>
            <p:spPr bwMode="auto">
              <a:xfrm>
                <a:off x="2210498" y="3461867"/>
                <a:ext cx="255514" cy="255514"/>
              </a:xfrm>
              <a:prstGeom prst="rect">
                <a:avLst/>
              </a:prstGeom>
              <a:noFill/>
              <a:ln w="9525">
                <a:noFill/>
                <a:miter lim="800000"/>
                <a:headEnd/>
                <a:tailEnd/>
              </a:ln>
            </p:spPr>
          </p:pic>
          <p:pic>
            <p:nvPicPr>
              <p:cNvPr id="131" name="Picture 12" descr="ICON_VM_basic_flat_R2_Q408.png"/>
              <p:cNvPicPr>
                <a:picLocks noChangeAspect="1"/>
              </p:cNvPicPr>
              <p:nvPr/>
            </p:nvPicPr>
            <p:blipFill>
              <a:blip r:embed="rId32" cstate="email"/>
              <a:srcRect/>
              <a:stretch>
                <a:fillRect/>
              </a:stretch>
            </p:blipFill>
            <p:spPr bwMode="auto">
              <a:xfrm>
                <a:off x="2512301" y="3461867"/>
                <a:ext cx="255514" cy="255514"/>
              </a:xfrm>
              <a:prstGeom prst="rect">
                <a:avLst/>
              </a:prstGeom>
              <a:noFill/>
              <a:ln w="9525">
                <a:noFill/>
                <a:miter lim="800000"/>
                <a:headEnd/>
                <a:tailEnd/>
              </a:ln>
            </p:spPr>
          </p:pic>
          <p:pic>
            <p:nvPicPr>
              <p:cNvPr id="132" name="Picture 13" descr="ICON_VM_basic_flat_R2_Q408.png"/>
              <p:cNvPicPr>
                <a:picLocks noChangeAspect="1"/>
              </p:cNvPicPr>
              <p:nvPr/>
            </p:nvPicPr>
            <p:blipFill>
              <a:blip r:embed="rId32" cstate="email"/>
              <a:srcRect/>
              <a:stretch>
                <a:fillRect/>
              </a:stretch>
            </p:blipFill>
            <p:spPr bwMode="auto">
              <a:xfrm>
                <a:off x="2814104" y="3461867"/>
                <a:ext cx="255514" cy="255514"/>
              </a:xfrm>
              <a:prstGeom prst="rect">
                <a:avLst/>
              </a:prstGeom>
              <a:noFill/>
              <a:ln w="9525">
                <a:noFill/>
                <a:miter lim="800000"/>
                <a:headEnd/>
                <a:tailEnd/>
              </a:ln>
            </p:spPr>
          </p:pic>
          <p:pic>
            <p:nvPicPr>
              <p:cNvPr id="133" name="Picture 10" descr="ICON_VM_basic_flat_R2_Q408.png"/>
              <p:cNvPicPr>
                <a:picLocks noChangeAspect="1"/>
              </p:cNvPicPr>
              <p:nvPr/>
            </p:nvPicPr>
            <p:blipFill>
              <a:blip r:embed="rId32" cstate="email"/>
              <a:srcRect/>
              <a:stretch>
                <a:fillRect/>
              </a:stretch>
            </p:blipFill>
            <p:spPr bwMode="auto">
              <a:xfrm>
                <a:off x="2214981" y="3143622"/>
                <a:ext cx="255514" cy="255514"/>
              </a:xfrm>
              <a:prstGeom prst="rect">
                <a:avLst/>
              </a:prstGeom>
              <a:noFill/>
              <a:ln w="9525">
                <a:noFill/>
                <a:miter lim="800000"/>
                <a:headEnd/>
                <a:tailEnd/>
              </a:ln>
            </p:spPr>
          </p:pic>
          <p:pic>
            <p:nvPicPr>
              <p:cNvPr id="134" name="Picture 12" descr="ICON_VM_basic_flat_R2_Q408.png"/>
              <p:cNvPicPr>
                <a:picLocks noChangeAspect="1"/>
              </p:cNvPicPr>
              <p:nvPr/>
            </p:nvPicPr>
            <p:blipFill>
              <a:blip r:embed="rId32" cstate="email"/>
              <a:srcRect/>
              <a:stretch>
                <a:fillRect/>
              </a:stretch>
            </p:blipFill>
            <p:spPr bwMode="auto">
              <a:xfrm>
                <a:off x="2516784" y="3143622"/>
                <a:ext cx="255514" cy="255514"/>
              </a:xfrm>
              <a:prstGeom prst="rect">
                <a:avLst/>
              </a:prstGeom>
              <a:noFill/>
              <a:ln w="9525">
                <a:noFill/>
                <a:miter lim="800000"/>
                <a:headEnd/>
                <a:tailEnd/>
              </a:ln>
            </p:spPr>
          </p:pic>
          <p:pic>
            <p:nvPicPr>
              <p:cNvPr id="135" name="Picture 13" descr="ICON_VM_basic_flat_R2_Q408.png"/>
              <p:cNvPicPr>
                <a:picLocks noChangeAspect="1"/>
              </p:cNvPicPr>
              <p:nvPr/>
            </p:nvPicPr>
            <p:blipFill>
              <a:blip r:embed="rId32" cstate="email"/>
              <a:srcRect/>
              <a:stretch>
                <a:fillRect/>
              </a:stretch>
            </p:blipFill>
            <p:spPr bwMode="auto">
              <a:xfrm>
                <a:off x="2818587" y="3143622"/>
                <a:ext cx="255514" cy="255514"/>
              </a:xfrm>
              <a:prstGeom prst="rect">
                <a:avLst/>
              </a:prstGeom>
              <a:noFill/>
              <a:ln w="9525">
                <a:noFill/>
                <a:miter lim="800000"/>
                <a:headEnd/>
                <a:tailEnd/>
              </a:ln>
            </p:spPr>
          </p:pic>
          <p:sp>
            <p:nvSpPr>
              <p:cNvPr id="136" name="Rounded Rectangle 135"/>
              <p:cNvSpPr/>
              <p:nvPr/>
            </p:nvSpPr>
            <p:spPr bwMode="auto">
              <a:xfrm>
                <a:off x="2070100" y="2552700"/>
                <a:ext cx="1143000" cy="2247900"/>
              </a:xfrm>
              <a:prstGeom prst="roundRect">
                <a:avLst>
                  <a:gd name="adj" fmla="val 11111"/>
                </a:avLst>
              </a:prstGeom>
              <a:noFill/>
              <a:ln w="38100">
                <a:solidFill>
                  <a:schemeClr val="accent1">
                    <a:lumMod val="50000"/>
                  </a:schemeClr>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100" dirty="0" smtClean="0">
                    <a:solidFill>
                      <a:schemeClr val="tx1"/>
                    </a:solidFill>
                  </a:rPr>
                  <a:t>Tenant C</a:t>
                </a:r>
              </a:p>
            </p:txBody>
          </p:sp>
        </p:grpSp>
        <p:grpSp>
          <p:nvGrpSpPr>
            <p:cNvPr id="7" name="Group 55"/>
            <p:cNvGrpSpPr/>
            <p:nvPr>
              <p:custDataLst>
                <p:tags r:id="rId26"/>
              </p:custDataLst>
            </p:nvPr>
          </p:nvGrpSpPr>
          <p:grpSpPr>
            <a:xfrm>
              <a:off x="3107168" y="1763720"/>
              <a:ext cx="879734" cy="1730152"/>
              <a:chOff x="3581400" y="2565400"/>
              <a:chExt cx="1143000" cy="2247900"/>
            </a:xfrm>
          </p:grpSpPr>
          <p:pic>
            <p:nvPicPr>
              <p:cNvPr id="105" name="Picture 10" descr="ICON_VM_basic_flat_R2_Q408.png"/>
              <p:cNvPicPr>
                <a:picLocks noChangeAspect="1"/>
              </p:cNvPicPr>
              <p:nvPr/>
            </p:nvPicPr>
            <p:blipFill>
              <a:blip r:embed="rId32" cstate="email"/>
              <a:srcRect/>
              <a:stretch>
                <a:fillRect/>
              </a:stretch>
            </p:blipFill>
            <p:spPr bwMode="auto">
              <a:xfrm>
                <a:off x="3713624" y="4416606"/>
                <a:ext cx="255514" cy="255514"/>
              </a:xfrm>
              <a:prstGeom prst="rect">
                <a:avLst/>
              </a:prstGeom>
              <a:noFill/>
              <a:ln w="9525">
                <a:noFill/>
                <a:miter lim="800000"/>
                <a:headEnd/>
                <a:tailEnd/>
              </a:ln>
            </p:spPr>
          </p:pic>
          <p:pic>
            <p:nvPicPr>
              <p:cNvPr id="106" name="Picture 12" descr="ICON_VM_basic_flat_R2_Q408.png"/>
              <p:cNvPicPr>
                <a:picLocks noChangeAspect="1"/>
              </p:cNvPicPr>
              <p:nvPr/>
            </p:nvPicPr>
            <p:blipFill>
              <a:blip r:embed="rId32" cstate="email"/>
              <a:srcRect/>
              <a:stretch>
                <a:fillRect/>
              </a:stretch>
            </p:blipFill>
            <p:spPr bwMode="auto">
              <a:xfrm>
                <a:off x="4015427" y="4416606"/>
                <a:ext cx="255514" cy="255514"/>
              </a:xfrm>
              <a:prstGeom prst="rect">
                <a:avLst/>
              </a:prstGeom>
              <a:noFill/>
              <a:ln w="9525">
                <a:noFill/>
                <a:miter lim="800000"/>
                <a:headEnd/>
                <a:tailEnd/>
              </a:ln>
            </p:spPr>
          </p:pic>
          <p:pic>
            <p:nvPicPr>
              <p:cNvPr id="107" name="Picture 13" descr="ICON_VM_basic_flat_R2_Q408.png"/>
              <p:cNvPicPr>
                <a:picLocks noChangeAspect="1"/>
              </p:cNvPicPr>
              <p:nvPr/>
            </p:nvPicPr>
            <p:blipFill>
              <a:blip r:embed="rId32" cstate="email"/>
              <a:srcRect/>
              <a:stretch>
                <a:fillRect/>
              </a:stretch>
            </p:blipFill>
            <p:spPr bwMode="auto">
              <a:xfrm>
                <a:off x="4317230" y="4416606"/>
                <a:ext cx="255514" cy="255514"/>
              </a:xfrm>
              <a:prstGeom prst="rect">
                <a:avLst/>
              </a:prstGeom>
              <a:noFill/>
              <a:ln w="9525">
                <a:noFill/>
                <a:miter lim="800000"/>
                <a:headEnd/>
                <a:tailEnd/>
              </a:ln>
            </p:spPr>
          </p:pic>
          <p:pic>
            <p:nvPicPr>
              <p:cNvPr id="108" name="Picture 10" descr="ICON_VM_basic_flat_R2_Q408.png"/>
              <p:cNvPicPr>
                <a:picLocks noChangeAspect="1"/>
              </p:cNvPicPr>
              <p:nvPr/>
            </p:nvPicPr>
            <p:blipFill>
              <a:blip r:embed="rId32" cstate="email"/>
              <a:srcRect/>
              <a:stretch>
                <a:fillRect/>
              </a:stretch>
            </p:blipFill>
            <p:spPr bwMode="auto">
              <a:xfrm>
                <a:off x="3713622" y="4111806"/>
                <a:ext cx="255514" cy="255514"/>
              </a:xfrm>
              <a:prstGeom prst="rect">
                <a:avLst/>
              </a:prstGeom>
              <a:noFill/>
              <a:ln w="9525">
                <a:noFill/>
                <a:miter lim="800000"/>
                <a:headEnd/>
                <a:tailEnd/>
              </a:ln>
            </p:spPr>
          </p:pic>
          <p:pic>
            <p:nvPicPr>
              <p:cNvPr id="109" name="Picture 12" descr="ICON_VM_basic_flat_R2_Q408.png"/>
              <p:cNvPicPr>
                <a:picLocks noChangeAspect="1"/>
              </p:cNvPicPr>
              <p:nvPr/>
            </p:nvPicPr>
            <p:blipFill>
              <a:blip r:embed="rId32" cstate="email"/>
              <a:srcRect/>
              <a:stretch>
                <a:fillRect/>
              </a:stretch>
            </p:blipFill>
            <p:spPr bwMode="auto">
              <a:xfrm>
                <a:off x="4015425" y="4111806"/>
                <a:ext cx="255514" cy="255514"/>
              </a:xfrm>
              <a:prstGeom prst="rect">
                <a:avLst/>
              </a:prstGeom>
              <a:noFill/>
              <a:ln w="9525">
                <a:noFill/>
                <a:miter lim="800000"/>
                <a:headEnd/>
                <a:tailEnd/>
              </a:ln>
            </p:spPr>
          </p:pic>
          <p:pic>
            <p:nvPicPr>
              <p:cNvPr id="110" name="Picture 13" descr="ICON_VM_basic_flat_R2_Q408.png"/>
              <p:cNvPicPr>
                <a:picLocks noChangeAspect="1"/>
              </p:cNvPicPr>
              <p:nvPr/>
            </p:nvPicPr>
            <p:blipFill>
              <a:blip r:embed="rId32" cstate="email"/>
              <a:srcRect/>
              <a:stretch>
                <a:fillRect/>
              </a:stretch>
            </p:blipFill>
            <p:spPr bwMode="auto">
              <a:xfrm>
                <a:off x="4317228" y="4111806"/>
                <a:ext cx="255514" cy="255514"/>
              </a:xfrm>
              <a:prstGeom prst="rect">
                <a:avLst/>
              </a:prstGeom>
              <a:noFill/>
              <a:ln w="9525">
                <a:noFill/>
                <a:miter lim="800000"/>
                <a:headEnd/>
                <a:tailEnd/>
              </a:ln>
            </p:spPr>
          </p:pic>
          <p:pic>
            <p:nvPicPr>
              <p:cNvPr id="111" name="Picture 10" descr="ICON_VM_basic_flat_R2_Q408.png"/>
              <p:cNvPicPr>
                <a:picLocks noChangeAspect="1"/>
              </p:cNvPicPr>
              <p:nvPr/>
            </p:nvPicPr>
            <p:blipFill>
              <a:blip r:embed="rId32" cstate="email"/>
              <a:srcRect/>
              <a:stretch>
                <a:fillRect/>
              </a:stretch>
            </p:blipFill>
            <p:spPr bwMode="auto">
              <a:xfrm>
                <a:off x="3713624" y="3798041"/>
                <a:ext cx="255514" cy="255514"/>
              </a:xfrm>
              <a:prstGeom prst="rect">
                <a:avLst/>
              </a:prstGeom>
              <a:noFill/>
              <a:ln w="9525">
                <a:noFill/>
                <a:miter lim="800000"/>
                <a:headEnd/>
                <a:tailEnd/>
              </a:ln>
            </p:spPr>
          </p:pic>
          <p:pic>
            <p:nvPicPr>
              <p:cNvPr id="112" name="Picture 12" descr="ICON_VM_basic_flat_R2_Q408.png"/>
              <p:cNvPicPr>
                <a:picLocks noChangeAspect="1"/>
              </p:cNvPicPr>
              <p:nvPr/>
            </p:nvPicPr>
            <p:blipFill>
              <a:blip r:embed="rId32" cstate="email"/>
              <a:srcRect/>
              <a:stretch>
                <a:fillRect/>
              </a:stretch>
            </p:blipFill>
            <p:spPr bwMode="auto">
              <a:xfrm>
                <a:off x="4015427" y="3798041"/>
                <a:ext cx="255514" cy="255514"/>
              </a:xfrm>
              <a:prstGeom prst="rect">
                <a:avLst/>
              </a:prstGeom>
              <a:noFill/>
              <a:ln w="9525">
                <a:noFill/>
                <a:miter lim="800000"/>
                <a:headEnd/>
                <a:tailEnd/>
              </a:ln>
            </p:spPr>
          </p:pic>
          <p:pic>
            <p:nvPicPr>
              <p:cNvPr id="113" name="Picture 13" descr="ICON_VM_basic_flat_R2_Q408.png"/>
              <p:cNvPicPr>
                <a:picLocks noChangeAspect="1"/>
              </p:cNvPicPr>
              <p:nvPr/>
            </p:nvPicPr>
            <p:blipFill>
              <a:blip r:embed="rId32" cstate="email"/>
              <a:srcRect/>
              <a:stretch>
                <a:fillRect/>
              </a:stretch>
            </p:blipFill>
            <p:spPr bwMode="auto">
              <a:xfrm>
                <a:off x="4317230" y="3798041"/>
                <a:ext cx="255514" cy="255514"/>
              </a:xfrm>
              <a:prstGeom prst="rect">
                <a:avLst/>
              </a:prstGeom>
              <a:noFill/>
              <a:ln w="9525">
                <a:noFill/>
                <a:miter lim="800000"/>
                <a:headEnd/>
                <a:tailEnd/>
              </a:ln>
            </p:spPr>
          </p:pic>
          <p:pic>
            <p:nvPicPr>
              <p:cNvPr id="114" name="Picture 10" descr="ICON_VM_basic_flat_R2_Q408.png"/>
              <p:cNvPicPr>
                <a:picLocks noChangeAspect="1"/>
              </p:cNvPicPr>
              <p:nvPr/>
            </p:nvPicPr>
            <p:blipFill>
              <a:blip r:embed="rId32" cstate="email"/>
              <a:srcRect/>
              <a:stretch>
                <a:fillRect/>
              </a:stretch>
            </p:blipFill>
            <p:spPr bwMode="auto">
              <a:xfrm>
                <a:off x="3718107" y="3466349"/>
                <a:ext cx="255514" cy="255514"/>
              </a:xfrm>
              <a:prstGeom prst="rect">
                <a:avLst/>
              </a:prstGeom>
              <a:noFill/>
              <a:ln w="9525">
                <a:noFill/>
                <a:miter lim="800000"/>
                <a:headEnd/>
                <a:tailEnd/>
              </a:ln>
            </p:spPr>
          </p:pic>
          <p:pic>
            <p:nvPicPr>
              <p:cNvPr id="115" name="Picture 12" descr="ICON_VM_basic_flat_R2_Q408.png"/>
              <p:cNvPicPr>
                <a:picLocks noChangeAspect="1"/>
              </p:cNvPicPr>
              <p:nvPr/>
            </p:nvPicPr>
            <p:blipFill>
              <a:blip r:embed="rId32" cstate="email"/>
              <a:srcRect/>
              <a:stretch>
                <a:fillRect/>
              </a:stretch>
            </p:blipFill>
            <p:spPr bwMode="auto">
              <a:xfrm>
                <a:off x="4019910" y="3466349"/>
                <a:ext cx="255514" cy="255514"/>
              </a:xfrm>
              <a:prstGeom prst="rect">
                <a:avLst/>
              </a:prstGeom>
              <a:noFill/>
              <a:ln w="9525">
                <a:noFill/>
                <a:miter lim="800000"/>
                <a:headEnd/>
                <a:tailEnd/>
              </a:ln>
            </p:spPr>
          </p:pic>
          <p:pic>
            <p:nvPicPr>
              <p:cNvPr id="116" name="Picture 13" descr="ICON_VM_basic_flat_R2_Q408.png"/>
              <p:cNvPicPr>
                <a:picLocks noChangeAspect="1"/>
              </p:cNvPicPr>
              <p:nvPr/>
            </p:nvPicPr>
            <p:blipFill>
              <a:blip r:embed="rId32" cstate="email"/>
              <a:srcRect/>
              <a:stretch>
                <a:fillRect/>
              </a:stretch>
            </p:blipFill>
            <p:spPr bwMode="auto">
              <a:xfrm>
                <a:off x="4321713" y="3466349"/>
                <a:ext cx="255514" cy="255514"/>
              </a:xfrm>
              <a:prstGeom prst="rect">
                <a:avLst/>
              </a:prstGeom>
              <a:noFill/>
              <a:ln w="9525">
                <a:noFill/>
                <a:miter lim="800000"/>
                <a:headEnd/>
                <a:tailEnd/>
              </a:ln>
            </p:spPr>
          </p:pic>
          <p:pic>
            <p:nvPicPr>
              <p:cNvPr id="117" name="Picture 10" descr="ICON_VM_basic_flat_R2_Q408.png"/>
              <p:cNvPicPr>
                <a:picLocks noChangeAspect="1"/>
              </p:cNvPicPr>
              <p:nvPr/>
            </p:nvPicPr>
            <p:blipFill>
              <a:blip r:embed="rId32" cstate="email"/>
              <a:srcRect/>
              <a:stretch>
                <a:fillRect/>
              </a:stretch>
            </p:blipFill>
            <p:spPr bwMode="auto">
              <a:xfrm>
                <a:off x="3722590" y="3148104"/>
                <a:ext cx="255514" cy="255514"/>
              </a:xfrm>
              <a:prstGeom prst="rect">
                <a:avLst/>
              </a:prstGeom>
              <a:noFill/>
              <a:ln w="9525">
                <a:noFill/>
                <a:miter lim="800000"/>
                <a:headEnd/>
                <a:tailEnd/>
              </a:ln>
            </p:spPr>
          </p:pic>
          <p:pic>
            <p:nvPicPr>
              <p:cNvPr id="118" name="Picture 12" descr="ICON_VM_basic_flat_R2_Q408.png"/>
              <p:cNvPicPr>
                <a:picLocks noChangeAspect="1"/>
              </p:cNvPicPr>
              <p:nvPr/>
            </p:nvPicPr>
            <p:blipFill>
              <a:blip r:embed="rId32" cstate="email"/>
              <a:srcRect/>
              <a:stretch>
                <a:fillRect/>
              </a:stretch>
            </p:blipFill>
            <p:spPr bwMode="auto">
              <a:xfrm>
                <a:off x="4024393" y="3148104"/>
                <a:ext cx="255514" cy="255514"/>
              </a:xfrm>
              <a:prstGeom prst="rect">
                <a:avLst/>
              </a:prstGeom>
              <a:noFill/>
              <a:ln w="9525">
                <a:noFill/>
                <a:miter lim="800000"/>
                <a:headEnd/>
                <a:tailEnd/>
              </a:ln>
            </p:spPr>
          </p:pic>
          <p:pic>
            <p:nvPicPr>
              <p:cNvPr id="119" name="Picture 13" descr="ICON_VM_basic_flat_R2_Q408.png"/>
              <p:cNvPicPr>
                <a:picLocks noChangeAspect="1"/>
              </p:cNvPicPr>
              <p:nvPr/>
            </p:nvPicPr>
            <p:blipFill>
              <a:blip r:embed="rId32" cstate="email"/>
              <a:srcRect/>
              <a:stretch>
                <a:fillRect/>
              </a:stretch>
            </p:blipFill>
            <p:spPr bwMode="auto">
              <a:xfrm>
                <a:off x="4326196" y="3148104"/>
                <a:ext cx="255514" cy="255514"/>
              </a:xfrm>
              <a:prstGeom prst="rect">
                <a:avLst/>
              </a:prstGeom>
              <a:noFill/>
              <a:ln w="9525">
                <a:noFill/>
                <a:miter lim="800000"/>
                <a:headEnd/>
                <a:tailEnd/>
              </a:ln>
            </p:spPr>
          </p:pic>
          <p:sp>
            <p:nvSpPr>
              <p:cNvPr id="120" name="Rounded Rectangle 119"/>
              <p:cNvSpPr/>
              <p:nvPr/>
            </p:nvSpPr>
            <p:spPr bwMode="auto">
              <a:xfrm>
                <a:off x="3581400" y="2565400"/>
                <a:ext cx="1143000" cy="2247900"/>
              </a:xfrm>
              <a:prstGeom prst="roundRect">
                <a:avLst>
                  <a:gd name="adj" fmla="val 11111"/>
                </a:avLst>
              </a:prstGeom>
              <a:noFill/>
              <a:ln w="38100">
                <a:solidFill>
                  <a:schemeClr val="accent1">
                    <a:lumMod val="50000"/>
                  </a:schemeClr>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100" dirty="0" smtClean="0">
                    <a:solidFill>
                      <a:schemeClr val="tx1"/>
                    </a:solidFill>
                  </a:rPr>
                  <a:t>Tenant X</a:t>
                </a:r>
              </a:p>
            </p:txBody>
          </p:sp>
        </p:grpSp>
        <p:grpSp>
          <p:nvGrpSpPr>
            <p:cNvPr id="8" name="Group 25"/>
            <p:cNvGrpSpPr>
              <a:grpSpLocks/>
            </p:cNvGrpSpPr>
            <p:nvPr>
              <p:custDataLst>
                <p:tags r:id="rId27"/>
              </p:custDataLst>
            </p:nvPr>
          </p:nvGrpSpPr>
          <p:grpSpPr bwMode="auto">
            <a:xfrm>
              <a:off x="2641621" y="2535037"/>
              <a:ext cx="333545" cy="69317"/>
              <a:chOff x="3552" y="2168"/>
              <a:chExt cx="240" cy="48"/>
            </a:xfrm>
          </p:grpSpPr>
          <p:sp>
            <p:nvSpPr>
              <p:cNvPr id="102" name="Oval 26"/>
              <p:cNvSpPr>
                <a:spLocks noChangeArrowheads="1"/>
              </p:cNvSpPr>
              <p:nvPr/>
            </p:nvSpPr>
            <p:spPr bwMode="auto">
              <a:xfrm>
                <a:off x="3552"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1800" dirty="0"/>
              </a:p>
            </p:txBody>
          </p:sp>
          <p:sp>
            <p:nvSpPr>
              <p:cNvPr id="103" name="Oval 27"/>
              <p:cNvSpPr>
                <a:spLocks noChangeArrowheads="1"/>
              </p:cNvSpPr>
              <p:nvPr/>
            </p:nvSpPr>
            <p:spPr bwMode="auto">
              <a:xfrm>
                <a:off x="3648"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1800" dirty="0"/>
              </a:p>
            </p:txBody>
          </p:sp>
          <p:sp>
            <p:nvSpPr>
              <p:cNvPr id="104" name="Oval 28"/>
              <p:cNvSpPr>
                <a:spLocks noChangeArrowheads="1"/>
              </p:cNvSpPr>
              <p:nvPr/>
            </p:nvSpPr>
            <p:spPr bwMode="auto">
              <a:xfrm>
                <a:off x="3744"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1800" dirty="0"/>
              </a:p>
            </p:txBody>
          </p:sp>
        </p:grpSp>
        <p:pic>
          <p:nvPicPr>
            <p:cNvPr id="96" name="Picture 95" descr="VMW_10Q3_ICON_Shield_blk.png"/>
            <p:cNvPicPr>
              <a:picLocks noChangeAspect="1"/>
            </p:cNvPicPr>
            <p:nvPr/>
          </p:nvPicPr>
          <p:blipFill>
            <a:blip r:embed="rId33" cstate="print"/>
            <a:stretch>
              <a:fillRect/>
            </a:stretch>
          </p:blipFill>
          <p:spPr>
            <a:xfrm>
              <a:off x="1193511" y="1857991"/>
              <a:ext cx="344344" cy="407052"/>
            </a:xfrm>
            <a:prstGeom prst="rect">
              <a:avLst/>
            </a:prstGeom>
          </p:spPr>
        </p:pic>
        <p:pic>
          <p:nvPicPr>
            <p:cNvPr id="97" name="Picture 96" descr="VMW_10Q3_ICON_Shield_blk.png"/>
            <p:cNvPicPr>
              <a:picLocks noChangeAspect="1"/>
            </p:cNvPicPr>
            <p:nvPr/>
          </p:nvPicPr>
          <p:blipFill>
            <a:blip r:embed="rId33" cstate="print"/>
            <a:stretch>
              <a:fillRect/>
            </a:stretch>
          </p:blipFill>
          <p:spPr>
            <a:xfrm>
              <a:off x="2357326" y="1871841"/>
              <a:ext cx="344344" cy="407052"/>
            </a:xfrm>
            <a:prstGeom prst="rect">
              <a:avLst/>
            </a:prstGeom>
          </p:spPr>
        </p:pic>
        <p:pic>
          <p:nvPicPr>
            <p:cNvPr id="98" name="Picture 97" descr="VMW_10Q3_ICON_Shield_blk.png"/>
            <p:cNvPicPr>
              <a:picLocks noChangeAspect="1"/>
            </p:cNvPicPr>
            <p:nvPr/>
          </p:nvPicPr>
          <p:blipFill>
            <a:blip r:embed="rId33" cstate="print"/>
            <a:stretch>
              <a:fillRect/>
            </a:stretch>
          </p:blipFill>
          <p:spPr>
            <a:xfrm>
              <a:off x="3839763" y="1871840"/>
              <a:ext cx="344344" cy="407052"/>
            </a:xfrm>
            <a:prstGeom prst="rect">
              <a:avLst/>
            </a:prstGeom>
          </p:spPr>
        </p:pic>
        <p:sp>
          <p:nvSpPr>
            <p:cNvPr id="99" name="TextBox 98"/>
            <p:cNvSpPr txBox="1"/>
            <p:nvPr/>
          </p:nvSpPr>
          <p:spPr>
            <a:xfrm>
              <a:off x="940526" y="1371600"/>
              <a:ext cx="832279" cy="387798"/>
            </a:xfrm>
            <a:prstGeom prst="rect">
              <a:avLst/>
            </a:prstGeom>
            <a:noFill/>
          </p:spPr>
          <p:txBody>
            <a:bodyPr wrap="none" rtlCol="0">
              <a:spAutoFit/>
            </a:bodyPr>
            <a:lstStyle/>
            <a:p>
              <a:pPr algn="l"/>
              <a:r>
                <a:rPr lang="en-US" sz="800" b="1" dirty="0" smtClean="0">
                  <a:solidFill>
                    <a:srgbClr val="333333"/>
                  </a:solidFill>
                  <a:latin typeface="+mn-lt"/>
                  <a:ea typeface="+mn-ea"/>
                </a:rPr>
                <a:t>VMware</a:t>
              </a:r>
            </a:p>
            <a:p>
              <a:pPr algn="l"/>
              <a:r>
                <a:rPr lang="en-US" sz="800" b="1" dirty="0" err="1" smtClean="0">
                  <a:solidFill>
                    <a:srgbClr val="333333"/>
                  </a:solidFill>
                  <a:latin typeface="+mn-lt"/>
                  <a:ea typeface="+mn-ea"/>
                </a:rPr>
                <a:t>vShield</a:t>
              </a:r>
              <a:r>
                <a:rPr lang="en-US" sz="800" b="1" dirty="0" smtClean="0">
                  <a:solidFill>
                    <a:srgbClr val="333333"/>
                  </a:solidFill>
                  <a:latin typeface="+mn-lt"/>
                  <a:ea typeface="+mn-ea"/>
                </a:rPr>
                <a:t> Edge</a:t>
              </a:r>
            </a:p>
          </p:txBody>
        </p:sp>
        <p:sp>
          <p:nvSpPr>
            <p:cNvPr id="100" name="TextBox 99"/>
            <p:cNvSpPr txBox="1"/>
            <p:nvPr/>
          </p:nvSpPr>
          <p:spPr>
            <a:xfrm>
              <a:off x="2164081" y="1367246"/>
              <a:ext cx="832279" cy="387798"/>
            </a:xfrm>
            <a:prstGeom prst="rect">
              <a:avLst/>
            </a:prstGeom>
            <a:noFill/>
          </p:spPr>
          <p:txBody>
            <a:bodyPr wrap="none" rtlCol="0">
              <a:spAutoFit/>
            </a:bodyPr>
            <a:lstStyle/>
            <a:p>
              <a:pPr algn="l"/>
              <a:r>
                <a:rPr lang="en-US" sz="800" b="1" dirty="0" smtClean="0">
                  <a:solidFill>
                    <a:srgbClr val="333333"/>
                  </a:solidFill>
                  <a:latin typeface="+mn-lt"/>
                  <a:ea typeface="+mn-ea"/>
                </a:rPr>
                <a:t>VMware</a:t>
              </a:r>
            </a:p>
            <a:p>
              <a:pPr algn="l"/>
              <a:r>
                <a:rPr lang="en-US" sz="800" b="1" dirty="0" err="1" smtClean="0">
                  <a:solidFill>
                    <a:srgbClr val="333333"/>
                  </a:solidFill>
                  <a:latin typeface="+mn-lt"/>
                  <a:ea typeface="+mn-ea"/>
                </a:rPr>
                <a:t>vShield</a:t>
              </a:r>
              <a:r>
                <a:rPr lang="en-US" sz="800" b="1" dirty="0" smtClean="0">
                  <a:solidFill>
                    <a:srgbClr val="333333"/>
                  </a:solidFill>
                  <a:latin typeface="+mn-lt"/>
                  <a:ea typeface="+mn-ea"/>
                </a:rPr>
                <a:t> Edge</a:t>
              </a:r>
            </a:p>
          </p:txBody>
        </p:sp>
        <p:sp>
          <p:nvSpPr>
            <p:cNvPr id="101" name="TextBox 100"/>
            <p:cNvSpPr txBox="1"/>
            <p:nvPr/>
          </p:nvSpPr>
          <p:spPr>
            <a:xfrm>
              <a:off x="3609704" y="1349829"/>
              <a:ext cx="832279" cy="387798"/>
            </a:xfrm>
            <a:prstGeom prst="rect">
              <a:avLst/>
            </a:prstGeom>
            <a:noFill/>
          </p:spPr>
          <p:txBody>
            <a:bodyPr wrap="none" rtlCol="0">
              <a:spAutoFit/>
            </a:bodyPr>
            <a:lstStyle/>
            <a:p>
              <a:pPr algn="l"/>
              <a:r>
                <a:rPr lang="en-US" sz="800" b="1" dirty="0" smtClean="0">
                  <a:solidFill>
                    <a:srgbClr val="333333"/>
                  </a:solidFill>
                  <a:latin typeface="+mn-lt"/>
                  <a:ea typeface="+mn-ea"/>
                </a:rPr>
                <a:t>VMware</a:t>
              </a:r>
            </a:p>
            <a:p>
              <a:pPr algn="l"/>
              <a:r>
                <a:rPr lang="en-US" sz="800" b="1" dirty="0" err="1" smtClean="0">
                  <a:solidFill>
                    <a:srgbClr val="333333"/>
                  </a:solidFill>
                  <a:latin typeface="+mn-lt"/>
                  <a:ea typeface="+mn-ea"/>
                </a:rPr>
                <a:t>vShield</a:t>
              </a:r>
              <a:r>
                <a:rPr lang="en-US" sz="800" b="1" dirty="0" smtClean="0">
                  <a:solidFill>
                    <a:srgbClr val="333333"/>
                  </a:solidFill>
                  <a:latin typeface="+mn-lt"/>
                  <a:ea typeface="+mn-ea"/>
                </a:rPr>
                <a:t> Edge</a:t>
              </a:r>
            </a:p>
          </p:txBody>
        </p:sp>
      </p:grpSp>
      <p:grpSp>
        <p:nvGrpSpPr>
          <p:cNvPr id="9" name="Group 121"/>
          <p:cNvGrpSpPr/>
          <p:nvPr>
            <p:custDataLst>
              <p:tags r:id="rId2"/>
            </p:custDataLst>
          </p:nvPr>
        </p:nvGrpSpPr>
        <p:grpSpPr>
          <a:xfrm>
            <a:off x="3350234" y="5551056"/>
            <a:ext cx="705765" cy="775026"/>
            <a:chOff x="1133634" y="4768635"/>
            <a:chExt cx="1021198" cy="1121412"/>
          </a:xfrm>
        </p:grpSpPr>
        <p:pic>
          <p:nvPicPr>
            <p:cNvPr id="157" name="Picture 2"/>
            <p:cNvPicPr>
              <a:picLocks noChangeAspect="1" noChangeArrowheads="1"/>
            </p:cNvPicPr>
            <p:nvPr>
              <p:custDataLst>
                <p:tags r:id="rId17"/>
              </p:custDataLst>
            </p:nvPr>
          </p:nvPicPr>
          <p:blipFill>
            <a:blip r:embed="rId34" cstate="email">
              <a:clrChange>
                <a:clrFrom>
                  <a:srgbClr val="FEFFFF"/>
                </a:clrFrom>
                <a:clrTo>
                  <a:srgbClr val="FEFFFF">
                    <a:alpha val="0"/>
                  </a:srgbClr>
                </a:clrTo>
              </a:clrChange>
            </a:blip>
            <a:srcRect/>
            <a:stretch>
              <a:fillRect/>
            </a:stretch>
          </p:blipFill>
          <p:spPr bwMode="auto">
            <a:xfrm>
              <a:off x="1133634" y="4768635"/>
              <a:ext cx="1021198" cy="1021198"/>
            </a:xfrm>
            <a:prstGeom prst="rect">
              <a:avLst/>
            </a:prstGeom>
            <a:noFill/>
            <a:ln w="9525">
              <a:noFill/>
              <a:miter lim="800000"/>
              <a:headEnd/>
              <a:tailEnd/>
            </a:ln>
          </p:spPr>
        </p:pic>
        <p:sp>
          <p:nvSpPr>
            <p:cNvPr id="158" name="TextBox 157"/>
            <p:cNvSpPr txBox="1"/>
            <p:nvPr/>
          </p:nvSpPr>
          <p:spPr>
            <a:xfrm>
              <a:off x="1278587" y="5533781"/>
              <a:ext cx="647589" cy="356266"/>
            </a:xfrm>
            <a:prstGeom prst="rect">
              <a:avLst/>
            </a:prstGeom>
            <a:noFill/>
          </p:spPr>
          <p:txBody>
            <a:bodyPr wrap="none" rtlCol="0">
              <a:spAutoFit/>
            </a:bodyPr>
            <a:lstStyle/>
            <a:p>
              <a:pPr algn="l"/>
              <a:r>
                <a:rPr lang="en-US" sz="1000" dirty="0" smtClean="0">
                  <a:solidFill>
                    <a:srgbClr val="333333"/>
                  </a:solidFill>
                  <a:latin typeface="+mn-lt"/>
                  <a:ea typeface="+mn-ea"/>
                </a:rPr>
                <a:t>VPN</a:t>
              </a:r>
            </a:p>
          </p:txBody>
        </p:sp>
      </p:grpSp>
      <p:grpSp>
        <p:nvGrpSpPr>
          <p:cNvPr id="10" name="Group 123"/>
          <p:cNvGrpSpPr/>
          <p:nvPr>
            <p:custDataLst>
              <p:tags r:id="rId3"/>
            </p:custDataLst>
          </p:nvPr>
        </p:nvGrpSpPr>
        <p:grpSpPr>
          <a:xfrm>
            <a:off x="1918010" y="5513003"/>
            <a:ext cx="1219409" cy="813079"/>
            <a:chOff x="777544" y="2468109"/>
            <a:chExt cx="1764408" cy="1176474"/>
          </a:xfrm>
        </p:grpSpPr>
        <p:pic>
          <p:nvPicPr>
            <p:cNvPr id="160" name="Picture 159" descr="ICON_NetworkSwitch_Q308"/>
            <p:cNvPicPr>
              <a:picLocks noChangeAspect="1" noChangeArrowheads="1"/>
            </p:cNvPicPr>
            <p:nvPr>
              <p:custDataLst>
                <p:tags r:id="rId16"/>
              </p:custDataLst>
            </p:nvPr>
          </p:nvPicPr>
          <p:blipFill>
            <a:blip r:embed="rId35" cstate="email"/>
            <a:srcRect/>
            <a:stretch>
              <a:fillRect/>
            </a:stretch>
          </p:blipFill>
          <p:spPr bwMode="auto">
            <a:xfrm>
              <a:off x="983102" y="2468109"/>
              <a:ext cx="1181100" cy="842963"/>
            </a:xfrm>
            <a:prstGeom prst="rect">
              <a:avLst/>
            </a:prstGeom>
            <a:noFill/>
          </p:spPr>
        </p:pic>
        <p:sp>
          <p:nvSpPr>
            <p:cNvPr id="161" name="TextBox 160"/>
            <p:cNvSpPr txBox="1"/>
            <p:nvPr/>
          </p:nvSpPr>
          <p:spPr>
            <a:xfrm>
              <a:off x="777544" y="3288317"/>
              <a:ext cx="1764408" cy="356266"/>
            </a:xfrm>
            <a:prstGeom prst="rect">
              <a:avLst/>
            </a:prstGeom>
            <a:noFill/>
          </p:spPr>
          <p:txBody>
            <a:bodyPr wrap="square" rtlCol="0">
              <a:spAutoFit/>
            </a:bodyPr>
            <a:lstStyle/>
            <a:p>
              <a:pPr algn="l"/>
              <a:r>
                <a:rPr lang="en-US" sz="1000" dirty="0" smtClean="0">
                  <a:solidFill>
                    <a:srgbClr val="333333"/>
                  </a:solidFill>
                  <a:latin typeface="+mn-lt"/>
                  <a:ea typeface="+mn-ea"/>
                </a:rPr>
                <a:t>Load balancer</a:t>
              </a:r>
            </a:p>
          </p:txBody>
        </p:sp>
      </p:grpSp>
      <p:grpSp>
        <p:nvGrpSpPr>
          <p:cNvPr id="11" name="Group 122"/>
          <p:cNvGrpSpPr/>
          <p:nvPr>
            <p:custDataLst>
              <p:tags r:id="rId4"/>
            </p:custDataLst>
          </p:nvPr>
        </p:nvGrpSpPr>
        <p:grpSpPr>
          <a:xfrm>
            <a:off x="508840" y="5742028"/>
            <a:ext cx="1381617" cy="584054"/>
            <a:chOff x="-790764" y="4639609"/>
            <a:chExt cx="1999111" cy="845090"/>
          </a:xfrm>
        </p:grpSpPr>
        <p:pic>
          <p:nvPicPr>
            <p:cNvPr id="163" name="Picture 1"/>
            <p:cNvPicPr>
              <a:picLocks noChangeAspect="1" noChangeArrowheads="1"/>
            </p:cNvPicPr>
            <p:nvPr>
              <p:custDataLst>
                <p:tags r:id="rId15"/>
              </p:custDataLst>
            </p:nvPr>
          </p:nvPicPr>
          <p:blipFill>
            <a:blip r:embed="rId36" cstate="email"/>
            <a:srcRect t="36339" b="33622"/>
            <a:stretch>
              <a:fillRect/>
            </a:stretch>
          </p:blipFill>
          <p:spPr bwMode="auto">
            <a:xfrm>
              <a:off x="-790764" y="4639609"/>
              <a:ext cx="1999111" cy="600502"/>
            </a:xfrm>
            <a:prstGeom prst="rect">
              <a:avLst/>
            </a:prstGeom>
            <a:noFill/>
            <a:ln w="9525">
              <a:noFill/>
              <a:miter lim="800000"/>
              <a:headEnd/>
              <a:tailEnd/>
            </a:ln>
          </p:spPr>
        </p:pic>
        <p:sp>
          <p:nvSpPr>
            <p:cNvPr id="164" name="TextBox 163"/>
            <p:cNvSpPr txBox="1"/>
            <p:nvPr/>
          </p:nvSpPr>
          <p:spPr>
            <a:xfrm>
              <a:off x="-166102" y="5128432"/>
              <a:ext cx="907366" cy="356267"/>
            </a:xfrm>
            <a:prstGeom prst="rect">
              <a:avLst/>
            </a:prstGeom>
            <a:noFill/>
          </p:spPr>
          <p:txBody>
            <a:bodyPr wrap="none" rtlCol="0">
              <a:spAutoFit/>
            </a:bodyPr>
            <a:lstStyle/>
            <a:p>
              <a:pPr algn="l"/>
              <a:r>
                <a:rPr lang="en-US" sz="1000" dirty="0" smtClean="0">
                  <a:solidFill>
                    <a:srgbClr val="333333"/>
                  </a:solidFill>
                  <a:latin typeface="+mn-lt"/>
                  <a:ea typeface="+mn-ea"/>
                </a:rPr>
                <a:t>Firewall</a:t>
              </a:r>
            </a:p>
          </p:txBody>
        </p:sp>
      </p:grpSp>
      <p:grpSp>
        <p:nvGrpSpPr>
          <p:cNvPr id="12" name="Group 122"/>
          <p:cNvGrpSpPr/>
          <p:nvPr>
            <p:custDataLst>
              <p:tags r:id="rId5"/>
            </p:custDataLst>
          </p:nvPr>
        </p:nvGrpSpPr>
        <p:grpSpPr>
          <a:xfrm>
            <a:off x="356440" y="5382576"/>
            <a:ext cx="1381617" cy="584054"/>
            <a:chOff x="-790764" y="4639609"/>
            <a:chExt cx="1999111" cy="845090"/>
          </a:xfrm>
        </p:grpSpPr>
        <p:pic>
          <p:nvPicPr>
            <p:cNvPr id="169" name="Picture 1"/>
            <p:cNvPicPr>
              <a:picLocks noChangeAspect="1" noChangeArrowheads="1"/>
            </p:cNvPicPr>
            <p:nvPr>
              <p:custDataLst>
                <p:tags r:id="rId14"/>
              </p:custDataLst>
            </p:nvPr>
          </p:nvPicPr>
          <p:blipFill>
            <a:blip r:embed="rId36" cstate="email"/>
            <a:srcRect t="36339" b="33622"/>
            <a:stretch>
              <a:fillRect/>
            </a:stretch>
          </p:blipFill>
          <p:spPr bwMode="auto">
            <a:xfrm>
              <a:off x="-790764" y="4639609"/>
              <a:ext cx="1999111" cy="600502"/>
            </a:xfrm>
            <a:prstGeom prst="rect">
              <a:avLst/>
            </a:prstGeom>
            <a:noFill/>
            <a:ln w="9525">
              <a:noFill/>
              <a:miter lim="800000"/>
              <a:headEnd/>
              <a:tailEnd/>
            </a:ln>
          </p:spPr>
        </p:pic>
        <p:sp>
          <p:nvSpPr>
            <p:cNvPr id="170" name="TextBox 169"/>
            <p:cNvSpPr txBox="1"/>
            <p:nvPr/>
          </p:nvSpPr>
          <p:spPr>
            <a:xfrm>
              <a:off x="-166102" y="5128432"/>
              <a:ext cx="267294" cy="356267"/>
            </a:xfrm>
            <a:prstGeom prst="rect">
              <a:avLst/>
            </a:prstGeom>
            <a:noFill/>
          </p:spPr>
          <p:txBody>
            <a:bodyPr wrap="none" rtlCol="0">
              <a:spAutoFit/>
            </a:bodyPr>
            <a:lstStyle/>
            <a:p>
              <a:pPr algn="l"/>
              <a:endParaRPr lang="en-US" sz="1000" dirty="0" smtClean="0">
                <a:solidFill>
                  <a:srgbClr val="333333"/>
                </a:solidFill>
                <a:latin typeface="+mn-lt"/>
                <a:ea typeface="+mn-ea"/>
              </a:endParaRPr>
            </a:p>
          </p:txBody>
        </p:sp>
      </p:grpSp>
      <p:grpSp>
        <p:nvGrpSpPr>
          <p:cNvPr id="13" name="Group 123"/>
          <p:cNvGrpSpPr/>
          <p:nvPr>
            <p:custDataLst>
              <p:tags r:id="rId6"/>
            </p:custDataLst>
          </p:nvPr>
        </p:nvGrpSpPr>
        <p:grpSpPr>
          <a:xfrm>
            <a:off x="1661337" y="5216350"/>
            <a:ext cx="1219409" cy="813079"/>
            <a:chOff x="777544" y="2468109"/>
            <a:chExt cx="1764408" cy="1176474"/>
          </a:xfrm>
        </p:grpSpPr>
        <p:pic>
          <p:nvPicPr>
            <p:cNvPr id="172" name="Picture 171" descr="ICON_NetworkSwitch_Q308"/>
            <p:cNvPicPr>
              <a:picLocks noChangeAspect="1" noChangeArrowheads="1"/>
            </p:cNvPicPr>
            <p:nvPr>
              <p:custDataLst>
                <p:tags r:id="rId13"/>
              </p:custDataLst>
            </p:nvPr>
          </p:nvPicPr>
          <p:blipFill>
            <a:blip r:embed="rId35" cstate="email"/>
            <a:srcRect/>
            <a:stretch>
              <a:fillRect/>
            </a:stretch>
          </p:blipFill>
          <p:spPr bwMode="auto">
            <a:xfrm>
              <a:off x="983102" y="2468109"/>
              <a:ext cx="1181100" cy="842963"/>
            </a:xfrm>
            <a:prstGeom prst="rect">
              <a:avLst/>
            </a:prstGeom>
            <a:noFill/>
          </p:spPr>
        </p:pic>
        <p:sp>
          <p:nvSpPr>
            <p:cNvPr id="173" name="TextBox 172"/>
            <p:cNvSpPr txBox="1"/>
            <p:nvPr/>
          </p:nvSpPr>
          <p:spPr>
            <a:xfrm>
              <a:off x="777544" y="3288317"/>
              <a:ext cx="1764408" cy="356266"/>
            </a:xfrm>
            <a:prstGeom prst="rect">
              <a:avLst/>
            </a:prstGeom>
            <a:noFill/>
          </p:spPr>
          <p:txBody>
            <a:bodyPr wrap="square" rtlCol="0">
              <a:spAutoFit/>
            </a:bodyPr>
            <a:lstStyle/>
            <a:p>
              <a:pPr algn="l"/>
              <a:endParaRPr lang="en-US" sz="1000" dirty="0" smtClean="0">
                <a:solidFill>
                  <a:srgbClr val="333333"/>
                </a:solidFill>
                <a:latin typeface="+mn-lt"/>
                <a:ea typeface="+mn-ea"/>
              </a:endParaRPr>
            </a:p>
          </p:txBody>
        </p:sp>
      </p:grpSp>
      <p:grpSp>
        <p:nvGrpSpPr>
          <p:cNvPr id="14" name="Group 121"/>
          <p:cNvGrpSpPr/>
          <p:nvPr>
            <p:custDataLst>
              <p:tags r:id="rId7"/>
            </p:custDataLst>
          </p:nvPr>
        </p:nvGrpSpPr>
        <p:grpSpPr>
          <a:xfrm>
            <a:off x="3141687" y="5167544"/>
            <a:ext cx="705765" cy="775026"/>
            <a:chOff x="1133634" y="4768635"/>
            <a:chExt cx="1021198" cy="1121412"/>
          </a:xfrm>
        </p:grpSpPr>
        <p:pic>
          <p:nvPicPr>
            <p:cNvPr id="178" name="Picture 2"/>
            <p:cNvPicPr>
              <a:picLocks noChangeAspect="1" noChangeArrowheads="1"/>
            </p:cNvPicPr>
            <p:nvPr>
              <p:custDataLst>
                <p:tags r:id="rId12"/>
              </p:custDataLst>
            </p:nvPr>
          </p:nvPicPr>
          <p:blipFill>
            <a:blip r:embed="rId34" cstate="email">
              <a:clrChange>
                <a:clrFrom>
                  <a:srgbClr val="FEFFFF"/>
                </a:clrFrom>
                <a:clrTo>
                  <a:srgbClr val="FEFFFF">
                    <a:alpha val="0"/>
                  </a:srgbClr>
                </a:clrTo>
              </a:clrChange>
            </a:blip>
            <a:srcRect/>
            <a:stretch>
              <a:fillRect/>
            </a:stretch>
          </p:blipFill>
          <p:spPr bwMode="auto">
            <a:xfrm>
              <a:off x="1133634" y="4768635"/>
              <a:ext cx="1021198" cy="1021198"/>
            </a:xfrm>
            <a:prstGeom prst="rect">
              <a:avLst/>
            </a:prstGeom>
            <a:noFill/>
            <a:ln w="9525">
              <a:noFill/>
              <a:miter lim="800000"/>
              <a:headEnd/>
              <a:tailEnd/>
            </a:ln>
          </p:spPr>
        </p:pic>
        <p:sp>
          <p:nvSpPr>
            <p:cNvPr id="179" name="TextBox 178"/>
            <p:cNvSpPr txBox="1"/>
            <p:nvPr/>
          </p:nvSpPr>
          <p:spPr>
            <a:xfrm>
              <a:off x="1278587" y="5533781"/>
              <a:ext cx="267294" cy="356266"/>
            </a:xfrm>
            <a:prstGeom prst="rect">
              <a:avLst/>
            </a:prstGeom>
            <a:noFill/>
          </p:spPr>
          <p:txBody>
            <a:bodyPr wrap="none" rtlCol="0">
              <a:spAutoFit/>
            </a:bodyPr>
            <a:lstStyle/>
            <a:p>
              <a:pPr algn="l"/>
              <a:endParaRPr lang="en-US" sz="1000" dirty="0" smtClean="0">
                <a:solidFill>
                  <a:srgbClr val="333333"/>
                </a:solidFill>
                <a:latin typeface="+mn-lt"/>
                <a:ea typeface="+mn-ea"/>
              </a:endParaRPr>
            </a:p>
          </p:txBody>
        </p:sp>
      </p:grpSp>
      <p:sp>
        <p:nvSpPr>
          <p:cNvPr id="155" name="Freeform 154"/>
          <p:cNvSpPr/>
          <p:nvPr>
            <p:custDataLst>
              <p:tags r:id="rId8"/>
            </p:custDataLst>
          </p:nvPr>
        </p:nvSpPr>
        <p:spPr bwMode="auto">
          <a:xfrm>
            <a:off x="386129" y="3400607"/>
            <a:ext cx="3358609" cy="2119078"/>
          </a:xfrm>
          <a:custGeom>
            <a:avLst/>
            <a:gdLst>
              <a:gd name="connsiteX0" fmla="*/ 0 w 4067033"/>
              <a:gd name="connsiteY0" fmla="*/ 1310185 h 2988860"/>
              <a:gd name="connsiteX1" fmla="*/ 2402006 w 4067033"/>
              <a:gd name="connsiteY1" fmla="*/ 2988860 h 2988860"/>
              <a:gd name="connsiteX2" fmla="*/ 4067033 w 4067033"/>
              <a:gd name="connsiteY2" fmla="*/ 491320 h 2988860"/>
              <a:gd name="connsiteX3" fmla="*/ 3452883 w 4067033"/>
              <a:gd name="connsiteY3" fmla="*/ 0 h 2988860"/>
              <a:gd name="connsiteX4" fmla="*/ 0 w 4067033"/>
              <a:gd name="connsiteY4" fmla="*/ 1310185 h 2988860"/>
              <a:gd name="connsiteX0" fmla="*/ 0 w 4067033"/>
              <a:gd name="connsiteY0" fmla="*/ 1120271 h 2798946"/>
              <a:gd name="connsiteX1" fmla="*/ 2402006 w 4067033"/>
              <a:gd name="connsiteY1" fmla="*/ 2798946 h 2798946"/>
              <a:gd name="connsiteX2" fmla="*/ 4067033 w 4067033"/>
              <a:gd name="connsiteY2" fmla="*/ 301406 h 2798946"/>
              <a:gd name="connsiteX3" fmla="*/ 294686 w 4067033"/>
              <a:gd name="connsiteY3" fmla="*/ 0 h 2798946"/>
              <a:gd name="connsiteX4" fmla="*/ 0 w 4067033"/>
              <a:gd name="connsiteY4" fmla="*/ 1120271 h 2798946"/>
              <a:gd name="connsiteX0" fmla="*/ 0 w 2402006"/>
              <a:gd name="connsiteY0" fmla="*/ 1120271 h 2798946"/>
              <a:gd name="connsiteX1" fmla="*/ 2402006 w 2402006"/>
              <a:gd name="connsiteY1" fmla="*/ 2798946 h 2798946"/>
              <a:gd name="connsiteX2" fmla="*/ 690787 w 2402006"/>
              <a:gd name="connsiteY2" fmla="*/ 13018 h 2798946"/>
              <a:gd name="connsiteX3" fmla="*/ 294686 w 2402006"/>
              <a:gd name="connsiteY3" fmla="*/ 0 h 2798946"/>
              <a:gd name="connsiteX4" fmla="*/ 0 w 2402006"/>
              <a:gd name="connsiteY4" fmla="*/ 1120271 h 2798946"/>
              <a:gd name="connsiteX0" fmla="*/ 0 w 3548523"/>
              <a:gd name="connsiteY0" fmla="*/ 1120271 h 1891580"/>
              <a:gd name="connsiteX1" fmla="*/ 3548523 w 3548523"/>
              <a:gd name="connsiteY1" fmla="*/ 1891580 h 1891580"/>
              <a:gd name="connsiteX2" fmla="*/ 690787 w 3548523"/>
              <a:gd name="connsiteY2" fmla="*/ 13018 h 1891580"/>
              <a:gd name="connsiteX3" fmla="*/ 294686 w 3548523"/>
              <a:gd name="connsiteY3" fmla="*/ 0 h 1891580"/>
              <a:gd name="connsiteX4" fmla="*/ 0 w 3548523"/>
              <a:gd name="connsiteY4" fmla="*/ 1120271 h 1891580"/>
              <a:gd name="connsiteX0" fmla="*/ 0 w 3358609"/>
              <a:gd name="connsiteY0" fmla="*/ 2119078 h 2119078"/>
              <a:gd name="connsiteX1" fmla="*/ 3358609 w 3358609"/>
              <a:gd name="connsiteY1" fmla="*/ 1891580 h 2119078"/>
              <a:gd name="connsiteX2" fmla="*/ 500873 w 3358609"/>
              <a:gd name="connsiteY2" fmla="*/ 13018 h 2119078"/>
              <a:gd name="connsiteX3" fmla="*/ 104772 w 3358609"/>
              <a:gd name="connsiteY3" fmla="*/ 0 h 2119078"/>
              <a:gd name="connsiteX4" fmla="*/ 0 w 3358609"/>
              <a:gd name="connsiteY4" fmla="*/ 2119078 h 211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8609" h="2119078">
                <a:moveTo>
                  <a:pt x="0" y="2119078"/>
                </a:moveTo>
                <a:lnTo>
                  <a:pt x="3358609" y="1891580"/>
                </a:lnTo>
                <a:lnTo>
                  <a:pt x="500873" y="13018"/>
                </a:lnTo>
                <a:lnTo>
                  <a:pt x="104772" y="0"/>
                </a:lnTo>
                <a:lnTo>
                  <a:pt x="0" y="2119078"/>
                </a:lnTo>
                <a:close/>
              </a:path>
            </a:pathLst>
          </a:custGeom>
          <a:solidFill>
            <a:schemeClr val="accent5">
              <a:lumMod val="40000"/>
              <a:lumOff val="60000"/>
              <a:alpha val="47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166" name="Rectangle 165"/>
          <p:cNvSpPr/>
          <p:nvPr>
            <p:custDataLst>
              <p:tags r:id="rId9"/>
            </p:custDataLst>
          </p:nvPr>
        </p:nvSpPr>
        <p:spPr bwMode="auto">
          <a:xfrm>
            <a:off x="459081" y="3130061"/>
            <a:ext cx="399048" cy="28135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marL="0" marR="0" indent="0" algn="ctr" defTabSz="914400" eaLnBrk="1" latinLnBrk="0" hangingPunct="1">
              <a:lnSpc>
                <a:spcPct val="100000"/>
              </a:lnSpc>
              <a:buClrTx/>
              <a:buSzTx/>
              <a:buFontTx/>
              <a:buNone/>
              <a:tabLst/>
            </a:pPr>
            <a:r>
              <a:rPr lang="en-US" sz="600" b="1" dirty="0" smtClean="0">
                <a:solidFill>
                  <a:srgbClr val="FFFFFF"/>
                </a:solidFill>
              </a:rPr>
              <a:t>Secure Virtual Appliance</a:t>
            </a:r>
          </a:p>
        </p:txBody>
      </p:sp>
      <p:sp>
        <p:nvSpPr>
          <p:cNvPr id="167" name="Rectangle 166"/>
          <p:cNvSpPr/>
          <p:nvPr>
            <p:custDataLst>
              <p:tags r:id="rId10"/>
            </p:custDataLst>
          </p:nvPr>
        </p:nvSpPr>
        <p:spPr bwMode="auto">
          <a:xfrm>
            <a:off x="1610288" y="3141784"/>
            <a:ext cx="399048" cy="28135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marL="0" marR="0" indent="0" algn="ctr" defTabSz="914400" eaLnBrk="1" latinLnBrk="0" hangingPunct="1">
              <a:lnSpc>
                <a:spcPct val="100000"/>
              </a:lnSpc>
              <a:buClrTx/>
              <a:buSzTx/>
              <a:buFontTx/>
              <a:buNone/>
              <a:tabLst/>
            </a:pPr>
            <a:r>
              <a:rPr lang="en-US" sz="600" b="1" dirty="0" smtClean="0">
                <a:solidFill>
                  <a:srgbClr val="FFFFFF"/>
                </a:solidFill>
              </a:rPr>
              <a:t>Secure Virtual Appliance</a:t>
            </a:r>
          </a:p>
        </p:txBody>
      </p:sp>
      <p:sp>
        <p:nvSpPr>
          <p:cNvPr id="174" name="Rectangle 173"/>
          <p:cNvSpPr/>
          <p:nvPr>
            <p:custDataLst>
              <p:tags r:id="rId11"/>
            </p:custDataLst>
          </p:nvPr>
        </p:nvSpPr>
        <p:spPr bwMode="auto">
          <a:xfrm>
            <a:off x="3085051" y="3160541"/>
            <a:ext cx="399048" cy="28135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marL="0" marR="0" indent="0" algn="ctr" defTabSz="914400" eaLnBrk="1" latinLnBrk="0" hangingPunct="1">
              <a:lnSpc>
                <a:spcPct val="100000"/>
              </a:lnSpc>
              <a:buClrTx/>
              <a:buSzTx/>
              <a:buFontTx/>
              <a:buNone/>
              <a:tabLst/>
            </a:pPr>
            <a:r>
              <a:rPr lang="en-US" sz="600" b="1" dirty="0" smtClean="0">
                <a:solidFill>
                  <a:srgbClr val="FFFFFF"/>
                </a:solidFill>
              </a:rPr>
              <a:t>Secure Virtual Appliance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64" presetClass="path" presetSubtype="0" accel="50000" decel="50000" fill="hold" nodeType="withEffect">
                                  <p:stCondLst>
                                    <p:cond delay="0"/>
                                  </p:stCondLst>
                                  <p:childTnLst>
                                    <p:animMotion origin="layout" path="M -0.025 -0.06248 L -0.32292 -0.38563 " pathEditMode="fixed" rAng="0" ptsTypes="AA">
                                      <p:cBhvr>
                                        <p:cTn id="8" dur="3000" fill="hold"/>
                                        <p:tgtEl>
                                          <p:spTgt spid="9"/>
                                        </p:tgtEl>
                                        <p:attrNameLst>
                                          <p:attrName>ppt_x</p:attrName>
                                          <p:attrName>ppt_y</p:attrName>
                                        </p:attrNameLst>
                                      </p:cBhvr>
                                      <p:rCtr x="-149" y="-162"/>
                                    </p:animMotion>
                                  </p:childTnLst>
                                </p:cTn>
                              </p:par>
                              <p:par>
                                <p:cTn id="9" presetID="64" presetClass="path" presetSubtype="0" accel="50000" decel="50000" fill="hold" nodeType="withEffect">
                                  <p:stCondLst>
                                    <p:cond delay="0"/>
                                  </p:stCondLst>
                                  <p:childTnLst>
                                    <p:animMotion origin="layout" path="M -0.03021 -0.06016 L -0.20608 -0.38493 " pathEditMode="fixed" rAng="0" ptsTypes="AA">
                                      <p:cBhvr>
                                        <p:cTn id="10" dur="3000" fill="hold"/>
                                        <p:tgtEl>
                                          <p:spTgt spid="10"/>
                                        </p:tgtEl>
                                        <p:attrNameLst>
                                          <p:attrName>ppt_x</p:attrName>
                                          <p:attrName>ppt_y</p:attrName>
                                        </p:attrNameLst>
                                      </p:cBhvr>
                                      <p:rCtr x="-88" y="-162"/>
                                    </p:animMotion>
                                  </p:childTnLst>
                                </p:cTn>
                              </p:par>
                              <p:par>
                                <p:cTn id="11" presetID="64" presetClass="path" presetSubtype="0" accel="50000" decel="50000" fill="hold" nodeType="withEffect">
                                  <p:stCondLst>
                                    <p:cond delay="0"/>
                                  </p:stCondLst>
                                  <p:childTnLst>
                                    <p:animMotion origin="layout" path="M -0.01076 -0.05807 L -0.05365 -0.39025 " pathEditMode="fixed" rAng="0" ptsTypes="AA">
                                      <p:cBhvr>
                                        <p:cTn id="12" dur="3000" fill="hold"/>
                                        <p:tgtEl>
                                          <p:spTgt spid="11"/>
                                        </p:tgtEl>
                                        <p:attrNameLst>
                                          <p:attrName>ppt_x</p:attrName>
                                          <p:attrName>ppt_y</p:attrName>
                                        </p:attrNameLst>
                                      </p:cBhvr>
                                      <p:rCtr x="-22" y="-166"/>
                                    </p:animMotion>
                                  </p:childTnLst>
                                </p:cTn>
                              </p:par>
                              <p:par>
                                <p:cTn id="13" presetID="10" presetClass="exit" presetSubtype="0" fill="hold" nodeType="withEffect">
                                  <p:stCondLst>
                                    <p:cond delay="0"/>
                                  </p:stCondLst>
                                  <p:childTnLst>
                                    <p:animEffect transition="out" filter="fade">
                                      <p:cBhvr>
                                        <p:cTn id="14" dur="2000"/>
                                        <p:tgtEl>
                                          <p:spTgt spid="9"/>
                                        </p:tgtEl>
                                      </p:cBhvr>
                                    </p:animEffect>
                                    <p:set>
                                      <p:cBhvr>
                                        <p:cTn id="15" dur="1" fill="hold">
                                          <p:stCondLst>
                                            <p:cond delay="1999"/>
                                          </p:stCondLst>
                                        </p:cTn>
                                        <p:tgtEl>
                                          <p:spTgt spid="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10"/>
                                        </p:tgtEl>
                                      </p:cBhvr>
                                    </p:animEffect>
                                    <p:set>
                                      <p:cBhvr>
                                        <p:cTn id="18" dur="1" fill="hold">
                                          <p:stCondLst>
                                            <p:cond delay="1999"/>
                                          </p:stCondLst>
                                        </p:cTn>
                                        <p:tgtEl>
                                          <p:spTgt spid="1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11"/>
                                        </p:tgtEl>
                                      </p:cBhvr>
                                    </p:animEffect>
                                    <p:set>
                                      <p:cBhvr>
                                        <p:cTn id="21" dur="1" fill="hold">
                                          <p:stCondLst>
                                            <p:cond delay="1999"/>
                                          </p:stCondLst>
                                        </p:cTn>
                                        <p:tgtEl>
                                          <p:spTgt spid="11"/>
                                        </p:tgtEl>
                                        <p:attrNameLst>
                                          <p:attrName>style.visibility</p:attrName>
                                        </p:attrNameLst>
                                      </p:cBhvr>
                                      <p:to>
                                        <p:strVal val="hidden"/>
                                      </p:to>
                                    </p:set>
                                  </p:childTnLst>
                                </p:cTn>
                              </p:par>
                            </p:childTnLst>
                          </p:cTn>
                        </p:par>
                        <p:par>
                          <p:cTn id="22" fill="hold">
                            <p:stCondLst>
                              <p:cond delay="3000"/>
                            </p:stCondLst>
                            <p:childTnLst>
                              <p:par>
                                <p:cTn id="23" presetID="9" presetClass="entr" presetSubtype="0" fill="hold" grpId="1" nodeType="afterEffect">
                                  <p:stCondLst>
                                    <p:cond delay="0"/>
                                  </p:stCondLst>
                                  <p:childTnLst>
                                    <p:set>
                                      <p:cBhvr>
                                        <p:cTn id="24" dur="1" fill="hold">
                                          <p:stCondLst>
                                            <p:cond delay="0"/>
                                          </p:stCondLst>
                                        </p:cTn>
                                        <p:tgtEl>
                                          <p:spTgt spid="166"/>
                                        </p:tgtEl>
                                        <p:attrNameLst>
                                          <p:attrName>style.visibility</p:attrName>
                                        </p:attrNameLst>
                                      </p:cBhvr>
                                      <p:to>
                                        <p:strVal val="visible"/>
                                      </p:to>
                                    </p:set>
                                    <p:animEffect transition="in" filter="dissolve">
                                      <p:cBhvr>
                                        <p:cTn id="25" dur="500"/>
                                        <p:tgtEl>
                                          <p:spTgt spid="166"/>
                                        </p:tgtEl>
                                      </p:cBhvr>
                                    </p:animEffect>
                                  </p:childTnLst>
                                </p:cTn>
                              </p:par>
                            </p:childTnLst>
                          </p:cTn>
                        </p:par>
                        <p:par>
                          <p:cTn id="26" fill="hold">
                            <p:stCondLst>
                              <p:cond delay="3500"/>
                            </p:stCondLst>
                            <p:childTnLst>
                              <p:par>
                                <p:cTn id="27" presetID="9" presetClass="exit" presetSubtype="0" fill="hold" grpId="1" nodeType="afterEffect">
                                  <p:stCondLst>
                                    <p:cond delay="0"/>
                                  </p:stCondLst>
                                  <p:childTnLst>
                                    <p:animEffect transition="out" filter="dissolve">
                                      <p:cBhvr>
                                        <p:cTn id="28" dur="500"/>
                                        <p:tgtEl>
                                          <p:spTgt spid="155"/>
                                        </p:tgtEl>
                                      </p:cBhvr>
                                    </p:animEffect>
                                    <p:set>
                                      <p:cBhvr>
                                        <p:cTn id="29" dur="1" fill="hold">
                                          <p:stCondLst>
                                            <p:cond delay="499"/>
                                          </p:stCondLst>
                                        </p:cTn>
                                        <p:tgtEl>
                                          <p:spTgt spid="155"/>
                                        </p:tgtEl>
                                        <p:attrNameLst>
                                          <p:attrName>style.visibility</p:attrName>
                                        </p:attrNameLst>
                                      </p:cBhvr>
                                      <p:to>
                                        <p:strVal val="hidden"/>
                                      </p:to>
                                    </p:set>
                                  </p:childTnLst>
                                </p:cTn>
                              </p:par>
                            </p:childTnLst>
                          </p:cTn>
                        </p:par>
                        <p:par>
                          <p:cTn id="30" fill="hold">
                            <p:stCondLst>
                              <p:cond delay="4000"/>
                            </p:stCondLst>
                            <p:childTnLst>
                              <p:par>
                                <p:cTn id="31" presetID="64" presetClass="path" presetSubtype="0" accel="50000" decel="50000" fill="hold" nodeType="afterEffect">
                                  <p:stCondLst>
                                    <p:cond delay="0"/>
                                  </p:stCondLst>
                                  <p:childTnLst>
                                    <p:animMotion origin="layout" path="M 0.1842 0.02615 L 0.08334 -0.35486 " pathEditMode="fixed" rAng="0" ptsTypes="AA">
                                      <p:cBhvr>
                                        <p:cTn id="32" dur="2000" fill="hold"/>
                                        <p:tgtEl>
                                          <p:spTgt spid="12"/>
                                        </p:tgtEl>
                                        <p:attrNameLst>
                                          <p:attrName>ppt_x</p:attrName>
                                          <p:attrName>ppt_y</p:attrName>
                                        </p:attrNameLst>
                                      </p:cBhvr>
                                      <p:rCtr x="-51" y="-191"/>
                                    </p:animMotion>
                                  </p:childTnLst>
                                </p:cTn>
                              </p:par>
                              <p:par>
                                <p:cTn id="33" presetID="10" presetClass="exit" presetSubtype="0" fill="hold" nodeType="withEffect">
                                  <p:stCondLst>
                                    <p:cond delay="0"/>
                                  </p:stCondLst>
                                  <p:childTnLst>
                                    <p:animEffect transition="out" filter="fade">
                                      <p:cBhvr>
                                        <p:cTn id="34" dur="2000"/>
                                        <p:tgtEl>
                                          <p:spTgt spid="12"/>
                                        </p:tgtEl>
                                      </p:cBhvr>
                                    </p:animEffect>
                                    <p:set>
                                      <p:cBhvr>
                                        <p:cTn id="35" dur="1" fill="hold">
                                          <p:stCondLst>
                                            <p:cond delay="1999"/>
                                          </p:stCondLst>
                                        </p:cTn>
                                        <p:tgtEl>
                                          <p:spTgt spid="12"/>
                                        </p:tgtEl>
                                        <p:attrNameLst>
                                          <p:attrName>style.visibility</p:attrName>
                                        </p:attrNameLst>
                                      </p:cBhvr>
                                      <p:to>
                                        <p:strVal val="hidden"/>
                                      </p:to>
                                    </p:set>
                                  </p:childTnLst>
                                </p:cTn>
                              </p:par>
                              <p:par>
                                <p:cTn id="36" presetID="64" presetClass="path" presetSubtype="0" accel="50000" decel="50000" fill="hold" nodeType="withEffect">
                                  <p:stCondLst>
                                    <p:cond delay="0"/>
                                  </p:stCondLst>
                                  <p:childTnLst>
                                    <p:animMotion origin="layout" path="M -0.13229 0.06296 L -0.04584 -0.32361 " pathEditMode="fixed" rAng="0" ptsTypes="AA">
                                      <p:cBhvr>
                                        <p:cTn id="37" dur="2000" fill="hold"/>
                                        <p:tgtEl>
                                          <p:spTgt spid="13"/>
                                        </p:tgtEl>
                                        <p:attrNameLst>
                                          <p:attrName>ppt_x</p:attrName>
                                          <p:attrName>ppt_y</p:attrName>
                                        </p:attrNameLst>
                                      </p:cBhvr>
                                      <p:rCtr x="43" y="-193"/>
                                    </p:animMotion>
                                  </p:childTnLst>
                                </p:cTn>
                              </p:par>
                              <p:par>
                                <p:cTn id="38" presetID="10" presetClass="exit" presetSubtype="0" fill="hold" nodeType="withEffect">
                                  <p:stCondLst>
                                    <p:cond delay="0"/>
                                  </p:stCondLst>
                                  <p:childTnLst>
                                    <p:animEffect transition="out" filter="fade">
                                      <p:cBhvr>
                                        <p:cTn id="39" dur="2000"/>
                                        <p:tgtEl>
                                          <p:spTgt spid="13"/>
                                        </p:tgtEl>
                                      </p:cBhvr>
                                    </p:animEffect>
                                    <p:set>
                                      <p:cBhvr>
                                        <p:cTn id="40" dur="1" fill="hold">
                                          <p:stCondLst>
                                            <p:cond delay="1999"/>
                                          </p:stCondLst>
                                        </p:cTn>
                                        <p:tgtEl>
                                          <p:spTgt spid="13"/>
                                        </p:tgtEl>
                                        <p:attrNameLst>
                                          <p:attrName>style.visibility</p:attrName>
                                        </p:attrNameLst>
                                      </p:cBhvr>
                                      <p:to>
                                        <p:strVal val="hidden"/>
                                      </p:to>
                                    </p:set>
                                  </p:childTnLst>
                                </p:cTn>
                              </p:par>
                              <p:par>
                                <p:cTn id="41" presetID="64" presetClass="path" presetSubtype="0" accel="50000" decel="50000" fill="hold" nodeType="withEffect">
                                  <p:stCondLst>
                                    <p:cond delay="0"/>
                                  </p:stCondLst>
                                  <p:childTnLst>
                                    <p:animMotion origin="layout" path="M 0.03559 0.05625 L -0.16754 -0.32801 " pathEditMode="fixed" rAng="0" ptsTypes="AA">
                                      <p:cBhvr>
                                        <p:cTn id="42" dur="2000" fill="hold"/>
                                        <p:tgtEl>
                                          <p:spTgt spid="14"/>
                                        </p:tgtEl>
                                        <p:attrNameLst>
                                          <p:attrName>ppt_x</p:attrName>
                                          <p:attrName>ppt_y</p:attrName>
                                        </p:attrNameLst>
                                      </p:cBhvr>
                                      <p:rCtr x="-102" y="-192"/>
                                    </p:animMotion>
                                  </p:childTnLst>
                                </p:cTn>
                              </p:par>
                              <p:par>
                                <p:cTn id="43" presetID="10" presetClass="exit" presetSubtype="0" fill="hold" nodeType="withEffect">
                                  <p:stCondLst>
                                    <p:cond delay="0"/>
                                  </p:stCondLst>
                                  <p:childTnLst>
                                    <p:animEffect transition="out" filter="fade">
                                      <p:cBhvr>
                                        <p:cTn id="44" dur="2000"/>
                                        <p:tgtEl>
                                          <p:spTgt spid="14"/>
                                        </p:tgtEl>
                                      </p:cBhvr>
                                    </p:animEffect>
                                    <p:set>
                                      <p:cBhvr>
                                        <p:cTn id="45" dur="1" fill="hold">
                                          <p:stCondLst>
                                            <p:cond delay="1999"/>
                                          </p:stCondLst>
                                        </p:cTn>
                                        <p:tgtEl>
                                          <p:spTgt spid="14"/>
                                        </p:tgtEl>
                                        <p:attrNameLst>
                                          <p:attrName>style.visibility</p:attrName>
                                        </p:attrNameLst>
                                      </p:cBhvr>
                                      <p:to>
                                        <p:strVal val="hidden"/>
                                      </p:to>
                                    </p:set>
                                  </p:childTnLst>
                                </p:cTn>
                              </p:par>
                            </p:childTnLst>
                          </p:cTn>
                        </p:par>
                        <p:par>
                          <p:cTn id="46" fill="hold">
                            <p:stCondLst>
                              <p:cond delay="6000"/>
                            </p:stCondLst>
                            <p:childTnLst>
                              <p:par>
                                <p:cTn id="47" presetID="9" presetClass="entr" presetSubtype="0" fill="hold" grpId="1" nodeType="afterEffect">
                                  <p:stCondLst>
                                    <p:cond delay="0"/>
                                  </p:stCondLst>
                                  <p:childTnLst>
                                    <p:set>
                                      <p:cBhvr>
                                        <p:cTn id="48" dur="1" fill="hold">
                                          <p:stCondLst>
                                            <p:cond delay="0"/>
                                          </p:stCondLst>
                                        </p:cTn>
                                        <p:tgtEl>
                                          <p:spTgt spid="167"/>
                                        </p:tgtEl>
                                        <p:attrNameLst>
                                          <p:attrName>style.visibility</p:attrName>
                                        </p:attrNameLst>
                                      </p:cBhvr>
                                      <p:to>
                                        <p:strVal val="visible"/>
                                      </p:to>
                                    </p:set>
                                    <p:animEffect transition="in" filter="dissolve">
                                      <p:cBhvr>
                                        <p:cTn id="49" dur="500"/>
                                        <p:tgtEl>
                                          <p:spTgt spid="167"/>
                                        </p:tgtEl>
                                      </p:cBhvr>
                                    </p:animEffect>
                                  </p:childTnLst>
                                </p:cTn>
                              </p:par>
                            </p:childTnLst>
                          </p:cTn>
                        </p:par>
                        <p:par>
                          <p:cTn id="50" fill="hold">
                            <p:stCondLst>
                              <p:cond delay="6500"/>
                            </p:stCondLst>
                            <p:childTnLst>
                              <p:par>
                                <p:cTn id="51" presetID="9" presetClass="entr" presetSubtype="0" fill="hold" grpId="0" nodeType="afterEffect">
                                  <p:stCondLst>
                                    <p:cond delay="0"/>
                                  </p:stCondLst>
                                  <p:childTnLst>
                                    <p:set>
                                      <p:cBhvr>
                                        <p:cTn id="52" dur="1" fill="hold">
                                          <p:stCondLst>
                                            <p:cond delay="0"/>
                                          </p:stCondLst>
                                        </p:cTn>
                                        <p:tgtEl>
                                          <p:spTgt spid="174"/>
                                        </p:tgtEl>
                                        <p:attrNameLst>
                                          <p:attrName>style.visibility</p:attrName>
                                        </p:attrNameLst>
                                      </p:cBhvr>
                                      <p:to>
                                        <p:strVal val="visible"/>
                                      </p:to>
                                    </p:set>
                                    <p:animEffect transition="in" filter="dissolve">
                                      <p:cBhvr>
                                        <p:cTn id="53" dur="500"/>
                                        <p:tgtEl>
                                          <p:spTgt spid="17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166"/>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5" grpId="1" animBg="1"/>
      <p:bldP spid="166" grpId="0" animBg="1"/>
      <p:bldP spid="166" grpId="1" animBg="1"/>
      <p:bldP spid="167" grpId="0" animBg="1"/>
      <p:bldP spid="167" grpId="1" animBg="1"/>
      <p:bldP spid="1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Agenda</a:t>
            </a:r>
          </a:p>
        </p:txBody>
      </p:sp>
      <p:sp>
        <p:nvSpPr>
          <p:cNvPr id="5" name="Text Placeholder 4"/>
          <p:cNvSpPr>
            <a:spLocks noGrp="1"/>
          </p:cNvSpPr>
          <p:nvPr>
            <p:ph type="body" sz="quarter" idx="12"/>
          </p:nvPr>
        </p:nvSpPr>
        <p:spPr/>
        <p:txBody>
          <a:bodyPr/>
          <a:lstStyle/>
          <a:p>
            <a:r>
              <a:rPr lang="en-US" dirty="0" smtClean="0"/>
              <a:t>Cloud Computing &amp; Security </a:t>
            </a:r>
          </a:p>
          <a:p>
            <a:r>
              <a:rPr lang="en-US" dirty="0" smtClean="0"/>
              <a:t>Security – State of the Market</a:t>
            </a:r>
          </a:p>
          <a:p>
            <a:r>
              <a:rPr lang="en-US" dirty="0" smtClean="0"/>
              <a:t>Virtualization – Key Security Enabler</a:t>
            </a:r>
          </a:p>
          <a:p>
            <a:r>
              <a:rPr lang="en-US" dirty="0" smtClean="0"/>
              <a:t>vShield Products</a:t>
            </a:r>
          </a:p>
          <a:p>
            <a:r>
              <a:rPr lang="en-US" dirty="0" smtClean="0"/>
              <a:t>Use Cases</a:t>
            </a:r>
          </a:p>
          <a:p>
            <a:r>
              <a:rPr lang="en-US" dirty="0" smtClean="0"/>
              <a:t>Summary</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723901" y="787400"/>
            <a:ext cx="65" cy="215444"/>
          </a:xfrm>
          <a:prstGeom prst="rect">
            <a:avLst/>
          </a:prstGeom>
          <a:noFill/>
          <a:ln w="9525">
            <a:noFill/>
            <a:miter lim="800000"/>
            <a:headEnd/>
            <a:tailEnd/>
          </a:ln>
        </p:spPr>
        <p:txBody>
          <a:bodyPr wrap="none" lIns="0" tIns="0" rIns="0" bIns="0">
            <a:prstTxWarp prst="textNoShape">
              <a:avLst/>
            </a:prstTxWarp>
            <a:spAutoFit/>
          </a:bodyPr>
          <a:lstStyle/>
          <a:p>
            <a:pPr algn="l"/>
            <a:endParaRPr lang="en-US" sz="1400" b="1" dirty="0" smtClean="0">
              <a:solidFill>
                <a:srgbClr val="003D79"/>
              </a:solidFill>
            </a:endParaRPr>
          </a:p>
        </p:txBody>
      </p:sp>
      <p:sp>
        <p:nvSpPr>
          <p:cNvPr id="84" name="Rectangle 83"/>
          <p:cNvSpPr/>
          <p:nvPr/>
        </p:nvSpPr>
        <p:spPr bwMode="auto">
          <a:xfrm>
            <a:off x="1782500" y="1539433"/>
            <a:ext cx="5983549" cy="3819645"/>
          </a:xfrm>
          <a:prstGeom prst="rect">
            <a:avLst/>
          </a:prstGeom>
          <a:solidFill>
            <a:schemeClr val="bg1">
              <a:lumMod val="95000"/>
            </a:schemeClr>
          </a:solidFill>
          <a:ln w="19050">
            <a:noFill/>
            <a:round/>
            <a:headEnd/>
            <a:tailEnd/>
          </a:ln>
        </p:spPr>
        <p:txBody>
          <a:bodyPr wrap="none" lIns="0" tIns="0" rIns="0" bIns="0" rtlCol="0" anchor="ctr"/>
          <a:lstStyle/>
          <a:p>
            <a:endParaRPr lang="en-US" sz="1800" dirty="0" smtClean="0">
              <a:solidFill>
                <a:srgbClr val="FFFFFF"/>
              </a:solidFill>
            </a:endParaRPr>
          </a:p>
        </p:txBody>
      </p:sp>
      <p:pic>
        <p:nvPicPr>
          <p:cNvPr id="198" name="Picture 197" descr="line1.png"/>
          <p:cNvPicPr>
            <a:picLocks noChangeAspect="1"/>
          </p:cNvPicPr>
          <p:nvPr/>
        </p:nvPicPr>
        <p:blipFill>
          <a:blip r:embed="rId3" cstate="print"/>
          <a:stretch>
            <a:fillRect/>
          </a:stretch>
        </p:blipFill>
        <p:spPr>
          <a:xfrm rot="21284480">
            <a:off x="1865414" y="1870179"/>
            <a:ext cx="5638800" cy="2219325"/>
          </a:xfrm>
          <a:prstGeom prst="rect">
            <a:avLst/>
          </a:prstGeom>
          <a:effectLst>
            <a:outerShdw blurRad="114300" dist="152400" dir="5400000" algn="t" rotWithShape="0">
              <a:prstClr val="black">
                <a:alpha val="40000"/>
              </a:prstClr>
            </a:outerShdw>
          </a:effectLst>
        </p:spPr>
      </p:pic>
      <p:sp>
        <p:nvSpPr>
          <p:cNvPr id="4" name="Title 3"/>
          <p:cNvSpPr>
            <a:spLocks noGrp="1"/>
          </p:cNvSpPr>
          <p:nvPr>
            <p:ph type="title"/>
          </p:nvPr>
        </p:nvSpPr>
        <p:spPr/>
        <p:txBody>
          <a:bodyPr/>
          <a:lstStyle/>
          <a:p>
            <a:r>
              <a:rPr lang="en-US" dirty="0" smtClean="0"/>
              <a:t>vShield Lowers Cost of Security Significantly</a:t>
            </a:r>
            <a:endParaRPr lang="en-US" dirty="0"/>
          </a:p>
        </p:txBody>
      </p:sp>
      <p:sp>
        <p:nvSpPr>
          <p:cNvPr id="5" name="TextBox 30"/>
          <p:cNvSpPr txBox="1">
            <a:spLocks noChangeArrowheads="1"/>
          </p:cNvSpPr>
          <p:nvPr/>
        </p:nvSpPr>
        <p:spPr bwMode="auto">
          <a:xfrm>
            <a:off x="453503" y="1408527"/>
            <a:ext cx="930797" cy="646331"/>
          </a:xfrm>
          <a:prstGeom prst="rect">
            <a:avLst/>
          </a:prstGeom>
          <a:noFill/>
          <a:ln w="9525">
            <a:noFill/>
            <a:miter lim="800000"/>
            <a:headEnd/>
            <a:tailEnd/>
          </a:ln>
        </p:spPr>
        <p:txBody>
          <a:bodyPr wrap="square" lIns="0" tIns="0" rIns="0" bIns="0">
            <a:prstTxWarp prst="textNoShape">
              <a:avLst/>
            </a:prstTxWarp>
            <a:spAutoFit/>
          </a:bodyPr>
          <a:lstStyle/>
          <a:p>
            <a:pPr algn="l"/>
            <a:r>
              <a:rPr lang="en-US" sz="1400" b="1" dirty="0">
                <a:solidFill>
                  <a:srgbClr val="003D79"/>
                </a:solidFill>
              </a:rPr>
              <a:t>Cost per </a:t>
            </a:r>
            <a:r>
              <a:rPr lang="en-US" sz="1400" b="1" dirty="0" smtClean="0">
                <a:solidFill>
                  <a:srgbClr val="003D79"/>
                </a:solidFill>
              </a:rPr>
              <a:t>Mbps</a:t>
            </a:r>
            <a:br>
              <a:rPr lang="en-US" sz="1400" b="1" dirty="0" smtClean="0">
                <a:solidFill>
                  <a:srgbClr val="003D79"/>
                </a:solidFill>
              </a:rPr>
            </a:br>
            <a:endParaRPr lang="en-US" sz="1400" dirty="0">
              <a:solidFill>
                <a:srgbClr val="003D79"/>
              </a:solidFill>
            </a:endParaRPr>
          </a:p>
        </p:txBody>
      </p:sp>
      <p:sp>
        <p:nvSpPr>
          <p:cNvPr id="8" name="Freeform 17"/>
          <p:cNvSpPr>
            <a:spLocks/>
          </p:cNvSpPr>
          <p:nvPr/>
        </p:nvSpPr>
        <p:spPr bwMode="auto">
          <a:xfrm>
            <a:off x="1780567" y="1523392"/>
            <a:ext cx="5819775" cy="3819525"/>
          </a:xfrm>
          <a:custGeom>
            <a:avLst/>
            <a:gdLst>
              <a:gd name="T0" fmla="*/ 0 w 3840"/>
              <a:gd name="T1" fmla="*/ 0 h 2406"/>
              <a:gd name="T2" fmla="*/ 0 w 3840"/>
              <a:gd name="T3" fmla="*/ 2147483647 h 2406"/>
              <a:gd name="T4" fmla="*/ 2147483647 w 3840"/>
              <a:gd name="T5" fmla="*/ 2147483647 h 2406"/>
              <a:gd name="T6" fmla="*/ 0 60000 65536"/>
              <a:gd name="T7" fmla="*/ 0 60000 65536"/>
              <a:gd name="T8" fmla="*/ 0 60000 65536"/>
              <a:gd name="T9" fmla="*/ 0 w 3840"/>
              <a:gd name="T10" fmla="*/ 0 h 2406"/>
              <a:gd name="T11" fmla="*/ 3840 w 3840"/>
              <a:gd name="T12" fmla="*/ 2406 h 2406"/>
            </a:gdLst>
            <a:ahLst/>
            <a:cxnLst>
              <a:cxn ang="T6">
                <a:pos x="T0" y="T1"/>
              </a:cxn>
              <a:cxn ang="T7">
                <a:pos x="T2" y="T3"/>
              </a:cxn>
              <a:cxn ang="T8">
                <a:pos x="T4" y="T5"/>
              </a:cxn>
            </a:cxnLst>
            <a:rect l="T9" t="T10" r="T11" b="T12"/>
            <a:pathLst>
              <a:path w="3840" h="2406">
                <a:moveTo>
                  <a:pt x="0" y="0"/>
                </a:moveTo>
                <a:lnTo>
                  <a:pt x="0" y="2406"/>
                </a:lnTo>
                <a:lnTo>
                  <a:pt x="3840" y="2406"/>
                </a:lnTo>
              </a:path>
            </a:pathLst>
          </a:custGeom>
          <a:noFill/>
          <a:ln w="28575" cmpd="sng">
            <a:solidFill>
              <a:schemeClr val="bg2"/>
            </a:solidFill>
            <a:round/>
            <a:headEnd/>
            <a:tailEnd/>
          </a:ln>
        </p:spPr>
        <p:txBody>
          <a:bodyPr>
            <a:prstTxWarp prst="textNoShape">
              <a:avLst/>
            </a:prstTxWarp>
          </a:bodyPr>
          <a:lstStyle/>
          <a:p>
            <a:endParaRPr lang="en-US" dirty="0"/>
          </a:p>
        </p:txBody>
      </p:sp>
      <p:sp>
        <p:nvSpPr>
          <p:cNvPr id="9" name="Line 18"/>
          <p:cNvSpPr>
            <a:spLocks noChangeShapeType="1"/>
          </p:cNvSpPr>
          <p:nvPr/>
        </p:nvSpPr>
        <p:spPr bwMode="auto">
          <a:xfrm flipH="1">
            <a:off x="1704367" y="1523392"/>
            <a:ext cx="66675" cy="0"/>
          </a:xfrm>
          <a:prstGeom prst="line">
            <a:avLst/>
          </a:prstGeom>
          <a:noFill/>
          <a:ln w="9525">
            <a:solidFill>
              <a:schemeClr val="bg2"/>
            </a:solidFill>
            <a:round/>
            <a:headEnd/>
            <a:tailEnd/>
          </a:ln>
        </p:spPr>
        <p:txBody>
          <a:bodyPr>
            <a:prstTxWarp prst="textNoShape">
              <a:avLst/>
            </a:prstTxWarp>
          </a:bodyPr>
          <a:lstStyle/>
          <a:p>
            <a:endParaRPr lang="en-US" dirty="0"/>
          </a:p>
        </p:txBody>
      </p:sp>
      <p:sp>
        <p:nvSpPr>
          <p:cNvPr id="10" name="Line 19"/>
          <p:cNvSpPr>
            <a:spLocks noChangeShapeType="1"/>
          </p:cNvSpPr>
          <p:nvPr/>
        </p:nvSpPr>
        <p:spPr bwMode="auto">
          <a:xfrm flipH="1">
            <a:off x="1704367" y="1904392"/>
            <a:ext cx="66675" cy="0"/>
          </a:xfrm>
          <a:prstGeom prst="line">
            <a:avLst/>
          </a:prstGeom>
          <a:noFill/>
          <a:ln w="9525">
            <a:solidFill>
              <a:schemeClr val="bg2"/>
            </a:solidFill>
            <a:round/>
            <a:headEnd/>
            <a:tailEnd/>
          </a:ln>
        </p:spPr>
        <p:txBody>
          <a:bodyPr>
            <a:prstTxWarp prst="textNoShape">
              <a:avLst/>
            </a:prstTxWarp>
          </a:bodyPr>
          <a:lstStyle/>
          <a:p>
            <a:endParaRPr lang="en-US" dirty="0"/>
          </a:p>
        </p:txBody>
      </p:sp>
      <p:sp>
        <p:nvSpPr>
          <p:cNvPr id="11" name="Line 20"/>
          <p:cNvSpPr>
            <a:spLocks noChangeShapeType="1"/>
          </p:cNvSpPr>
          <p:nvPr/>
        </p:nvSpPr>
        <p:spPr bwMode="auto">
          <a:xfrm flipH="1">
            <a:off x="1704367" y="2286980"/>
            <a:ext cx="66675" cy="0"/>
          </a:xfrm>
          <a:prstGeom prst="line">
            <a:avLst/>
          </a:prstGeom>
          <a:noFill/>
          <a:ln w="9525">
            <a:solidFill>
              <a:schemeClr val="bg2"/>
            </a:solidFill>
            <a:round/>
            <a:headEnd/>
            <a:tailEnd/>
          </a:ln>
        </p:spPr>
        <p:txBody>
          <a:bodyPr>
            <a:prstTxWarp prst="textNoShape">
              <a:avLst/>
            </a:prstTxWarp>
          </a:bodyPr>
          <a:lstStyle/>
          <a:p>
            <a:endParaRPr lang="en-US" dirty="0"/>
          </a:p>
        </p:txBody>
      </p:sp>
      <p:sp>
        <p:nvSpPr>
          <p:cNvPr id="12" name="Line 21"/>
          <p:cNvSpPr>
            <a:spLocks noChangeShapeType="1"/>
          </p:cNvSpPr>
          <p:nvPr/>
        </p:nvSpPr>
        <p:spPr bwMode="auto">
          <a:xfrm flipH="1">
            <a:off x="1704367" y="2667980"/>
            <a:ext cx="66675" cy="0"/>
          </a:xfrm>
          <a:prstGeom prst="line">
            <a:avLst/>
          </a:prstGeom>
          <a:noFill/>
          <a:ln w="9525">
            <a:solidFill>
              <a:schemeClr val="bg2"/>
            </a:solidFill>
            <a:round/>
            <a:headEnd/>
            <a:tailEnd/>
          </a:ln>
        </p:spPr>
        <p:txBody>
          <a:bodyPr>
            <a:prstTxWarp prst="textNoShape">
              <a:avLst/>
            </a:prstTxWarp>
          </a:bodyPr>
          <a:lstStyle/>
          <a:p>
            <a:endParaRPr lang="en-US" dirty="0"/>
          </a:p>
        </p:txBody>
      </p:sp>
      <p:sp>
        <p:nvSpPr>
          <p:cNvPr id="13" name="Line 22"/>
          <p:cNvSpPr>
            <a:spLocks noChangeShapeType="1"/>
          </p:cNvSpPr>
          <p:nvPr/>
        </p:nvSpPr>
        <p:spPr bwMode="auto">
          <a:xfrm flipH="1">
            <a:off x="1704367" y="3050567"/>
            <a:ext cx="66675" cy="0"/>
          </a:xfrm>
          <a:prstGeom prst="line">
            <a:avLst/>
          </a:prstGeom>
          <a:noFill/>
          <a:ln w="9525">
            <a:solidFill>
              <a:schemeClr val="bg2"/>
            </a:solidFill>
            <a:round/>
            <a:headEnd/>
            <a:tailEnd/>
          </a:ln>
        </p:spPr>
        <p:txBody>
          <a:bodyPr>
            <a:prstTxWarp prst="textNoShape">
              <a:avLst/>
            </a:prstTxWarp>
          </a:bodyPr>
          <a:lstStyle/>
          <a:p>
            <a:endParaRPr lang="en-US" dirty="0"/>
          </a:p>
        </p:txBody>
      </p:sp>
      <p:sp>
        <p:nvSpPr>
          <p:cNvPr id="14" name="Line 23"/>
          <p:cNvSpPr>
            <a:spLocks noChangeShapeType="1"/>
          </p:cNvSpPr>
          <p:nvPr/>
        </p:nvSpPr>
        <p:spPr bwMode="auto">
          <a:xfrm flipH="1">
            <a:off x="2948967" y="3697201"/>
            <a:ext cx="66675" cy="0"/>
          </a:xfrm>
          <a:prstGeom prst="line">
            <a:avLst/>
          </a:prstGeom>
          <a:noFill/>
          <a:ln w="9525">
            <a:solidFill>
              <a:schemeClr val="bg2"/>
            </a:solidFill>
            <a:round/>
            <a:headEnd/>
            <a:tailEnd/>
          </a:ln>
        </p:spPr>
        <p:txBody>
          <a:bodyPr>
            <a:prstTxWarp prst="textNoShape">
              <a:avLst/>
            </a:prstTxWarp>
          </a:bodyPr>
          <a:lstStyle/>
          <a:p>
            <a:endParaRPr lang="en-US" dirty="0"/>
          </a:p>
        </p:txBody>
      </p:sp>
      <p:sp>
        <p:nvSpPr>
          <p:cNvPr id="15" name="Line 24"/>
          <p:cNvSpPr>
            <a:spLocks noChangeShapeType="1"/>
          </p:cNvSpPr>
          <p:nvPr/>
        </p:nvSpPr>
        <p:spPr bwMode="auto">
          <a:xfrm flipH="1">
            <a:off x="2948967" y="4078201"/>
            <a:ext cx="66675" cy="0"/>
          </a:xfrm>
          <a:prstGeom prst="line">
            <a:avLst/>
          </a:prstGeom>
          <a:noFill/>
          <a:ln w="9525">
            <a:solidFill>
              <a:schemeClr val="bg2"/>
            </a:solidFill>
            <a:round/>
            <a:headEnd/>
            <a:tailEnd/>
          </a:ln>
        </p:spPr>
        <p:txBody>
          <a:bodyPr>
            <a:prstTxWarp prst="textNoShape">
              <a:avLst/>
            </a:prstTxWarp>
          </a:bodyPr>
          <a:lstStyle/>
          <a:p>
            <a:endParaRPr lang="en-US" dirty="0"/>
          </a:p>
        </p:txBody>
      </p:sp>
      <p:sp>
        <p:nvSpPr>
          <p:cNvPr id="16" name="Line 25"/>
          <p:cNvSpPr>
            <a:spLocks noChangeShapeType="1"/>
          </p:cNvSpPr>
          <p:nvPr/>
        </p:nvSpPr>
        <p:spPr bwMode="auto">
          <a:xfrm flipH="1">
            <a:off x="2948967" y="4460788"/>
            <a:ext cx="66675" cy="0"/>
          </a:xfrm>
          <a:prstGeom prst="line">
            <a:avLst/>
          </a:prstGeom>
          <a:noFill/>
          <a:ln w="9525">
            <a:solidFill>
              <a:schemeClr val="bg2"/>
            </a:solidFill>
            <a:round/>
            <a:headEnd/>
            <a:tailEnd/>
          </a:ln>
        </p:spPr>
        <p:txBody>
          <a:bodyPr>
            <a:prstTxWarp prst="textNoShape">
              <a:avLst/>
            </a:prstTxWarp>
          </a:bodyPr>
          <a:lstStyle/>
          <a:p>
            <a:endParaRPr lang="en-US" dirty="0"/>
          </a:p>
        </p:txBody>
      </p:sp>
      <p:grpSp>
        <p:nvGrpSpPr>
          <p:cNvPr id="2" name="Group 75"/>
          <p:cNvGrpSpPr/>
          <p:nvPr/>
        </p:nvGrpSpPr>
        <p:grpSpPr>
          <a:xfrm>
            <a:off x="1403452" y="1440004"/>
            <a:ext cx="254878" cy="3985141"/>
            <a:chOff x="1085952" y="1429730"/>
            <a:chExt cx="254878" cy="3985141"/>
          </a:xfrm>
        </p:grpSpPr>
        <p:sp>
          <p:nvSpPr>
            <p:cNvPr id="20" name="TextBox 30"/>
            <p:cNvSpPr txBox="1">
              <a:spLocks noChangeArrowheads="1"/>
            </p:cNvSpPr>
            <p:nvPr/>
          </p:nvSpPr>
          <p:spPr bwMode="auto">
            <a:xfrm>
              <a:off x="1085952" y="1429730"/>
              <a:ext cx="254878"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dirty="0" smtClean="0">
                  <a:solidFill>
                    <a:srgbClr val="4D4D4D"/>
                  </a:solidFill>
                </a:rPr>
                <a:t>50$</a:t>
              </a:r>
              <a:endParaRPr lang="en-US" sz="1200" b="1" dirty="0">
                <a:solidFill>
                  <a:srgbClr val="4D4D4D"/>
                </a:solidFill>
                <a:ea typeface="Arial" pitchFamily="29" charset="0"/>
                <a:cs typeface="Arial" pitchFamily="29" charset="0"/>
              </a:endParaRPr>
            </a:p>
          </p:txBody>
        </p:sp>
        <p:sp>
          <p:nvSpPr>
            <p:cNvPr id="21" name="TextBox 30"/>
            <p:cNvSpPr txBox="1">
              <a:spLocks noChangeArrowheads="1"/>
            </p:cNvSpPr>
            <p:nvPr/>
          </p:nvSpPr>
          <p:spPr bwMode="auto">
            <a:xfrm>
              <a:off x="1085953" y="1809142"/>
              <a:ext cx="254877"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dirty="0" smtClean="0">
                  <a:solidFill>
                    <a:srgbClr val="4D4D4D"/>
                  </a:solidFill>
                </a:rPr>
                <a:t>45$</a:t>
              </a:r>
              <a:endParaRPr lang="en-US" sz="1200" b="1" dirty="0">
                <a:solidFill>
                  <a:srgbClr val="4D4D4D"/>
                </a:solidFill>
                <a:ea typeface="Arial" pitchFamily="29" charset="0"/>
                <a:cs typeface="Arial" pitchFamily="29" charset="0"/>
              </a:endParaRPr>
            </a:p>
          </p:txBody>
        </p:sp>
        <p:sp>
          <p:nvSpPr>
            <p:cNvPr id="22" name="TextBox 30"/>
            <p:cNvSpPr txBox="1">
              <a:spLocks noChangeArrowheads="1"/>
            </p:cNvSpPr>
            <p:nvPr/>
          </p:nvSpPr>
          <p:spPr bwMode="auto">
            <a:xfrm>
              <a:off x="1085952" y="2188555"/>
              <a:ext cx="254878"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dirty="0" smtClean="0">
                  <a:solidFill>
                    <a:srgbClr val="4D4D4D"/>
                  </a:solidFill>
                </a:rPr>
                <a:t>40$</a:t>
              </a:r>
              <a:endParaRPr lang="en-US" sz="1200" b="1" dirty="0">
                <a:solidFill>
                  <a:srgbClr val="4D4D4D"/>
                </a:solidFill>
                <a:ea typeface="Arial" pitchFamily="29" charset="0"/>
                <a:cs typeface="Arial" pitchFamily="29" charset="0"/>
              </a:endParaRPr>
            </a:p>
          </p:txBody>
        </p:sp>
        <p:sp>
          <p:nvSpPr>
            <p:cNvPr id="23" name="TextBox 30"/>
            <p:cNvSpPr txBox="1">
              <a:spLocks noChangeArrowheads="1"/>
            </p:cNvSpPr>
            <p:nvPr/>
          </p:nvSpPr>
          <p:spPr bwMode="auto">
            <a:xfrm>
              <a:off x="1085953" y="2569555"/>
              <a:ext cx="254877"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dirty="0" smtClean="0">
                  <a:solidFill>
                    <a:srgbClr val="4D4D4D"/>
                  </a:solidFill>
                </a:rPr>
                <a:t>35$</a:t>
              </a:r>
              <a:endParaRPr lang="en-US" sz="1200" b="1" dirty="0">
                <a:solidFill>
                  <a:srgbClr val="4D4D4D"/>
                </a:solidFill>
                <a:ea typeface="Arial" pitchFamily="29" charset="0"/>
                <a:cs typeface="Arial" pitchFamily="29" charset="0"/>
              </a:endParaRPr>
            </a:p>
          </p:txBody>
        </p:sp>
        <p:sp>
          <p:nvSpPr>
            <p:cNvPr id="24" name="TextBox 30"/>
            <p:cNvSpPr txBox="1">
              <a:spLocks noChangeArrowheads="1"/>
            </p:cNvSpPr>
            <p:nvPr/>
          </p:nvSpPr>
          <p:spPr bwMode="auto">
            <a:xfrm>
              <a:off x="1085952" y="2948967"/>
              <a:ext cx="254878"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dirty="0" smtClean="0">
                  <a:solidFill>
                    <a:srgbClr val="4D4D4D"/>
                  </a:solidFill>
                </a:rPr>
                <a:t>30$</a:t>
              </a:r>
              <a:endParaRPr lang="en-US" sz="1200" b="1" dirty="0">
                <a:solidFill>
                  <a:srgbClr val="4D4D4D"/>
                </a:solidFill>
                <a:ea typeface="Arial" pitchFamily="29" charset="0"/>
                <a:cs typeface="Arial" pitchFamily="29" charset="0"/>
              </a:endParaRPr>
            </a:p>
          </p:txBody>
        </p:sp>
        <p:sp>
          <p:nvSpPr>
            <p:cNvPr id="25" name="TextBox 30"/>
            <p:cNvSpPr txBox="1">
              <a:spLocks noChangeArrowheads="1"/>
            </p:cNvSpPr>
            <p:nvPr/>
          </p:nvSpPr>
          <p:spPr bwMode="auto">
            <a:xfrm>
              <a:off x="1085953" y="3329967"/>
              <a:ext cx="254877"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dirty="0" smtClean="0">
                  <a:solidFill>
                    <a:srgbClr val="4D4D4D"/>
                  </a:solidFill>
                </a:rPr>
                <a:t>25$</a:t>
              </a:r>
              <a:endParaRPr lang="en-US" sz="1200" b="1" dirty="0">
                <a:solidFill>
                  <a:srgbClr val="4D4D4D"/>
                </a:solidFill>
                <a:ea typeface="Arial" pitchFamily="29" charset="0"/>
                <a:cs typeface="Arial" pitchFamily="29" charset="0"/>
              </a:endParaRPr>
            </a:p>
          </p:txBody>
        </p:sp>
        <p:sp>
          <p:nvSpPr>
            <p:cNvPr id="26" name="TextBox 30"/>
            <p:cNvSpPr txBox="1">
              <a:spLocks noChangeArrowheads="1"/>
            </p:cNvSpPr>
            <p:nvPr/>
          </p:nvSpPr>
          <p:spPr bwMode="auto">
            <a:xfrm>
              <a:off x="1085952" y="3709380"/>
              <a:ext cx="254878"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dirty="0" smtClean="0">
                  <a:solidFill>
                    <a:srgbClr val="4D4D4D"/>
                  </a:solidFill>
                </a:rPr>
                <a:t>20$</a:t>
              </a:r>
              <a:endParaRPr lang="en-US" sz="1200" b="1" dirty="0">
                <a:solidFill>
                  <a:srgbClr val="4D4D4D"/>
                </a:solidFill>
                <a:ea typeface="Arial" pitchFamily="29" charset="0"/>
                <a:cs typeface="Arial" pitchFamily="29" charset="0"/>
              </a:endParaRPr>
            </a:p>
          </p:txBody>
        </p:sp>
        <p:sp>
          <p:nvSpPr>
            <p:cNvPr id="27" name="TextBox 30"/>
            <p:cNvSpPr txBox="1">
              <a:spLocks noChangeArrowheads="1"/>
            </p:cNvSpPr>
            <p:nvPr/>
          </p:nvSpPr>
          <p:spPr bwMode="auto">
            <a:xfrm>
              <a:off x="1085952" y="4088792"/>
              <a:ext cx="254878"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dirty="0" smtClean="0">
                  <a:solidFill>
                    <a:srgbClr val="4D4D4D"/>
                  </a:solidFill>
                </a:rPr>
                <a:t>15$</a:t>
              </a:r>
              <a:endParaRPr lang="en-US" sz="1200" b="1" dirty="0">
                <a:solidFill>
                  <a:srgbClr val="4D4D4D"/>
                </a:solidFill>
                <a:ea typeface="Arial" pitchFamily="29" charset="0"/>
                <a:cs typeface="Arial" pitchFamily="29" charset="0"/>
              </a:endParaRPr>
            </a:p>
          </p:txBody>
        </p:sp>
        <p:sp>
          <p:nvSpPr>
            <p:cNvPr id="28" name="TextBox 30"/>
            <p:cNvSpPr txBox="1">
              <a:spLocks noChangeArrowheads="1"/>
            </p:cNvSpPr>
            <p:nvPr/>
          </p:nvSpPr>
          <p:spPr bwMode="auto">
            <a:xfrm>
              <a:off x="1085952" y="4469792"/>
              <a:ext cx="254878"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dirty="0" smtClean="0">
                  <a:solidFill>
                    <a:srgbClr val="4D4D4D"/>
                  </a:solidFill>
                </a:rPr>
                <a:t>10$</a:t>
              </a:r>
              <a:endParaRPr lang="en-US" sz="1200" b="1" dirty="0">
                <a:solidFill>
                  <a:srgbClr val="4D4D4D"/>
                </a:solidFill>
                <a:ea typeface="Arial" pitchFamily="29" charset="0"/>
                <a:cs typeface="Arial" pitchFamily="29" charset="0"/>
              </a:endParaRPr>
            </a:p>
          </p:txBody>
        </p:sp>
        <p:sp>
          <p:nvSpPr>
            <p:cNvPr id="29" name="TextBox 30"/>
            <p:cNvSpPr txBox="1">
              <a:spLocks noChangeArrowheads="1"/>
            </p:cNvSpPr>
            <p:nvPr/>
          </p:nvSpPr>
          <p:spPr bwMode="auto">
            <a:xfrm>
              <a:off x="1170912" y="4849205"/>
              <a:ext cx="169918"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dirty="0" smtClean="0">
                  <a:solidFill>
                    <a:srgbClr val="4D4D4D"/>
                  </a:solidFill>
                </a:rPr>
                <a:t>5$</a:t>
              </a:r>
              <a:endParaRPr lang="en-US" sz="1200" b="1" dirty="0">
                <a:solidFill>
                  <a:srgbClr val="4D4D4D"/>
                </a:solidFill>
                <a:ea typeface="Arial" pitchFamily="29" charset="0"/>
                <a:cs typeface="Arial" pitchFamily="29" charset="0"/>
              </a:endParaRPr>
            </a:p>
          </p:txBody>
        </p:sp>
        <p:sp>
          <p:nvSpPr>
            <p:cNvPr id="30" name="TextBox 30"/>
            <p:cNvSpPr txBox="1">
              <a:spLocks noChangeArrowheads="1"/>
            </p:cNvSpPr>
            <p:nvPr/>
          </p:nvSpPr>
          <p:spPr bwMode="auto">
            <a:xfrm>
              <a:off x="1170912" y="5230205"/>
              <a:ext cx="169918" cy="184666"/>
            </a:xfrm>
            <a:prstGeom prst="rect">
              <a:avLst/>
            </a:prstGeom>
            <a:noFill/>
            <a:ln w="9525">
              <a:noFill/>
              <a:miter lim="800000"/>
              <a:headEnd/>
              <a:tailEnd/>
            </a:ln>
          </p:spPr>
          <p:txBody>
            <a:bodyPr wrap="none" lIns="0" tIns="0" rIns="0" bIns="0">
              <a:prstTxWarp prst="textNoShape">
                <a:avLst/>
              </a:prstTxWarp>
              <a:spAutoFit/>
            </a:bodyPr>
            <a:lstStyle/>
            <a:p>
              <a:pPr algn="r"/>
              <a:r>
                <a:rPr lang="en-US" sz="1200" b="1" dirty="0" smtClean="0">
                  <a:solidFill>
                    <a:srgbClr val="4D4D4D"/>
                  </a:solidFill>
                </a:rPr>
                <a:t>0</a:t>
              </a:r>
              <a:r>
                <a:rPr lang="en-US" sz="1200" b="1" dirty="0" smtClean="0">
                  <a:solidFill>
                    <a:srgbClr val="4D4D4D"/>
                  </a:solidFill>
                  <a:ea typeface="Arial" pitchFamily="29" charset="0"/>
                  <a:cs typeface="Arial" pitchFamily="29" charset="0"/>
                </a:rPr>
                <a:t>$</a:t>
              </a:r>
              <a:endParaRPr lang="en-US" sz="1200" b="1" dirty="0">
                <a:solidFill>
                  <a:srgbClr val="4D4D4D"/>
                </a:solidFill>
                <a:ea typeface="Arial" pitchFamily="29" charset="0"/>
                <a:cs typeface="Arial" pitchFamily="29" charset="0"/>
              </a:endParaRPr>
            </a:p>
          </p:txBody>
        </p:sp>
      </p:grpSp>
      <p:grpSp>
        <p:nvGrpSpPr>
          <p:cNvPr id="3" name="Group 76"/>
          <p:cNvGrpSpPr/>
          <p:nvPr/>
        </p:nvGrpSpPr>
        <p:grpSpPr>
          <a:xfrm>
            <a:off x="1782008" y="5344505"/>
            <a:ext cx="6177076" cy="270391"/>
            <a:chOff x="1464508" y="5344505"/>
            <a:chExt cx="6177076" cy="270391"/>
          </a:xfrm>
        </p:grpSpPr>
        <p:sp>
          <p:nvSpPr>
            <p:cNvPr id="31" name="Line 40"/>
            <p:cNvSpPr>
              <a:spLocks noChangeShapeType="1"/>
            </p:cNvSpPr>
            <p:nvPr/>
          </p:nvSpPr>
          <p:spPr bwMode="auto">
            <a:xfrm rot="16200000" flipH="1">
              <a:off x="1663092" y="5377843"/>
              <a:ext cx="66675" cy="0"/>
            </a:xfrm>
            <a:prstGeom prst="line">
              <a:avLst/>
            </a:prstGeom>
            <a:noFill/>
            <a:ln w="9525">
              <a:solidFill>
                <a:schemeClr val="bg2"/>
              </a:solidFill>
              <a:round/>
              <a:headEnd/>
              <a:tailEnd/>
            </a:ln>
          </p:spPr>
          <p:txBody>
            <a:bodyPr>
              <a:prstTxWarp prst="textNoShape">
                <a:avLst/>
              </a:prstTxWarp>
            </a:bodyPr>
            <a:lstStyle/>
            <a:p>
              <a:endParaRPr lang="en-US" sz="1200" dirty="0">
                <a:solidFill>
                  <a:srgbClr val="4D4D4D"/>
                </a:solidFill>
              </a:endParaRPr>
            </a:p>
          </p:txBody>
        </p:sp>
        <p:sp>
          <p:nvSpPr>
            <p:cNvPr id="32" name="Line 41"/>
            <p:cNvSpPr>
              <a:spLocks noChangeShapeType="1"/>
            </p:cNvSpPr>
            <p:nvPr/>
          </p:nvSpPr>
          <p:spPr bwMode="auto">
            <a:xfrm rot="16200000" flipH="1">
              <a:off x="2218717" y="5377843"/>
              <a:ext cx="66675" cy="0"/>
            </a:xfrm>
            <a:prstGeom prst="line">
              <a:avLst/>
            </a:prstGeom>
            <a:noFill/>
            <a:ln w="9525">
              <a:solidFill>
                <a:schemeClr val="bg2"/>
              </a:solidFill>
              <a:round/>
              <a:headEnd/>
              <a:tailEnd/>
            </a:ln>
          </p:spPr>
          <p:txBody>
            <a:bodyPr>
              <a:prstTxWarp prst="textNoShape">
                <a:avLst/>
              </a:prstTxWarp>
            </a:bodyPr>
            <a:lstStyle/>
            <a:p>
              <a:endParaRPr lang="en-US" sz="1200" dirty="0">
                <a:solidFill>
                  <a:srgbClr val="4D4D4D"/>
                </a:solidFill>
              </a:endParaRPr>
            </a:p>
          </p:txBody>
        </p:sp>
        <p:sp>
          <p:nvSpPr>
            <p:cNvPr id="33" name="Line 42"/>
            <p:cNvSpPr>
              <a:spLocks noChangeShapeType="1"/>
            </p:cNvSpPr>
            <p:nvPr/>
          </p:nvSpPr>
          <p:spPr bwMode="auto">
            <a:xfrm rot="16200000" flipH="1">
              <a:off x="2774342" y="5377843"/>
              <a:ext cx="66675" cy="0"/>
            </a:xfrm>
            <a:prstGeom prst="line">
              <a:avLst/>
            </a:prstGeom>
            <a:noFill/>
            <a:ln w="9525">
              <a:solidFill>
                <a:schemeClr val="bg2"/>
              </a:solidFill>
              <a:round/>
              <a:headEnd/>
              <a:tailEnd/>
            </a:ln>
          </p:spPr>
          <p:txBody>
            <a:bodyPr>
              <a:prstTxWarp prst="textNoShape">
                <a:avLst/>
              </a:prstTxWarp>
            </a:bodyPr>
            <a:lstStyle/>
            <a:p>
              <a:endParaRPr lang="en-US" sz="1200" dirty="0">
                <a:solidFill>
                  <a:srgbClr val="4D4D4D"/>
                </a:solidFill>
              </a:endParaRPr>
            </a:p>
          </p:txBody>
        </p:sp>
        <p:sp>
          <p:nvSpPr>
            <p:cNvPr id="34" name="Line 43"/>
            <p:cNvSpPr>
              <a:spLocks noChangeShapeType="1"/>
            </p:cNvSpPr>
            <p:nvPr/>
          </p:nvSpPr>
          <p:spPr bwMode="auto">
            <a:xfrm rot="16200000" flipH="1">
              <a:off x="3329967" y="5377843"/>
              <a:ext cx="66675" cy="0"/>
            </a:xfrm>
            <a:prstGeom prst="line">
              <a:avLst/>
            </a:prstGeom>
            <a:noFill/>
            <a:ln w="9525">
              <a:solidFill>
                <a:schemeClr val="bg2"/>
              </a:solidFill>
              <a:round/>
              <a:headEnd/>
              <a:tailEnd/>
            </a:ln>
          </p:spPr>
          <p:txBody>
            <a:bodyPr>
              <a:prstTxWarp prst="textNoShape">
                <a:avLst/>
              </a:prstTxWarp>
            </a:bodyPr>
            <a:lstStyle/>
            <a:p>
              <a:endParaRPr lang="en-US" sz="1200" dirty="0">
                <a:solidFill>
                  <a:srgbClr val="4D4D4D"/>
                </a:solidFill>
              </a:endParaRPr>
            </a:p>
          </p:txBody>
        </p:sp>
        <p:sp>
          <p:nvSpPr>
            <p:cNvPr id="35" name="Line 44"/>
            <p:cNvSpPr>
              <a:spLocks noChangeShapeType="1"/>
            </p:cNvSpPr>
            <p:nvPr/>
          </p:nvSpPr>
          <p:spPr bwMode="auto">
            <a:xfrm rot="16200000" flipH="1">
              <a:off x="3885592" y="5377843"/>
              <a:ext cx="66675" cy="0"/>
            </a:xfrm>
            <a:prstGeom prst="line">
              <a:avLst/>
            </a:prstGeom>
            <a:noFill/>
            <a:ln w="9525">
              <a:solidFill>
                <a:schemeClr val="bg2"/>
              </a:solidFill>
              <a:round/>
              <a:headEnd/>
              <a:tailEnd/>
            </a:ln>
          </p:spPr>
          <p:txBody>
            <a:bodyPr>
              <a:prstTxWarp prst="textNoShape">
                <a:avLst/>
              </a:prstTxWarp>
            </a:bodyPr>
            <a:lstStyle/>
            <a:p>
              <a:endParaRPr lang="en-US" sz="1200" dirty="0">
                <a:solidFill>
                  <a:srgbClr val="4D4D4D"/>
                </a:solidFill>
              </a:endParaRPr>
            </a:p>
          </p:txBody>
        </p:sp>
        <p:sp>
          <p:nvSpPr>
            <p:cNvPr id="36" name="Line 45"/>
            <p:cNvSpPr>
              <a:spLocks noChangeShapeType="1"/>
            </p:cNvSpPr>
            <p:nvPr/>
          </p:nvSpPr>
          <p:spPr bwMode="auto">
            <a:xfrm rot="16200000" flipH="1">
              <a:off x="4441217" y="5377843"/>
              <a:ext cx="66675" cy="0"/>
            </a:xfrm>
            <a:prstGeom prst="line">
              <a:avLst/>
            </a:prstGeom>
            <a:noFill/>
            <a:ln w="9525">
              <a:solidFill>
                <a:schemeClr val="bg2"/>
              </a:solidFill>
              <a:round/>
              <a:headEnd/>
              <a:tailEnd/>
            </a:ln>
          </p:spPr>
          <p:txBody>
            <a:bodyPr>
              <a:prstTxWarp prst="textNoShape">
                <a:avLst/>
              </a:prstTxWarp>
            </a:bodyPr>
            <a:lstStyle/>
            <a:p>
              <a:endParaRPr lang="en-US" sz="1200" dirty="0">
                <a:solidFill>
                  <a:srgbClr val="4D4D4D"/>
                </a:solidFill>
              </a:endParaRPr>
            </a:p>
          </p:txBody>
        </p:sp>
        <p:sp>
          <p:nvSpPr>
            <p:cNvPr id="37" name="Line 46"/>
            <p:cNvSpPr>
              <a:spLocks noChangeShapeType="1"/>
            </p:cNvSpPr>
            <p:nvPr/>
          </p:nvSpPr>
          <p:spPr bwMode="auto">
            <a:xfrm rot="16200000" flipH="1">
              <a:off x="4996842" y="5377843"/>
              <a:ext cx="66675" cy="0"/>
            </a:xfrm>
            <a:prstGeom prst="line">
              <a:avLst/>
            </a:prstGeom>
            <a:noFill/>
            <a:ln w="9525">
              <a:solidFill>
                <a:schemeClr val="bg2"/>
              </a:solidFill>
              <a:round/>
              <a:headEnd/>
              <a:tailEnd/>
            </a:ln>
          </p:spPr>
          <p:txBody>
            <a:bodyPr>
              <a:prstTxWarp prst="textNoShape">
                <a:avLst/>
              </a:prstTxWarp>
            </a:bodyPr>
            <a:lstStyle/>
            <a:p>
              <a:endParaRPr lang="en-US" sz="1200" dirty="0">
                <a:solidFill>
                  <a:srgbClr val="4D4D4D"/>
                </a:solidFill>
              </a:endParaRPr>
            </a:p>
          </p:txBody>
        </p:sp>
        <p:sp>
          <p:nvSpPr>
            <p:cNvPr id="38" name="Line 47"/>
            <p:cNvSpPr>
              <a:spLocks noChangeShapeType="1"/>
            </p:cNvSpPr>
            <p:nvPr/>
          </p:nvSpPr>
          <p:spPr bwMode="auto">
            <a:xfrm rot="16200000" flipH="1">
              <a:off x="5552467" y="5377843"/>
              <a:ext cx="66675" cy="0"/>
            </a:xfrm>
            <a:prstGeom prst="line">
              <a:avLst/>
            </a:prstGeom>
            <a:noFill/>
            <a:ln w="9525">
              <a:solidFill>
                <a:schemeClr val="bg2"/>
              </a:solidFill>
              <a:round/>
              <a:headEnd/>
              <a:tailEnd/>
            </a:ln>
          </p:spPr>
          <p:txBody>
            <a:bodyPr>
              <a:prstTxWarp prst="textNoShape">
                <a:avLst/>
              </a:prstTxWarp>
            </a:bodyPr>
            <a:lstStyle/>
            <a:p>
              <a:endParaRPr lang="en-US" sz="1200" dirty="0">
                <a:solidFill>
                  <a:srgbClr val="4D4D4D"/>
                </a:solidFill>
              </a:endParaRPr>
            </a:p>
          </p:txBody>
        </p:sp>
        <p:sp>
          <p:nvSpPr>
            <p:cNvPr id="39" name="Line 48"/>
            <p:cNvSpPr>
              <a:spLocks noChangeShapeType="1"/>
            </p:cNvSpPr>
            <p:nvPr/>
          </p:nvSpPr>
          <p:spPr bwMode="auto">
            <a:xfrm rot="16200000" flipH="1">
              <a:off x="6108092" y="5377843"/>
              <a:ext cx="66675" cy="0"/>
            </a:xfrm>
            <a:prstGeom prst="line">
              <a:avLst/>
            </a:prstGeom>
            <a:noFill/>
            <a:ln w="9525">
              <a:solidFill>
                <a:schemeClr val="bg2"/>
              </a:solidFill>
              <a:round/>
              <a:headEnd/>
              <a:tailEnd/>
            </a:ln>
          </p:spPr>
          <p:txBody>
            <a:bodyPr>
              <a:prstTxWarp prst="textNoShape">
                <a:avLst/>
              </a:prstTxWarp>
            </a:bodyPr>
            <a:lstStyle/>
            <a:p>
              <a:endParaRPr lang="en-US" sz="1200" dirty="0">
                <a:solidFill>
                  <a:srgbClr val="4D4D4D"/>
                </a:solidFill>
              </a:endParaRPr>
            </a:p>
          </p:txBody>
        </p:sp>
        <p:sp>
          <p:nvSpPr>
            <p:cNvPr id="40" name="Line 49"/>
            <p:cNvSpPr>
              <a:spLocks noChangeShapeType="1"/>
            </p:cNvSpPr>
            <p:nvPr/>
          </p:nvSpPr>
          <p:spPr bwMode="auto">
            <a:xfrm rot="16200000" flipH="1">
              <a:off x="6663717" y="5377843"/>
              <a:ext cx="66675" cy="0"/>
            </a:xfrm>
            <a:prstGeom prst="line">
              <a:avLst/>
            </a:prstGeom>
            <a:noFill/>
            <a:ln w="9525">
              <a:solidFill>
                <a:schemeClr val="bg2"/>
              </a:solidFill>
              <a:round/>
              <a:headEnd/>
              <a:tailEnd/>
            </a:ln>
          </p:spPr>
          <p:txBody>
            <a:bodyPr>
              <a:prstTxWarp prst="textNoShape">
                <a:avLst/>
              </a:prstTxWarp>
            </a:bodyPr>
            <a:lstStyle/>
            <a:p>
              <a:endParaRPr lang="en-US" sz="1200" dirty="0">
                <a:solidFill>
                  <a:srgbClr val="4D4D4D"/>
                </a:solidFill>
              </a:endParaRPr>
            </a:p>
          </p:txBody>
        </p:sp>
        <p:sp>
          <p:nvSpPr>
            <p:cNvPr id="41" name="Line 50"/>
            <p:cNvSpPr>
              <a:spLocks noChangeShapeType="1"/>
            </p:cNvSpPr>
            <p:nvPr/>
          </p:nvSpPr>
          <p:spPr bwMode="auto">
            <a:xfrm rot="16200000" flipH="1">
              <a:off x="7239979" y="5377843"/>
              <a:ext cx="66675" cy="0"/>
            </a:xfrm>
            <a:prstGeom prst="line">
              <a:avLst/>
            </a:prstGeom>
            <a:noFill/>
            <a:ln w="9525">
              <a:solidFill>
                <a:schemeClr val="bg2"/>
              </a:solidFill>
              <a:round/>
              <a:headEnd/>
              <a:tailEnd/>
            </a:ln>
          </p:spPr>
          <p:txBody>
            <a:bodyPr>
              <a:prstTxWarp prst="textNoShape">
                <a:avLst/>
              </a:prstTxWarp>
            </a:bodyPr>
            <a:lstStyle/>
            <a:p>
              <a:endParaRPr lang="en-US" sz="1200" dirty="0">
                <a:solidFill>
                  <a:srgbClr val="4D4D4D"/>
                </a:solidFill>
              </a:endParaRPr>
            </a:p>
          </p:txBody>
        </p:sp>
        <p:sp>
          <p:nvSpPr>
            <p:cNvPr id="42" name="TextBox 30"/>
            <p:cNvSpPr txBox="1">
              <a:spLocks noChangeArrowheads="1"/>
            </p:cNvSpPr>
            <p:nvPr/>
          </p:nvSpPr>
          <p:spPr bwMode="auto">
            <a:xfrm>
              <a:off x="1464508" y="5430230"/>
              <a:ext cx="522580" cy="184666"/>
            </a:xfrm>
            <a:prstGeom prst="rect">
              <a:avLst/>
            </a:prstGeom>
            <a:noFill/>
            <a:ln w="9525">
              <a:noFill/>
              <a:miter lim="800000"/>
              <a:headEnd/>
              <a:tailEnd/>
            </a:ln>
          </p:spPr>
          <p:txBody>
            <a:bodyPr wrap="none" lIns="0" tIns="0" rIns="0" bIns="0">
              <a:prstTxWarp prst="textNoShape">
                <a:avLst/>
              </a:prstTxWarp>
              <a:spAutoFit/>
            </a:bodyPr>
            <a:lstStyle/>
            <a:p>
              <a:r>
                <a:rPr lang="en-US" sz="1200" b="1" dirty="0" smtClean="0">
                  <a:solidFill>
                    <a:srgbClr val="4D4D4D"/>
                  </a:solidFill>
                </a:rPr>
                <a:t>.5Gbps</a:t>
              </a:r>
              <a:endParaRPr lang="en-US" sz="1200" b="1" dirty="0">
                <a:solidFill>
                  <a:srgbClr val="4D4D4D"/>
                </a:solidFill>
                <a:ea typeface="Arial" pitchFamily="29" charset="0"/>
                <a:cs typeface="Arial" pitchFamily="29" charset="0"/>
              </a:endParaRPr>
            </a:p>
          </p:txBody>
        </p:sp>
        <p:sp>
          <p:nvSpPr>
            <p:cNvPr id="43" name="TextBox 30"/>
            <p:cNvSpPr txBox="1">
              <a:spLocks noChangeArrowheads="1"/>
            </p:cNvSpPr>
            <p:nvPr/>
          </p:nvSpPr>
          <p:spPr bwMode="auto">
            <a:xfrm>
              <a:off x="2287741" y="5430230"/>
              <a:ext cx="64" cy="184666"/>
            </a:xfrm>
            <a:prstGeom prst="rect">
              <a:avLst/>
            </a:prstGeom>
            <a:noFill/>
            <a:ln w="9525">
              <a:noFill/>
              <a:miter lim="800000"/>
              <a:headEnd/>
              <a:tailEnd/>
            </a:ln>
          </p:spPr>
          <p:txBody>
            <a:bodyPr wrap="none" lIns="0" tIns="0" rIns="0" bIns="0">
              <a:prstTxWarp prst="textNoShape">
                <a:avLst/>
              </a:prstTxWarp>
              <a:spAutoFit/>
            </a:bodyPr>
            <a:lstStyle/>
            <a:p>
              <a:endParaRPr lang="en-US" sz="1200" b="1" dirty="0">
                <a:solidFill>
                  <a:srgbClr val="4D4D4D"/>
                </a:solidFill>
                <a:ea typeface="Arial" pitchFamily="29" charset="0"/>
                <a:cs typeface="Arial" pitchFamily="29" charset="0"/>
              </a:endParaRPr>
            </a:p>
          </p:txBody>
        </p:sp>
        <p:sp>
          <p:nvSpPr>
            <p:cNvPr id="44" name="TextBox 30"/>
            <p:cNvSpPr txBox="1">
              <a:spLocks noChangeArrowheads="1"/>
            </p:cNvSpPr>
            <p:nvPr/>
          </p:nvSpPr>
          <p:spPr bwMode="auto">
            <a:xfrm>
              <a:off x="2610100" y="5430230"/>
              <a:ext cx="479298" cy="184666"/>
            </a:xfrm>
            <a:prstGeom prst="rect">
              <a:avLst/>
            </a:prstGeom>
            <a:noFill/>
            <a:ln w="9525">
              <a:noFill/>
              <a:miter lim="800000"/>
              <a:headEnd/>
              <a:tailEnd/>
            </a:ln>
          </p:spPr>
          <p:txBody>
            <a:bodyPr wrap="none" lIns="0" tIns="0" rIns="0" bIns="0">
              <a:prstTxWarp prst="textNoShape">
                <a:avLst/>
              </a:prstTxWarp>
              <a:spAutoFit/>
            </a:bodyPr>
            <a:lstStyle/>
            <a:p>
              <a:r>
                <a:rPr lang="en-US" sz="1200" b="1" dirty="0" smtClean="0">
                  <a:solidFill>
                    <a:srgbClr val="4D4D4D"/>
                  </a:solidFill>
                </a:rPr>
                <a:t>1Gbps</a:t>
              </a:r>
              <a:endParaRPr lang="en-US" sz="1200" b="1" dirty="0">
                <a:solidFill>
                  <a:srgbClr val="4D4D4D"/>
                </a:solidFill>
                <a:ea typeface="Arial" pitchFamily="29" charset="0"/>
                <a:cs typeface="Arial" pitchFamily="29" charset="0"/>
              </a:endParaRPr>
            </a:p>
          </p:txBody>
        </p:sp>
        <p:sp>
          <p:nvSpPr>
            <p:cNvPr id="45" name="TextBox 30"/>
            <p:cNvSpPr txBox="1">
              <a:spLocks noChangeArrowheads="1"/>
            </p:cNvSpPr>
            <p:nvPr/>
          </p:nvSpPr>
          <p:spPr bwMode="auto">
            <a:xfrm>
              <a:off x="3411691" y="5430230"/>
              <a:ext cx="64" cy="184666"/>
            </a:xfrm>
            <a:prstGeom prst="rect">
              <a:avLst/>
            </a:prstGeom>
            <a:noFill/>
            <a:ln w="9525">
              <a:noFill/>
              <a:miter lim="800000"/>
              <a:headEnd/>
              <a:tailEnd/>
            </a:ln>
          </p:spPr>
          <p:txBody>
            <a:bodyPr wrap="none" lIns="0" tIns="0" rIns="0" bIns="0">
              <a:prstTxWarp prst="textNoShape">
                <a:avLst/>
              </a:prstTxWarp>
              <a:spAutoFit/>
            </a:bodyPr>
            <a:lstStyle/>
            <a:p>
              <a:endParaRPr lang="en-US" sz="1200" b="1" dirty="0">
                <a:solidFill>
                  <a:srgbClr val="4D4D4D"/>
                </a:solidFill>
                <a:ea typeface="Arial" pitchFamily="29" charset="0"/>
                <a:cs typeface="Arial" pitchFamily="29" charset="0"/>
              </a:endParaRPr>
            </a:p>
          </p:txBody>
        </p:sp>
        <p:sp>
          <p:nvSpPr>
            <p:cNvPr id="47" name="TextBox 30"/>
            <p:cNvSpPr txBox="1">
              <a:spLocks noChangeArrowheads="1"/>
            </p:cNvSpPr>
            <p:nvPr/>
          </p:nvSpPr>
          <p:spPr bwMode="auto">
            <a:xfrm>
              <a:off x="4516591" y="5430230"/>
              <a:ext cx="64" cy="184666"/>
            </a:xfrm>
            <a:prstGeom prst="rect">
              <a:avLst/>
            </a:prstGeom>
            <a:noFill/>
            <a:ln w="9525">
              <a:noFill/>
              <a:miter lim="800000"/>
              <a:headEnd/>
              <a:tailEnd/>
            </a:ln>
          </p:spPr>
          <p:txBody>
            <a:bodyPr wrap="none" lIns="0" tIns="0" rIns="0" bIns="0">
              <a:prstTxWarp prst="textNoShape">
                <a:avLst/>
              </a:prstTxWarp>
              <a:spAutoFit/>
            </a:bodyPr>
            <a:lstStyle/>
            <a:p>
              <a:endParaRPr lang="en-US" sz="1200" b="1" dirty="0">
                <a:solidFill>
                  <a:srgbClr val="4D4D4D"/>
                </a:solidFill>
                <a:ea typeface="Arial" pitchFamily="29" charset="0"/>
                <a:cs typeface="Arial" pitchFamily="29" charset="0"/>
              </a:endParaRPr>
            </a:p>
          </p:txBody>
        </p:sp>
        <p:sp>
          <p:nvSpPr>
            <p:cNvPr id="48" name="TextBox 30"/>
            <p:cNvSpPr txBox="1">
              <a:spLocks noChangeArrowheads="1"/>
            </p:cNvSpPr>
            <p:nvPr/>
          </p:nvSpPr>
          <p:spPr bwMode="auto">
            <a:xfrm>
              <a:off x="4796469" y="5430230"/>
              <a:ext cx="564258" cy="184666"/>
            </a:xfrm>
            <a:prstGeom prst="rect">
              <a:avLst/>
            </a:prstGeom>
            <a:noFill/>
            <a:ln w="9525">
              <a:noFill/>
              <a:miter lim="800000"/>
              <a:headEnd/>
              <a:tailEnd/>
            </a:ln>
          </p:spPr>
          <p:txBody>
            <a:bodyPr wrap="none" lIns="0" tIns="0" rIns="0" bIns="0">
              <a:prstTxWarp prst="textNoShape">
                <a:avLst/>
              </a:prstTxWarp>
              <a:spAutoFit/>
            </a:bodyPr>
            <a:lstStyle/>
            <a:p>
              <a:r>
                <a:rPr lang="en-US" sz="1200" b="1" dirty="0" smtClean="0">
                  <a:solidFill>
                    <a:srgbClr val="4D4D4D"/>
                  </a:solidFill>
                </a:rPr>
                <a:t>10Gbps</a:t>
              </a:r>
              <a:endParaRPr lang="en-US" sz="1200" b="1" dirty="0">
                <a:solidFill>
                  <a:srgbClr val="4D4D4D"/>
                </a:solidFill>
                <a:ea typeface="Arial" pitchFamily="29" charset="0"/>
                <a:cs typeface="Arial" pitchFamily="29" charset="0"/>
              </a:endParaRPr>
            </a:p>
          </p:txBody>
        </p:sp>
        <p:sp>
          <p:nvSpPr>
            <p:cNvPr id="49" name="TextBox 30"/>
            <p:cNvSpPr txBox="1">
              <a:spLocks noChangeArrowheads="1"/>
            </p:cNvSpPr>
            <p:nvPr/>
          </p:nvSpPr>
          <p:spPr bwMode="auto">
            <a:xfrm>
              <a:off x="5640541" y="5430230"/>
              <a:ext cx="64" cy="184666"/>
            </a:xfrm>
            <a:prstGeom prst="rect">
              <a:avLst/>
            </a:prstGeom>
            <a:noFill/>
            <a:ln w="9525">
              <a:noFill/>
              <a:miter lim="800000"/>
              <a:headEnd/>
              <a:tailEnd/>
            </a:ln>
          </p:spPr>
          <p:txBody>
            <a:bodyPr wrap="none" lIns="0" tIns="0" rIns="0" bIns="0">
              <a:prstTxWarp prst="textNoShape">
                <a:avLst/>
              </a:prstTxWarp>
              <a:spAutoFit/>
            </a:bodyPr>
            <a:lstStyle/>
            <a:p>
              <a:endParaRPr lang="en-US" sz="1200" b="1" dirty="0">
                <a:solidFill>
                  <a:srgbClr val="4D4D4D"/>
                </a:solidFill>
                <a:ea typeface="Arial" pitchFamily="29" charset="0"/>
                <a:cs typeface="Arial" pitchFamily="29" charset="0"/>
              </a:endParaRPr>
            </a:p>
          </p:txBody>
        </p:sp>
        <p:sp>
          <p:nvSpPr>
            <p:cNvPr id="50" name="TextBox 30"/>
            <p:cNvSpPr txBox="1">
              <a:spLocks noChangeArrowheads="1"/>
            </p:cNvSpPr>
            <p:nvPr/>
          </p:nvSpPr>
          <p:spPr bwMode="auto">
            <a:xfrm>
              <a:off x="6183464" y="5430230"/>
              <a:ext cx="65" cy="184666"/>
            </a:xfrm>
            <a:prstGeom prst="rect">
              <a:avLst/>
            </a:prstGeom>
            <a:noFill/>
            <a:ln w="9525">
              <a:noFill/>
              <a:miter lim="800000"/>
              <a:headEnd/>
              <a:tailEnd/>
            </a:ln>
          </p:spPr>
          <p:txBody>
            <a:bodyPr wrap="none" lIns="0" tIns="0" rIns="0" bIns="0">
              <a:prstTxWarp prst="textNoShape">
                <a:avLst/>
              </a:prstTxWarp>
              <a:spAutoFit/>
            </a:bodyPr>
            <a:lstStyle/>
            <a:p>
              <a:endParaRPr lang="en-US" sz="1200" b="1" dirty="0">
                <a:solidFill>
                  <a:srgbClr val="4D4D4D"/>
                </a:solidFill>
                <a:ea typeface="Arial" pitchFamily="29" charset="0"/>
                <a:cs typeface="Arial" pitchFamily="29" charset="0"/>
              </a:endParaRPr>
            </a:p>
          </p:txBody>
        </p:sp>
        <p:sp>
          <p:nvSpPr>
            <p:cNvPr id="51" name="TextBox 30"/>
            <p:cNvSpPr txBox="1">
              <a:spLocks noChangeArrowheads="1"/>
            </p:cNvSpPr>
            <p:nvPr/>
          </p:nvSpPr>
          <p:spPr bwMode="auto">
            <a:xfrm>
              <a:off x="6745441" y="5430230"/>
              <a:ext cx="64" cy="184666"/>
            </a:xfrm>
            <a:prstGeom prst="rect">
              <a:avLst/>
            </a:prstGeom>
            <a:noFill/>
            <a:ln w="9525">
              <a:noFill/>
              <a:miter lim="800000"/>
              <a:headEnd/>
              <a:tailEnd/>
            </a:ln>
          </p:spPr>
          <p:txBody>
            <a:bodyPr wrap="none" lIns="0" tIns="0" rIns="0" bIns="0">
              <a:prstTxWarp prst="textNoShape">
                <a:avLst/>
              </a:prstTxWarp>
              <a:spAutoFit/>
            </a:bodyPr>
            <a:lstStyle/>
            <a:p>
              <a:endParaRPr lang="en-US" sz="1200" b="1" dirty="0">
                <a:solidFill>
                  <a:srgbClr val="4D4D4D"/>
                </a:solidFill>
                <a:ea typeface="Arial" pitchFamily="29" charset="0"/>
                <a:cs typeface="Arial" pitchFamily="29" charset="0"/>
              </a:endParaRPr>
            </a:p>
          </p:txBody>
        </p:sp>
        <p:sp>
          <p:nvSpPr>
            <p:cNvPr id="52" name="TextBox 30"/>
            <p:cNvSpPr txBox="1">
              <a:spLocks noChangeArrowheads="1"/>
            </p:cNvSpPr>
            <p:nvPr/>
          </p:nvSpPr>
          <p:spPr bwMode="auto">
            <a:xfrm>
              <a:off x="6992367" y="5430230"/>
              <a:ext cx="649217" cy="184666"/>
            </a:xfrm>
            <a:prstGeom prst="rect">
              <a:avLst/>
            </a:prstGeom>
            <a:noFill/>
            <a:ln w="9525">
              <a:noFill/>
              <a:miter lim="800000"/>
              <a:headEnd/>
              <a:tailEnd/>
            </a:ln>
          </p:spPr>
          <p:txBody>
            <a:bodyPr wrap="none" lIns="0" tIns="0" rIns="0" bIns="0">
              <a:prstTxWarp prst="textNoShape">
                <a:avLst/>
              </a:prstTxWarp>
              <a:spAutoFit/>
            </a:bodyPr>
            <a:lstStyle/>
            <a:p>
              <a:r>
                <a:rPr lang="en-US" sz="1200" b="1" dirty="0" smtClean="0">
                  <a:solidFill>
                    <a:srgbClr val="4D4D4D"/>
                  </a:solidFill>
                </a:rPr>
                <a:t>100Gbps</a:t>
              </a:r>
              <a:endParaRPr lang="en-US" sz="1200" b="1" dirty="0">
                <a:solidFill>
                  <a:srgbClr val="4D4D4D"/>
                </a:solidFill>
                <a:ea typeface="Arial" pitchFamily="29" charset="0"/>
                <a:cs typeface="Arial" pitchFamily="29" charset="0"/>
              </a:endParaRPr>
            </a:p>
          </p:txBody>
        </p:sp>
      </p:grpSp>
      <p:sp>
        <p:nvSpPr>
          <p:cNvPr id="75" name="TextBox 30"/>
          <p:cNvSpPr txBox="1">
            <a:spLocks noChangeArrowheads="1"/>
          </p:cNvSpPr>
          <p:nvPr/>
        </p:nvSpPr>
        <p:spPr bwMode="auto">
          <a:xfrm>
            <a:off x="4240769" y="5782397"/>
            <a:ext cx="1001877" cy="215444"/>
          </a:xfrm>
          <a:prstGeom prst="rect">
            <a:avLst/>
          </a:prstGeom>
          <a:noFill/>
          <a:ln w="9525">
            <a:noFill/>
            <a:miter lim="800000"/>
            <a:headEnd/>
            <a:tailEnd/>
          </a:ln>
        </p:spPr>
        <p:txBody>
          <a:bodyPr wrap="none" lIns="0" tIns="0" rIns="0" bIns="0">
            <a:prstTxWarp prst="textNoShape">
              <a:avLst/>
            </a:prstTxWarp>
            <a:spAutoFit/>
          </a:bodyPr>
          <a:lstStyle/>
          <a:p>
            <a:pPr algn="l"/>
            <a:r>
              <a:rPr lang="en-US" sz="1400" b="1" dirty="0" smtClean="0">
                <a:solidFill>
                  <a:srgbClr val="003D79"/>
                </a:solidFill>
              </a:rPr>
              <a:t>Throughput</a:t>
            </a:r>
            <a:endParaRPr lang="en-US" sz="1400" dirty="0">
              <a:solidFill>
                <a:srgbClr val="003D79"/>
              </a:solidFill>
            </a:endParaRPr>
          </a:p>
        </p:txBody>
      </p:sp>
      <p:sp>
        <p:nvSpPr>
          <p:cNvPr id="17" name="Line 26"/>
          <p:cNvSpPr>
            <a:spLocks noChangeShapeType="1"/>
          </p:cNvSpPr>
          <p:nvPr/>
        </p:nvSpPr>
        <p:spPr bwMode="auto">
          <a:xfrm flipH="1">
            <a:off x="2948967" y="4841788"/>
            <a:ext cx="66675" cy="0"/>
          </a:xfrm>
          <a:prstGeom prst="line">
            <a:avLst/>
          </a:prstGeom>
          <a:noFill/>
          <a:ln w="9525">
            <a:solidFill>
              <a:schemeClr val="bg2"/>
            </a:solidFill>
            <a:round/>
            <a:headEnd/>
            <a:tailEnd/>
          </a:ln>
        </p:spPr>
        <p:txBody>
          <a:bodyPr>
            <a:prstTxWarp prst="textNoShape">
              <a:avLst/>
            </a:prstTxWarp>
          </a:bodyPr>
          <a:lstStyle/>
          <a:p>
            <a:endParaRPr lang="en-US" dirty="0"/>
          </a:p>
        </p:txBody>
      </p:sp>
      <p:sp>
        <p:nvSpPr>
          <p:cNvPr id="18" name="Line 27"/>
          <p:cNvSpPr>
            <a:spLocks noChangeShapeType="1"/>
          </p:cNvSpPr>
          <p:nvPr/>
        </p:nvSpPr>
        <p:spPr bwMode="auto">
          <a:xfrm flipH="1">
            <a:off x="2948967" y="4896830"/>
            <a:ext cx="66675" cy="0"/>
          </a:xfrm>
          <a:prstGeom prst="line">
            <a:avLst/>
          </a:prstGeom>
          <a:noFill/>
          <a:ln w="9525">
            <a:solidFill>
              <a:schemeClr val="bg2"/>
            </a:solidFill>
            <a:round/>
            <a:headEnd/>
            <a:tailEnd/>
          </a:ln>
        </p:spPr>
        <p:txBody>
          <a:bodyPr>
            <a:prstTxWarp prst="textNoShape">
              <a:avLst/>
            </a:prstTxWarp>
          </a:bodyPr>
          <a:lstStyle/>
          <a:p>
            <a:endParaRPr lang="en-US" dirty="0"/>
          </a:p>
        </p:txBody>
      </p:sp>
      <p:sp>
        <p:nvSpPr>
          <p:cNvPr id="19" name="Line 28"/>
          <p:cNvSpPr>
            <a:spLocks noChangeShapeType="1"/>
          </p:cNvSpPr>
          <p:nvPr/>
        </p:nvSpPr>
        <p:spPr bwMode="auto">
          <a:xfrm flipH="1">
            <a:off x="1704367" y="5342917"/>
            <a:ext cx="66675" cy="0"/>
          </a:xfrm>
          <a:prstGeom prst="line">
            <a:avLst/>
          </a:prstGeom>
          <a:noFill/>
          <a:ln w="9525">
            <a:solidFill>
              <a:schemeClr val="bg2"/>
            </a:solidFill>
            <a:round/>
            <a:headEnd/>
            <a:tailEnd/>
          </a:ln>
        </p:spPr>
        <p:txBody>
          <a:bodyPr>
            <a:prstTxWarp prst="textNoShape">
              <a:avLst/>
            </a:prstTxWarp>
          </a:bodyPr>
          <a:lstStyle/>
          <a:p>
            <a:endParaRPr lang="en-US" dirty="0"/>
          </a:p>
        </p:txBody>
      </p:sp>
      <p:cxnSp>
        <p:nvCxnSpPr>
          <p:cNvPr id="148" name="Straight Arrow Connector 147"/>
          <p:cNvCxnSpPr/>
          <p:nvPr/>
        </p:nvCxnSpPr>
        <p:spPr bwMode="auto">
          <a:xfrm>
            <a:off x="1755018" y="4797188"/>
            <a:ext cx="5893557" cy="3412"/>
          </a:xfrm>
          <a:prstGeom prst="straightConnector1">
            <a:avLst/>
          </a:prstGeom>
          <a:solidFill>
            <a:srgbClr val="0095D3"/>
          </a:solidFill>
          <a:ln w="76200" cap="flat" cmpd="sng" algn="ctr">
            <a:solidFill>
              <a:schemeClr val="accent3">
                <a:lumMod val="75000"/>
              </a:schemeClr>
            </a:solidFill>
            <a:prstDash val="solid"/>
            <a:round/>
            <a:headEnd type="none" w="med" len="med"/>
            <a:tailEnd type="arrow"/>
          </a:ln>
          <a:effectLst/>
        </p:spPr>
      </p:cxnSp>
      <p:sp>
        <p:nvSpPr>
          <p:cNvPr id="162" name="TextBox 30"/>
          <p:cNvSpPr txBox="1">
            <a:spLocks noChangeArrowheads="1"/>
          </p:cNvSpPr>
          <p:nvPr/>
        </p:nvSpPr>
        <p:spPr bwMode="auto">
          <a:xfrm>
            <a:off x="2825396" y="862414"/>
            <a:ext cx="3872855" cy="861774"/>
          </a:xfrm>
          <a:prstGeom prst="rect">
            <a:avLst/>
          </a:prstGeom>
          <a:noFill/>
          <a:ln w="9525">
            <a:noFill/>
            <a:miter lim="800000"/>
            <a:headEnd/>
            <a:tailEnd/>
          </a:ln>
        </p:spPr>
        <p:txBody>
          <a:bodyPr wrap="none" lIns="0" tIns="0" rIns="0" bIns="0">
            <a:prstTxWarp prst="textNoShape">
              <a:avLst/>
            </a:prstTxWarp>
            <a:spAutoFit/>
          </a:bodyPr>
          <a:lstStyle/>
          <a:p>
            <a:pPr algn="l"/>
            <a:r>
              <a:rPr lang="en-US" sz="2000" b="1" dirty="0" smtClean="0">
                <a:solidFill>
                  <a:srgbClr val="003D79"/>
                </a:solidFill>
              </a:rPr>
              <a:t>Network edge security solution </a:t>
            </a:r>
            <a:br>
              <a:rPr lang="en-US" sz="2000" b="1" dirty="0" smtClean="0">
                <a:solidFill>
                  <a:srgbClr val="003D79"/>
                </a:solidFill>
              </a:rPr>
            </a:br>
            <a:r>
              <a:rPr lang="en-US" sz="1600" b="1" dirty="0" smtClean="0">
                <a:solidFill>
                  <a:srgbClr val="003D79"/>
                </a:solidFill>
              </a:rPr>
              <a:t>(Firewall + VPN + Load balancer)</a:t>
            </a:r>
            <a:r>
              <a:rPr lang="en-US" sz="2000" b="1" dirty="0" smtClean="0">
                <a:solidFill>
                  <a:srgbClr val="003D79"/>
                </a:solidFill>
              </a:rPr>
              <a:t/>
            </a:r>
            <a:br>
              <a:rPr lang="en-US" sz="2000" b="1" dirty="0" smtClean="0">
                <a:solidFill>
                  <a:srgbClr val="003D79"/>
                </a:solidFill>
              </a:rPr>
            </a:br>
            <a:endParaRPr lang="en-US" sz="2000" dirty="0">
              <a:solidFill>
                <a:srgbClr val="003D79"/>
              </a:solidFill>
            </a:endParaRPr>
          </a:p>
        </p:txBody>
      </p:sp>
      <p:sp>
        <p:nvSpPr>
          <p:cNvPr id="163" name="TextBox 30"/>
          <p:cNvSpPr txBox="1">
            <a:spLocks noChangeArrowheads="1"/>
          </p:cNvSpPr>
          <p:nvPr/>
        </p:nvSpPr>
        <p:spPr bwMode="auto">
          <a:xfrm>
            <a:off x="5727576" y="4489116"/>
            <a:ext cx="1123706" cy="215444"/>
          </a:xfrm>
          <a:prstGeom prst="rect">
            <a:avLst/>
          </a:prstGeom>
          <a:noFill/>
          <a:ln w="9525">
            <a:noFill/>
            <a:miter lim="800000"/>
            <a:headEnd/>
            <a:tailEnd/>
          </a:ln>
        </p:spPr>
        <p:txBody>
          <a:bodyPr wrap="none" lIns="0" tIns="0" rIns="0" bIns="0">
            <a:prstTxWarp prst="textNoShape">
              <a:avLst/>
            </a:prstTxWarp>
            <a:spAutoFit/>
          </a:bodyPr>
          <a:lstStyle/>
          <a:p>
            <a:pPr algn="l"/>
            <a:r>
              <a:rPr lang="en-US" sz="1400" b="1" dirty="0" smtClean="0">
                <a:solidFill>
                  <a:srgbClr val="003D79"/>
                </a:solidFill>
              </a:rPr>
              <a:t>vShield Edge</a:t>
            </a:r>
            <a:endParaRPr lang="en-US" sz="1400" dirty="0">
              <a:solidFill>
                <a:srgbClr val="003D79"/>
              </a:solidFill>
            </a:endParaRPr>
          </a:p>
        </p:txBody>
      </p:sp>
      <p:pic>
        <p:nvPicPr>
          <p:cNvPr id="200" name="Picture 150" descr="ICON_VM_basic_label_Q308"/>
          <p:cNvPicPr>
            <a:picLocks noChangeAspect="1" noChangeArrowheads="1"/>
          </p:cNvPicPr>
          <p:nvPr/>
        </p:nvPicPr>
        <p:blipFill>
          <a:blip r:embed="rId4" cstate="print"/>
          <a:srcRect/>
          <a:stretch>
            <a:fillRect/>
          </a:stretch>
        </p:blipFill>
        <p:spPr bwMode="auto">
          <a:xfrm>
            <a:off x="3723774" y="3986911"/>
            <a:ext cx="514361" cy="596978"/>
          </a:xfrm>
          <a:prstGeom prst="rect">
            <a:avLst/>
          </a:prstGeom>
          <a:noFill/>
          <a:ln w="9525">
            <a:noFill/>
            <a:miter lim="800000"/>
            <a:headEnd/>
            <a:tailEnd/>
          </a:ln>
        </p:spPr>
      </p:pic>
      <p:pic>
        <p:nvPicPr>
          <p:cNvPr id="201" name="Picture 150" descr="ICON_VM_basic_label_Q308"/>
          <p:cNvPicPr>
            <a:picLocks noChangeAspect="1" noChangeArrowheads="1"/>
          </p:cNvPicPr>
          <p:nvPr/>
        </p:nvPicPr>
        <p:blipFill>
          <a:blip r:embed="rId4" cstate="print"/>
          <a:srcRect/>
          <a:stretch>
            <a:fillRect/>
          </a:stretch>
        </p:blipFill>
        <p:spPr bwMode="auto">
          <a:xfrm>
            <a:off x="4252591" y="4017132"/>
            <a:ext cx="514361" cy="596978"/>
          </a:xfrm>
          <a:prstGeom prst="rect">
            <a:avLst/>
          </a:prstGeom>
          <a:noFill/>
          <a:ln w="9525">
            <a:noFill/>
            <a:miter lim="800000"/>
            <a:headEnd/>
            <a:tailEnd/>
          </a:ln>
        </p:spPr>
      </p:pic>
      <p:sp>
        <p:nvSpPr>
          <p:cNvPr id="204" name="TextBox 203"/>
          <p:cNvSpPr txBox="1"/>
          <p:nvPr/>
        </p:nvSpPr>
        <p:spPr>
          <a:xfrm>
            <a:off x="5966091" y="3198365"/>
            <a:ext cx="1914307" cy="307777"/>
          </a:xfrm>
          <a:prstGeom prst="rect">
            <a:avLst/>
          </a:prstGeom>
          <a:noFill/>
        </p:spPr>
        <p:txBody>
          <a:bodyPr wrap="none" rtlCol="0">
            <a:spAutoFit/>
          </a:bodyPr>
          <a:lstStyle/>
          <a:p>
            <a:pPr algn="l"/>
            <a:r>
              <a:rPr lang="en-US" sz="1400" b="1" dirty="0" smtClean="0">
                <a:solidFill>
                  <a:srgbClr val="003D79"/>
                </a:solidFill>
              </a:rPr>
              <a:t> Security appliances</a:t>
            </a:r>
          </a:p>
        </p:txBody>
      </p:sp>
      <p:pic>
        <p:nvPicPr>
          <p:cNvPr id="203" name="Picture 150" descr="ICON_VM_basic_label_Q308"/>
          <p:cNvPicPr>
            <a:picLocks noChangeAspect="1" noChangeArrowheads="1"/>
          </p:cNvPicPr>
          <p:nvPr/>
        </p:nvPicPr>
        <p:blipFill>
          <a:blip r:embed="rId4" cstate="print"/>
          <a:srcRect/>
          <a:stretch>
            <a:fillRect/>
          </a:stretch>
        </p:blipFill>
        <p:spPr bwMode="auto">
          <a:xfrm>
            <a:off x="4782553" y="4043058"/>
            <a:ext cx="514361" cy="596978"/>
          </a:xfrm>
          <a:prstGeom prst="rect">
            <a:avLst/>
          </a:prstGeom>
          <a:noFill/>
          <a:ln w="9525">
            <a:noFill/>
            <a:miter lim="800000"/>
            <a:headEnd/>
            <a:tailEnd/>
          </a:ln>
        </p:spPr>
      </p:pic>
      <p:cxnSp>
        <p:nvCxnSpPr>
          <p:cNvPr id="139" name="Straight Connector 138"/>
          <p:cNvCxnSpPr/>
          <p:nvPr/>
        </p:nvCxnSpPr>
        <p:spPr bwMode="auto">
          <a:xfrm rot="16200000" flipH="1">
            <a:off x="1006475" y="3584574"/>
            <a:ext cx="2136775" cy="15875"/>
          </a:xfrm>
          <a:prstGeom prst="line">
            <a:avLst/>
          </a:prstGeom>
          <a:ln w="57150">
            <a:solidFill>
              <a:srgbClr val="FF0000"/>
            </a:solidFill>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142" name="TextBox 141"/>
          <p:cNvSpPr txBox="1"/>
          <p:nvPr/>
        </p:nvSpPr>
        <p:spPr>
          <a:xfrm>
            <a:off x="2159000" y="3746500"/>
            <a:ext cx="990600" cy="400110"/>
          </a:xfrm>
          <a:prstGeom prst="rect">
            <a:avLst/>
          </a:prstGeom>
          <a:noFill/>
        </p:spPr>
        <p:txBody>
          <a:bodyPr wrap="square" rtlCol="0">
            <a:spAutoFit/>
          </a:bodyPr>
          <a:lstStyle/>
          <a:p>
            <a:pPr algn="l"/>
            <a:r>
              <a:rPr lang="en-US" sz="2000" dirty="0" smtClean="0">
                <a:solidFill>
                  <a:srgbClr val="333333"/>
                </a:solidFill>
                <a:latin typeface="+mn-lt"/>
                <a:ea typeface="+mn-ea"/>
              </a:rPr>
              <a:t>&gt;5x</a:t>
            </a:r>
          </a:p>
        </p:txBody>
      </p:sp>
      <p:sp>
        <p:nvSpPr>
          <p:cNvPr id="128" name="TextBox 127"/>
          <p:cNvSpPr txBox="1"/>
          <p:nvPr/>
        </p:nvSpPr>
        <p:spPr>
          <a:xfrm>
            <a:off x="7054967" y="1540041"/>
            <a:ext cx="2082621" cy="1052596"/>
          </a:xfrm>
          <a:prstGeom prst="rect">
            <a:avLst/>
          </a:prstGeom>
          <a:solidFill>
            <a:schemeClr val="accent5">
              <a:lumMod val="60000"/>
              <a:lumOff val="40000"/>
            </a:schemeClr>
          </a:solidFill>
        </p:spPr>
        <p:txBody>
          <a:bodyPr wrap="none" rtlCol="0">
            <a:spAutoFit/>
          </a:bodyPr>
          <a:lstStyle/>
          <a:p>
            <a:pPr algn="l"/>
            <a:r>
              <a:rPr lang="en-US" sz="1200" dirty="0" smtClean="0">
                <a:solidFill>
                  <a:srgbClr val="333333"/>
                </a:solidFill>
                <a:latin typeface="+mn-lt"/>
                <a:ea typeface="+mn-ea"/>
              </a:rPr>
              <a:t>Assumptions</a:t>
            </a:r>
          </a:p>
          <a:p>
            <a:pPr marL="228600" indent="-228600" algn="l">
              <a:buFont typeface="Arial" pitchFamily="34" charset="0"/>
              <a:buChar char="•"/>
            </a:pPr>
            <a:r>
              <a:rPr lang="en-US" sz="1200" dirty="0" smtClean="0">
                <a:solidFill>
                  <a:srgbClr val="333333"/>
                </a:solidFill>
                <a:latin typeface="+mn-lt"/>
                <a:ea typeface="+mn-ea"/>
              </a:rPr>
              <a:t>100 VM per edge</a:t>
            </a:r>
          </a:p>
          <a:p>
            <a:pPr marL="228600" indent="-228600" algn="l">
              <a:buFont typeface="Arial" pitchFamily="34" charset="0"/>
              <a:buChar char="•"/>
            </a:pPr>
            <a:r>
              <a:rPr lang="en-US" sz="1200" dirty="0" smtClean="0">
                <a:solidFill>
                  <a:srgbClr val="333333"/>
                </a:solidFill>
                <a:latin typeface="+mn-lt"/>
                <a:ea typeface="+mn-ea"/>
              </a:rPr>
              <a:t>vSphere &amp; server costs</a:t>
            </a:r>
          </a:p>
          <a:p>
            <a:pPr marL="228600" indent="-228600" algn="l">
              <a:buFont typeface="Arial" pitchFamily="34" charset="0"/>
              <a:buChar char="•"/>
            </a:pPr>
            <a:r>
              <a:rPr lang="en-US" sz="1200" dirty="0" smtClean="0">
                <a:solidFill>
                  <a:srgbClr val="333333"/>
                </a:solidFill>
                <a:latin typeface="+mn-lt"/>
                <a:ea typeface="+mn-ea"/>
              </a:rPr>
              <a:t>High availability </a:t>
            </a:r>
          </a:p>
        </p:txBody>
      </p:sp>
      <p:sp>
        <p:nvSpPr>
          <p:cNvPr id="133" name="TextBox 132"/>
          <p:cNvSpPr txBox="1"/>
          <p:nvPr/>
        </p:nvSpPr>
        <p:spPr>
          <a:xfrm>
            <a:off x="250539" y="5830362"/>
            <a:ext cx="1467068" cy="461665"/>
          </a:xfrm>
          <a:prstGeom prst="rect">
            <a:avLst/>
          </a:prstGeom>
          <a:noFill/>
        </p:spPr>
        <p:txBody>
          <a:bodyPr wrap="none" rtlCol="0">
            <a:spAutoFit/>
          </a:bodyPr>
          <a:lstStyle/>
          <a:p>
            <a:pPr algn="l"/>
            <a:r>
              <a:rPr lang="en-US" sz="1000" b="1" dirty="0" smtClean="0">
                <a:solidFill>
                  <a:srgbClr val="333333"/>
                </a:solidFill>
                <a:latin typeface="+mn-lt"/>
                <a:ea typeface="+mn-ea"/>
              </a:rPr>
              <a:t>Mbps = Megabits/sec</a:t>
            </a:r>
          </a:p>
          <a:p>
            <a:pPr algn="l"/>
            <a:r>
              <a:rPr lang="en-US" sz="1000" b="1" dirty="0" smtClean="0">
                <a:solidFill>
                  <a:srgbClr val="333333"/>
                </a:solidFill>
                <a:latin typeface="+mn-lt"/>
                <a:ea typeface="+mn-ea"/>
              </a:rPr>
              <a:t>Gbps = Gigabits/sec</a:t>
            </a:r>
          </a:p>
        </p:txBody>
      </p:sp>
      <p:pic>
        <p:nvPicPr>
          <p:cNvPr id="154" name="Picture 20" descr="ICON_NetSwitch_LG_Q408"/>
          <p:cNvPicPr>
            <a:picLocks noChangeAspect="1" noChangeArrowheads="1"/>
          </p:cNvPicPr>
          <p:nvPr/>
        </p:nvPicPr>
        <p:blipFill>
          <a:blip r:embed="rId5" cstate="print"/>
          <a:srcRect/>
          <a:stretch>
            <a:fillRect/>
          </a:stretch>
        </p:blipFill>
        <p:spPr bwMode="auto">
          <a:xfrm>
            <a:off x="3327400" y="2271713"/>
            <a:ext cx="1251538" cy="814387"/>
          </a:xfrm>
          <a:prstGeom prst="rect">
            <a:avLst/>
          </a:prstGeom>
          <a:noFill/>
          <a:ln w="9525">
            <a:noFill/>
            <a:miter lim="800000"/>
            <a:headEnd/>
            <a:tailEnd/>
          </a:ln>
        </p:spPr>
      </p:pic>
      <p:pic>
        <p:nvPicPr>
          <p:cNvPr id="177" name="Picture 20" descr="ICON_NetSwitch_LG_Q408"/>
          <p:cNvPicPr>
            <a:picLocks noChangeAspect="1" noChangeArrowheads="1"/>
          </p:cNvPicPr>
          <p:nvPr/>
        </p:nvPicPr>
        <p:blipFill>
          <a:blip r:embed="rId5" cstate="print"/>
          <a:srcRect/>
          <a:stretch>
            <a:fillRect/>
          </a:stretch>
        </p:blipFill>
        <p:spPr bwMode="auto">
          <a:xfrm>
            <a:off x="3670300" y="2398713"/>
            <a:ext cx="1251538" cy="814387"/>
          </a:xfrm>
          <a:prstGeom prst="rect">
            <a:avLst/>
          </a:prstGeom>
          <a:noFill/>
          <a:ln w="9525">
            <a:noFill/>
            <a:miter lim="800000"/>
            <a:headEnd/>
            <a:tailEnd/>
          </a:ln>
        </p:spPr>
      </p:pic>
      <p:pic>
        <p:nvPicPr>
          <p:cNvPr id="199" name="Picture 20" descr="ICON_NetSwitch_LG_Q408"/>
          <p:cNvPicPr>
            <a:picLocks noChangeAspect="1" noChangeArrowheads="1"/>
          </p:cNvPicPr>
          <p:nvPr/>
        </p:nvPicPr>
        <p:blipFill>
          <a:blip r:embed="rId5" cstate="print"/>
          <a:srcRect/>
          <a:stretch>
            <a:fillRect/>
          </a:stretch>
        </p:blipFill>
        <p:spPr bwMode="auto">
          <a:xfrm>
            <a:off x="3949700" y="2487613"/>
            <a:ext cx="1251538" cy="8143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dissolve">
                                      <p:cBhvr>
                                        <p:cTn id="7" dur="1000"/>
                                        <p:tgtEl>
                                          <p:spTgt spid="200"/>
                                        </p:tgtEl>
                                      </p:cBhvr>
                                    </p:animEffect>
                                  </p:childTnLst>
                                </p:cTn>
                              </p:par>
                              <p:par>
                                <p:cTn id="8" presetID="9"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dissolve">
                                      <p:cBhvr>
                                        <p:cTn id="10" dur="1000"/>
                                        <p:tgtEl>
                                          <p:spTgt spid="201"/>
                                        </p:tgtEl>
                                      </p:cBhvr>
                                    </p:animEffect>
                                  </p:childTnLst>
                                </p:cTn>
                              </p:par>
                              <p:par>
                                <p:cTn id="11" presetID="9" presetClass="entr" presetSubtype="0" fill="hold" nodeType="withEffect">
                                  <p:stCondLst>
                                    <p:cond delay="0"/>
                                  </p:stCondLst>
                                  <p:childTnLst>
                                    <p:set>
                                      <p:cBhvr>
                                        <p:cTn id="12" dur="1" fill="hold">
                                          <p:stCondLst>
                                            <p:cond delay="0"/>
                                          </p:stCondLst>
                                        </p:cTn>
                                        <p:tgtEl>
                                          <p:spTgt spid="203"/>
                                        </p:tgtEl>
                                        <p:attrNameLst>
                                          <p:attrName>style.visibility</p:attrName>
                                        </p:attrNameLst>
                                      </p:cBhvr>
                                      <p:to>
                                        <p:strVal val="visible"/>
                                      </p:to>
                                    </p:set>
                                    <p:animEffect transition="in" filter="dissolve">
                                      <p:cBhvr>
                                        <p:cTn id="13"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vShield App </a:t>
            </a:r>
            <a:br>
              <a:rPr lang="en-US" dirty="0" smtClean="0"/>
            </a:br>
            <a:r>
              <a:rPr lang="en-US" sz="1800" dirty="0" smtClean="0"/>
              <a:t>Application Protection for Network Based Threats</a:t>
            </a:r>
            <a:endParaRPr lang="en-US" sz="1800" dirty="0"/>
          </a:p>
        </p:txBody>
      </p:sp>
      <p:pic>
        <p:nvPicPr>
          <p:cNvPr id="83" name="Picture 82" descr="VMW_10Q2_DGRM_vShield_App_R3.png"/>
          <p:cNvPicPr>
            <a:picLocks noChangeAspect="1"/>
          </p:cNvPicPr>
          <p:nvPr/>
        </p:nvPicPr>
        <p:blipFill>
          <a:blip r:embed="rId4" cstate="print"/>
          <a:stretch>
            <a:fillRect/>
          </a:stretch>
        </p:blipFill>
        <p:spPr>
          <a:xfrm>
            <a:off x="0" y="1798340"/>
            <a:ext cx="4429125" cy="3074532"/>
          </a:xfrm>
          <a:prstGeom prst="rect">
            <a:avLst/>
          </a:prstGeom>
        </p:spPr>
      </p:pic>
      <p:sp>
        <p:nvSpPr>
          <p:cNvPr id="8" name="Rounded Rectangle 7"/>
          <p:cNvSpPr/>
          <p:nvPr/>
        </p:nvSpPr>
        <p:spPr bwMode="auto">
          <a:xfrm>
            <a:off x="205195" y="2063400"/>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endParaRPr lang="en-US" sz="1400" dirty="0" smtClean="0">
              <a:solidFill>
                <a:schemeClr val="tx1"/>
              </a:solidFill>
            </a:endParaRPr>
          </a:p>
        </p:txBody>
      </p:sp>
      <p:sp>
        <p:nvSpPr>
          <p:cNvPr id="9" name="Rounded Rectangle 8"/>
          <p:cNvSpPr/>
          <p:nvPr/>
        </p:nvSpPr>
        <p:spPr bwMode="auto">
          <a:xfrm>
            <a:off x="1475976" y="2089191"/>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endParaRPr lang="en-US" sz="1400" dirty="0" smtClean="0">
              <a:solidFill>
                <a:schemeClr val="tx1"/>
              </a:solidFill>
            </a:endParaRPr>
          </a:p>
        </p:txBody>
      </p:sp>
      <p:sp>
        <p:nvSpPr>
          <p:cNvPr id="10" name="Rounded Rectangle 9"/>
          <p:cNvSpPr/>
          <p:nvPr/>
        </p:nvSpPr>
        <p:spPr bwMode="auto">
          <a:xfrm>
            <a:off x="2964806" y="2079812"/>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endParaRPr lang="en-US" sz="1400" dirty="0" smtClean="0">
              <a:solidFill>
                <a:schemeClr val="tx1"/>
              </a:solidFill>
            </a:endParaRPr>
          </a:p>
        </p:txBody>
      </p:sp>
      <p:pic>
        <p:nvPicPr>
          <p:cNvPr id="12" name="Picture 45" descr="ICON_Firewall_Q308"/>
          <p:cNvPicPr>
            <a:picLocks noChangeAspect="1" noChangeArrowheads="1"/>
          </p:cNvPicPr>
          <p:nvPr>
            <p:custDataLst>
              <p:tags r:id="rId1"/>
            </p:custDataLst>
          </p:nvPr>
        </p:nvPicPr>
        <p:blipFill>
          <a:blip r:embed="rId5" cstate="print"/>
          <a:srcRect/>
          <a:stretch>
            <a:fillRect/>
          </a:stretch>
        </p:blipFill>
        <p:spPr bwMode="auto">
          <a:xfrm>
            <a:off x="2588077" y="2758949"/>
            <a:ext cx="408226" cy="378146"/>
          </a:xfrm>
          <a:prstGeom prst="rect">
            <a:avLst/>
          </a:prstGeom>
          <a:noFill/>
          <a:ln w="9525">
            <a:noFill/>
            <a:miter lim="800000"/>
            <a:headEnd/>
            <a:tailEnd/>
          </a:ln>
        </p:spPr>
      </p:pic>
      <p:grpSp>
        <p:nvGrpSpPr>
          <p:cNvPr id="2" name="Group 14"/>
          <p:cNvGrpSpPr/>
          <p:nvPr/>
        </p:nvGrpSpPr>
        <p:grpSpPr>
          <a:xfrm>
            <a:off x="4450814" y="1758472"/>
            <a:ext cx="4614998" cy="3341056"/>
            <a:chOff x="4450814" y="898356"/>
            <a:chExt cx="4614998" cy="3341056"/>
          </a:xfrm>
        </p:grpSpPr>
        <p:sp>
          <p:nvSpPr>
            <p:cNvPr id="13" name="Rectangle 12"/>
            <p:cNvSpPr/>
            <p:nvPr/>
          </p:nvSpPr>
          <p:spPr bwMode="auto">
            <a:xfrm>
              <a:off x="4450814" y="898356"/>
              <a:ext cx="4614998" cy="542441"/>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800" b="1" dirty="0" smtClean="0">
                  <a:solidFill>
                    <a:srgbClr val="FFFFFF"/>
                  </a:solidFill>
                </a:rPr>
                <a:t>Features</a:t>
              </a:r>
            </a:p>
          </p:txBody>
        </p:sp>
        <p:sp>
          <p:nvSpPr>
            <p:cNvPr id="14" name="TextBox 13"/>
            <p:cNvSpPr txBox="1"/>
            <p:nvPr/>
          </p:nvSpPr>
          <p:spPr>
            <a:xfrm>
              <a:off x="4459458" y="1448975"/>
              <a:ext cx="4586068" cy="2790437"/>
            </a:xfrm>
            <a:prstGeom prst="rect">
              <a:avLst/>
            </a:prstGeom>
            <a:solidFill>
              <a:schemeClr val="bg1">
                <a:lumMod val="95000"/>
              </a:schemeClr>
            </a:solidFill>
            <a:scene3d>
              <a:camera prst="orthographicFront"/>
              <a:lightRig rig="threePt" dir="t"/>
            </a:scene3d>
            <a:sp3d>
              <a:bevelT/>
            </a:sp3d>
          </p:spPr>
          <p:txBody>
            <a:bodyPr wrap="square" rtlCol="0">
              <a:spAutoFit/>
            </a:bodyPr>
            <a:lstStyle/>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Hypervisor-level firewall </a:t>
              </a:r>
            </a:p>
            <a:p>
              <a:pPr marL="5730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Inbound, outbound connection control applied at vNIC level</a:t>
              </a:r>
            </a:p>
            <a:p>
              <a:pPr marL="1158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Elastic security groups  - “stretch” as virtual machines migrate to new hosts</a:t>
              </a:r>
            </a:p>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Robust flow monitoring </a:t>
              </a:r>
            </a:p>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Policy Management</a:t>
              </a:r>
            </a:p>
            <a:p>
              <a:pPr marL="5730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Simple and business-relevant policies</a:t>
              </a:r>
            </a:p>
            <a:p>
              <a:pPr marL="5730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Managed through UI or REST APIs</a:t>
              </a:r>
            </a:p>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Logging and auditing based on industry standard syslog format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2000"/>
                                        <p:tgtEl>
                                          <p:spTgt spid="9"/>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plus(in)">
                                      <p:cBhvr>
                                        <p:cTn id="11" dur="2000"/>
                                        <p:tgtEl>
                                          <p:spTgt spid="10"/>
                                        </p:tgtEl>
                                      </p:cBhvr>
                                    </p:animEffec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p:cNvGraphicFramePr>
          <p:nvPr/>
        </p:nvGraphicFramePr>
        <p:xfrm>
          <a:off x="0" y="0"/>
          <a:ext cx="158750" cy="158750"/>
        </p:xfrm>
        <a:graphic>
          <a:graphicData uri="http://schemas.openxmlformats.org/presentationml/2006/ole">
            <p:oleObj spid="_x0000_s389122" name="think-cell Slide" r:id="rId21" imgW="0" imgH="0" progId="">
              <p:embed/>
            </p:oleObj>
          </a:graphicData>
        </a:graphic>
      </p:graphicFrame>
      <p:sp>
        <p:nvSpPr>
          <p:cNvPr id="49" name="Freeform 48"/>
          <p:cNvSpPr/>
          <p:nvPr>
            <p:custDataLst>
              <p:tags r:id="rId2"/>
            </p:custDataLst>
          </p:nvPr>
        </p:nvSpPr>
        <p:spPr bwMode="auto">
          <a:xfrm>
            <a:off x="4284065" y="1173480"/>
            <a:ext cx="3595015" cy="3291840"/>
          </a:xfrm>
          <a:custGeom>
            <a:avLst/>
            <a:gdLst>
              <a:gd name="connsiteX0" fmla="*/ 441960 w 1143000"/>
              <a:gd name="connsiteY0" fmla="*/ 45720 h 868680"/>
              <a:gd name="connsiteX1" fmla="*/ 1143000 w 1143000"/>
              <a:gd name="connsiteY1" fmla="*/ 15240 h 868680"/>
              <a:gd name="connsiteX2" fmla="*/ 960120 w 1143000"/>
              <a:gd name="connsiteY2" fmla="*/ 396240 h 868680"/>
              <a:gd name="connsiteX3" fmla="*/ 548640 w 1143000"/>
              <a:gd name="connsiteY3" fmla="*/ 396240 h 868680"/>
              <a:gd name="connsiteX4" fmla="*/ 335280 w 1143000"/>
              <a:gd name="connsiteY4" fmla="*/ 868680 h 868680"/>
              <a:gd name="connsiteX5" fmla="*/ 0 w 1143000"/>
              <a:gd name="connsiteY5" fmla="*/ 548640 h 868680"/>
              <a:gd name="connsiteX6" fmla="*/ 15240 w 1143000"/>
              <a:gd name="connsiteY6" fmla="*/ 289560 h 868680"/>
              <a:gd name="connsiteX7" fmla="*/ 60960 w 1143000"/>
              <a:gd name="connsiteY7" fmla="*/ 0 h 868680"/>
              <a:gd name="connsiteX8" fmla="*/ 441960 w 1143000"/>
              <a:gd name="connsiteY8" fmla="*/ 45720 h 868680"/>
              <a:gd name="connsiteX0" fmla="*/ 441960 w 2240280"/>
              <a:gd name="connsiteY0" fmla="*/ 45720 h 3550920"/>
              <a:gd name="connsiteX1" fmla="*/ 1143000 w 2240280"/>
              <a:gd name="connsiteY1" fmla="*/ 15240 h 3550920"/>
              <a:gd name="connsiteX2" fmla="*/ 960120 w 2240280"/>
              <a:gd name="connsiteY2" fmla="*/ 396240 h 3550920"/>
              <a:gd name="connsiteX3" fmla="*/ 2240280 w 2240280"/>
              <a:gd name="connsiteY3" fmla="*/ 3550920 h 3550920"/>
              <a:gd name="connsiteX4" fmla="*/ 335280 w 2240280"/>
              <a:gd name="connsiteY4" fmla="*/ 868680 h 3550920"/>
              <a:gd name="connsiteX5" fmla="*/ 0 w 2240280"/>
              <a:gd name="connsiteY5" fmla="*/ 548640 h 3550920"/>
              <a:gd name="connsiteX6" fmla="*/ 15240 w 2240280"/>
              <a:gd name="connsiteY6" fmla="*/ 289560 h 3550920"/>
              <a:gd name="connsiteX7" fmla="*/ 60960 w 2240280"/>
              <a:gd name="connsiteY7" fmla="*/ 0 h 3550920"/>
              <a:gd name="connsiteX8" fmla="*/ 441960 w 2240280"/>
              <a:gd name="connsiteY8" fmla="*/ 45720 h 3550920"/>
              <a:gd name="connsiteX0" fmla="*/ 441960 w 2407920"/>
              <a:gd name="connsiteY0" fmla="*/ 45720 h 3550920"/>
              <a:gd name="connsiteX1" fmla="*/ 1143000 w 2407920"/>
              <a:gd name="connsiteY1" fmla="*/ 15240 h 3550920"/>
              <a:gd name="connsiteX2" fmla="*/ 2407920 w 2407920"/>
              <a:gd name="connsiteY2" fmla="*/ 411480 h 3550920"/>
              <a:gd name="connsiteX3" fmla="*/ 2240280 w 2407920"/>
              <a:gd name="connsiteY3" fmla="*/ 3550920 h 3550920"/>
              <a:gd name="connsiteX4" fmla="*/ 335280 w 2407920"/>
              <a:gd name="connsiteY4" fmla="*/ 868680 h 3550920"/>
              <a:gd name="connsiteX5" fmla="*/ 0 w 2407920"/>
              <a:gd name="connsiteY5" fmla="*/ 548640 h 3550920"/>
              <a:gd name="connsiteX6" fmla="*/ 15240 w 2407920"/>
              <a:gd name="connsiteY6" fmla="*/ 289560 h 3550920"/>
              <a:gd name="connsiteX7" fmla="*/ 60960 w 2407920"/>
              <a:gd name="connsiteY7" fmla="*/ 0 h 3550920"/>
              <a:gd name="connsiteX8" fmla="*/ 441960 w 2407920"/>
              <a:gd name="connsiteY8" fmla="*/ 45720 h 3550920"/>
              <a:gd name="connsiteX0" fmla="*/ 441960 w 2407920"/>
              <a:gd name="connsiteY0" fmla="*/ 45720 h 3429000"/>
              <a:gd name="connsiteX1" fmla="*/ 1143000 w 2407920"/>
              <a:gd name="connsiteY1" fmla="*/ 15240 h 3429000"/>
              <a:gd name="connsiteX2" fmla="*/ 2407920 w 2407920"/>
              <a:gd name="connsiteY2" fmla="*/ 411480 h 3429000"/>
              <a:gd name="connsiteX3" fmla="*/ 2377440 w 2407920"/>
              <a:gd name="connsiteY3" fmla="*/ 3429000 h 3429000"/>
              <a:gd name="connsiteX4" fmla="*/ 335280 w 2407920"/>
              <a:gd name="connsiteY4" fmla="*/ 868680 h 3429000"/>
              <a:gd name="connsiteX5" fmla="*/ 0 w 2407920"/>
              <a:gd name="connsiteY5" fmla="*/ 548640 h 3429000"/>
              <a:gd name="connsiteX6" fmla="*/ 15240 w 2407920"/>
              <a:gd name="connsiteY6" fmla="*/ 289560 h 3429000"/>
              <a:gd name="connsiteX7" fmla="*/ 60960 w 2407920"/>
              <a:gd name="connsiteY7" fmla="*/ 0 h 3429000"/>
              <a:gd name="connsiteX8" fmla="*/ 441960 w 2407920"/>
              <a:gd name="connsiteY8" fmla="*/ 45720 h 3429000"/>
              <a:gd name="connsiteX0" fmla="*/ 441960 w 2407920"/>
              <a:gd name="connsiteY0" fmla="*/ 45720 h 3566160"/>
              <a:gd name="connsiteX1" fmla="*/ 1143000 w 2407920"/>
              <a:gd name="connsiteY1" fmla="*/ 15240 h 3566160"/>
              <a:gd name="connsiteX2" fmla="*/ 2407920 w 2407920"/>
              <a:gd name="connsiteY2" fmla="*/ 411480 h 3566160"/>
              <a:gd name="connsiteX3" fmla="*/ 2377440 w 2407920"/>
              <a:gd name="connsiteY3" fmla="*/ 3429000 h 3566160"/>
              <a:gd name="connsiteX4" fmla="*/ 335280 w 2407920"/>
              <a:gd name="connsiteY4" fmla="*/ 868680 h 3566160"/>
              <a:gd name="connsiteX5" fmla="*/ 0 w 2407920"/>
              <a:gd name="connsiteY5" fmla="*/ 548640 h 3566160"/>
              <a:gd name="connsiteX6" fmla="*/ 15240 w 2407920"/>
              <a:gd name="connsiteY6" fmla="*/ 289560 h 3566160"/>
              <a:gd name="connsiteX7" fmla="*/ 60960 w 2407920"/>
              <a:gd name="connsiteY7" fmla="*/ 0 h 3566160"/>
              <a:gd name="connsiteX8" fmla="*/ 441960 w 2407920"/>
              <a:gd name="connsiteY8" fmla="*/ 45720 h 3566160"/>
              <a:gd name="connsiteX0" fmla="*/ 441960 w 2407920"/>
              <a:gd name="connsiteY0" fmla="*/ 45720 h 4389120"/>
              <a:gd name="connsiteX1" fmla="*/ 1143000 w 2407920"/>
              <a:gd name="connsiteY1" fmla="*/ 15240 h 4389120"/>
              <a:gd name="connsiteX2" fmla="*/ 2407920 w 2407920"/>
              <a:gd name="connsiteY2" fmla="*/ 411480 h 4389120"/>
              <a:gd name="connsiteX3" fmla="*/ 2377440 w 2407920"/>
              <a:gd name="connsiteY3" fmla="*/ 3429000 h 4389120"/>
              <a:gd name="connsiteX4" fmla="*/ 868680 w 2407920"/>
              <a:gd name="connsiteY4" fmla="*/ 3535680 h 4389120"/>
              <a:gd name="connsiteX5" fmla="*/ 0 w 2407920"/>
              <a:gd name="connsiteY5" fmla="*/ 548640 h 4389120"/>
              <a:gd name="connsiteX6" fmla="*/ 15240 w 2407920"/>
              <a:gd name="connsiteY6" fmla="*/ 289560 h 4389120"/>
              <a:gd name="connsiteX7" fmla="*/ 60960 w 2407920"/>
              <a:gd name="connsiteY7" fmla="*/ 0 h 4389120"/>
              <a:gd name="connsiteX8" fmla="*/ 441960 w 2407920"/>
              <a:gd name="connsiteY8" fmla="*/ 45720 h 4389120"/>
              <a:gd name="connsiteX0" fmla="*/ 441960 w 2407920"/>
              <a:gd name="connsiteY0" fmla="*/ 45720 h 3451860"/>
              <a:gd name="connsiteX1" fmla="*/ 1143000 w 2407920"/>
              <a:gd name="connsiteY1" fmla="*/ 15240 h 3451860"/>
              <a:gd name="connsiteX2" fmla="*/ 2407920 w 2407920"/>
              <a:gd name="connsiteY2" fmla="*/ 411480 h 3451860"/>
              <a:gd name="connsiteX3" fmla="*/ 2377440 w 2407920"/>
              <a:gd name="connsiteY3" fmla="*/ 3429000 h 3451860"/>
              <a:gd name="connsiteX4" fmla="*/ 0 w 2407920"/>
              <a:gd name="connsiteY4" fmla="*/ 548640 h 3451860"/>
              <a:gd name="connsiteX5" fmla="*/ 15240 w 2407920"/>
              <a:gd name="connsiteY5" fmla="*/ 289560 h 3451860"/>
              <a:gd name="connsiteX6" fmla="*/ 60960 w 2407920"/>
              <a:gd name="connsiteY6" fmla="*/ 0 h 3451860"/>
              <a:gd name="connsiteX7" fmla="*/ 441960 w 2407920"/>
              <a:gd name="connsiteY7" fmla="*/ 45720 h 34518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1066800 w 2392680"/>
              <a:gd name="connsiteY0" fmla="*/ 22860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1066800 w 2392680"/>
              <a:gd name="connsiteY7" fmla="*/ 228600 h 4074160"/>
              <a:gd name="connsiteX0" fmla="*/ 1066800 w 2392680"/>
              <a:gd name="connsiteY0" fmla="*/ 0 h 3845560"/>
              <a:gd name="connsiteX1" fmla="*/ 2316480 w 2392680"/>
              <a:gd name="connsiteY1" fmla="*/ 30480 h 3845560"/>
              <a:gd name="connsiteX2" fmla="*/ 2392680 w 2392680"/>
              <a:gd name="connsiteY2" fmla="*/ 182880 h 3845560"/>
              <a:gd name="connsiteX3" fmla="*/ 2362200 w 2392680"/>
              <a:gd name="connsiteY3" fmla="*/ 3200400 h 3845560"/>
              <a:gd name="connsiteX4" fmla="*/ 929640 w 2392680"/>
              <a:gd name="connsiteY4" fmla="*/ 3322320 h 3845560"/>
              <a:gd name="connsiteX5" fmla="*/ 0 w 2392680"/>
              <a:gd name="connsiteY5" fmla="*/ 60960 h 3845560"/>
              <a:gd name="connsiteX6" fmla="*/ 762000 w 2392680"/>
              <a:gd name="connsiteY6" fmla="*/ 365760 h 3845560"/>
              <a:gd name="connsiteX7" fmla="*/ 1066800 w 2392680"/>
              <a:gd name="connsiteY7" fmla="*/ 0 h 3845560"/>
              <a:gd name="connsiteX0" fmla="*/ 652780 w 1978660"/>
              <a:gd name="connsiteY0" fmla="*/ 0 h 3845560"/>
              <a:gd name="connsiteX1" fmla="*/ 1902460 w 1978660"/>
              <a:gd name="connsiteY1" fmla="*/ 30480 h 3845560"/>
              <a:gd name="connsiteX2" fmla="*/ 1978660 w 1978660"/>
              <a:gd name="connsiteY2" fmla="*/ 182880 h 3845560"/>
              <a:gd name="connsiteX3" fmla="*/ 1948180 w 1978660"/>
              <a:gd name="connsiteY3" fmla="*/ 3200400 h 3845560"/>
              <a:gd name="connsiteX4" fmla="*/ 515620 w 1978660"/>
              <a:gd name="connsiteY4" fmla="*/ 3322320 h 3845560"/>
              <a:gd name="connsiteX5" fmla="*/ 256540 w 1978660"/>
              <a:gd name="connsiteY5" fmla="*/ 1356360 h 3845560"/>
              <a:gd name="connsiteX6" fmla="*/ 347980 w 1978660"/>
              <a:gd name="connsiteY6" fmla="*/ 365760 h 3845560"/>
              <a:gd name="connsiteX7" fmla="*/ 652780 w 1978660"/>
              <a:gd name="connsiteY7"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99060 w 1729740"/>
              <a:gd name="connsiteY5" fmla="*/ 365760 h 3845560"/>
              <a:gd name="connsiteX6" fmla="*/ 403860 w 1729740"/>
              <a:gd name="connsiteY6"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38100 w 1729740"/>
              <a:gd name="connsiteY5" fmla="*/ 182880 h 3845560"/>
              <a:gd name="connsiteX6" fmla="*/ 403860 w 1729740"/>
              <a:gd name="connsiteY6" fmla="*/ 0 h 3845560"/>
              <a:gd name="connsiteX0" fmla="*/ 205740 w 1729740"/>
              <a:gd name="connsiteY0" fmla="*/ 0 h 3815080"/>
              <a:gd name="connsiteX1" fmla="*/ 1653540 w 1729740"/>
              <a:gd name="connsiteY1" fmla="*/ 0 h 3815080"/>
              <a:gd name="connsiteX2" fmla="*/ 1729740 w 1729740"/>
              <a:gd name="connsiteY2" fmla="*/ 152400 h 3815080"/>
              <a:gd name="connsiteX3" fmla="*/ 1699260 w 1729740"/>
              <a:gd name="connsiteY3" fmla="*/ 3169920 h 3815080"/>
              <a:gd name="connsiteX4" fmla="*/ 266700 w 1729740"/>
              <a:gd name="connsiteY4" fmla="*/ 3291840 h 3815080"/>
              <a:gd name="connsiteX5" fmla="*/ 38100 w 1729740"/>
              <a:gd name="connsiteY5" fmla="*/ 152400 h 3815080"/>
              <a:gd name="connsiteX6" fmla="*/ 205740 w 1729740"/>
              <a:gd name="connsiteY6" fmla="*/ 0 h 3815080"/>
              <a:gd name="connsiteX0" fmla="*/ 388620 w 1912620"/>
              <a:gd name="connsiteY0" fmla="*/ 0 h 3632200"/>
              <a:gd name="connsiteX1" fmla="*/ 1836420 w 1912620"/>
              <a:gd name="connsiteY1" fmla="*/ 0 h 3632200"/>
              <a:gd name="connsiteX2" fmla="*/ 1912620 w 1912620"/>
              <a:gd name="connsiteY2" fmla="*/ 152400 h 3632200"/>
              <a:gd name="connsiteX3" fmla="*/ 1882140 w 1912620"/>
              <a:gd name="connsiteY3" fmla="*/ 3169920 h 3632200"/>
              <a:gd name="connsiteX4" fmla="*/ 266700 w 1912620"/>
              <a:gd name="connsiteY4" fmla="*/ 3108960 h 3632200"/>
              <a:gd name="connsiteX5" fmla="*/ 220980 w 1912620"/>
              <a:gd name="connsiteY5" fmla="*/ 152400 h 3632200"/>
              <a:gd name="connsiteX6" fmla="*/ 388620 w 191262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45720 w 1691640"/>
              <a:gd name="connsiteY4" fmla="*/ 3108960 h 3632200"/>
              <a:gd name="connsiteX5" fmla="*/ 0 w 1691640"/>
              <a:gd name="connsiteY5" fmla="*/ 152400 h 3632200"/>
              <a:gd name="connsiteX6" fmla="*/ 167640 w 169164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15240 w 1691640"/>
              <a:gd name="connsiteY4" fmla="*/ 3108960 h 3632200"/>
              <a:gd name="connsiteX5" fmla="*/ 0 w 1691640"/>
              <a:gd name="connsiteY5" fmla="*/ 152400 h 3632200"/>
              <a:gd name="connsiteX6" fmla="*/ 167640 w 1691640"/>
              <a:gd name="connsiteY6" fmla="*/ 0 h 363220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15240 w 1691640"/>
              <a:gd name="connsiteY4" fmla="*/ 3108960 h 3169920"/>
              <a:gd name="connsiteX5" fmla="*/ 0 w 1691640"/>
              <a:gd name="connsiteY5" fmla="*/ 152400 h 3169920"/>
              <a:gd name="connsiteX6" fmla="*/ 167640 w 1691640"/>
              <a:gd name="connsiteY6" fmla="*/ 0 h 316992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670560 w 1691640"/>
              <a:gd name="connsiteY4" fmla="*/ 3124200 h 3169920"/>
              <a:gd name="connsiteX5" fmla="*/ 15240 w 1691640"/>
              <a:gd name="connsiteY5" fmla="*/ 3108960 h 3169920"/>
              <a:gd name="connsiteX6" fmla="*/ 0 w 1691640"/>
              <a:gd name="connsiteY6" fmla="*/ 152400 h 3169920"/>
              <a:gd name="connsiteX7" fmla="*/ 167640 w 1691640"/>
              <a:gd name="connsiteY7" fmla="*/ 0 h 3169920"/>
              <a:gd name="connsiteX0" fmla="*/ 167640 w 1691640"/>
              <a:gd name="connsiteY0" fmla="*/ 0 h 3225800"/>
              <a:gd name="connsiteX1" fmla="*/ 1615440 w 1691640"/>
              <a:gd name="connsiteY1" fmla="*/ 0 h 3225800"/>
              <a:gd name="connsiteX2" fmla="*/ 1691640 w 1691640"/>
              <a:gd name="connsiteY2" fmla="*/ 152400 h 3225800"/>
              <a:gd name="connsiteX3" fmla="*/ 1661160 w 1691640"/>
              <a:gd name="connsiteY3" fmla="*/ 3169920 h 3225800"/>
              <a:gd name="connsiteX4" fmla="*/ 670560 w 1691640"/>
              <a:gd name="connsiteY4" fmla="*/ 3124200 h 3225800"/>
              <a:gd name="connsiteX5" fmla="*/ 15240 w 1691640"/>
              <a:gd name="connsiteY5" fmla="*/ 3108960 h 3225800"/>
              <a:gd name="connsiteX6" fmla="*/ 0 w 1691640"/>
              <a:gd name="connsiteY6" fmla="*/ 152400 h 3225800"/>
              <a:gd name="connsiteX7" fmla="*/ 167640 w 1691640"/>
              <a:gd name="connsiteY7" fmla="*/ 0 h 3225800"/>
              <a:gd name="connsiteX0" fmla="*/ 477520 w 2001520"/>
              <a:gd name="connsiteY0" fmla="*/ 0 h 3362960"/>
              <a:gd name="connsiteX1" fmla="*/ 1925320 w 2001520"/>
              <a:gd name="connsiteY1" fmla="*/ 0 h 3362960"/>
              <a:gd name="connsiteX2" fmla="*/ 2001520 w 2001520"/>
              <a:gd name="connsiteY2" fmla="*/ 152400 h 3362960"/>
              <a:gd name="connsiteX3" fmla="*/ 1971040 w 2001520"/>
              <a:gd name="connsiteY3" fmla="*/ 3169920 h 3362960"/>
              <a:gd name="connsiteX4" fmla="*/ 492760 w 2001520"/>
              <a:gd name="connsiteY4" fmla="*/ 3261360 h 3362960"/>
              <a:gd name="connsiteX5" fmla="*/ 325120 w 2001520"/>
              <a:gd name="connsiteY5" fmla="*/ 3108960 h 3362960"/>
              <a:gd name="connsiteX6" fmla="*/ 309880 w 2001520"/>
              <a:gd name="connsiteY6" fmla="*/ 152400 h 3362960"/>
              <a:gd name="connsiteX7" fmla="*/ 477520 w 2001520"/>
              <a:gd name="connsiteY7" fmla="*/ 0 h 33629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82880 w 1691640"/>
              <a:gd name="connsiteY4" fmla="*/ 3261360 h 3261360"/>
              <a:gd name="connsiteX5" fmla="*/ 15240 w 1691640"/>
              <a:gd name="connsiteY5" fmla="*/ 3108960 h 3261360"/>
              <a:gd name="connsiteX6" fmla="*/ 0 w 1691640"/>
              <a:gd name="connsiteY6" fmla="*/ 152400 h 3261360"/>
              <a:gd name="connsiteX7" fmla="*/ 167640 w 1691640"/>
              <a:gd name="connsiteY7" fmla="*/ 0 h 32613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341120 w 1691640"/>
              <a:gd name="connsiteY4" fmla="*/ 3169920 h 3261360"/>
              <a:gd name="connsiteX5" fmla="*/ 182880 w 1691640"/>
              <a:gd name="connsiteY5" fmla="*/ 3261360 h 3261360"/>
              <a:gd name="connsiteX6" fmla="*/ 15240 w 1691640"/>
              <a:gd name="connsiteY6" fmla="*/ 3108960 h 3261360"/>
              <a:gd name="connsiteX7" fmla="*/ 0 w 1691640"/>
              <a:gd name="connsiteY7" fmla="*/ 152400 h 3261360"/>
              <a:gd name="connsiteX8" fmla="*/ 167640 w 1691640"/>
              <a:gd name="connsiteY8" fmla="*/ 0 h 326136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82880 w 1691640"/>
              <a:gd name="connsiteY5" fmla="*/ 326136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58496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52400 h 3291840"/>
              <a:gd name="connsiteX8" fmla="*/ 167640 w 170688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123406 h 3291840"/>
              <a:gd name="connsiteX8" fmla="*/ 0 w 1706880"/>
              <a:gd name="connsiteY8" fmla="*/ 152400 h 3291840"/>
              <a:gd name="connsiteX9" fmla="*/ 167640 w 1706880"/>
              <a:gd name="connsiteY9" fmla="*/ 0 h 3291840"/>
              <a:gd name="connsiteX0" fmla="*/ 178526 w 1717766"/>
              <a:gd name="connsiteY0" fmla="*/ 0 h 3291840"/>
              <a:gd name="connsiteX1" fmla="*/ 1595846 w 1717766"/>
              <a:gd name="connsiteY1" fmla="*/ 0 h 3291840"/>
              <a:gd name="connsiteX2" fmla="*/ 1702526 w 1717766"/>
              <a:gd name="connsiteY2" fmla="*/ 152400 h 3291840"/>
              <a:gd name="connsiteX3" fmla="*/ 1717766 w 1717766"/>
              <a:gd name="connsiteY3" fmla="*/ 3169920 h 3291840"/>
              <a:gd name="connsiteX4" fmla="*/ 1504406 w 1717766"/>
              <a:gd name="connsiteY4" fmla="*/ 3291840 h 3291840"/>
              <a:gd name="connsiteX5" fmla="*/ 163286 w 1717766"/>
              <a:gd name="connsiteY5" fmla="*/ 3276600 h 3291840"/>
              <a:gd name="connsiteX6" fmla="*/ 26126 w 1717766"/>
              <a:gd name="connsiteY6" fmla="*/ 3108960 h 3291840"/>
              <a:gd name="connsiteX7" fmla="*/ 0 w 1717766"/>
              <a:gd name="connsiteY7" fmla="*/ 1362891 h 3291840"/>
              <a:gd name="connsiteX8" fmla="*/ 10886 w 1717766"/>
              <a:gd name="connsiteY8" fmla="*/ 1123406 h 3291840"/>
              <a:gd name="connsiteX9" fmla="*/ 10886 w 1717766"/>
              <a:gd name="connsiteY9" fmla="*/ 152400 h 3291840"/>
              <a:gd name="connsiteX10" fmla="*/ 178526 w 1717766"/>
              <a:gd name="connsiteY10" fmla="*/ 0 h 3291840"/>
              <a:gd name="connsiteX0" fmla="*/ 178526 w 1717766"/>
              <a:gd name="connsiteY0" fmla="*/ 0 h 3291840"/>
              <a:gd name="connsiteX1" fmla="*/ 1595846 w 1717766"/>
              <a:gd name="connsiteY1" fmla="*/ 0 h 3291840"/>
              <a:gd name="connsiteX2" fmla="*/ 1702526 w 1717766"/>
              <a:gd name="connsiteY2" fmla="*/ 152400 h 3291840"/>
              <a:gd name="connsiteX3" fmla="*/ 1717766 w 1717766"/>
              <a:gd name="connsiteY3" fmla="*/ 3169920 h 3291840"/>
              <a:gd name="connsiteX4" fmla="*/ 1504406 w 1717766"/>
              <a:gd name="connsiteY4" fmla="*/ 3291840 h 3291840"/>
              <a:gd name="connsiteX5" fmla="*/ 163286 w 1717766"/>
              <a:gd name="connsiteY5" fmla="*/ 3276600 h 3291840"/>
              <a:gd name="connsiteX6" fmla="*/ 26126 w 1717766"/>
              <a:gd name="connsiteY6" fmla="*/ 3108960 h 3291840"/>
              <a:gd name="connsiteX7" fmla="*/ 0 w 1717766"/>
              <a:gd name="connsiteY7" fmla="*/ 1841863 h 3291840"/>
              <a:gd name="connsiteX8" fmla="*/ 0 w 1717766"/>
              <a:gd name="connsiteY8" fmla="*/ 1362891 h 3291840"/>
              <a:gd name="connsiteX9" fmla="*/ 10886 w 1717766"/>
              <a:gd name="connsiteY9" fmla="*/ 1123406 h 3291840"/>
              <a:gd name="connsiteX10" fmla="*/ 10886 w 1717766"/>
              <a:gd name="connsiteY10" fmla="*/ 152400 h 3291840"/>
              <a:gd name="connsiteX11" fmla="*/ 178526 w 1717766"/>
              <a:gd name="connsiteY11" fmla="*/ 0 h 3291840"/>
              <a:gd name="connsiteX0" fmla="*/ 2007326 w 3546566"/>
              <a:gd name="connsiteY0" fmla="*/ 0 h 3291840"/>
              <a:gd name="connsiteX1" fmla="*/ 3424646 w 3546566"/>
              <a:gd name="connsiteY1" fmla="*/ 0 h 3291840"/>
              <a:gd name="connsiteX2" fmla="*/ 3531326 w 3546566"/>
              <a:gd name="connsiteY2" fmla="*/ 152400 h 3291840"/>
              <a:gd name="connsiteX3" fmla="*/ 3546566 w 3546566"/>
              <a:gd name="connsiteY3" fmla="*/ 3169920 h 3291840"/>
              <a:gd name="connsiteX4" fmla="*/ 3333206 w 3546566"/>
              <a:gd name="connsiteY4" fmla="*/ 3291840 h 3291840"/>
              <a:gd name="connsiteX5" fmla="*/ 1992086 w 3546566"/>
              <a:gd name="connsiteY5" fmla="*/ 3276600 h 3291840"/>
              <a:gd name="connsiteX6" fmla="*/ 1854926 w 3546566"/>
              <a:gd name="connsiteY6" fmla="*/ 3108960 h 3291840"/>
              <a:gd name="connsiteX7" fmla="*/ 1828800 w 3546566"/>
              <a:gd name="connsiteY7" fmla="*/ 1841863 h 3291840"/>
              <a:gd name="connsiteX8" fmla="*/ 0 w 3546566"/>
              <a:gd name="connsiteY8" fmla="*/ 1123406 h 3291840"/>
              <a:gd name="connsiteX9" fmla="*/ 1839686 w 3546566"/>
              <a:gd name="connsiteY9" fmla="*/ 1123406 h 3291840"/>
              <a:gd name="connsiteX10" fmla="*/ 1839686 w 3546566"/>
              <a:gd name="connsiteY10" fmla="*/ 152400 h 3291840"/>
              <a:gd name="connsiteX11" fmla="*/ 2007326 w 3546566"/>
              <a:gd name="connsiteY11" fmla="*/ 0 h 3291840"/>
              <a:gd name="connsiteX0" fmla="*/ 2007326 w 3546566"/>
              <a:gd name="connsiteY0" fmla="*/ 0 h 3291840"/>
              <a:gd name="connsiteX1" fmla="*/ 3424646 w 3546566"/>
              <a:gd name="connsiteY1" fmla="*/ 0 h 3291840"/>
              <a:gd name="connsiteX2" fmla="*/ 3531326 w 3546566"/>
              <a:gd name="connsiteY2" fmla="*/ 152400 h 3291840"/>
              <a:gd name="connsiteX3" fmla="*/ 3546566 w 3546566"/>
              <a:gd name="connsiteY3" fmla="*/ 3169920 h 3291840"/>
              <a:gd name="connsiteX4" fmla="*/ 3333206 w 3546566"/>
              <a:gd name="connsiteY4" fmla="*/ 3291840 h 3291840"/>
              <a:gd name="connsiteX5" fmla="*/ 1992086 w 3546566"/>
              <a:gd name="connsiteY5" fmla="*/ 3276600 h 3291840"/>
              <a:gd name="connsiteX6" fmla="*/ 1854926 w 3546566"/>
              <a:gd name="connsiteY6" fmla="*/ 3108960 h 3291840"/>
              <a:gd name="connsiteX7" fmla="*/ 1828800 w 3546566"/>
              <a:gd name="connsiteY7" fmla="*/ 1841863 h 3291840"/>
              <a:gd name="connsiteX8" fmla="*/ 979715 w 3546566"/>
              <a:gd name="connsiteY8" fmla="*/ 1493520 h 3291840"/>
              <a:gd name="connsiteX9" fmla="*/ 0 w 3546566"/>
              <a:gd name="connsiteY9" fmla="*/ 1123406 h 3291840"/>
              <a:gd name="connsiteX10" fmla="*/ 1839686 w 3546566"/>
              <a:gd name="connsiteY10" fmla="*/ 1123406 h 3291840"/>
              <a:gd name="connsiteX11" fmla="*/ 1839686 w 3546566"/>
              <a:gd name="connsiteY11" fmla="*/ 152400 h 3291840"/>
              <a:gd name="connsiteX12" fmla="*/ 2007326 w 3546566"/>
              <a:gd name="connsiteY12" fmla="*/ 0 h 3291840"/>
              <a:gd name="connsiteX0" fmla="*/ 2061754 w 3600994"/>
              <a:gd name="connsiteY0" fmla="*/ 0 h 3291840"/>
              <a:gd name="connsiteX1" fmla="*/ 3479074 w 3600994"/>
              <a:gd name="connsiteY1" fmla="*/ 0 h 3291840"/>
              <a:gd name="connsiteX2" fmla="*/ 3585754 w 3600994"/>
              <a:gd name="connsiteY2" fmla="*/ 152400 h 3291840"/>
              <a:gd name="connsiteX3" fmla="*/ 3600994 w 3600994"/>
              <a:gd name="connsiteY3" fmla="*/ 3169920 h 3291840"/>
              <a:gd name="connsiteX4" fmla="*/ 3387634 w 3600994"/>
              <a:gd name="connsiteY4" fmla="*/ 3291840 h 3291840"/>
              <a:gd name="connsiteX5" fmla="*/ 2046514 w 3600994"/>
              <a:gd name="connsiteY5" fmla="*/ 3276600 h 3291840"/>
              <a:gd name="connsiteX6" fmla="*/ 1909354 w 3600994"/>
              <a:gd name="connsiteY6" fmla="*/ 3108960 h 3291840"/>
              <a:gd name="connsiteX7" fmla="*/ 1883228 w 3600994"/>
              <a:gd name="connsiteY7" fmla="*/ 1841863 h 3291840"/>
              <a:gd name="connsiteX8" fmla="*/ 0 w 3600994"/>
              <a:gd name="connsiteY8" fmla="*/ 2636520 h 3291840"/>
              <a:gd name="connsiteX9" fmla="*/ 54428 w 3600994"/>
              <a:gd name="connsiteY9" fmla="*/ 1123406 h 3291840"/>
              <a:gd name="connsiteX10" fmla="*/ 1894114 w 3600994"/>
              <a:gd name="connsiteY10" fmla="*/ 1123406 h 3291840"/>
              <a:gd name="connsiteX11" fmla="*/ 1894114 w 3600994"/>
              <a:gd name="connsiteY11" fmla="*/ 152400 h 3291840"/>
              <a:gd name="connsiteX12" fmla="*/ 2061754 w 3600994"/>
              <a:gd name="connsiteY12" fmla="*/ 0 h 3291840"/>
              <a:gd name="connsiteX0" fmla="*/ 2094412 w 3633652"/>
              <a:gd name="connsiteY0" fmla="*/ 0 h 3291840"/>
              <a:gd name="connsiteX1" fmla="*/ 3511732 w 3633652"/>
              <a:gd name="connsiteY1" fmla="*/ 0 h 3291840"/>
              <a:gd name="connsiteX2" fmla="*/ 3618412 w 3633652"/>
              <a:gd name="connsiteY2" fmla="*/ 152400 h 3291840"/>
              <a:gd name="connsiteX3" fmla="*/ 3633652 w 3633652"/>
              <a:gd name="connsiteY3" fmla="*/ 3169920 h 3291840"/>
              <a:gd name="connsiteX4" fmla="*/ 3420292 w 3633652"/>
              <a:gd name="connsiteY4" fmla="*/ 3291840 h 3291840"/>
              <a:gd name="connsiteX5" fmla="*/ 2079172 w 3633652"/>
              <a:gd name="connsiteY5" fmla="*/ 3276600 h 3291840"/>
              <a:gd name="connsiteX6" fmla="*/ 1942012 w 3633652"/>
              <a:gd name="connsiteY6" fmla="*/ 3108960 h 3291840"/>
              <a:gd name="connsiteX7" fmla="*/ 1915886 w 3633652"/>
              <a:gd name="connsiteY7" fmla="*/ 1841863 h 3291840"/>
              <a:gd name="connsiteX8" fmla="*/ 32658 w 3633652"/>
              <a:gd name="connsiteY8" fmla="*/ 2636520 h 3291840"/>
              <a:gd name="connsiteX9" fmla="*/ 0 w 3633652"/>
              <a:gd name="connsiteY9" fmla="*/ 2135778 h 3291840"/>
              <a:gd name="connsiteX10" fmla="*/ 1926772 w 3633652"/>
              <a:gd name="connsiteY10" fmla="*/ 1123406 h 3291840"/>
              <a:gd name="connsiteX11" fmla="*/ 1926772 w 3633652"/>
              <a:gd name="connsiteY11" fmla="*/ 152400 h 3291840"/>
              <a:gd name="connsiteX12" fmla="*/ 2094412 w 3633652"/>
              <a:gd name="connsiteY12" fmla="*/ 0 h 3291840"/>
              <a:gd name="connsiteX0" fmla="*/ 2094412 w 3633652"/>
              <a:gd name="connsiteY0" fmla="*/ 0 h 3291840"/>
              <a:gd name="connsiteX1" fmla="*/ 3511732 w 3633652"/>
              <a:gd name="connsiteY1" fmla="*/ 0 h 3291840"/>
              <a:gd name="connsiteX2" fmla="*/ 3618412 w 3633652"/>
              <a:gd name="connsiteY2" fmla="*/ 152400 h 3291840"/>
              <a:gd name="connsiteX3" fmla="*/ 3633652 w 3633652"/>
              <a:gd name="connsiteY3" fmla="*/ 3169920 h 3291840"/>
              <a:gd name="connsiteX4" fmla="*/ 3420292 w 3633652"/>
              <a:gd name="connsiteY4" fmla="*/ 3291840 h 3291840"/>
              <a:gd name="connsiteX5" fmla="*/ 2079172 w 3633652"/>
              <a:gd name="connsiteY5" fmla="*/ 3276600 h 3291840"/>
              <a:gd name="connsiteX6" fmla="*/ 1942012 w 3633652"/>
              <a:gd name="connsiteY6" fmla="*/ 3108960 h 3291840"/>
              <a:gd name="connsiteX7" fmla="*/ 1959429 w 3633652"/>
              <a:gd name="connsiteY7" fmla="*/ 2636520 h 3291840"/>
              <a:gd name="connsiteX8" fmla="*/ 32658 w 3633652"/>
              <a:gd name="connsiteY8" fmla="*/ 2636520 h 3291840"/>
              <a:gd name="connsiteX9" fmla="*/ 0 w 3633652"/>
              <a:gd name="connsiteY9" fmla="*/ 2135778 h 3291840"/>
              <a:gd name="connsiteX10" fmla="*/ 1926772 w 3633652"/>
              <a:gd name="connsiteY10" fmla="*/ 1123406 h 3291840"/>
              <a:gd name="connsiteX11" fmla="*/ 1926772 w 3633652"/>
              <a:gd name="connsiteY11" fmla="*/ 152400 h 3291840"/>
              <a:gd name="connsiteX12" fmla="*/ 2094412 w 3633652"/>
              <a:gd name="connsiteY12" fmla="*/ 0 h 3291840"/>
              <a:gd name="connsiteX0" fmla="*/ 2094412 w 3633652"/>
              <a:gd name="connsiteY0" fmla="*/ 0 h 3291840"/>
              <a:gd name="connsiteX1" fmla="*/ 3511732 w 3633652"/>
              <a:gd name="connsiteY1" fmla="*/ 0 h 3291840"/>
              <a:gd name="connsiteX2" fmla="*/ 3618412 w 3633652"/>
              <a:gd name="connsiteY2" fmla="*/ 152400 h 3291840"/>
              <a:gd name="connsiteX3" fmla="*/ 3633652 w 3633652"/>
              <a:gd name="connsiteY3" fmla="*/ 3169920 h 3291840"/>
              <a:gd name="connsiteX4" fmla="*/ 3420292 w 3633652"/>
              <a:gd name="connsiteY4" fmla="*/ 3291840 h 3291840"/>
              <a:gd name="connsiteX5" fmla="*/ 2079172 w 3633652"/>
              <a:gd name="connsiteY5" fmla="*/ 3276600 h 3291840"/>
              <a:gd name="connsiteX6" fmla="*/ 1942012 w 3633652"/>
              <a:gd name="connsiteY6" fmla="*/ 3108960 h 3291840"/>
              <a:gd name="connsiteX7" fmla="*/ 1959429 w 3633652"/>
              <a:gd name="connsiteY7" fmla="*/ 2636520 h 3291840"/>
              <a:gd name="connsiteX8" fmla="*/ 32658 w 3633652"/>
              <a:gd name="connsiteY8" fmla="*/ 2636520 h 3291840"/>
              <a:gd name="connsiteX9" fmla="*/ 0 w 3633652"/>
              <a:gd name="connsiteY9" fmla="*/ 2135778 h 3291840"/>
              <a:gd name="connsiteX10" fmla="*/ 1948543 w 3633652"/>
              <a:gd name="connsiteY10" fmla="*/ 2092235 h 3291840"/>
              <a:gd name="connsiteX11" fmla="*/ 1926772 w 3633652"/>
              <a:gd name="connsiteY11" fmla="*/ 152400 h 3291840"/>
              <a:gd name="connsiteX12" fmla="*/ 2094412 w 3633652"/>
              <a:gd name="connsiteY12" fmla="*/ 0 h 3291840"/>
              <a:gd name="connsiteX0" fmla="*/ 2094412 w 3633652"/>
              <a:gd name="connsiteY0" fmla="*/ 0 h 3291840"/>
              <a:gd name="connsiteX1" fmla="*/ 3511732 w 3633652"/>
              <a:gd name="connsiteY1" fmla="*/ 0 h 3291840"/>
              <a:gd name="connsiteX2" fmla="*/ 3618412 w 3633652"/>
              <a:gd name="connsiteY2" fmla="*/ 152400 h 3291840"/>
              <a:gd name="connsiteX3" fmla="*/ 3633652 w 3633652"/>
              <a:gd name="connsiteY3" fmla="*/ 3169920 h 3291840"/>
              <a:gd name="connsiteX4" fmla="*/ 3420292 w 3633652"/>
              <a:gd name="connsiteY4" fmla="*/ 3291840 h 3291840"/>
              <a:gd name="connsiteX5" fmla="*/ 2079172 w 3633652"/>
              <a:gd name="connsiteY5" fmla="*/ 3276600 h 3291840"/>
              <a:gd name="connsiteX6" fmla="*/ 1942012 w 3633652"/>
              <a:gd name="connsiteY6" fmla="*/ 3108960 h 3291840"/>
              <a:gd name="connsiteX7" fmla="*/ 1926772 w 3633652"/>
              <a:gd name="connsiteY7" fmla="*/ 2636520 h 3291840"/>
              <a:gd name="connsiteX8" fmla="*/ 32658 w 3633652"/>
              <a:gd name="connsiteY8" fmla="*/ 2636520 h 3291840"/>
              <a:gd name="connsiteX9" fmla="*/ 0 w 3633652"/>
              <a:gd name="connsiteY9" fmla="*/ 2135778 h 3291840"/>
              <a:gd name="connsiteX10" fmla="*/ 1948543 w 3633652"/>
              <a:gd name="connsiteY10" fmla="*/ 2092235 h 3291840"/>
              <a:gd name="connsiteX11" fmla="*/ 1926772 w 3633652"/>
              <a:gd name="connsiteY11" fmla="*/ 152400 h 3291840"/>
              <a:gd name="connsiteX12" fmla="*/ 2094412 w 3633652"/>
              <a:gd name="connsiteY12" fmla="*/ 0 h 3291840"/>
              <a:gd name="connsiteX0" fmla="*/ 2094412 w 3633652"/>
              <a:gd name="connsiteY0" fmla="*/ 0 h 3291840"/>
              <a:gd name="connsiteX1" fmla="*/ 3511732 w 3633652"/>
              <a:gd name="connsiteY1" fmla="*/ 0 h 3291840"/>
              <a:gd name="connsiteX2" fmla="*/ 3618412 w 3633652"/>
              <a:gd name="connsiteY2" fmla="*/ 152400 h 3291840"/>
              <a:gd name="connsiteX3" fmla="*/ 3633652 w 3633652"/>
              <a:gd name="connsiteY3" fmla="*/ 3169920 h 3291840"/>
              <a:gd name="connsiteX4" fmla="*/ 3420292 w 3633652"/>
              <a:gd name="connsiteY4" fmla="*/ 3291840 h 3291840"/>
              <a:gd name="connsiteX5" fmla="*/ 2079172 w 3633652"/>
              <a:gd name="connsiteY5" fmla="*/ 3276600 h 3291840"/>
              <a:gd name="connsiteX6" fmla="*/ 1942012 w 3633652"/>
              <a:gd name="connsiteY6" fmla="*/ 3108960 h 3291840"/>
              <a:gd name="connsiteX7" fmla="*/ 1926772 w 3633652"/>
              <a:gd name="connsiteY7" fmla="*/ 2636520 h 3291840"/>
              <a:gd name="connsiteX8" fmla="*/ 32658 w 3633652"/>
              <a:gd name="connsiteY8" fmla="*/ 2636520 h 3291840"/>
              <a:gd name="connsiteX9" fmla="*/ 0 w 3633652"/>
              <a:gd name="connsiteY9" fmla="*/ 2135778 h 3291840"/>
              <a:gd name="connsiteX10" fmla="*/ 1926772 w 3633652"/>
              <a:gd name="connsiteY10" fmla="*/ 2124892 h 3291840"/>
              <a:gd name="connsiteX11" fmla="*/ 1926772 w 3633652"/>
              <a:gd name="connsiteY11" fmla="*/ 152400 h 3291840"/>
              <a:gd name="connsiteX12" fmla="*/ 2094412 w 3633652"/>
              <a:gd name="connsiteY12" fmla="*/ 0 h 3291840"/>
              <a:gd name="connsiteX0" fmla="*/ 2061754 w 3600994"/>
              <a:gd name="connsiteY0" fmla="*/ 0 h 3291840"/>
              <a:gd name="connsiteX1" fmla="*/ 3479074 w 3600994"/>
              <a:gd name="connsiteY1" fmla="*/ 0 h 3291840"/>
              <a:gd name="connsiteX2" fmla="*/ 3585754 w 3600994"/>
              <a:gd name="connsiteY2" fmla="*/ 152400 h 3291840"/>
              <a:gd name="connsiteX3" fmla="*/ 3600994 w 3600994"/>
              <a:gd name="connsiteY3" fmla="*/ 3169920 h 3291840"/>
              <a:gd name="connsiteX4" fmla="*/ 3387634 w 3600994"/>
              <a:gd name="connsiteY4" fmla="*/ 3291840 h 3291840"/>
              <a:gd name="connsiteX5" fmla="*/ 2046514 w 3600994"/>
              <a:gd name="connsiteY5" fmla="*/ 3276600 h 3291840"/>
              <a:gd name="connsiteX6" fmla="*/ 1909354 w 3600994"/>
              <a:gd name="connsiteY6" fmla="*/ 3108960 h 3291840"/>
              <a:gd name="connsiteX7" fmla="*/ 1894114 w 3600994"/>
              <a:gd name="connsiteY7" fmla="*/ 2636520 h 3291840"/>
              <a:gd name="connsiteX8" fmla="*/ 0 w 3600994"/>
              <a:gd name="connsiteY8" fmla="*/ 2636520 h 3291840"/>
              <a:gd name="connsiteX9" fmla="*/ 5979 w 3600994"/>
              <a:gd name="connsiteY9" fmla="*/ 2135778 h 3291840"/>
              <a:gd name="connsiteX10" fmla="*/ 1894114 w 3600994"/>
              <a:gd name="connsiteY10" fmla="*/ 2124892 h 3291840"/>
              <a:gd name="connsiteX11" fmla="*/ 1894114 w 3600994"/>
              <a:gd name="connsiteY11" fmla="*/ 152400 h 3291840"/>
              <a:gd name="connsiteX12" fmla="*/ 2061754 w 3600994"/>
              <a:gd name="connsiteY12" fmla="*/ 0 h 3291840"/>
              <a:gd name="connsiteX0" fmla="*/ 2055775 w 3595015"/>
              <a:gd name="connsiteY0" fmla="*/ 0 h 3291840"/>
              <a:gd name="connsiteX1" fmla="*/ 3473095 w 3595015"/>
              <a:gd name="connsiteY1" fmla="*/ 0 h 3291840"/>
              <a:gd name="connsiteX2" fmla="*/ 3579775 w 3595015"/>
              <a:gd name="connsiteY2" fmla="*/ 152400 h 3291840"/>
              <a:gd name="connsiteX3" fmla="*/ 3595015 w 3595015"/>
              <a:gd name="connsiteY3" fmla="*/ 3169920 h 3291840"/>
              <a:gd name="connsiteX4" fmla="*/ 3381655 w 3595015"/>
              <a:gd name="connsiteY4" fmla="*/ 3291840 h 3291840"/>
              <a:gd name="connsiteX5" fmla="*/ 2040535 w 3595015"/>
              <a:gd name="connsiteY5" fmla="*/ 3276600 h 3291840"/>
              <a:gd name="connsiteX6" fmla="*/ 1903375 w 3595015"/>
              <a:gd name="connsiteY6" fmla="*/ 3108960 h 3291840"/>
              <a:gd name="connsiteX7" fmla="*/ 1888135 w 3595015"/>
              <a:gd name="connsiteY7" fmla="*/ 2636520 h 3291840"/>
              <a:gd name="connsiteX8" fmla="*/ 13340 w 3595015"/>
              <a:gd name="connsiteY8" fmla="*/ 2630080 h 3291840"/>
              <a:gd name="connsiteX9" fmla="*/ 0 w 3595015"/>
              <a:gd name="connsiteY9" fmla="*/ 2135778 h 3291840"/>
              <a:gd name="connsiteX10" fmla="*/ 1888135 w 3595015"/>
              <a:gd name="connsiteY10" fmla="*/ 2124892 h 3291840"/>
              <a:gd name="connsiteX11" fmla="*/ 1888135 w 3595015"/>
              <a:gd name="connsiteY11" fmla="*/ 152400 h 3291840"/>
              <a:gd name="connsiteX12" fmla="*/ 2055775 w 3595015"/>
              <a:gd name="connsiteY12" fmla="*/ 0 h 3291840"/>
              <a:gd name="connsiteX0" fmla="*/ 2055775 w 3595015"/>
              <a:gd name="connsiteY0" fmla="*/ 0 h 3291840"/>
              <a:gd name="connsiteX1" fmla="*/ 3473095 w 3595015"/>
              <a:gd name="connsiteY1" fmla="*/ 0 h 3291840"/>
              <a:gd name="connsiteX2" fmla="*/ 3579775 w 3595015"/>
              <a:gd name="connsiteY2" fmla="*/ 152400 h 3291840"/>
              <a:gd name="connsiteX3" fmla="*/ 3595015 w 3595015"/>
              <a:gd name="connsiteY3" fmla="*/ 3169920 h 3291840"/>
              <a:gd name="connsiteX4" fmla="*/ 3381655 w 3595015"/>
              <a:gd name="connsiteY4" fmla="*/ 3291840 h 3291840"/>
              <a:gd name="connsiteX5" fmla="*/ 2040535 w 3595015"/>
              <a:gd name="connsiteY5" fmla="*/ 3276600 h 3291840"/>
              <a:gd name="connsiteX6" fmla="*/ 1903375 w 3595015"/>
              <a:gd name="connsiteY6" fmla="*/ 3108960 h 3291840"/>
              <a:gd name="connsiteX7" fmla="*/ 1888135 w 3595015"/>
              <a:gd name="connsiteY7" fmla="*/ 2636520 h 3291840"/>
              <a:gd name="connsiteX8" fmla="*/ 461 w 3595015"/>
              <a:gd name="connsiteY8" fmla="*/ 2623641 h 3291840"/>
              <a:gd name="connsiteX9" fmla="*/ 0 w 3595015"/>
              <a:gd name="connsiteY9" fmla="*/ 2135778 h 3291840"/>
              <a:gd name="connsiteX10" fmla="*/ 1888135 w 3595015"/>
              <a:gd name="connsiteY10" fmla="*/ 2124892 h 3291840"/>
              <a:gd name="connsiteX11" fmla="*/ 1888135 w 3595015"/>
              <a:gd name="connsiteY11" fmla="*/ 152400 h 3291840"/>
              <a:gd name="connsiteX12" fmla="*/ 2055775 w 3595015"/>
              <a:gd name="connsiteY12" fmla="*/ 0 h 3291840"/>
              <a:gd name="connsiteX0" fmla="*/ 2055775 w 3595015"/>
              <a:gd name="connsiteY0" fmla="*/ 0 h 3291840"/>
              <a:gd name="connsiteX1" fmla="*/ 3473095 w 3595015"/>
              <a:gd name="connsiteY1" fmla="*/ 0 h 3291840"/>
              <a:gd name="connsiteX2" fmla="*/ 3579775 w 3595015"/>
              <a:gd name="connsiteY2" fmla="*/ 152400 h 3291840"/>
              <a:gd name="connsiteX3" fmla="*/ 3595015 w 3595015"/>
              <a:gd name="connsiteY3" fmla="*/ 3169920 h 3291840"/>
              <a:gd name="connsiteX4" fmla="*/ 3381655 w 3595015"/>
              <a:gd name="connsiteY4" fmla="*/ 3291840 h 3291840"/>
              <a:gd name="connsiteX5" fmla="*/ 2040535 w 3595015"/>
              <a:gd name="connsiteY5" fmla="*/ 3276600 h 3291840"/>
              <a:gd name="connsiteX6" fmla="*/ 1903375 w 3595015"/>
              <a:gd name="connsiteY6" fmla="*/ 3108960 h 3291840"/>
              <a:gd name="connsiteX7" fmla="*/ 1888135 w 3595015"/>
              <a:gd name="connsiteY7" fmla="*/ 2636520 h 3291840"/>
              <a:gd name="connsiteX8" fmla="*/ 461 w 3595015"/>
              <a:gd name="connsiteY8" fmla="*/ 2681596 h 3291840"/>
              <a:gd name="connsiteX9" fmla="*/ 0 w 3595015"/>
              <a:gd name="connsiteY9" fmla="*/ 2135778 h 3291840"/>
              <a:gd name="connsiteX10" fmla="*/ 1888135 w 3595015"/>
              <a:gd name="connsiteY10" fmla="*/ 2124892 h 3291840"/>
              <a:gd name="connsiteX11" fmla="*/ 1888135 w 3595015"/>
              <a:gd name="connsiteY11" fmla="*/ 152400 h 3291840"/>
              <a:gd name="connsiteX12" fmla="*/ 2055775 w 3595015"/>
              <a:gd name="connsiteY12" fmla="*/ 0 h 3291840"/>
              <a:gd name="connsiteX0" fmla="*/ 2055775 w 3595015"/>
              <a:gd name="connsiteY0" fmla="*/ 0 h 3291840"/>
              <a:gd name="connsiteX1" fmla="*/ 3473095 w 3595015"/>
              <a:gd name="connsiteY1" fmla="*/ 0 h 3291840"/>
              <a:gd name="connsiteX2" fmla="*/ 3579775 w 3595015"/>
              <a:gd name="connsiteY2" fmla="*/ 152400 h 3291840"/>
              <a:gd name="connsiteX3" fmla="*/ 3595015 w 3595015"/>
              <a:gd name="connsiteY3" fmla="*/ 3169920 h 3291840"/>
              <a:gd name="connsiteX4" fmla="*/ 3381655 w 3595015"/>
              <a:gd name="connsiteY4" fmla="*/ 3291840 h 3291840"/>
              <a:gd name="connsiteX5" fmla="*/ 2040535 w 3595015"/>
              <a:gd name="connsiteY5" fmla="*/ 3276600 h 3291840"/>
              <a:gd name="connsiteX6" fmla="*/ 1903375 w 3595015"/>
              <a:gd name="connsiteY6" fmla="*/ 3108960 h 3291840"/>
              <a:gd name="connsiteX7" fmla="*/ 1888135 w 3595015"/>
              <a:gd name="connsiteY7" fmla="*/ 2681596 h 3291840"/>
              <a:gd name="connsiteX8" fmla="*/ 461 w 3595015"/>
              <a:gd name="connsiteY8" fmla="*/ 2681596 h 3291840"/>
              <a:gd name="connsiteX9" fmla="*/ 0 w 3595015"/>
              <a:gd name="connsiteY9" fmla="*/ 2135778 h 3291840"/>
              <a:gd name="connsiteX10" fmla="*/ 1888135 w 3595015"/>
              <a:gd name="connsiteY10" fmla="*/ 2124892 h 3291840"/>
              <a:gd name="connsiteX11" fmla="*/ 1888135 w 3595015"/>
              <a:gd name="connsiteY11" fmla="*/ 152400 h 3291840"/>
              <a:gd name="connsiteX12" fmla="*/ 2055775 w 3595015"/>
              <a:gd name="connsiteY12"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5015" h="3291840">
                <a:moveTo>
                  <a:pt x="2055775" y="0"/>
                </a:moveTo>
                <a:lnTo>
                  <a:pt x="3473095" y="0"/>
                </a:lnTo>
                <a:lnTo>
                  <a:pt x="3579775" y="152400"/>
                </a:lnTo>
                <a:lnTo>
                  <a:pt x="3595015" y="3169920"/>
                </a:lnTo>
                <a:lnTo>
                  <a:pt x="3381655" y="3291840"/>
                </a:lnTo>
                <a:lnTo>
                  <a:pt x="2040535" y="3276600"/>
                </a:lnTo>
                <a:lnTo>
                  <a:pt x="1903375" y="3108960"/>
                </a:lnTo>
                <a:lnTo>
                  <a:pt x="1888135" y="2681596"/>
                </a:lnTo>
                <a:lnTo>
                  <a:pt x="461" y="2681596"/>
                </a:lnTo>
                <a:cubicBezTo>
                  <a:pt x="307" y="2518975"/>
                  <a:pt x="154" y="2298399"/>
                  <a:pt x="0" y="2135778"/>
                </a:cubicBezTo>
                <a:lnTo>
                  <a:pt x="1888135" y="2124892"/>
                </a:lnTo>
                <a:lnTo>
                  <a:pt x="1888135" y="152400"/>
                </a:lnTo>
                <a:lnTo>
                  <a:pt x="2055775" y="0"/>
                </a:lnTo>
                <a:close/>
              </a:path>
            </a:pathLst>
          </a:custGeom>
          <a:solidFill>
            <a:schemeClr val="accent4">
              <a:lumMod val="40000"/>
              <a:lumOff val="60000"/>
            </a:schemeClr>
          </a:solidFill>
          <a:ln>
            <a:headEnd/>
            <a:tailEnd/>
          </a:ln>
        </p:spPr>
        <p:style>
          <a:lnRef idx="2">
            <a:schemeClr val="accent4"/>
          </a:lnRef>
          <a:fillRef idx="1">
            <a:schemeClr val="lt1"/>
          </a:fillRef>
          <a:effectRef idx="0">
            <a:schemeClr val="accent4"/>
          </a:effectRef>
          <a:fontRef idx="minor">
            <a:schemeClr val="dk1"/>
          </a:fontRef>
        </p:style>
        <p:txBody>
          <a:bodyPr wrap="square" lIns="0" tIns="91440" rIns="0" bIns="0" rtlCol="0" anchor="t"/>
          <a:lstStyle/>
          <a:p>
            <a:r>
              <a:rPr lang="en-US" sz="1400" dirty="0" smtClean="0">
                <a:solidFill>
                  <a:schemeClr val="tx1"/>
                </a:solidFill>
              </a:rPr>
              <a:t>                                       PCI Compliant</a:t>
            </a:r>
          </a:p>
        </p:txBody>
      </p:sp>
      <p:sp>
        <p:nvSpPr>
          <p:cNvPr id="48" name="Freeform 47"/>
          <p:cNvSpPr/>
          <p:nvPr>
            <p:custDataLst>
              <p:tags r:id="rId3"/>
            </p:custDataLst>
          </p:nvPr>
        </p:nvSpPr>
        <p:spPr bwMode="auto">
          <a:xfrm>
            <a:off x="964470" y="1177830"/>
            <a:ext cx="5159828" cy="3291840"/>
          </a:xfrm>
          <a:custGeom>
            <a:avLst/>
            <a:gdLst>
              <a:gd name="connsiteX0" fmla="*/ 441960 w 1143000"/>
              <a:gd name="connsiteY0" fmla="*/ 45720 h 868680"/>
              <a:gd name="connsiteX1" fmla="*/ 1143000 w 1143000"/>
              <a:gd name="connsiteY1" fmla="*/ 15240 h 868680"/>
              <a:gd name="connsiteX2" fmla="*/ 960120 w 1143000"/>
              <a:gd name="connsiteY2" fmla="*/ 396240 h 868680"/>
              <a:gd name="connsiteX3" fmla="*/ 548640 w 1143000"/>
              <a:gd name="connsiteY3" fmla="*/ 396240 h 868680"/>
              <a:gd name="connsiteX4" fmla="*/ 335280 w 1143000"/>
              <a:gd name="connsiteY4" fmla="*/ 868680 h 868680"/>
              <a:gd name="connsiteX5" fmla="*/ 0 w 1143000"/>
              <a:gd name="connsiteY5" fmla="*/ 548640 h 868680"/>
              <a:gd name="connsiteX6" fmla="*/ 15240 w 1143000"/>
              <a:gd name="connsiteY6" fmla="*/ 289560 h 868680"/>
              <a:gd name="connsiteX7" fmla="*/ 60960 w 1143000"/>
              <a:gd name="connsiteY7" fmla="*/ 0 h 868680"/>
              <a:gd name="connsiteX8" fmla="*/ 441960 w 1143000"/>
              <a:gd name="connsiteY8" fmla="*/ 45720 h 868680"/>
              <a:gd name="connsiteX0" fmla="*/ 441960 w 2240280"/>
              <a:gd name="connsiteY0" fmla="*/ 45720 h 3550920"/>
              <a:gd name="connsiteX1" fmla="*/ 1143000 w 2240280"/>
              <a:gd name="connsiteY1" fmla="*/ 15240 h 3550920"/>
              <a:gd name="connsiteX2" fmla="*/ 960120 w 2240280"/>
              <a:gd name="connsiteY2" fmla="*/ 396240 h 3550920"/>
              <a:gd name="connsiteX3" fmla="*/ 2240280 w 2240280"/>
              <a:gd name="connsiteY3" fmla="*/ 3550920 h 3550920"/>
              <a:gd name="connsiteX4" fmla="*/ 335280 w 2240280"/>
              <a:gd name="connsiteY4" fmla="*/ 868680 h 3550920"/>
              <a:gd name="connsiteX5" fmla="*/ 0 w 2240280"/>
              <a:gd name="connsiteY5" fmla="*/ 548640 h 3550920"/>
              <a:gd name="connsiteX6" fmla="*/ 15240 w 2240280"/>
              <a:gd name="connsiteY6" fmla="*/ 289560 h 3550920"/>
              <a:gd name="connsiteX7" fmla="*/ 60960 w 2240280"/>
              <a:gd name="connsiteY7" fmla="*/ 0 h 3550920"/>
              <a:gd name="connsiteX8" fmla="*/ 441960 w 2240280"/>
              <a:gd name="connsiteY8" fmla="*/ 45720 h 3550920"/>
              <a:gd name="connsiteX0" fmla="*/ 441960 w 2407920"/>
              <a:gd name="connsiteY0" fmla="*/ 45720 h 3550920"/>
              <a:gd name="connsiteX1" fmla="*/ 1143000 w 2407920"/>
              <a:gd name="connsiteY1" fmla="*/ 15240 h 3550920"/>
              <a:gd name="connsiteX2" fmla="*/ 2407920 w 2407920"/>
              <a:gd name="connsiteY2" fmla="*/ 411480 h 3550920"/>
              <a:gd name="connsiteX3" fmla="*/ 2240280 w 2407920"/>
              <a:gd name="connsiteY3" fmla="*/ 3550920 h 3550920"/>
              <a:gd name="connsiteX4" fmla="*/ 335280 w 2407920"/>
              <a:gd name="connsiteY4" fmla="*/ 868680 h 3550920"/>
              <a:gd name="connsiteX5" fmla="*/ 0 w 2407920"/>
              <a:gd name="connsiteY5" fmla="*/ 548640 h 3550920"/>
              <a:gd name="connsiteX6" fmla="*/ 15240 w 2407920"/>
              <a:gd name="connsiteY6" fmla="*/ 289560 h 3550920"/>
              <a:gd name="connsiteX7" fmla="*/ 60960 w 2407920"/>
              <a:gd name="connsiteY7" fmla="*/ 0 h 3550920"/>
              <a:gd name="connsiteX8" fmla="*/ 441960 w 2407920"/>
              <a:gd name="connsiteY8" fmla="*/ 45720 h 3550920"/>
              <a:gd name="connsiteX0" fmla="*/ 441960 w 2407920"/>
              <a:gd name="connsiteY0" fmla="*/ 45720 h 3429000"/>
              <a:gd name="connsiteX1" fmla="*/ 1143000 w 2407920"/>
              <a:gd name="connsiteY1" fmla="*/ 15240 h 3429000"/>
              <a:gd name="connsiteX2" fmla="*/ 2407920 w 2407920"/>
              <a:gd name="connsiteY2" fmla="*/ 411480 h 3429000"/>
              <a:gd name="connsiteX3" fmla="*/ 2377440 w 2407920"/>
              <a:gd name="connsiteY3" fmla="*/ 3429000 h 3429000"/>
              <a:gd name="connsiteX4" fmla="*/ 335280 w 2407920"/>
              <a:gd name="connsiteY4" fmla="*/ 868680 h 3429000"/>
              <a:gd name="connsiteX5" fmla="*/ 0 w 2407920"/>
              <a:gd name="connsiteY5" fmla="*/ 548640 h 3429000"/>
              <a:gd name="connsiteX6" fmla="*/ 15240 w 2407920"/>
              <a:gd name="connsiteY6" fmla="*/ 289560 h 3429000"/>
              <a:gd name="connsiteX7" fmla="*/ 60960 w 2407920"/>
              <a:gd name="connsiteY7" fmla="*/ 0 h 3429000"/>
              <a:gd name="connsiteX8" fmla="*/ 441960 w 2407920"/>
              <a:gd name="connsiteY8" fmla="*/ 45720 h 3429000"/>
              <a:gd name="connsiteX0" fmla="*/ 441960 w 2407920"/>
              <a:gd name="connsiteY0" fmla="*/ 45720 h 3566160"/>
              <a:gd name="connsiteX1" fmla="*/ 1143000 w 2407920"/>
              <a:gd name="connsiteY1" fmla="*/ 15240 h 3566160"/>
              <a:gd name="connsiteX2" fmla="*/ 2407920 w 2407920"/>
              <a:gd name="connsiteY2" fmla="*/ 411480 h 3566160"/>
              <a:gd name="connsiteX3" fmla="*/ 2377440 w 2407920"/>
              <a:gd name="connsiteY3" fmla="*/ 3429000 h 3566160"/>
              <a:gd name="connsiteX4" fmla="*/ 335280 w 2407920"/>
              <a:gd name="connsiteY4" fmla="*/ 868680 h 3566160"/>
              <a:gd name="connsiteX5" fmla="*/ 0 w 2407920"/>
              <a:gd name="connsiteY5" fmla="*/ 548640 h 3566160"/>
              <a:gd name="connsiteX6" fmla="*/ 15240 w 2407920"/>
              <a:gd name="connsiteY6" fmla="*/ 289560 h 3566160"/>
              <a:gd name="connsiteX7" fmla="*/ 60960 w 2407920"/>
              <a:gd name="connsiteY7" fmla="*/ 0 h 3566160"/>
              <a:gd name="connsiteX8" fmla="*/ 441960 w 2407920"/>
              <a:gd name="connsiteY8" fmla="*/ 45720 h 3566160"/>
              <a:gd name="connsiteX0" fmla="*/ 441960 w 2407920"/>
              <a:gd name="connsiteY0" fmla="*/ 45720 h 4389120"/>
              <a:gd name="connsiteX1" fmla="*/ 1143000 w 2407920"/>
              <a:gd name="connsiteY1" fmla="*/ 15240 h 4389120"/>
              <a:gd name="connsiteX2" fmla="*/ 2407920 w 2407920"/>
              <a:gd name="connsiteY2" fmla="*/ 411480 h 4389120"/>
              <a:gd name="connsiteX3" fmla="*/ 2377440 w 2407920"/>
              <a:gd name="connsiteY3" fmla="*/ 3429000 h 4389120"/>
              <a:gd name="connsiteX4" fmla="*/ 868680 w 2407920"/>
              <a:gd name="connsiteY4" fmla="*/ 3535680 h 4389120"/>
              <a:gd name="connsiteX5" fmla="*/ 0 w 2407920"/>
              <a:gd name="connsiteY5" fmla="*/ 548640 h 4389120"/>
              <a:gd name="connsiteX6" fmla="*/ 15240 w 2407920"/>
              <a:gd name="connsiteY6" fmla="*/ 289560 h 4389120"/>
              <a:gd name="connsiteX7" fmla="*/ 60960 w 2407920"/>
              <a:gd name="connsiteY7" fmla="*/ 0 h 4389120"/>
              <a:gd name="connsiteX8" fmla="*/ 441960 w 2407920"/>
              <a:gd name="connsiteY8" fmla="*/ 45720 h 4389120"/>
              <a:gd name="connsiteX0" fmla="*/ 441960 w 2407920"/>
              <a:gd name="connsiteY0" fmla="*/ 45720 h 3451860"/>
              <a:gd name="connsiteX1" fmla="*/ 1143000 w 2407920"/>
              <a:gd name="connsiteY1" fmla="*/ 15240 h 3451860"/>
              <a:gd name="connsiteX2" fmla="*/ 2407920 w 2407920"/>
              <a:gd name="connsiteY2" fmla="*/ 411480 h 3451860"/>
              <a:gd name="connsiteX3" fmla="*/ 2377440 w 2407920"/>
              <a:gd name="connsiteY3" fmla="*/ 3429000 h 3451860"/>
              <a:gd name="connsiteX4" fmla="*/ 0 w 2407920"/>
              <a:gd name="connsiteY4" fmla="*/ 548640 h 3451860"/>
              <a:gd name="connsiteX5" fmla="*/ 15240 w 2407920"/>
              <a:gd name="connsiteY5" fmla="*/ 289560 h 3451860"/>
              <a:gd name="connsiteX6" fmla="*/ 60960 w 2407920"/>
              <a:gd name="connsiteY6" fmla="*/ 0 h 3451860"/>
              <a:gd name="connsiteX7" fmla="*/ 441960 w 2407920"/>
              <a:gd name="connsiteY7" fmla="*/ 45720 h 34518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1066800 w 2392680"/>
              <a:gd name="connsiteY0" fmla="*/ 22860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1066800 w 2392680"/>
              <a:gd name="connsiteY7" fmla="*/ 228600 h 4074160"/>
              <a:gd name="connsiteX0" fmla="*/ 1066800 w 2392680"/>
              <a:gd name="connsiteY0" fmla="*/ 0 h 3845560"/>
              <a:gd name="connsiteX1" fmla="*/ 2316480 w 2392680"/>
              <a:gd name="connsiteY1" fmla="*/ 30480 h 3845560"/>
              <a:gd name="connsiteX2" fmla="*/ 2392680 w 2392680"/>
              <a:gd name="connsiteY2" fmla="*/ 182880 h 3845560"/>
              <a:gd name="connsiteX3" fmla="*/ 2362200 w 2392680"/>
              <a:gd name="connsiteY3" fmla="*/ 3200400 h 3845560"/>
              <a:gd name="connsiteX4" fmla="*/ 929640 w 2392680"/>
              <a:gd name="connsiteY4" fmla="*/ 3322320 h 3845560"/>
              <a:gd name="connsiteX5" fmla="*/ 0 w 2392680"/>
              <a:gd name="connsiteY5" fmla="*/ 60960 h 3845560"/>
              <a:gd name="connsiteX6" fmla="*/ 762000 w 2392680"/>
              <a:gd name="connsiteY6" fmla="*/ 365760 h 3845560"/>
              <a:gd name="connsiteX7" fmla="*/ 1066800 w 2392680"/>
              <a:gd name="connsiteY7" fmla="*/ 0 h 3845560"/>
              <a:gd name="connsiteX0" fmla="*/ 652780 w 1978660"/>
              <a:gd name="connsiteY0" fmla="*/ 0 h 3845560"/>
              <a:gd name="connsiteX1" fmla="*/ 1902460 w 1978660"/>
              <a:gd name="connsiteY1" fmla="*/ 30480 h 3845560"/>
              <a:gd name="connsiteX2" fmla="*/ 1978660 w 1978660"/>
              <a:gd name="connsiteY2" fmla="*/ 182880 h 3845560"/>
              <a:gd name="connsiteX3" fmla="*/ 1948180 w 1978660"/>
              <a:gd name="connsiteY3" fmla="*/ 3200400 h 3845560"/>
              <a:gd name="connsiteX4" fmla="*/ 515620 w 1978660"/>
              <a:gd name="connsiteY4" fmla="*/ 3322320 h 3845560"/>
              <a:gd name="connsiteX5" fmla="*/ 256540 w 1978660"/>
              <a:gd name="connsiteY5" fmla="*/ 1356360 h 3845560"/>
              <a:gd name="connsiteX6" fmla="*/ 347980 w 1978660"/>
              <a:gd name="connsiteY6" fmla="*/ 365760 h 3845560"/>
              <a:gd name="connsiteX7" fmla="*/ 652780 w 1978660"/>
              <a:gd name="connsiteY7"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99060 w 1729740"/>
              <a:gd name="connsiteY5" fmla="*/ 365760 h 3845560"/>
              <a:gd name="connsiteX6" fmla="*/ 403860 w 1729740"/>
              <a:gd name="connsiteY6"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38100 w 1729740"/>
              <a:gd name="connsiteY5" fmla="*/ 182880 h 3845560"/>
              <a:gd name="connsiteX6" fmla="*/ 403860 w 1729740"/>
              <a:gd name="connsiteY6" fmla="*/ 0 h 3845560"/>
              <a:gd name="connsiteX0" fmla="*/ 205740 w 1729740"/>
              <a:gd name="connsiteY0" fmla="*/ 0 h 3815080"/>
              <a:gd name="connsiteX1" fmla="*/ 1653540 w 1729740"/>
              <a:gd name="connsiteY1" fmla="*/ 0 h 3815080"/>
              <a:gd name="connsiteX2" fmla="*/ 1729740 w 1729740"/>
              <a:gd name="connsiteY2" fmla="*/ 152400 h 3815080"/>
              <a:gd name="connsiteX3" fmla="*/ 1699260 w 1729740"/>
              <a:gd name="connsiteY3" fmla="*/ 3169920 h 3815080"/>
              <a:gd name="connsiteX4" fmla="*/ 266700 w 1729740"/>
              <a:gd name="connsiteY4" fmla="*/ 3291840 h 3815080"/>
              <a:gd name="connsiteX5" fmla="*/ 38100 w 1729740"/>
              <a:gd name="connsiteY5" fmla="*/ 152400 h 3815080"/>
              <a:gd name="connsiteX6" fmla="*/ 205740 w 1729740"/>
              <a:gd name="connsiteY6" fmla="*/ 0 h 3815080"/>
              <a:gd name="connsiteX0" fmla="*/ 388620 w 1912620"/>
              <a:gd name="connsiteY0" fmla="*/ 0 h 3632200"/>
              <a:gd name="connsiteX1" fmla="*/ 1836420 w 1912620"/>
              <a:gd name="connsiteY1" fmla="*/ 0 h 3632200"/>
              <a:gd name="connsiteX2" fmla="*/ 1912620 w 1912620"/>
              <a:gd name="connsiteY2" fmla="*/ 152400 h 3632200"/>
              <a:gd name="connsiteX3" fmla="*/ 1882140 w 1912620"/>
              <a:gd name="connsiteY3" fmla="*/ 3169920 h 3632200"/>
              <a:gd name="connsiteX4" fmla="*/ 266700 w 1912620"/>
              <a:gd name="connsiteY4" fmla="*/ 3108960 h 3632200"/>
              <a:gd name="connsiteX5" fmla="*/ 220980 w 1912620"/>
              <a:gd name="connsiteY5" fmla="*/ 152400 h 3632200"/>
              <a:gd name="connsiteX6" fmla="*/ 388620 w 191262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45720 w 1691640"/>
              <a:gd name="connsiteY4" fmla="*/ 3108960 h 3632200"/>
              <a:gd name="connsiteX5" fmla="*/ 0 w 1691640"/>
              <a:gd name="connsiteY5" fmla="*/ 152400 h 3632200"/>
              <a:gd name="connsiteX6" fmla="*/ 167640 w 169164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15240 w 1691640"/>
              <a:gd name="connsiteY4" fmla="*/ 3108960 h 3632200"/>
              <a:gd name="connsiteX5" fmla="*/ 0 w 1691640"/>
              <a:gd name="connsiteY5" fmla="*/ 152400 h 3632200"/>
              <a:gd name="connsiteX6" fmla="*/ 167640 w 1691640"/>
              <a:gd name="connsiteY6" fmla="*/ 0 h 363220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15240 w 1691640"/>
              <a:gd name="connsiteY4" fmla="*/ 3108960 h 3169920"/>
              <a:gd name="connsiteX5" fmla="*/ 0 w 1691640"/>
              <a:gd name="connsiteY5" fmla="*/ 152400 h 3169920"/>
              <a:gd name="connsiteX6" fmla="*/ 167640 w 1691640"/>
              <a:gd name="connsiteY6" fmla="*/ 0 h 316992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670560 w 1691640"/>
              <a:gd name="connsiteY4" fmla="*/ 3124200 h 3169920"/>
              <a:gd name="connsiteX5" fmla="*/ 15240 w 1691640"/>
              <a:gd name="connsiteY5" fmla="*/ 3108960 h 3169920"/>
              <a:gd name="connsiteX6" fmla="*/ 0 w 1691640"/>
              <a:gd name="connsiteY6" fmla="*/ 152400 h 3169920"/>
              <a:gd name="connsiteX7" fmla="*/ 167640 w 1691640"/>
              <a:gd name="connsiteY7" fmla="*/ 0 h 3169920"/>
              <a:gd name="connsiteX0" fmla="*/ 167640 w 1691640"/>
              <a:gd name="connsiteY0" fmla="*/ 0 h 3225800"/>
              <a:gd name="connsiteX1" fmla="*/ 1615440 w 1691640"/>
              <a:gd name="connsiteY1" fmla="*/ 0 h 3225800"/>
              <a:gd name="connsiteX2" fmla="*/ 1691640 w 1691640"/>
              <a:gd name="connsiteY2" fmla="*/ 152400 h 3225800"/>
              <a:gd name="connsiteX3" fmla="*/ 1661160 w 1691640"/>
              <a:gd name="connsiteY3" fmla="*/ 3169920 h 3225800"/>
              <a:gd name="connsiteX4" fmla="*/ 670560 w 1691640"/>
              <a:gd name="connsiteY4" fmla="*/ 3124200 h 3225800"/>
              <a:gd name="connsiteX5" fmla="*/ 15240 w 1691640"/>
              <a:gd name="connsiteY5" fmla="*/ 3108960 h 3225800"/>
              <a:gd name="connsiteX6" fmla="*/ 0 w 1691640"/>
              <a:gd name="connsiteY6" fmla="*/ 152400 h 3225800"/>
              <a:gd name="connsiteX7" fmla="*/ 167640 w 1691640"/>
              <a:gd name="connsiteY7" fmla="*/ 0 h 3225800"/>
              <a:gd name="connsiteX0" fmla="*/ 477520 w 2001520"/>
              <a:gd name="connsiteY0" fmla="*/ 0 h 3362960"/>
              <a:gd name="connsiteX1" fmla="*/ 1925320 w 2001520"/>
              <a:gd name="connsiteY1" fmla="*/ 0 h 3362960"/>
              <a:gd name="connsiteX2" fmla="*/ 2001520 w 2001520"/>
              <a:gd name="connsiteY2" fmla="*/ 152400 h 3362960"/>
              <a:gd name="connsiteX3" fmla="*/ 1971040 w 2001520"/>
              <a:gd name="connsiteY3" fmla="*/ 3169920 h 3362960"/>
              <a:gd name="connsiteX4" fmla="*/ 492760 w 2001520"/>
              <a:gd name="connsiteY4" fmla="*/ 3261360 h 3362960"/>
              <a:gd name="connsiteX5" fmla="*/ 325120 w 2001520"/>
              <a:gd name="connsiteY5" fmla="*/ 3108960 h 3362960"/>
              <a:gd name="connsiteX6" fmla="*/ 309880 w 2001520"/>
              <a:gd name="connsiteY6" fmla="*/ 152400 h 3362960"/>
              <a:gd name="connsiteX7" fmla="*/ 477520 w 2001520"/>
              <a:gd name="connsiteY7" fmla="*/ 0 h 33629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82880 w 1691640"/>
              <a:gd name="connsiteY4" fmla="*/ 3261360 h 3261360"/>
              <a:gd name="connsiteX5" fmla="*/ 15240 w 1691640"/>
              <a:gd name="connsiteY5" fmla="*/ 3108960 h 3261360"/>
              <a:gd name="connsiteX6" fmla="*/ 0 w 1691640"/>
              <a:gd name="connsiteY6" fmla="*/ 152400 h 3261360"/>
              <a:gd name="connsiteX7" fmla="*/ 167640 w 1691640"/>
              <a:gd name="connsiteY7" fmla="*/ 0 h 32613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341120 w 1691640"/>
              <a:gd name="connsiteY4" fmla="*/ 3169920 h 3261360"/>
              <a:gd name="connsiteX5" fmla="*/ 182880 w 1691640"/>
              <a:gd name="connsiteY5" fmla="*/ 3261360 h 3261360"/>
              <a:gd name="connsiteX6" fmla="*/ 15240 w 1691640"/>
              <a:gd name="connsiteY6" fmla="*/ 3108960 h 3261360"/>
              <a:gd name="connsiteX7" fmla="*/ 0 w 1691640"/>
              <a:gd name="connsiteY7" fmla="*/ 152400 h 3261360"/>
              <a:gd name="connsiteX8" fmla="*/ 167640 w 1691640"/>
              <a:gd name="connsiteY8" fmla="*/ 0 h 326136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82880 w 1691640"/>
              <a:gd name="connsiteY5" fmla="*/ 326136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58496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52400 h 3291840"/>
              <a:gd name="connsiteX8" fmla="*/ 167640 w 170688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691640 w 1706880"/>
              <a:gd name="connsiteY3" fmla="*/ 2133600 h 3291840"/>
              <a:gd name="connsiteX4" fmla="*/ 1706880 w 1706880"/>
              <a:gd name="connsiteY4" fmla="*/ 3169920 h 3291840"/>
              <a:gd name="connsiteX5" fmla="*/ 1493520 w 1706880"/>
              <a:gd name="connsiteY5" fmla="*/ 3291840 h 3291840"/>
              <a:gd name="connsiteX6" fmla="*/ 152400 w 1706880"/>
              <a:gd name="connsiteY6" fmla="*/ 3276600 h 3291840"/>
              <a:gd name="connsiteX7" fmla="*/ 15240 w 1706880"/>
              <a:gd name="connsiteY7" fmla="*/ 3108960 h 3291840"/>
              <a:gd name="connsiteX8" fmla="*/ 0 w 1706880"/>
              <a:gd name="connsiteY8" fmla="*/ 152400 h 3291840"/>
              <a:gd name="connsiteX9" fmla="*/ 167640 w 1706880"/>
              <a:gd name="connsiteY9"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691640 w 1706880"/>
              <a:gd name="connsiteY3" fmla="*/ 2133600 h 3291840"/>
              <a:gd name="connsiteX4" fmla="*/ 1691640 w 1706880"/>
              <a:gd name="connsiteY4" fmla="*/ 2651760 h 3291840"/>
              <a:gd name="connsiteX5" fmla="*/ 1706880 w 1706880"/>
              <a:gd name="connsiteY5" fmla="*/ 3169920 h 3291840"/>
              <a:gd name="connsiteX6" fmla="*/ 1493520 w 1706880"/>
              <a:gd name="connsiteY6" fmla="*/ 3291840 h 3291840"/>
              <a:gd name="connsiteX7" fmla="*/ 152400 w 1706880"/>
              <a:gd name="connsiteY7" fmla="*/ 3276600 h 3291840"/>
              <a:gd name="connsiteX8" fmla="*/ 15240 w 1706880"/>
              <a:gd name="connsiteY8" fmla="*/ 3108960 h 3291840"/>
              <a:gd name="connsiteX9" fmla="*/ 0 w 1706880"/>
              <a:gd name="connsiteY9" fmla="*/ 152400 h 3291840"/>
              <a:gd name="connsiteX10" fmla="*/ 167640 w 1706880"/>
              <a:gd name="connsiteY10" fmla="*/ 0 h 3291840"/>
              <a:gd name="connsiteX0" fmla="*/ 167640 w 2438400"/>
              <a:gd name="connsiteY0" fmla="*/ 0 h 3291840"/>
              <a:gd name="connsiteX1" fmla="*/ 1584960 w 2438400"/>
              <a:gd name="connsiteY1" fmla="*/ 0 h 3291840"/>
              <a:gd name="connsiteX2" fmla="*/ 1691640 w 2438400"/>
              <a:gd name="connsiteY2" fmla="*/ 152400 h 3291840"/>
              <a:gd name="connsiteX3" fmla="*/ 1691640 w 2438400"/>
              <a:gd name="connsiteY3" fmla="*/ 2133600 h 3291840"/>
              <a:gd name="connsiteX4" fmla="*/ 2438400 w 2438400"/>
              <a:gd name="connsiteY4" fmla="*/ 2164080 h 3291840"/>
              <a:gd name="connsiteX5" fmla="*/ 1706880 w 2438400"/>
              <a:gd name="connsiteY5" fmla="*/ 3169920 h 3291840"/>
              <a:gd name="connsiteX6" fmla="*/ 1493520 w 2438400"/>
              <a:gd name="connsiteY6" fmla="*/ 3291840 h 3291840"/>
              <a:gd name="connsiteX7" fmla="*/ 152400 w 2438400"/>
              <a:gd name="connsiteY7" fmla="*/ 3276600 h 3291840"/>
              <a:gd name="connsiteX8" fmla="*/ 15240 w 2438400"/>
              <a:gd name="connsiteY8" fmla="*/ 3108960 h 3291840"/>
              <a:gd name="connsiteX9" fmla="*/ 0 w 2438400"/>
              <a:gd name="connsiteY9" fmla="*/ 152400 h 3291840"/>
              <a:gd name="connsiteX10" fmla="*/ 167640 w 2438400"/>
              <a:gd name="connsiteY10" fmla="*/ 0 h 3291840"/>
              <a:gd name="connsiteX0" fmla="*/ 167640 w 3093720"/>
              <a:gd name="connsiteY0" fmla="*/ 0 h 3291840"/>
              <a:gd name="connsiteX1" fmla="*/ 1584960 w 3093720"/>
              <a:gd name="connsiteY1" fmla="*/ 0 h 3291840"/>
              <a:gd name="connsiteX2" fmla="*/ 1691640 w 3093720"/>
              <a:gd name="connsiteY2" fmla="*/ 152400 h 3291840"/>
              <a:gd name="connsiteX3" fmla="*/ 1691640 w 3093720"/>
              <a:gd name="connsiteY3" fmla="*/ 2133600 h 3291840"/>
              <a:gd name="connsiteX4" fmla="*/ 2438400 w 3093720"/>
              <a:gd name="connsiteY4" fmla="*/ 2164080 h 3291840"/>
              <a:gd name="connsiteX5" fmla="*/ 3093720 w 3093720"/>
              <a:gd name="connsiteY5" fmla="*/ 3291840 h 3291840"/>
              <a:gd name="connsiteX6" fmla="*/ 1493520 w 3093720"/>
              <a:gd name="connsiteY6" fmla="*/ 3291840 h 3291840"/>
              <a:gd name="connsiteX7" fmla="*/ 152400 w 3093720"/>
              <a:gd name="connsiteY7" fmla="*/ 3276600 h 3291840"/>
              <a:gd name="connsiteX8" fmla="*/ 15240 w 3093720"/>
              <a:gd name="connsiteY8" fmla="*/ 3108960 h 3291840"/>
              <a:gd name="connsiteX9" fmla="*/ 0 w 3093720"/>
              <a:gd name="connsiteY9" fmla="*/ 152400 h 3291840"/>
              <a:gd name="connsiteX10" fmla="*/ 167640 w 3093720"/>
              <a:gd name="connsiteY10" fmla="*/ 0 h 3291840"/>
              <a:gd name="connsiteX0" fmla="*/ 167640 w 3093720"/>
              <a:gd name="connsiteY0" fmla="*/ 0 h 3291840"/>
              <a:gd name="connsiteX1" fmla="*/ 1584960 w 3093720"/>
              <a:gd name="connsiteY1" fmla="*/ 0 h 3291840"/>
              <a:gd name="connsiteX2" fmla="*/ 1691640 w 3093720"/>
              <a:gd name="connsiteY2" fmla="*/ 152400 h 3291840"/>
              <a:gd name="connsiteX3" fmla="*/ 1691640 w 3093720"/>
              <a:gd name="connsiteY3" fmla="*/ 2133600 h 3291840"/>
              <a:gd name="connsiteX4" fmla="*/ 3093720 w 3093720"/>
              <a:gd name="connsiteY4" fmla="*/ 2148840 h 3291840"/>
              <a:gd name="connsiteX5" fmla="*/ 3093720 w 3093720"/>
              <a:gd name="connsiteY5" fmla="*/ 3291840 h 3291840"/>
              <a:gd name="connsiteX6" fmla="*/ 1493520 w 3093720"/>
              <a:gd name="connsiteY6" fmla="*/ 3291840 h 3291840"/>
              <a:gd name="connsiteX7" fmla="*/ 152400 w 3093720"/>
              <a:gd name="connsiteY7" fmla="*/ 3276600 h 3291840"/>
              <a:gd name="connsiteX8" fmla="*/ 15240 w 3093720"/>
              <a:gd name="connsiteY8" fmla="*/ 3108960 h 3291840"/>
              <a:gd name="connsiteX9" fmla="*/ 0 w 3093720"/>
              <a:gd name="connsiteY9" fmla="*/ 152400 h 3291840"/>
              <a:gd name="connsiteX10" fmla="*/ 167640 w 3093720"/>
              <a:gd name="connsiteY10" fmla="*/ 0 h 3291840"/>
              <a:gd name="connsiteX0" fmla="*/ 167640 w 3261360"/>
              <a:gd name="connsiteY0" fmla="*/ 0 h 3291840"/>
              <a:gd name="connsiteX1" fmla="*/ 1584960 w 3261360"/>
              <a:gd name="connsiteY1" fmla="*/ 0 h 3291840"/>
              <a:gd name="connsiteX2" fmla="*/ 1691640 w 3261360"/>
              <a:gd name="connsiteY2" fmla="*/ 152400 h 3291840"/>
              <a:gd name="connsiteX3" fmla="*/ 1691640 w 3261360"/>
              <a:gd name="connsiteY3" fmla="*/ 2133600 h 3291840"/>
              <a:gd name="connsiteX4" fmla="*/ 3261360 w 3261360"/>
              <a:gd name="connsiteY4" fmla="*/ 2118360 h 3291840"/>
              <a:gd name="connsiteX5" fmla="*/ 3093720 w 3261360"/>
              <a:gd name="connsiteY5" fmla="*/ 3291840 h 3291840"/>
              <a:gd name="connsiteX6" fmla="*/ 1493520 w 3261360"/>
              <a:gd name="connsiteY6" fmla="*/ 3291840 h 3291840"/>
              <a:gd name="connsiteX7" fmla="*/ 152400 w 3261360"/>
              <a:gd name="connsiteY7" fmla="*/ 3276600 h 3291840"/>
              <a:gd name="connsiteX8" fmla="*/ 15240 w 3261360"/>
              <a:gd name="connsiteY8" fmla="*/ 3108960 h 3291840"/>
              <a:gd name="connsiteX9" fmla="*/ 0 w 3261360"/>
              <a:gd name="connsiteY9" fmla="*/ 152400 h 3291840"/>
              <a:gd name="connsiteX10" fmla="*/ 167640 w 3261360"/>
              <a:gd name="connsiteY10" fmla="*/ 0 h 3291840"/>
              <a:gd name="connsiteX0" fmla="*/ 167640 w 3276600"/>
              <a:gd name="connsiteY0" fmla="*/ 0 h 3291840"/>
              <a:gd name="connsiteX1" fmla="*/ 1584960 w 3276600"/>
              <a:gd name="connsiteY1" fmla="*/ 0 h 3291840"/>
              <a:gd name="connsiteX2" fmla="*/ 1691640 w 3276600"/>
              <a:gd name="connsiteY2" fmla="*/ 152400 h 3291840"/>
              <a:gd name="connsiteX3" fmla="*/ 1691640 w 3276600"/>
              <a:gd name="connsiteY3" fmla="*/ 2133600 h 3291840"/>
              <a:gd name="connsiteX4" fmla="*/ 3276600 w 3276600"/>
              <a:gd name="connsiteY4" fmla="*/ 2133600 h 3291840"/>
              <a:gd name="connsiteX5" fmla="*/ 3093720 w 3276600"/>
              <a:gd name="connsiteY5" fmla="*/ 3291840 h 3291840"/>
              <a:gd name="connsiteX6" fmla="*/ 1493520 w 3276600"/>
              <a:gd name="connsiteY6" fmla="*/ 3291840 h 3291840"/>
              <a:gd name="connsiteX7" fmla="*/ 152400 w 3276600"/>
              <a:gd name="connsiteY7" fmla="*/ 3276600 h 3291840"/>
              <a:gd name="connsiteX8" fmla="*/ 15240 w 3276600"/>
              <a:gd name="connsiteY8" fmla="*/ 3108960 h 3291840"/>
              <a:gd name="connsiteX9" fmla="*/ 0 w 3276600"/>
              <a:gd name="connsiteY9" fmla="*/ 152400 h 3291840"/>
              <a:gd name="connsiteX10" fmla="*/ 167640 w 3276600"/>
              <a:gd name="connsiteY10" fmla="*/ 0 h 3291840"/>
              <a:gd name="connsiteX0" fmla="*/ 167640 w 3276600"/>
              <a:gd name="connsiteY0" fmla="*/ 0 h 3291840"/>
              <a:gd name="connsiteX1" fmla="*/ 1584960 w 3276600"/>
              <a:gd name="connsiteY1" fmla="*/ 0 h 3291840"/>
              <a:gd name="connsiteX2" fmla="*/ 1691640 w 3276600"/>
              <a:gd name="connsiteY2" fmla="*/ 152400 h 3291840"/>
              <a:gd name="connsiteX3" fmla="*/ 1691640 w 3276600"/>
              <a:gd name="connsiteY3" fmla="*/ 2133600 h 3291840"/>
              <a:gd name="connsiteX4" fmla="*/ 3276600 w 3276600"/>
              <a:gd name="connsiteY4" fmla="*/ 2133600 h 3291840"/>
              <a:gd name="connsiteX5" fmla="*/ 3276600 w 3276600"/>
              <a:gd name="connsiteY5" fmla="*/ 3291840 h 3291840"/>
              <a:gd name="connsiteX6" fmla="*/ 1493520 w 3276600"/>
              <a:gd name="connsiteY6" fmla="*/ 3291840 h 3291840"/>
              <a:gd name="connsiteX7" fmla="*/ 152400 w 3276600"/>
              <a:gd name="connsiteY7" fmla="*/ 3276600 h 3291840"/>
              <a:gd name="connsiteX8" fmla="*/ 15240 w 3276600"/>
              <a:gd name="connsiteY8" fmla="*/ 3108960 h 3291840"/>
              <a:gd name="connsiteX9" fmla="*/ 0 w 3276600"/>
              <a:gd name="connsiteY9" fmla="*/ 152400 h 3291840"/>
              <a:gd name="connsiteX10" fmla="*/ 167640 w 3276600"/>
              <a:gd name="connsiteY10" fmla="*/ 0 h 3291840"/>
              <a:gd name="connsiteX0" fmla="*/ 167640 w 5159828"/>
              <a:gd name="connsiteY0" fmla="*/ 0 h 3291840"/>
              <a:gd name="connsiteX1" fmla="*/ 1584960 w 5159828"/>
              <a:gd name="connsiteY1" fmla="*/ 0 h 3291840"/>
              <a:gd name="connsiteX2" fmla="*/ 1691640 w 5159828"/>
              <a:gd name="connsiteY2" fmla="*/ 152400 h 3291840"/>
              <a:gd name="connsiteX3" fmla="*/ 1691640 w 5159828"/>
              <a:gd name="connsiteY3" fmla="*/ 2133600 h 3291840"/>
              <a:gd name="connsiteX4" fmla="*/ 3276600 w 5159828"/>
              <a:gd name="connsiteY4" fmla="*/ 2133600 h 3291840"/>
              <a:gd name="connsiteX5" fmla="*/ 5159828 w 5159828"/>
              <a:gd name="connsiteY5" fmla="*/ 3291840 h 3291840"/>
              <a:gd name="connsiteX6" fmla="*/ 1493520 w 5159828"/>
              <a:gd name="connsiteY6" fmla="*/ 3291840 h 3291840"/>
              <a:gd name="connsiteX7" fmla="*/ 152400 w 5159828"/>
              <a:gd name="connsiteY7" fmla="*/ 3276600 h 3291840"/>
              <a:gd name="connsiteX8" fmla="*/ 15240 w 5159828"/>
              <a:gd name="connsiteY8" fmla="*/ 3108960 h 3291840"/>
              <a:gd name="connsiteX9" fmla="*/ 0 w 5159828"/>
              <a:gd name="connsiteY9" fmla="*/ 152400 h 3291840"/>
              <a:gd name="connsiteX10" fmla="*/ 167640 w 5159828"/>
              <a:gd name="connsiteY10" fmla="*/ 0 h 3291840"/>
              <a:gd name="connsiteX0" fmla="*/ 167640 w 5159829"/>
              <a:gd name="connsiteY0" fmla="*/ 0 h 3291840"/>
              <a:gd name="connsiteX1" fmla="*/ 1584960 w 5159829"/>
              <a:gd name="connsiteY1" fmla="*/ 0 h 3291840"/>
              <a:gd name="connsiteX2" fmla="*/ 1691640 w 5159829"/>
              <a:gd name="connsiteY2" fmla="*/ 152400 h 3291840"/>
              <a:gd name="connsiteX3" fmla="*/ 1691640 w 5159829"/>
              <a:gd name="connsiteY3" fmla="*/ 2133600 h 3291840"/>
              <a:gd name="connsiteX4" fmla="*/ 5159829 w 5159829"/>
              <a:gd name="connsiteY4" fmla="*/ 2122714 h 3291840"/>
              <a:gd name="connsiteX5" fmla="*/ 5159828 w 5159829"/>
              <a:gd name="connsiteY5" fmla="*/ 3291840 h 3291840"/>
              <a:gd name="connsiteX6" fmla="*/ 1493520 w 5159829"/>
              <a:gd name="connsiteY6" fmla="*/ 3291840 h 3291840"/>
              <a:gd name="connsiteX7" fmla="*/ 152400 w 5159829"/>
              <a:gd name="connsiteY7" fmla="*/ 3276600 h 3291840"/>
              <a:gd name="connsiteX8" fmla="*/ 15240 w 5159829"/>
              <a:gd name="connsiteY8" fmla="*/ 3108960 h 3291840"/>
              <a:gd name="connsiteX9" fmla="*/ 0 w 5159829"/>
              <a:gd name="connsiteY9" fmla="*/ 152400 h 3291840"/>
              <a:gd name="connsiteX10" fmla="*/ 167640 w 5159829"/>
              <a:gd name="connsiteY10"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5170715 w 5170715"/>
              <a:gd name="connsiteY4" fmla="*/ 2122714 h 3291840"/>
              <a:gd name="connsiteX5" fmla="*/ 5159828 w 5170715"/>
              <a:gd name="connsiteY5" fmla="*/ 3291840 h 3291840"/>
              <a:gd name="connsiteX6" fmla="*/ 1493520 w 5170715"/>
              <a:gd name="connsiteY6" fmla="*/ 3291840 h 3291840"/>
              <a:gd name="connsiteX7" fmla="*/ 152400 w 5170715"/>
              <a:gd name="connsiteY7" fmla="*/ 3276600 h 3291840"/>
              <a:gd name="connsiteX8" fmla="*/ 15240 w 5170715"/>
              <a:gd name="connsiteY8" fmla="*/ 3108960 h 3291840"/>
              <a:gd name="connsiteX9" fmla="*/ 0 w 5170715"/>
              <a:gd name="connsiteY9" fmla="*/ 152400 h 3291840"/>
              <a:gd name="connsiteX10" fmla="*/ 167640 w 5170715"/>
              <a:gd name="connsiteY10"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095901 w 5170715"/>
              <a:gd name="connsiteY4" fmla="*/ 2120541 h 3291840"/>
              <a:gd name="connsiteX5" fmla="*/ 5170715 w 5170715"/>
              <a:gd name="connsiteY5" fmla="*/ 2122714 h 3291840"/>
              <a:gd name="connsiteX6" fmla="*/ 5159828 w 5170715"/>
              <a:gd name="connsiteY6" fmla="*/ 3291840 h 3291840"/>
              <a:gd name="connsiteX7" fmla="*/ 1493520 w 5170715"/>
              <a:gd name="connsiteY7" fmla="*/ 3291840 h 3291840"/>
              <a:gd name="connsiteX8" fmla="*/ 152400 w 5170715"/>
              <a:gd name="connsiteY8" fmla="*/ 3276600 h 3291840"/>
              <a:gd name="connsiteX9" fmla="*/ 15240 w 5170715"/>
              <a:gd name="connsiteY9" fmla="*/ 3108960 h 3291840"/>
              <a:gd name="connsiteX10" fmla="*/ 0 w 5170715"/>
              <a:gd name="connsiteY10" fmla="*/ 152400 h 3291840"/>
              <a:gd name="connsiteX11" fmla="*/ 167640 w 5170715"/>
              <a:gd name="connsiteY11"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095901 w 5170715"/>
              <a:gd name="connsiteY4" fmla="*/ 2120541 h 3291840"/>
              <a:gd name="connsiteX5" fmla="*/ 4130044 w 5170715"/>
              <a:gd name="connsiteY5" fmla="*/ 2109656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095901 w 5170715"/>
              <a:gd name="connsiteY4" fmla="*/ 2120541 h 3291840"/>
              <a:gd name="connsiteX5" fmla="*/ 3498673 w 5170715"/>
              <a:gd name="connsiteY5" fmla="*/ 2664828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291844 w 5170715"/>
              <a:gd name="connsiteY4" fmla="*/ 2142313 h 3291840"/>
              <a:gd name="connsiteX5" fmla="*/ 3498673 w 5170715"/>
              <a:gd name="connsiteY5" fmla="*/ 2664828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291844 w 5170715"/>
              <a:gd name="connsiteY4" fmla="*/ 2142313 h 3291840"/>
              <a:gd name="connsiteX5" fmla="*/ 3313615 w 5170715"/>
              <a:gd name="connsiteY5" fmla="*/ 2643057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291844 w 5170715"/>
              <a:gd name="connsiteY4" fmla="*/ 2131428 h 3291840"/>
              <a:gd name="connsiteX5" fmla="*/ 3313615 w 5170715"/>
              <a:gd name="connsiteY5" fmla="*/ 2643057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70715"/>
              <a:gd name="connsiteY0" fmla="*/ 0 h 3291840"/>
              <a:gd name="connsiteX1" fmla="*/ 1584960 w 5170715"/>
              <a:gd name="connsiteY1" fmla="*/ 0 h 3291840"/>
              <a:gd name="connsiteX2" fmla="*/ 1691640 w 5170715"/>
              <a:gd name="connsiteY2" fmla="*/ 152400 h 3291840"/>
              <a:gd name="connsiteX3" fmla="*/ 1691640 w 5170715"/>
              <a:gd name="connsiteY3" fmla="*/ 2133600 h 3291840"/>
              <a:gd name="connsiteX4" fmla="*/ 3291844 w 5170715"/>
              <a:gd name="connsiteY4" fmla="*/ 2131428 h 3291840"/>
              <a:gd name="connsiteX5" fmla="*/ 3291844 w 5170715"/>
              <a:gd name="connsiteY5" fmla="*/ 2643057 h 3291840"/>
              <a:gd name="connsiteX6" fmla="*/ 5170715 w 5170715"/>
              <a:gd name="connsiteY6" fmla="*/ 2122714 h 3291840"/>
              <a:gd name="connsiteX7" fmla="*/ 5159828 w 5170715"/>
              <a:gd name="connsiteY7" fmla="*/ 3291840 h 3291840"/>
              <a:gd name="connsiteX8" fmla="*/ 1493520 w 5170715"/>
              <a:gd name="connsiteY8" fmla="*/ 3291840 h 3291840"/>
              <a:gd name="connsiteX9" fmla="*/ 152400 w 5170715"/>
              <a:gd name="connsiteY9" fmla="*/ 3276600 h 3291840"/>
              <a:gd name="connsiteX10" fmla="*/ 15240 w 5170715"/>
              <a:gd name="connsiteY10" fmla="*/ 3108960 h 3291840"/>
              <a:gd name="connsiteX11" fmla="*/ 0 w 5170715"/>
              <a:gd name="connsiteY11" fmla="*/ 152400 h 3291840"/>
              <a:gd name="connsiteX12" fmla="*/ 167640 w 5170715"/>
              <a:gd name="connsiteY12" fmla="*/ 0 h 3291840"/>
              <a:gd name="connsiteX0" fmla="*/ 167640 w 5159828"/>
              <a:gd name="connsiteY0" fmla="*/ 0 h 3291840"/>
              <a:gd name="connsiteX1" fmla="*/ 1584960 w 5159828"/>
              <a:gd name="connsiteY1" fmla="*/ 0 h 3291840"/>
              <a:gd name="connsiteX2" fmla="*/ 1691640 w 5159828"/>
              <a:gd name="connsiteY2" fmla="*/ 152400 h 3291840"/>
              <a:gd name="connsiteX3" fmla="*/ 1691640 w 5159828"/>
              <a:gd name="connsiteY3" fmla="*/ 2133600 h 3291840"/>
              <a:gd name="connsiteX4" fmla="*/ 3291844 w 5159828"/>
              <a:gd name="connsiteY4" fmla="*/ 2131428 h 3291840"/>
              <a:gd name="connsiteX5" fmla="*/ 3291844 w 5159828"/>
              <a:gd name="connsiteY5" fmla="*/ 2643057 h 3291840"/>
              <a:gd name="connsiteX6" fmla="*/ 5148944 w 5159828"/>
              <a:gd name="connsiteY6" fmla="*/ 2634343 h 3291840"/>
              <a:gd name="connsiteX7" fmla="*/ 5159828 w 5159828"/>
              <a:gd name="connsiteY7" fmla="*/ 3291840 h 3291840"/>
              <a:gd name="connsiteX8" fmla="*/ 1493520 w 5159828"/>
              <a:gd name="connsiteY8" fmla="*/ 3291840 h 3291840"/>
              <a:gd name="connsiteX9" fmla="*/ 152400 w 5159828"/>
              <a:gd name="connsiteY9" fmla="*/ 3276600 h 3291840"/>
              <a:gd name="connsiteX10" fmla="*/ 15240 w 5159828"/>
              <a:gd name="connsiteY10" fmla="*/ 3108960 h 3291840"/>
              <a:gd name="connsiteX11" fmla="*/ 0 w 5159828"/>
              <a:gd name="connsiteY11" fmla="*/ 152400 h 3291840"/>
              <a:gd name="connsiteX12" fmla="*/ 167640 w 5159828"/>
              <a:gd name="connsiteY12" fmla="*/ 0 h 3291840"/>
              <a:gd name="connsiteX0" fmla="*/ 167640 w 5159828"/>
              <a:gd name="connsiteY0" fmla="*/ 0 h 3291840"/>
              <a:gd name="connsiteX1" fmla="*/ 1584960 w 5159828"/>
              <a:gd name="connsiteY1" fmla="*/ 0 h 3291840"/>
              <a:gd name="connsiteX2" fmla="*/ 1691640 w 5159828"/>
              <a:gd name="connsiteY2" fmla="*/ 152400 h 3291840"/>
              <a:gd name="connsiteX3" fmla="*/ 1691640 w 5159828"/>
              <a:gd name="connsiteY3" fmla="*/ 2133600 h 3291840"/>
              <a:gd name="connsiteX4" fmla="*/ 3291844 w 5159828"/>
              <a:gd name="connsiteY4" fmla="*/ 2131428 h 3291840"/>
              <a:gd name="connsiteX5" fmla="*/ 3291844 w 5159828"/>
              <a:gd name="connsiteY5" fmla="*/ 2643057 h 3291840"/>
              <a:gd name="connsiteX6" fmla="*/ 5148944 w 5159828"/>
              <a:gd name="connsiteY6" fmla="*/ 2718056 h 3291840"/>
              <a:gd name="connsiteX7" fmla="*/ 5159828 w 5159828"/>
              <a:gd name="connsiteY7" fmla="*/ 3291840 h 3291840"/>
              <a:gd name="connsiteX8" fmla="*/ 1493520 w 5159828"/>
              <a:gd name="connsiteY8" fmla="*/ 3291840 h 3291840"/>
              <a:gd name="connsiteX9" fmla="*/ 152400 w 5159828"/>
              <a:gd name="connsiteY9" fmla="*/ 3276600 h 3291840"/>
              <a:gd name="connsiteX10" fmla="*/ 15240 w 5159828"/>
              <a:gd name="connsiteY10" fmla="*/ 3108960 h 3291840"/>
              <a:gd name="connsiteX11" fmla="*/ 0 w 5159828"/>
              <a:gd name="connsiteY11" fmla="*/ 152400 h 3291840"/>
              <a:gd name="connsiteX12" fmla="*/ 167640 w 5159828"/>
              <a:gd name="connsiteY12" fmla="*/ 0 h 3291840"/>
              <a:gd name="connsiteX0" fmla="*/ 167640 w 5159828"/>
              <a:gd name="connsiteY0" fmla="*/ 0 h 3291840"/>
              <a:gd name="connsiteX1" fmla="*/ 1584960 w 5159828"/>
              <a:gd name="connsiteY1" fmla="*/ 0 h 3291840"/>
              <a:gd name="connsiteX2" fmla="*/ 1691640 w 5159828"/>
              <a:gd name="connsiteY2" fmla="*/ 152400 h 3291840"/>
              <a:gd name="connsiteX3" fmla="*/ 1691640 w 5159828"/>
              <a:gd name="connsiteY3" fmla="*/ 2133600 h 3291840"/>
              <a:gd name="connsiteX4" fmla="*/ 3291844 w 5159828"/>
              <a:gd name="connsiteY4" fmla="*/ 2131428 h 3291840"/>
              <a:gd name="connsiteX5" fmla="*/ 3291844 w 5159828"/>
              <a:gd name="connsiteY5" fmla="*/ 2720330 h 3291840"/>
              <a:gd name="connsiteX6" fmla="*/ 5148944 w 5159828"/>
              <a:gd name="connsiteY6" fmla="*/ 2718056 h 3291840"/>
              <a:gd name="connsiteX7" fmla="*/ 5159828 w 5159828"/>
              <a:gd name="connsiteY7" fmla="*/ 3291840 h 3291840"/>
              <a:gd name="connsiteX8" fmla="*/ 1493520 w 5159828"/>
              <a:gd name="connsiteY8" fmla="*/ 3291840 h 3291840"/>
              <a:gd name="connsiteX9" fmla="*/ 152400 w 5159828"/>
              <a:gd name="connsiteY9" fmla="*/ 3276600 h 3291840"/>
              <a:gd name="connsiteX10" fmla="*/ 15240 w 5159828"/>
              <a:gd name="connsiteY10" fmla="*/ 3108960 h 3291840"/>
              <a:gd name="connsiteX11" fmla="*/ 0 w 5159828"/>
              <a:gd name="connsiteY11" fmla="*/ 152400 h 3291840"/>
              <a:gd name="connsiteX12" fmla="*/ 167640 w 5159828"/>
              <a:gd name="connsiteY12"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9828" h="3291840">
                <a:moveTo>
                  <a:pt x="167640" y="0"/>
                </a:moveTo>
                <a:lnTo>
                  <a:pt x="1584960" y="0"/>
                </a:lnTo>
                <a:lnTo>
                  <a:pt x="1691640" y="152400"/>
                </a:lnTo>
                <a:lnTo>
                  <a:pt x="1691640" y="2133600"/>
                </a:lnTo>
                <a:lnTo>
                  <a:pt x="3291844" y="2131428"/>
                </a:lnTo>
                <a:lnTo>
                  <a:pt x="3291844" y="2720330"/>
                </a:lnTo>
                <a:lnTo>
                  <a:pt x="5148944" y="2718056"/>
                </a:lnTo>
                <a:cubicBezTo>
                  <a:pt x="5148944" y="3107765"/>
                  <a:pt x="5159828" y="2902131"/>
                  <a:pt x="5159828" y="3291840"/>
                </a:cubicBezTo>
                <a:lnTo>
                  <a:pt x="1493520" y="3291840"/>
                </a:lnTo>
                <a:lnTo>
                  <a:pt x="152400" y="3276600"/>
                </a:lnTo>
                <a:lnTo>
                  <a:pt x="15240" y="3108960"/>
                </a:lnTo>
                <a:lnTo>
                  <a:pt x="0" y="152400"/>
                </a:lnTo>
                <a:lnTo>
                  <a:pt x="167640" y="0"/>
                </a:lnTo>
                <a:close/>
              </a:path>
            </a:pathLst>
          </a:custGeom>
          <a:solidFill>
            <a:schemeClr val="accent2">
              <a:lumMod val="20000"/>
              <a:lumOff val="8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t"/>
          <a:lstStyle/>
          <a:p>
            <a:pPr algn="l"/>
            <a:r>
              <a:rPr lang="en-US" sz="1400" dirty="0" smtClean="0">
                <a:solidFill>
                  <a:schemeClr val="tx1"/>
                </a:solidFill>
                <a:latin typeface="+mn-lt"/>
                <a:ea typeface="+mn-ea"/>
              </a:rPr>
              <a:t>             DMZ</a:t>
            </a:r>
          </a:p>
        </p:txBody>
      </p:sp>
      <p:sp>
        <p:nvSpPr>
          <p:cNvPr id="46" name="Freeform 45"/>
          <p:cNvSpPr/>
          <p:nvPr>
            <p:custDataLst>
              <p:tags r:id="rId4"/>
            </p:custDataLst>
          </p:nvPr>
        </p:nvSpPr>
        <p:spPr bwMode="auto">
          <a:xfrm>
            <a:off x="960611" y="1177711"/>
            <a:ext cx="3276600" cy="3291840"/>
          </a:xfrm>
          <a:custGeom>
            <a:avLst/>
            <a:gdLst>
              <a:gd name="connsiteX0" fmla="*/ 441960 w 1143000"/>
              <a:gd name="connsiteY0" fmla="*/ 45720 h 868680"/>
              <a:gd name="connsiteX1" fmla="*/ 1143000 w 1143000"/>
              <a:gd name="connsiteY1" fmla="*/ 15240 h 868680"/>
              <a:gd name="connsiteX2" fmla="*/ 960120 w 1143000"/>
              <a:gd name="connsiteY2" fmla="*/ 396240 h 868680"/>
              <a:gd name="connsiteX3" fmla="*/ 548640 w 1143000"/>
              <a:gd name="connsiteY3" fmla="*/ 396240 h 868680"/>
              <a:gd name="connsiteX4" fmla="*/ 335280 w 1143000"/>
              <a:gd name="connsiteY4" fmla="*/ 868680 h 868680"/>
              <a:gd name="connsiteX5" fmla="*/ 0 w 1143000"/>
              <a:gd name="connsiteY5" fmla="*/ 548640 h 868680"/>
              <a:gd name="connsiteX6" fmla="*/ 15240 w 1143000"/>
              <a:gd name="connsiteY6" fmla="*/ 289560 h 868680"/>
              <a:gd name="connsiteX7" fmla="*/ 60960 w 1143000"/>
              <a:gd name="connsiteY7" fmla="*/ 0 h 868680"/>
              <a:gd name="connsiteX8" fmla="*/ 441960 w 1143000"/>
              <a:gd name="connsiteY8" fmla="*/ 45720 h 868680"/>
              <a:gd name="connsiteX0" fmla="*/ 441960 w 2240280"/>
              <a:gd name="connsiteY0" fmla="*/ 45720 h 3550920"/>
              <a:gd name="connsiteX1" fmla="*/ 1143000 w 2240280"/>
              <a:gd name="connsiteY1" fmla="*/ 15240 h 3550920"/>
              <a:gd name="connsiteX2" fmla="*/ 960120 w 2240280"/>
              <a:gd name="connsiteY2" fmla="*/ 396240 h 3550920"/>
              <a:gd name="connsiteX3" fmla="*/ 2240280 w 2240280"/>
              <a:gd name="connsiteY3" fmla="*/ 3550920 h 3550920"/>
              <a:gd name="connsiteX4" fmla="*/ 335280 w 2240280"/>
              <a:gd name="connsiteY4" fmla="*/ 868680 h 3550920"/>
              <a:gd name="connsiteX5" fmla="*/ 0 w 2240280"/>
              <a:gd name="connsiteY5" fmla="*/ 548640 h 3550920"/>
              <a:gd name="connsiteX6" fmla="*/ 15240 w 2240280"/>
              <a:gd name="connsiteY6" fmla="*/ 289560 h 3550920"/>
              <a:gd name="connsiteX7" fmla="*/ 60960 w 2240280"/>
              <a:gd name="connsiteY7" fmla="*/ 0 h 3550920"/>
              <a:gd name="connsiteX8" fmla="*/ 441960 w 2240280"/>
              <a:gd name="connsiteY8" fmla="*/ 45720 h 3550920"/>
              <a:gd name="connsiteX0" fmla="*/ 441960 w 2407920"/>
              <a:gd name="connsiteY0" fmla="*/ 45720 h 3550920"/>
              <a:gd name="connsiteX1" fmla="*/ 1143000 w 2407920"/>
              <a:gd name="connsiteY1" fmla="*/ 15240 h 3550920"/>
              <a:gd name="connsiteX2" fmla="*/ 2407920 w 2407920"/>
              <a:gd name="connsiteY2" fmla="*/ 411480 h 3550920"/>
              <a:gd name="connsiteX3" fmla="*/ 2240280 w 2407920"/>
              <a:gd name="connsiteY3" fmla="*/ 3550920 h 3550920"/>
              <a:gd name="connsiteX4" fmla="*/ 335280 w 2407920"/>
              <a:gd name="connsiteY4" fmla="*/ 868680 h 3550920"/>
              <a:gd name="connsiteX5" fmla="*/ 0 w 2407920"/>
              <a:gd name="connsiteY5" fmla="*/ 548640 h 3550920"/>
              <a:gd name="connsiteX6" fmla="*/ 15240 w 2407920"/>
              <a:gd name="connsiteY6" fmla="*/ 289560 h 3550920"/>
              <a:gd name="connsiteX7" fmla="*/ 60960 w 2407920"/>
              <a:gd name="connsiteY7" fmla="*/ 0 h 3550920"/>
              <a:gd name="connsiteX8" fmla="*/ 441960 w 2407920"/>
              <a:gd name="connsiteY8" fmla="*/ 45720 h 3550920"/>
              <a:gd name="connsiteX0" fmla="*/ 441960 w 2407920"/>
              <a:gd name="connsiteY0" fmla="*/ 45720 h 3429000"/>
              <a:gd name="connsiteX1" fmla="*/ 1143000 w 2407920"/>
              <a:gd name="connsiteY1" fmla="*/ 15240 h 3429000"/>
              <a:gd name="connsiteX2" fmla="*/ 2407920 w 2407920"/>
              <a:gd name="connsiteY2" fmla="*/ 411480 h 3429000"/>
              <a:gd name="connsiteX3" fmla="*/ 2377440 w 2407920"/>
              <a:gd name="connsiteY3" fmla="*/ 3429000 h 3429000"/>
              <a:gd name="connsiteX4" fmla="*/ 335280 w 2407920"/>
              <a:gd name="connsiteY4" fmla="*/ 868680 h 3429000"/>
              <a:gd name="connsiteX5" fmla="*/ 0 w 2407920"/>
              <a:gd name="connsiteY5" fmla="*/ 548640 h 3429000"/>
              <a:gd name="connsiteX6" fmla="*/ 15240 w 2407920"/>
              <a:gd name="connsiteY6" fmla="*/ 289560 h 3429000"/>
              <a:gd name="connsiteX7" fmla="*/ 60960 w 2407920"/>
              <a:gd name="connsiteY7" fmla="*/ 0 h 3429000"/>
              <a:gd name="connsiteX8" fmla="*/ 441960 w 2407920"/>
              <a:gd name="connsiteY8" fmla="*/ 45720 h 3429000"/>
              <a:gd name="connsiteX0" fmla="*/ 441960 w 2407920"/>
              <a:gd name="connsiteY0" fmla="*/ 45720 h 3566160"/>
              <a:gd name="connsiteX1" fmla="*/ 1143000 w 2407920"/>
              <a:gd name="connsiteY1" fmla="*/ 15240 h 3566160"/>
              <a:gd name="connsiteX2" fmla="*/ 2407920 w 2407920"/>
              <a:gd name="connsiteY2" fmla="*/ 411480 h 3566160"/>
              <a:gd name="connsiteX3" fmla="*/ 2377440 w 2407920"/>
              <a:gd name="connsiteY3" fmla="*/ 3429000 h 3566160"/>
              <a:gd name="connsiteX4" fmla="*/ 335280 w 2407920"/>
              <a:gd name="connsiteY4" fmla="*/ 868680 h 3566160"/>
              <a:gd name="connsiteX5" fmla="*/ 0 w 2407920"/>
              <a:gd name="connsiteY5" fmla="*/ 548640 h 3566160"/>
              <a:gd name="connsiteX6" fmla="*/ 15240 w 2407920"/>
              <a:gd name="connsiteY6" fmla="*/ 289560 h 3566160"/>
              <a:gd name="connsiteX7" fmla="*/ 60960 w 2407920"/>
              <a:gd name="connsiteY7" fmla="*/ 0 h 3566160"/>
              <a:gd name="connsiteX8" fmla="*/ 441960 w 2407920"/>
              <a:gd name="connsiteY8" fmla="*/ 45720 h 3566160"/>
              <a:gd name="connsiteX0" fmla="*/ 441960 w 2407920"/>
              <a:gd name="connsiteY0" fmla="*/ 45720 h 4389120"/>
              <a:gd name="connsiteX1" fmla="*/ 1143000 w 2407920"/>
              <a:gd name="connsiteY1" fmla="*/ 15240 h 4389120"/>
              <a:gd name="connsiteX2" fmla="*/ 2407920 w 2407920"/>
              <a:gd name="connsiteY2" fmla="*/ 411480 h 4389120"/>
              <a:gd name="connsiteX3" fmla="*/ 2377440 w 2407920"/>
              <a:gd name="connsiteY3" fmla="*/ 3429000 h 4389120"/>
              <a:gd name="connsiteX4" fmla="*/ 868680 w 2407920"/>
              <a:gd name="connsiteY4" fmla="*/ 3535680 h 4389120"/>
              <a:gd name="connsiteX5" fmla="*/ 0 w 2407920"/>
              <a:gd name="connsiteY5" fmla="*/ 548640 h 4389120"/>
              <a:gd name="connsiteX6" fmla="*/ 15240 w 2407920"/>
              <a:gd name="connsiteY6" fmla="*/ 289560 h 4389120"/>
              <a:gd name="connsiteX7" fmla="*/ 60960 w 2407920"/>
              <a:gd name="connsiteY7" fmla="*/ 0 h 4389120"/>
              <a:gd name="connsiteX8" fmla="*/ 441960 w 2407920"/>
              <a:gd name="connsiteY8" fmla="*/ 45720 h 4389120"/>
              <a:gd name="connsiteX0" fmla="*/ 441960 w 2407920"/>
              <a:gd name="connsiteY0" fmla="*/ 45720 h 3451860"/>
              <a:gd name="connsiteX1" fmla="*/ 1143000 w 2407920"/>
              <a:gd name="connsiteY1" fmla="*/ 15240 h 3451860"/>
              <a:gd name="connsiteX2" fmla="*/ 2407920 w 2407920"/>
              <a:gd name="connsiteY2" fmla="*/ 411480 h 3451860"/>
              <a:gd name="connsiteX3" fmla="*/ 2377440 w 2407920"/>
              <a:gd name="connsiteY3" fmla="*/ 3429000 h 3451860"/>
              <a:gd name="connsiteX4" fmla="*/ 0 w 2407920"/>
              <a:gd name="connsiteY4" fmla="*/ 548640 h 3451860"/>
              <a:gd name="connsiteX5" fmla="*/ 15240 w 2407920"/>
              <a:gd name="connsiteY5" fmla="*/ 289560 h 3451860"/>
              <a:gd name="connsiteX6" fmla="*/ 60960 w 2407920"/>
              <a:gd name="connsiteY6" fmla="*/ 0 h 3451860"/>
              <a:gd name="connsiteX7" fmla="*/ 441960 w 2407920"/>
              <a:gd name="connsiteY7" fmla="*/ 45720 h 34518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1066800 w 2392680"/>
              <a:gd name="connsiteY0" fmla="*/ 22860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1066800 w 2392680"/>
              <a:gd name="connsiteY7" fmla="*/ 228600 h 4074160"/>
              <a:gd name="connsiteX0" fmla="*/ 1066800 w 2392680"/>
              <a:gd name="connsiteY0" fmla="*/ 0 h 3845560"/>
              <a:gd name="connsiteX1" fmla="*/ 2316480 w 2392680"/>
              <a:gd name="connsiteY1" fmla="*/ 30480 h 3845560"/>
              <a:gd name="connsiteX2" fmla="*/ 2392680 w 2392680"/>
              <a:gd name="connsiteY2" fmla="*/ 182880 h 3845560"/>
              <a:gd name="connsiteX3" fmla="*/ 2362200 w 2392680"/>
              <a:gd name="connsiteY3" fmla="*/ 3200400 h 3845560"/>
              <a:gd name="connsiteX4" fmla="*/ 929640 w 2392680"/>
              <a:gd name="connsiteY4" fmla="*/ 3322320 h 3845560"/>
              <a:gd name="connsiteX5" fmla="*/ 0 w 2392680"/>
              <a:gd name="connsiteY5" fmla="*/ 60960 h 3845560"/>
              <a:gd name="connsiteX6" fmla="*/ 762000 w 2392680"/>
              <a:gd name="connsiteY6" fmla="*/ 365760 h 3845560"/>
              <a:gd name="connsiteX7" fmla="*/ 1066800 w 2392680"/>
              <a:gd name="connsiteY7" fmla="*/ 0 h 3845560"/>
              <a:gd name="connsiteX0" fmla="*/ 652780 w 1978660"/>
              <a:gd name="connsiteY0" fmla="*/ 0 h 3845560"/>
              <a:gd name="connsiteX1" fmla="*/ 1902460 w 1978660"/>
              <a:gd name="connsiteY1" fmla="*/ 30480 h 3845560"/>
              <a:gd name="connsiteX2" fmla="*/ 1978660 w 1978660"/>
              <a:gd name="connsiteY2" fmla="*/ 182880 h 3845560"/>
              <a:gd name="connsiteX3" fmla="*/ 1948180 w 1978660"/>
              <a:gd name="connsiteY3" fmla="*/ 3200400 h 3845560"/>
              <a:gd name="connsiteX4" fmla="*/ 515620 w 1978660"/>
              <a:gd name="connsiteY4" fmla="*/ 3322320 h 3845560"/>
              <a:gd name="connsiteX5" fmla="*/ 256540 w 1978660"/>
              <a:gd name="connsiteY5" fmla="*/ 1356360 h 3845560"/>
              <a:gd name="connsiteX6" fmla="*/ 347980 w 1978660"/>
              <a:gd name="connsiteY6" fmla="*/ 365760 h 3845560"/>
              <a:gd name="connsiteX7" fmla="*/ 652780 w 1978660"/>
              <a:gd name="connsiteY7"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99060 w 1729740"/>
              <a:gd name="connsiteY5" fmla="*/ 365760 h 3845560"/>
              <a:gd name="connsiteX6" fmla="*/ 403860 w 1729740"/>
              <a:gd name="connsiteY6"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38100 w 1729740"/>
              <a:gd name="connsiteY5" fmla="*/ 182880 h 3845560"/>
              <a:gd name="connsiteX6" fmla="*/ 403860 w 1729740"/>
              <a:gd name="connsiteY6" fmla="*/ 0 h 3845560"/>
              <a:gd name="connsiteX0" fmla="*/ 205740 w 1729740"/>
              <a:gd name="connsiteY0" fmla="*/ 0 h 3815080"/>
              <a:gd name="connsiteX1" fmla="*/ 1653540 w 1729740"/>
              <a:gd name="connsiteY1" fmla="*/ 0 h 3815080"/>
              <a:gd name="connsiteX2" fmla="*/ 1729740 w 1729740"/>
              <a:gd name="connsiteY2" fmla="*/ 152400 h 3815080"/>
              <a:gd name="connsiteX3" fmla="*/ 1699260 w 1729740"/>
              <a:gd name="connsiteY3" fmla="*/ 3169920 h 3815080"/>
              <a:gd name="connsiteX4" fmla="*/ 266700 w 1729740"/>
              <a:gd name="connsiteY4" fmla="*/ 3291840 h 3815080"/>
              <a:gd name="connsiteX5" fmla="*/ 38100 w 1729740"/>
              <a:gd name="connsiteY5" fmla="*/ 152400 h 3815080"/>
              <a:gd name="connsiteX6" fmla="*/ 205740 w 1729740"/>
              <a:gd name="connsiteY6" fmla="*/ 0 h 3815080"/>
              <a:gd name="connsiteX0" fmla="*/ 388620 w 1912620"/>
              <a:gd name="connsiteY0" fmla="*/ 0 h 3632200"/>
              <a:gd name="connsiteX1" fmla="*/ 1836420 w 1912620"/>
              <a:gd name="connsiteY1" fmla="*/ 0 h 3632200"/>
              <a:gd name="connsiteX2" fmla="*/ 1912620 w 1912620"/>
              <a:gd name="connsiteY2" fmla="*/ 152400 h 3632200"/>
              <a:gd name="connsiteX3" fmla="*/ 1882140 w 1912620"/>
              <a:gd name="connsiteY3" fmla="*/ 3169920 h 3632200"/>
              <a:gd name="connsiteX4" fmla="*/ 266700 w 1912620"/>
              <a:gd name="connsiteY4" fmla="*/ 3108960 h 3632200"/>
              <a:gd name="connsiteX5" fmla="*/ 220980 w 1912620"/>
              <a:gd name="connsiteY5" fmla="*/ 152400 h 3632200"/>
              <a:gd name="connsiteX6" fmla="*/ 388620 w 191262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45720 w 1691640"/>
              <a:gd name="connsiteY4" fmla="*/ 3108960 h 3632200"/>
              <a:gd name="connsiteX5" fmla="*/ 0 w 1691640"/>
              <a:gd name="connsiteY5" fmla="*/ 152400 h 3632200"/>
              <a:gd name="connsiteX6" fmla="*/ 167640 w 169164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15240 w 1691640"/>
              <a:gd name="connsiteY4" fmla="*/ 3108960 h 3632200"/>
              <a:gd name="connsiteX5" fmla="*/ 0 w 1691640"/>
              <a:gd name="connsiteY5" fmla="*/ 152400 h 3632200"/>
              <a:gd name="connsiteX6" fmla="*/ 167640 w 1691640"/>
              <a:gd name="connsiteY6" fmla="*/ 0 h 363220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15240 w 1691640"/>
              <a:gd name="connsiteY4" fmla="*/ 3108960 h 3169920"/>
              <a:gd name="connsiteX5" fmla="*/ 0 w 1691640"/>
              <a:gd name="connsiteY5" fmla="*/ 152400 h 3169920"/>
              <a:gd name="connsiteX6" fmla="*/ 167640 w 1691640"/>
              <a:gd name="connsiteY6" fmla="*/ 0 h 316992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670560 w 1691640"/>
              <a:gd name="connsiteY4" fmla="*/ 3124200 h 3169920"/>
              <a:gd name="connsiteX5" fmla="*/ 15240 w 1691640"/>
              <a:gd name="connsiteY5" fmla="*/ 3108960 h 3169920"/>
              <a:gd name="connsiteX6" fmla="*/ 0 w 1691640"/>
              <a:gd name="connsiteY6" fmla="*/ 152400 h 3169920"/>
              <a:gd name="connsiteX7" fmla="*/ 167640 w 1691640"/>
              <a:gd name="connsiteY7" fmla="*/ 0 h 3169920"/>
              <a:gd name="connsiteX0" fmla="*/ 167640 w 1691640"/>
              <a:gd name="connsiteY0" fmla="*/ 0 h 3225800"/>
              <a:gd name="connsiteX1" fmla="*/ 1615440 w 1691640"/>
              <a:gd name="connsiteY1" fmla="*/ 0 h 3225800"/>
              <a:gd name="connsiteX2" fmla="*/ 1691640 w 1691640"/>
              <a:gd name="connsiteY2" fmla="*/ 152400 h 3225800"/>
              <a:gd name="connsiteX3" fmla="*/ 1661160 w 1691640"/>
              <a:gd name="connsiteY3" fmla="*/ 3169920 h 3225800"/>
              <a:gd name="connsiteX4" fmla="*/ 670560 w 1691640"/>
              <a:gd name="connsiteY4" fmla="*/ 3124200 h 3225800"/>
              <a:gd name="connsiteX5" fmla="*/ 15240 w 1691640"/>
              <a:gd name="connsiteY5" fmla="*/ 3108960 h 3225800"/>
              <a:gd name="connsiteX6" fmla="*/ 0 w 1691640"/>
              <a:gd name="connsiteY6" fmla="*/ 152400 h 3225800"/>
              <a:gd name="connsiteX7" fmla="*/ 167640 w 1691640"/>
              <a:gd name="connsiteY7" fmla="*/ 0 h 3225800"/>
              <a:gd name="connsiteX0" fmla="*/ 477520 w 2001520"/>
              <a:gd name="connsiteY0" fmla="*/ 0 h 3362960"/>
              <a:gd name="connsiteX1" fmla="*/ 1925320 w 2001520"/>
              <a:gd name="connsiteY1" fmla="*/ 0 h 3362960"/>
              <a:gd name="connsiteX2" fmla="*/ 2001520 w 2001520"/>
              <a:gd name="connsiteY2" fmla="*/ 152400 h 3362960"/>
              <a:gd name="connsiteX3" fmla="*/ 1971040 w 2001520"/>
              <a:gd name="connsiteY3" fmla="*/ 3169920 h 3362960"/>
              <a:gd name="connsiteX4" fmla="*/ 492760 w 2001520"/>
              <a:gd name="connsiteY4" fmla="*/ 3261360 h 3362960"/>
              <a:gd name="connsiteX5" fmla="*/ 325120 w 2001520"/>
              <a:gd name="connsiteY5" fmla="*/ 3108960 h 3362960"/>
              <a:gd name="connsiteX6" fmla="*/ 309880 w 2001520"/>
              <a:gd name="connsiteY6" fmla="*/ 152400 h 3362960"/>
              <a:gd name="connsiteX7" fmla="*/ 477520 w 2001520"/>
              <a:gd name="connsiteY7" fmla="*/ 0 h 33629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82880 w 1691640"/>
              <a:gd name="connsiteY4" fmla="*/ 3261360 h 3261360"/>
              <a:gd name="connsiteX5" fmla="*/ 15240 w 1691640"/>
              <a:gd name="connsiteY5" fmla="*/ 3108960 h 3261360"/>
              <a:gd name="connsiteX6" fmla="*/ 0 w 1691640"/>
              <a:gd name="connsiteY6" fmla="*/ 152400 h 3261360"/>
              <a:gd name="connsiteX7" fmla="*/ 167640 w 1691640"/>
              <a:gd name="connsiteY7" fmla="*/ 0 h 32613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341120 w 1691640"/>
              <a:gd name="connsiteY4" fmla="*/ 3169920 h 3261360"/>
              <a:gd name="connsiteX5" fmla="*/ 182880 w 1691640"/>
              <a:gd name="connsiteY5" fmla="*/ 3261360 h 3261360"/>
              <a:gd name="connsiteX6" fmla="*/ 15240 w 1691640"/>
              <a:gd name="connsiteY6" fmla="*/ 3108960 h 3261360"/>
              <a:gd name="connsiteX7" fmla="*/ 0 w 1691640"/>
              <a:gd name="connsiteY7" fmla="*/ 152400 h 3261360"/>
              <a:gd name="connsiteX8" fmla="*/ 167640 w 1691640"/>
              <a:gd name="connsiteY8" fmla="*/ 0 h 326136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82880 w 1691640"/>
              <a:gd name="connsiteY5" fmla="*/ 326136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58496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52400 h 3291840"/>
              <a:gd name="connsiteX8" fmla="*/ 167640 w 170688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691640 w 1706880"/>
              <a:gd name="connsiteY3" fmla="*/ 2133600 h 3291840"/>
              <a:gd name="connsiteX4" fmla="*/ 1706880 w 1706880"/>
              <a:gd name="connsiteY4" fmla="*/ 3169920 h 3291840"/>
              <a:gd name="connsiteX5" fmla="*/ 1493520 w 1706880"/>
              <a:gd name="connsiteY5" fmla="*/ 3291840 h 3291840"/>
              <a:gd name="connsiteX6" fmla="*/ 152400 w 1706880"/>
              <a:gd name="connsiteY6" fmla="*/ 3276600 h 3291840"/>
              <a:gd name="connsiteX7" fmla="*/ 15240 w 1706880"/>
              <a:gd name="connsiteY7" fmla="*/ 3108960 h 3291840"/>
              <a:gd name="connsiteX8" fmla="*/ 0 w 1706880"/>
              <a:gd name="connsiteY8" fmla="*/ 152400 h 3291840"/>
              <a:gd name="connsiteX9" fmla="*/ 167640 w 1706880"/>
              <a:gd name="connsiteY9"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691640 w 1706880"/>
              <a:gd name="connsiteY3" fmla="*/ 2133600 h 3291840"/>
              <a:gd name="connsiteX4" fmla="*/ 1691640 w 1706880"/>
              <a:gd name="connsiteY4" fmla="*/ 2651760 h 3291840"/>
              <a:gd name="connsiteX5" fmla="*/ 1706880 w 1706880"/>
              <a:gd name="connsiteY5" fmla="*/ 3169920 h 3291840"/>
              <a:gd name="connsiteX6" fmla="*/ 1493520 w 1706880"/>
              <a:gd name="connsiteY6" fmla="*/ 3291840 h 3291840"/>
              <a:gd name="connsiteX7" fmla="*/ 152400 w 1706880"/>
              <a:gd name="connsiteY7" fmla="*/ 3276600 h 3291840"/>
              <a:gd name="connsiteX8" fmla="*/ 15240 w 1706880"/>
              <a:gd name="connsiteY8" fmla="*/ 3108960 h 3291840"/>
              <a:gd name="connsiteX9" fmla="*/ 0 w 1706880"/>
              <a:gd name="connsiteY9" fmla="*/ 152400 h 3291840"/>
              <a:gd name="connsiteX10" fmla="*/ 167640 w 1706880"/>
              <a:gd name="connsiteY10" fmla="*/ 0 h 3291840"/>
              <a:gd name="connsiteX0" fmla="*/ 167640 w 2438400"/>
              <a:gd name="connsiteY0" fmla="*/ 0 h 3291840"/>
              <a:gd name="connsiteX1" fmla="*/ 1584960 w 2438400"/>
              <a:gd name="connsiteY1" fmla="*/ 0 h 3291840"/>
              <a:gd name="connsiteX2" fmla="*/ 1691640 w 2438400"/>
              <a:gd name="connsiteY2" fmla="*/ 152400 h 3291840"/>
              <a:gd name="connsiteX3" fmla="*/ 1691640 w 2438400"/>
              <a:gd name="connsiteY3" fmla="*/ 2133600 h 3291840"/>
              <a:gd name="connsiteX4" fmla="*/ 2438400 w 2438400"/>
              <a:gd name="connsiteY4" fmla="*/ 2164080 h 3291840"/>
              <a:gd name="connsiteX5" fmla="*/ 1706880 w 2438400"/>
              <a:gd name="connsiteY5" fmla="*/ 3169920 h 3291840"/>
              <a:gd name="connsiteX6" fmla="*/ 1493520 w 2438400"/>
              <a:gd name="connsiteY6" fmla="*/ 3291840 h 3291840"/>
              <a:gd name="connsiteX7" fmla="*/ 152400 w 2438400"/>
              <a:gd name="connsiteY7" fmla="*/ 3276600 h 3291840"/>
              <a:gd name="connsiteX8" fmla="*/ 15240 w 2438400"/>
              <a:gd name="connsiteY8" fmla="*/ 3108960 h 3291840"/>
              <a:gd name="connsiteX9" fmla="*/ 0 w 2438400"/>
              <a:gd name="connsiteY9" fmla="*/ 152400 h 3291840"/>
              <a:gd name="connsiteX10" fmla="*/ 167640 w 2438400"/>
              <a:gd name="connsiteY10" fmla="*/ 0 h 3291840"/>
              <a:gd name="connsiteX0" fmla="*/ 167640 w 3093720"/>
              <a:gd name="connsiteY0" fmla="*/ 0 h 3291840"/>
              <a:gd name="connsiteX1" fmla="*/ 1584960 w 3093720"/>
              <a:gd name="connsiteY1" fmla="*/ 0 h 3291840"/>
              <a:gd name="connsiteX2" fmla="*/ 1691640 w 3093720"/>
              <a:gd name="connsiteY2" fmla="*/ 152400 h 3291840"/>
              <a:gd name="connsiteX3" fmla="*/ 1691640 w 3093720"/>
              <a:gd name="connsiteY3" fmla="*/ 2133600 h 3291840"/>
              <a:gd name="connsiteX4" fmla="*/ 2438400 w 3093720"/>
              <a:gd name="connsiteY4" fmla="*/ 2164080 h 3291840"/>
              <a:gd name="connsiteX5" fmla="*/ 3093720 w 3093720"/>
              <a:gd name="connsiteY5" fmla="*/ 3291840 h 3291840"/>
              <a:gd name="connsiteX6" fmla="*/ 1493520 w 3093720"/>
              <a:gd name="connsiteY6" fmla="*/ 3291840 h 3291840"/>
              <a:gd name="connsiteX7" fmla="*/ 152400 w 3093720"/>
              <a:gd name="connsiteY7" fmla="*/ 3276600 h 3291840"/>
              <a:gd name="connsiteX8" fmla="*/ 15240 w 3093720"/>
              <a:gd name="connsiteY8" fmla="*/ 3108960 h 3291840"/>
              <a:gd name="connsiteX9" fmla="*/ 0 w 3093720"/>
              <a:gd name="connsiteY9" fmla="*/ 152400 h 3291840"/>
              <a:gd name="connsiteX10" fmla="*/ 167640 w 3093720"/>
              <a:gd name="connsiteY10" fmla="*/ 0 h 3291840"/>
              <a:gd name="connsiteX0" fmla="*/ 167640 w 3093720"/>
              <a:gd name="connsiteY0" fmla="*/ 0 h 3291840"/>
              <a:gd name="connsiteX1" fmla="*/ 1584960 w 3093720"/>
              <a:gd name="connsiteY1" fmla="*/ 0 h 3291840"/>
              <a:gd name="connsiteX2" fmla="*/ 1691640 w 3093720"/>
              <a:gd name="connsiteY2" fmla="*/ 152400 h 3291840"/>
              <a:gd name="connsiteX3" fmla="*/ 1691640 w 3093720"/>
              <a:gd name="connsiteY3" fmla="*/ 2133600 h 3291840"/>
              <a:gd name="connsiteX4" fmla="*/ 3093720 w 3093720"/>
              <a:gd name="connsiteY4" fmla="*/ 2148840 h 3291840"/>
              <a:gd name="connsiteX5" fmla="*/ 3093720 w 3093720"/>
              <a:gd name="connsiteY5" fmla="*/ 3291840 h 3291840"/>
              <a:gd name="connsiteX6" fmla="*/ 1493520 w 3093720"/>
              <a:gd name="connsiteY6" fmla="*/ 3291840 h 3291840"/>
              <a:gd name="connsiteX7" fmla="*/ 152400 w 3093720"/>
              <a:gd name="connsiteY7" fmla="*/ 3276600 h 3291840"/>
              <a:gd name="connsiteX8" fmla="*/ 15240 w 3093720"/>
              <a:gd name="connsiteY8" fmla="*/ 3108960 h 3291840"/>
              <a:gd name="connsiteX9" fmla="*/ 0 w 3093720"/>
              <a:gd name="connsiteY9" fmla="*/ 152400 h 3291840"/>
              <a:gd name="connsiteX10" fmla="*/ 167640 w 3093720"/>
              <a:gd name="connsiteY10" fmla="*/ 0 h 3291840"/>
              <a:gd name="connsiteX0" fmla="*/ 167640 w 3261360"/>
              <a:gd name="connsiteY0" fmla="*/ 0 h 3291840"/>
              <a:gd name="connsiteX1" fmla="*/ 1584960 w 3261360"/>
              <a:gd name="connsiteY1" fmla="*/ 0 h 3291840"/>
              <a:gd name="connsiteX2" fmla="*/ 1691640 w 3261360"/>
              <a:gd name="connsiteY2" fmla="*/ 152400 h 3291840"/>
              <a:gd name="connsiteX3" fmla="*/ 1691640 w 3261360"/>
              <a:gd name="connsiteY3" fmla="*/ 2133600 h 3291840"/>
              <a:gd name="connsiteX4" fmla="*/ 3261360 w 3261360"/>
              <a:gd name="connsiteY4" fmla="*/ 2118360 h 3291840"/>
              <a:gd name="connsiteX5" fmla="*/ 3093720 w 3261360"/>
              <a:gd name="connsiteY5" fmla="*/ 3291840 h 3291840"/>
              <a:gd name="connsiteX6" fmla="*/ 1493520 w 3261360"/>
              <a:gd name="connsiteY6" fmla="*/ 3291840 h 3291840"/>
              <a:gd name="connsiteX7" fmla="*/ 152400 w 3261360"/>
              <a:gd name="connsiteY7" fmla="*/ 3276600 h 3291840"/>
              <a:gd name="connsiteX8" fmla="*/ 15240 w 3261360"/>
              <a:gd name="connsiteY8" fmla="*/ 3108960 h 3291840"/>
              <a:gd name="connsiteX9" fmla="*/ 0 w 3261360"/>
              <a:gd name="connsiteY9" fmla="*/ 152400 h 3291840"/>
              <a:gd name="connsiteX10" fmla="*/ 167640 w 3261360"/>
              <a:gd name="connsiteY10" fmla="*/ 0 h 3291840"/>
              <a:gd name="connsiteX0" fmla="*/ 167640 w 3276600"/>
              <a:gd name="connsiteY0" fmla="*/ 0 h 3291840"/>
              <a:gd name="connsiteX1" fmla="*/ 1584960 w 3276600"/>
              <a:gd name="connsiteY1" fmla="*/ 0 h 3291840"/>
              <a:gd name="connsiteX2" fmla="*/ 1691640 w 3276600"/>
              <a:gd name="connsiteY2" fmla="*/ 152400 h 3291840"/>
              <a:gd name="connsiteX3" fmla="*/ 1691640 w 3276600"/>
              <a:gd name="connsiteY3" fmla="*/ 2133600 h 3291840"/>
              <a:gd name="connsiteX4" fmla="*/ 3276600 w 3276600"/>
              <a:gd name="connsiteY4" fmla="*/ 2133600 h 3291840"/>
              <a:gd name="connsiteX5" fmla="*/ 3093720 w 3276600"/>
              <a:gd name="connsiteY5" fmla="*/ 3291840 h 3291840"/>
              <a:gd name="connsiteX6" fmla="*/ 1493520 w 3276600"/>
              <a:gd name="connsiteY6" fmla="*/ 3291840 h 3291840"/>
              <a:gd name="connsiteX7" fmla="*/ 152400 w 3276600"/>
              <a:gd name="connsiteY7" fmla="*/ 3276600 h 3291840"/>
              <a:gd name="connsiteX8" fmla="*/ 15240 w 3276600"/>
              <a:gd name="connsiteY8" fmla="*/ 3108960 h 3291840"/>
              <a:gd name="connsiteX9" fmla="*/ 0 w 3276600"/>
              <a:gd name="connsiteY9" fmla="*/ 152400 h 3291840"/>
              <a:gd name="connsiteX10" fmla="*/ 167640 w 3276600"/>
              <a:gd name="connsiteY10" fmla="*/ 0 h 3291840"/>
              <a:gd name="connsiteX0" fmla="*/ 167640 w 3276600"/>
              <a:gd name="connsiteY0" fmla="*/ 0 h 3291840"/>
              <a:gd name="connsiteX1" fmla="*/ 1584960 w 3276600"/>
              <a:gd name="connsiteY1" fmla="*/ 0 h 3291840"/>
              <a:gd name="connsiteX2" fmla="*/ 1691640 w 3276600"/>
              <a:gd name="connsiteY2" fmla="*/ 152400 h 3291840"/>
              <a:gd name="connsiteX3" fmla="*/ 1691640 w 3276600"/>
              <a:gd name="connsiteY3" fmla="*/ 2133600 h 3291840"/>
              <a:gd name="connsiteX4" fmla="*/ 3276600 w 3276600"/>
              <a:gd name="connsiteY4" fmla="*/ 2133600 h 3291840"/>
              <a:gd name="connsiteX5" fmla="*/ 3276600 w 3276600"/>
              <a:gd name="connsiteY5" fmla="*/ 3291840 h 3291840"/>
              <a:gd name="connsiteX6" fmla="*/ 1493520 w 3276600"/>
              <a:gd name="connsiteY6" fmla="*/ 3291840 h 3291840"/>
              <a:gd name="connsiteX7" fmla="*/ 152400 w 3276600"/>
              <a:gd name="connsiteY7" fmla="*/ 3276600 h 3291840"/>
              <a:gd name="connsiteX8" fmla="*/ 15240 w 3276600"/>
              <a:gd name="connsiteY8" fmla="*/ 3108960 h 3291840"/>
              <a:gd name="connsiteX9" fmla="*/ 0 w 3276600"/>
              <a:gd name="connsiteY9" fmla="*/ 152400 h 3291840"/>
              <a:gd name="connsiteX10" fmla="*/ 167640 w 3276600"/>
              <a:gd name="connsiteY10"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600" h="3291840">
                <a:moveTo>
                  <a:pt x="167640" y="0"/>
                </a:moveTo>
                <a:lnTo>
                  <a:pt x="1584960" y="0"/>
                </a:lnTo>
                <a:lnTo>
                  <a:pt x="1691640" y="152400"/>
                </a:lnTo>
                <a:lnTo>
                  <a:pt x="1691640" y="2133600"/>
                </a:lnTo>
                <a:lnTo>
                  <a:pt x="3276600" y="2133600"/>
                </a:lnTo>
                <a:lnTo>
                  <a:pt x="3276600" y="3291840"/>
                </a:lnTo>
                <a:lnTo>
                  <a:pt x="1493520" y="3291840"/>
                </a:lnTo>
                <a:lnTo>
                  <a:pt x="152400" y="3276600"/>
                </a:lnTo>
                <a:lnTo>
                  <a:pt x="15240" y="3108960"/>
                </a:lnTo>
                <a:lnTo>
                  <a:pt x="0" y="152400"/>
                </a:lnTo>
                <a:lnTo>
                  <a:pt x="167640" y="0"/>
                </a:lnTo>
                <a:close/>
              </a:path>
            </a:pathLst>
          </a:custGeom>
          <a:solidFill>
            <a:schemeClr val="accent2">
              <a:lumMod val="20000"/>
              <a:lumOff val="8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t"/>
          <a:lstStyle/>
          <a:p>
            <a:pPr algn="l"/>
            <a:r>
              <a:rPr lang="en-US" sz="1400" dirty="0" smtClean="0">
                <a:solidFill>
                  <a:schemeClr val="tx1"/>
                </a:solidFill>
                <a:latin typeface="+mn-lt"/>
                <a:ea typeface="+mn-ea"/>
              </a:rPr>
              <a:t>             DMZ</a:t>
            </a:r>
          </a:p>
        </p:txBody>
      </p:sp>
      <p:sp>
        <p:nvSpPr>
          <p:cNvPr id="44" name="Freeform 43"/>
          <p:cNvSpPr/>
          <p:nvPr>
            <p:custDataLst>
              <p:tags r:id="rId5"/>
            </p:custDataLst>
          </p:nvPr>
        </p:nvSpPr>
        <p:spPr bwMode="auto">
          <a:xfrm>
            <a:off x="962482" y="1173490"/>
            <a:ext cx="1706880" cy="3291840"/>
          </a:xfrm>
          <a:custGeom>
            <a:avLst/>
            <a:gdLst>
              <a:gd name="connsiteX0" fmla="*/ 441960 w 1143000"/>
              <a:gd name="connsiteY0" fmla="*/ 45720 h 868680"/>
              <a:gd name="connsiteX1" fmla="*/ 1143000 w 1143000"/>
              <a:gd name="connsiteY1" fmla="*/ 15240 h 868680"/>
              <a:gd name="connsiteX2" fmla="*/ 960120 w 1143000"/>
              <a:gd name="connsiteY2" fmla="*/ 396240 h 868680"/>
              <a:gd name="connsiteX3" fmla="*/ 548640 w 1143000"/>
              <a:gd name="connsiteY3" fmla="*/ 396240 h 868680"/>
              <a:gd name="connsiteX4" fmla="*/ 335280 w 1143000"/>
              <a:gd name="connsiteY4" fmla="*/ 868680 h 868680"/>
              <a:gd name="connsiteX5" fmla="*/ 0 w 1143000"/>
              <a:gd name="connsiteY5" fmla="*/ 548640 h 868680"/>
              <a:gd name="connsiteX6" fmla="*/ 15240 w 1143000"/>
              <a:gd name="connsiteY6" fmla="*/ 289560 h 868680"/>
              <a:gd name="connsiteX7" fmla="*/ 60960 w 1143000"/>
              <a:gd name="connsiteY7" fmla="*/ 0 h 868680"/>
              <a:gd name="connsiteX8" fmla="*/ 441960 w 1143000"/>
              <a:gd name="connsiteY8" fmla="*/ 45720 h 868680"/>
              <a:gd name="connsiteX0" fmla="*/ 441960 w 2240280"/>
              <a:gd name="connsiteY0" fmla="*/ 45720 h 3550920"/>
              <a:gd name="connsiteX1" fmla="*/ 1143000 w 2240280"/>
              <a:gd name="connsiteY1" fmla="*/ 15240 h 3550920"/>
              <a:gd name="connsiteX2" fmla="*/ 960120 w 2240280"/>
              <a:gd name="connsiteY2" fmla="*/ 396240 h 3550920"/>
              <a:gd name="connsiteX3" fmla="*/ 2240280 w 2240280"/>
              <a:gd name="connsiteY3" fmla="*/ 3550920 h 3550920"/>
              <a:gd name="connsiteX4" fmla="*/ 335280 w 2240280"/>
              <a:gd name="connsiteY4" fmla="*/ 868680 h 3550920"/>
              <a:gd name="connsiteX5" fmla="*/ 0 w 2240280"/>
              <a:gd name="connsiteY5" fmla="*/ 548640 h 3550920"/>
              <a:gd name="connsiteX6" fmla="*/ 15240 w 2240280"/>
              <a:gd name="connsiteY6" fmla="*/ 289560 h 3550920"/>
              <a:gd name="connsiteX7" fmla="*/ 60960 w 2240280"/>
              <a:gd name="connsiteY7" fmla="*/ 0 h 3550920"/>
              <a:gd name="connsiteX8" fmla="*/ 441960 w 2240280"/>
              <a:gd name="connsiteY8" fmla="*/ 45720 h 3550920"/>
              <a:gd name="connsiteX0" fmla="*/ 441960 w 2407920"/>
              <a:gd name="connsiteY0" fmla="*/ 45720 h 3550920"/>
              <a:gd name="connsiteX1" fmla="*/ 1143000 w 2407920"/>
              <a:gd name="connsiteY1" fmla="*/ 15240 h 3550920"/>
              <a:gd name="connsiteX2" fmla="*/ 2407920 w 2407920"/>
              <a:gd name="connsiteY2" fmla="*/ 411480 h 3550920"/>
              <a:gd name="connsiteX3" fmla="*/ 2240280 w 2407920"/>
              <a:gd name="connsiteY3" fmla="*/ 3550920 h 3550920"/>
              <a:gd name="connsiteX4" fmla="*/ 335280 w 2407920"/>
              <a:gd name="connsiteY4" fmla="*/ 868680 h 3550920"/>
              <a:gd name="connsiteX5" fmla="*/ 0 w 2407920"/>
              <a:gd name="connsiteY5" fmla="*/ 548640 h 3550920"/>
              <a:gd name="connsiteX6" fmla="*/ 15240 w 2407920"/>
              <a:gd name="connsiteY6" fmla="*/ 289560 h 3550920"/>
              <a:gd name="connsiteX7" fmla="*/ 60960 w 2407920"/>
              <a:gd name="connsiteY7" fmla="*/ 0 h 3550920"/>
              <a:gd name="connsiteX8" fmla="*/ 441960 w 2407920"/>
              <a:gd name="connsiteY8" fmla="*/ 45720 h 3550920"/>
              <a:gd name="connsiteX0" fmla="*/ 441960 w 2407920"/>
              <a:gd name="connsiteY0" fmla="*/ 45720 h 3429000"/>
              <a:gd name="connsiteX1" fmla="*/ 1143000 w 2407920"/>
              <a:gd name="connsiteY1" fmla="*/ 15240 h 3429000"/>
              <a:gd name="connsiteX2" fmla="*/ 2407920 w 2407920"/>
              <a:gd name="connsiteY2" fmla="*/ 411480 h 3429000"/>
              <a:gd name="connsiteX3" fmla="*/ 2377440 w 2407920"/>
              <a:gd name="connsiteY3" fmla="*/ 3429000 h 3429000"/>
              <a:gd name="connsiteX4" fmla="*/ 335280 w 2407920"/>
              <a:gd name="connsiteY4" fmla="*/ 868680 h 3429000"/>
              <a:gd name="connsiteX5" fmla="*/ 0 w 2407920"/>
              <a:gd name="connsiteY5" fmla="*/ 548640 h 3429000"/>
              <a:gd name="connsiteX6" fmla="*/ 15240 w 2407920"/>
              <a:gd name="connsiteY6" fmla="*/ 289560 h 3429000"/>
              <a:gd name="connsiteX7" fmla="*/ 60960 w 2407920"/>
              <a:gd name="connsiteY7" fmla="*/ 0 h 3429000"/>
              <a:gd name="connsiteX8" fmla="*/ 441960 w 2407920"/>
              <a:gd name="connsiteY8" fmla="*/ 45720 h 3429000"/>
              <a:gd name="connsiteX0" fmla="*/ 441960 w 2407920"/>
              <a:gd name="connsiteY0" fmla="*/ 45720 h 3566160"/>
              <a:gd name="connsiteX1" fmla="*/ 1143000 w 2407920"/>
              <a:gd name="connsiteY1" fmla="*/ 15240 h 3566160"/>
              <a:gd name="connsiteX2" fmla="*/ 2407920 w 2407920"/>
              <a:gd name="connsiteY2" fmla="*/ 411480 h 3566160"/>
              <a:gd name="connsiteX3" fmla="*/ 2377440 w 2407920"/>
              <a:gd name="connsiteY3" fmla="*/ 3429000 h 3566160"/>
              <a:gd name="connsiteX4" fmla="*/ 335280 w 2407920"/>
              <a:gd name="connsiteY4" fmla="*/ 868680 h 3566160"/>
              <a:gd name="connsiteX5" fmla="*/ 0 w 2407920"/>
              <a:gd name="connsiteY5" fmla="*/ 548640 h 3566160"/>
              <a:gd name="connsiteX6" fmla="*/ 15240 w 2407920"/>
              <a:gd name="connsiteY6" fmla="*/ 289560 h 3566160"/>
              <a:gd name="connsiteX7" fmla="*/ 60960 w 2407920"/>
              <a:gd name="connsiteY7" fmla="*/ 0 h 3566160"/>
              <a:gd name="connsiteX8" fmla="*/ 441960 w 2407920"/>
              <a:gd name="connsiteY8" fmla="*/ 45720 h 3566160"/>
              <a:gd name="connsiteX0" fmla="*/ 441960 w 2407920"/>
              <a:gd name="connsiteY0" fmla="*/ 45720 h 4389120"/>
              <a:gd name="connsiteX1" fmla="*/ 1143000 w 2407920"/>
              <a:gd name="connsiteY1" fmla="*/ 15240 h 4389120"/>
              <a:gd name="connsiteX2" fmla="*/ 2407920 w 2407920"/>
              <a:gd name="connsiteY2" fmla="*/ 411480 h 4389120"/>
              <a:gd name="connsiteX3" fmla="*/ 2377440 w 2407920"/>
              <a:gd name="connsiteY3" fmla="*/ 3429000 h 4389120"/>
              <a:gd name="connsiteX4" fmla="*/ 868680 w 2407920"/>
              <a:gd name="connsiteY4" fmla="*/ 3535680 h 4389120"/>
              <a:gd name="connsiteX5" fmla="*/ 0 w 2407920"/>
              <a:gd name="connsiteY5" fmla="*/ 548640 h 4389120"/>
              <a:gd name="connsiteX6" fmla="*/ 15240 w 2407920"/>
              <a:gd name="connsiteY6" fmla="*/ 289560 h 4389120"/>
              <a:gd name="connsiteX7" fmla="*/ 60960 w 2407920"/>
              <a:gd name="connsiteY7" fmla="*/ 0 h 4389120"/>
              <a:gd name="connsiteX8" fmla="*/ 441960 w 2407920"/>
              <a:gd name="connsiteY8" fmla="*/ 45720 h 4389120"/>
              <a:gd name="connsiteX0" fmla="*/ 441960 w 2407920"/>
              <a:gd name="connsiteY0" fmla="*/ 45720 h 3451860"/>
              <a:gd name="connsiteX1" fmla="*/ 1143000 w 2407920"/>
              <a:gd name="connsiteY1" fmla="*/ 15240 h 3451860"/>
              <a:gd name="connsiteX2" fmla="*/ 2407920 w 2407920"/>
              <a:gd name="connsiteY2" fmla="*/ 411480 h 3451860"/>
              <a:gd name="connsiteX3" fmla="*/ 2377440 w 2407920"/>
              <a:gd name="connsiteY3" fmla="*/ 3429000 h 3451860"/>
              <a:gd name="connsiteX4" fmla="*/ 0 w 2407920"/>
              <a:gd name="connsiteY4" fmla="*/ 548640 h 3451860"/>
              <a:gd name="connsiteX5" fmla="*/ 15240 w 2407920"/>
              <a:gd name="connsiteY5" fmla="*/ 289560 h 3451860"/>
              <a:gd name="connsiteX6" fmla="*/ 60960 w 2407920"/>
              <a:gd name="connsiteY6" fmla="*/ 0 h 3451860"/>
              <a:gd name="connsiteX7" fmla="*/ 441960 w 2407920"/>
              <a:gd name="connsiteY7" fmla="*/ 45720 h 34518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1066800 w 2392680"/>
              <a:gd name="connsiteY0" fmla="*/ 22860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1066800 w 2392680"/>
              <a:gd name="connsiteY7" fmla="*/ 228600 h 4074160"/>
              <a:gd name="connsiteX0" fmla="*/ 1066800 w 2392680"/>
              <a:gd name="connsiteY0" fmla="*/ 0 h 3845560"/>
              <a:gd name="connsiteX1" fmla="*/ 2316480 w 2392680"/>
              <a:gd name="connsiteY1" fmla="*/ 30480 h 3845560"/>
              <a:gd name="connsiteX2" fmla="*/ 2392680 w 2392680"/>
              <a:gd name="connsiteY2" fmla="*/ 182880 h 3845560"/>
              <a:gd name="connsiteX3" fmla="*/ 2362200 w 2392680"/>
              <a:gd name="connsiteY3" fmla="*/ 3200400 h 3845560"/>
              <a:gd name="connsiteX4" fmla="*/ 929640 w 2392680"/>
              <a:gd name="connsiteY4" fmla="*/ 3322320 h 3845560"/>
              <a:gd name="connsiteX5" fmla="*/ 0 w 2392680"/>
              <a:gd name="connsiteY5" fmla="*/ 60960 h 3845560"/>
              <a:gd name="connsiteX6" fmla="*/ 762000 w 2392680"/>
              <a:gd name="connsiteY6" fmla="*/ 365760 h 3845560"/>
              <a:gd name="connsiteX7" fmla="*/ 1066800 w 2392680"/>
              <a:gd name="connsiteY7" fmla="*/ 0 h 3845560"/>
              <a:gd name="connsiteX0" fmla="*/ 652780 w 1978660"/>
              <a:gd name="connsiteY0" fmla="*/ 0 h 3845560"/>
              <a:gd name="connsiteX1" fmla="*/ 1902460 w 1978660"/>
              <a:gd name="connsiteY1" fmla="*/ 30480 h 3845560"/>
              <a:gd name="connsiteX2" fmla="*/ 1978660 w 1978660"/>
              <a:gd name="connsiteY2" fmla="*/ 182880 h 3845560"/>
              <a:gd name="connsiteX3" fmla="*/ 1948180 w 1978660"/>
              <a:gd name="connsiteY3" fmla="*/ 3200400 h 3845560"/>
              <a:gd name="connsiteX4" fmla="*/ 515620 w 1978660"/>
              <a:gd name="connsiteY4" fmla="*/ 3322320 h 3845560"/>
              <a:gd name="connsiteX5" fmla="*/ 256540 w 1978660"/>
              <a:gd name="connsiteY5" fmla="*/ 1356360 h 3845560"/>
              <a:gd name="connsiteX6" fmla="*/ 347980 w 1978660"/>
              <a:gd name="connsiteY6" fmla="*/ 365760 h 3845560"/>
              <a:gd name="connsiteX7" fmla="*/ 652780 w 1978660"/>
              <a:gd name="connsiteY7"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99060 w 1729740"/>
              <a:gd name="connsiteY5" fmla="*/ 365760 h 3845560"/>
              <a:gd name="connsiteX6" fmla="*/ 403860 w 1729740"/>
              <a:gd name="connsiteY6"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38100 w 1729740"/>
              <a:gd name="connsiteY5" fmla="*/ 182880 h 3845560"/>
              <a:gd name="connsiteX6" fmla="*/ 403860 w 1729740"/>
              <a:gd name="connsiteY6" fmla="*/ 0 h 3845560"/>
              <a:gd name="connsiteX0" fmla="*/ 205740 w 1729740"/>
              <a:gd name="connsiteY0" fmla="*/ 0 h 3815080"/>
              <a:gd name="connsiteX1" fmla="*/ 1653540 w 1729740"/>
              <a:gd name="connsiteY1" fmla="*/ 0 h 3815080"/>
              <a:gd name="connsiteX2" fmla="*/ 1729740 w 1729740"/>
              <a:gd name="connsiteY2" fmla="*/ 152400 h 3815080"/>
              <a:gd name="connsiteX3" fmla="*/ 1699260 w 1729740"/>
              <a:gd name="connsiteY3" fmla="*/ 3169920 h 3815080"/>
              <a:gd name="connsiteX4" fmla="*/ 266700 w 1729740"/>
              <a:gd name="connsiteY4" fmla="*/ 3291840 h 3815080"/>
              <a:gd name="connsiteX5" fmla="*/ 38100 w 1729740"/>
              <a:gd name="connsiteY5" fmla="*/ 152400 h 3815080"/>
              <a:gd name="connsiteX6" fmla="*/ 205740 w 1729740"/>
              <a:gd name="connsiteY6" fmla="*/ 0 h 3815080"/>
              <a:gd name="connsiteX0" fmla="*/ 388620 w 1912620"/>
              <a:gd name="connsiteY0" fmla="*/ 0 h 3632200"/>
              <a:gd name="connsiteX1" fmla="*/ 1836420 w 1912620"/>
              <a:gd name="connsiteY1" fmla="*/ 0 h 3632200"/>
              <a:gd name="connsiteX2" fmla="*/ 1912620 w 1912620"/>
              <a:gd name="connsiteY2" fmla="*/ 152400 h 3632200"/>
              <a:gd name="connsiteX3" fmla="*/ 1882140 w 1912620"/>
              <a:gd name="connsiteY3" fmla="*/ 3169920 h 3632200"/>
              <a:gd name="connsiteX4" fmla="*/ 266700 w 1912620"/>
              <a:gd name="connsiteY4" fmla="*/ 3108960 h 3632200"/>
              <a:gd name="connsiteX5" fmla="*/ 220980 w 1912620"/>
              <a:gd name="connsiteY5" fmla="*/ 152400 h 3632200"/>
              <a:gd name="connsiteX6" fmla="*/ 388620 w 191262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45720 w 1691640"/>
              <a:gd name="connsiteY4" fmla="*/ 3108960 h 3632200"/>
              <a:gd name="connsiteX5" fmla="*/ 0 w 1691640"/>
              <a:gd name="connsiteY5" fmla="*/ 152400 h 3632200"/>
              <a:gd name="connsiteX6" fmla="*/ 167640 w 169164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15240 w 1691640"/>
              <a:gd name="connsiteY4" fmla="*/ 3108960 h 3632200"/>
              <a:gd name="connsiteX5" fmla="*/ 0 w 1691640"/>
              <a:gd name="connsiteY5" fmla="*/ 152400 h 3632200"/>
              <a:gd name="connsiteX6" fmla="*/ 167640 w 1691640"/>
              <a:gd name="connsiteY6" fmla="*/ 0 h 363220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15240 w 1691640"/>
              <a:gd name="connsiteY4" fmla="*/ 3108960 h 3169920"/>
              <a:gd name="connsiteX5" fmla="*/ 0 w 1691640"/>
              <a:gd name="connsiteY5" fmla="*/ 152400 h 3169920"/>
              <a:gd name="connsiteX6" fmla="*/ 167640 w 1691640"/>
              <a:gd name="connsiteY6" fmla="*/ 0 h 316992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670560 w 1691640"/>
              <a:gd name="connsiteY4" fmla="*/ 3124200 h 3169920"/>
              <a:gd name="connsiteX5" fmla="*/ 15240 w 1691640"/>
              <a:gd name="connsiteY5" fmla="*/ 3108960 h 3169920"/>
              <a:gd name="connsiteX6" fmla="*/ 0 w 1691640"/>
              <a:gd name="connsiteY6" fmla="*/ 152400 h 3169920"/>
              <a:gd name="connsiteX7" fmla="*/ 167640 w 1691640"/>
              <a:gd name="connsiteY7" fmla="*/ 0 h 3169920"/>
              <a:gd name="connsiteX0" fmla="*/ 167640 w 1691640"/>
              <a:gd name="connsiteY0" fmla="*/ 0 h 3225800"/>
              <a:gd name="connsiteX1" fmla="*/ 1615440 w 1691640"/>
              <a:gd name="connsiteY1" fmla="*/ 0 h 3225800"/>
              <a:gd name="connsiteX2" fmla="*/ 1691640 w 1691640"/>
              <a:gd name="connsiteY2" fmla="*/ 152400 h 3225800"/>
              <a:gd name="connsiteX3" fmla="*/ 1661160 w 1691640"/>
              <a:gd name="connsiteY3" fmla="*/ 3169920 h 3225800"/>
              <a:gd name="connsiteX4" fmla="*/ 670560 w 1691640"/>
              <a:gd name="connsiteY4" fmla="*/ 3124200 h 3225800"/>
              <a:gd name="connsiteX5" fmla="*/ 15240 w 1691640"/>
              <a:gd name="connsiteY5" fmla="*/ 3108960 h 3225800"/>
              <a:gd name="connsiteX6" fmla="*/ 0 w 1691640"/>
              <a:gd name="connsiteY6" fmla="*/ 152400 h 3225800"/>
              <a:gd name="connsiteX7" fmla="*/ 167640 w 1691640"/>
              <a:gd name="connsiteY7" fmla="*/ 0 h 3225800"/>
              <a:gd name="connsiteX0" fmla="*/ 477520 w 2001520"/>
              <a:gd name="connsiteY0" fmla="*/ 0 h 3362960"/>
              <a:gd name="connsiteX1" fmla="*/ 1925320 w 2001520"/>
              <a:gd name="connsiteY1" fmla="*/ 0 h 3362960"/>
              <a:gd name="connsiteX2" fmla="*/ 2001520 w 2001520"/>
              <a:gd name="connsiteY2" fmla="*/ 152400 h 3362960"/>
              <a:gd name="connsiteX3" fmla="*/ 1971040 w 2001520"/>
              <a:gd name="connsiteY3" fmla="*/ 3169920 h 3362960"/>
              <a:gd name="connsiteX4" fmla="*/ 492760 w 2001520"/>
              <a:gd name="connsiteY4" fmla="*/ 3261360 h 3362960"/>
              <a:gd name="connsiteX5" fmla="*/ 325120 w 2001520"/>
              <a:gd name="connsiteY5" fmla="*/ 3108960 h 3362960"/>
              <a:gd name="connsiteX6" fmla="*/ 309880 w 2001520"/>
              <a:gd name="connsiteY6" fmla="*/ 152400 h 3362960"/>
              <a:gd name="connsiteX7" fmla="*/ 477520 w 2001520"/>
              <a:gd name="connsiteY7" fmla="*/ 0 h 33629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82880 w 1691640"/>
              <a:gd name="connsiteY4" fmla="*/ 3261360 h 3261360"/>
              <a:gd name="connsiteX5" fmla="*/ 15240 w 1691640"/>
              <a:gd name="connsiteY5" fmla="*/ 3108960 h 3261360"/>
              <a:gd name="connsiteX6" fmla="*/ 0 w 1691640"/>
              <a:gd name="connsiteY6" fmla="*/ 152400 h 3261360"/>
              <a:gd name="connsiteX7" fmla="*/ 167640 w 1691640"/>
              <a:gd name="connsiteY7" fmla="*/ 0 h 32613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341120 w 1691640"/>
              <a:gd name="connsiteY4" fmla="*/ 3169920 h 3261360"/>
              <a:gd name="connsiteX5" fmla="*/ 182880 w 1691640"/>
              <a:gd name="connsiteY5" fmla="*/ 3261360 h 3261360"/>
              <a:gd name="connsiteX6" fmla="*/ 15240 w 1691640"/>
              <a:gd name="connsiteY6" fmla="*/ 3108960 h 3261360"/>
              <a:gd name="connsiteX7" fmla="*/ 0 w 1691640"/>
              <a:gd name="connsiteY7" fmla="*/ 152400 h 3261360"/>
              <a:gd name="connsiteX8" fmla="*/ 167640 w 1691640"/>
              <a:gd name="connsiteY8" fmla="*/ 0 h 326136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82880 w 1691640"/>
              <a:gd name="connsiteY5" fmla="*/ 326136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58496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52400 h 3291840"/>
              <a:gd name="connsiteX8" fmla="*/ 167640 w 1706880"/>
              <a:gd name="connsiteY8"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3291840">
                <a:moveTo>
                  <a:pt x="167640" y="0"/>
                </a:moveTo>
                <a:lnTo>
                  <a:pt x="1584960" y="0"/>
                </a:lnTo>
                <a:lnTo>
                  <a:pt x="1691640" y="152400"/>
                </a:lnTo>
                <a:lnTo>
                  <a:pt x="1706880" y="3169920"/>
                </a:lnTo>
                <a:lnTo>
                  <a:pt x="1493520" y="3291840"/>
                </a:lnTo>
                <a:lnTo>
                  <a:pt x="152400" y="3276600"/>
                </a:lnTo>
                <a:lnTo>
                  <a:pt x="15240" y="3108960"/>
                </a:lnTo>
                <a:lnTo>
                  <a:pt x="0" y="152400"/>
                </a:lnTo>
                <a:lnTo>
                  <a:pt x="167640" y="0"/>
                </a:lnTo>
                <a:close/>
              </a:path>
            </a:pathLst>
          </a:custGeom>
          <a:solidFill>
            <a:schemeClr val="accent2">
              <a:lumMod val="20000"/>
              <a:lumOff val="8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t"/>
          <a:lstStyle/>
          <a:p>
            <a:r>
              <a:rPr lang="en-US" sz="1400" b="1" dirty="0" smtClean="0">
                <a:solidFill>
                  <a:schemeClr val="tx1"/>
                </a:solidFill>
                <a:latin typeface="+mn-lt"/>
                <a:ea typeface="+mn-ea"/>
              </a:rPr>
              <a:t>DMZ</a:t>
            </a:r>
          </a:p>
        </p:txBody>
      </p:sp>
      <p:sp>
        <p:nvSpPr>
          <p:cNvPr id="45" name="Freeform 44"/>
          <p:cNvSpPr/>
          <p:nvPr>
            <p:custDataLst>
              <p:tags r:id="rId6"/>
            </p:custDataLst>
          </p:nvPr>
        </p:nvSpPr>
        <p:spPr bwMode="auto">
          <a:xfrm>
            <a:off x="6172200" y="1173480"/>
            <a:ext cx="1706880" cy="3291840"/>
          </a:xfrm>
          <a:custGeom>
            <a:avLst/>
            <a:gdLst>
              <a:gd name="connsiteX0" fmla="*/ 441960 w 1143000"/>
              <a:gd name="connsiteY0" fmla="*/ 45720 h 868680"/>
              <a:gd name="connsiteX1" fmla="*/ 1143000 w 1143000"/>
              <a:gd name="connsiteY1" fmla="*/ 15240 h 868680"/>
              <a:gd name="connsiteX2" fmla="*/ 960120 w 1143000"/>
              <a:gd name="connsiteY2" fmla="*/ 396240 h 868680"/>
              <a:gd name="connsiteX3" fmla="*/ 548640 w 1143000"/>
              <a:gd name="connsiteY3" fmla="*/ 396240 h 868680"/>
              <a:gd name="connsiteX4" fmla="*/ 335280 w 1143000"/>
              <a:gd name="connsiteY4" fmla="*/ 868680 h 868680"/>
              <a:gd name="connsiteX5" fmla="*/ 0 w 1143000"/>
              <a:gd name="connsiteY5" fmla="*/ 548640 h 868680"/>
              <a:gd name="connsiteX6" fmla="*/ 15240 w 1143000"/>
              <a:gd name="connsiteY6" fmla="*/ 289560 h 868680"/>
              <a:gd name="connsiteX7" fmla="*/ 60960 w 1143000"/>
              <a:gd name="connsiteY7" fmla="*/ 0 h 868680"/>
              <a:gd name="connsiteX8" fmla="*/ 441960 w 1143000"/>
              <a:gd name="connsiteY8" fmla="*/ 45720 h 868680"/>
              <a:gd name="connsiteX0" fmla="*/ 441960 w 2240280"/>
              <a:gd name="connsiteY0" fmla="*/ 45720 h 3550920"/>
              <a:gd name="connsiteX1" fmla="*/ 1143000 w 2240280"/>
              <a:gd name="connsiteY1" fmla="*/ 15240 h 3550920"/>
              <a:gd name="connsiteX2" fmla="*/ 960120 w 2240280"/>
              <a:gd name="connsiteY2" fmla="*/ 396240 h 3550920"/>
              <a:gd name="connsiteX3" fmla="*/ 2240280 w 2240280"/>
              <a:gd name="connsiteY3" fmla="*/ 3550920 h 3550920"/>
              <a:gd name="connsiteX4" fmla="*/ 335280 w 2240280"/>
              <a:gd name="connsiteY4" fmla="*/ 868680 h 3550920"/>
              <a:gd name="connsiteX5" fmla="*/ 0 w 2240280"/>
              <a:gd name="connsiteY5" fmla="*/ 548640 h 3550920"/>
              <a:gd name="connsiteX6" fmla="*/ 15240 w 2240280"/>
              <a:gd name="connsiteY6" fmla="*/ 289560 h 3550920"/>
              <a:gd name="connsiteX7" fmla="*/ 60960 w 2240280"/>
              <a:gd name="connsiteY7" fmla="*/ 0 h 3550920"/>
              <a:gd name="connsiteX8" fmla="*/ 441960 w 2240280"/>
              <a:gd name="connsiteY8" fmla="*/ 45720 h 3550920"/>
              <a:gd name="connsiteX0" fmla="*/ 441960 w 2407920"/>
              <a:gd name="connsiteY0" fmla="*/ 45720 h 3550920"/>
              <a:gd name="connsiteX1" fmla="*/ 1143000 w 2407920"/>
              <a:gd name="connsiteY1" fmla="*/ 15240 h 3550920"/>
              <a:gd name="connsiteX2" fmla="*/ 2407920 w 2407920"/>
              <a:gd name="connsiteY2" fmla="*/ 411480 h 3550920"/>
              <a:gd name="connsiteX3" fmla="*/ 2240280 w 2407920"/>
              <a:gd name="connsiteY3" fmla="*/ 3550920 h 3550920"/>
              <a:gd name="connsiteX4" fmla="*/ 335280 w 2407920"/>
              <a:gd name="connsiteY4" fmla="*/ 868680 h 3550920"/>
              <a:gd name="connsiteX5" fmla="*/ 0 w 2407920"/>
              <a:gd name="connsiteY5" fmla="*/ 548640 h 3550920"/>
              <a:gd name="connsiteX6" fmla="*/ 15240 w 2407920"/>
              <a:gd name="connsiteY6" fmla="*/ 289560 h 3550920"/>
              <a:gd name="connsiteX7" fmla="*/ 60960 w 2407920"/>
              <a:gd name="connsiteY7" fmla="*/ 0 h 3550920"/>
              <a:gd name="connsiteX8" fmla="*/ 441960 w 2407920"/>
              <a:gd name="connsiteY8" fmla="*/ 45720 h 3550920"/>
              <a:gd name="connsiteX0" fmla="*/ 441960 w 2407920"/>
              <a:gd name="connsiteY0" fmla="*/ 45720 h 3429000"/>
              <a:gd name="connsiteX1" fmla="*/ 1143000 w 2407920"/>
              <a:gd name="connsiteY1" fmla="*/ 15240 h 3429000"/>
              <a:gd name="connsiteX2" fmla="*/ 2407920 w 2407920"/>
              <a:gd name="connsiteY2" fmla="*/ 411480 h 3429000"/>
              <a:gd name="connsiteX3" fmla="*/ 2377440 w 2407920"/>
              <a:gd name="connsiteY3" fmla="*/ 3429000 h 3429000"/>
              <a:gd name="connsiteX4" fmla="*/ 335280 w 2407920"/>
              <a:gd name="connsiteY4" fmla="*/ 868680 h 3429000"/>
              <a:gd name="connsiteX5" fmla="*/ 0 w 2407920"/>
              <a:gd name="connsiteY5" fmla="*/ 548640 h 3429000"/>
              <a:gd name="connsiteX6" fmla="*/ 15240 w 2407920"/>
              <a:gd name="connsiteY6" fmla="*/ 289560 h 3429000"/>
              <a:gd name="connsiteX7" fmla="*/ 60960 w 2407920"/>
              <a:gd name="connsiteY7" fmla="*/ 0 h 3429000"/>
              <a:gd name="connsiteX8" fmla="*/ 441960 w 2407920"/>
              <a:gd name="connsiteY8" fmla="*/ 45720 h 3429000"/>
              <a:gd name="connsiteX0" fmla="*/ 441960 w 2407920"/>
              <a:gd name="connsiteY0" fmla="*/ 45720 h 3566160"/>
              <a:gd name="connsiteX1" fmla="*/ 1143000 w 2407920"/>
              <a:gd name="connsiteY1" fmla="*/ 15240 h 3566160"/>
              <a:gd name="connsiteX2" fmla="*/ 2407920 w 2407920"/>
              <a:gd name="connsiteY2" fmla="*/ 411480 h 3566160"/>
              <a:gd name="connsiteX3" fmla="*/ 2377440 w 2407920"/>
              <a:gd name="connsiteY3" fmla="*/ 3429000 h 3566160"/>
              <a:gd name="connsiteX4" fmla="*/ 335280 w 2407920"/>
              <a:gd name="connsiteY4" fmla="*/ 868680 h 3566160"/>
              <a:gd name="connsiteX5" fmla="*/ 0 w 2407920"/>
              <a:gd name="connsiteY5" fmla="*/ 548640 h 3566160"/>
              <a:gd name="connsiteX6" fmla="*/ 15240 w 2407920"/>
              <a:gd name="connsiteY6" fmla="*/ 289560 h 3566160"/>
              <a:gd name="connsiteX7" fmla="*/ 60960 w 2407920"/>
              <a:gd name="connsiteY7" fmla="*/ 0 h 3566160"/>
              <a:gd name="connsiteX8" fmla="*/ 441960 w 2407920"/>
              <a:gd name="connsiteY8" fmla="*/ 45720 h 3566160"/>
              <a:gd name="connsiteX0" fmla="*/ 441960 w 2407920"/>
              <a:gd name="connsiteY0" fmla="*/ 45720 h 4389120"/>
              <a:gd name="connsiteX1" fmla="*/ 1143000 w 2407920"/>
              <a:gd name="connsiteY1" fmla="*/ 15240 h 4389120"/>
              <a:gd name="connsiteX2" fmla="*/ 2407920 w 2407920"/>
              <a:gd name="connsiteY2" fmla="*/ 411480 h 4389120"/>
              <a:gd name="connsiteX3" fmla="*/ 2377440 w 2407920"/>
              <a:gd name="connsiteY3" fmla="*/ 3429000 h 4389120"/>
              <a:gd name="connsiteX4" fmla="*/ 868680 w 2407920"/>
              <a:gd name="connsiteY4" fmla="*/ 3535680 h 4389120"/>
              <a:gd name="connsiteX5" fmla="*/ 0 w 2407920"/>
              <a:gd name="connsiteY5" fmla="*/ 548640 h 4389120"/>
              <a:gd name="connsiteX6" fmla="*/ 15240 w 2407920"/>
              <a:gd name="connsiteY6" fmla="*/ 289560 h 4389120"/>
              <a:gd name="connsiteX7" fmla="*/ 60960 w 2407920"/>
              <a:gd name="connsiteY7" fmla="*/ 0 h 4389120"/>
              <a:gd name="connsiteX8" fmla="*/ 441960 w 2407920"/>
              <a:gd name="connsiteY8" fmla="*/ 45720 h 4389120"/>
              <a:gd name="connsiteX0" fmla="*/ 441960 w 2407920"/>
              <a:gd name="connsiteY0" fmla="*/ 45720 h 3451860"/>
              <a:gd name="connsiteX1" fmla="*/ 1143000 w 2407920"/>
              <a:gd name="connsiteY1" fmla="*/ 15240 h 3451860"/>
              <a:gd name="connsiteX2" fmla="*/ 2407920 w 2407920"/>
              <a:gd name="connsiteY2" fmla="*/ 411480 h 3451860"/>
              <a:gd name="connsiteX3" fmla="*/ 2377440 w 2407920"/>
              <a:gd name="connsiteY3" fmla="*/ 3429000 h 3451860"/>
              <a:gd name="connsiteX4" fmla="*/ 0 w 2407920"/>
              <a:gd name="connsiteY4" fmla="*/ 548640 h 3451860"/>
              <a:gd name="connsiteX5" fmla="*/ 15240 w 2407920"/>
              <a:gd name="connsiteY5" fmla="*/ 289560 h 3451860"/>
              <a:gd name="connsiteX6" fmla="*/ 60960 w 2407920"/>
              <a:gd name="connsiteY6" fmla="*/ 0 h 3451860"/>
              <a:gd name="connsiteX7" fmla="*/ 441960 w 2407920"/>
              <a:gd name="connsiteY7" fmla="*/ 45720 h 34518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1127760 w 2392680"/>
              <a:gd name="connsiteY1" fmla="*/ 1524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426720 w 2392680"/>
              <a:gd name="connsiteY0" fmla="*/ 4572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426720 w 2392680"/>
              <a:gd name="connsiteY7" fmla="*/ 45720 h 4074160"/>
              <a:gd name="connsiteX0" fmla="*/ 1066800 w 2392680"/>
              <a:gd name="connsiteY0" fmla="*/ 228600 h 4074160"/>
              <a:gd name="connsiteX1" fmla="*/ 2316480 w 2392680"/>
              <a:gd name="connsiteY1" fmla="*/ 259080 h 4074160"/>
              <a:gd name="connsiteX2" fmla="*/ 2392680 w 2392680"/>
              <a:gd name="connsiteY2" fmla="*/ 411480 h 4074160"/>
              <a:gd name="connsiteX3" fmla="*/ 2362200 w 2392680"/>
              <a:gd name="connsiteY3" fmla="*/ 3429000 h 4074160"/>
              <a:gd name="connsiteX4" fmla="*/ 929640 w 2392680"/>
              <a:gd name="connsiteY4" fmla="*/ 3550920 h 4074160"/>
              <a:gd name="connsiteX5" fmla="*/ 0 w 2392680"/>
              <a:gd name="connsiteY5" fmla="*/ 289560 h 4074160"/>
              <a:gd name="connsiteX6" fmla="*/ 45720 w 2392680"/>
              <a:gd name="connsiteY6" fmla="*/ 0 h 4074160"/>
              <a:gd name="connsiteX7" fmla="*/ 1066800 w 2392680"/>
              <a:gd name="connsiteY7" fmla="*/ 228600 h 4074160"/>
              <a:gd name="connsiteX0" fmla="*/ 1066800 w 2392680"/>
              <a:gd name="connsiteY0" fmla="*/ 0 h 3845560"/>
              <a:gd name="connsiteX1" fmla="*/ 2316480 w 2392680"/>
              <a:gd name="connsiteY1" fmla="*/ 30480 h 3845560"/>
              <a:gd name="connsiteX2" fmla="*/ 2392680 w 2392680"/>
              <a:gd name="connsiteY2" fmla="*/ 182880 h 3845560"/>
              <a:gd name="connsiteX3" fmla="*/ 2362200 w 2392680"/>
              <a:gd name="connsiteY3" fmla="*/ 3200400 h 3845560"/>
              <a:gd name="connsiteX4" fmla="*/ 929640 w 2392680"/>
              <a:gd name="connsiteY4" fmla="*/ 3322320 h 3845560"/>
              <a:gd name="connsiteX5" fmla="*/ 0 w 2392680"/>
              <a:gd name="connsiteY5" fmla="*/ 60960 h 3845560"/>
              <a:gd name="connsiteX6" fmla="*/ 762000 w 2392680"/>
              <a:gd name="connsiteY6" fmla="*/ 365760 h 3845560"/>
              <a:gd name="connsiteX7" fmla="*/ 1066800 w 2392680"/>
              <a:gd name="connsiteY7" fmla="*/ 0 h 3845560"/>
              <a:gd name="connsiteX0" fmla="*/ 652780 w 1978660"/>
              <a:gd name="connsiteY0" fmla="*/ 0 h 3845560"/>
              <a:gd name="connsiteX1" fmla="*/ 1902460 w 1978660"/>
              <a:gd name="connsiteY1" fmla="*/ 30480 h 3845560"/>
              <a:gd name="connsiteX2" fmla="*/ 1978660 w 1978660"/>
              <a:gd name="connsiteY2" fmla="*/ 182880 h 3845560"/>
              <a:gd name="connsiteX3" fmla="*/ 1948180 w 1978660"/>
              <a:gd name="connsiteY3" fmla="*/ 3200400 h 3845560"/>
              <a:gd name="connsiteX4" fmla="*/ 515620 w 1978660"/>
              <a:gd name="connsiteY4" fmla="*/ 3322320 h 3845560"/>
              <a:gd name="connsiteX5" fmla="*/ 256540 w 1978660"/>
              <a:gd name="connsiteY5" fmla="*/ 1356360 h 3845560"/>
              <a:gd name="connsiteX6" fmla="*/ 347980 w 1978660"/>
              <a:gd name="connsiteY6" fmla="*/ 365760 h 3845560"/>
              <a:gd name="connsiteX7" fmla="*/ 652780 w 1978660"/>
              <a:gd name="connsiteY7"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99060 w 1729740"/>
              <a:gd name="connsiteY5" fmla="*/ 365760 h 3845560"/>
              <a:gd name="connsiteX6" fmla="*/ 403860 w 1729740"/>
              <a:gd name="connsiteY6" fmla="*/ 0 h 3845560"/>
              <a:gd name="connsiteX0" fmla="*/ 403860 w 1729740"/>
              <a:gd name="connsiteY0" fmla="*/ 0 h 3845560"/>
              <a:gd name="connsiteX1" fmla="*/ 1653540 w 1729740"/>
              <a:gd name="connsiteY1" fmla="*/ 30480 h 3845560"/>
              <a:gd name="connsiteX2" fmla="*/ 1729740 w 1729740"/>
              <a:gd name="connsiteY2" fmla="*/ 182880 h 3845560"/>
              <a:gd name="connsiteX3" fmla="*/ 1699260 w 1729740"/>
              <a:gd name="connsiteY3" fmla="*/ 3200400 h 3845560"/>
              <a:gd name="connsiteX4" fmla="*/ 266700 w 1729740"/>
              <a:gd name="connsiteY4" fmla="*/ 3322320 h 3845560"/>
              <a:gd name="connsiteX5" fmla="*/ 38100 w 1729740"/>
              <a:gd name="connsiteY5" fmla="*/ 182880 h 3845560"/>
              <a:gd name="connsiteX6" fmla="*/ 403860 w 1729740"/>
              <a:gd name="connsiteY6" fmla="*/ 0 h 3845560"/>
              <a:gd name="connsiteX0" fmla="*/ 205740 w 1729740"/>
              <a:gd name="connsiteY0" fmla="*/ 0 h 3815080"/>
              <a:gd name="connsiteX1" fmla="*/ 1653540 w 1729740"/>
              <a:gd name="connsiteY1" fmla="*/ 0 h 3815080"/>
              <a:gd name="connsiteX2" fmla="*/ 1729740 w 1729740"/>
              <a:gd name="connsiteY2" fmla="*/ 152400 h 3815080"/>
              <a:gd name="connsiteX3" fmla="*/ 1699260 w 1729740"/>
              <a:gd name="connsiteY3" fmla="*/ 3169920 h 3815080"/>
              <a:gd name="connsiteX4" fmla="*/ 266700 w 1729740"/>
              <a:gd name="connsiteY4" fmla="*/ 3291840 h 3815080"/>
              <a:gd name="connsiteX5" fmla="*/ 38100 w 1729740"/>
              <a:gd name="connsiteY5" fmla="*/ 152400 h 3815080"/>
              <a:gd name="connsiteX6" fmla="*/ 205740 w 1729740"/>
              <a:gd name="connsiteY6" fmla="*/ 0 h 3815080"/>
              <a:gd name="connsiteX0" fmla="*/ 388620 w 1912620"/>
              <a:gd name="connsiteY0" fmla="*/ 0 h 3632200"/>
              <a:gd name="connsiteX1" fmla="*/ 1836420 w 1912620"/>
              <a:gd name="connsiteY1" fmla="*/ 0 h 3632200"/>
              <a:gd name="connsiteX2" fmla="*/ 1912620 w 1912620"/>
              <a:gd name="connsiteY2" fmla="*/ 152400 h 3632200"/>
              <a:gd name="connsiteX3" fmla="*/ 1882140 w 1912620"/>
              <a:gd name="connsiteY3" fmla="*/ 3169920 h 3632200"/>
              <a:gd name="connsiteX4" fmla="*/ 266700 w 1912620"/>
              <a:gd name="connsiteY4" fmla="*/ 3108960 h 3632200"/>
              <a:gd name="connsiteX5" fmla="*/ 220980 w 1912620"/>
              <a:gd name="connsiteY5" fmla="*/ 152400 h 3632200"/>
              <a:gd name="connsiteX6" fmla="*/ 388620 w 191262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45720 w 1691640"/>
              <a:gd name="connsiteY4" fmla="*/ 3108960 h 3632200"/>
              <a:gd name="connsiteX5" fmla="*/ 0 w 1691640"/>
              <a:gd name="connsiteY5" fmla="*/ 152400 h 3632200"/>
              <a:gd name="connsiteX6" fmla="*/ 167640 w 1691640"/>
              <a:gd name="connsiteY6" fmla="*/ 0 h 3632200"/>
              <a:gd name="connsiteX0" fmla="*/ 167640 w 1691640"/>
              <a:gd name="connsiteY0" fmla="*/ 0 h 3632200"/>
              <a:gd name="connsiteX1" fmla="*/ 1615440 w 1691640"/>
              <a:gd name="connsiteY1" fmla="*/ 0 h 3632200"/>
              <a:gd name="connsiteX2" fmla="*/ 1691640 w 1691640"/>
              <a:gd name="connsiteY2" fmla="*/ 152400 h 3632200"/>
              <a:gd name="connsiteX3" fmla="*/ 1661160 w 1691640"/>
              <a:gd name="connsiteY3" fmla="*/ 3169920 h 3632200"/>
              <a:gd name="connsiteX4" fmla="*/ 15240 w 1691640"/>
              <a:gd name="connsiteY4" fmla="*/ 3108960 h 3632200"/>
              <a:gd name="connsiteX5" fmla="*/ 0 w 1691640"/>
              <a:gd name="connsiteY5" fmla="*/ 152400 h 3632200"/>
              <a:gd name="connsiteX6" fmla="*/ 167640 w 1691640"/>
              <a:gd name="connsiteY6" fmla="*/ 0 h 363220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15240 w 1691640"/>
              <a:gd name="connsiteY4" fmla="*/ 3108960 h 3169920"/>
              <a:gd name="connsiteX5" fmla="*/ 0 w 1691640"/>
              <a:gd name="connsiteY5" fmla="*/ 152400 h 3169920"/>
              <a:gd name="connsiteX6" fmla="*/ 167640 w 1691640"/>
              <a:gd name="connsiteY6" fmla="*/ 0 h 3169920"/>
              <a:gd name="connsiteX0" fmla="*/ 167640 w 1691640"/>
              <a:gd name="connsiteY0" fmla="*/ 0 h 3169920"/>
              <a:gd name="connsiteX1" fmla="*/ 1615440 w 1691640"/>
              <a:gd name="connsiteY1" fmla="*/ 0 h 3169920"/>
              <a:gd name="connsiteX2" fmla="*/ 1691640 w 1691640"/>
              <a:gd name="connsiteY2" fmla="*/ 152400 h 3169920"/>
              <a:gd name="connsiteX3" fmla="*/ 1661160 w 1691640"/>
              <a:gd name="connsiteY3" fmla="*/ 3169920 h 3169920"/>
              <a:gd name="connsiteX4" fmla="*/ 670560 w 1691640"/>
              <a:gd name="connsiteY4" fmla="*/ 3124200 h 3169920"/>
              <a:gd name="connsiteX5" fmla="*/ 15240 w 1691640"/>
              <a:gd name="connsiteY5" fmla="*/ 3108960 h 3169920"/>
              <a:gd name="connsiteX6" fmla="*/ 0 w 1691640"/>
              <a:gd name="connsiteY6" fmla="*/ 152400 h 3169920"/>
              <a:gd name="connsiteX7" fmla="*/ 167640 w 1691640"/>
              <a:gd name="connsiteY7" fmla="*/ 0 h 3169920"/>
              <a:gd name="connsiteX0" fmla="*/ 167640 w 1691640"/>
              <a:gd name="connsiteY0" fmla="*/ 0 h 3225800"/>
              <a:gd name="connsiteX1" fmla="*/ 1615440 w 1691640"/>
              <a:gd name="connsiteY1" fmla="*/ 0 h 3225800"/>
              <a:gd name="connsiteX2" fmla="*/ 1691640 w 1691640"/>
              <a:gd name="connsiteY2" fmla="*/ 152400 h 3225800"/>
              <a:gd name="connsiteX3" fmla="*/ 1661160 w 1691640"/>
              <a:gd name="connsiteY3" fmla="*/ 3169920 h 3225800"/>
              <a:gd name="connsiteX4" fmla="*/ 670560 w 1691640"/>
              <a:gd name="connsiteY4" fmla="*/ 3124200 h 3225800"/>
              <a:gd name="connsiteX5" fmla="*/ 15240 w 1691640"/>
              <a:gd name="connsiteY5" fmla="*/ 3108960 h 3225800"/>
              <a:gd name="connsiteX6" fmla="*/ 0 w 1691640"/>
              <a:gd name="connsiteY6" fmla="*/ 152400 h 3225800"/>
              <a:gd name="connsiteX7" fmla="*/ 167640 w 1691640"/>
              <a:gd name="connsiteY7" fmla="*/ 0 h 3225800"/>
              <a:gd name="connsiteX0" fmla="*/ 477520 w 2001520"/>
              <a:gd name="connsiteY0" fmla="*/ 0 h 3362960"/>
              <a:gd name="connsiteX1" fmla="*/ 1925320 w 2001520"/>
              <a:gd name="connsiteY1" fmla="*/ 0 h 3362960"/>
              <a:gd name="connsiteX2" fmla="*/ 2001520 w 2001520"/>
              <a:gd name="connsiteY2" fmla="*/ 152400 h 3362960"/>
              <a:gd name="connsiteX3" fmla="*/ 1971040 w 2001520"/>
              <a:gd name="connsiteY3" fmla="*/ 3169920 h 3362960"/>
              <a:gd name="connsiteX4" fmla="*/ 492760 w 2001520"/>
              <a:gd name="connsiteY4" fmla="*/ 3261360 h 3362960"/>
              <a:gd name="connsiteX5" fmla="*/ 325120 w 2001520"/>
              <a:gd name="connsiteY5" fmla="*/ 3108960 h 3362960"/>
              <a:gd name="connsiteX6" fmla="*/ 309880 w 2001520"/>
              <a:gd name="connsiteY6" fmla="*/ 152400 h 3362960"/>
              <a:gd name="connsiteX7" fmla="*/ 477520 w 2001520"/>
              <a:gd name="connsiteY7" fmla="*/ 0 h 33629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82880 w 1691640"/>
              <a:gd name="connsiteY4" fmla="*/ 3261360 h 3261360"/>
              <a:gd name="connsiteX5" fmla="*/ 15240 w 1691640"/>
              <a:gd name="connsiteY5" fmla="*/ 3108960 h 3261360"/>
              <a:gd name="connsiteX6" fmla="*/ 0 w 1691640"/>
              <a:gd name="connsiteY6" fmla="*/ 152400 h 3261360"/>
              <a:gd name="connsiteX7" fmla="*/ 167640 w 1691640"/>
              <a:gd name="connsiteY7" fmla="*/ 0 h 3261360"/>
              <a:gd name="connsiteX0" fmla="*/ 167640 w 1691640"/>
              <a:gd name="connsiteY0" fmla="*/ 0 h 3261360"/>
              <a:gd name="connsiteX1" fmla="*/ 1615440 w 1691640"/>
              <a:gd name="connsiteY1" fmla="*/ 0 h 3261360"/>
              <a:gd name="connsiteX2" fmla="*/ 1691640 w 1691640"/>
              <a:gd name="connsiteY2" fmla="*/ 152400 h 3261360"/>
              <a:gd name="connsiteX3" fmla="*/ 1661160 w 1691640"/>
              <a:gd name="connsiteY3" fmla="*/ 3169920 h 3261360"/>
              <a:gd name="connsiteX4" fmla="*/ 1341120 w 1691640"/>
              <a:gd name="connsiteY4" fmla="*/ 3169920 h 3261360"/>
              <a:gd name="connsiteX5" fmla="*/ 182880 w 1691640"/>
              <a:gd name="connsiteY5" fmla="*/ 3261360 h 3261360"/>
              <a:gd name="connsiteX6" fmla="*/ 15240 w 1691640"/>
              <a:gd name="connsiteY6" fmla="*/ 3108960 h 3261360"/>
              <a:gd name="connsiteX7" fmla="*/ 0 w 1691640"/>
              <a:gd name="connsiteY7" fmla="*/ 152400 h 3261360"/>
              <a:gd name="connsiteX8" fmla="*/ 167640 w 1691640"/>
              <a:gd name="connsiteY8" fmla="*/ 0 h 326136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82880 w 1691640"/>
              <a:gd name="connsiteY5" fmla="*/ 326136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61544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691640"/>
              <a:gd name="connsiteY0" fmla="*/ 0 h 3291840"/>
              <a:gd name="connsiteX1" fmla="*/ 1584960 w 1691640"/>
              <a:gd name="connsiteY1" fmla="*/ 0 h 3291840"/>
              <a:gd name="connsiteX2" fmla="*/ 1691640 w 1691640"/>
              <a:gd name="connsiteY2" fmla="*/ 152400 h 3291840"/>
              <a:gd name="connsiteX3" fmla="*/ 1661160 w 1691640"/>
              <a:gd name="connsiteY3" fmla="*/ 3169920 h 3291840"/>
              <a:gd name="connsiteX4" fmla="*/ 1493520 w 1691640"/>
              <a:gd name="connsiteY4" fmla="*/ 3291840 h 3291840"/>
              <a:gd name="connsiteX5" fmla="*/ 152400 w 1691640"/>
              <a:gd name="connsiteY5" fmla="*/ 3276600 h 3291840"/>
              <a:gd name="connsiteX6" fmla="*/ 15240 w 1691640"/>
              <a:gd name="connsiteY6" fmla="*/ 3108960 h 3291840"/>
              <a:gd name="connsiteX7" fmla="*/ 0 w 1691640"/>
              <a:gd name="connsiteY7" fmla="*/ 152400 h 3291840"/>
              <a:gd name="connsiteX8" fmla="*/ 167640 w 1691640"/>
              <a:gd name="connsiteY8" fmla="*/ 0 h 3291840"/>
              <a:gd name="connsiteX0" fmla="*/ 167640 w 1706880"/>
              <a:gd name="connsiteY0" fmla="*/ 0 h 3291840"/>
              <a:gd name="connsiteX1" fmla="*/ 1584960 w 1706880"/>
              <a:gd name="connsiteY1" fmla="*/ 0 h 3291840"/>
              <a:gd name="connsiteX2" fmla="*/ 1691640 w 1706880"/>
              <a:gd name="connsiteY2" fmla="*/ 152400 h 3291840"/>
              <a:gd name="connsiteX3" fmla="*/ 1706880 w 1706880"/>
              <a:gd name="connsiteY3" fmla="*/ 3169920 h 3291840"/>
              <a:gd name="connsiteX4" fmla="*/ 1493520 w 1706880"/>
              <a:gd name="connsiteY4" fmla="*/ 3291840 h 3291840"/>
              <a:gd name="connsiteX5" fmla="*/ 152400 w 1706880"/>
              <a:gd name="connsiteY5" fmla="*/ 3276600 h 3291840"/>
              <a:gd name="connsiteX6" fmla="*/ 15240 w 1706880"/>
              <a:gd name="connsiteY6" fmla="*/ 3108960 h 3291840"/>
              <a:gd name="connsiteX7" fmla="*/ 0 w 1706880"/>
              <a:gd name="connsiteY7" fmla="*/ 152400 h 3291840"/>
              <a:gd name="connsiteX8" fmla="*/ 167640 w 1706880"/>
              <a:gd name="connsiteY8"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3291840">
                <a:moveTo>
                  <a:pt x="167640" y="0"/>
                </a:moveTo>
                <a:lnTo>
                  <a:pt x="1584960" y="0"/>
                </a:lnTo>
                <a:lnTo>
                  <a:pt x="1691640" y="152400"/>
                </a:lnTo>
                <a:lnTo>
                  <a:pt x="1706880" y="3169920"/>
                </a:lnTo>
                <a:lnTo>
                  <a:pt x="1493520" y="3291840"/>
                </a:lnTo>
                <a:lnTo>
                  <a:pt x="152400" y="3276600"/>
                </a:lnTo>
                <a:lnTo>
                  <a:pt x="15240" y="3108960"/>
                </a:lnTo>
                <a:lnTo>
                  <a:pt x="0" y="152400"/>
                </a:lnTo>
                <a:lnTo>
                  <a:pt x="167640" y="0"/>
                </a:lnTo>
                <a:close/>
              </a:path>
            </a:pathLst>
          </a:custGeom>
          <a:solidFill>
            <a:schemeClr val="accent4">
              <a:lumMod val="40000"/>
              <a:lumOff val="60000"/>
            </a:schemeClr>
          </a:solidFill>
          <a:ln>
            <a:headEnd/>
            <a:tailEnd/>
          </a:ln>
        </p:spPr>
        <p:style>
          <a:lnRef idx="2">
            <a:schemeClr val="accent4"/>
          </a:lnRef>
          <a:fillRef idx="1">
            <a:schemeClr val="lt1"/>
          </a:fillRef>
          <a:effectRef idx="0">
            <a:schemeClr val="accent4"/>
          </a:effectRef>
          <a:fontRef idx="minor">
            <a:schemeClr val="dk1"/>
          </a:fontRef>
        </p:style>
        <p:txBody>
          <a:bodyPr wrap="square" lIns="0" tIns="91440" rIns="0" bIns="0" rtlCol="0" anchor="t"/>
          <a:lstStyle/>
          <a:p>
            <a:r>
              <a:rPr lang="en-US" sz="1400" b="1" dirty="0" smtClean="0">
                <a:solidFill>
                  <a:schemeClr val="tx1"/>
                </a:solidFill>
              </a:rPr>
              <a:t>PCI Compliant</a:t>
            </a:r>
          </a:p>
        </p:txBody>
      </p:sp>
      <p:sp>
        <p:nvSpPr>
          <p:cNvPr id="2" name="Title 1"/>
          <p:cNvSpPr>
            <a:spLocks noGrp="1"/>
          </p:cNvSpPr>
          <p:nvPr>
            <p:ph type="title"/>
            <p:custDataLst>
              <p:tags r:id="rId7"/>
            </p:custDataLst>
          </p:nvPr>
        </p:nvSpPr>
        <p:spPr/>
        <p:txBody>
          <a:bodyPr/>
          <a:lstStyle/>
          <a:p>
            <a:r>
              <a:rPr lang="en-US" dirty="0" err="1" smtClean="0"/>
              <a:t>vShield</a:t>
            </a:r>
            <a:r>
              <a:rPr lang="en-US" dirty="0" smtClean="0"/>
              <a:t> App Provides Adaptive Security with Policy Abstraction</a:t>
            </a:r>
            <a:endParaRPr lang="en-US" u="sng" dirty="0"/>
          </a:p>
        </p:txBody>
      </p:sp>
      <p:grpSp>
        <p:nvGrpSpPr>
          <p:cNvPr id="3" name="Group 46"/>
          <p:cNvGrpSpPr/>
          <p:nvPr>
            <p:custDataLst>
              <p:tags r:id="rId8"/>
            </p:custDataLst>
          </p:nvPr>
        </p:nvGrpSpPr>
        <p:grpSpPr>
          <a:xfrm>
            <a:off x="1244990" y="2567715"/>
            <a:ext cx="1188721" cy="365596"/>
            <a:chOff x="1187036" y="2522552"/>
            <a:chExt cx="1231894" cy="366382"/>
          </a:xfrm>
        </p:grpSpPr>
        <p:pic>
          <p:nvPicPr>
            <p:cNvPr id="83" name="Picture 10" descr="ICON_VM_basic_flat_R2_Q408.png"/>
            <p:cNvPicPr>
              <a:picLocks noChangeAspect="1"/>
            </p:cNvPicPr>
            <p:nvPr>
              <p:custDataLst>
                <p:tags r:id="rId16"/>
              </p:custDataLst>
            </p:nvPr>
          </p:nvPicPr>
          <p:blipFill>
            <a:blip r:embed="rId22" cstate="email"/>
            <a:srcRect/>
            <a:stretch>
              <a:fillRect/>
            </a:stretch>
          </p:blipFill>
          <p:spPr bwMode="auto">
            <a:xfrm>
              <a:off x="1187036" y="2522552"/>
              <a:ext cx="366382" cy="366382"/>
            </a:xfrm>
            <a:prstGeom prst="rect">
              <a:avLst/>
            </a:prstGeom>
            <a:noFill/>
            <a:ln w="9525">
              <a:noFill/>
              <a:miter lim="800000"/>
              <a:headEnd/>
              <a:tailEnd/>
            </a:ln>
          </p:spPr>
        </p:pic>
        <p:pic>
          <p:nvPicPr>
            <p:cNvPr id="84" name="Picture 12" descr="ICON_VM_basic_flat_R2_Q408.png"/>
            <p:cNvPicPr>
              <a:picLocks noChangeAspect="1"/>
            </p:cNvPicPr>
            <p:nvPr>
              <p:custDataLst>
                <p:tags r:id="rId17"/>
              </p:custDataLst>
            </p:nvPr>
          </p:nvPicPr>
          <p:blipFill>
            <a:blip r:embed="rId22" cstate="email"/>
            <a:srcRect/>
            <a:stretch>
              <a:fillRect/>
            </a:stretch>
          </p:blipFill>
          <p:spPr bwMode="auto">
            <a:xfrm>
              <a:off x="1619792" y="2522552"/>
              <a:ext cx="366382" cy="366382"/>
            </a:xfrm>
            <a:prstGeom prst="rect">
              <a:avLst/>
            </a:prstGeom>
            <a:noFill/>
            <a:ln w="9525">
              <a:noFill/>
              <a:miter lim="800000"/>
              <a:headEnd/>
              <a:tailEnd/>
            </a:ln>
          </p:spPr>
        </p:pic>
        <p:pic>
          <p:nvPicPr>
            <p:cNvPr id="85" name="Picture 13" descr="ICON_VM_basic_flat_R2_Q408.png"/>
            <p:cNvPicPr>
              <a:picLocks noChangeAspect="1"/>
            </p:cNvPicPr>
            <p:nvPr>
              <p:custDataLst>
                <p:tags r:id="rId18"/>
              </p:custDataLst>
            </p:nvPr>
          </p:nvPicPr>
          <p:blipFill>
            <a:blip r:embed="rId22" cstate="email"/>
            <a:srcRect/>
            <a:stretch>
              <a:fillRect/>
            </a:stretch>
          </p:blipFill>
          <p:spPr bwMode="auto">
            <a:xfrm>
              <a:off x="2052548" y="2522552"/>
              <a:ext cx="366382" cy="366382"/>
            </a:xfrm>
            <a:prstGeom prst="rect">
              <a:avLst/>
            </a:prstGeom>
            <a:noFill/>
            <a:ln w="9525">
              <a:noFill/>
              <a:miter lim="800000"/>
              <a:headEnd/>
              <a:tailEnd/>
            </a:ln>
          </p:spPr>
        </p:pic>
      </p:grpSp>
      <p:pic>
        <p:nvPicPr>
          <p:cNvPr id="68" name="Picture 8" descr="ICON_Server_flat_Q408.png"/>
          <p:cNvPicPr>
            <a:picLocks noChangeAspect="1"/>
          </p:cNvPicPr>
          <p:nvPr>
            <p:custDataLst>
              <p:tags r:id="rId9"/>
            </p:custDataLst>
          </p:nvPr>
        </p:nvPicPr>
        <p:blipFill>
          <a:blip r:embed="rId23" cstate="email"/>
          <a:srcRect/>
          <a:stretch>
            <a:fillRect/>
          </a:stretch>
        </p:blipFill>
        <p:spPr bwMode="auto">
          <a:xfrm>
            <a:off x="2734152" y="5428809"/>
            <a:ext cx="1544328" cy="500045"/>
          </a:xfrm>
          <a:prstGeom prst="rect">
            <a:avLst/>
          </a:prstGeom>
          <a:noFill/>
          <a:ln w="9525">
            <a:noFill/>
            <a:miter lim="800000"/>
            <a:headEnd/>
            <a:tailEnd/>
          </a:ln>
        </p:spPr>
      </p:pic>
      <p:sp>
        <p:nvSpPr>
          <p:cNvPr id="69" name="Rounded Rectangle 68"/>
          <p:cNvSpPr/>
          <p:nvPr>
            <p:custDataLst>
              <p:tags r:id="rId10"/>
            </p:custDataLst>
          </p:nvPr>
        </p:nvSpPr>
        <p:spPr bwMode="auto">
          <a:xfrm>
            <a:off x="1004784" y="4690392"/>
            <a:ext cx="6920016" cy="54168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600" b="1" dirty="0" smtClean="0">
                <a:gradFill>
                  <a:gsLst>
                    <a:gs pos="0">
                      <a:srgbClr val="FFFFFF"/>
                    </a:gs>
                    <a:gs pos="83000">
                      <a:srgbClr val="FFFFFF"/>
                    </a:gs>
                  </a:gsLst>
                  <a:lin ang="16200000" scaled="0"/>
                </a:gradFill>
              </a:rPr>
              <a:t>VMware </a:t>
            </a:r>
            <a:r>
              <a:rPr lang="en-US" sz="1600" b="1" dirty="0" err="1" smtClean="0">
                <a:gradFill>
                  <a:gsLst>
                    <a:gs pos="0">
                      <a:srgbClr val="FFFFFF"/>
                    </a:gs>
                    <a:gs pos="83000">
                      <a:srgbClr val="FFFFFF"/>
                    </a:gs>
                  </a:gsLst>
                  <a:lin ang="16200000" scaled="0"/>
                </a:gradFill>
              </a:rPr>
              <a:t>vSphere</a:t>
            </a:r>
            <a:r>
              <a:rPr lang="en-US" sz="1600" b="1" dirty="0" smtClean="0">
                <a:gradFill>
                  <a:gsLst>
                    <a:gs pos="0">
                      <a:srgbClr val="FFFFFF"/>
                    </a:gs>
                    <a:gs pos="83000">
                      <a:srgbClr val="FFFFFF"/>
                    </a:gs>
                  </a:gsLst>
                  <a:lin ang="16200000" scaled="0"/>
                </a:gradFill>
              </a:rPr>
              <a:t> </a:t>
            </a:r>
            <a:r>
              <a:rPr lang="en-US" sz="1600" b="1" dirty="0" smtClean="0">
                <a:gradFill>
                  <a:gsLst>
                    <a:gs pos="0">
                      <a:srgbClr val="FFFFFF"/>
                    </a:gs>
                    <a:gs pos="83000">
                      <a:srgbClr val="FFFFFF"/>
                    </a:gs>
                  </a:gsLst>
                  <a:lin ang="16200000" scaled="0"/>
                </a:gradFill>
              </a:rPr>
              <a:t>+ </a:t>
            </a:r>
            <a:r>
              <a:rPr lang="en-US" sz="1600" b="1" dirty="0" err="1" smtClean="0">
                <a:gradFill>
                  <a:gsLst>
                    <a:gs pos="0">
                      <a:srgbClr val="FFFFFF"/>
                    </a:gs>
                    <a:gs pos="83000">
                      <a:srgbClr val="FFFFFF"/>
                    </a:gs>
                  </a:gsLst>
                  <a:lin ang="16200000" scaled="0"/>
                </a:gradFill>
              </a:rPr>
              <a:t>vCenter</a:t>
            </a:r>
            <a:endParaRPr lang="en-US" sz="1600" b="1" dirty="0">
              <a:gradFill>
                <a:gsLst>
                  <a:gs pos="0">
                    <a:srgbClr val="FFFFFF"/>
                  </a:gs>
                  <a:gs pos="83000">
                    <a:srgbClr val="FFFFFF"/>
                  </a:gs>
                </a:gsLst>
                <a:lin ang="16200000" scaled="0"/>
              </a:gradFill>
            </a:endParaRPr>
          </a:p>
        </p:txBody>
      </p:sp>
      <p:pic>
        <p:nvPicPr>
          <p:cNvPr id="70" name="Picture 8" descr="ICON_Server_flat_Q408.png"/>
          <p:cNvPicPr>
            <a:picLocks noChangeAspect="1"/>
          </p:cNvPicPr>
          <p:nvPr>
            <p:custDataLst>
              <p:tags r:id="rId11"/>
            </p:custDataLst>
          </p:nvPr>
        </p:nvPicPr>
        <p:blipFill>
          <a:blip r:embed="rId23" cstate="email"/>
          <a:srcRect/>
          <a:stretch>
            <a:fillRect/>
          </a:stretch>
        </p:blipFill>
        <p:spPr bwMode="auto">
          <a:xfrm>
            <a:off x="4518787" y="5428809"/>
            <a:ext cx="1544328" cy="500045"/>
          </a:xfrm>
          <a:prstGeom prst="rect">
            <a:avLst/>
          </a:prstGeom>
          <a:noFill/>
          <a:ln w="9525">
            <a:noFill/>
            <a:miter lim="800000"/>
            <a:headEnd/>
            <a:tailEnd/>
          </a:ln>
        </p:spPr>
      </p:pic>
      <p:pic>
        <p:nvPicPr>
          <p:cNvPr id="71" name="Picture 8" descr="ICON_Server_flat_Q408.png"/>
          <p:cNvPicPr>
            <a:picLocks noChangeAspect="1"/>
          </p:cNvPicPr>
          <p:nvPr>
            <p:custDataLst>
              <p:tags r:id="rId12"/>
            </p:custDataLst>
          </p:nvPr>
        </p:nvPicPr>
        <p:blipFill>
          <a:blip r:embed="rId23" cstate="email"/>
          <a:srcRect/>
          <a:stretch>
            <a:fillRect/>
          </a:stretch>
        </p:blipFill>
        <p:spPr bwMode="auto">
          <a:xfrm>
            <a:off x="6303423" y="5428809"/>
            <a:ext cx="1544328" cy="500045"/>
          </a:xfrm>
          <a:prstGeom prst="rect">
            <a:avLst/>
          </a:prstGeom>
          <a:noFill/>
          <a:ln w="9525">
            <a:noFill/>
            <a:miter lim="800000"/>
            <a:headEnd/>
            <a:tailEnd/>
          </a:ln>
        </p:spPr>
      </p:pic>
      <p:pic>
        <p:nvPicPr>
          <p:cNvPr id="72" name="Picture 8" descr="ICON_Server_flat_Q408.png"/>
          <p:cNvPicPr>
            <a:picLocks noChangeAspect="1"/>
          </p:cNvPicPr>
          <p:nvPr>
            <p:custDataLst>
              <p:tags r:id="rId13"/>
            </p:custDataLst>
          </p:nvPr>
        </p:nvPicPr>
        <p:blipFill>
          <a:blip r:embed="rId23" cstate="email"/>
          <a:srcRect/>
          <a:stretch>
            <a:fillRect/>
          </a:stretch>
        </p:blipFill>
        <p:spPr bwMode="auto">
          <a:xfrm>
            <a:off x="1010476" y="5428809"/>
            <a:ext cx="1544328" cy="500045"/>
          </a:xfrm>
          <a:prstGeom prst="rect">
            <a:avLst/>
          </a:prstGeom>
          <a:noFill/>
          <a:ln w="9525">
            <a:noFill/>
            <a:miter lim="800000"/>
            <a:headEnd/>
            <a:tailEnd/>
          </a:ln>
        </p:spPr>
      </p:pic>
      <p:grpSp>
        <p:nvGrpSpPr>
          <p:cNvPr id="4" name="Group 50"/>
          <p:cNvGrpSpPr/>
          <p:nvPr/>
        </p:nvGrpSpPr>
        <p:grpSpPr>
          <a:xfrm>
            <a:off x="1240760" y="3036807"/>
            <a:ext cx="1178170" cy="352865"/>
            <a:chOff x="1127759" y="2097258"/>
            <a:chExt cx="1178170" cy="352865"/>
          </a:xfrm>
        </p:grpSpPr>
        <p:pic>
          <p:nvPicPr>
            <p:cNvPr id="52" name="Picture 17" descr="ICON_VM_basic_flat_R2_Q408.png"/>
            <p:cNvPicPr>
              <a:picLocks noChangeAspect="1"/>
            </p:cNvPicPr>
            <p:nvPr/>
          </p:nvPicPr>
          <p:blipFill>
            <a:blip r:embed="rId24" cstate="print"/>
            <a:srcRect/>
            <a:stretch>
              <a:fillRect/>
            </a:stretch>
          </p:blipFill>
          <p:spPr bwMode="auto">
            <a:xfrm>
              <a:off x="1127759" y="2097258"/>
              <a:ext cx="352865" cy="352865"/>
            </a:xfrm>
            <a:prstGeom prst="rect">
              <a:avLst/>
            </a:prstGeom>
            <a:noFill/>
            <a:ln w="9525">
              <a:noFill/>
              <a:miter lim="800000"/>
              <a:headEnd/>
              <a:tailEnd/>
            </a:ln>
          </p:spPr>
        </p:pic>
        <p:pic>
          <p:nvPicPr>
            <p:cNvPr id="53" name="Picture 17" descr="ICON_VM_basic_flat_R2_Q408.png"/>
            <p:cNvPicPr>
              <a:picLocks noChangeAspect="1"/>
            </p:cNvPicPr>
            <p:nvPr/>
          </p:nvPicPr>
          <p:blipFill>
            <a:blip r:embed="rId24" cstate="print"/>
            <a:srcRect/>
            <a:stretch>
              <a:fillRect/>
            </a:stretch>
          </p:blipFill>
          <p:spPr bwMode="auto">
            <a:xfrm>
              <a:off x="1540412" y="2097258"/>
              <a:ext cx="352865" cy="352865"/>
            </a:xfrm>
            <a:prstGeom prst="rect">
              <a:avLst/>
            </a:prstGeom>
            <a:noFill/>
            <a:ln w="9525">
              <a:noFill/>
              <a:miter lim="800000"/>
              <a:headEnd/>
              <a:tailEnd/>
            </a:ln>
          </p:spPr>
        </p:pic>
        <p:pic>
          <p:nvPicPr>
            <p:cNvPr id="54" name="Picture 17" descr="ICON_VM_basic_flat_R2_Q408.png"/>
            <p:cNvPicPr>
              <a:picLocks noChangeAspect="1"/>
            </p:cNvPicPr>
            <p:nvPr/>
          </p:nvPicPr>
          <p:blipFill>
            <a:blip r:embed="rId24"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5" name="Group 54"/>
          <p:cNvGrpSpPr/>
          <p:nvPr/>
        </p:nvGrpSpPr>
        <p:grpSpPr>
          <a:xfrm>
            <a:off x="1240760" y="3493168"/>
            <a:ext cx="1178170" cy="352865"/>
            <a:chOff x="1127759" y="2097258"/>
            <a:chExt cx="1178170" cy="352865"/>
          </a:xfrm>
        </p:grpSpPr>
        <p:pic>
          <p:nvPicPr>
            <p:cNvPr id="56" name="Picture 17" descr="ICON_VM_basic_flat_R2_Q408.png"/>
            <p:cNvPicPr>
              <a:picLocks noChangeAspect="1"/>
            </p:cNvPicPr>
            <p:nvPr/>
          </p:nvPicPr>
          <p:blipFill>
            <a:blip r:embed="rId24" cstate="print"/>
            <a:srcRect/>
            <a:stretch>
              <a:fillRect/>
            </a:stretch>
          </p:blipFill>
          <p:spPr bwMode="auto">
            <a:xfrm>
              <a:off x="1127759" y="2097258"/>
              <a:ext cx="352865" cy="352865"/>
            </a:xfrm>
            <a:prstGeom prst="rect">
              <a:avLst/>
            </a:prstGeom>
            <a:noFill/>
            <a:ln w="9525">
              <a:noFill/>
              <a:miter lim="800000"/>
              <a:headEnd/>
              <a:tailEnd/>
            </a:ln>
          </p:spPr>
        </p:pic>
        <p:pic>
          <p:nvPicPr>
            <p:cNvPr id="57" name="Picture 17" descr="ICON_VM_basic_flat_R2_Q408.png"/>
            <p:cNvPicPr>
              <a:picLocks noChangeAspect="1"/>
            </p:cNvPicPr>
            <p:nvPr/>
          </p:nvPicPr>
          <p:blipFill>
            <a:blip r:embed="rId24" cstate="print"/>
            <a:srcRect/>
            <a:stretch>
              <a:fillRect/>
            </a:stretch>
          </p:blipFill>
          <p:spPr bwMode="auto">
            <a:xfrm>
              <a:off x="1540412" y="2097258"/>
              <a:ext cx="352865" cy="352865"/>
            </a:xfrm>
            <a:prstGeom prst="rect">
              <a:avLst/>
            </a:prstGeom>
            <a:noFill/>
            <a:ln w="9525">
              <a:noFill/>
              <a:miter lim="800000"/>
              <a:headEnd/>
              <a:tailEnd/>
            </a:ln>
          </p:spPr>
        </p:pic>
        <p:pic>
          <p:nvPicPr>
            <p:cNvPr id="58" name="Picture 17" descr="ICON_VM_basic_flat_R2_Q408.png"/>
            <p:cNvPicPr>
              <a:picLocks noChangeAspect="1"/>
            </p:cNvPicPr>
            <p:nvPr/>
          </p:nvPicPr>
          <p:blipFill>
            <a:blip r:embed="rId24"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6" name="Group 58"/>
          <p:cNvGrpSpPr/>
          <p:nvPr/>
        </p:nvGrpSpPr>
        <p:grpSpPr>
          <a:xfrm>
            <a:off x="1240760" y="3949530"/>
            <a:ext cx="1178170" cy="352865"/>
            <a:chOff x="1127759" y="2097258"/>
            <a:chExt cx="1178170" cy="352865"/>
          </a:xfrm>
        </p:grpSpPr>
        <p:pic>
          <p:nvPicPr>
            <p:cNvPr id="60" name="Picture 17" descr="ICON_VM_basic_flat_R2_Q408.png"/>
            <p:cNvPicPr>
              <a:picLocks noChangeAspect="1"/>
            </p:cNvPicPr>
            <p:nvPr/>
          </p:nvPicPr>
          <p:blipFill>
            <a:blip r:embed="rId24" cstate="print"/>
            <a:srcRect/>
            <a:stretch>
              <a:fillRect/>
            </a:stretch>
          </p:blipFill>
          <p:spPr bwMode="auto">
            <a:xfrm>
              <a:off x="1127759" y="2097258"/>
              <a:ext cx="352865" cy="352865"/>
            </a:xfrm>
            <a:prstGeom prst="rect">
              <a:avLst/>
            </a:prstGeom>
            <a:noFill/>
            <a:ln w="9525">
              <a:noFill/>
              <a:miter lim="800000"/>
              <a:headEnd/>
              <a:tailEnd/>
            </a:ln>
          </p:spPr>
        </p:pic>
        <p:pic>
          <p:nvPicPr>
            <p:cNvPr id="61" name="Picture 17" descr="ICON_VM_basic_flat_R2_Q408.png"/>
            <p:cNvPicPr>
              <a:picLocks noChangeAspect="1"/>
            </p:cNvPicPr>
            <p:nvPr/>
          </p:nvPicPr>
          <p:blipFill>
            <a:blip r:embed="rId24" cstate="print"/>
            <a:srcRect/>
            <a:stretch>
              <a:fillRect/>
            </a:stretch>
          </p:blipFill>
          <p:spPr bwMode="auto">
            <a:xfrm>
              <a:off x="1540412" y="2097258"/>
              <a:ext cx="352865" cy="352865"/>
            </a:xfrm>
            <a:prstGeom prst="rect">
              <a:avLst/>
            </a:prstGeom>
            <a:noFill/>
            <a:ln w="9525">
              <a:noFill/>
              <a:miter lim="800000"/>
              <a:headEnd/>
              <a:tailEnd/>
            </a:ln>
          </p:spPr>
        </p:pic>
        <p:pic>
          <p:nvPicPr>
            <p:cNvPr id="62" name="Picture 17" descr="ICON_VM_basic_flat_R2_Q408.png"/>
            <p:cNvPicPr>
              <a:picLocks noChangeAspect="1"/>
            </p:cNvPicPr>
            <p:nvPr/>
          </p:nvPicPr>
          <p:blipFill>
            <a:blip r:embed="rId24"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7" name="Group 63"/>
          <p:cNvGrpSpPr/>
          <p:nvPr/>
        </p:nvGrpSpPr>
        <p:grpSpPr>
          <a:xfrm>
            <a:off x="6481444" y="3027740"/>
            <a:ext cx="1178170" cy="352865"/>
            <a:chOff x="1127759" y="2097258"/>
            <a:chExt cx="1178170" cy="352865"/>
          </a:xfrm>
        </p:grpSpPr>
        <p:pic>
          <p:nvPicPr>
            <p:cNvPr id="65" name="Picture 17" descr="ICON_VM_basic_flat_R2_Q408.png"/>
            <p:cNvPicPr>
              <a:picLocks noChangeAspect="1"/>
            </p:cNvPicPr>
            <p:nvPr/>
          </p:nvPicPr>
          <p:blipFill>
            <a:blip r:embed="rId24" cstate="print"/>
            <a:srcRect/>
            <a:stretch>
              <a:fillRect/>
            </a:stretch>
          </p:blipFill>
          <p:spPr bwMode="auto">
            <a:xfrm>
              <a:off x="1127759" y="2097258"/>
              <a:ext cx="352865" cy="352865"/>
            </a:xfrm>
            <a:prstGeom prst="rect">
              <a:avLst/>
            </a:prstGeom>
            <a:noFill/>
            <a:ln w="9525">
              <a:noFill/>
              <a:miter lim="800000"/>
              <a:headEnd/>
              <a:tailEnd/>
            </a:ln>
          </p:spPr>
        </p:pic>
        <p:pic>
          <p:nvPicPr>
            <p:cNvPr id="66" name="Picture 17" descr="ICON_VM_basic_flat_R2_Q408.png"/>
            <p:cNvPicPr>
              <a:picLocks noChangeAspect="1"/>
            </p:cNvPicPr>
            <p:nvPr/>
          </p:nvPicPr>
          <p:blipFill>
            <a:blip r:embed="rId24" cstate="print"/>
            <a:srcRect/>
            <a:stretch>
              <a:fillRect/>
            </a:stretch>
          </p:blipFill>
          <p:spPr bwMode="auto">
            <a:xfrm>
              <a:off x="1540412" y="2097258"/>
              <a:ext cx="352865" cy="352865"/>
            </a:xfrm>
            <a:prstGeom prst="rect">
              <a:avLst/>
            </a:prstGeom>
            <a:noFill/>
            <a:ln w="9525">
              <a:noFill/>
              <a:miter lim="800000"/>
              <a:headEnd/>
              <a:tailEnd/>
            </a:ln>
          </p:spPr>
        </p:pic>
        <p:pic>
          <p:nvPicPr>
            <p:cNvPr id="73" name="Picture 17" descr="ICON_VM_basic_flat_R2_Q408.png"/>
            <p:cNvPicPr>
              <a:picLocks noChangeAspect="1"/>
            </p:cNvPicPr>
            <p:nvPr/>
          </p:nvPicPr>
          <p:blipFill>
            <a:blip r:embed="rId24"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8" name="Group 88"/>
          <p:cNvGrpSpPr/>
          <p:nvPr/>
        </p:nvGrpSpPr>
        <p:grpSpPr>
          <a:xfrm>
            <a:off x="6481444" y="3488636"/>
            <a:ext cx="1178170" cy="352865"/>
            <a:chOff x="1127759" y="2097258"/>
            <a:chExt cx="1178170" cy="352865"/>
          </a:xfrm>
        </p:grpSpPr>
        <p:pic>
          <p:nvPicPr>
            <p:cNvPr id="90" name="Picture 17" descr="ICON_VM_basic_flat_R2_Q408.png"/>
            <p:cNvPicPr>
              <a:picLocks noChangeAspect="1"/>
            </p:cNvPicPr>
            <p:nvPr/>
          </p:nvPicPr>
          <p:blipFill>
            <a:blip r:embed="rId24" cstate="print"/>
            <a:srcRect/>
            <a:stretch>
              <a:fillRect/>
            </a:stretch>
          </p:blipFill>
          <p:spPr bwMode="auto">
            <a:xfrm>
              <a:off x="1127759" y="2097258"/>
              <a:ext cx="352865" cy="352865"/>
            </a:xfrm>
            <a:prstGeom prst="rect">
              <a:avLst/>
            </a:prstGeom>
            <a:noFill/>
            <a:ln w="9525">
              <a:noFill/>
              <a:miter lim="800000"/>
              <a:headEnd/>
              <a:tailEnd/>
            </a:ln>
          </p:spPr>
        </p:pic>
        <p:pic>
          <p:nvPicPr>
            <p:cNvPr id="106" name="Picture 17" descr="ICON_VM_basic_flat_R2_Q408.png"/>
            <p:cNvPicPr>
              <a:picLocks noChangeAspect="1"/>
            </p:cNvPicPr>
            <p:nvPr/>
          </p:nvPicPr>
          <p:blipFill>
            <a:blip r:embed="rId24" cstate="print"/>
            <a:srcRect/>
            <a:stretch>
              <a:fillRect/>
            </a:stretch>
          </p:blipFill>
          <p:spPr bwMode="auto">
            <a:xfrm>
              <a:off x="1540412" y="2097258"/>
              <a:ext cx="352865" cy="352865"/>
            </a:xfrm>
            <a:prstGeom prst="rect">
              <a:avLst/>
            </a:prstGeom>
            <a:noFill/>
            <a:ln w="9525">
              <a:noFill/>
              <a:miter lim="800000"/>
              <a:headEnd/>
              <a:tailEnd/>
            </a:ln>
          </p:spPr>
        </p:pic>
        <p:pic>
          <p:nvPicPr>
            <p:cNvPr id="107" name="Picture 17" descr="ICON_VM_basic_flat_R2_Q408.png"/>
            <p:cNvPicPr>
              <a:picLocks noChangeAspect="1"/>
            </p:cNvPicPr>
            <p:nvPr/>
          </p:nvPicPr>
          <p:blipFill>
            <a:blip r:embed="rId24"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9" name="Group 107"/>
          <p:cNvGrpSpPr/>
          <p:nvPr/>
        </p:nvGrpSpPr>
        <p:grpSpPr>
          <a:xfrm>
            <a:off x="6481444" y="3949530"/>
            <a:ext cx="1178170" cy="352865"/>
            <a:chOff x="1127759" y="2097258"/>
            <a:chExt cx="1178170" cy="352865"/>
          </a:xfrm>
        </p:grpSpPr>
        <p:pic>
          <p:nvPicPr>
            <p:cNvPr id="109" name="Picture 17" descr="ICON_VM_basic_flat_R2_Q408.png"/>
            <p:cNvPicPr>
              <a:picLocks noChangeAspect="1"/>
            </p:cNvPicPr>
            <p:nvPr/>
          </p:nvPicPr>
          <p:blipFill>
            <a:blip r:embed="rId24" cstate="print"/>
            <a:srcRect/>
            <a:stretch>
              <a:fillRect/>
            </a:stretch>
          </p:blipFill>
          <p:spPr bwMode="auto">
            <a:xfrm>
              <a:off x="1127759" y="2097258"/>
              <a:ext cx="352865" cy="352865"/>
            </a:xfrm>
            <a:prstGeom prst="rect">
              <a:avLst/>
            </a:prstGeom>
            <a:noFill/>
            <a:ln w="9525">
              <a:noFill/>
              <a:miter lim="800000"/>
              <a:headEnd/>
              <a:tailEnd/>
            </a:ln>
          </p:spPr>
        </p:pic>
        <p:pic>
          <p:nvPicPr>
            <p:cNvPr id="110" name="Picture 17" descr="ICON_VM_basic_flat_R2_Q408.png"/>
            <p:cNvPicPr>
              <a:picLocks noChangeAspect="1"/>
            </p:cNvPicPr>
            <p:nvPr/>
          </p:nvPicPr>
          <p:blipFill>
            <a:blip r:embed="rId24" cstate="print"/>
            <a:srcRect/>
            <a:stretch>
              <a:fillRect/>
            </a:stretch>
          </p:blipFill>
          <p:spPr bwMode="auto">
            <a:xfrm>
              <a:off x="1540412" y="2097258"/>
              <a:ext cx="352865" cy="352865"/>
            </a:xfrm>
            <a:prstGeom prst="rect">
              <a:avLst/>
            </a:prstGeom>
            <a:noFill/>
            <a:ln w="9525">
              <a:noFill/>
              <a:miter lim="800000"/>
              <a:headEnd/>
              <a:tailEnd/>
            </a:ln>
          </p:spPr>
        </p:pic>
        <p:pic>
          <p:nvPicPr>
            <p:cNvPr id="111" name="Picture 17" descr="ICON_VM_basic_flat_R2_Q408.png"/>
            <p:cNvPicPr>
              <a:picLocks noChangeAspect="1"/>
            </p:cNvPicPr>
            <p:nvPr/>
          </p:nvPicPr>
          <p:blipFill>
            <a:blip r:embed="rId24"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0" name="Group 111"/>
          <p:cNvGrpSpPr/>
          <p:nvPr/>
        </p:nvGrpSpPr>
        <p:grpSpPr>
          <a:xfrm>
            <a:off x="6481444" y="2566844"/>
            <a:ext cx="1178170" cy="352865"/>
            <a:chOff x="1127759" y="2097258"/>
            <a:chExt cx="1178170" cy="352865"/>
          </a:xfrm>
        </p:grpSpPr>
        <p:pic>
          <p:nvPicPr>
            <p:cNvPr id="113" name="Picture 17" descr="ICON_VM_basic_flat_R2_Q408.png"/>
            <p:cNvPicPr>
              <a:picLocks noChangeAspect="1"/>
            </p:cNvPicPr>
            <p:nvPr/>
          </p:nvPicPr>
          <p:blipFill>
            <a:blip r:embed="rId24" cstate="print"/>
            <a:srcRect/>
            <a:stretch>
              <a:fillRect/>
            </a:stretch>
          </p:blipFill>
          <p:spPr bwMode="auto">
            <a:xfrm>
              <a:off x="1127759" y="2097258"/>
              <a:ext cx="352865" cy="352865"/>
            </a:xfrm>
            <a:prstGeom prst="rect">
              <a:avLst/>
            </a:prstGeom>
            <a:noFill/>
            <a:ln w="9525">
              <a:noFill/>
              <a:miter lim="800000"/>
              <a:headEnd/>
              <a:tailEnd/>
            </a:ln>
          </p:spPr>
        </p:pic>
        <p:pic>
          <p:nvPicPr>
            <p:cNvPr id="114" name="Picture 17" descr="ICON_VM_basic_flat_R2_Q408.png"/>
            <p:cNvPicPr>
              <a:picLocks noChangeAspect="1"/>
            </p:cNvPicPr>
            <p:nvPr/>
          </p:nvPicPr>
          <p:blipFill>
            <a:blip r:embed="rId24" cstate="print"/>
            <a:srcRect/>
            <a:stretch>
              <a:fillRect/>
            </a:stretch>
          </p:blipFill>
          <p:spPr bwMode="auto">
            <a:xfrm>
              <a:off x="1540412" y="2097258"/>
              <a:ext cx="352865" cy="352865"/>
            </a:xfrm>
            <a:prstGeom prst="rect">
              <a:avLst/>
            </a:prstGeom>
            <a:noFill/>
            <a:ln w="9525">
              <a:noFill/>
              <a:miter lim="800000"/>
              <a:headEnd/>
              <a:tailEnd/>
            </a:ln>
          </p:spPr>
        </p:pic>
        <p:pic>
          <p:nvPicPr>
            <p:cNvPr id="115" name="Picture 17" descr="ICON_VM_basic_flat_R2_Q408.png"/>
            <p:cNvPicPr>
              <a:picLocks noChangeAspect="1"/>
            </p:cNvPicPr>
            <p:nvPr/>
          </p:nvPicPr>
          <p:blipFill>
            <a:blip r:embed="rId24"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1" name="Group 115"/>
          <p:cNvGrpSpPr/>
          <p:nvPr/>
        </p:nvGrpSpPr>
        <p:grpSpPr>
          <a:xfrm>
            <a:off x="1240760" y="2111353"/>
            <a:ext cx="1178170" cy="352865"/>
            <a:chOff x="1127759" y="2097258"/>
            <a:chExt cx="1178170" cy="352865"/>
          </a:xfrm>
        </p:grpSpPr>
        <p:pic>
          <p:nvPicPr>
            <p:cNvPr id="117" name="Picture 17" descr="ICON_VM_basic_flat_R2_Q408.png"/>
            <p:cNvPicPr>
              <a:picLocks noChangeAspect="1"/>
            </p:cNvPicPr>
            <p:nvPr/>
          </p:nvPicPr>
          <p:blipFill>
            <a:blip r:embed="rId24" cstate="print"/>
            <a:srcRect/>
            <a:stretch>
              <a:fillRect/>
            </a:stretch>
          </p:blipFill>
          <p:spPr bwMode="auto">
            <a:xfrm>
              <a:off x="1127759" y="2097258"/>
              <a:ext cx="352865" cy="352865"/>
            </a:xfrm>
            <a:prstGeom prst="rect">
              <a:avLst/>
            </a:prstGeom>
            <a:noFill/>
            <a:ln w="9525">
              <a:noFill/>
              <a:miter lim="800000"/>
              <a:headEnd/>
              <a:tailEnd/>
            </a:ln>
          </p:spPr>
        </p:pic>
        <p:pic>
          <p:nvPicPr>
            <p:cNvPr id="118" name="Picture 17" descr="ICON_VM_basic_flat_R2_Q408.png"/>
            <p:cNvPicPr>
              <a:picLocks noChangeAspect="1"/>
            </p:cNvPicPr>
            <p:nvPr/>
          </p:nvPicPr>
          <p:blipFill>
            <a:blip r:embed="rId24" cstate="print"/>
            <a:srcRect/>
            <a:stretch>
              <a:fillRect/>
            </a:stretch>
          </p:blipFill>
          <p:spPr bwMode="auto">
            <a:xfrm>
              <a:off x="1540412" y="2097258"/>
              <a:ext cx="352865" cy="352865"/>
            </a:xfrm>
            <a:prstGeom prst="rect">
              <a:avLst/>
            </a:prstGeom>
            <a:noFill/>
            <a:ln w="9525">
              <a:noFill/>
              <a:miter lim="800000"/>
              <a:headEnd/>
              <a:tailEnd/>
            </a:ln>
          </p:spPr>
        </p:pic>
        <p:pic>
          <p:nvPicPr>
            <p:cNvPr id="119" name="Picture 17" descr="ICON_VM_basic_flat_R2_Q408.png"/>
            <p:cNvPicPr>
              <a:picLocks noChangeAspect="1"/>
            </p:cNvPicPr>
            <p:nvPr/>
          </p:nvPicPr>
          <p:blipFill>
            <a:blip r:embed="rId24" cstate="print"/>
            <a:srcRect/>
            <a:stretch>
              <a:fillRect/>
            </a:stretch>
          </p:blipFill>
          <p:spPr bwMode="auto">
            <a:xfrm>
              <a:off x="1953064" y="2097258"/>
              <a:ext cx="352865" cy="352865"/>
            </a:xfrm>
            <a:prstGeom prst="rect">
              <a:avLst/>
            </a:prstGeom>
            <a:noFill/>
            <a:ln w="9525">
              <a:noFill/>
              <a:miter lim="800000"/>
              <a:headEnd/>
              <a:tailEnd/>
            </a:ln>
          </p:spPr>
        </p:pic>
      </p:grpSp>
      <p:grpSp>
        <p:nvGrpSpPr>
          <p:cNvPr id="12" name="Group 119"/>
          <p:cNvGrpSpPr/>
          <p:nvPr/>
        </p:nvGrpSpPr>
        <p:grpSpPr>
          <a:xfrm>
            <a:off x="6479099" y="2105948"/>
            <a:ext cx="1178170" cy="352865"/>
            <a:chOff x="1127759" y="2097258"/>
            <a:chExt cx="1178170" cy="352865"/>
          </a:xfrm>
        </p:grpSpPr>
        <p:pic>
          <p:nvPicPr>
            <p:cNvPr id="121" name="Picture 17" descr="ICON_VM_basic_flat_R2_Q408.png"/>
            <p:cNvPicPr>
              <a:picLocks noChangeAspect="1"/>
            </p:cNvPicPr>
            <p:nvPr/>
          </p:nvPicPr>
          <p:blipFill>
            <a:blip r:embed="rId24" cstate="print"/>
            <a:srcRect/>
            <a:stretch>
              <a:fillRect/>
            </a:stretch>
          </p:blipFill>
          <p:spPr bwMode="auto">
            <a:xfrm>
              <a:off x="1127759" y="2097258"/>
              <a:ext cx="352865" cy="352865"/>
            </a:xfrm>
            <a:prstGeom prst="rect">
              <a:avLst/>
            </a:prstGeom>
            <a:noFill/>
            <a:ln w="9525">
              <a:noFill/>
              <a:miter lim="800000"/>
              <a:headEnd/>
              <a:tailEnd/>
            </a:ln>
          </p:spPr>
        </p:pic>
        <p:pic>
          <p:nvPicPr>
            <p:cNvPr id="122" name="Picture 17" descr="ICON_VM_basic_flat_R2_Q408.png"/>
            <p:cNvPicPr>
              <a:picLocks noChangeAspect="1"/>
            </p:cNvPicPr>
            <p:nvPr/>
          </p:nvPicPr>
          <p:blipFill>
            <a:blip r:embed="rId24" cstate="print"/>
            <a:srcRect/>
            <a:stretch>
              <a:fillRect/>
            </a:stretch>
          </p:blipFill>
          <p:spPr bwMode="auto">
            <a:xfrm>
              <a:off x="1540412" y="2097258"/>
              <a:ext cx="352865" cy="352865"/>
            </a:xfrm>
            <a:prstGeom prst="rect">
              <a:avLst/>
            </a:prstGeom>
            <a:noFill/>
            <a:ln w="9525">
              <a:noFill/>
              <a:miter lim="800000"/>
              <a:headEnd/>
              <a:tailEnd/>
            </a:ln>
          </p:spPr>
        </p:pic>
        <p:pic>
          <p:nvPicPr>
            <p:cNvPr id="123" name="Picture 17" descr="ICON_VM_basic_flat_R2_Q408.png"/>
            <p:cNvPicPr>
              <a:picLocks noChangeAspect="1"/>
            </p:cNvPicPr>
            <p:nvPr/>
          </p:nvPicPr>
          <p:blipFill>
            <a:blip r:embed="rId24" cstate="print"/>
            <a:srcRect/>
            <a:stretch>
              <a:fillRect/>
            </a:stretch>
          </p:blipFill>
          <p:spPr bwMode="auto">
            <a:xfrm>
              <a:off x="1953064" y="2097258"/>
              <a:ext cx="352865" cy="352865"/>
            </a:xfrm>
            <a:prstGeom prst="rect">
              <a:avLst/>
            </a:prstGeom>
            <a:noFill/>
            <a:ln w="9525">
              <a:noFill/>
              <a:miter lim="800000"/>
              <a:headEnd/>
              <a:tailEnd/>
            </a:ln>
          </p:spPr>
        </p:pic>
      </p:grpSp>
      <p:sp>
        <p:nvSpPr>
          <p:cNvPr id="63" name="Rectangular Callout 62"/>
          <p:cNvSpPr/>
          <p:nvPr>
            <p:custDataLst>
              <p:tags r:id="rId14"/>
            </p:custDataLst>
          </p:nvPr>
        </p:nvSpPr>
        <p:spPr bwMode="auto">
          <a:xfrm>
            <a:off x="3130017" y="2177707"/>
            <a:ext cx="1142863" cy="828675"/>
          </a:xfrm>
          <a:prstGeom prst="wedgeRectCallout">
            <a:avLst>
              <a:gd name="adj1" fmla="val 12157"/>
              <a:gd name="adj2" fmla="val 87194"/>
            </a:avLst>
          </a:prstGeom>
          <a:ln>
            <a:headEnd/>
            <a:tailEnd/>
          </a:ln>
        </p:spPr>
        <p:style>
          <a:lnRef idx="2">
            <a:schemeClr val="accent5"/>
          </a:lnRef>
          <a:fillRef idx="1">
            <a:schemeClr val="lt1"/>
          </a:fillRef>
          <a:effectRef idx="0">
            <a:schemeClr val="accent5"/>
          </a:effectRef>
          <a:fontRef idx="minor">
            <a:schemeClr val="dk1"/>
          </a:fontRef>
        </p:style>
        <p:txBody>
          <a:bodyPr wrap="square" lIns="45720" tIns="45720" rIns="45720" bIns="45720" rtlCol="0" anchor="ctr"/>
          <a:lstStyle/>
          <a:p>
            <a:pPr algn="l"/>
            <a:r>
              <a:rPr lang="en-US" sz="1000" b="1" dirty="0" smtClean="0">
                <a:solidFill>
                  <a:srgbClr val="333333"/>
                </a:solidFill>
              </a:rPr>
              <a:t>Security groups enforced with VM movement</a:t>
            </a:r>
          </a:p>
        </p:txBody>
      </p:sp>
      <p:sp>
        <p:nvSpPr>
          <p:cNvPr id="64" name="Rectangular Callout 63"/>
          <p:cNvSpPr/>
          <p:nvPr>
            <p:custDataLst>
              <p:tags r:id="rId15"/>
            </p:custDataLst>
          </p:nvPr>
        </p:nvSpPr>
        <p:spPr bwMode="auto">
          <a:xfrm>
            <a:off x="4576645" y="1148421"/>
            <a:ext cx="1142863" cy="828675"/>
          </a:xfrm>
          <a:prstGeom prst="wedgeRectCallout">
            <a:avLst>
              <a:gd name="adj1" fmla="val 103860"/>
              <a:gd name="adj2" fmla="val -18058"/>
            </a:avLst>
          </a:prstGeom>
          <a:ln>
            <a:headEnd/>
            <a:tailEnd/>
          </a:ln>
        </p:spPr>
        <p:style>
          <a:lnRef idx="2">
            <a:schemeClr val="accent5"/>
          </a:lnRef>
          <a:fillRef idx="1">
            <a:schemeClr val="lt1"/>
          </a:fillRef>
          <a:effectRef idx="0">
            <a:schemeClr val="accent5"/>
          </a:effectRef>
          <a:fontRef idx="minor">
            <a:schemeClr val="dk1"/>
          </a:fontRef>
        </p:style>
        <p:txBody>
          <a:bodyPr wrap="square" lIns="45720" tIns="45720" rIns="45720" bIns="45720" rtlCol="0" anchor="ctr"/>
          <a:lstStyle/>
          <a:p>
            <a:pPr algn="l"/>
            <a:r>
              <a:rPr lang="en-US" sz="1000" b="1" dirty="0" smtClean="0">
                <a:solidFill>
                  <a:srgbClr val="333333"/>
                </a:solidFill>
              </a:rPr>
              <a:t>Policies based on logical attributes</a:t>
            </a:r>
          </a:p>
        </p:txBody>
      </p:sp>
      <p:sp useBgFill="1">
        <p:nvSpPr>
          <p:cNvPr id="59" name="Rectangle 58"/>
          <p:cNvSpPr/>
          <p:nvPr/>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9" presetClass="path" presetSubtype="0" accel="50000" decel="50000" fill="hold" nodeType="clickEffect">
                                  <p:stCondLst>
                                    <p:cond delay="0"/>
                                  </p:stCondLst>
                                  <p:childTnLst>
                                    <p:animMotion origin="layout" path="M -2.22222E-6 -4.44444E-6 L 0.17674 0.13727 " pathEditMode="relative" rAng="0" ptsTypes="AA">
                                      <p:cBhvr>
                                        <p:cTn id="12" dur="2000" fill="hold"/>
                                        <p:tgtEl>
                                          <p:spTgt spid="3"/>
                                        </p:tgtEl>
                                        <p:attrNameLst>
                                          <p:attrName>ppt_x</p:attrName>
                                          <p:attrName>ppt_y</p:attrName>
                                        </p:attrNameLst>
                                      </p:cBhvr>
                                      <p:rCtr x="88" y="69"/>
                                    </p:animMotion>
                                  </p:childTnLst>
                                </p:cTn>
                              </p:par>
                            </p:childTnLst>
                          </p:cTn>
                        </p:par>
                        <p:par>
                          <p:cTn id="13" fill="hold">
                            <p:stCondLst>
                              <p:cond delay="2000"/>
                            </p:stCondLst>
                            <p:childTnLst>
                              <p:par>
                                <p:cTn id="14" presetID="63" presetClass="path" presetSubtype="0" accel="50000" decel="50000" fill="hold" nodeType="afterEffect">
                                  <p:stCondLst>
                                    <p:cond delay="0"/>
                                  </p:stCondLst>
                                  <p:childTnLst>
                                    <p:animMotion origin="layout" path="M 0.17674 0.13727 L 0.37656 0.20857 " pathEditMode="relative" rAng="0" ptsTypes="AA">
                                      <p:cBhvr>
                                        <p:cTn id="15" dur="2000" fill="hold"/>
                                        <p:tgtEl>
                                          <p:spTgt spid="3"/>
                                        </p:tgtEl>
                                        <p:attrNameLst>
                                          <p:attrName>ppt_x</p:attrName>
                                          <p:attrName>ppt_y</p:attrName>
                                        </p:attrNameLst>
                                      </p:cBhvr>
                                      <p:rCtr x="100" y="36"/>
                                    </p:animMotion>
                                  </p:childTnLst>
                                </p:cTn>
                              </p:par>
                              <p:par>
                                <p:cTn id="16" presetID="1" presetClass="exit" presetSubtype="0" fill="hold" grpId="1" nodeType="withEffect">
                                  <p:stCondLst>
                                    <p:cond delay="0"/>
                                  </p:stCondLst>
                                  <p:childTnLst>
                                    <p:set>
                                      <p:cBhvr>
                                        <p:cTn id="17" dur="1" fill="hold">
                                          <p:stCondLst>
                                            <p:cond delay="0"/>
                                          </p:stCondLst>
                                        </p:cTn>
                                        <p:tgtEl>
                                          <p:spTgt spid="46"/>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childTnLst>
                                </p:cTn>
                              </p:par>
                            </p:childTnLst>
                          </p:cTn>
                        </p:par>
                        <p:par>
                          <p:cTn id="24" fill="hold">
                            <p:stCondLst>
                              <p:cond delay="4000"/>
                            </p:stCondLst>
                            <p:childTnLst>
                              <p:par>
                                <p:cTn id="25" presetID="49" presetClass="path" presetSubtype="0" accel="50000" decel="50000" fill="hold" nodeType="afterEffect">
                                  <p:stCondLst>
                                    <p:cond delay="0"/>
                                  </p:stCondLst>
                                  <p:childTnLst>
                                    <p:animMotion origin="layout" path="M -4.16667E-6 -4.81481E-6 L 0.17778 0.26667 " pathEditMode="relative" rAng="0" ptsTypes="AA">
                                      <p:cBhvr>
                                        <p:cTn id="26" dur="2000" fill="hold"/>
                                        <p:tgtEl>
                                          <p:spTgt spid="11"/>
                                        </p:tgtEl>
                                        <p:attrNameLst>
                                          <p:attrName>ppt_x</p:attrName>
                                          <p:attrName>ppt_y</p:attrName>
                                        </p:attrNameLst>
                                      </p:cBhvr>
                                      <p:rCtr x="89" y="133"/>
                                    </p:animMotion>
                                  </p:childTnLst>
                                </p:cTn>
                              </p:par>
                            </p:childTnLst>
                          </p:cTn>
                        </p:par>
                        <p:par>
                          <p:cTn id="27" fill="hold">
                            <p:stCondLst>
                              <p:cond delay="6000"/>
                            </p:stCondLst>
                            <p:childTnLst>
                              <p:par>
                                <p:cTn id="28" presetID="49" presetClass="path" presetSubtype="0" accel="50000" decel="50000" fill="hold" nodeType="afterEffect">
                                  <p:stCondLst>
                                    <p:cond delay="0"/>
                                  </p:stCondLst>
                                  <p:childTnLst>
                                    <p:animMotion origin="layout" path="M -0.00382 0.01019 L -0.20295 0.18982 " pathEditMode="relative" rAng="0" ptsTypes="AA">
                                      <p:cBhvr>
                                        <p:cTn id="29" dur="2000" fill="hold"/>
                                        <p:tgtEl>
                                          <p:spTgt spid="12"/>
                                        </p:tgtEl>
                                        <p:attrNameLst>
                                          <p:attrName>ppt_x</p:attrName>
                                          <p:attrName>ppt_y</p:attrName>
                                        </p:attrNameLst>
                                      </p:cBhvr>
                                      <p:rCtr x="-100" y="90"/>
                                    </p:animMotion>
                                  </p:childTnLst>
                                </p:cTn>
                              </p:par>
                            </p:childTnLst>
                          </p:cTn>
                        </p:par>
                        <p:par>
                          <p:cTn id="30" fill="hold">
                            <p:stCondLst>
                              <p:cond delay="8000"/>
                            </p:stCondLst>
                            <p:childTnLst>
                              <p:par>
                                <p:cTn id="31" presetID="1" presetClass="entr" presetSubtype="0"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46" grpId="0" animBg="1"/>
      <p:bldP spid="46" grpId="1" animBg="1"/>
      <p:bldP spid="44" grpId="0" animBg="1"/>
      <p:bldP spid="45" grpId="0" animBg="1"/>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vShield App </a:t>
            </a:r>
            <a:br>
              <a:rPr lang="en-US" dirty="0" smtClean="0"/>
            </a:br>
            <a:r>
              <a:rPr lang="en-US" sz="1800" dirty="0" smtClean="0"/>
              <a:t>Application Protection for Network Based Threats</a:t>
            </a:r>
            <a:endParaRPr lang="en-US" sz="1800" dirty="0"/>
          </a:p>
        </p:txBody>
      </p:sp>
      <p:sp>
        <p:nvSpPr>
          <p:cNvPr id="91" name="Rectangle 90"/>
          <p:cNvSpPr/>
          <p:nvPr/>
        </p:nvSpPr>
        <p:spPr bwMode="auto">
          <a:xfrm>
            <a:off x="4450814" y="792846"/>
            <a:ext cx="4614998" cy="542441"/>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800" b="1" dirty="0" smtClean="0">
                <a:solidFill>
                  <a:srgbClr val="FFFFFF"/>
                </a:solidFill>
              </a:rPr>
              <a:t>Features</a:t>
            </a:r>
          </a:p>
        </p:txBody>
      </p:sp>
      <p:sp>
        <p:nvSpPr>
          <p:cNvPr id="95" name="TextBox 94"/>
          <p:cNvSpPr txBox="1"/>
          <p:nvPr/>
        </p:nvSpPr>
        <p:spPr>
          <a:xfrm>
            <a:off x="4459458" y="1343465"/>
            <a:ext cx="4586068" cy="2790437"/>
          </a:xfrm>
          <a:prstGeom prst="rect">
            <a:avLst/>
          </a:prstGeom>
          <a:solidFill>
            <a:schemeClr val="bg1">
              <a:lumMod val="95000"/>
            </a:schemeClr>
          </a:solidFill>
          <a:scene3d>
            <a:camera prst="orthographicFront"/>
            <a:lightRig rig="threePt" dir="t"/>
          </a:scene3d>
          <a:sp3d>
            <a:bevelT/>
          </a:sp3d>
        </p:spPr>
        <p:txBody>
          <a:bodyPr wrap="square" rtlCol="0">
            <a:spAutoFit/>
          </a:bodyPr>
          <a:lstStyle/>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Hypervisor-level firewall </a:t>
            </a:r>
          </a:p>
          <a:p>
            <a:pPr marL="5730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Inbound, outbound connection control applied at vNIC level</a:t>
            </a:r>
          </a:p>
          <a:p>
            <a:pPr marL="1158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Elastic security groups  - “stretch” as virtual machines migrate to new hosts</a:t>
            </a:r>
          </a:p>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Robust flow monitoring </a:t>
            </a:r>
          </a:p>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Policy Management</a:t>
            </a:r>
          </a:p>
          <a:p>
            <a:pPr marL="5730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Simple and business-relevant policies</a:t>
            </a:r>
          </a:p>
          <a:p>
            <a:pPr marL="573088" lvl="1"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Managed through UI or REST APIs</a:t>
            </a:r>
          </a:p>
          <a:p>
            <a:pPr marL="115888" indent="-115888" algn="l">
              <a:lnSpc>
                <a:spcPct val="85000"/>
              </a:lnSpc>
              <a:spcBef>
                <a:spcPct val="15000"/>
              </a:spcBef>
              <a:spcAft>
                <a:spcPct val="25000"/>
              </a:spcAft>
              <a:buClr>
                <a:srgbClr val="0070C0"/>
              </a:buClr>
              <a:buFont typeface="Arial"/>
              <a:buChar char="•"/>
              <a:defRPr/>
            </a:pPr>
            <a:r>
              <a:rPr lang="en-US" sz="1400" dirty="0" smtClean="0">
                <a:solidFill>
                  <a:schemeClr val="tx1"/>
                </a:solidFill>
                <a:cs typeface="Arial" charset="0"/>
              </a:rPr>
              <a:t>Logging and auditing based on industry standard syslog format</a:t>
            </a:r>
          </a:p>
        </p:txBody>
      </p:sp>
      <p:sp>
        <p:nvSpPr>
          <p:cNvPr id="98" name="Rectangle 97"/>
          <p:cNvSpPr/>
          <p:nvPr/>
        </p:nvSpPr>
        <p:spPr bwMode="auto">
          <a:xfrm>
            <a:off x="4473917" y="4195232"/>
            <a:ext cx="4614998" cy="542441"/>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800" b="1" dirty="0" smtClean="0">
                <a:solidFill>
                  <a:srgbClr val="FFFFFF"/>
                </a:solidFill>
              </a:rPr>
              <a:t>Benefits</a:t>
            </a:r>
          </a:p>
        </p:txBody>
      </p:sp>
      <p:sp>
        <p:nvSpPr>
          <p:cNvPr id="99" name="TextBox 98"/>
          <p:cNvSpPr txBox="1"/>
          <p:nvPr/>
        </p:nvSpPr>
        <p:spPr>
          <a:xfrm>
            <a:off x="4501662" y="4749198"/>
            <a:ext cx="4508695" cy="1632755"/>
          </a:xfrm>
          <a:prstGeom prst="rect">
            <a:avLst/>
          </a:prstGeom>
          <a:solidFill>
            <a:schemeClr val="bg1">
              <a:lumMod val="95000"/>
            </a:schemeClr>
          </a:solidFill>
          <a:scene3d>
            <a:camera prst="orthographicFront"/>
            <a:lightRig rig="threePt" dir="t"/>
          </a:scene3d>
          <a:sp3d>
            <a:bevelT/>
          </a:sp3d>
        </p:spPr>
        <p:txBody>
          <a:bodyPr wrap="square" rtlCol="0">
            <a:spAutoFit/>
          </a:bodyPr>
          <a:lstStyle/>
          <a:p>
            <a:pPr marL="115888" indent="-115888" algn="l">
              <a:lnSpc>
                <a:spcPct val="85000"/>
              </a:lnSpc>
              <a:spcBef>
                <a:spcPct val="15000"/>
              </a:spcBef>
              <a:spcAft>
                <a:spcPct val="25000"/>
              </a:spcAft>
              <a:buClr>
                <a:srgbClr val="0070C0"/>
              </a:buClr>
              <a:buFont typeface="Arial" pitchFamily="34" charset="0"/>
              <a:buChar char="•"/>
            </a:pPr>
            <a:r>
              <a:rPr lang="en-US" sz="1400" dirty="0" smtClean="0">
                <a:solidFill>
                  <a:schemeClr val="tx1"/>
                </a:solidFill>
              </a:rPr>
              <a:t>Increase visibility for inter-VM communications</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chemeClr val="tx1"/>
                </a:solidFill>
                <a:cs typeface="Arial" charset="0"/>
              </a:rPr>
              <a:t>Eliminate dedicated hardware and VLANs for different security groups</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chemeClr val="tx1"/>
                </a:solidFill>
              </a:rPr>
              <a:t>Optimize resource utilization while maintaining strict security </a:t>
            </a:r>
          </a:p>
          <a:p>
            <a:pPr marL="115888" indent="-115888" algn="l">
              <a:lnSpc>
                <a:spcPct val="85000"/>
              </a:lnSpc>
              <a:spcBef>
                <a:spcPct val="15000"/>
              </a:spcBef>
              <a:spcAft>
                <a:spcPct val="25000"/>
              </a:spcAft>
              <a:buClr>
                <a:srgbClr val="0070C0"/>
              </a:buClr>
              <a:buFont typeface="Arial" pitchFamily="34" charset="0"/>
              <a:buChar char="•"/>
            </a:pPr>
            <a:r>
              <a:rPr lang="en-US" sz="1400" dirty="0" smtClean="0">
                <a:solidFill>
                  <a:schemeClr val="tx1"/>
                </a:solidFill>
              </a:rPr>
              <a:t>Simplified compliance with comprehensive logging of inter VM activity</a:t>
            </a:r>
            <a:endParaRPr lang="en-US" sz="1400" dirty="0">
              <a:solidFill>
                <a:schemeClr val="tx1"/>
              </a:solidFill>
            </a:endParaRPr>
          </a:p>
        </p:txBody>
      </p:sp>
      <p:pic>
        <p:nvPicPr>
          <p:cNvPr id="83" name="Picture 82" descr="VMW_10Q2_DGRM_vShield_App_R3.png"/>
          <p:cNvPicPr>
            <a:picLocks noChangeAspect="1"/>
          </p:cNvPicPr>
          <p:nvPr/>
        </p:nvPicPr>
        <p:blipFill>
          <a:blip r:embed="rId3" cstate="print"/>
          <a:stretch>
            <a:fillRect/>
          </a:stretch>
        </p:blipFill>
        <p:spPr>
          <a:xfrm>
            <a:off x="0" y="1798340"/>
            <a:ext cx="4429125" cy="3074532"/>
          </a:xfrm>
          <a:prstGeom prst="rect">
            <a:avLst/>
          </a:prstGeom>
        </p:spPr>
      </p:pic>
      <p:sp>
        <p:nvSpPr>
          <p:cNvPr id="8" name="Rounded Rectangle 7"/>
          <p:cNvSpPr/>
          <p:nvPr/>
        </p:nvSpPr>
        <p:spPr bwMode="auto">
          <a:xfrm>
            <a:off x="198161" y="2236763"/>
            <a:ext cx="1117168" cy="128485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endParaRPr lang="en-US" sz="1400" dirty="0" smtClean="0">
              <a:solidFill>
                <a:schemeClr val="tx1"/>
              </a:solidFill>
            </a:endParaRPr>
          </a:p>
        </p:txBody>
      </p:sp>
      <p:sp>
        <p:nvSpPr>
          <p:cNvPr id="9" name="Rounded Rectangle 8"/>
          <p:cNvSpPr/>
          <p:nvPr/>
        </p:nvSpPr>
        <p:spPr bwMode="auto">
          <a:xfrm>
            <a:off x="1468942" y="2248486"/>
            <a:ext cx="1126547" cy="128485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endParaRPr lang="en-US" sz="1400" dirty="0" smtClean="0">
              <a:solidFill>
                <a:schemeClr val="tx1"/>
              </a:solidFill>
            </a:endParaRPr>
          </a:p>
        </p:txBody>
      </p:sp>
      <p:sp>
        <p:nvSpPr>
          <p:cNvPr id="10" name="Rounded Rectangle 9"/>
          <p:cNvSpPr/>
          <p:nvPr/>
        </p:nvSpPr>
        <p:spPr bwMode="auto">
          <a:xfrm>
            <a:off x="2957772" y="2253175"/>
            <a:ext cx="1143000" cy="128485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endParaRPr lang="en-US" sz="1400" dirty="0" smtClean="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ppt_x"/>
                                          </p:val>
                                        </p:tav>
                                        <p:tav tm="100000">
                                          <p:val>
                                            <p:strVal val="#ppt_x"/>
                                          </p:val>
                                        </p:tav>
                                      </p:tavLst>
                                    </p:anim>
                                    <p:anim calcmode="lin" valueType="num">
                                      <p:cBhvr additive="base">
                                        <p:cTn id="8" dur="500" fill="hold"/>
                                        <p:tgtEl>
                                          <p:spTgt spid="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ppt_x"/>
                                          </p:val>
                                        </p:tav>
                                        <p:tav tm="100000">
                                          <p:val>
                                            <p:strVal val="#ppt_x"/>
                                          </p:val>
                                        </p:tav>
                                      </p:tavLst>
                                    </p:anim>
                                    <p:anim calcmode="lin" valueType="num">
                                      <p:cBhvr additive="base">
                                        <p:cTn id="1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vShield Endpoint</a:t>
            </a:r>
            <a:br>
              <a:rPr lang="en-US" dirty="0" smtClean="0"/>
            </a:br>
            <a:r>
              <a:rPr lang="en-US" sz="1800" dirty="0" smtClean="0"/>
              <a:t>Offload Anti-virus Processing for Endpoints</a:t>
            </a:r>
            <a:endParaRPr lang="en-US" sz="1800" dirty="0"/>
          </a:p>
        </p:txBody>
      </p:sp>
      <p:sp>
        <p:nvSpPr>
          <p:cNvPr id="74" name="Rectangle 73"/>
          <p:cNvSpPr/>
          <p:nvPr/>
        </p:nvSpPr>
        <p:spPr bwMode="auto">
          <a:xfrm>
            <a:off x="4205945" y="3537478"/>
            <a:ext cx="4781320" cy="403443"/>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a:lnSpc>
                <a:spcPct val="85000"/>
              </a:lnSpc>
              <a:spcAft>
                <a:spcPct val="0"/>
              </a:spcAft>
              <a:buClr>
                <a:srgbClr val="000000"/>
              </a:buClr>
              <a:defRPr/>
            </a:pPr>
            <a:r>
              <a:rPr lang="en-US" sz="1800" dirty="0" smtClean="0">
                <a:solidFill>
                  <a:srgbClr val="FFFFFF"/>
                </a:solidFill>
              </a:rPr>
              <a:t>Benefits</a:t>
            </a:r>
            <a:endParaRPr lang="en-US" sz="1800" dirty="0">
              <a:solidFill>
                <a:srgbClr val="FFFFFF"/>
              </a:solidFill>
            </a:endParaRPr>
          </a:p>
        </p:txBody>
      </p:sp>
      <p:sp>
        <p:nvSpPr>
          <p:cNvPr id="78" name="TextBox 77"/>
          <p:cNvSpPr txBox="1"/>
          <p:nvPr/>
        </p:nvSpPr>
        <p:spPr>
          <a:xfrm>
            <a:off x="4213860" y="3945988"/>
            <a:ext cx="4754879" cy="1815882"/>
          </a:xfrm>
          <a:prstGeom prst="rect">
            <a:avLst/>
          </a:prstGeom>
          <a:solidFill>
            <a:schemeClr val="bg1">
              <a:lumMod val="95000"/>
            </a:schemeClr>
          </a:solidFill>
          <a:scene3d>
            <a:camera prst="orthographicFront"/>
            <a:lightRig rig="threePt" dir="t"/>
          </a:scene3d>
          <a:sp3d>
            <a:bevelT/>
          </a:sp3d>
        </p:spPr>
        <p:txBody>
          <a:bodyPr wrap="square" rtlCol="0">
            <a:spAutoFit/>
          </a:bodyPr>
          <a:lstStyle/>
          <a:p>
            <a:pPr marL="115888" indent="-115888" algn="l">
              <a:lnSpc>
                <a:spcPct val="85000"/>
              </a:lnSpc>
              <a:spcBef>
                <a:spcPct val="15000"/>
              </a:spcBef>
              <a:spcAft>
                <a:spcPct val="25000"/>
              </a:spcAft>
              <a:buClr>
                <a:srgbClr val="0070C0"/>
              </a:buClr>
              <a:buFont typeface="Arial" pitchFamily="34" charset="0"/>
              <a:buChar char="•"/>
            </a:pPr>
            <a:r>
              <a:rPr lang="en-US" sz="1400" dirty="0" smtClean="0">
                <a:solidFill>
                  <a:schemeClr val="tx1"/>
                </a:solidFill>
              </a:rPr>
              <a:t>Improve performance by offloading anti-virus functions in tandem with AV partners</a:t>
            </a:r>
          </a:p>
          <a:p>
            <a:pPr marL="115888" indent="-115888" algn="l">
              <a:lnSpc>
                <a:spcPct val="85000"/>
              </a:lnSpc>
              <a:spcBef>
                <a:spcPct val="15000"/>
              </a:spcBef>
              <a:spcAft>
                <a:spcPct val="25000"/>
              </a:spcAft>
              <a:buClr>
                <a:srgbClr val="0070C0"/>
              </a:buClr>
              <a:buFont typeface="Arial" pitchFamily="34" charset="0"/>
              <a:buChar char="•"/>
            </a:pPr>
            <a:r>
              <a:rPr lang="en-US" sz="1400" dirty="0" smtClean="0">
                <a:solidFill>
                  <a:schemeClr val="tx1"/>
                </a:solidFill>
              </a:rPr>
              <a:t>Improve VM performance by eliminating anti-virus storms</a:t>
            </a:r>
          </a:p>
          <a:p>
            <a:pPr marL="115888" indent="-115888" algn="l">
              <a:lnSpc>
                <a:spcPct val="85000"/>
              </a:lnSpc>
              <a:spcBef>
                <a:spcPct val="15000"/>
              </a:spcBef>
              <a:spcAft>
                <a:spcPct val="25000"/>
              </a:spcAft>
              <a:buClr>
                <a:srgbClr val="0070C0"/>
              </a:buClr>
              <a:buFont typeface="Arial" pitchFamily="34" charset="0"/>
              <a:buChar char="•"/>
            </a:pPr>
            <a:r>
              <a:rPr lang="en-US" sz="1400" dirty="0" smtClean="0">
                <a:solidFill>
                  <a:schemeClr val="tx1"/>
                </a:solidFill>
              </a:rPr>
              <a:t>Reduce risk by eliminating agents susceptible to attacks and enforced remediation</a:t>
            </a:r>
          </a:p>
          <a:p>
            <a:pPr marL="115888" indent="-115888" algn="l">
              <a:lnSpc>
                <a:spcPct val="85000"/>
              </a:lnSpc>
              <a:spcBef>
                <a:spcPct val="15000"/>
              </a:spcBef>
              <a:spcAft>
                <a:spcPct val="25000"/>
              </a:spcAft>
              <a:buClr>
                <a:srgbClr val="0070C0"/>
              </a:buClr>
              <a:buFont typeface="Arial" pitchFamily="34" charset="0"/>
              <a:buChar char="•"/>
            </a:pPr>
            <a:r>
              <a:rPr lang="en-US" sz="1400" dirty="0" smtClean="0">
                <a:solidFill>
                  <a:schemeClr val="tx1"/>
                </a:solidFill>
              </a:rPr>
              <a:t>Satisfy audit requirements with detailed logging of AV tasks</a:t>
            </a:r>
            <a:endParaRPr lang="en-US" sz="1400" dirty="0">
              <a:solidFill>
                <a:schemeClr val="tx1"/>
              </a:solidFill>
            </a:endParaRPr>
          </a:p>
        </p:txBody>
      </p:sp>
      <p:sp>
        <p:nvSpPr>
          <p:cNvPr id="85" name="Rectangle 84"/>
          <p:cNvSpPr/>
          <p:nvPr/>
        </p:nvSpPr>
        <p:spPr bwMode="auto">
          <a:xfrm>
            <a:off x="4182075" y="858543"/>
            <a:ext cx="4781320" cy="403443"/>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a:lnSpc>
                <a:spcPct val="85000"/>
              </a:lnSpc>
              <a:spcAft>
                <a:spcPct val="0"/>
              </a:spcAft>
              <a:buClr>
                <a:srgbClr val="000000"/>
              </a:buClr>
              <a:defRPr/>
            </a:pPr>
            <a:r>
              <a:rPr lang="en-US" sz="1800" dirty="0" smtClean="0">
                <a:solidFill>
                  <a:srgbClr val="FFFFFF"/>
                </a:solidFill>
              </a:rPr>
              <a:t>Features</a:t>
            </a:r>
            <a:endParaRPr lang="en-US" sz="1800" dirty="0">
              <a:solidFill>
                <a:srgbClr val="FFFFFF"/>
              </a:solidFill>
            </a:endParaRPr>
          </a:p>
        </p:txBody>
      </p:sp>
      <p:sp>
        <p:nvSpPr>
          <p:cNvPr id="86" name="TextBox 85"/>
          <p:cNvSpPr txBox="1"/>
          <p:nvPr/>
        </p:nvSpPr>
        <p:spPr>
          <a:xfrm>
            <a:off x="4185726" y="1262054"/>
            <a:ext cx="4790048" cy="1449628"/>
          </a:xfrm>
          <a:prstGeom prst="rect">
            <a:avLst/>
          </a:prstGeom>
          <a:solidFill>
            <a:schemeClr val="bg1">
              <a:lumMod val="95000"/>
            </a:schemeClr>
          </a:solidFill>
          <a:scene3d>
            <a:camera prst="orthographicFront"/>
            <a:lightRig rig="threePt" dir="t"/>
          </a:scene3d>
          <a:sp3d>
            <a:bevelT/>
          </a:sp3d>
        </p:spPr>
        <p:txBody>
          <a:bodyPr wrap="square" rtlCol="0">
            <a:spAutoFit/>
          </a:bodyPr>
          <a:lstStyle/>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chemeClr val="tx1"/>
                </a:solidFill>
              </a:rPr>
              <a:t>Eliminate anti-virus agents in each VM; anti-virus off-loaded to a security VM delivered by AV partners</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chemeClr val="tx1"/>
                </a:solidFill>
              </a:rPr>
              <a:t>Enforce remediation using driver in VM   </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chemeClr val="tx1"/>
                </a:solidFill>
              </a:rPr>
              <a:t>Policy and configuration Management: through UI or REST APIs</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chemeClr val="tx1"/>
                </a:solidFill>
              </a:rPr>
              <a:t>Logging and auditing</a:t>
            </a:r>
            <a:endParaRPr lang="en-US" sz="1400" dirty="0">
              <a:solidFill>
                <a:schemeClr val="tx1"/>
              </a:solidFill>
            </a:endParaRPr>
          </a:p>
        </p:txBody>
      </p:sp>
      <p:pic>
        <p:nvPicPr>
          <p:cNvPr id="8" name="Picture 7" descr="VMW_10Q2_DGRM_vShieldEndpoint_R6.png"/>
          <p:cNvPicPr>
            <a:picLocks noChangeAspect="1"/>
          </p:cNvPicPr>
          <p:nvPr/>
        </p:nvPicPr>
        <p:blipFill>
          <a:blip r:embed="rId3" cstate="print"/>
          <a:stretch>
            <a:fillRect/>
          </a:stretch>
        </p:blipFill>
        <p:spPr>
          <a:xfrm>
            <a:off x="190500" y="915053"/>
            <a:ext cx="3790950" cy="51926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ppt_x"/>
                                          </p:val>
                                        </p:tav>
                                        <p:tav tm="100000">
                                          <p:val>
                                            <p:strVal val="#ppt_x"/>
                                          </p:val>
                                        </p:tav>
                                      </p:tavLst>
                                    </p:anim>
                                    <p:anim calcmode="lin" valueType="num">
                                      <p:cBhvr additive="base">
                                        <p:cTn id="1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Agenda</a:t>
            </a:r>
          </a:p>
        </p:txBody>
      </p:sp>
      <p:sp>
        <p:nvSpPr>
          <p:cNvPr id="5" name="Text Placeholder 4"/>
          <p:cNvSpPr>
            <a:spLocks noGrp="1"/>
          </p:cNvSpPr>
          <p:nvPr>
            <p:ph type="body" sz="quarter" idx="12"/>
          </p:nvPr>
        </p:nvSpPr>
        <p:spPr/>
        <p:txBody>
          <a:bodyPr/>
          <a:lstStyle/>
          <a:p>
            <a:r>
              <a:rPr lang="en-US" dirty="0" smtClean="0">
                <a:solidFill>
                  <a:schemeClr val="bg2"/>
                </a:solidFill>
              </a:rPr>
              <a:t>Cloud Computing &amp; Security </a:t>
            </a:r>
          </a:p>
          <a:p>
            <a:r>
              <a:rPr lang="en-US" dirty="0" smtClean="0">
                <a:solidFill>
                  <a:schemeClr val="bg2"/>
                </a:solidFill>
              </a:rPr>
              <a:t>Security – State of the Market</a:t>
            </a:r>
          </a:p>
          <a:p>
            <a:r>
              <a:rPr lang="en-US" dirty="0" smtClean="0">
                <a:solidFill>
                  <a:schemeClr val="bg2"/>
                </a:solidFill>
              </a:rPr>
              <a:t>Virtualization - Key Security Enabler</a:t>
            </a:r>
          </a:p>
          <a:p>
            <a:r>
              <a:rPr lang="en-US" dirty="0" smtClean="0">
                <a:solidFill>
                  <a:schemeClr val="bg2"/>
                </a:solidFill>
              </a:rPr>
              <a:t>vShield Products</a:t>
            </a:r>
          </a:p>
          <a:p>
            <a:r>
              <a:rPr lang="en-US" dirty="0" smtClean="0">
                <a:solidFill>
                  <a:schemeClr val="tx1"/>
                </a:solidFill>
              </a:rPr>
              <a:t>Use cases</a:t>
            </a:r>
          </a:p>
          <a:p>
            <a:r>
              <a:rPr lang="en-US" dirty="0" smtClean="0">
                <a:solidFill>
                  <a:schemeClr val="bg2"/>
                </a:solidFill>
              </a:rPr>
              <a:t>Summary</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ounded Rectangle 125"/>
          <p:cNvSpPr/>
          <p:nvPr>
            <p:custDataLst>
              <p:tags r:id="rId2"/>
            </p:custDataLst>
          </p:nvPr>
        </p:nvSpPr>
        <p:spPr bwMode="auto">
          <a:xfrm>
            <a:off x="673766" y="1010654"/>
            <a:ext cx="3224463" cy="1864896"/>
          </a:xfrm>
          <a:prstGeom prst="roundRect">
            <a:avLst>
              <a:gd name="adj" fmla="val 6944"/>
            </a:avLst>
          </a:prstGeom>
          <a:solidFill>
            <a:schemeClr val="accent4">
              <a:lumMod val="60000"/>
              <a:lumOff val="40000"/>
            </a:schemeClr>
          </a:solidFill>
          <a:ln w="19050">
            <a:solidFill>
              <a:schemeClr val="accent4">
                <a:lumMod val="75000"/>
              </a:schemeClr>
            </a:solidFill>
            <a:prstDash val="sysDash"/>
            <a:round/>
            <a:headEnd/>
            <a:tailEnd/>
          </a:ln>
          <a:effectLst>
            <a:innerShdw blurRad="63500" dist="50800" dir="8100000">
              <a:prstClr val="black">
                <a:alpha val="50000"/>
              </a:prstClr>
            </a:innerShdw>
            <a:softEdge rad="63500"/>
          </a:effectLst>
        </p:spPr>
        <p:txBody>
          <a:bodyPr wrap="none" lIns="0" tIns="0" rIns="0" bIns="0" rtlCol="0" anchor="ctr"/>
          <a:lstStyle/>
          <a:p>
            <a:endParaRPr lang="en-US" sz="1800" dirty="0" smtClean="0">
              <a:solidFill>
                <a:srgbClr val="FFFFFF"/>
              </a:solidFill>
            </a:endParaRPr>
          </a:p>
        </p:txBody>
      </p:sp>
      <p:graphicFrame>
        <p:nvGraphicFramePr>
          <p:cNvPr id="125" name="Object 124" hidden="1"/>
          <p:cNvGraphicFramePr>
            <a:graphicFrameLocks/>
          </p:cNvGraphicFramePr>
          <p:nvPr/>
        </p:nvGraphicFramePr>
        <p:xfrm>
          <a:off x="0" y="0"/>
          <a:ext cx="158750" cy="158750"/>
        </p:xfrm>
        <a:graphic>
          <a:graphicData uri="http://schemas.openxmlformats.org/presentationml/2006/ole">
            <p:oleObj spid="_x0000_s316418" name="think-cell Slide" r:id="rId37" imgW="0" imgH="0" progId="">
              <p:embed/>
            </p:oleObj>
          </a:graphicData>
        </a:graphic>
      </p:graphicFrame>
      <p:sp>
        <p:nvSpPr>
          <p:cNvPr id="2" name="Title 1"/>
          <p:cNvSpPr>
            <a:spLocks noGrp="1"/>
          </p:cNvSpPr>
          <p:nvPr>
            <p:ph type="title"/>
            <p:custDataLst>
              <p:tags r:id="rId3"/>
            </p:custDataLst>
          </p:nvPr>
        </p:nvSpPr>
        <p:spPr>
          <a:noFill/>
          <a:ln w="9525">
            <a:noFill/>
            <a:miter lim="800000"/>
            <a:headEnd/>
            <a:tailEnd/>
          </a:ln>
        </p:spPr>
        <p:txBody>
          <a:bodyPr vert="horz" wrap="square" lIns="0" tIns="0" rIns="0" bIns="0" numCol="1" anchor="ctr" anchorCtr="0" compatLnSpc="1">
            <a:prstTxWarp prst="textNoShape">
              <a:avLst/>
            </a:prstTxWarp>
          </a:bodyPr>
          <a:lstStyle/>
          <a:p>
            <a:pPr marL="457200" lvl="0" indent="-457200">
              <a:lnSpc>
                <a:spcPts val="2400"/>
              </a:lnSpc>
            </a:pPr>
            <a:r>
              <a:rPr lang="en-US" dirty="0" smtClean="0"/>
              <a:t>Service Provider - Offering Multi-Tenant Hosting Service  </a:t>
            </a:r>
          </a:p>
        </p:txBody>
      </p:sp>
      <p:sp>
        <p:nvSpPr>
          <p:cNvPr id="66" name="Right Triangle 65"/>
          <p:cNvSpPr/>
          <p:nvPr>
            <p:custDataLst>
              <p:tags r:id="rId4"/>
            </p:custDataLst>
          </p:nvPr>
        </p:nvSpPr>
        <p:spPr bwMode="auto">
          <a:xfrm flipH="1" flipV="1">
            <a:off x="1066799" y="3641558"/>
            <a:ext cx="1090864" cy="288758"/>
          </a:xfrm>
          <a:prstGeom prst="rtTriangle">
            <a:avLst/>
          </a:prstGeom>
          <a:solidFill>
            <a:schemeClr val="bg1"/>
          </a:solidFill>
          <a:ln w="19050">
            <a:noFill/>
            <a:round/>
            <a:headEnd/>
            <a:tailEnd/>
          </a:ln>
        </p:spPr>
        <p:txBody>
          <a:bodyPr wrap="none" lIns="0" tIns="0" rIns="0" bIns="0" rtlCol="0" anchor="ctr"/>
          <a:lstStyle/>
          <a:p>
            <a:endParaRPr lang="en-US" sz="1800" dirty="0" smtClean="0">
              <a:solidFill>
                <a:srgbClr val="FFFFFF"/>
              </a:solidFill>
            </a:endParaRPr>
          </a:p>
        </p:txBody>
      </p:sp>
      <p:sp>
        <p:nvSpPr>
          <p:cNvPr id="67" name="TextBox 66"/>
          <p:cNvSpPr txBox="1"/>
          <p:nvPr>
            <p:custDataLst>
              <p:tags r:id="rId5"/>
            </p:custDataLst>
          </p:nvPr>
        </p:nvSpPr>
        <p:spPr>
          <a:xfrm>
            <a:off x="519379" y="5805289"/>
            <a:ext cx="977704" cy="276999"/>
          </a:xfrm>
          <a:prstGeom prst="rect">
            <a:avLst/>
          </a:prstGeom>
          <a:solidFill>
            <a:srgbClr val="F8F8F8"/>
          </a:solidFill>
        </p:spPr>
        <p:txBody>
          <a:bodyPr wrap="none" rtlCol="0">
            <a:spAutoFit/>
          </a:bodyPr>
          <a:lstStyle/>
          <a:p>
            <a:pPr algn="l"/>
            <a:r>
              <a:rPr lang="en-US" sz="1200" dirty="0" smtClean="0">
                <a:solidFill>
                  <a:srgbClr val="333333"/>
                </a:solidFill>
                <a:latin typeface="Arial"/>
                <a:ea typeface="ＭＳ Ｐゴシック"/>
              </a:rPr>
              <a:t>Company A</a:t>
            </a:r>
          </a:p>
        </p:txBody>
      </p:sp>
      <p:cxnSp>
        <p:nvCxnSpPr>
          <p:cNvPr id="70" name="Straight Connector 69"/>
          <p:cNvCxnSpPr/>
          <p:nvPr>
            <p:custDataLst>
              <p:tags r:id="rId6"/>
            </p:custDataLst>
          </p:nvPr>
        </p:nvCxnSpPr>
        <p:spPr bwMode="auto">
          <a:xfrm flipV="1">
            <a:off x="972152" y="4171071"/>
            <a:ext cx="1053596" cy="904897"/>
          </a:xfrm>
          <a:prstGeom prst="line">
            <a:avLst/>
          </a:prstGeom>
          <a:solidFill>
            <a:srgbClr val="0095D3"/>
          </a:solidFill>
          <a:ln w="76200" cap="flat" cmpd="sng" algn="ctr">
            <a:solidFill>
              <a:srgbClr val="FF0000"/>
            </a:solidFill>
            <a:prstDash val="solid"/>
            <a:round/>
            <a:headEnd type="none" w="med" len="med"/>
            <a:tailEnd type="none" w="med" len="med"/>
          </a:ln>
          <a:effectLst/>
        </p:spPr>
      </p:cxnSp>
      <p:sp>
        <p:nvSpPr>
          <p:cNvPr id="84" name="Right Triangle 83"/>
          <p:cNvSpPr/>
          <p:nvPr>
            <p:custDataLst>
              <p:tags r:id="rId7"/>
            </p:custDataLst>
          </p:nvPr>
        </p:nvSpPr>
        <p:spPr bwMode="auto">
          <a:xfrm flipH="1" flipV="1">
            <a:off x="1179093" y="5005137"/>
            <a:ext cx="1090864" cy="288758"/>
          </a:xfrm>
          <a:prstGeom prst="rtTriangle">
            <a:avLst/>
          </a:prstGeom>
          <a:solidFill>
            <a:schemeClr val="bg1"/>
          </a:solidFill>
          <a:ln w="19050">
            <a:noFill/>
            <a:round/>
            <a:headEnd/>
            <a:tailEnd/>
          </a:ln>
        </p:spPr>
        <p:txBody>
          <a:bodyPr wrap="none" lIns="0" tIns="0" rIns="0" bIns="0" rtlCol="0" anchor="ctr"/>
          <a:lstStyle/>
          <a:p>
            <a:endParaRPr lang="en-US" sz="1800" dirty="0" smtClean="0">
              <a:solidFill>
                <a:srgbClr val="FFFFFF"/>
              </a:solidFill>
            </a:endParaRPr>
          </a:p>
        </p:txBody>
      </p:sp>
      <p:sp>
        <p:nvSpPr>
          <p:cNvPr id="85" name="Right Triangle 84"/>
          <p:cNvSpPr/>
          <p:nvPr>
            <p:custDataLst>
              <p:tags r:id="rId8"/>
            </p:custDataLst>
          </p:nvPr>
        </p:nvSpPr>
        <p:spPr bwMode="auto">
          <a:xfrm flipH="1" flipV="1">
            <a:off x="1692441" y="4981074"/>
            <a:ext cx="890338" cy="288758"/>
          </a:xfrm>
          <a:prstGeom prst="rtTriangle">
            <a:avLst/>
          </a:prstGeom>
          <a:solidFill>
            <a:schemeClr val="bg1"/>
          </a:solidFill>
          <a:ln w="19050">
            <a:noFill/>
            <a:round/>
            <a:headEnd/>
            <a:tailEnd/>
          </a:ln>
        </p:spPr>
        <p:txBody>
          <a:bodyPr wrap="none" lIns="0" tIns="0" rIns="0" bIns="0" rtlCol="0" anchor="ctr"/>
          <a:lstStyle/>
          <a:p>
            <a:endParaRPr lang="en-US" sz="1800" dirty="0" smtClean="0">
              <a:solidFill>
                <a:srgbClr val="FFFFFF"/>
              </a:solidFill>
            </a:endParaRPr>
          </a:p>
        </p:txBody>
      </p:sp>
      <p:sp>
        <p:nvSpPr>
          <p:cNvPr id="86" name="TextBox 85"/>
          <p:cNvSpPr txBox="1"/>
          <p:nvPr>
            <p:custDataLst>
              <p:tags r:id="rId9"/>
            </p:custDataLst>
          </p:nvPr>
        </p:nvSpPr>
        <p:spPr>
          <a:xfrm>
            <a:off x="1885689" y="5803046"/>
            <a:ext cx="986167" cy="276999"/>
          </a:xfrm>
          <a:prstGeom prst="rect">
            <a:avLst/>
          </a:prstGeom>
          <a:solidFill>
            <a:srgbClr val="F8F8F8"/>
          </a:solidFill>
        </p:spPr>
        <p:txBody>
          <a:bodyPr wrap="none" rtlCol="0">
            <a:spAutoFit/>
          </a:bodyPr>
          <a:lstStyle/>
          <a:p>
            <a:pPr algn="l"/>
            <a:r>
              <a:rPr lang="en-US" sz="1200" dirty="0" smtClean="0">
                <a:solidFill>
                  <a:srgbClr val="333333"/>
                </a:solidFill>
                <a:latin typeface="Arial"/>
                <a:ea typeface="ＭＳ Ｐゴシック"/>
              </a:rPr>
              <a:t>Company B</a:t>
            </a:r>
          </a:p>
        </p:txBody>
      </p:sp>
      <p:cxnSp>
        <p:nvCxnSpPr>
          <p:cNvPr id="89" name="Straight Connector 88"/>
          <p:cNvCxnSpPr/>
          <p:nvPr>
            <p:custDataLst>
              <p:tags r:id="rId10"/>
            </p:custDataLst>
          </p:nvPr>
        </p:nvCxnSpPr>
        <p:spPr bwMode="auto">
          <a:xfrm rot="5400000" flipH="1" flipV="1">
            <a:off x="1970181" y="3322790"/>
            <a:ext cx="1438420" cy="244075"/>
          </a:xfrm>
          <a:prstGeom prst="line">
            <a:avLst/>
          </a:prstGeom>
          <a:solidFill>
            <a:srgbClr val="0095D3"/>
          </a:solidFill>
          <a:ln w="76200" cap="flat" cmpd="sng" algn="ctr">
            <a:solidFill>
              <a:srgbClr val="00B050"/>
            </a:solidFill>
            <a:prstDash val="solid"/>
            <a:round/>
            <a:headEnd type="none" w="med" len="med"/>
            <a:tailEnd type="none" w="med" len="med"/>
          </a:ln>
          <a:effectLst/>
        </p:spPr>
      </p:cxnSp>
      <p:cxnSp>
        <p:nvCxnSpPr>
          <p:cNvPr id="91" name="Straight Connector 90"/>
          <p:cNvCxnSpPr/>
          <p:nvPr>
            <p:custDataLst>
              <p:tags r:id="rId11"/>
            </p:custDataLst>
          </p:nvPr>
        </p:nvCxnSpPr>
        <p:spPr bwMode="auto">
          <a:xfrm flipV="1">
            <a:off x="2195998" y="2585641"/>
            <a:ext cx="35138" cy="1518245"/>
          </a:xfrm>
          <a:prstGeom prst="line">
            <a:avLst/>
          </a:prstGeom>
          <a:solidFill>
            <a:srgbClr val="0095D3"/>
          </a:solidFill>
          <a:ln w="76200" cap="flat" cmpd="sng" algn="ctr">
            <a:solidFill>
              <a:srgbClr val="002060"/>
            </a:solidFill>
            <a:prstDash val="solid"/>
            <a:round/>
            <a:headEnd type="none" w="med" len="med"/>
            <a:tailEnd type="none" w="med" len="med"/>
          </a:ln>
          <a:effectLst/>
        </p:spPr>
      </p:cxnSp>
      <p:cxnSp>
        <p:nvCxnSpPr>
          <p:cNvPr id="93" name="Straight Connector 92"/>
          <p:cNvCxnSpPr>
            <a:endCxn id="44" idx="0"/>
          </p:cNvCxnSpPr>
          <p:nvPr>
            <p:custDataLst>
              <p:tags r:id="rId12"/>
            </p:custDataLst>
          </p:nvPr>
        </p:nvCxnSpPr>
        <p:spPr bwMode="auto">
          <a:xfrm rot="16200000" flipH="1">
            <a:off x="1900085" y="4502320"/>
            <a:ext cx="805066" cy="201801"/>
          </a:xfrm>
          <a:prstGeom prst="line">
            <a:avLst/>
          </a:prstGeom>
          <a:solidFill>
            <a:srgbClr val="0095D3"/>
          </a:solidFill>
          <a:ln w="76200" cap="flat" cmpd="sng" algn="ctr">
            <a:solidFill>
              <a:srgbClr val="002060"/>
            </a:solidFill>
            <a:prstDash val="solid"/>
            <a:round/>
            <a:headEnd type="none" w="med" len="med"/>
            <a:tailEnd type="none" w="med" len="med"/>
          </a:ln>
          <a:effectLst/>
        </p:spPr>
      </p:cxnSp>
      <p:pic>
        <p:nvPicPr>
          <p:cNvPr id="43" name="Picture 26" descr="ICON_Building_Q308"/>
          <p:cNvPicPr>
            <a:picLocks noChangeAspect="1" noChangeArrowheads="1"/>
          </p:cNvPicPr>
          <p:nvPr>
            <p:custDataLst>
              <p:tags r:id="rId13"/>
            </p:custDataLst>
          </p:nvPr>
        </p:nvPicPr>
        <p:blipFill>
          <a:blip r:embed="rId38" cstate="email"/>
          <a:srcRect/>
          <a:stretch>
            <a:fillRect/>
          </a:stretch>
        </p:blipFill>
        <p:spPr bwMode="auto">
          <a:xfrm>
            <a:off x="3212009" y="4977178"/>
            <a:ext cx="702347" cy="811678"/>
          </a:xfrm>
          <a:prstGeom prst="rect">
            <a:avLst/>
          </a:prstGeom>
          <a:noFill/>
          <a:ln w="9525">
            <a:noFill/>
            <a:miter lim="800000"/>
            <a:headEnd/>
            <a:tailEnd/>
          </a:ln>
        </p:spPr>
      </p:pic>
      <p:pic>
        <p:nvPicPr>
          <p:cNvPr id="44" name="Picture 26" descr="ICON_Building_Q308"/>
          <p:cNvPicPr>
            <a:picLocks noChangeAspect="1" noChangeArrowheads="1"/>
          </p:cNvPicPr>
          <p:nvPr>
            <p:custDataLst>
              <p:tags r:id="rId14"/>
            </p:custDataLst>
          </p:nvPr>
        </p:nvPicPr>
        <p:blipFill>
          <a:blip r:embed="rId39" cstate="email"/>
          <a:srcRect/>
          <a:stretch>
            <a:fillRect/>
          </a:stretch>
        </p:blipFill>
        <p:spPr bwMode="auto">
          <a:xfrm>
            <a:off x="2084939" y="5005754"/>
            <a:ext cx="637159" cy="736343"/>
          </a:xfrm>
          <a:prstGeom prst="rect">
            <a:avLst/>
          </a:prstGeom>
          <a:noFill/>
          <a:ln w="9525">
            <a:noFill/>
            <a:miter lim="800000"/>
            <a:headEnd/>
            <a:tailEnd/>
          </a:ln>
        </p:spPr>
      </p:pic>
      <p:cxnSp>
        <p:nvCxnSpPr>
          <p:cNvPr id="49" name="Straight Connector 48"/>
          <p:cNvCxnSpPr/>
          <p:nvPr>
            <p:custDataLst>
              <p:tags r:id="rId15"/>
            </p:custDataLst>
          </p:nvPr>
        </p:nvCxnSpPr>
        <p:spPr bwMode="auto">
          <a:xfrm rot="16200000" flipH="1">
            <a:off x="1120653" y="3191093"/>
            <a:ext cx="1291241" cy="367317"/>
          </a:xfrm>
          <a:prstGeom prst="line">
            <a:avLst/>
          </a:prstGeom>
          <a:solidFill>
            <a:srgbClr val="0095D3"/>
          </a:solidFill>
          <a:ln w="76200" cap="flat" cmpd="sng" algn="ctr">
            <a:solidFill>
              <a:srgbClr val="FF0000"/>
            </a:solidFill>
            <a:prstDash val="solid"/>
            <a:round/>
            <a:headEnd type="none" w="med" len="med"/>
            <a:tailEnd type="none" w="med" len="med"/>
          </a:ln>
          <a:effectLst/>
        </p:spPr>
      </p:cxnSp>
      <p:grpSp>
        <p:nvGrpSpPr>
          <p:cNvPr id="3" name="Group 37"/>
          <p:cNvGrpSpPr/>
          <p:nvPr>
            <p:custDataLst>
              <p:tags r:id="rId16"/>
            </p:custDataLst>
          </p:nvPr>
        </p:nvGrpSpPr>
        <p:grpSpPr>
          <a:xfrm>
            <a:off x="989934" y="1305244"/>
            <a:ext cx="2535317" cy="2051260"/>
            <a:chOff x="567056" y="1072941"/>
            <a:chExt cx="3510025" cy="2753359"/>
          </a:xfrm>
        </p:grpSpPr>
        <p:pic>
          <p:nvPicPr>
            <p:cNvPr id="39" name="Picture 27" descr="ICON_Cloud_Q308"/>
            <p:cNvPicPr>
              <a:picLocks noChangeAspect="1" noChangeArrowheads="1"/>
            </p:cNvPicPr>
            <p:nvPr>
              <p:custDataLst>
                <p:tags r:id="rId25"/>
              </p:custDataLst>
            </p:nvPr>
          </p:nvPicPr>
          <p:blipFill>
            <a:blip r:embed="rId40" cstate="email"/>
            <a:srcRect/>
            <a:stretch>
              <a:fillRect/>
            </a:stretch>
          </p:blipFill>
          <p:spPr bwMode="auto">
            <a:xfrm>
              <a:off x="911224" y="2030370"/>
              <a:ext cx="2822575" cy="1795930"/>
            </a:xfrm>
            <a:prstGeom prst="rect">
              <a:avLst/>
            </a:prstGeom>
            <a:noFill/>
            <a:ln w="9525">
              <a:noFill/>
              <a:miter lim="800000"/>
              <a:headEnd/>
              <a:tailEnd/>
            </a:ln>
          </p:spPr>
        </p:pic>
        <p:pic>
          <p:nvPicPr>
            <p:cNvPr id="42" name="Picture 8" descr="ICON_Server_flat_Q408.png"/>
            <p:cNvPicPr>
              <a:picLocks noChangeAspect="1"/>
            </p:cNvPicPr>
            <p:nvPr>
              <p:custDataLst>
                <p:tags r:id="rId26"/>
              </p:custDataLst>
            </p:nvPr>
          </p:nvPicPr>
          <p:blipFill>
            <a:blip r:embed="rId41" cstate="email"/>
            <a:srcRect/>
            <a:stretch>
              <a:fillRect/>
            </a:stretch>
          </p:blipFill>
          <p:spPr bwMode="auto">
            <a:xfrm>
              <a:off x="1477347" y="3135598"/>
              <a:ext cx="753389" cy="243943"/>
            </a:xfrm>
            <a:prstGeom prst="rect">
              <a:avLst/>
            </a:prstGeom>
            <a:noFill/>
            <a:ln w="9525">
              <a:noFill/>
              <a:miter lim="800000"/>
              <a:headEnd/>
              <a:tailEnd/>
            </a:ln>
          </p:spPr>
        </p:pic>
        <p:sp>
          <p:nvSpPr>
            <p:cNvPr id="50" name="Rounded Rectangle 49"/>
            <p:cNvSpPr/>
            <p:nvPr>
              <p:custDataLst>
                <p:tags r:id="rId27"/>
              </p:custDataLst>
            </p:nvPr>
          </p:nvSpPr>
          <p:spPr bwMode="auto">
            <a:xfrm>
              <a:off x="567056" y="2775366"/>
              <a:ext cx="3510025" cy="27616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000" b="1" dirty="0" smtClean="0">
                  <a:gradFill>
                    <a:gsLst>
                      <a:gs pos="0">
                        <a:srgbClr val="FFFFFF"/>
                      </a:gs>
                      <a:gs pos="83000">
                        <a:srgbClr val="FFFFFF"/>
                      </a:gs>
                    </a:gsLst>
                    <a:lin ang="16200000" scaled="0"/>
                  </a:gradFill>
                </a:rPr>
                <a:t>VMware vSphere +  vCenter + vShield</a:t>
              </a:r>
              <a:endParaRPr lang="en-US" sz="1000" b="1" dirty="0">
                <a:gradFill>
                  <a:gsLst>
                    <a:gs pos="0">
                      <a:srgbClr val="FFFFFF"/>
                    </a:gs>
                    <a:gs pos="83000">
                      <a:srgbClr val="FFFFFF"/>
                    </a:gs>
                  </a:gsLst>
                  <a:lin ang="16200000" scaled="0"/>
                </a:gradFill>
              </a:endParaRPr>
            </a:p>
          </p:txBody>
        </p:sp>
        <p:pic>
          <p:nvPicPr>
            <p:cNvPr id="51" name="Picture 8" descr="ICON_Server_flat_Q408.png"/>
            <p:cNvPicPr>
              <a:picLocks noChangeAspect="1"/>
            </p:cNvPicPr>
            <p:nvPr>
              <p:custDataLst>
                <p:tags r:id="rId28"/>
              </p:custDataLst>
            </p:nvPr>
          </p:nvPicPr>
          <p:blipFill>
            <a:blip r:embed="rId41" cstate="email"/>
            <a:srcRect/>
            <a:stretch>
              <a:fillRect/>
            </a:stretch>
          </p:blipFill>
          <p:spPr bwMode="auto">
            <a:xfrm>
              <a:off x="2347968" y="3135598"/>
              <a:ext cx="753389" cy="243943"/>
            </a:xfrm>
            <a:prstGeom prst="rect">
              <a:avLst/>
            </a:prstGeom>
            <a:noFill/>
            <a:ln w="9525">
              <a:noFill/>
              <a:miter lim="800000"/>
              <a:headEnd/>
              <a:tailEnd/>
            </a:ln>
          </p:spPr>
        </p:pic>
        <p:pic>
          <p:nvPicPr>
            <p:cNvPr id="52" name="Picture 8" descr="ICON_Server_flat_Q408.png"/>
            <p:cNvPicPr>
              <a:picLocks noChangeAspect="1"/>
            </p:cNvPicPr>
            <p:nvPr>
              <p:custDataLst>
                <p:tags r:id="rId29"/>
              </p:custDataLst>
            </p:nvPr>
          </p:nvPicPr>
          <p:blipFill>
            <a:blip r:embed="rId41" cstate="email"/>
            <a:srcRect/>
            <a:stretch>
              <a:fillRect/>
            </a:stretch>
          </p:blipFill>
          <p:spPr bwMode="auto">
            <a:xfrm>
              <a:off x="3218590" y="3135598"/>
              <a:ext cx="753389" cy="243943"/>
            </a:xfrm>
            <a:prstGeom prst="rect">
              <a:avLst/>
            </a:prstGeom>
            <a:noFill/>
            <a:ln w="9525">
              <a:noFill/>
              <a:miter lim="800000"/>
              <a:headEnd/>
              <a:tailEnd/>
            </a:ln>
          </p:spPr>
        </p:pic>
        <p:pic>
          <p:nvPicPr>
            <p:cNvPr id="53" name="Picture 8" descr="ICON_Server_flat_Q408.png"/>
            <p:cNvPicPr>
              <a:picLocks noChangeAspect="1"/>
            </p:cNvPicPr>
            <p:nvPr>
              <p:custDataLst>
                <p:tags r:id="rId30"/>
              </p:custDataLst>
            </p:nvPr>
          </p:nvPicPr>
          <p:blipFill>
            <a:blip r:embed="rId41" cstate="email"/>
            <a:srcRect/>
            <a:stretch>
              <a:fillRect/>
            </a:stretch>
          </p:blipFill>
          <p:spPr bwMode="auto">
            <a:xfrm>
              <a:off x="606725" y="3135598"/>
              <a:ext cx="753389" cy="243943"/>
            </a:xfrm>
            <a:prstGeom prst="rect">
              <a:avLst/>
            </a:prstGeom>
            <a:noFill/>
            <a:ln w="9525">
              <a:noFill/>
              <a:miter lim="800000"/>
              <a:headEnd/>
              <a:tailEnd/>
            </a:ln>
          </p:spPr>
        </p:pic>
        <p:grpSp>
          <p:nvGrpSpPr>
            <p:cNvPr id="4" name="Group 21"/>
            <p:cNvGrpSpPr/>
            <p:nvPr>
              <p:custDataLst>
                <p:tags r:id="rId31"/>
              </p:custDataLst>
            </p:nvPr>
          </p:nvGrpSpPr>
          <p:grpSpPr>
            <a:xfrm>
              <a:off x="749178" y="1072941"/>
              <a:ext cx="799550" cy="1572451"/>
              <a:chOff x="558800" y="2540000"/>
              <a:chExt cx="1143000" cy="2247900"/>
            </a:xfrm>
          </p:grpSpPr>
          <p:pic>
            <p:nvPicPr>
              <p:cNvPr id="109" name="Picture 10" descr="ICON_VM_basic_flat_R2_Q408.png"/>
              <p:cNvPicPr>
                <a:picLocks noChangeAspect="1"/>
              </p:cNvPicPr>
              <p:nvPr/>
            </p:nvPicPr>
            <p:blipFill>
              <a:blip r:embed="rId42" cstate="email"/>
              <a:srcRect/>
              <a:stretch>
                <a:fillRect/>
              </a:stretch>
            </p:blipFill>
            <p:spPr bwMode="auto">
              <a:xfrm>
                <a:off x="697000" y="4412124"/>
                <a:ext cx="255514" cy="255514"/>
              </a:xfrm>
              <a:prstGeom prst="rect">
                <a:avLst/>
              </a:prstGeom>
              <a:noFill/>
              <a:ln w="9525">
                <a:noFill/>
                <a:miter lim="800000"/>
                <a:headEnd/>
                <a:tailEnd/>
              </a:ln>
            </p:spPr>
          </p:pic>
          <p:pic>
            <p:nvPicPr>
              <p:cNvPr id="110" name="Picture 12" descr="ICON_VM_basic_flat_R2_Q408.png"/>
              <p:cNvPicPr>
                <a:picLocks noChangeAspect="1"/>
              </p:cNvPicPr>
              <p:nvPr/>
            </p:nvPicPr>
            <p:blipFill>
              <a:blip r:embed="rId42" cstate="email"/>
              <a:srcRect/>
              <a:stretch>
                <a:fillRect/>
              </a:stretch>
            </p:blipFill>
            <p:spPr bwMode="auto">
              <a:xfrm>
                <a:off x="998803" y="4412124"/>
                <a:ext cx="255514" cy="255514"/>
              </a:xfrm>
              <a:prstGeom prst="rect">
                <a:avLst/>
              </a:prstGeom>
              <a:noFill/>
              <a:ln w="9525">
                <a:noFill/>
                <a:miter lim="800000"/>
                <a:headEnd/>
                <a:tailEnd/>
              </a:ln>
            </p:spPr>
          </p:pic>
          <p:pic>
            <p:nvPicPr>
              <p:cNvPr id="111" name="Picture 13" descr="ICON_VM_basic_flat_R2_Q408.png"/>
              <p:cNvPicPr>
                <a:picLocks noChangeAspect="1"/>
              </p:cNvPicPr>
              <p:nvPr/>
            </p:nvPicPr>
            <p:blipFill>
              <a:blip r:embed="rId42" cstate="email"/>
              <a:srcRect/>
              <a:stretch>
                <a:fillRect/>
              </a:stretch>
            </p:blipFill>
            <p:spPr bwMode="auto">
              <a:xfrm>
                <a:off x="1300606" y="4412124"/>
                <a:ext cx="255514" cy="255514"/>
              </a:xfrm>
              <a:prstGeom prst="rect">
                <a:avLst/>
              </a:prstGeom>
              <a:noFill/>
              <a:ln w="9525">
                <a:noFill/>
                <a:miter lim="800000"/>
                <a:headEnd/>
                <a:tailEnd/>
              </a:ln>
            </p:spPr>
          </p:pic>
          <p:pic>
            <p:nvPicPr>
              <p:cNvPr id="112" name="Picture 10" descr="ICON_VM_basic_flat_R2_Q408.png"/>
              <p:cNvPicPr>
                <a:picLocks noChangeAspect="1"/>
              </p:cNvPicPr>
              <p:nvPr/>
            </p:nvPicPr>
            <p:blipFill>
              <a:blip r:embed="rId42" cstate="email"/>
              <a:srcRect/>
              <a:stretch>
                <a:fillRect/>
              </a:stretch>
            </p:blipFill>
            <p:spPr bwMode="auto">
              <a:xfrm>
                <a:off x="696998" y="4107324"/>
                <a:ext cx="255514" cy="255514"/>
              </a:xfrm>
              <a:prstGeom prst="rect">
                <a:avLst/>
              </a:prstGeom>
              <a:noFill/>
              <a:ln w="9525">
                <a:noFill/>
                <a:miter lim="800000"/>
                <a:headEnd/>
                <a:tailEnd/>
              </a:ln>
            </p:spPr>
          </p:pic>
          <p:pic>
            <p:nvPicPr>
              <p:cNvPr id="113" name="Picture 12" descr="ICON_VM_basic_flat_R2_Q408.png"/>
              <p:cNvPicPr>
                <a:picLocks noChangeAspect="1"/>
              </p:cNvPicPr>
              <p:nvPr/>
            </p:nvPicPr>
            <p:blipFill>
              <a:blip r:embed="rId42" cstate="email"/>
              <a:srcRect/>
              <a:stretch>
                <a:fillRect/>
              </a:stretch>
            </p:blipFill>
            <p:spPr bwMode="auto">
              <a:xfrm>
                <a:off x="998801" y="4107324"/>
                <a:ext cx="255514" cy="255514"/>
              </a:xfrm>
              <a:prstGeom prst="rect">
                <a:avLst/>
              </a:prstGeom>
              <a:noFill/>
              <a:ln w="9525">
                <a:noFill/>
                <a:miter lim="800000"/>
                <a:headEnd/>
                <a:tailEnd/>
              </a:ln>
            </p:spPr>
          </p:pic>
          <p:pic>
            <p:nvPicPr>
              <p:cNvPr id="114" name="Picture 13" descr="ICON_VM_basic_flat_R2_Q408.png"/>
              <p:cNvPicPr>
                <a:picLocks noChangeAspect="1"/>
              </p:cNvPicPr>
              <p:nvPr/>
            </p:nvPicPr>
            <p:blipFill>
              <a:blip r:embed="rId42" cstate="email"/>
              <a:srcRect/>
              <a:stretch>
                <a:fillRect/>
              </a:stretch>
            </p:blipFill>
            <p:spPr bwMode="auto">
              <a:xfrm>
                <a:off x="1300604" y="4107324"/>
                <a:ext cx="255514" cy="255514"/>
              </a:xfrm>
              <a:prstGeom prst="rect">
                <a:avLst/>
              </a:prstGeom>
              <a:noFill/>
              <a:ln w="9525">
                <a:noFill/>
                <a:miter lim="800000"/>
                <a:headEnd/>
                <a:tailEnd/>
              </a:ln>
            </p:spPr>
          </p:pic>
          <p:pic>
            <p:nvPicPr>
              <p:cNvPr id="115" name="Picture 10" descr="ICON_VM_basic_flat_R2_Q408.png"/>
              <p:cNvPicPr>
                <a:picLocks noChangeAspect="1"/>
              </p:cNvPicPr>
              <p:nvPr/>
            </p:nvPicPr>
            <p:blipFill>
              <a:blip r:embed="rId42" cstate="email"/>
              <a:srcRect/>
              <a:stretch>
                <a:fillRect/>
              </a:stretch>
            </p:blipFill>
            <p:spPr bwMode="auto">
              <a:xfrm>
                <a:off x="697000" y="3793559"/>
                <a:ext cx="255514" cy="255514"/>
              </a:xfrm>
              <a:prstGeom prst="rect">
                <a:avLst/>
              </a:prstGeom>
              <a:noFill/>
              <a:ln w="9525">
                <a:noFill/>
                <a:miter lim="800000"/>
                <a:headEnd/>
                <a:tailEnd/>
              </a:ln>
            </p:spPr>
          </p:pic>
          <p:pic>
            <p:nvPicPr>
              <p:cNvPr id="116" name="Picture 12" descr="ICON_VM_basic_flat_R2_Q408.png"/>
              <p:cNvPicPr>
                <a:picLocks noChangeAspect="1"/>
              </p:cNvPicPr>
              <p:nvPr/>
            </p:nvPicPr>
            <p:blipFill>
              <a:blip r:embed="rId42" cstate="email"/>
              <a:srcRect/>
              <a:stretch>
                <a:fillRect/>
              </a:stretch>
            </p:blipFill>
            <p:spPr bwMode="auto">
              <a:xfrm>
                <a:off x="998803" y="3793559"/>
                <a:ext cx="255514" cy="255514"/>
              </a:xfrm>
              <a:prstGeom prst="rect">
                <a:avLst/>
              </a:prstGeom>
              <a:noFill/>
              <a:ln w="9525">
                <a:noFill/>
                <a:miter lim="800000"/>
                <a:headEnd/>
                <a:tailEnd/>
              </a:ln>
            </p:spPr>
          </p:pic>
          <p:pic>
            <p:nvPicPr>
              <p:cNvPr id="117" name="Picture 13" descr="ICON_VM_basic_flat_R2_Q408.png"/>
              <p:cNvPicPr>
                <a:picLocks noChangeAspect="1"/>
              </p:cNvPicPr>
              <p:nvPr/>
            </p:nvPicPr>
            <p:blipFill>
              <a:blip r:embed="rId42" cstate="email"/>
              <a:srcRect/>
              <a:stretch>
                <a:fillRect/>
              </a:stretch>
            </p:blipFill>
            <p:spPr bwMode="auto">
              <a:xfrm>
                <a:off x="1300606" y="3793559"/>
                <a:ext cx="255514" cy="255514"/>
              </a:xfrm>
              <a:prstGeom prst="rect">
                <a:avLst/>
              </a:prstGeom>
              <a:noFill/>
              <a:ln w="9525">
                <a:noFill/>
                <a:miter lim="800000"/>
                <a:headEnd/>
                <a:tailEnd/>
              </a:ln>
            </p:spPr>
          </p:pic>
          <p:pic>
            <p:nvPicPr>
              <p:cNvPr id="118" name="Picture 10" descr="ICON_VM_basic_flat_R2_Q408.png"/>
              <p:cNvPicPr>
                <a:picLocks noChangeAspect="1"/>
              </p:cNvPicPr>
              <p:nvPr/>
            </p:nvPicPr>
            <p:blipFill>
              <a:blip r:embed="rId42" cstate="email"/>
              <a:srcRect/>
              <a:stretch>
                <a:fillRect/>
              </a:stretch>
            </p:blipFill>
            <p:spPr bwMode="auto">
              <a:xfrm>
                <a:off x="701483" y="3461867"/>
                <a:ext cx="255514" cy="255514"/>
              </a:xfrm>
              <a:prstGeom prst="rect">
                <a:avLst/>
              </a:prstGeom>
              <a:noFill/>
              <a:ln w="9525">
                <a:noFill/>
                <a:miter lim="800000"/>
                <a:headEnd/>
                <a:tailEnd/>
              </a:ln>
            </p:spPr>
          </p:pic>
          <p:pic>
            <p:nvPicPr>
              <p:cNvPr id="119" name="Picture 12" descr="ICON_VM_basic_flat_R2_Q408.png"/>
              <p:cNvPicPr>
                <a:picLocks noChangeAspect="1"/>
              </p:cNvPicPr>
              <p:nvPr/>
            </p:nvPicPr>
            <p:blipFill>
              <a:blip r:embed="rId42" cstate="email"/>
              <a:srcRect/>
              <a:stretch>
                <a:fillRect/>
              </a:stretch>
            </p:blipFill>
            <p:spPr bwMode="auto">
              <a:xfrm>
                <a:off x="1003286" y="3461867"/>
                <a:ext cx="255514" cy="255514"/>
              </a:xfrm>
              <a:prstGeom prst="rect">
                <a:avLst/>
              </a:prstGeom>
              <a:noFill/>
              <a:ln w="9525">
                <a:noFill/>
                <a:miter lim="800000"/>
                <a:headEnd/>
                <a:tailEnd/>
              </a:ln>
            </p:spPr>
          </p:pic>
          <p:pic>
            <p:nvPicPr>
              <p:cNvPr id="120" name="Picture 13" descr="ICON_VM_basic_flat_R2_Q408.png"/>
              <p:cNvPicPr>
                <a:picLocks noChangeAspect="1"/>
              </p:cNvPicPr>
              <p:nvPr/>
            </p:nvPicPr>
            <p:blipFill>
              <a:blip r:embed="rId42" cstate="email"/>
              <a:srcRect/>
              <a:stretch>
                <a:fillRect/>
              </a:stretch>
            </p:blipFill>
            <p:spPr bwMode="auto">
              <a:xfrm>
                <a:off x="1305089" y="3461867"/>
                <a:ext cx="255514" cy="255514"/>
              </a:xfrm>
              <a:prstGeom prst="rect">
                <a:avLst/>
              </a:prstGeom>
              <a:noFill/>
              <a:ln w="9525">
                <a:noFill/>
                <a:miter lim="800000"/>
                <a:headEnd/>
                <a:tailEnd/>
              </a:ln>
            </p:spPr>
          </p:pic>
          <p:pic>
            <p:nvPicPr>
              <p:cNvPr id="121" name="Picture 10" descr="ICON_VM_basic_flat_R2_Q408.png"/>
              <p:cNvPicPr>
                <a:picLocks noChangeAspect="1"/>
              </p:cNvPicPr>
              <p:nvPr/>
            </p:nvPicPr>
            <p:blipFill>
              <a:blip r:embed="rId42" cstate="email"/>
              <a:srcRect/>
              <a:stretch>
                <a:fillRect/>
              </a:stretch>
            </p:blipFill>
            <p:spPr bwMode="auto">
              <a:xfrm>
                <a:off x="705966" y="3143622"/>
                <a:ext cx="255514" cy="255514"/>
              </a:xfrm>
              <a:prstGeom prst="rect">
                <a:avLst/>
              </a:prstGeom>
              <a:noFill/>
              <a:ln w="9525">
                <a:noFill/>
                <a:miter lim="800000"/>
                <a:headEnd/>
                <a:tailEnd/>
              </a:ln>
            </p:spPr>
          </p:pic>
          <p:pic>
            <p:nvPicPr>
              <p:cNvPr id="122" name="Picture 12" descr="ICON_VM_basic_flat_R2_Q408.png"/>
              <p:cNvPicPr>
                <a:picLocks noChangeAspect="1"/>
              </p:cNvPicPr>
              <p:nvPr/>
            </p:nvPicPr>
            <p:blipFill>
              <a:blip r:embed="rId42" cstate="email"/>
              <a:srcRect/>
              <a:stretch>
                <a:fillRect/>
              </a:stretch>
            </p:blipFill>
            <p:spPr bwMode="auto">
              <a:xfrm>
                <a:off x="1007769" y="3143622"/>
                <a:ext cx="255514" cy="255514"/>
              </a:xfrm>
              <a:prstGeom prst="rect">
                <a:avLst/>
              </a:prstGeom>
              <a:noFill/>
              <a:ln w="9525">
                <a:noFill/>
                <a:miter lim="800000"/>
                <a:headEnd/>
                <a:tailEnd/>
              </a:ln>
            </p:spPr>
          </p:pic>
          <p:pic>
            <p:nvPicPr>
              <p:cNvPr id="123" name="Picture 13" descr="ICON_VM_basic_flat_R2_Q408.png"/>
              <p:cNvPicPr>
                <a:picLocks noChangeAspect="1"/>
              </p:cNvPicPr>
              <p:nvPr/>
            </p:nvPicPr>
            <p:blipFill>
              <a:blip r:embed="rId42" cstate="email"/>
              <a:srcRect/>
              <a:stretch>
                <a:fillRect/>
              </a:stretch>
            </p:blipFill>
            <p:spPr bwMode="auto">
              <a:xfrm>
                <a:off x="1309572" y="3143622"/>
                <a:ext cx="255514" cy="255514"/>
              </a:xfrm>
              <a:prstGeom prst="rect">
                <a:avLst/>
              </a:prstGeom>
              <a:noFill/>
              <a:ln w="9525">
                <a:noFill/>
                <a:miter lim="800000"/>
                <a:headEnd/>
                <a:tailEnd/>
              </a:ln>
            </p:spPr>
          </p:pic>
          <p:sp>
            <p:nvSpPr>
              <p:cNvPr id="124" name="Rounded Rectangle 123"/>
              <p:cNvSpPr/>
              <p:nvPr/>
            </p:nvSpPr>
            <p:spPr bwMode="auto">
              <a:xfrm>
                <a:off x="558800" y="2540000"/>
                <a:ext cx="1143000" cy="2247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r>
                  <a:rPr lang="en-US" sz="800" dirty="0" smtClean="0">
                    <a:solidFill>
                      <a:srgbClr val="333333"/>
                    </a:solidFill>
                  </a:rPr>
                  <a:t>Company A</a:t>
                </a:r>
              </a:p>
            </p:txBody>
          </p:sp>
        </p:grpSp>
        <p:grpSp>
          <p:nvGrpSpPr>
            <p:cNvPr id="5" name="Group 38"/>
            <p:cNvGrpSpPr/>
            <p:nvPr>
              <p:custDataLst>
                <p:tags r:id="rId32"/>
              </p:custDataLst>
            </p:nvPr>
          </p:nvGrpSpPr>
          <p:grpSpPr>
            <a:xfrm>
              <a:off x="1806361" y="1081825"/>
              <a:ext cx="799550" cy="1572451"/>
              <a:chOff x="2070100" y="2552700"/>
              <a:chExt cx="1143000" cy="2247900"/>
            </a:xfrm>
          </p:grpSpPr>
          <p:pic>
            <p:nvPicPr>
              <p:cNvPr id="92" name="Picture 10" descr="ICON_VM_basic_flat_R2_Q408.png"/>
              <p:cNvPicPr>
                <a:picLocks noChangeAspect="1"/>
              </p:cNvPicPr>
              <p:nvPr/>
            </p:nvPicPr>
            <p:blipFill>
              <a:blip r:embed="rId42" cstate="email"/>
              <a:srcRect/>
              <a:stretch>
                <a:fillRect/>
              </a:stretch>
            </p:blipFill>
            <p:spPr bwMode="auto">
              <a:xfrm>
                <a:off x="2206015" y="4412124"/>
                <a:ext cx="255514" cy="255514"/>
              </a:xfrm>
              <a:prstGeom prst="rect">
                <a:avLst/>
              </a:prstGeom>
              <a:noFill/>
              <a:ln w="9525">
                <a:noFill/>
                <a:miter lim="800000"/>
                <a:headEnd/>
                <a:tailEnd/>
              </a:ln>
            </p:spPr>
          </p:pic>
          <p:pic>
            <p:nvPicPr>
              <p:cNvPr id="94" name="Picture 12" descr="ICON_VM_basic_flat_R2_Q408.png"/>
              <p:cNvPicPr>
                <a:picLocks noChangeAspect="1"/>
              </p:cNvPicPr>
              <p:nvPr/>
            </p:nvPicPr>
            <p:blipFill>
              <a:blip r:embed="rId42" cstate="email"/>
              <a:srcRect/>
              <a:stretch>
                <a:fillRect/>
              </a:stretch>
            </p:blipFill>
            <p:spPr bwMode="auto">
              <a:xfrm>
                <a:off x="2507818" y="4412124"/>
                <a:ext cx="255514" cy="255514"/>
              </a:xfrm>
              <a:prstGeom prst="rect">
                <a:avLst/>
              </a:prstGeom>
              <a:noFill/>
              <a:ln w="9525">
                <a:noFill/>
                <a:miter lim="800000"/>
                <a:headEnd/>
                <a:tailEnd/>
              </a:ln>
            </p:spPr>
          </p:pic>
          <p:pic>
            <p:nvPicPr>
              <p:cNvPr id="95" name="Picture 13" descr="ICON_VM_basic_flat_R2_Q408.png"/>
              <p:cNvPicPr>
                <a:picLocks noChangeAspect="1"/>
              </p:cNvPicPr>
              <p:nvPr/>
            </p:nvPicPr>
            <p:blipFill>
              <a:blip r:embed="rId42" cstate="email"/>
              <a:srcRect/>
              <a:stretch>
                <a:fillRect/>
              </a:stretch>
            </p:blipFill>
            <p:spPr bwMode="auto">
              <a:xfrm>
                <a:off x="2809621" y="4412124"/>
                <a:ext cx="255514" cy="255514"/>
              </a:xfrm>
              <a:prstGeom prst="rect">
                <a:avLst/>
              </a:prstGeom>
              <a:noFill/>
              <a:ln w="9525">
                <a:noFill/>
                <a:miter lim="800000"/>
                <a:headEnd/>
                <a:tailEnd/>
              </a:ln>
            </p:spPr>
          </p:pic>
          <p:pic>
            <p:nvPicPr>
              <p:cNvPr id="96" name="Picture 10" descr="ICON_VM_basic_flat_R2_Q408.png"/>
              <p:cNvPicPr>
                <a:picLocks noChangeAspect="1"/>
              </p:cNvPicPr>
              <p:nvPr/>
            </p:nvPicPr>
            <p:blipFill>
              <a:blip r:embed="rId42" cstate="email"/>
              <a:srcRect/>
              <a:stretch>
                <a:fillRect/>
              </a:stretch>
            </p:blipFill>
            <p:spPr bwMode="auto">
              <a:xfrm>
                <a:off x="2206013" y="4107324"/>
                <a:ext cx="255514" cy="255514"/>
              </a:xfrm>
              <a:prstGeom prst="rect">
                <a:avLst/>
              </a:prstGeom>
              <a:noFill/>
              <a:ln w="9525">
                <a:noFill/>
                <a:miter lim="800000"/>
                <a:headEnd/>
                <a:tailEnd/>
              </a:ln>
            </p:spPr>
          </p:pic>
          <p:pic>
            <p:nvPicPr>
              <p:cNvPr id="97" name="Picture 12" descr="ICON_VM_basic_flat_R2_Q408.png"/>
              <p:cNvPicPr>
                <a:picLocks noChangeAspect="1"/>
              </p:cNvPicPr>
              <p:nvPr/>
            </p:nvPicPr>
            <p:blipFill>
              <a:blip r:embed="rId42" cstate="email"/>
              <a:srcRect/>
              <a:stretch>
                <a:fillRect/>
              </a:stretch>
            </p:blipFill>
            <p:spPr bwMode="auto">
              <a:xfrm>
                <a:off x="2507816" y="4107324"/>
                <a:ext cx="255514" cy="255514"/>
              </a:xfrm>
              <a:prstGeom prst="rect">
                <a:avLst/>
              </a:prstGeom>
              <a:noFill/>
              <a:ln w="9525">
                <a:noFill/>
                <a:miter lim="800000"/>
                <a:headEnd/>
                <a:tailEnd/>
              </a:ln>
            </p:spPr>
          </p:pic>
          <p:pic>
            <p:nvPicPr>
              <p:cNvPr id="98" name="Picture 13" descr="ICON_VM_basic_flat_R2_Q408.png"/>
              <p:cNvPicPr>
                <a:picLocks noChangeAspect="1"/>
              </p:cNvPicPr>
              <p:nvPr/>
            </p:nvPicPr>
            <p:blipFill>
              <a:blip r:embed="rId42" cstate="email"/>
              <a:srcRect/>
              <a:stretch>
                <a:fillRect/>
              </a:stretch>
            </p:blipFill>
            <p:spPr bwMode="auto">
              <a:xfrm>
                <a:off x="2809619" y="4107324"/>
                <a:ext cx="255514" cy="255514"/>
              </a:xfrm>
              <a:prstGeom prst="rect">
                <a:avLst/>
              </a:prstGeom>
              <a:noFill/>
              <a:ln w="9525">
                <a:noFill/>
                <a:miter lim="800000"/>
                <a:headEnd/>
                <a:tailEnd/>
              </a:ln>
            </p:spPr>
          </p:pic>
          <p:pic>
            <p:nvPicPr>
              <p:cNvPr id="99" name="Picture 10" descr="ICON_VM_basic_flat_R2_Q408.png"/>
              <p:cNvPicPr>
                <a:picLocks noChangeAspect="1"/>
              </p:cNvPicPr>
              <p:nvPr/>
            </p:nvPicPr>
            <p:blipFill>
              <a:blip r:embed="rId42" cstate="email"/>
              <a:srcRect/>
              <a:stretch>
                <a:fillRect/>
              </a:stretch>
            </p:blipFill>
            <p:spPr bwMode="auto">
              <a:xfrm>
                <a:off x="2206015" y="3793559"/>
                <a:ext cx="255514" cy="255514"/>
              </a:xfrm>
              <a:prstGeom prst="rect">
                <a:avLst/>
              </a:prstGeom>
              <a:noFill/>
              <a:ln w="9525">
                <a:noFill/>
                <a:miter lim="800000"/>
                <a:headEnd/>
                <a:tailEnd/>
              </a:ln>
            </p:spPr>
          </p:pic>
          <p:pic>
            <p:nvPicPr>
              <p:cNvPr id="100" name="Picture 12" descr="ICON_VM_basic_flat_R2_Q408.png"/>
              <p:cNvPicPr>
                <a:picLocks noChangeAspect="1"/>
              </p:cNvPicPr>
              <p:nvPr/>
            </p:nvPicPr>
            <p:blipFill>
              <a:blip r:embed="rId42" cstate="email"/>
              <a:srcRect/>
              <a:stretch>
                <a:fillRect/>
              </a:stretch>
            </p:blipFill>
            <p:spPr bwMode="auto">
              <a:xfrm>
                <a:off x="2507818" y="3793559"/>
                <a:ext cx="255514" cy="255514"/>
              </a:xfrm>
              <a:prstGeom prst="rect">
                <a:avLst/>
              </a:prstGeom>
              <a:noFill/>
              <a:ln w="9525">
                <a:noFill/>
                <a:miter lim="800000"/>
                <a:headEnd/>
                <a:tailEnd/>
              </a:ln>
            </p:spPr>
          </p:pic>
          <p:pic>
            <p:nvPicPr>
              <p:cNvPr id="101" name="Picture 13" descr="ICON_VM_basic_flat_R2_Q408.png"/>
              <p:cNvPicPr>
                <a:picLocks noChangeAspect="1"/>
              </p:cNvPicPr>
              <p:nvPr/>
            </p:nvPicPr>
            <p:blipFill>
              <a:blip r:embed="rId42" cstate="email"/>
              <a:srcRect/>
              <a:stretch>
                <a:fillRect/>
              </a:stretch>
            </p:blipFill>
            <p:spPr bwMode="auto">
              <a:xfrm>
                <a:off x="2809621" y="3793559"/>
                <a:ext cx="255514" cy="255514"/>
              </a:xfrm>
              <a:prstGeom prst="rect">
                <a:avLst/>
              </a:prstGeom>
              <a:noFill/>
              <a:ln w="9525">
                <a:noFill/>
                <a:miter lim="800000"/>
                <a:headEnd/>
                <a:tailEnd/>
              </a:ln>
            </p:spPr>
          </p:pic>
          <p:pic>
            <p:nvPicPr>
              <p:cNvPr id="102" name="Picture 10" descr="ICON_VM_basic_flat_R2_Q408.png"/>
              <p:cNvPicPr>
                <a:picLocks noChangeAspect="1"/>
              </p:cNvPicPr>
              <p:nvPr/>
            </p:nvPicPr>
            <p:blipFill>
              <a:blip r:embed="rId42" cstate="email"/>
              <a:srcRect/>
              <a:stretch>
                <a:fillRect/>
              </a:stretch>
            </p:blipFill>
            <p:spPr bwMode="auto">
              <a:xfrm>
                <a:off x="2210498" y="3461867"/>
                <a:ext cx="255514" cy="255514"/>
              </a:xfrm>
              <a:prstGeom prst="rect">
                <a:avLst/>
              </a:prstGeom>
              <a:noFill/>
              <a:ln w="9525">
                <a:noFill/>
                <a:miter lim="800000"/>
                <a:headEnd/>
                <a:tailEnd/>
              </a:ln>
            </p:spPr>
          </p:pic>
          <p:pic>
            <p:nvPicPr>
              <p:cNvPr id="103" name="Picture 12" descr="ICON_VM_basic_flat_R2_Q408.png"/>
              <p:cNvPicPr>
                <a:picLocks noChangeAspect="1"/>
              </p:cNvPicPr>
              <p:nvPr/>
            </p:nvPicPr>
            <p:blipFill>
              <a:blip r:embed="rId42" cstate="email"/>
              <a:srcRect/>
              <a:stretch>
                <a:fillRect/>
              </a:stretch>
            </p:blipFill>
            <p:spPr bwMode="auto">
              <a:xfrm>
                <a:off x="2512301" y="3461867"/>
                <a:ext cx="255514" cy="255514"/>
              </a:xfrm>
              <a:prstGeom prst="rect">
                <a:avLst/>
              </a:prstGeom>
              <a:noFill/>
              <a:ln w="9525">
                <a:noFill/>
                <a:miter lim="800000"/>
                <a:headEnd/>
                <a:tailEnd/>
              </a:ln>
            </p:spPr>
          </p:pic>
          <p:pic>
            <p:nvPicPr>
              <p:cNvPr id="104" name="Picture 13" descr="ICON_VM_basic_flat_R2_Q408.png"/>
              <p:cNvPicPr>
                <a:picLocks noChangeAspect="1"/>
              </p:cNvPicPr>
              <p:nvPr/>
            </p:nvPicPr>
            <p:blipFill>
              <a:blip r:embed="rId42" cstate="email"/>
              <a:srcRect/>
              <a:stretch>
                <a:fillRect/>
              </a:stretch>
            </p:blipFill>
            <p:spPr bwMode="auto">
              <a:xfrm>
                <a:off x="2814104" y="3461867"/>
                <a:ext cx="255514" cy="255514"/>
              </a:xfrm>
              <a:prstGeom prst="rect">
                <a:avLst/>
              </a:prstGeom>
              <a:noFill/>
              <a:ln w="9525">
                <a:noFill/>
                <a:miter lim="800000"/>
                <a:headEnd/>
                <a:tailEnd/>
              </a:ln>
            </p:spPr>
          </p:pic>
          <p:pic>
            <p:nvPicPr>
              <p:cNvPr id="105" name="Picture 10" descr="ICON_VM_basic_flat_R2_Q408.png"/>
              <p:cNvPicPr>
                <a:picLocks noChangeAspect="1"/>
              </p:cNvPicPr>
              <p:nvPr/>
            </p:nvPicPr>
            <p:blipFill>
              <a:blip r:embed="rId42" cstate="email"/>
              <a:srcRect/>
              <a:stretch>
                <a:fillRect/>
              </a:stretch>
            </p:blipFill>
            <p:spPr bwMode="auto">
              <a:xfrm>
                <a:off x="2214981" y="3143622"/>
                <a:ext cx="255514" cy="255514"/>
              </a:xfrm>
              <a:prstGeom prst="rect">
                <a:avLst/>
              </a:prstGeom>
              <a:noFill/>
              <a:ln w="9525">
                <a:noFill/>
                <a:miter lim="800000"/>
                <a:headEnd/>
                <a:tailEnd/>
              </a:ln>
            </p:spPr>
          </p:pic>
          <p:pic>
            <p:nvPicPr>
              <p:cNvPr id="106" name="Picture 12" descr="ICON_VM_basic_flat_R2_Q408.png"/>
              <p:cNvPicPr>
                <a:picLocks noChangeAspect="1"/>
              </p:cNvPicPr>
              <p:nvPr/>
            </p:nvPicPr>
            <p:blipFill>
              <a:blip r:embed="rId42" cstate="email"/>
              <a:srcRect/>
              <a:stretch>
                <a:fillRect/>
              </a:stretch>
            </p:blipFill>
            <p:spPr bwMode="auto">
              <a:xfrm>
                <a:off x="2516784" y="3143622"/>
                <a:ext cx="255514" cy="255514"/>
              </a:xfrm>
              <a:prstGeom prst="rect">
                <a:avLst/>
              </a:prstGeom>
              <a:noFill/>
              <a:ln w="9525">
                <a:noFill/>
                <a:miter lim="800000"/>
                <a:headEnd/>
                <a:tailEnd/>
              </a:ln>
            </p:spPr>
          </p:pic>
          <p:pic>
            <p:nvPicPr>
              <p:cNvPr id="107" name="Picture 13" descr="ICON_VM_basic_flat_R2_Q408.png"/>
              <p:cNvPicPr>
                <a:picLocks noChangeAspect="1"/>
              </p:cNvPicPr>
              <p:nvPr/>
            </p:nvPicPr>
            <p:blipFill>
              <a:blip r:embed="rId42" cstate="email"/>
              <a:srcRect/>
              <a:stretch>
                <a:fillRect/>
              </a:stretch>
            </p:blipFill>
            <p:spPr bwMode="auto">
              <a:xfrm>
                <a:off x="2818587" y="3143622"/>
                <a:ext cx="255514" cy="255514"/>
              </a:xfrm>
              <a:prstGeom prst="rect">
                <a:avLst/>
              </a:prstGeom>
              <a:noFill/>
              <a:ln w="9525">
                <a:noFill/>
                <a:miter lim="800000"/>
                <a:headEnd/>
                <a:tailEnd/>
              </a:ln>
            </p:spPr>
          </p:pic>
          <p:sp>
            <p:nvSpPr>
              <p:cNvPr id="108" name="Rounded Rectangle 107"/>
              <p:cNvSpPr/>
              <p:nvPr/>
            </p:nvSpPr>
            <p:spPr bwMode="auto">
              <a:xfrm>
                <a:off x="2070100" y="2552700"/>
                <a:ext cx="1143000" cy="2247900"/>
              </a:xfrm>
              <a:prstGeom prst="roundRect">
                <a:avLst>
                  <a:gd name="adj" fmla="val 11111"/>
                </a:avLst>
              </a:prstGeom>
              <a:noFill/>
              <a:ln w="38100">
                <a:solidFill>
                  <a:schemeClr val="accent3">
                    <a:lumMod val="75000"/>
                  </a:schemeClr>
                </a:solidFill>
                <a:prstDash val="sysDash"/>
                <a:round/>
                <a:headEnd/>
                <a:tailEnd/>
              </a:ln>
            </p:spPr>
            <p:txBody>
              <a:bodyPr wrap="square" lIns="0" tIns="0" rIns="0" bIns="0" rtlCol="0" anchor="t"/>
              <a:lstStyle/>
              <a:p>
                <a:r>
                  <a:rPr lang="en-US" sz="800" dirty="0" smtClean="0">
                    <a:solidFill>
                      <a:srgbClr val="333333"/>
                    </a:solidFill>
                  </a:rPr>
                  <a:t>Company B</a:t>
                </a:r>
              </a:p>
            </p:txBody>
          </p:sp>
        </p:grpSp>
        <p:grpSp>
          <p:nvGrpSpPr>
            <p:cNvPr id="6" name="Group 55"/>
            <p:cNvGrpSpPr/>
            <p:nvPr>
              <p:custDataLst>
                <p:tags r:id="rId33"/>
              </p:custDataLst>
            </p:nvPr>
          </p:nvGrpSpPr>
          <p:grpSpPr>
            <a:xfrm>
              <a:off x="3156713" y="1090707"/>
              <a:ext cx="799550" cy="1572451"/>
              <a:chOff x="3581400" y="2565400"/>
              <a:chExt cx="1143000" cy="2247900"/>
            </a:xfrm>
          </p:grpSpPr>
          <p:pic>
            <p:nvPicPr>
              <p:cNvPr id="64" name="Picture 10" descr="ICON_VM_basic_flat_R2_Q408.png"/>
              <p:cNvPicPr>
                <a:picLocks noChangeAspect="1"/>
              </p:cNvPicPr>
              <p:nvPr/>
            </p:nvPicPr>
            <p:blipFill>
              <a:blip r:embed="rId42" cstate="email"/>
              <a:srcRect/>
              <a:stretch>
                <a:fillRect/>
              </a:stretch>
            </p:blipFill>
            <p:spPr bwMode="auto">
              <a:xfrm>
                <a:off x="3713624" y="4416606"/>
                <a:ext cx="255514" cy="255514"/>
              </a:xfrm>
              <a:prstGeom prst="rect">
                <a:avLst/>
              </a:prstGeom>
              <a:noFill/>
              <a:ln w="9525">
                <a:noFill/>
                <a:miter lim="800000"/>
                <a:headEnd/>
                <a:tailEnd/>
              </a:ln>
            </p:spPr>
          </p:pic>
          <p:pic>
            <p:nvPicPr>
              <p:cNvPr id="65" name="Picture 12" descr="ICON_VM_basic_flat_R2_Q408.png"/>
              <p:cNvPicPr>
                <a:picLocks noChangeAspect="1"/>
              </p:cNvPicPr>
              <p:nvPr/>
            </p:nvPicPr>
            <p:blipFill>
              <a:blip r:embed="rId42" cstate="email"/>
              <a:srcRect/>
              <a:stretch>
                <a:fillRect/>
              </a:stretch>
            </p:blipFill>
            <p:spPr bwMode="auto">
              <a:xfrm>
                <a:off x="4015427" y="4416606"/>
                <a:ext cx="255514" cy="255514"/>
              </a:xfrm>
              <a:prstGeom prst="rect">
                <a:avLst/>
              </a:prstGeom>
              <a:noFill/>
              <a:ln w="9525">
                <a:noFill/>
                <a:miter lim="800000"/>
                <a:headEnd/>
                <a:tailEnd/>
              </a:ln>
            </p:spPr>
          </p:pic>
          <p:pic>
            <p:nvPicPr>
              <p:cNvPr id="68" name="Picture 13" descr="ICON_VM_basic_flat_R2_Q408.png"/>
              <p:cNvPicPr>
                <a:picLocks noChangeAspect="1"/>
              </p:cNvPicPr>
              <p:nvPr/>
            </p:nvPicPr>
            <p:blipFill>
              <a:blip r:embed="rId42" cstate="email"/>
              <a:srcRect/>
              <a:stretch>
                <a:fillRect/>
              </a:stretch>
            </p:blipFill>
            <p:spPr bwMode="auto">
              <a:xfrm>
                <a:off x="4317230" y="4416606"/>
                <a:ext cx="255514" cy="255514"/>
              </a:xfrm>
              <a:prstGeom prst="rect">
                <a:avLst/>
              </a:prstGeom>
              <a:noFill/>
              <a:ln w="9525">
                <a:noFill/>
                <a:miter lim="800000"/>
                <a:headEnd/>
                <a:tailEnd/>
              </a:ln>
            </p:spPr>
          </p:pic>
          <p:pic>
            <p:nvPicPr>
              <p:cNvPr id="69" name="Picture 10" descr="ICON_VM_basic_flat_R2_Q408.png"/>
              <p:cNvPicPr>
                <a:picLocks noChangeAspect="1"/>
              </p:cNvPicPr>
              <p:nvPr/>
            </p:nvPicPr>
            <p:blipFill>
              <a:blip r:embed="rId42" cstate="email"/>
              <a:srcRect/>
              <a:stretch>
                <a:fillRect/>
              </a:stretch>
            </p:blipFill>
            <p:spPr bwMode="auto">
              <a:xfrm>
                <a:off x="3713622" y="4111806"/>
                <a:ext cx="255514" cy="255514"/>
              </a:xfrm>
              <a:prstGeom prst="rect">
                <a:avLst/>
              </a:prstGeom>
              <a:noFill/>
              <a:ln w="9525">
                <a:noFill/>
                <a:miter lim="800000"/>
                <a:headEnd/>
                <a:tailEnd/>
              </a:ln>
            </p:spPr>
          </p:pic>
          <p:pic>
            <p:nvPicPr>
              <p:cNvPr id="71" name="Picture 12" descr="ICON_VM_basic_flat_R2_Q408.png"/>
              <p:cNvPicPr>
                <a:picLocks noChangeAspect="1"/>
              </p:cNvPicPr>
              <p:nvPr/>
            </p:nvPicPr>
            <p:blipFill>
              <a:blip r:embed="rId42" cstate="email"/>
              <a:srcRect/>
              <a:stretch>
                <a:fillRect/>
              </a:stretch>
            </p:blipFill>
            <p:spPr bwMode="auto">
              <a:xfrm>
                <a:off x="4015425" y="4111806"/>
                <a:ext cx="255514" cy="255514"/>
              </a:xfrm>
              <a:prstGeom prst="rect">
                <a:avLst/>
              </a:prstGeom>
              <a:noFill/>
              <a:ln w="9525">
                <a:noFill/>
                <a:miter lim="800000"/>
                <a:headEnd/>
                <a:tailEnd/>
              </a:ln>
            </p:spPr>
          </p:pic>
          <p:pic>
            <p:nvPicPr>
              <p:cNvPr id="72" name="Picture 13" descr="ICON_VM_basic_flat_R2_Q408.png"/>
              <p:cNvPicPr>
                <a:picLocks noChangeAspect="1"/>
              </p:cNvPicPr>
              <p:nvPr/>
            </p:nvPicPr>
            <p:blipFill>
              <a:blip r:embed="rId42" cstate="email"/>
              <a:srcRect/>
              <a:stretch>
                <a:fillRect/>
              </a:stretch>
            </p:blipFill>
            <p:spPr bwMode="auto">
              <a:xfrm>
                <a:off x="4317228" y="4111806"/>
                <a:ext cx="255514" cy="255514"/>
              </a:xfrm>
              <a:prstGeom prst="rect">
                <a:avLst/>
              </a:prstGeom>
              <a:noFill/>
              <a:ln w="9525">
                <a:noFill/>
                <a:miter lim="800000"/>
                <a:headEnd/>
                <a:tailEnd/>
              </a:ln>
            </p:spPr>
          </p:pic>
          <p:pic>
            <p:nvPicPr>
              <p:cNvPr id="73" name="Picture 10" descr="ICON_VM_basic_flat_R2_Q408.png"/>
              <p:cNvPicPr>
                <a:picLocks noChangeAspect="1"/>
              </p:cNvPicPr>
              <p:nvPr/>
            </p:nvPicPr>
            <p:blipFill>
              <a:blip r:embed="rId42" cstate="email"/>
              <a:srcRect/>
              <a:stretch>
                <a:fillRect/>
              </a:stretch>
            </p:blipFill>
            <p:spPr bwMode="auto">
              <a:xfrm>
                <a:off x="3713624" y="3798041"/>
                <a:ext cx="255514" cy="255514"/>
              </a:xfrm>
              <a:prstGeom prst="rect">
                <a:avLst/>
              </a:prstGeom>
              <a:noFill/>
              <a:ln w="9525">
                <a:noFill/>
                <a:miter lim="800000"/>
                <a:headEnd/>
                <a:tailEnd/>
              </a:ln>
            </p:spPr>
          </p:pic>
          <p:pic>
            <p:nvPicPr>
              <p:cNvPr id="76" name="Picture 12" descr="ICON_VM_basic_flat_R2_Q408.png"/>
              <p:cNvPicPr>
                <a:picLocks noChangeAspect="1"/>
              </p:cNvPicPr>
              <p:nvPr/>
            </p:nvPicPr>
            <p:blipFill>
              <a:blip r:embed="rId42" cstate="email"/>
              <a:srcRect/>
              <a:stretch>
                <a:fillRect/>
              </a:stretch>
            </p:blipFill>
            <p:spPr bwMode="auto">
              <a:xfrm>
                <a:off x="4015427" y="3798041"/>
                <a:ext cx="255514" cy="255514"/>
              </a:xfrm>
              <a:prstGeom prst="rect">
                <a:avLst/>
              </a:prstGeom>
              <a:noFill/>
              <a:ln w="9525">
                <a:noFill/>
                <a:miter lim="800000"/>
                <a:headEnd/>
                <a:tailEnd/>
              </a:ln>
            </p:spPr>
          </p:pic>
          <p:pic>
            <p:nvPicPr>
              <p:cNvPr id="79" name="Picture 13" descr="ICON_VM_basic_flat_R2_Q408.png"/>
              <p:cNvPicPr>
                <a:picLocks noChangeAspect="1"/>
              </p:cNvPicPr>
              <p:nvPr/>
            </p:nvPicPr>
            <p:blipFill>
              <a:blip r:embed="rId42" cstate="email"/>
              <a:srcRect/>
              <a:stretch>
                <a:fillRect/>
              </a:stretch>
            </p:blipFill>
            <p:spPr bwMode="auto">
              <a:xfrm>
                <a:off x="4317230" y="3798041"/>
                <a:ext cx="255514" cy="255514"/>
              </a:xfrm>
              <a:prstGeom prst="rect">
                <a:avLst/>
              </a:prstGeom>
              <a:noFill/>
              <a:ln w="9525">
                <a:noFill/>
                <a:miter lim="800000"/>
                <a:headEnd/>
                <a:tailEnd/>
              </a:ln>
            </p:spPr>
          </p:pic>
          <p:pic>
            <p:nvPicPr>
              <p:cNvPr id="80" name="Picture 10" descr="ICON_VM_basic_flat_R2_Q408.png"/>
              <p:cNvPicPr>
                <a:picLocks noChangeAspect="1"/>
              </p:cNvPicPr>
              <p:nvPr/>
            </p:nvPicPr>
            <p:blipFill>
              <a:blip r:embed="rId42" cstate="email"/>
              <a:srcRect/>
              <a:stretch>
                <a:fillRect/>
              </a:stretch>
            </p:blipFill>
            <p:spPr bwMode="auto">
              <a:xfrm>
                <a:off x="3718107" y="3466349"/>
                <a:ext cx="255514" cy="255514"/>
              </a:xfrm>
              <a:prstGeom prst="rect">
                <a:avLst/>
              </a:prstGeom>
              <a:noFill/>
              <a:ln w="9525">
                <a:noFill/>
                <a:miter lim="800000"/>
                <a:headEnd/>
                <a:tailEnd/>
              </a:ln>
            </p:spPr>
          </p:pic>
          <p:pic>
            <p:nvPicPr>
              <p:cNvPr id="81" name="Picture 12" descr="ICON_VM_basic_flat_R2_Q408.png"/>
              <p:cNvPicPr>
                <a:picLocks noChangeAspect="1"/>
              </p:cNvPicPr>
              <p:nvPr/>
            </p:nvPicPr>
            <p:blipFill>
              <a:blip r:embed="rId42" cstate="email"/>
              <a:srcRect/>
              <a:stretch>
                <a:fillRect/>
              </a:stretch>
            </p:blipFill>
            <p:spPr bwMode="auto">
              <a:xfrm>
                <a:off x="4019910" y="3466349"/>
                <a:ext cx="255514" cy="255514"/>
              </a:xfrm>
              <a:prstGeom prst="rect">
                <a:avLst/>
              </a:prstGeom>
              <a:noFill/>
              <a:ln w="9525">
                <a:noFill/>
                <a:miter lim="800000"/>
                <a:headEnd/>
                <a:tailEnd/>
              </a:ln>
            </p:spPr>
          </p:pic>
          <p:pic>
            <p:nvPicPr>
              <p:cNvPr id="82" name="Picture 13" descr="ICON_VM_basic_flat_R2_Q408.png"/>
              <p:cNvPicPr>
                <a:picLocks noChangeAspect="1"/>
              </p:cNvPicPr>
              <p:nvPr/>
            </p:nvPicPr>
            <p:blipFill>
              <a:blip r:embed="rId42" cstate="email"/>
              <a:srcRect/>
              <a:stretch>
                <a:fillRect/>
              </a:stretch>
            </p:blipFill>
            <p:spPr bwMode="auto">
              <a:xfrm>
                <a:off x="4321713" y="3466349"/>
                <a:ext cx="255514" cy="255514"/>
              </a:xfrm>
              <a:prstGeom prst="rect">
                <a:avLst/>
              </a:prstGeom>
              <a:noFill/>
              <a:ln w="9525">
                <a:noFill/>
                <a:miter lim="800000"/>
                <a:headEnd/>
                <a:tailEnd/>
              </a:ln>
            </p:spPr>
          </p:pic>
          <p:pic>
            <p:nvPicPr>
              <p:cNvPr id="83" name="Picture 10" descr="ICON_VM_basic_flat_R2_Q408.png"/>
              <p:cNvPicPr>
                <a:picLocks noChangeAspect="1"/>
              </p:cNvPicPr>
              <p:nvPr/>
            </p:nvPicPr>
            <p:blipFill>
              <a:blip r:embed="rId42" cstate="email"/>
              <a:srcRect/>
              <a:stretch>
                <a:fillRect/>
              </a:stretch>
            </p:blipFill>
            <p:spPr bwMode="auto">
              <a:xfrm>
                <a:off x="3722590" y="3148104"/>
                <a:ext cx="255514" cy="255514"/>
              </a:xfrm>
              <a:prstGeom prst="rect">
                <a:avLst/>
              </a:prstGeom>
              <a:noFill/>
              <a:ln w="9525">
                <a:noFill/>
                <a:miter lim="800000"/>
                <a:headEnd/>
                <a:tailEnd/>
              </a:ln>
            </p:spPr>
          </p:pic>
          <p:pic>
            <p:nvPicPr>
              <p:cNvPr id="87" name="Picture 12" descr="ICON_VM_basic_flat_R2_Q408.png"/>
              <p:cNvPicPr>
                <a:picLocks noChangeAspect="1"/>
              </p:cNvPicPr>
              <p:nvPr/>
            </p:nvPicPr>
            <p:blipFill>
              <a:blip r:embed="rId42" cstate="email"/>
              <a:srcRect/>
              <a:stretch>
                <a:fillRect/>
              </a:stretch>
            </p:blipFill>
            <p:spPr bwMode="auto">
              <a:xfrm>
                <a:off x="4024393" y="3148104"/>
                <a:ext cx="255514" cy="255514"/>
              </a:xfrm>
              <a:prstGeom prst="rect">
                <a:avLst/>
              </a:prstGeom>
              <a:noFill/>
              <a:ln w="9525">
                <a:noFill/>
                <a:miter lim="800000"/>
                <a:headEnd/>
                <a:tailEnd/>
              </a:ln>
            </p:spPr>
          </p:pic>
          <p:pic>
            <p:nvPicPr>
              <p:cNvPr id="88" name="Picture 13" descr="ICON_VM_basic_flat_R2_Q408.png"/>
              <p:cNvPicPr>
                <a:picLocks noChangeAspect="1"/>
              </p:cNvPicPr>
              <p:nvPr/>
            </p:nvPicPr>
            <p:blipFill>
              <a:blip r:embed="rId42" cstate="email"/>
              <a:srcRect/>
              <a:stretch>
                <a:fillRect/>
              </a:stretch>
            </p:blipFill>
            <p:spPr bwMode="auto">
              <a:xfrm>
                <a:off x="4326196" y="3148104"/>
                <a:ext cx="255514" cy="255514"/>
              </a:xfrm>
              <a:prstGeom prst="rect">
                <a:avLst/>
              </a:prstGeom>
              <a:noFill/>
              <a:ln w="9525">
                <a:noFill/>
                <a:miter lim="800000"/>
                <a:headEnd/>
                <a:tailEnd/>
              </a:ln>
            </p:spPr>
          </p:pic>
          <p:sp>
            <p:nvSpPr>
              <p:cNvPr id="90" name="Rounded Rectangle 89"/>
              <p:cNvSpPr/>
              <p:nvPr/>
            </p:nvSpPr>
            <p:spPr bwMode="auto">
              <a:xfrm>
                <a:off x="3581400" y="2565400"/>
                <a:ext cx="1143000" cy="2247900"/>
              </a:xfrm>
              <a:prstGeom prst="roundRect">
                <a:avLst>
                  <a:gd name="adj" fmla="val 11111"/>
                </a:avLst>
              </a:prstGeom>
              <a:noFill/>
              <a:ln w="38100">
                <a:solidFill>
                  <a:srgbClr val="00B050"/>
                </a:solidFill>
                <a:prstDash val="sysDash"/>
                <a:round/>
                <a:headEnd/>
                <a:tailEnd/>
              </a:ln>
            </p:spPr>
            <p:txBody>
              <a:bodyPr wrap="square" lIns="0" tIns="0" rIns="0" bIns="0" rtlCol="0" anchor="t"/>
              <a:lstStyle/>
              <a:p>
                <a:r>
                  <a:rPr lang="en-US" sz="800" dirty="0" smtClean="0">
                    <a:solidFill>
                      <a:srgbClr val="333333"/>
                    </a:solidFill>
                  </a:rPr>
                  <a:t>Company C</a:t>
                </a:r>
              </a:p>
            </p:txBody>
          </p:sp>
        </p:grpSp>
        <p:grpSp>
          <p:nvGrpSpPr>
            <p:cNvPr id="7" name="Group 25"/>
            <p:cNvGrpSpPr>
              <a:grpSpLocks/>
            </p:cNvGrpSpPr>
            <p:nvPr>
              <p:custDataLst>
                <p:tags r:id="rId34"/>
              </p:custDataLst>
            </p:nvPr>
          </p:nvGrpSpPr>
          <p:grpSpPr bwMode="auto">
            <a:xfrm>
              <a:off x="2733620" y="1791721"/>
              <a:ext cx="303145" cy="62999"/>
              <a:chOff x="3552" y="2168"/>
              <a:chExt cx="240" cy="48"/>
            </a:xfrm>
          </p:grpSpPr>
          <p:sp>
            <p:nvSpPr>
              <p:cNvPr id="61" name="Oval 26"/>
              <p:cNvSpPr>
                <a:spLocks noChangeArrowheads="1"/>
              </p:cNvSpPr>
              <p:nvPr/>
            </p:nvSpPr>
            <p:spPr bwMode="auto">
              <a:xfrm>
                <a:off x="3552"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1800" dirty="0">
                  <a:solidFill>
                    <a:srgbClr val="FFFFFF"/>
                  </a:solidFill>
                </a:endParaRPr>
              </a:p>
            </p:txBody>
          </p:sp>
          <p:sp>
            <p:nvSpPr>
              <p:cNvPr id="62" name="Oval 27"/>
              <p:cNvSpPr>
                <a:spLocks noChangeArrowheads="1"/>
              </p:cNvSpPr>
              <p:nvPr/>
            </p:nvSpPr>
            <p:spPr bwMode="auto">
              <a:xfrm>
                <a:off x="3648"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1800" dirty="0">
                  <a:solidFill>
                    <a:srgbClr val="FFFFFF"/>
                  </a:solidFill>
                </a:endParaRPr>
              </a:p>
            </p:txBody>
          </p:sp>
          <p:sp>
            <p:nvSpPr>
              <p:cNvPr id="63" name="Oval 28"/>
              <p:cNvSpPr>
                <a:spLocks noChangeArrowheads="1"/>
              </p:cNvSpPr>
              <p:nvPr/>
            </p:nvSpPr>
            <p:spPr bwMode="auto">
              <a:xfrm>
                <a:off x="3744"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sz="1800" dirty="0">
                  <a:solidFill>
                    <a:srgbClr val="FFFFFF"/>
                  </a:solidFill>
                </a:endParaRPr>
              </a:p>
            </p:txBody>
          </p:sp>
        </p:grpSp>
      </p:grpSp>
      <p:pic>
        <p:nvPicPr>
          <p:cNvPr id="127" name="Picture 26" descr="ICON_Building_Q308"/>
          <p:cNvPicPr>
            <a:picLocks noChangeAspect="1" noChangeArrowheads="1"/>
          </p:cNvPicPr>
          <p:nvPr>
            <p:custDataLst>
              <p:tags r:id="rId17"/>
            </p:custDataLst>
          </p:nvPr>
        </p:nvPicPr>
        <p:blipFill>
          <a:blip r:embed="rId39" cstate="email"/>
          <a:srcRect/>
          <a:stretch>
            <a:fillRect/>
          </a:stretch>
        </p:blipFill>
        <p:spPr bwMode="auto">
          <a:xfrm>
            <a:off x="626590" y="5045614"/>
            <a:ext cx="637159" cy="736343"/>
          </a:xfrm>
          <a:prstGeom prst="rect">
            <a:avLst/>
          </a:prstGeom>
          <a:noFill/>
          <a:ln w="9525">
            <a:noFill/>
            <a:miter lim="800000"/>
            <a:headEnd/>
            <a:tailEnd/>
          </a:ln>
        </p:spPr>
      </p:pic>
      <p:sp>
        <p:nvSpPr>
          <p:cNvPr id="128" name="TextBox 127"/>
          <p:cNvSpPr txBox="1"/>
          <p:nvPr>
            <p:custDataLst>
              <p:tags r:id="rId18"/>
            </p:custDataLst>
          </p:nvPr>
        </p:nvSpPr>
        <p:spPr>
          <a:xfrm>
            <a:off x="3057997" y="5807735"/>
            <a:ext cx="994183" cy="276999"/>
          </a:xfrm>
          <a:prstGeom prst="rect">
            <a:avLst/>
          </a:prstGeom>
          <a:solidFill>
            <a:srgbClr val="F8F8F8"/>
          </a:solidFill>
        </p:spPr>
        <p:txBody>
          <a:bodyPr wrap="none" rtlCol="0">
            <a:spAutoFit/>
          </a:bodyPr>
          <a:lstStyle/>
          <a:p>
            <a:pPr algn="l"/>
            <a:r>
              <a:rPr lang="en-US" sz="1200" dirty="0" smtClean="0">
                <a:solidFill>
                  <a:srgbClr val="333333"/>
                </a:solidFill>
                <a:latin typeface="Arial"/>
                <a:ea typeface="ＭＳ Ｐゴシック"/>
              </a:rPr>
              <a:t>Company C</a:t>
            </a:r>
          </a:p>
        </p:txBody>
      </p:sp>
      <p:cxnSp>
        <p:nvCxnSpPr>
          <p:cNvPr id="132" name="Straight Connector 131"/>
          <p:cNvCxnSpPr/>
          <p:nvPr>
            <p:custDataLst>
              <p:tags r:id="rId19"/>
            </p:custDataLst>
          </p:nvPr>
        </p:nvCxnSpPr>
        <p:spPr bwMode="auto">
          <a:xfrm rot="16200000" flipH="1">
            <a:off x="2639668" y="4391096"/>
            <a:ext cx="767554" cy="607134"/>
          </a:xfrm>
          <a:prstGeom prst="line">
            <a:avLst/>
          </a:prstGeom>
          <a:solidFill>
            <a:srgbClr val="0095D3"/>
          </a:solidFill>
          <a:ln w="76200" cap="flat" cmpd="sng" algn="ctr">
            <a:solidFill>
              <a:srgbClr val="00B050"/>
            </a:solidFill>
            <a:prstDash val="solid"/>
            <a:round/>
            <a:headEnd type="none" w="med" len="med"/>
            <a:tailEnd type="none" w="med" len="med"/>
          </a:ln>
          <a:effectLst/>
        </p:spPr>
      </p:cxnSp>
      <p:sp>
        <p:nvSpPr>
          <p:cNvPr id="129" name="Rectangle 128"/>
          <p:cNvSpPr/>
          <p:nvPr>
            <p:custDataLst>
              <p:tags r:id="rId20"/>
            </p:custDataLst>
          </p:nvPr>
        </p:nvSpPr>
        <p:spPr bwMode="auto">
          <a:xfrm>
            <a:off x="4015445" y="3439485"/>
            <a:ext cx="4781320" cy="494951"/>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a:lnSpc>
                <a:spcPct val="85000"/>
              </a:lnSpc>
              <a:spcAft>
                <a:spcPct val="0"/>
              </a:spcAft>
              <a:buClr>
                <a:srgbClr val="000000"/>
              </a:buClr>
              <a:defRPr/>
            </a:pPr>
            <a:r>
              <a:rPr lang="en-US" sz="1800" dirty="0" smtClean="0">
                <a:solidFill>
                  <a:srgbClr val="FFFFFF"/>
                </a:solidFill>
              </a:rPr>
              <a:t>Solution – vShield Edge, </a:t>
            </a:r>
          </a:p>
          <a:p>
            <a:pPr>
              <a:lnSpc>
                <a:spcPct val="85000"/>
              </a:lnSpc>
              <a:spcAft>
                <a:spcPct val="0"/>
              </a:spcAft>
              <a:buClr>
                <a:srgbClr val="000000"/>
              </a:buClr>
              <a:defRPr/>
            </a:pPr>
            <a:r>
              <a:rPr lang="en-US" sz="1800" dirty="0" smtClean="0">
                <a:solidFill>
                  <a:srgbClr val="FFFFFF"/>
                </a:solidFill>
              </a:rPr>
              <a:t>VMware Cloud Director</a:t>
            </a:r>
          </a:p>
        </p:txBody>
      </p:sp>
      <p:sp>
        <p:nvSpPr>
          <p:cNvPr id="130" name="TextBox 129"/>
          <p:cNvSpPr txBox="1"/>
          <p:nvPr>
            <p:custDataLst>
              <p:tags r:id="rId21"/>
            </p:custDataLst>
          </p:nvPr>
        </p:nvSpPr>
        <p:spPr>
          <a:xfrm>
            <a:off x="4029256" y="3940992"/>
            <a:ext cx="4741949" cy="1815882"/>
          </a:xfrm>
          <a:prstGeom prst="rect">
            <a:avLst/>
          </a:prstGeom>
          <a:solidFill>
            <a:schemeClr val="bg1">
              <a:lumMod val="95000"/>
            </a:schemeClr>
          </a:solidFill>
        </p:spPr>
        <p:txBody>
          <a:bodyPr wrap="square" rtlCol="0">
            <a:spAutoFit/>
          </a:bodyPr>
          <a:lstStyle/>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Guarantee full confidentiality and protection of tenant apps and data with built-in firewall and VPN</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Use enterprise directory services for security policies</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Accelerate compliance by logging all traffic information on per-tenant basis</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Lower cost of security by 100+% by eliminating purpose built appliances and by increasing utilization and VM density </a:t>
            </a:r>
          </a:p>
        </p:txBody>
      </p:sp>
      <p:sp>
        <p:nvSpPr>
          <p:cNvPr id="134" name="Rectangle 133"/>
          <p:cNvSpPr/>
          <p:nvPr>
            <p:custDataLst>
              <p:tags r:id="rId22"/>
            </p:custDataLst>
          </p:nvPr>
        </p:nvSpPr>
        <p:spPr bwMode="auto">
          <a:xfrm>
            <a:off x="3991575" y="858543"/>
            <a:ext cx="4781320" cy="403443"/>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a:lnSpc>
                <a:spcPct val="85000"/>
              </a:lnSpc>
              <a:spcAft>
                <a:spcPct val="0"/>
              </a:spcAft>
              <a:buClr>
                <a:srgbClr val="000000"/>
              </a:buClr>
              <a:defRPr/>
            </a:pPr>
            <a:r>
              <a:rPr lang="en-US" sz="1800" dirty="0" smtClean="0">
                <a:solidFill>
                  <a:srgbClr val="FFFFFF"/>
                </a:solidFill>
              </a:rPr>
              <a:t>Requirements</a:t>
            </a:r>
            <a:endParaRPr lang="en-US" sz="1800" dirty="0">
              <a:solidFill>
                <a:srgbClr val="FFFFFF"/>
              </a:solidFill>
            </a:endParaRPr>
          </a:p>
        </p:txBody>
      </p:sp>
      <p:sp>
        <p:nvSpPr>
          <p:cNvPr id="135" name="TextBox 134"/>
          <p:cNvSpPr txBox="1"/>
          <p:nvPr>
            <p:custDataLst>
              <p:tags r:id="rId23"/>
            </p:custDataLst>
          </p:nvPr>
        </p:nvSpPr>
        <p:spPr>
          <a:xfrm>
            <a:off x="3995936" y="1267991"/>
            <a:ext cx="4761202" cy="1902059"/>
          </a:xfrm>
          <a:prstGeom prst="rect">
            <a:avLst/>
          </a:prstGeom>
          <a:solidFill>
            <a:schemeClr val="bg1">
              <a:lumMod val="95000"/>
            </a:schemeClr>
          </a:solidFill>
        </p:spPr>
        <p:txBody>
          <a:bodyPr wrap="square" rtlCol="0">
            <a:spAutoFit/>
          </a:bodyPr>
          <a:lstStyle/>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Host  potentially hundreds or thousands of tenants in shared infrastructure with:</a:t>
            </a:r>
          </a:p>
          <a:p>
            <a:pPr marL="573088" lvl="1"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Traffic Isolation between the tenants</a:t>
            </a:r>
          </a:p>
          <a:p>
            <a:pPr marL="573088" lvl="1"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Complete protection and confidentiality of tenant apps and data</a:t>
            </a:r>
          </a:p>
          <a:p>
            <a:pPr marL="573088" lvl="1"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Integration with enterprise directory services (e.g. Active Directory)</a:t>
            </a:r>
          </a:p>
          <a:p>
            <a:pPr marL="573088" lvl="1"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Complying with various audit requirements</a:t>
            </a:r>
          </a:p>
        </p:txBody>
      </p:sp>
      <p:pic>
        <p:nvPicPr>
          <p:cNvPr id="47" name="Picture 27" descr="ICON_Cloud_Q308"/>
          <p:cNvPicPr>
            <a:picLocks noChangeAspect="1" noChangeArrowheads="1"/>
          </p:cNvPicPr>
          <p:nvPr>
            <p:custDataLst>
              <p:tags r:id="rId24"/>
            </p:custDataLst>
          </p:nvPr>
        </p:nvPicPr>
        <p:blipFill>
          <a:blip r:embed="rId43" cstate="email"/>
          <a:srcRect/>
          <a:stretch>
            <a:fillRect/>
          </a:stretch>
        </p:blipFill>
        <p:spPr bwMode="auto">
          <a:xfrm>
            <a:off x="1737593" y="3796787"/>
            <a:ext cx="1101725" cy="700087"/>
          </a:xfrm>
          <a:prstGeom prst="rect">
            <a:avLst/>
          </a:prstGeom>
          <a:noFill/>
          <a:ln w="9525">
            <a:noFill/>
            <a:miter lim="800000"/>
            <a:headEnd/>
            <a:tailEnd/>
          </a:ln>
        </p:spPr>
      </p:pic>
      <p:sp>
        <p:nvSpPr>
          <p:cNvPr id="133" name="Right Triangle 132"/>
          <p:cNvSpPr/>
          <p:nvPr/>
        </p:nvSpPr>
        <p:spPr bwMode="auto">
          <a:xfrm flipH="1" flipV="1">
            <a:off x="894606" y="5013526"/>
            <a:ext cx="1090864" cy="288758"/>
          </a:xfrm>
          <a:prstGeom prst="rtTriangle">
            <a:avLst/>
          </a:prstGeom>
          <a:solidFill>
            <a:schemeClr val="bg1"/>
          </a:solidFill>
          <a:ln w="19050">
            <a:noFill/>
            <a:round/>
            <a:headEnd/>
            <a:tailEnd/>
          </a:ln>
        </p:spPr>
        <p:txBody>
          <a:bodyPr wrap="none" lIns="0" tIns="0" rIns="0" bIns="0" rtlCol="0" anchor="ctr"/>
          <a:lstStyle/>
          <a:p>
            <a:endParaRPr lang="en-US" sz="1800" dirty="0" smtClean="0">
              <a:solidFill>
                <a:srgbClr val="FFFFFF"/>
              </a:solidFill>
            </a:endParaRPr>
          </a:p>
        </p:txBody>
      </p:sp>
      <p:sp>
        <p:nvSpPr>
          <p:cNvPr id="136" name="Right Triangle 135"/>
          <p:cNvSpPr/>
          <p:nvPr/>
        </p:nvSpPr>
        <p:spPr bwMode="auto">
          <a:xfrm flipH="1" flipV="1">
            <a:off x="1407954" y="4989463"/>
            <a:ext cx="890338" cy="288758"/>
          </a:xfrm>
          <a:prstGeom prst="rtTriangle">
            <a:avLst/>
          </a:prstGeom>
          <a:solidFill>
            <a:schemeClr val="bg1"/>
          </a:solidFill>
          <a:ln w="19050">
            <a:noFill/>
            <a:round/>
            <a:headEnd/>
            <a:tailEnd/>
          </a:ln>
        </p:spPr>
        <p:txBody>
          <a:bodyPr wrap="none" lIns="0" tIns="0" rIns="0" bIns="0" rtlCol="0" anchor="ctr"/>
          <a:lstStyle/>
          <a:p>
            <a:endParaRPr lang="en-US" sz="1800" dirty="0" smtClean="0">
              <a:solidFill>
                <a:srgbClr val="FFFFFF"/>
              </a:solidFill>
            </a:endParaRPr>
          </a:p>
        </p:txBody>
      </p:sp>
      <p:pic>
        <p:nvPicPr>
          <p:cNvPr id="137" name="Picture 45" descr="ICON_Firewall_Q308"/>
          <p:cNvPicPr>
            <a:picLocks noChangeAspect="1" noChangeArrowheads="1"/>
          </p:cNvPicPr>
          <p:nvPr/>
        </p:nvPicPr>
        <p:blipFill>
          <a:blip r:embed="rId44" cstate="print"/>
          <a:srcRect/>
          <a:stretch>
            <a:fillRect/>
          </a:stretch>
        </p:blipFill>
        <p:spPr bwMode="auto">
          <a:xfrm>
            <a:off x="468582" y="4612399"/>
            <a:ext cx="249290" cy="362272"/>
          </a:xfrm>
          <a:prstGeom prst="rect">
            <a:avLst/>
          </a:prstGeom>
          <a:noFill/>
          <a:ln w="9525">
            <a:noFill/>
            <a:miter lim="800000"/>
            <a:headEnd/>
            <a:tailEnd/>
          </a:ln>
        </p:spPr>
      </p:pic>
      <p:sp>
        <p:nvSpPr>
          <p:cNvPr id="138" name="TextBox 137"/>
          <p:cNvSpPr txBox="1"/>
          <p:nvPr/>
        </p:nvSpPr>
        <p:spPr>
          <a:xfrm>
            <a:off x="-25167" y="4907560"/>
            <a:ext cx="830677" cy="246221"/>
          </a:xfrm>
          <a:prstGeom prst="rect">
            <a:avLst/>
          </a:prstGeom>
          <a:noFill/>
        </p:spPr>
        <p:txBody>
          <a:bodyPr wrap="none" rtlCol="0">
            <a:spAutoFit/>
          </a:bodyPr>
          <a:lstStyle/>
          <a:p>
            <a:pPr algn="l"/>
            <a:r>
              <a:rPr lang="en-US" sz="1000" b="1" dirty="0" smtClean="0">
                <a:solidFill>
                  <a:srgbClr val="333333"/>
                </a:solidFill>
                <a:latin typeface="Arial"/>
                <a:ea typeface="ＭＳ Ｐゴシック"/>
              </a:rPr>
              <a:t>Cisco VPN</a:t>
            </a:r>
          </a:p>
        </p:txBody>
      </p:sp>
      <p:pic>
        <p:nvPicPr>
          <p:cNvPr id="139" name="Picture 45" descr="ICON_Firewall_Q308"/>
          <p:cNvPicPr>
            <a:picLocks noChangeAspect="1" noChangeArrowheads="1"/>
          </p:cNvPicPr>
          <p:nvPr/>
        </p:nvPicPr>
        <p:blipFill>
          <a:blip r:embed="rId44" cstate="print"/>
          <a:srcRect/>
          <a:stretch>
            <a:fillRect/>
          </a:stretch>
        </p:blipFill>
        <p:spPr bwMode="auto">
          <a:xfrm>
            <a:off x="1728329" y="4672520"/>
            <a:ext cx="249290" cy="362272"/>
          </a:xfrm>
          <a:prstGeom prst="rect">
            <a:avLst/>
          </a:prstGeom>
          <a:noFill/>
          <a:ln w="9525">
            <a:noFill/>
            <a:miter lim="800000"/>
            <a:headEnd/>
            <a:tailEnd/>
          </a:ln>
        </p:spPr>
      </p:pic>
      <p:sp>
        <p:nvSpPr>
          <p:cNvPr id="140" name="TextBox 139"/>
          <p:cNvSpPr txBox="1"/>
          <p:nvPr/>
        </p:nvSpPr>
        <p:spPr>
          <a:xfrm>
            <a:off x="1234580" y="4967681"/>
            <a:ext cx="944489" cy="246221"/>
          </a:xfrm>
          <a:prstGeom prst="rect">
            <a:avLst/>
          </a:prstGeom>
          <a:noFill/>
        </p:spPr>
        <p:txBody>
          <a:bodyPr wrap="none" rtlCol="0">
            <a:spAutoFit/>
          </a:bodyPr>
          <a:lstStyle/>
          <a:p>
            <a:pPr algn="l"/>
            <a:r>
              <a:rPr lang="en-US" sz="1000" b="1" dirty="0" smtClean="0">
                <a:solidFill>
                  <a:srgbClr val="333333"/>
                </a:solidFill>
                <a:latin typeface="Arial"/>
                <a:ea typeface="ＭＳ Ｐゴシック"/>
              </a:rPr>
              <a:t>Juniper VPN</a:t>
            </a:r>
          </a:p>
        </p:txBody>
      </p:sp>
      <p:pic>
        <p:nvPicPr>
          <p:cNvPr id="141" name="Picture 45" descr="ICON_Firewall_Q308"/>
          <p:cNvPicPr>
            <a:picLocks noChangeAspect="1" noChangeArrowheads="1"/>
          </p:cNvPicPr>
          <p:nvPr/>
        </p:nvPicPr>
        <p:blipFill>
          <a:blip r:embed="rId44" cstate="print"/>
          <a:srcRect/>
          <a:stretch>
            <a:fillRect/>
          </a:stretch>
        </p:blipFill>
        <p:spPr bwMode="auto">
          <a:xfrm>
            <a:off x="3340414" y="4506139"/>
            <a:ext cx="249290" cy="362272"/>
          </a:xfrm>
          <a:prstGeom prst="rect">
            <a:avLst/>
          </a:prstGeom>
          <a:noFill/>
          <a:ln w="9525">
            <a:noFill/>
            <a:miter lim="800000"/>
            <a:headEnd/>
            <a:tailEnd/>
          </a:ln>
        </p:spPr>
      </p:pic>
      <p:sp>
        <p:nvSpPr>
          <p:cNvPr id="142" name="TextBox 141"/>
          <p:cNvSpPr txBox="1"/>
          <p:nvPr/>
        </p:nvSpPr>
        <p:spPr>
          <a:xfrm>
            <a:off x="2846665" y="4801300"/>
            <a:ext cx="1180131" cy="246221"/>
          </a:xfrm>
          <a:prstGeom prst="rect">
            <a:avLst/>
          </a:prstGeom>
          <a:noFill/>
        </p:spPr>
        <p:txBody>
          <a:bodyPr wrap="none" rtlCol="0">
            <a:spAutoFit/>
          </a:bodyPr>
          <a:lstStyle/>
          <a:p>
            <a:pPr algn="l"/>
            <a:r>
              <a:rPr lang="en-US" sz="1000" b="1" dirty="0" smtClean="0">
                <a:solidFill>
                  <a:srgbClr val="333333"/>
                </a:solidFill>
                <a:latin typeface="Arial"/>
                <a:ea typeface="ＭＳ Ｐゴシック"/>
              </a:rPr>
              <a:t>Checkpoint VPN</a:t>
            </a:r>
          </a:p>
        </p:txBody>
      </p:sp>
      <p:pic>
        <p:nvPicPr>
          <p:cNvPr id="131" name="Picture 130" descr="VMW_10Q3_ICON_Shield_blk.png"/>
          <p:cNvPicPr>
            <a:picLocks noChangeAspect="1"/>
          </p:cNvPicPr>
          <p:nvPr/>
        </p:nvPicPr>
        <p:blipFill>
          <a:blip r:embed="rId45" cstate="print"/>
          <a:stretch>
            <a:fillRect/>
          </a:stretch>
        </p:blipFill>
        <p:spPr>
          <a:xfrm>
            <a:off x="1539874" y="1428504"/>
            <a:ext cx="344344" cy="407052"/>
          </a:xfrm>
          <a:prstGeom prst="rect">
            <a:avLst/>
          </a:prstGeom>
        </p:spPr>
      </p:pic>
      <p:pic>
        <p:nvPicPr>
          <p:cNvPr id="143" name="Picture 142" descr="VMW_10Q3_ICON_Shield_blk.png"/>
          <p:cNvPicPr>
            <a:picLocks noChangeAspect="1"/>
          </p:cNvPicPr>
          <p:nvPr/>
        </p:nvPicPr>
        <p:blipFill>
          <a:blip r:embed="rId45" cstate="print"/>
          <a:stretch>
            <a:fillRect/>
          </a:stretch>
        </p:blipFill>
        <p:spPr>
          <a:xfrm>
            <a:off x="2329616" y="1421572"/>
            <a:ext cx="344344" cy="407052"/>
          </a:xfrm>
          <a:prstGeom prst="rect">
            <a:avLst/>
          </a:prstGeom>
        </p:spPr>
      </p:pic>
      <p:pic>
        <p:nvPicPr>
          <p:cNvPr id="144" name="Picture 143" descr="VMW_10Q3_ICON_Shield_blk.png"/>
          <p:cNvPicPr>
            <a:picLocks noChangeAspect="1"/>
          </p:cNvPicPr>
          <p:nvPr/>
        </p:nvPicPr>
        <p:blipFill>
          <a:blip r:embed="rId45" cstate="print"/>
          <a:stretch>
            <a:fillRect/>
          </a:stretch>
        </p:blipFill>
        <p:spPr>
          <a:xfrm>
            <a:off x="3299436" y="1414640"/>
            <a:ext cx="344344" cy="407052"/>
          </a:xfrm>
          <a:prstGeom prst="rect">
            <a:avLst/>
          </a:prstGeom>
        </p:spPr>
      </p:pic>
      <p:sp>
        <p:nvSpPr>
          <p:cNvPr id="146" name="TextBox 145"/>
          <p:cNvSpPr txBox="1"/>
          <p:nvPr/>
        </p:nvSpPr>
        <p:spPr>
          <a:xfrm>
            <a:off x="1658062" y="910041"/>
            <a:ext cx="1380506" cy="215444"/>
          </a:xfrm>
          <a:prstGeom prst="rect">
            <a:avLst/>
          </a:prstGeom>
          <a:noFill/>
        </p:spPr>
        <p:txBody>
          <a:bodyPr wrap="none" rtlCol="0">
            <a:spAutoFit/>
          </a:bodyPr>
          <a:lstStyle/>
          <a:p>
            <a:pPr algn="l"/>
            <a:r>
              <a:rPr lang="en-US" sz="800" b="1" dirty="0" err="1" smtClean="0">
                <a:solidFill>
                  <a:srgbClr val="333333"/>
                </a:solidFill>
                <a:latin typeface="Arial"/>
                <a:ea typeface="ＭＳ Ｐゴシック"/>
              </a:rPr>
              <a:t>Vmware</a:t>
            </a:r>
            <a:r>
              <a:rPr lang="en-US" sz="800" b="1" dirty="0" smtClean="0">
                <a:solidFill>
                  <a:srgbClr val="333333"/>
                </a:solidFill>
                <a:latin typeface="Arial"/>
                <a:ea typeface="ＭＳ Ｐゴシック"/>
              </a:rPr>
              <a:t> </a:t>
            </a:r>
            <a:r>
              <a:rPr lang="en-US" sz="800" b="1" dirty="0" err="1" smtClean="0">
                <a:solidFill>
                  <a:srgbClr val="333333"/>
                </a:solidFill>
                <a:latin typeface="Arial"/>
                <a:ea typeface="ＭＳ Ｐゴシック"/>
              </a:rPr>
              <a:t>vCloud</a:t>
            </a:r>
            <a:r>
              <a:rPr lang="en-US" sz="800" b="1" dirty="0" smtClean="0">
                <a:solidFill>
                  <a:srgbClr val="333333"/>
                </a:solidFill>
                <a:latin typeface="Arial"/>
                <a:ea typeface="ＭＳ Ｐゴシック"/>
              </a:rPr>
              <a:t> Director</a:t>
            </a:r>
          </a:p>
        </p:txBody>
      </p:sp>
      <p:sp>
        <p:nvSpPr>
          <p:cNvPr id="145" name="TextBox 144"/>
          <p:cNvSpPr txBox="1"/>
          <p:nvPr/>
        </p:nvSpPr>
        <p:spPr>
          <a:xfrm>
            <a:off x="3386604" y="1122594"/>
            <a:ext cx="580608" cy="387798"/>
          </a:xfrm>
          <a:prstGeom prst="rect">
            <a:avLst/>
          </a:prstGeom>
          <a:noFill/>
        </p:spPr>
        <p:txBody>
          <a:bodyPr wrap="none" rtlCol="0">
            <a:spAutoFit/>
          </a:bodyPr>
          <a:lstStyle/>
          <a:p>
            <a:pPr algn="l"/>
            <a:r>
              <a:rPr lang="en-US" sz="800" b="1" dirty="0" err="1" smtClean="0">
                <a:solidFill>
                  <a:srgbClr val="333333"/>
                </a:solidFill>
                <a:latin typeface="Arial"/>
                <a:ea typeface="ＭＳ Ｐゴシック"/>
              </a:rPr>
              <a:t>vShield</a:t>
            </a:r>
            <a:r>
              <a:rPr lang="en-US" sz="800" b="1" dirty="0" smtClean="0">
                <a:solidFill>
                  <a:srgbClr val="333333"/>
                </a:solidFill>
                <a:latin typeface="Arial"/>
                <a:ea typeface="ＭＳ Ｐゴシック"/>
              </a:rPr>
              <a:t> </a:t>
            </a:r>
          </a:p>
          <a:p>
            <a:pPr algn="l"/>
            <a:r>
              <a:rPr lang="en-US" sz="800" b="1" dirty="0" smtClean="0">
                <a:solidFill>
                  <a:srgbClr val="333333"/>
                </a:solidFill>
                <a:latin typeface="Arial"/>
                <a:ea typeface="ＭＳ Ｐゴシック"/>
              </a:rPr>
              <a:t>Edge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Left-Right Arrow 76"/>
          <p:cNvSpPr/>
          <p:nvPr/>
        </p:nvSpPr>
        <p:spPr bwMode="auto">
          <a:xfrm rot="14853773">
            <a:off x="1886090" y="4310570"/>
            <a:ext cx="1243489" cy="337924"/>
          </a:xfrm>
          <a:prstGeom prst="leftRightArrow">
            <a:avLst/>
          </a:prstGeom>
          <a:gradFill>
            <a:gsLst>
              <a:gs pos="0">
                <a:srgbClr val="0A59D6"/>
              </a:gs>
              <a:gs pos="100000">
                <a:srgbClr val="1799EC"/>
              </a:gs>
            </a:gsLst>
          </a:gradFill>
          <a:ln>
            <a:solidFill>
              <a:schemeClr val="accent3">
                <a:lumMod val="40000"/>
                <a:lumOff val="6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dirty="0">
              <a:solidFill>
                <a:srgbClr val="FFFFFF"/>
              </a:solidFill>
            </a:endParaRPr>
          </a:p>
        </p:txBody>
      </p:sp>
      <p:sp>
        <p:nvSpPr>
          <p:cNvPr id="91" name="Left-Right Arrow 90"/>
          <p:cNvSpPr/>
          <p:nvPr/>
        </p:nvSpPr>
        <p:spPr bwMode="auto">
          <a:xfrm rot="17267112">
            <a:off x="810379" y="4327779"/>
            <a:ext cx="1243489" cy="337924"/>
          </a:xfrm>
          <a:prstGeom prst="leftRightArrow">
            <a:avLst/>
          </a:prstGeom>
          <a:solidFill>
            <a:srgbClr val="92D050"/>
          </a:solidFill>
          <a:ln>
            <a:no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dirty="0">
              <a:solidFill>
                <a:srgbClr val="FFFFFF"/>
              </a:solidFill>
            </a:endParaRPr>
          </a:p>
        </p:txBody>
      </p:sp>
      <p:sp>
        <p:nvSpPr>
          <p:cNvPr id="2" name="Title 1"/>
          <p:cNvSpPr>
            <a:spLocks noGrp="1"/>
          </p:cNvSpPr>
          <p:nvPr>
            <p:ph type="title"/>
          </p:nvPr>
        </p:nvSpPr>
        <p:spPr>
          <a:xfrm>
            <a:off x="346329" y="171450"/>
            <a:ext cx="8626221" cy="333375"/>
          </a:xfrm>
        </p:spPr>
        <p:txBody>
          <a:bodyPr/>
          <a:lstStyle/>
          <a:p>
            <a:r>
              <a:rPr lang="en-US" dirty="0" smtClean="0"/>
              <a:t>Enterprise - Securing Business Critical Applications</a:t>
            </a:r>
            <a:endParaRPr lang="en-US" dirty="0"/>
          </a:p>
        </p:txBody>
      </p:sp>
      <p:sp>
        <p:nvSpPr>
          <p:cNvPr id="18" name="Freeform 129046"/>
          <p:cNvSpPr>
            <a:spLocks/>
          </p:cNvSpPr>
          <p:nvPr/>
        </p:nvSpPr>
        <p:spPr bwMode="auto">
          <a:xfrm>
            <a:off x="2984500" y="1979613"/>
            <a:ext cx="4660900" cy="1012825"/>
          </a:xfrm>
          <a:custGeom>
            <a:avLst/>
            <a:gdLst>
              <a:gd name="T0" fmla="*/ 335254 w 4660511"/>
              <a:gd name="T1" fmla="*/ 261257 h 1012740"/>
              <a:gd name="T2" fmla="*/ 248168 w 4660511"/>
              <a:gd name="T3" fmla="*/ 1001485 h 1012740"/>
              <a:gd name="T4" fmla="*/ 3107484 w 4660511"/>
              <a:gd name="T5" fmla="*/ 667657 h 1012740"/>
              <a:gd name="T6" fmla="*/ 3804170 w 4660511"/>
              <a:gd name="T7" fmla="*/ 116114 h 1012740"/>
              <a:gd name="T8" fmla="*/ 4660511 w 4660511"/>
              <a:gd name="T9" fmla="*/ 0 h 1012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60511" h="1012740">
                <a:moveTo>
                  <a:pt x="335254" y="261257"/>
                </a:moveTo>
                <a:cubicBezTo>
                  <a:pt x="60692" y="597504"/>
                  <a:pt x="-213870" y="933752"/>
                  <a:pt x="248168" y="1001485"/>
                </a:cubicBezTo>
                <a:cubicBezTo>
                  <a:pt x="710206" y="1069218"/>
                  <a:pt x="2514815" y="815219"/>
                  <a:pt x="3107482" y="667657"/>
                </a:cubicBezTo>
                <a:cubicBezTo>
                  <a:pt x="3700149" y="520095"/>
                  <a:pt x="3545330" y="227390"/>
                  <a:pt x="3804168" y="116114"/>
                </a:cubicBezTo>
                <a:cubicBezTo>
                  <a:pt x="4063006" y="4838"/>
                  <a:pt x="4361758" y="2419"/>
                  <a:pt x="4660511" y="0"/>
                </a:cubicBezTo>
              </a:path>
            </a:pathLst>
          </a:custGeom>
          <a:noFill/>
          <a:ln w="9525">
            <a:noFill/>
            <a:round/>
            <a:headEnd/>
            <a:tailEnd/>
          </a:ln>
        </p:spPr>
        <p:txBody>
          <a:bodyPr wrap="none" lIns="0" tIns="0" rIns="0" bIns="0" anchor="ctr"/>
          <a:lstStyle/>
          <a:p>
            <a:endParaRPr lang="en-US" dirty="0"/>
          </a:p>
        </p:txBody>
      </p:sp>
      <p:pic>
        <p:nvPicPr>
          <p:cNvPr id="19" name="Picture 8" descr="ICON_Server_flat_Q408.png"/>
          <p:cNvPicPr>
            <a:picLocks noChangeAspect="1"/>
          </p:cNvPicPr>
          <p:nvPr>
            <p:custDataLst>
              <p:tags r:id="rId1"/>
            </p:custDataLst>
          </p:nvPr>
        </p:nvPicPr>
        <p:blipFill>
          <a:blip r:embed="rId11" cstate="email"/>
          <a:srcRect/>
          <a:stretch>
            <a:fillRect/>
          </a:stretch>
        </p:blipFill>
        <p:spPr bwMode="auto">
          <a:xfrm>
            <a:off x="1124922" y="3593722"/>
            <a:ext cx="753389" cy="243943"/>
          </a:xfrm>
          <a:prstGeom prst="rect">
            <a:avLst/>
          </a:prstGeom>
          <a:noFill/>
          <a:ln w="9525">
            <a:noFill/>
            <a:miter lim="800000"/>
            <a:headEnd/>
            <a:tailEnd/>
          </a:ln>
        </p:spPr>
      </p:pic>
      <p:sp>
        <p:nvSpPr>
          <p:cNvPr id="20" name="Rounded Rectangle 19"/>
          <p:cNvSpPr/>
          <p:nvPr>
            <p:custDataLst>
              <p:tags r:id="rId2"/>
            </p:custDataLst>
          </p:nvPr>
        </p:nvSpPr>
        <p:spPr bwMode="auto">
          <a:xfrm>
            <a:off x="281262" y="3262986"/>
            <a:ext cx="3375880" cy="26425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000" b="1" dirty="0" smtClean="0">
                <a:gradFill>
                  <a:gsLst>
                    <a:gs pos="0">
                      <a:srgbClr val="FFFFFF"/>
                    </a:gs>
                    <a:gs pos="83000">
                      <a:srgbClr val="FFFFFF"/>
                    </a:gs>
                  </a:gsLst>
                  <a:lin ang="16200000" scaled="0"/>
                </a:gradFill>
              </a:rPr>
              <a:t>VMware vSphere + vShield</a:t>
            </a:r>
            <a:endParaRPr lang="en-US" sz="1000" b="1" dirty="0">
              <a:gradFill>
                <a:gsLst>
                  <a:gs pos="0">
                    <a:srgbClr val="FFFFFF"/>
                  </a:gs>
                  <a:gs pos="83000">
                    <a:srgbClr val="FFFFFF"/>
                  </a:gs>
                </a:gsLst>
                <a:lin ang="16200000" scaled="0"/>
              </a:gradFill>
            </a:endParaRPr>
          </a:p>
        </p:txBody>
      </p:sp>
      <p:pic>
        <p:nvPicPr>
          <p:cNvPr id="22" name="Picture 8" descr="ICON_Server_flat_Q408.png"/>
          <p:cNvPicPr>
            <a:picLocks noChangeAspect="1"/>
          </p:cNvPicPr>
          <p:nvPr>
            <p:custDataLst>
              <p:tags r:id="rId3"/>
            </p:custDataLst>
          </p:nvPr>
        </p:nvPicPr>
        <p:blipFill>
          <a:blip r:embed="rId11" cstate="email"/>
          <a:srcRect/>
          <a:stretch>
            <a:fillRect/>
          </a:stretch>
        </p:blipFill>
        <p:spPr bwMode="auto">
          <a:xfrm>
            <a:off x="1995543" y="3593722"/>
            <a:ext cx="753389" cy="243943"/>
          </a:xfrm>
          <a:prstGeom prst="rect">
            <a:avLst/>
          </a:prstGeom>
          <a:noFill/>
          <a:ln w="9525">
            <a:noFill/>
            <a:miter lim="800000"/>
            <a:headEnd/>
            <a:tailEnd/>
          </a:ln>
        </p:spPr>
      </p:pic>
      <p:pic>
        <p:nvPicPr>
          <p:cNvPr id="24" name="Picture 8" descr="ICON_Server_flat_Q408.png"/>
          <p:cNvPicPr>
            <a:picLocks noChangeAspect="1"/>
          </p:cNvPicPr>
          <p:nvPr>
            <p:custDataLst>
              <p:tags r:id="rId4"/>
            </p:custDataLst>
          </p:nvPr>
        </p:nvPicPr>
        <p:blipFill>
          <a:blip r:embed="rId11" cstate="email"/>
          <a:srcRect/>
          <a:stretch>
            <a:fillRect/>
          </a:stretch>
        </p:blipFill>
        <p:spPr bwMode="auto">
          <a:xfrm>
            <a:off x="2866165" y="3578974"/>
            <a:ext cx="753389" cy="243943"/>
          </a:xfrm>
          <a:prstGeom prst="rect">
            <a:avLst/>
          </a:prstGeom>
          <a:noFill/>
          <a:ln w="9525">
            <a:noFill/>
            <a:miter lim="800000"/>
            <a:headEnd/>
            <a:tailEnd/>
          </a:ln>
        </p:spPr>
      </p:pic>
      <p:pic>
        <p:nvPicPr>
          <p:cNvPr id="25" name="Picture 8" descr="ICON_Server_flat_Q408.png"/>
          <p:cNvPicPr>
            <a:picLocks noChangeAspect="1"/>
          </p:cNvPicPr>
          <p:nvPr>
            <p:custDataLst>
              <p:tags r:id="rId5"/>
            </p:custDataLst>
          </p:nvPr>
        </p:nvPicPr>
        <p:blipFill>
          <a:blip r:embed="rId11" cstate="email"/>
          <a:srcRect/>
          <a:stretch>
            <a:fillRect/>
          </a:stretch>
        </p:blipFill>
        <p:spPr bwMode="auto">
          <a:xfrm>
            <a:off x="254300" y="3608470"/>
            <a:ext cx="753389" cy="243943"/>
          </a:xfrm>
          <a:prstGeom prst="rect">
            <a:avLst/>
          </a:prstGeom>
          <a:noFill/>
          <a:ln w="9525">
            <a:noFill/>
            <a:miter lim="800000"/>
            <a:headEnd/>
            <a:tailEnd/>
          </a:ln>
        </p:spPr>
      </p:pic>
      <p:grpSp>
        <p:nvGrpSpPr>
          <p:cNvPr id="3" name="Group 27"/>
          <p:cNvGrpSpPr/>
          <p:nvPr>
            <p:custDataLst>
              <p:tags r:id="rId6"/>
            </p:custDataLst>
          </p:nvPr>
        </p:nvGrpSpPr>
        <p:grpSpPr>
          <a:xfrm>
            <a:off x="302747" y="1554736"/>
            <a:ext cx="799550" cy="1572449"/>
            <a:chOff x="558800" y="2540000"/>
            <a:chExt cx="1143000" cy="2247900"/>
          </a:xfrm>
        </p:grpSpPr>
        <p:pic>
          <p:nvPicPr>
            <p:cNvPr id="29" name="Picture 10" descr="ICON_VM_basic_flat_R2_Q408.png"/>
            <p:cNvPicPr>
              <a:picLocks noChangeAspect="1"/>
            </p:cNvPicPr>
            <p:nvPr/>
          </p:nvPicPr>
          <p:blipFill>
            <a:blip r:embed="rId12" cstate="email"/>
            <a:srcRect/>
            <a:stretch>
              <a:fillRect/>
            </a:stretch>
          </p:blipFill>
          <p:spPr bwMode="auto">
            <a:xfrm>
              <a:off x="697000" y="4412124"/>
              <a:ext cx="255514" cy="255514"/>
            </a:xfrm>
            <a:prstGeom prst="rect">
              <a:avLst/>
            </a:prstGeom>
            <a:noFill/>
            <a:ln w="9525">
              <a:noFill/>
              <a:miter lim="800000"/>
              <a:headEnd/>
              <a:tailEnd/>
            </a:ln>
          </p:spPr>
        </p:pic>
        <p:pic>
          <p:nvPicPr>
            <p:cNvPr id="30" name="Picture 12" descr="ICON_VM_basic_flat_R2_Q408.png"/>
            <p:cNvPicPr>
              <a:picLocks noChangeAspect="1"/>
            </p:cNvPicPr>
            <p:nvPr/>
          </p:nvPicPr>
          <p:blipFill>
            <a:blip r:embed="rId12" cstate="email"/>
            <a:srcRect/>
            <a:stretch>
              <a:fillRect/>
            </a:stretch>
          </p:blipFill>
          <p:spPr bwMode="auto">
            <a:xfrm>
              <a:off x="998803" y="4412124"/>
              <a:ext cx="255514" cy="255514"/>
            </a:xfrm>
            <a:prstGeom prst="rect">
              <a:avLst/>
            </a:prstGeom>
            <a:noFill/>
            <a:ln w="9525">
              <a:noFill/>
              <a:miter lim="800000"/>
              <a:headEnd/>
              <a:tailEnd/>
            </a:ln>
          </p:spPr>
        </p:pic>
        <p:pic>
          <p:nvPicPr>
            <p:cNvPr id="31" name="Picture 13" descr="ICON_VM_basic_flat_R2_Q408.png"/>
            <p:cNvPicPr>
              <a:picLocks noChangeAspect="1"/>
            </p:cNvPicPr>
            <p:nvPr/>
          </p:nvPicPr>
          <p:blipFill>
            <a:blip r:embed="rId12" cstate="email"/>
            <a:srcRect/>
            <a:stretch>
              <a:fillRect/>
            </a:stretch>
          </p:blipFill>
          <p:spPr bwMode="auto">
            <a:xfrm>
              <a:off x="1300606" y="4412124"/>
              <a:ext cx="255514" cy="255514"/>
            </a:xfrm>
            <a:prstGeom prst="rect">
              <a:avLst/>
            </a:prstGeom>
            <a:noFill/>
            <a:ln w="9525">
              <a:noFill/>
              <a:miter lim="800000"/>
              <a:headEnd/>
              <a:tailEnd/>
            </a:ln>
          </p:spPr>
        </p:pic>
        <p:pic>
          <p:nvPicPr>
            <p:cNvPr id="32" name="Picture 10" descr="ICON_VM_basic_flat_R2_Q408.png"/>
            <p:cNvPicPr>
              <a:picLocks noChangeAspect="1"/>
            </p:cNvPicPr>
            <p:nvPr/>
          </p:nvPicPr>
          <p:blipFill>
            <a:blip r:embed="rId12" cstate="email"/>
            <a:srcRect/>
            <a:stretch>
              <a:fillRect/>
            </a:stretch>
          </p:blipFill>
          <p:spPr bwMode="auto">
            <a:xfrm>
              <a:off x="696998" y="4107324"/>
              <a:ext cx="255514" cy="255514"/>
            </a:xfrm>
            <a:prstGeom prst="rect">
              <a:avLst/>
            </a:prstGeom>
            <a:noFill/>
            <a:ln w="9525">
              <a:noFill/>
              <a:miter lim="800000"/>
              <a:headEnd/>
              <a:tailEnd/>
            </a:ln>
          </p:spPr>
        </p:pic>
        <p:pic>
          <p:nvPicPr>
            <p:cNvPr id="33" name="Picture 12" descr="ICON_VM_basic_flat_R2_Q408.png"/>
            <p:cNvPicPr>
              <a:picLocks noChangeAspect="1"/>
            </p:cNvPicPr>
            <p:nvPr/>
          </p:nvPicPr>
          <p:blipFill>
            <a:blip r:embed="rId12" cstate="email"/>
            <a:srcRect/>
            <a:stretch>
              <a:fillRect/>
            </a:stretch>
          </p:blipFill>
          <p:spPr bwMode="auto">
            <a:xfrm>
              <a:off x="998801" y="4107324"/>
              <a:ext cx="255514" cy="255514"/>
            </a:xfrm>
            <a:prstGeom prst="rect">
              <a:avLst/>
            </a:prstGeom>
            <a:noFill/>
            <a:ln w="9525">
              <a:noFill/>
              <a:miter lim="800000"/>
              <a:headEnd/>
              <a:tailEnd/>
            </a:ln>
          </p:spPr>
        </p:pic>
        <p:pic>
          <p:nvPicPr>
            <p:cNvPr id="34" name="Picture 13" descr="ICON_VM_basic_flat_R2_Q408.png"/>
            <p:cNvPicPr>
              <a:picLocks noChangeAspect="1"/>
            </p:cNvPicPr>
            <p:nvPr/>
          </p:nvPicPr>
          <p:blipFill>
            <a:blip r:embed="rId12" cstate="email"/>
            <a:srcRect/>
            <a:stretch>
              <a:fillRect/>
            </a:stretch>
          </p:blipFill>
          <p:spPr bwMode="auto">
            <a:xfrm>
              <a:off x="1300604" y="4107324"/>
              <a:ext cx="255514" cy="255514"/>
            </a:xfrm>
            <a:prstGeom prst="rect">
              <a:avLst/>
            </a:prstGeom>
            <a:noFill/>
            <a:ln w="9525">
              <a:noFill/>
              <a:miter lim="800000"/>
              <a:headEnd/>
              <a:tailEnd/>
            </a:ln>
          </p:spPr>
        </p:pic>
        <p:pic>
          <p:nvPicPr>
            <p:cNvPr id="35" name="Picture 10" descr="ICON_VM_basic_flat_R2_Q408.png"/>
            <p:cNvPicPr>
              <a:picLocks noChangeAspect="1"/>
            </p:cNvPicPr>
            <p:nvPr/>
          </p:nvPicPr>
          <p:blipFill>
            <a:blip r:embed="rId12" cstate="email"/>
            <a:srcRect/>
            <a:stretch>
              <a:fillRect/>
            </a:stretch>
          </p:blipFill>
          <p:spPr bwMode="auto">
            <a:xfrm>
              <a:off x="697000" y="3793559"/>
              <a:ext cx="255514" cy="255514"/>
            </a:xfrm>
            <a:prstGeom prst="rect">
              <a:avLst/>
            </a:prstGeom>
            <a:noFill/>
            <a:ln w="9525">
              <a:noFill/>
              <a:miter lim="800000"/>
              <a:headEnd/>
              <a:tailEnd/>
            </a:ln>
          </p:spPr>
        </p:pic>
        <p:pic>
          <p:nvPicPr>
            <p:cNvPr id="36" name="Picture 12" descr="ICON_VM_basic_flat_R2_Q408.png"/>
            <p:cNvPicPr>
              <a:picLocks noChangeAspect="1"/>
            </p:cNvPicPr>
            <p:nvPr/>
          </p:nvPicPr>
          <p:blipFill>
            <a:blip r:embed="rId12" cstate="email"/>
            <a:srcRect/>
            <a:stretch>
              <a:fillRect/>
            </a:stretch>
          </p:blipFill>
          <p:spPr bwMode="auto">
            <a:xfrm>
              <a:off x="998803" y="3793559"/>
              <a:ext cx="255514" cy="255514"/>
            </a:xfrm>
            <a:prstGeom prst="rect">
              <a:avLst/>
            </a:prstGeom>
            <a:noFill/>
            <a:ln w="9525">
              <a:noFill/>
              <a:miter lim="800000"/>
              <a:headEnd/>
              <a:tailEnd/>
            </a:ln>
          </p:spPr>
        </p:pic>
        <p:pic>
          <p:nvPicPr>
            <p:cNvPr id="37" name="Picture 13" descr="ICON_VM_basic_flat_R2_Q408.png"/>
            <p:cNvPicPr>
              <a:picLocks noChangeAspect="1"/>
            </p:cNvPicPr>
            <p:nvPr/>
          </p:nvPicPr>
          <p:blipFill>
            <a:blip r:embed="rId12" cstate="email"/>
            <a:srcRect/>
            <a:stretch>
              <a:fillRect/>
            </a:stretch>
          </p:blipFill>
          <p:spPr bwMode="auto">
            <a:xfrm>
              <a:off x="1300606" y="3793559"/>
              <a:ext cx="255514" cy="255514"/>
            </a:xfrm>
            <a:prstGeom prst="rect">
              <a:avLst/>
            </a:prstGeom>
            <a:noFill/>
            <a:ln w="9525">
              <a:noFill/>
              <a:miter lim="800000"/>
              <a:headEnd/>
              <a:tailEnd/>
            </a:ln>
          </p:spPr>
        </p:pic>
        <p:pic>
          <p:nvPicPr>
            <p:cNvPr id="38" name="Picture 10" descr="ICON_VM_basic_flat_R2_Q408.png"/>
            <p:cNvPicPr>
              <a:picLocks noChangeAspect="1"/>
            </p:cNvPicPr>
            <p:nvPr/>
          </p:nvPicPr>
          <p:blipFill>
            <a:blip r:embed="rId12" cstate="email"/>
            <a:srcRect/>
            <a:stretch>
              <a:fillRect/>
            </a:stretch>
          </p:blipFill>
          <p:spPr bwMode="auto">
            <a:xfrm>
              <a:off x="701483" y="3461867"/>
              <a:ext cx="255514" cy="255514"/>
            </a:xfrm>
            <a:prstGeom prst="rect">
              <a:avLst/>
            </a:prstGeom>
            <a:noFill/>
            <a:ln w="9525">
              <a:noFill/>
              <a:miter lim="800000"/>
              <a:headEnd/>
              <a:tailEnd/>
            </a:ln>
          </p:spPr>
        </p:pic>
        <p:pic>
          <p:nvPicPr>
            <p:cNvPr id="39" name="Picture 12" descr="ICON_VM_basic_flat_R2_Q408.png"/>
            <p:cNvPicPr>
              <a:picLocks noChangeAspect="1"/>
            </p:cNvPicPr>
            <p:nvPr/>
          </p:nvPicPr>
          <p:blipFill>
            <a:blip r:embed="rId12" cstate="email"/>
            <a:srcRect/>
            <a:stretch>
              <a:fillRect/>
            </a:stretch>
          </p:blipFill>
          <p:spPr bwMode="auto">
            <a:xfrm>
              <a:off x="1003286" y="3461867"/>
              <a:ext cx="255514" cy="255514"/>
            </a:xfrm>
            <a:prstGeom prst="rect">
              <a:avLst/>
            </a:prstGeom>
            <a:noFill/>
            <a:ln w="9525">
              <a:noFill/>
              <a:miter lim="800000"/>
              <a:headEnd/>
              <a:tailEnd/>
            </a:ln>
          </p:spPr>
        </p:pic>
        <p:pic>
          <p:nvPicPr>
            <p:cNvPr id="40" name="Picture 13" descr="ICON_VM_basic_flat_R2_Q408.png"/>
            <p:cNvPicPr>
              <a:picLocks noChangeAspect="1"/>
            </p:cNvPicPr>
            <p:nvPr/>
          </p:nvPicPr>
          <p:blipFill>
            <a:blip r:embed="rId12" cstate="email"/>
            <a:srcRect/>
            <a:stretch>
              <a:fillRect/>
            </a:stretch>
          </p:blipFill>
          <p:spPr bwMode="auto">
            <a:xfrm>
              <a:off x="1305089" y="3461867"/>
              <a:ext cx="255514" cy="255514"/>
            </a:xfrm>
            <a:prstGeom prst="rect">
              <a:avLst/>
            </a:prstGeom>
            <a:noFill/>
            <a:ln w="9525">
              <a:noFill/>
              <a:miter lim="800000"/>
              <a:headEnd/>
              <a:tailEnd/>
            </a:ln>
          </p:spPr>
        </p:pic>
        <p:pic>
          <p:nvPicPr>
            <p:cNvPr id="41" name="Picture 10" descr="ICON_VM_basic_flat_R2_Q408.png"/>
            <p:cNvPicPr>
              <a:picLocks noChangeAspect="1"/>
            </p:cNvPicPr>
            <p:nvPr/>
          </p:nvPicPr>
          <p:blipFill>
            <a:blip r:embed="rId12" cstate="email"/>
            <a:srcRect/>
            <a:stretch>
              <a:fillRect/>
            </a:stretch>
          </p:blipFill>
          <p:spPr bwMode="auto">
            <a:xfrm>
              <a:off x="705966" y="3143622"/>
              <a:ext cx="255514" cy="255514"/>
            </a:xfrm>
            <a:prstGeom prst="rect">
              <a:avLst/>
            </a:prstGeom>
            <a:noFill/>
            <a:ln w="9525">
              <a:noFill/>
              <a:miter lim="800000"/>
              <a:headEnd/>
              <a:tailEnd/>
            </a:ln>
          </p:spPr>
        </p:pic>
        <p:pic>
          <p:nvPicPr>
            <p:cNvPr id="42" name="Picture 12" descr="ICON_VM_basic_flat_R2_Q408.png"/>
            <p:cNvPicPr>
              <a:picLocks noChangeAspect="1"/>
            </p:cNvPicPr>
            <p:nvPr/>
          </p:nvPicPr>
          <p:blipFill>
            <a:blip r:embed="rId12" cstate="email"/>
            <a:srcRect/>
            <a:stretch>
              <a:fillRect/>
            </a:stretch>
          </p:blipFill>
          <p:spPr bwMode="auto">
            <a:xfrm>
              <a:off x="1007769" y="3143622"/>
              <a:ext cx="255514" cy="255514"/>
            </a:xfrm>
            <a:prstGeom prst="rect">
              <a:avLst/>
            </a:prstGeom>
            <a:noFill/>
            <a:ln w="9525">
              <a:noFill/>
              <a:miter lim="800000"/>
              <a:headEnd/>
              <a:tailEnd/>
            </a:ln>
          </p:spPr>
        </p:pic>
        <p:pic>
          <p:nvPicPr>
            <p:cNvPr id="43" name="Picture 13" descr="ICON_VM_basic_flat_R2_Q408.png"/>
            <p:cNvPicPr>
              <a:picLocks noChangeAspect="1"/>
            </p:cNvPicPr>
            <p:nvPr/>
          </p:nvPicPr>
          <p:blipFill>
            <a:blip r:embed="rId12" cstate="email"/>
            <a:srcRect/>
            <a:stretch>
              <a:fillRect/>
            </a:stretch>
          </p:blipFill>
          <p:spPr bwMode="auto">
            <a:xfrm>
              <a:off x="1309572" y="3143622"/>
              <a:ext cx="255514" cy="255514"/>
            </a:xfrm>
            <a:prstGeom prst="rect">
              <a:avLst/>
            </a:prstGeom>
            <a:noFill/>
            <a:ln w="9525">
              <a:noFill/>
              <a:miter lim="800000"/>
              <a:headEnd/>
              <a:tailEnd/>
            </a:ln>
          </p:spPr>
        </p:pic>
        <p:sp>
          <p:nvSpPr>
            <p:cNvPr id="44" name="Rounded Rectangle 43"/>
            <p:cNvSpPr/>
            <p:nvPr/>
          </p:nvSpPr>
          <p:spPr bwMode="auto">
            <a:xfrm>
              <a:off x="558800" y="2540000"/>
              <a:ext cx="1143000" cy="2247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r>
                <a:rPr lang="en-US" sz="1000" b="1" dirty="0" smtClean="0">
                  <a:solidFill>
                    <a:srgbClr val="333333"/>
                  </a:solidFill>
                </a:rPr>
                <a:t>DMZ</a:t>
              </a:r>
            </a:p>
          </p:txBody>
        </p:sp>
      </p:grpSp>
      <p:pic>
        <p:nvPicPr>
          <p:cNvPr id="64" name="Picture 10" descr="ICON_VM_basic_flat_R2_Q408.png"/>
          <p:cNvPicPr>
            <a:picLocks noChangeAspect="1"/>
          </p:cNvPicPr>
          <p:nvPr/>
        </p:nvPicPr>
        <p:blipFill>
          <a:blip r:embed="rId12" cstate="email"/>
          <a:srcRect/>
          <a:stretch>
            <a:fillRect/>
          </a:stretch>
        </p:blipFill>
        <p:spPr bwMode="auto">
          <a:xfrm>
            <a:off x="2896781" y="2867458"/>
            <a:ext cx="178737" cy="178737"/>
          </a:xfrm>
          <a:prstGeom prst="rect">
            <a:avLst/>
          </a:prstGeom>
          <a:noFill/>
          <a:ln w="9525">
            <a:noFill/>
            <a:miter lim="800000"/>
            <a:headEnd/>
            <a:tailEnd/>
          </a:ln>
        </p:spPr>
      </p:pic>
      <p:pic>
        <p:nvPicPr>
          <p:cNvPr id="65" name="Picture 12" descr="ICON_VM_basic_flat_R2_Q408.png"/>
          <p:cNvPicPr>
            <a:picLocks noChangeAspect="1"/>
          </p:cNvPicPr>
          <p:nvPr/>
        </p:nvPicPr>
        <p:blipFill>
          <a:blip r:embed="rId12" cstate="email"/>
          <a:srcRect/>
          <a:stretch>
            <a:fillRect/>
          </a:stretch>
        </p:blipFill>
        <p:spPr bwMode="auto">
          <a:xfrm>
            <a:off x="3107898" y="2867458"/>
            <a:ext cx="178737" cy="178737"/>
          </a:xfrm>
          <a:prstGeom prst="rect">
            <a:avLst/>
          </a:prstGeom>
          <a:noFill/>
          <a:ln w="9525">
            <a:noFill/>
            <a:miter lim="800000"/>
            <a:headEnd/>
            <a:tailEnd/>
          </a:ln>
        </p:spPr>
      </p:pic>
      <p:pic>
        <p:nvPicPr>
          <p:cNvPr id="66" name="Picture 13" descr="ICON_VM_basic_flat_R2_Q408.png"/>
          <p:cNvPicPr>
            <a:picLocks noChangeAspect="1"/>
          </p:cNvPicPr>
          <p:nvPr/>
        </p:nvPicPr>
        <p:blipFill>
          <a:blip r:embed="rId12" cstate="email"/>
          <a:srcRect/>
          <a:stretch>
            <a:fillRect/>
          </a:stretch>
        </p:blipFill>
        <p:spPr bwMode="auto">
          <a:xfrm>
            <a:off x="3319015" y="2867458"/>
            <a:ext cx="178737" cy="178737"/>
          </a:xfrm>
          <a:prstGeom prst="rect">
            <a:avLst/>
          </a:prstGeom>
          <a:noFill/>
          <a:ln w="9525">
            <a:noFill/>
            <a:miter lim="800000"/>
            <a:headEnd/>
            <a:tailEnd/>
          </a:ln>
        </p:spPr>
      </p:pic>
      <p:pic>
        <p:nvPicPr>
          <p:cNvPr id="67" name="Picture 10" descr="ICON_VM_basic_flat_R2_Q408.png"/>
          <p:cNvPicPr>
            <a:picLocks noChangeAspect="1"/>
          </p:cNvPicPr>
          <p:nvPr/>
        </p:nvPicPr>
        <p:blipFill>
          <a:blip r:embed="rId12" cstate="email"/>
          <a:srcRect/>
          <a:stretch>
            <a:fillRect/>
          </a:stretch>
        </p:blipFill>
        <p:spPr bwMode="auto">
          <a:xfrm>
            <a:off x="2896780" y="2654245"/>
            <a:ext cx="178737" cy="178737"/>
          </a:xfrm>
          <a:prstGeom prst="rect">
            <a:avLst/>
          </a:prstGeom>
          <a:noFill/>
          <a:ln w="9525">
            <a:noFill/>
            <a:miter lim="800000"/>
            <a:headEnd/>
            <a:tailEnd/>
          </a:ln>
        </p:spPr>
      </p:pic>
      <p:pic>
        <p:nvPicPr>
          <p:cNvPr id="68" name="Picture 12" descr="ICON_VM_basic_flat_R2_Q408.png"/>
          <p:cNvPicPr>
            <a:picLocks noChangeAspect="1"/>
          </p:cNvPicPr>
          <p:nvPr/>
        </p:nvPicPr>
        <p:blipFill>
          <a:blip r:embed="rId12" cstate="email"/>
          <a:srcRect/>
          <a:stretch>
            <a:fillRect/>
          </a:stretch>
        </p:blipFill>
        <p:spPr bwMode="auto">
          <a:xfrm>
            <a:off x="3107897" y="2654245"/>
            <a:ext cx="178737" cy="178737"/>
          </a:xfrm>
          <a:prstGeom prst="rect">
            <a:avLst/>
          </a:prstGeom>
          <a:noFill/>
          <a:ln w="9525">
            <a:noFill/>
            <a:miter lim="800000"/>
            <a:headEnd/>
            <a:tailEnd/>
          </a:ln>
        </p:spPr>
      </p:pic>
      <p:pic>
        <p:nvPicPr>
          <p:cNvPr id="69" name="Picture 13" descr="ICON_VM_basic_flat_R2_Q408.png"/>
          <p:cNvPicPr>
            <a:picLocks noChangeAspect="1"/>
          </p:cNvPicPr>
          <p:nvPr/>
        </p:nvPicPr>
        <p:blipFill>
          <a:blip r:embed="rId12" cstate="email"/>
          <a:srcRect/>
          <a:stretch>
            <a:fillRect/>
          </a:stretch>
        </p:blipFill>
        <p:spPr bwMode="auto">
          <a:xfrm>
            <a:off x="3319014" y="2654245"/>
            <a:ext cx="178737" cy="178737"/>
          </a:xfrm>
          <a:prstGeom prst="rect">
            <a:avLst/>
          </a:prstGeom>
          <a:noFill/>
          <a:ln w="9525">
            <a:noFill/>
            <a:miter lim="800000"/>
            <a:headEnd/>
            <a:tailEnd/>
          </a:ln>
        </p:spPr>
      </p:pic>
      <p:pic>
        <p:nvPicPr>
          <p:cNvPr id="70" name="Picture 10" descr="ICON_VM_basic_flat_R2_Q408.png"/>
          <p:cNvPicPr>
            <a:picLocks noChangeAspect="1"/>
          </p:cNvPicPr>
          <p:nvPr/>
        </p:nvPicPr>
        <p:blipFill>
          <a:blip r:embed="rId12" cstate="email"/>
          <a:srcRect/>
          <a:stretch>
            <a:fillRect/>
          </a:stretch>
        </p:blipFill>
        <p:spPr bwMode="auto">
          <a:xfrm>
            <a:off x="2896781" y="2434760"/>
            <a:ext cx="178737" cy="178737"/>
          </a:xfrm>
          <a:prstGeom prst="rect">
            <a:avLst/>
          </a:prstGeom>
          <a:noFill/>
          <a:ln w="9525">
            <a:noFill/>
            <a:miter lim="800000"/>
            <a:headEnd/>
            <a:tailEnd/>
          </a:ln>
        </p:spPr>
      </p:pic>
      <p:pic>
        <p:nvPicPr>
          <p:cNvPr id="71" name="Picture 12" descr="ICON_VM_basic_flat_R2_Q408.png"/>
          <p:cNvPicPr>
            <a:picLocks noChangeAspect="1"/>
          </p:cNvPicPr>
          <p:nvPr/>
        </p:nvPicPr>
        <p:blipFill>
          <a:blip r:embed="rId12" cstate="email"/>
          <a:srcRect/>
          <a:stretch>
            <a:fillRect/>
          </a:stretch>
        </p:blipFill>
        <p:spPr bwMode="auto">
          <a:xfrm>
            <a:off x="3107898" y="2434760"/>
            <a:ext cx="178737" cy="178737"/>
          </a:xfrm>
          <a:prstGeom prst="rect">
            <a:avLst/>
          </a:prstGeom>
          <a:noFill/>
          <a:ln w="9525">
            <a:noFill/>
            <a:miter lim="800000"/>
            <a:headEnd/>
            <a:tailEnd/>
          </a:ln>
        </p:spPr>
      </p:pic>
      <p:pic>
        <p:nvPicPr>
          <p:cNvPr id="72" name="Picture 13" descr="ICON_VM_basic_flat_R2_Q408.png"/>
          <p:cNvPicPr>
            <a:picLocks noChangeAspect="1"/>
          </p:cNvPicPr>
          <p:nvPr/>
        </p:nvPicPr>
        <p:blipFill>
          <a:blip r:embed="rId12" cstate="email"/>
          <a:srcRect/>
          <a:stretch>
            <a:fillRect/>
          </a:stretch>
        </p:blipFill>
        <p:spPr bwMode="auto">
          <a:xfrm>
            <a:off x="3319015" y="2434760"/>
            <a:ext cx="178737" cy="178737"/>
          </a:xfrm>
          <a:prstGeom prst="rect">
            <a:avLst/>
          </a:prstGeom>
          <a:noFill/>
          <a:ln w="9525">
            <a:noFill/>
            <a:miter lim="800000"/>
            <a:headEnd/>
            <a:tailEnd/>
          </a:ln>
        </p:spPr>
      </p:pic>
      <p:pic>
        <p:nvPicPr>
          <p:cNvPr id="73" name="Picture 10" descr="ICON_VM_basic_flat_R2_Q408.png"/>
          <p:cNvPicPr>
            <a:picLocks noChangeAspect="1"/>
          </p:cNvPicPr>
          <p:nvPr/>
        </p:nvPicPr>
        <p:blipFill>
          <a:blip r:embed="rId12" cstate="email"/>
          <a:srcRect/>
          <a:stretch>
            <a:fillRect/>
          </a:stretch>
        </p:blipFill>
        <p:spPr bwMode="auto">
          <a:xfrm>
            <a:off x="2899917" y="2202735"/>
            <a:ext cx="178737" cy="178737"/>
          </a:xfrm>
          <a:prstGeom prst="rect">
            <a:avLst/>
          </a:prstGeom>
          <a:noFill/>
          <a:ln w="9525">
            <a:noFill/>
            <a:miter lim="800000"/>
            <a:headEnd/>
            <a:tailEnd/>
          </a:ln>
        </p:spPr>
      </p:pic>
      <p:pic>
        <p:nvPicPr>
          <p:cNvPr id="76" name="Picture 12" descr="ICON_VM_basic_flat_R2_Q408.png"/>
          <p:cNvPicPr>
            <a:picLocks noChangeAspect="1"/>
          </p:cNvPicPr>
          <p:nvPr/>
        </p:nvPicPr>
        <p:blipFill>
          <a:blip r:embed="rId12" cstate="email"/>
          <a:srcRect/>
          <a:stretch>
            <a:fillRect/>
          </a:stretch>
        </p:blipFill>
        <p:spPr bwMode="auto">
          <a:xfrm>
            <a:off x="3111034" y="2202735"/>
            <a:ext cx="178737" cy="178737"/>
          </a:xfrm>
          <a:prstGeom prst="rect">
            <a:avLst/>
          </a:prstGeom>
          <a:noFill/>
          <a:ln w="9525">
            <a:noFill/>
            <a:miter lim="800000"/>
            <a:headEnd/>
            <a:tailEnd/>
          </a:ln>
        </p:spPr>
      </p:pic>
      <p:pic>
        <p:nvPicPr>
          <p:cNvPr id="79" name="Picture 13" descr="ICON_VM_basic_flat_R2_Q408.png"/>
          <p:cNvPicPr>
            <a:picLocks noChangeAspect="1"/>
          </p:cNvPicPr>
          <p:nvPr/>
        </p:nvPicPr>
        <p:blipFill>
          <a:blip r:embed="rId12" cstate="email"/>
          <a:srcRect/>
          <a:stretch>
            <a:fillRect/>
          </a:stretch>
        </p:blipFill>
        <p:spPr bwMode="auto">
          <a:xfrm>
            <a:off x="3322151" y="2202735"/>
            <a:ext cx="178737" cy="178737"/>
          </a:xfrm>
          <a:prstGeom prst="rect">
            <a:avLst/>
          </a:prstGeom>
          <a:noFill/>
          <a:ln w="9525">
            <a:noFill/>
            <a:miter lim="800000"/>
            <a:headEnd/>
            <a:tailEnd/>
          </a:ln>
        </p:spPr>
      </p:pic>
      <p:pic>
        <p:nvPicPr>
          <p:cNvPr id="80" name="Picture 10" descr="ICON_VM_basic_flat_R2_Q408.png"/>
          <p:cNvPicPr>
            <a:picLocks noChangeAspect="1"/>
          </p:cNvPicPr>
          <p:nvPr/>
        </p:nvPicPr>
        <p:blipFill>
          <a:blip r:embed="rId12" cstate="email"/>
          <a:srcRect/>
          <a:stretch>
            <a:fillRect/>
          </a:stretch>
        </p:blipFill>
        <p:spPr bwMode="auto">
          <a:xfrm>
            <a:off x="2903053" y="1980117"/>
            <a:ext cx="178737" cy="178737"/>
          </a:xfrm>
          <a:prstGeom prst="rect">
            <a:avLst/>
          </a:prstGeom>
          <a:noFill/>
          <a:ln w="9525">
            <a:noFill/>
            <a:miter lim="800000"/>
            <a:headEnd/>
            <a:tailEnd/>
          </a:ln>
        </p:spPr>
      </p:pic>
      <p:pic>
        <p:nvPicPr>
          <p:cNvPr id="81" name="Picture 12" descr="ICON_VM_basic_flat_R2_Q408.png"/>
          <p:cNvPicPr>
            <a:picLocks noChangeAspect="1"/>
          </p:cNvPicPr>
          <p:nvPr/>
        </p:nvPicPr>
        <p:blipFill>
          <a:blip r:embed="rId12" cstate="email"/>
          <a:srcRect/>
          <a:stretch>
            <a:fillRect/>
          </a:stretch>
        </p:blipFill>
        <p:spPr bwMode="auto">
          <a:xfrm>
            <a:off x="3114170" y="1980117"/>
            <a:ext cx="178737" cy="178737"/>
          </a:xfrm>
          <a:prstGeom prst="rect">
            <a:avLst/>
          </a:prstGeom>
          <a:noFill/>
          <a:ln w="9525">
            <a:noFill/>
            <a:miter lim="800000"/>
            <a:headEnd/>
            <a:tailEnd/>
          </a:ln>
        </p:spPr>
      </p:pic>
      <p:pic>
        <p:nvPicPr>
          <p:cNvPr id="82" name="Picture 13" descr="ICON_VM_basic_flat_R2_Q408.png"/>
          <p:cNvPicPr>
            <a:picLocks noChangeAspect="1"/>
          </p:cNvPicPr>
          <p:nvPr/>
        </p:nvPicPr>
        <p:blipFill>
          <a:blip r:embed="rId12" cstate="email"/>
          <a:srcRect/>
          <a:stretch>
            <a:fillRect/>
          </a:stretch>
        </p:blipFill>
        <p:spPr bwMode="auto">
          <a:xfrm>
            <a:off x="3325287" y="1980117"/>
            <a:ext cx="178737" cy="178737"/>
          </a:xfrm>
          <a:prstGeom prst="rect">
            <a:avLst/>
          </a:prstGeom>
          <a:noFill/>
          <a:ln w="9525">
            <a:noFill/>
            <a:miter lim="800000"/>
            <a:headEnd/>
            <a:tailEnd/>
          </a:ln>
        </p:spPr>
      </p:pic>
      <p:sp>
        <p:nvSpPr>
          <p:cNvPr id="83" name="Rounded Rectangle 82"/>
          <p:cNvSpPr/>
          <p:nvPr/>
        </p:nvSpPr>
        <p:spPr bwMode="auto">
          <a:xfrm>
            <a:off x="2546647" y="1572504"/>
            <a:ext cx="1057191" cy="1572449"/>
          </a:xfrm>
          <a:prstGeom prst="roundRect">
            <a:avLst>
              <a:gd name="adj" fmla="val 11111"/>
            </a:avLst>
          </a:prstGeom>
          <a:noFill/>
          <a:ln w="38100">
            <a:solidFill>
              <a:schemeClr val="accent3">
                <a:lumMod val="40000"/>
                <a:lumOff val="60000"/>
              </a:schemeClr>
            </a:solidFill>
            <a:prstDash val="sysDash"/>
            <a:round/>
            <a:headEnd/>
            <a:tailEnd/>
          </a:ln>
        </p:spPr>
        <p:txBody>
          <a:bodyPr wrap="square" lIns="0" tIns="0" rIns="0" bIns="0" rtlCol="0" anchor="t"/>
          <a:lstStyle/>
          <a:p>
            <a:r>
              <a:rPr lang="en-US" sz="1000" b="1" dirty="0" smtClean="0">
                <a:solidFill>
                  <a:srgbClr val="333333"/>
                </a:solidFill>
              </a:rPr>
              <a:t>Finance</a:t>
            </a:r>
          </a:p>
        </p:txBody>
      </p:sp>
      <p:pic>
        <p:nvPicPr>
          <p:cNvPr id="93" name="Picture 16" descr="ICON_Person_Green_Q408.png"/>
          <p:cNvPicPr>
            <a:picLocks noChangeAspect="1"/>
          </p:cNvPicPr>
          <p:nvPr/>
        </p:nvPicPr>
        <p:blipFill>
          <a:blip r:embed="rId13" cstate="print"/>
          <a:srcRect/>
          <a:stretch>
            <a:fillRect/>
          </a:stretch>
        </p:blipFill>
        <p:spPr bwMode="auto">
          <a:xfrm>
            <a:off x="818722" y="4859580"/>
            <a:ext cx="330141" cy="572768"/>
          </a:xfrm>
          <a:prstGeom prst="rect">
            <a:avLst/>
          </a:prstGeom>
          <a:noFill/>
          <a:ln w="9525">
            <a:noFill/>
            <a:miter lim="800000"/>
            <a:headEnd/>
            <a:tailEnd/>
          </a:ln>
        </p:spPr>
      </p:pic>
      <p:pic>
        <p:nvPicPr>
          <p:cNvPr id="94" name="Picture 210" descr="ICON_Person_Q308"/>
          <p:cNvPicPr>
            <a:picLocks noChangeAspect="1" noChangeArrowheads="1"/>
          </p:cNvPicPr>
          <p:nvPr/>
        </p:nvPicPr>
        <p:blipFill>
          <a:blip r:embed="rId14" cstate="print"/>
          <a:srcRect/>
          <a:stretch>
            <a:fillRect/>
          </a:stretch>
        </p:blipFill>
        <p:spPr bwMode="auto">
          <a:xfrm>
            <a:off x="2857924" y="4824325"/>
            <a:ext cx="357188" cy="609912"/>
          </a:xfrm>
          <a:prstGeom prst="rect">
            <a:avLst/>
          </a:prstGeom>
          <a:noFill/>
          <a:ln w="9525">
            <a:noFill/>
            <a:miter lim="800000"/>
            <a:headEnd/>
            <a:tailEnd/>
          </a:ln>
        </p:spPr>
      </p:pic>
      <p:sp>
        <p:nvSpPr>
          <p:cNvPr id="95" name="TextBox 94"/>
          <p:cNvSpPr txBox="1"/>
          <p:nvPr/>
        </p:nvSpPr>
        <p:spPr>
          <a:xfrm>
            <a:off x="2678856" y="5451683"/>
            <a:ext cx="638316" cy="246221"/>
          </a:xfrm>
          <a:prstGeom prst="rect">
            <a:avLst/>
          </a:prstGeom>
          <a:noFill/>
        </p:spPr>
        <p:txBody>
          <a:bodyPr wrap="none" rtlCol="0">
            <a:spAutoFit/>
          </a:bodyPr>
          <a:lstStyle/>
          <a:p>
            <a:pPr algn="l"/>
            <a:r>
              <a:rPr lang="en-US" sz="1000" dirty="0" smtClean="0">
                <a:solidFill>
                  <a:srgbClr val="333333"/>
                </a:solidFill>
                <a:latin typeface="Arial"/>
                <a:ea typeface="ＭＳ Ｐゴシック"/>
              </a:rPr>
              <a:t>Finance</a:t>
            </a:r>
          </a:p>
        </p:txBody>
      </p:sp>
      <p:sp>
        <p:nvSpPr>
          <p:cNvPr id="96" name="TextBox 95"/>
          <p:cNvSpPr txBox="1"/>
          <p:nvPr/>
        </p:nvSpPr>
        <p:spPr>
          <a:xfrm>
            <a:off x="506654" y="5424010"/>
            <a:ext cx="936475" cy="246221"/>
          </a:xfrm>
          <a:prstGeom prst="rect">
            <a:avLst/>
          </a:prstGeom>
          <a:noFill/>
        </p:spPr>
        <p:txBody>
          <a:bodyPr wrap="none" rtlCol="0">
            <a:spAutoFit/>
          </a:bodyPr>
          <a:lstStyle/>
          <a:p>
            <a:pPr algn="l"/>
            <a:r>
              <a:rPr lang="en-US" sz="1000" dirty="0" smtClean="0">
                <a:solidFill>
                  <a:srgbClr val="333333"/>
                </a:solidFill>
                <a:latin typeface="Arial"/>
                <a:ea typeface="ＭＳ Ｐゴシック"/>
              </a:rPr>
              <a:t>Development</a:t>
            </a:r>
          </a:p>
        </p:txBody>
      </p:sp>
      <p:pic>
        <p:nvPicPr>
          <p:cNvPr id="97" name="Picture 10" descr="ICON_VM_basic_flat_R2_Q408.png"/>
          <p:cNvPicPr>
            <a:picLocks noChangeAspect="1"/>
          </p:cNvPicPr>
          <p:nvPr/>
        </p:nvPicPr>
        <p:blipFill>
          <a:blip r:embed="rId12" cstate="email"/>
          <a:srcRect/>
          <a:stretch>
            <a:fillRect/>
          </a:stretch>
        </p:blipFill>
        <p:spPr bwMode="auto">
          <a:xfrm>
            <a:off x="2656065" y="2874576"/>
            <a:ext cx="178737" cy="178737"/>
          </a:xfrm>
          <a:prstGeom prst="rect">
            <a:avLst/>
          </a:prstGeom>
          <a:noFill/>
          <a:ln w="9525">
            <a:noFill/>
            <a:miter lim="800000"/>
            <a:headEnd/>
            <a:tailEnd/>
          </a:ln>
        </p:spPr>
      </p:pic>
      <p:pic>
        <p:nvPicPr>
          <p:cNvPr id="98" name="Picture 10" descr="ICON_VM_basic_flat_R2_Q408.png"/>
          <p:cNvPicPr>
            <a:picLocks noChangeAspect="1"/>
          </p:cNvPicPr>
          <p:nvPr/>
        </p:nvPicPr>
        <p:blipFill>
          <a:blip r:embed="rId12" cstate="email"/>
          <a:srcRect/>
          <a:stretch>
            <a:fillRect/>
          </a:stretch>
        </p:blipFill>
        <p:spPr bwMode="auto">
          <a:xfrm>
            <a:off x="2656064" y="2661363"/>
            <a:ext cx="178737" cy="178737"/>
          </a:xfrm>
          <a:prstGeom prst="rect">
            <a:avLst/>
          </a:prstGeom>
          <a:noFill/>
          <a:ln w="9525">
            <a:noFill/>
            <a:miter lim="800000"/>
            <a:headEnd/>
            <a:tailEnd/>
          </a:ln>
        </p:spPr>
      </p:pic>
      <p:pic>
        <p:nvPicPr>
          <p:cNvPr id="99" name="Picture 10" descr="ICON_VM_basic_flat_R2_Q408.png"/>
          <p:cNvPicPr>
            <a:picLocks noChangeAspect="1"/>
          </p:cNvPicPr>
          <p:nvPr/>
        </p:nvPicPr>
        <p:blipFill>
          <a:blip r:embed="rId12" cstate="email"/>
          <a:srcRect/>
          <a:stretch>
            <a:fillRect/>
          </a:stretch>
        </p:blipFill>
        <p:spPr bwMode="auto">
          <a:xfrm>
            <a:off x="2656065" y="2441878"/>
            <a:ext cx="178737" cy="178737"/>
          </a:xfrm>
          <a:prstGeom prst="rect">
            <a:avLst/>
          </a:prstGeom>
          <a:noFill/>
          <a:ln w="9525">
            <a:noFill/>
            <a:miter lim="800000"/>
            <a:headEnd/>
            <a:tailEnd/>
          </a:ln>
        </p:spPr>
      </p:pic>
      <p:pic>
        <p:nvPicPr>
          <p:cNvPr id="100" name="Picture 10" descr="ICON_VM_basic_flat_R2_Q408.png"/>
          <p:cNvPicPr>
            <a:picLocks noChangeAspect="1"/>
          </p:cNvPicPr>
          <p:nvPr/>
        </p:nvPicPr>
        <p:blipFill>
          <a:blip r:embed="rId12" cstate="email"/>
          <a:srcRect/>
          <a:stretch>
            <a:fillRect/>
          </a:stretch>
        </p:blipFill>
        <p:spPr bwMode="auto">
          <a:xfrm>
            <a:off x="2659201" y="2209853"/>
            <a:ext cx="178737" cy="178737"/>
          </a:xfrm>
          <a:prstGeom prst="rect">
            <a:avLst/>
          </a:prstGeom>
          <a:noFill/>
          <a:ln w="9525">
            <a:noFill/>
            <a:miter lim="800000"/>
            <a:headEnd/>
            <a:tailEnd/>
          </a:ln>
        </p:spPr>
      </p:pic>
      <p:pic>
        <p:nvPicPr>
          <p:cNvPr id="101" name="Picture 10" descr="ICON_VM_basic_flat_R2_Q408.png"/>
          <p:cNvPicPr>
            <a:picLocks noChangeAspect="1"/>
          </p:cNvPicPr>
          <p:nvPr/>
        </p:nvPicPr>
        <p:blipFill>
          <a:blip r:embed="rId12" cstate="email"/>
          <a:srcRect/>
          <a:stretch>
            <a:fillRect/>
          </a:stretch>
        </p:blipFill>
        <p:spPr bwMode="auto">
          <a:xfrm>
            <a:off x="2662337" y="1987235"/>
            <a:ext cx="178737" cy="178737"/>
          </a:xfrm>
          <a:prstGeom prst="rect">
            <a:avLst/>
          </a:prstGeom>
          <a:noFill/>
          <a:ln w="9525">
            <a:noFill/>
            <a:miter lim="800000"/>
            <a:headEnd/>
            <a:tailEnd/>
          </a:ln>
        </p:spPr>
      </p:pic>
      <p:grpSp>
        <p:nvGrpSpPr>
          <p:cNvPr id="4" name="Group 83"/>
          <p:cNvGrpSpPr/>
          <p:nvPr/>
        </p:nvGrpSpPr>
        <p:grpSpPr>
          <a:xfrm>
            <a:off x="1239139" y="1563620"/>
            <a:ext cx="1222049" cy="1572449"/>
            <a:chOff x="1239139" y="1563620"/>
            <a:chExt cx="1222049" cy="1572449"/>
          </a:xfrm>
        </p:grpSpPr>
        <p:pic>
          <p:nvPicPr>
            <p:cNvPr id="46" name="Picture 10" descr="ICON_VM_basic_flat_R2_Q408.png"/>
            <p:cNvPicPr>
              <a:picLocks noChangeAspect="1"/>
            </p:cNvPicPr>
            <p:nvPr/>
          </p:nvPicPr>
          <p:blipFill>
            <a:blip r:embed="rId12" cstate="email"/>
            <a:srcRect/>
            <a:stretch>
              <a:fillRect/>
            </a:stretch>
          </p:blipFill>
          <p:spPr bwMode="auto">
            <a:xfrm>
              <a:off x="1359421" y="2864323"/>
              <a:ext cx="226125" cy="178737"/>
            </a:xfrm>
            <a:prstGeom prst="rect">
              <a:avLst/>
            </a:prstGeom>
            <a:noFill/>
            <a:ln w="9525">
              <a:noFill/>
              <a:miter lim="800000"/>
              <a:headEnd/>
              <a:tailEnd/>
            </a:ln>
          </p:spPr>
        </p:pic>
        <p:pic>
          <p:nvPicPr>
            <p:cNvPr id="47" name="Picture 12" descr="ICON_VM_basic_flat_R2_Q408.png"/>
            <p:cNvPicPr>
              <a:picLocks noChangeAspect="1"/>
            </p:cNvPicPr>
            <p:nvPr/>
          </p:nvPicPr>
          <p:blipFill>
            <a:blip r:embed="rId12" cstate="email"/>
            <a:srcRect/>
            <a:stretch>
              <a:fillRect/>
            </a:stretch>
          </p:blipFill>
          <p:spPr bwMode="auto">
            <a:xfrm>
              <a:off x="1626512" y="2864323"/>
              <a:ext cx="226125" cy="178737"/>
            </a:xfrm>
            <a:prstGeom prst="rect">
              <a:avLst/>
            </a:prstGeom>
            <a:noFill/>
            <a:ln w="9525">
              <a:noFill/>
              <a:miter lim="800000"/>
              <a:headEnd/>
              <a:tailEnd/>
            </a:ln>
          </p:spPr>
        </p:pic>
        <p:pic>
          <p:nvPicPr>
            <p:cNvPr id="48" name="Picture 13" descr="ICON_VM_basic_flat_R2_Q408.png"/>
            <p:cNvPicPr>
              <a:picLocks noChangeAspect="1"/>
            </p:cNvPicPr>
            <p:nvPr/>
          </p:nvPicPr>
          <p:blipFill>
            <a:blip r:embed="rId12" cstate="email"/>
            <a:srcRect/>
            <a:stretch>
              <a:fillRect/>
            </a:stretch>
          </p:blipFill>
          <p:spPr bwMode="auto">
            <a:xfrm>
              <a:off x="1893602" y="2864323"/>
              <a:ext cx="226125" cy="178737"/>
            </a:xfrm>
            <a:prstGeom prst="rect">
              <a:avLst/>
            </a:prstGeom>
            <a:noFill/>
            <a:ln w="9525">
              <a:noFill/>
              <a:miter lim="800000"/>
              <a:headEnd/>
              <a:tailEnd/>
            </a:ln>
          </p:spPr>
        </p:pic>
        <p:pic>
          <p:nvPicPr>
            <p:cNvPr id="49" name="Picture 10" descr="ICON_VM_basic_flat_R2_Q408.png"/>
            <p:cNvPicPr>
              <a:picLocks noChangeAspect="1"/>
            </p:cNvPicPr>
            <p:nvPr/>
          </p:nvPicPr>
          <p:blipFill>
            <a:blip r:embed="rId12" cstate="email"/>
            <a:srcRect/>
            <a:stretch>
              <a:fillRect/>
            </a:stretch>
          </p:blipFill>
          <p:spPr bwMode="auto">
            <a:xfrm>
              <a:off x="1359420" y="2651109"/>
              <a:ext cx="226125" cy="178737"/>
            </a:xfrm>
            <a:prstGeom prst="rect">
              <a:avLst/>
            </a:prstGeom>
            <a:noFill/>
            <a:ln w="9525">
              <a:noFill/>
              <a:miter lim="800000"/>
              <a:headEnd/>
              <a:tailEnd/>
            </a:ln>
          </p:spPr>
        </p:pic>
        <p:pic>
          <p:nvPicPr>
            <p:cNvPr id="50" name="Picture 12" descr="ICON_VM_basic_flat_R2_Q408.png"/>
            <p:cNvPicPr>
              <a:picLocks noChangeAspect="1"/>
            </p:cNvPicPr>
            <p:nvPr/>
          </p:nvPicPr>
          <p:blipFill>
            <a:blip r:embed="rId12" cstate="email"/>
            <a:srcRect/>
            <a:stretch>
              <a:fillRect/>
            </a:stretch>
          </p:blipFill>
          <p:spPr bwMode="auto">
            <a:xfrm>
              <a:off x="1626510" y="2651109"/>
              <a:ext cx="226125" cy="178737"/>
            </a:xfrm>
            <a:prstGeom prst="rect">
              <a:avLst/>
            </a:prstGeom>
            <a:noFill/>
            <a:ln w="9525">
              <a:noFill/>
              <a:miter lim="800000"/>
              <a:headEnd/>
              <a:tailEnd/>
            </a:ln>
          </p:spPr>
        </p:pic>
        <p:pic>
          <p:nvPicPr>
            <p:cNvPr id="51" name="Picture 13" descr="ICON_VM_basic_flat_R2_Q408.png"/>
            <p:cNvPicPr>
              <a:picLocks noChangeAspect="1"/>
            </p:cNvPicPr>
            <p:nvPr/>
          </p:nvPicPr>
          <p:blipFill>
            <a:blip r:embed="rId12" cstate="email"/>
            <a:srcRect/>
            <a:stretch>
              <a:fillRect/>
            </a:stretch>
          </p:blipFill>
          <p:spPr bwMode="auto">
            <a:xfrm>
              <a:off x="1893600" y="2651109"/>
              <a:ext cx="226125" cy="178737"/>
            </a:xfrm>
            <a:prstGeom prst="rect">
              <a:avLst/>
            </a:prstGeom>
            <a:noFill/>
            <a:ln w="9525">
              <a:noFill/>
              <a:miter lim="800000"/>
              <a:headEnd/>
              <a:tailEnd/>
            </a:ln>
          </p:spPr>
        </p:pic>
        <p:pic>
          <p:nvPicPr>
            <p:cNvPr id="53" name="Picture 10" descr="ICON_VM_basic_flat_R2_Q408.png"/>
            <p:cNvPicPr>
              <a:picLocks noChangeAspect="1"/>
            </p:cNvPicPr>
            <p:nvPr/>
          </p:nvPicPr>
          <p:blipFill>
            <a:blip r:embed="rId12" cstate="email"/>
            <a:srcRect/>
            <a:stretch>
              <a:fillRect/>
            </a:stretch>
          </p:blipFill>
          <p:spPr bwMode="auto">
            <a:xfrm>
              <a:off x="1359421" y="2431625"/>
              <a:ext cx="226125" cy="178737"/>
            </a:xfrm>
            <a:prstGeom prst="rect">
              <a:avLst/>
            </a:prstGeom>
            <a:noFill/>
            <a:ln w="9525">
              <a:noFill/>
              <a:miter lim="800000"/>
              <a:headEnd/>
              <a:tailEnd/>
            </a:ln>
          </p:spPr>
        </p:pic>
        <p:pic>
          <p:nvPicPr>
            <p:cNvPr id="54" name="Picture 12" descr="ICON_VM_basic_flat_R2_Q408.png"/>
            <p:cNvPicPr>
              <a:picLocks noChangeAspect="1"/>
            </p:cNvPicPr>
            <p:nvPr/>
          </p:nvPicPr>
          <p:blipFill>
            <a:blip r:embed="rId12" cstate="email"/>
            <a:srcRect/>
            <a:stretch>
              <a:fillRect/>
            </a:stretch>
          </p:blipFill>
          <p:spPr bwMode="auto">
            <a:xfrm>
              <a:off x="1626512" y="2431625"/>
              <a:ext cx="226125" cy="178737"/>
            </a:xfrm>
            <a:prstGeom prst="rect">
              <a:avLst/>
            </a:prstGeom>
            <a:noFill/>
            <a:ln w="9525">
              <a:noFill/>
              <a:miter lim="800000"/>
              <a:headEnd/>
              <a:tailEnd/>
            </a:ln>
          </p:spPr>
        </p:pic>
        <p:pic>
          <p:nvPicPr>
            <p:cNvPr id="55" name="Picture 13" descr="ICON_VM_basic_flat_R2_Q408.png"/>
            <p:cNvPicPr>
              <a:picLocks noChangeAspect="1"/>
            </p:cNvPicPr>
            <p:nvPr/>
          </p:nvPicPr>
          <p:blipFill>
            <a:blip r:embed="rId12" cstate="email"/>
            <a:srcRect/>
            <a:stretch>
              <a:fillRect/>
            </a:stretch>
          </p:blipFill>
          <p:spPr bwMode="auto">
            <a:xfrm>
              <a:off x="1893602" y="2431625"/>
              <a:ext cx="226125" cy="178737"/>
            </a:xfrm>
            <a:prstGeom prst="rect">
              <a:avLst/>
            </a:prstGeom>
            <a:noFill/>
            <a:ln w="9525">
              <a:noFill/>
              <a:miter lim="800000"/>
              <a:headEnd/>
              <a:tailEnd/>
            </a:ln>
          </p:spPr>
        </p:pic>
        <p:pic>
          <p:nvPicPr>
            <p:cNvPr id="56" name="Picture 10" descr="ICON_VM_basic_flat_R2_Q408.png"/>
            <p:cNvPicPr>
              <a:picLocks noChangeAspect="1"/>
            </p:cNvPicPr>
            <p:nvPr/>
          </p:nvPicPr>
          <p:blipFill>
            <a:blip r:embed="rId12" cstate="email"/>
            <a:srcRect/>
            <a:stretch>
              <a:fillRect/>
            </a:stretch>
          </p:blipFill>
          <p:spPr bwMode="auto">
            <a:xfrm>
              <a:off x="1363389" y="2199600"/>
              <a:ext cx="226125" cy="178737"/>
            </a:xfrm>
            <a:prstGeom prst="rect">
              <a:avLst/>
            </a:prstGeom>
            <a:noFill/>
            <a:ln w="9525">
              <a:noFill/>
              <a:miter lim="800000"/>
              <a:headEnd/>
              <a:tailEnd/>
            </a:ln>
          </p:spPr>
        </p:pic>
        <p:pic>
          <p:nvPicPr>
            <p:cNvPr id="57" name="Picture 12" descr="ICON_VM_basic_flat_R2_Q408.png"/>
            <p:cNvPicPr>
              <a:picLocks noChangeAspect="1"/>
            </p:cNvPicPr>
            <p:nvPr/>
          </p:nvPicPr>
          <p:blipFill>
            <a:blip r:embed="rId12" cstate="email"/>
            <a:srcRect/>
            <a:stretch>
              <a:fillRect/>
            </a:stretch>
          </p:blipFill>
          <p:spPr bwMode="auto">
            <a:xfrm>
              <a:off x="1630479" y="2199600"/>
              <a:ext cx="226125" cy="178737"/>
            </a:xfrm>
            <a:prstGeom prst="rect">
              <a:avLst/>
            </a:prstGeom>
            <a:noFill/>
            <a:ln w="9525">
              <a:noFill/>
              <a:miter lim="800000"/>
              <a:headEnd/>
              <a:tailEnd/>
            </a:ln>
          </p:spPr>
        </p:pic>
        <p:pic>
          <p:nvPicPr>
            <p:cNvPr id="58" name="Picture 13" descr="ICON_VM_basic_flat_R2_Q408.png"/>
            <p:cNvPicPr>
              <a:picLocks noChangeAspect="1"/>
            </p:cNvPicPr>
            <p:nvPr/>
          </p:nvPicPr>
          <p:blipFill>
            <a:blip r:embed="rId12" cstate="email"/>
            <a:srcRect/>
            <a:stretch>
              <a:fillRect/>
            </a:stretch>
          </p:blipFill>
          <p:spPr bwMode="auto">
            <a:xfrm>
              <a:off x="1897569" y="2199600"/>
              <a:ext cx="226125" cy="178737"/>
            </a:xfrm>
            <a:prstGeom prst="rect">
              <a:avLst/>
            </a:prstGeom>
            <a:noFill/>
            <a:ln w="9525">
              <a:noFill/>
              <a:miter lim="800000"/>
              <a:headEnd/>
              <a:tailEnd/>
            </a:ln>
          </p:spPr>
        </p:pic>
        <p:pic>
          <p:nvPicPr>
            <p:cNvPr id="59" name="Picture 10" descr="ICON_VM_basic_flat_R2_Q408.png"/>
            <p:cNvPicPr>
              <a:picLocks noChangeAspect="1"/>
            </p:cNvPicPr>
            <p:nvPr/>
          </p:nvPicPr>
          <p:blipFill>
            <a:blip r:embed="rId12" cstate="email"/>
            <a:srcRect/>
            <a:stretch>
              <a:fillRect/>
            </a:stretch>
          </p:blipFill>
          <p:spPr bwMode="auto">
            <a:xfrm>
              <a:off x="1367356" y="1976981"/>
              <a:ext cx="226125" cy="178737"/>
            </a:xfrm>
            <a:prstGeom prst="rect">
              <a:avLst/>
            </a:prstGeom>
            <a:noFill/>
            <a:ln w="9525">
              <a:noFill/>
              <a:miter lim="800000"/>
              <a:headEnd/>
              <a:tailEnd/>
            </a:ln>
          </p:spPr>
        </p:pic>
        <p:pic>
          <p:nvPicPr>
            <p:cNvPr id="60" name="Picture 12" descr="ICON_VM_basic_flat_R2_Q408.png"/>
            <p:cNvPicPr>
              <a:picLocks noChangeAspect="1"/>
            </p:cNvPicPr>
            <p:nvPr/>
          </p:nvPicPr>
          <p:blipFill>
            <a:blip r:embed="rId12" cstate="email"/>
            <a:srcRect/>
            <a:stretch>
              <a:fillRect/>
            </a:stretch>
          </p:blipFill>
          <p:spPr bwMode="auto">
            <a:xfrm>
              <a:off x="1634446" y="1976981"/>
              <a:ext cx="226125" cy="178737"/>
            </a:xfrm>
            <a:prstGeom prst="rect">
              <a:avLst/>
            </a:prstGeom>
            <a:noFill/>
            <a:ln w="9525">
              <a:noFill/>
              <a:miter lim="800000"/>
              <a:headEnd/>
              <a:tailEnd/>
            </a:ln>
          </p:spPr>
        </p:pic>
        <p:pic>
          <p:nvPicPr>
            <p:cNvPr id="61" name="Picture 13" descr="ICON_VM_basic_flat_R2_Q408.png"/>
            <p:cNvPicPr>
              <a:picLocks noChangeAspect="1"/>
            </p:cNvPicPr>
            <p:nvPr/>
          </p:nvPicPr>
          <p:blipFill>
            <a:blip r:embed="rId12" cstate="email"/>
            <a:srcRect/>
            <a:stretch>
              <a:fillRect/>
            </a:stretch>
          </p:blipFill>
          <p:spPr bwMode="auto">
            <a:xfrm>
              <a:off x="1901537" y="1976981"/>
              <a:ext cx="226125" cy="178737"/>
            </a:xfrm>
            <a:prstGeom prst="rect">
              <a:avLst/>
            </a:prstGeom>
            <a:noFill/>
            <a:ln w="9525">
              <a:noFill/>
              <a:miter lim="800000"/>
              <a:headEnd/>
              <a:tailEnd/>
            </a:ln>
          </p:spPr>
        </p:pic>
        <p:sp>
          <p:nvSpPr>
            <p:cNvPr id="62" name="Rounded Rectangle 61"/>
            <p:cNvSpPr/>
            <p:nvPr/>
          </p:nvSpPr>
          <p:spPr bwMode="auto">
            <a:xfrm>
              <a:off x="1239139" y="1563620"/>
              <a:ext cx="1222049" cy="1572449"/>
            </a:xfrm>
            <a:prstGeom prst="roundRect">
              <a:avLst>
                <a:gd name="adj" fmla="val 11111"/>
              </a:avLst>
            </a:prstGeom>
            <a:noFill/>
            <a:ln w="38100">
              <a:solidFill>
                <a:srgbClr val="92D050"/>
              </a:solidFill>
              <a:prstDash val="sysDash"/>
              <a:round/>
              <a:headEnd/>
              <a:tailEnd/>
            </a:ln>
          </p:spPr>
          <p:txBody>
            <a:bodyPr wrap="square" lIns="0" tIns="0" rIns="0" bIns="0" rtlCol="0" anchor="t"/>
            <a:lstStyle/>
            <a:p>
              <a:r>
                <a:rPr lang="en-US" sz="1000" b="1" dirty="0" smtClean="0">
                  <a:solidFill>
                    <a:srgbClr val="333333"/>
                  </a:solidFill>
                </a:rPr>
                <a:t>Development</a:t>
              </a:r>
            </a:p>
          </p:txBody>
        </p:sp>
        <p:pic>
          <p:nvPicPr>
            <p:cNvPr id="102" name="Picture 10" descr="ICON_VM_basic_flat_R2_Q408.png"/>
            <p:cNvPicPr>
              <a:picLocks noChangeAspect="1"/>
            </p:cNvPicPr>
            <p:nvPr/>
          </p:nvPicPr>
          <p:blipFill>
            <a:blip r:embed="rId12" cstate="email"/>
            <a:srcRect/>
            <a:stretch>
              <a:fillRect/>
            </a:stretch>
          </p:blipFill>
          <p:spPr bwMode="auto">
            <a:xfrm>
              <a:off x="2176076" y="2881697"/>
              <a:ext cx="178737" cy="178737"/>
            </a:xfrm>
            <a:prstGeom prst="rect">
              <a:avLst/>
            </a:prstGeom>
            <a:noFill/>
            <a:ln w="9525">
              <a:noFill/>
              <a:miter lim="800000"/>
              <a:headEnd/>
              <a:tailEnd/>
            </a:ln>
          </p:spPr>
        </p:pic>
        <p:pic>
          <p:nvPicPr>
            <p:cNvPr id="103" name="Picture 10" descr="ICON_VM_basic_flat_R2_Q408.png"/>
            <p:cNvPicPr>
              <a:picLocks noChangeAspect="1"/>
            </p:cNvPicPr>
            <p:nvPr/>
          </p:nvPicPr>
          <p:blipFill>
            <a:blip r:embed="rId12" cstate="email"/>
            <a:srcRect/>
            <a:stretch>
              <a:fillRect/>
            </a:stretch>
          </p:blipFill>
          <p:spPr bwMode="auto">
            <a:xfrm>
              <a:off x="2176075" y="2668484"/>
              <a:ext cx="178737" cy="178737"/>
            </a:xfrm>
            <a:prstGeom prst="rect">
              <a:avLst/>
            </a:prstGeom>
            <a:noFill/>
            <a:ln w="9525">
              <a:noFill/>
              <a:miter lim="800000"/>
              <a:headEnd/>
              <a:tailEnd/>
            </a:ln>
          </p:spPr>
        </p:pic>
        <p:pic>
          <p:nvPicPr>
            <p:cNvPr id="104" name="Picture 10" descr="ICON_VM_basic_flat_R2_Q408.png"/>
            <p:cNvPicPr>
              <a:picLocks noChangeAspect="1"/>
            </p:cNvPicPr>
            <p:nvPr/>
          </p:nvPicPr>
          <p:blipFill>
            <a:blip r:embed="rId12" cstate="email"/>
            <a:srcRect/>
            <a:stretch>
              <a:fillRect/>
            </a:stretch>
          </p:blipFill>
          <p:spPr bwMode="auto">
            <a:xfrm>
              <a:off x="2176076" y="2448999"/>
              <a:ext cx="178737" cy="178737"/>
            </a:xfrm>
            <a:prstGeom prst="rect">
              <a:avLst/>
            </a:prstGeom>
            <a:noFill/>
            <a:ln w="9525">
              <a:noFill/>
              <a:miter lim="800000"/>
              <a:headEnd/>
              <a:tailEnd/>
            </a:ln>
          </p:spPr>
        </p:pic>
        <p:pic>
          <p:nvPicPr>
            <p:cNvPr id="105" name="Picture 10" descr="ICON_VM_basic_flat_R2_Q408.png"/>
            <p:cNvPicPr>
              <a:picLocks noChangeAspect="1"/>
            </p:cNvPicPr>
            <p:nvPr/>
          </p:nvPicPr>
          <p:blipFill>
            <a:blip r:embed="rId12" cstate="email"/>
            <a:srcRect/>
            <a:stretch>
              <a:fillRect/>
            </a:stretch>
          </p:blipFill>
          <p:spPr bwMode="auto">
            <a:xfrm>
              <a:off x="2179212" y="2216974"/>
              <a:ext cx="178737" cy="178737"/>
            </a:xfrm>
            <a:prstGeom prst="rect">
              <a:avLst/>
            </a:prstGeom>
            <a:noFill/>
            <a:ln w="9525">
              <a:noFill/>
              <a:miter lim="800000"/>
              <a:headEnd/>
              <a:tailEnd/>
            </a:ln>
          </p:spPr>
        </p:pic>
        <p:pic>
          <p:nvPicPr>
            <p:cNvPr id="106" name="Picture 10" descr="ICON_VM_basic_flat_R2_Q408.png"/>
            <p:cNvPicPr>
              <a:picLocks noChangeAspect="1"/>
            </p:cNvPicPr>
            <p:nvPr/>
          </p:nvPicPr>
          <p:blipFill>
            <a:blip r:embed="rId12" cstate="email"/>
            <a:srcRect/>
            <a:stretch>
              <a:fillRect/>
            </a:stretch>
          </p:blipFill>
          <p:spPr bwMode="auto">
            <a:xfrm>
              <a:off x="2182348" y="1994356"/>
              <a:ext cx="178737" cy="178737"/>
            </a:xfrm>
            <a:prstGeom prst="rect">
              <a:avLst/>
            </a:prstGeom>
            <a:noFill/>
            <a:ln w="9525">
              <a:noFill/>
              <a:miter lim="800000"/>
              <a:headEnd/>
              <a:tailEnd/>
            </a:ln>
          </p:spPr>
        </p:pic>
      </p:grpSp>
      <p:sp>
        <p:nvSpPr>
          <p:cNvPr id="86" name="Rectangle 85"/>
          <p:cNvSpPr/>
          <p:nvPr/>
        </p:nvSpPr>
        <p:spPr bwMode="auto">
          <a:xfrm>
            <a:off x="4131323" y="3834937"/>
            <a:ext cx="4781320" cy="477004"/>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a:lnSpc>
                <a:spcPct val="85000"/>
              </a:lnSpc>
              <a:spcAft>
                <a:spcPct val="0"/>
              </a:spcAft>
              <a:buClr>
                <a:srgbClr val="000000"/>
              </a:buClr>
              <a:defRPr/>
            </a:pPr>
            <a:r>
              <a:rPr lang="en-US" sz="1800" dirty="0" smtClean="0">
                <a:solidFill>
                  <a:srgbClr val="FFFFFF"/>
                </a:solidFill>
              </a:rPr>
              <a:t>Solution - vShield App + Edge</a:t>
            </a:r>
          </a:p>
        </p:txBody>
      </p:sp>
      <p:sp>
        <p:nvSpPr>
          <p:cNvPr id="87" name="TextBox 86"/>
          <p:cNvSpPr txBox="1"/>
          <p:nvPr/>
        </p:nvSpPr>
        <p:spPr>
          <a:xfrm>
            <a:off x="4187339" y="4315822"/>
            <a:ext cx="4717510" cy="1632755"/>
          </a:xfrm>
          <a:prstGeom prst="rect">
            <a:avLst/>
          </a:prstGeom>
          <a:solidFill>
            <a:schemeClr val="bg1">
              <a:lumMod val="95000"/>
            </a:schemeClr>
          </a:solidFill>
        </p:spPr>
        <p:txBody>
          <a:bodyPr wrap="square" rtlCol="0">
            <a:spAutoFit/>
          </a:bodyPr>
          <a:lstStyle/>
          <a:p>
            <a:pPr marL="115888" indent="-115888" algn="l">
              <a:lnSpc>
                <a:spcPct val="85000"/>
              </a:lnSpc>
              <a:spcBef>
                <a:spcPct val="15000"/>
              </a:spcBef>
              <a:spcAft>
                <a:spcPct val="25000"/>
              </a:spcAft>
              <a:buClr>
                <a:srgbClr val="0070C0"/>
              </a:buClr>
              <a:buFont typeface="Arial" pitchFamily="34" charset="0"/>
              <a:buChar char="•"/>
            </a:pPr>
            <a:r>
              <a:rPr lang="en-US" sz="1400" dirty="0" smtClean="0">
                <a:solidFill>
                  <a:srgbClr val="333333"/>
                </a:solidFill>
              </a:rPr>
              <a:t>Protect data and applications with hypervisor level firewall</a:t>
            </a:r>
          </a:p>
          <a:p>
            <a:pPr marL="115888" indent="-115888" algn="l">
              <a:lnSpc>
                <a:spcPct val="85000"/>
              </a:lnSpc>
              <a:spcBef>
                <a:spcPct val="15000"/>
              </a:spcBef>
              <a:spcAft>
                <a:spcPct val="25000"/>
              </a:spcAft>
              <a:buClr>
                <a:srgbClr val="0070C0"/>
              </a:buClr>
              <a:buFont typeface="Arial" pitchFamily="34" charset="0"/>
              <a:buChar char="•"/>
            </a:pPr>
            <a:r>
              <a:rPr lang="en-US" sz="1400" dirty="0" smtClean="0">
                <a:solidFill>
                  <a:srgbClr val="333333"/>
                </a:solidFill>
              </a:rPr>
              <a:t>Create and enforce security policies with virtual machine migration</a:t>
            </a:r>
          </a:p>
          <a:p>
            <a:pPr marL="115888" indent="-115888" algn="l">
              <a:lnSpc>
                <a:spcPct val="85000"/>
              </a:lnSpc>
              <a:spcBef>
                <a:spcPct val="15000"/>
              </a:spcBef>
              <a:spcAft>
                <a:spcPct val="25000"/>
              </a:spcAft>
              <a:buClr>
                <a:srgbClr val="0070C0"/>
              </a:buClr>
              <a:buFont typeface="Arial" pitchFamily="34" charset="0"/>
              <a:buChar char="•"/>
            </a:pPr>
            <a:r>
              <a:rPr lang="en-US" sz="1400" dirty="0" smtClean="0">
                <a:solidFill>
                  <a:srgbClr val="333333"/>
                </a:solidFill>
              </a:rPr>
              <a:t>Facilitate compliance by monitoring all application traffic </a:t>
            </a:r>
          </a:p>
          <a:p>
            <a:pPr marL="115888" indent="-115888" algn="l">
              <a:lnSpc>
                <a:spcPct val="85000"/>
              </a:lnSpc>
              <a:spcBef>
                <a:spcPct val="15000"/>
              </a:spcBef>
              <a:spcAft>
                <a:spcPct val="25000"/>
              </a:spcAft>
              <a:buClr>
                <a:srgbClr val="0070C0"/>
              </a:buClr>
              <a:buFont typeface="Arial" pitchFamily="34" charset="0"/>
              <a:buChar char="•"/>
            </a:pPr>
            <a:r>
              <a:rPr lang="en-US" sz="1400" dirty="0" smtClean="0">
                <a:solidFill>
                  <a:srgbClr val="333333"/>
                </a:solidFill>
              </a:rPr>
              <a:t>Improve performance and scalability with load balancer and software based solution </a:t>
            </a:r>
          </a:p>
        </p:txBody>
      </p:sp>
      <p:sp>
        <p:nvSpPr>
          <p:cNvPr id="108" name="Rectangle 107"/>
          <p:cNvSpPr/>
          <p:nvPr/>
        </p:nvSpPr>
        <p:spPr bwMode="auto">
          <a:xfrm>
            <a:off x="4107453" y="847526"/>
            <a:ext cx="4781320" cy="476826"/>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a:lnSpc>
                <a:spcPct val="85000"/>
              </a:lnSpc>
              <a:spcAft>
                <a:spcPct val="0"/>
              </a:spcAft>
              <a:buClr>
                <a:srgbClr val="000000"/>
              </a:buClr>
              <a:defRPr/>
            </a:pPr>
            <a:r>
              <a:rPr lang="en-US" sz="1800" dirty="0" smtClean="0">
                <a:solidFill>
                  <a:srgbClr val="FFFFFF"/>
                </a:solidFill>
              </a:rPr>
              <a:t>Requirements</a:t>
            </a:r>
            <a:endParaRPr lang="en-US" sz="1800" dirty="0">
              <a:solidFill>
                <a:srgbClr val="FFFFFF"/>
              </a:solidFill>
            </a:endParaRPr>
          </a:p>
        </p:txBody>
      </p:sp>
      <p:sp>
        <p:nvSpPr>
          <p:cNvPr id="109" name="TextBox 108"/>
          <p:cNvSpPr txBox="1"/>
          <p:nvPr/>
        </p:nvSpPr>
        <p:spPr>
          <a:xfrm>
            <a:off x="4114232" y="1300277"/>
            <a:ext cx="4769516" cy="2171364"/>
          </a:xfrm>
          <a:prstGeom prst="rect">
            <a:avLst/>
          </a:prstGeom>
          <a:solidFill>
            <a:schemeClr val="bg1">
              <a:lumMod val="95000"/>
            </a:schemeClr>
          </a:solidFill>
        </p:spPr>
        <p:txBody>
          <a:bodyPr wrap="square" rtlCol="0">
            <a:spAutoFit/>
          </a:bodyPr>
          <a:lstStyle/>
          <a:p>
            <a:pPr marL="115888" indent="-115888" algn="l">
              <a:lnSpc>
                <a:spcPct val="85000"/>
              </a:lnSpc>
              <a:spcBef>
                <a:spcPct val="15000"/>
              </a:spcBef>
              <a:spcAft>
                <a:spcPct val="25000"/>
              </a:spcAft>
              <a:buClr>
                <a:srgbClr val="0070C0"/>
              </a:buClr>
              <a:buFont typeface="Arial" pitchFamily="34" charset="0"/>
              <a:buChar char="•"/>
            </a:pPr>
            <a:r>
              <a:rPr lang="en-US" sz="1400" dirty="0" smtClean="0">
                <a:solidFill>
                  <a:srgbClr val="333333"/>
                </a:solidFill>
              </a:rPr>
              <a:t>Deploy production and development applications in a shared infrastructure with:</a:t>
            </a:r>
          </a:p>
          <a:p>
            <a:pPr marL="573088" lvl="1" indent="-115888" algn="l">
              <a:lnSpc>
                <a:spcPct val="85000"/>
              </a:lnSpc>
              <a:spcBef>
                <a:spcPct val="15000"/>
              </a:spcBef>
              <a:spcAft>
                <a:spcPct val="25000"/>
              </a:spcAft>
              <a:buClr>
                <a:srgbClr val="0070C0"/>
              </a:buClr>
              <a:buFont typeface="Arial" pitchFamily="34" charset="0"/>
              <a:buChar char="•"/>
            </a:pPr>
            <a:r>
              <a:rPr lang="en-US" sz="1400" dirty="0" smtClean="0">
                <a:solidFill>
                  <a:srgbClr val="333333"/>
                </a:solidFill>
              </a:rPr>
              <a:t>Traffic segmentation between applications </a:t>
            </a:r>
          </a:p>
          <a:p>
            <a:pPr marL="573088" lvl="1" indent="-115888" algn="l">
              <a:lnSpc>
                <a:spcPct val="85000"/>
              </a:lnSpc>
              <a:spcBef>
                <a:spcPct val="15000"/>
              </a:spcBef>
              <a:spcAft>
                <a:spcPct val="25000"/>
              </a:spcAft>
              <a:buClr>
                <a:srgbClr val="0070C0"/>
              </a:buClr>
              <a:buFont typeface="Arial" pitchFamily="34" charset="0"/>
              <a:buChar char="•"/>
            </a:pPr>
            <a:r>
              <a:rPr lang="en-US" sz="1400" dirty="0" smtClean="0">
                <a:solidFill>
                  <a:srgbClr val="333333"/>
                </a:solidFill>
              </a:rPr>
              <a:t>Authorized access to applications</a:t>
            </a:r>
          </a:p>
          <a:p>
            <a:pPr marL="573088" lvl="1" indent="-115888" algn="l">
              <a:lnSpc>
                <a:spcPct val="85000"/>
              </a:lnSpc>
              <a:spcBef>
                <a:spcPct val="15000"/>
              </a:spcBef>
              <a:spcAft>
                <a:spcPct val="25000"/>
              </a:spcAft>
              <a:buClr>
                <a:srgbClr val="0070C0"/>
              </a:buClr>
              <a:buFont typeface="Arial" pitchFamily="34" charset="0"/>
              <a:buChar char="•"/>
            </a:pPr>
            <a:r>
              <a:rPr lang="en-US" sz="1400" dirty="0" smtClean="0">
                <a:solidFill>
                  <a:srgbClr val="333333"/>
                </a:solidFill>
              </a:rPr>
              <a:t>Strict monitoring and enforcement of rules on inter-VM communications</a:t>
            </a:r>
          </a:p>
          <a:p>
            <a:pPr marL="573088" lvl="1" indent="-115888" algn="l">
              <a:lnSpc>
                <a:spcPct val="85000"/>
              </a:lnSpc>
              <a:spcBef>
                <a:spcPct val="15000"/>
              </a:spcBef>
              <a:spcAft>
                <a:spcPct val="25000"/>
              </a:spcAft>
              <a:buClr>
                <a:srgbClr val="0070C0"/>
              </a:buClr>
              <a:buFont typeface="Arial" pitchFamily="34" charset="0"/>
              <a:buChar char="•"/>
            </a:pPr>
            <a:r>
              <a:rPr lang="en-US" sz="1400" dirty="0" smtClean="0">
                <a:solidFill>
                  <a:srgbClr val="333333"/>
                </a:solidFill>
              </a:rPr>
              <a:t>Ability to maintain security policies with VM movement</a:t>
            </a:r>
          </a:p>
          <a:p>
            <a:pPr marL="573088" lvl="1"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Compliance to various audit requirements</a:t>
            </a:r>
          </a:p>
        </p:txBody>
      </p:sp>
      <p:sp>
        <p:nvSpPr>
          <p:cNvPr id="110" name="Rounded Rectangle 109"/>
          <p:cNvSpPr/>
          <p:nvPr>
            <p:custDataLst>
              <p:tags r:id="rId7"/>
            </p:custDataLst>
          </p:nvPr>
        </p:nvSpPr>
        <p:spPr bwMode="auto">
          <a:xfrm>
            <a:off x="162187" y="1342239"/>
            <a:ext cx="3646415" cy="1862356"/>
          </a:xfrm>
          <a:prstGeom prst="roundRect">
            <a:avLst>
              <a:gd name="adj" fmla="val 6944"/>
            </a:avLst>
          </a:prstGeom>
          <a:noFill/>
          <a:ln w="38100">
            <a:solidFill>
              <a:schemeClr val="accent1">
                <a:lumMod val="50000"/>
              </a:schemeClr>
            </a:solidFill>
            <a:prstDash val="sysDash"/>
            <a:round/>
            <a:headEnd/>
            <a:tailEnd/>
          </a:ln>
        </p:spPr>
        <p:txBody>
          <a:bodyPr wrap="none" lIns="0" tIns="0" rIns="0" bIns="0" rtlCol="0" anchor="ctr"/>
          <a:lstStyle/>
          <a:p>
            <a:endParaRPr lang="en-US" sz="1800" dirty="0" smtClean="0">
              <a:solidFill>
                <a:srgbClr val="FFFFFF"/>
              </a:solidFill>
            </a:endParaRPr>
          </a:p>
        </p:txBody>
      </p:sp>
      <p:pic>
        <p:nvPicPr>
          <p:cNvPr id="111" name="Picture 45" descr="ICON_Firewall_Q308"/>
          <p:cNvPicPr>
            <a:picLocks noChangeAspect="1" noChangeArrowheads="1"/>
          </p:cNvPicPr>
          <p:nvPr>
            <p:custDataLst>
              <p:tags r:id="rId8"/>
            </p:custDataLst>
          </p:nvPr>
        </p:nvPicPr>
        <p:blipFill>
          <a:blip r:embed="rId15" cstate="print"/>
          <a:srcRect/>
          <a:stretch>
            <a:fillRect/>
          </a:stretch>
        </p:blipFill>
        <p:spPr bwMode="auto">
          <a:xfrm>
            <a:off x="3556846" y="2557514"/>
            <a:ext cx="531114" cy="512857"/>
          </a:xfrm>
          <a:prstGeom prst="rect">
            <a:avLst/>
          </a:prstGeom>
          <a:noFill/>
          <a:ln w="9525">
            <a:noFill/>
            <a:miter lim="800000"/>
            <a:headEnd/>
            <a:tailEnd/>
          </a:ln>
        </p:spPr>
      </p:pic>
      <p:pic>
        <p:nvPicPr>
          <p:cNvPr id="84" name="Picture 83" descr="VMW_10Q3_ICON_Shield_blk.png"/>
          <p:cNvPicPr>
            <a:picLocks noChangeAspect="1"/>
          </p:cNvPicPr>
          <p:nvPr/>
        </p:nvPicPr>
        <p:blipFill>
          <a:blip r:embed="rId16" cstate="print"/>
          <a:stretch>
            <a:fillRect/>
          </a:stretch>
        </p:blipFill>
        <p:spPr>
          <a:xfrm>
            <a:off x="944129" y="1677885"/>
            <a:ext cx="344344" cy="407052"/>
          </a:xfrm>
          <a:prstGeom prst="rect">
            <a:avLst/>
          </a:prstGeom>
        </p:spPr>
      </p:pic>
      <p:pic>
        <p:nvPicPr>
          <p:cNvPr id="85" name="Picture 84" descr="VMW_10Q3_ICON_Shield_blk.png"/>
          <p:cNvPicPr>
            <a:picLocks noChangeAspect="1"/>
          </p:cNvPicPr>
          <p:nvPr/>
        </p:nvPicPr>
        <p:blipFill>
          <a:blip r:embed="rId16" cstate="print"/>
          <a:stretch>
            <a:fillRect/>
          </a:stretch>
        </p:blipFill>
        <p:spPr>
          <a:xfrm>
            <a:off x="2288052" y="1698663"/>
            <a:ext cx="344344" cy="407052"/>
          </a:xfrm>
          <a:prstGeom prst="rect">
            <a:avLst/>
          </a:prstGeom>
        </p:spPr>
      </p:pic>
      <p:pic>
        <p:nvPicPr>
          <p:cNvPr id="92" name="Picture 91" descr="VMW_10Q3_ICON_Shield_blk.png"/>
          <p:cNvPicPr>
            <a:picLocks noChangeAspect="1"/>
          </p:cNvPicPr>
          <p:nvPr/>
        </p:nvPicPr>
        <p:blipFill>
          <a:blip r:embed="rId16" cstate="print"/>
          <a:stretch>
            <a:fillRect/>
          </a:stretch>
        </p:blipFill>
        <p:spPr>
          <a:xfrm>
            <a:off x="3451836" y="1719440"/>
            <a:ext cx="344344" cy="407052"/>
          </a:xfrm>
          <a:prstGeom prst="rect">
            <a:avLst/>
          </a:prstGeom>
        </p:spPr>
      </p:pic>
      <p:sp>
        <p:nvSpPr>
          <p:cNvPr id="88" name="TextBox 87"/>
          <p:cNvSpPr txBox="1"/>
          <p:nvPr/>
        </p:nvSpPr>
        <p:spPr>
          <a:xfrm>
            <a:off x="2007328" y="1158235"/>
            <a:ext cx="779381" cy="387798"/>
          </a:xfrm>
          <a:prstGeom prst="rect">
            <a:avLst/>
          </a:prstGeom>
          <a:noFill/>
        </p:spPr>
        <p:txBody>
          <a:bodyPr wrap="none" rtlCol="0">
            <a:spAutoFit/>
          </a:bodyPr>
          <a:lstStyle/>
          <a:p>
            <a:pPr algn="l"/>
            <a:r>
              <a:rPr lang="en-US" sz="800" b="1" dirty="0" smtClean="0">
                <a:solidFill>
                  <a:srgbClr val="333333"/>
                </a:solidFill>
                <a:latin typeface="Arial"/>
                <a:ea typeface="ＭＳ Ｐゴシック"/>
              </a:rPr>
              <a:t>VMware</a:t>
            </a:r>
          </a:p>
          <a:p>
            <a:pPr algn="l"/>
            <a:r>
              <a:rPr lang="en-US" sz="800" b="1" dirty="0" err="1" smtClean="0">
                <a:solidFill>
                  <a:srgbClr val="333333"/>
                </a:solidFill>
                <a:latin typeface="Arial"/>
                <a:ea typeface="ＭＳ Ｐゴシック"/>
              </a:rPr>
              <a:t>vShield</a:t>
            </a:r>
            <a:r>
              <a:rPr lang="en-US" sz="800" b="1" dirty="0" smtClean="0">
                <a:solidFill>
                  <a:srgbClr val="333333"/>
                </a:solidFill>
                <a:latin typeface="Arial"/>
                <a:ea typeface="ＭＳ Ｐゴシック"/>
              </a:rPr>
              <a:t> App</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Title 32"/>
          <p:cNvSpPr>
            <a:spLocks noGrp="1"/>
          </p:cNvSpPr>
          <p:nvPr>
            <p:ph type="title"/>
          </p:nvPr>
        </p:nvSpPr>
        <p:spPr/>
        <p:txBody>
          <a:bodyPr/>
          <a:lstStyle/>
          <a:p>
            <a:r>
              <a:rPr lang="en-US" dirty="0" smtClean="0"/>
              <a:t>Enterprise - Secure View Deployments</a:t>
            </a:r>
          </a:p>
        </p:txBody>
      </p:sp>
      <p:sp>
        <p:nvSpPr>
          <p:cNvPr id="42" name="Rectangle 41"/>
          <p:cNvSpPr/>
          <p:nvPr/>
        </p:nvSpPr>
        <p:spPr bwMode="auto">
          <a:xfrm>
            <a:off x="4199056" y="3540154"/>
            <a:ext cx="4781320" cy="520118"/>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a:lnSpc>
                <a:spcPct val="85000"/>
              </a:lnSpc>
              <a:spcAft>
                <a:spcPct val="0"/>
              </a:spcAft>
              <a:buClr>
                <a:srgbClr val="000000"/>
              </a:buClr>
              <a:defRPr/>
            </a:pPr>
            <a:r>
              <a:rPr lang="en-US" sz="1800" dirty="0" smtClean="0">
                <a:solidFill>
                  <a:srgbClr val="FFFFFF"/>
                </a:solidFill>
              </a:rPr>
              <a:t>Solution - vShield Endpoint+App+Edge</a:t>
            </a:r>
          </a:p>
        </p:txBody>
      </p:sp>
      <p:sp>
        <p:nvSpPr>
          <p:cNvPr id="43" name="TextBox 42"/>
          <p:cNvSpPr txBox="1"/>
          <p:nvPr/>
        </p:nvSpPr>
        <p:spPr>
          <a:xfrm>
            <a:off x="4212867" y="4062253"/>
            <a:ext cx="4763093" cy="1902059"/>
          </a:xfrm>
          <a:prstGeom prst="rect">
            <a:avLst/>
          </a:prstGeom>
          <a:solidFill>
            <a:schemeClr val="bg1">
              <a:lumMod val="95000"/>
            </a:schemeClr>
          </a:solidFill>
        </p:spPr>
        <p:txBody>
          <a:bodyPr wrap="square" rtlCol="0">
            <a:spAutoFit/>
          </a:bodyPr>
          <a:lstStyle/>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Improve performance by offloading AV processing </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Reduce costs by freeing up virtual machine resources and eliminating agents</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Improve security by streamlining AV functions to a hardened security virtual machine(SVM)</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Protect View application servers from threats</a:t>
            </a:r>
          </a:p>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Demonstrate compliance and satisfy audit requirements with detailed logging of offloaded AV tasks</a:t>
            </a:r>
          </a:p>
        </p:txBody>
      </p:sp>
      <p:sp>
        <p:nvSpPr>
          <p:cNvPr id="48" name="Rectangle 47"/>
          <p:cNvSpPr/>
          <p:nvPr/>
        </p:nvSpPr>
        <p:spPr bwMode="auto">
          <a:xfrm>
            <a:off x="4175186" y="734637"/>
            <a:ext cx="4781320" cy="395911"/>
          </a:xfrm>
          <a:prstGeom prst="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a:lnSpc>
                <a:spcPct val="85000"/>
              </a:lnSpc>
              <a:spcAft>
                <a:spcPct val="0"/>
              </a:spcAft>
              <a:buClr>
                <a:srgbClr val="000000"/>
              </a:buClr>
              <a:defRPr/>
            </a:pPr>
            <a:r>
              <a:rPr lang="en-US" sz="1800" dirty="0" smtClean="0">
                <a:solidFill>
                  <a:srgbClr val="FFFFFF"/>
                </a:solidFill>
              </a:rPr>
              <a:t>Requirements</a:t>
            </a:r>
            <a:endParaRPr lang="en-US" sz="1800" dirty="0">
              <a:solidFill>
                <a:srgbClr val="FFFFFF"/>
              </a:solidFill>
            </a:endParaRPr>
          </a:p>
        </p:txBody>
      </p:sp>
      <p:sp>
        <p:nvSpPr>
          <p:cNvPr id="49" name="TextBox 48"/>
          <p:cNvSpPr txBox="1"/>
          <p:nvPr/>
        </p:nvSpPr>
        <p:spPr>
          <a:xfrm>
            <a:off x="4181964" y="1145184"/>
            <a:ext cx="4779155" cy="1718932"/>
          </a:xfrm>
          <a:prstGeom prst="rect">
            <a:avLst/>
          </a:prstGeom>
          <a:solidFill>
            <a:schemeClr val="bg1">
              <a:lumMod val="95000"/>
            </a:schemeClr>
          </a:solidFill>
        </p:spPr>
        <p:txBody>
          <a:bodyPr wrap="square" rtlCol="0">
            <a:spAutoFit/>
          </a:bodyPr>
          <a:lstStyle/>
          <a:p>
            <a:pPr marL="115888"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Support thousands of internal and external View users with:</a:t>
            </a:r>
          </a:p>
          <a:p>
            <a:pPr marL="573088" lvl="1"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Comprehensive security for View servers</a:t>
            </a:r>
          </a:p>
          <a:p>
            <a:pPr marL="573088" lvl="1"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Anti virus agents  to protect client data and applications</a:t>
            </a:r>
          </a:p>
          <a:p>
            <a:pPr marL="573088" lvl="1" indent="-115888" algn="l">
              <a:lnSpc>
                <a:spcPct val="85000"/>
              </a:lnSpc>
              <a:spcBef>
                <a:spcPct val="15000"/>
              </a:spcBef>
              <a:spcAft>
                <a:spcPct val="25000"/>
              </a:spcAft>
              <a:buClr>
                <a:srgbClr val="0070C0"/>
              </a:buClr>
              <a:buFont typeface="Arial" pitchFamily="34" charset="0"/>
              <a:buChar char="•"/>
              <a:defRPr/>
            </a:pPr>
            <a:r>
              <a:rPr lang="en-US" sz="1400" dirty="0" smtClean="0">
                <a:solidFill>
                  <a:srgbClr val="333333"/>
                </a:solidFill>
              </a:rPr>
              <a:t>Optimal performance and scalability </a:t>
            </a:r>
          </a:p>
          <a:p>
            <a:pPr marL="573088" lvl="1" indent="-115888" algn="l">
              <a:lnSpc>
                <a:spcPct val="85000"/>
              </a:lnSpc>
              <a:spcBef>
                <a:spcPct val="15000"/>
              </a:spcBef>
              <a:spcAft>
                <a:spcPct val="25000"/>
              </a:spcAft>
              <a:buClr>
                <a:srgbClr val="0070C0"/>
              </a:buClr>
              <a:buFont typeface="Arial" pitchFamily="34" charset="0"/>
              <a:buChar char="•"/>
              <a:defRPr/>
            </a:pPr>
            <a:endParaRPr lang="en-US" sz="1400" dirty="0" smtClean="0">
              <a:solidFill>
                <a:srgbClr val="333333"/>
              </a:solidFill>
            </a:endParaRPr>
          </a:p>
        </p:txBody>
      </p:sp>
      <p:pic>
        <p:nvPicPr>
          <p:cNvPr id="50" name="Picture 8" descr="ICON_Server_flat_Q408.png"/>
          <p:cNvPicPr>
            <a:picLocks noChangeAspect="1"/>
          </p:cNvPicPr>
          <p:nvPr>
            <p:custDataLst>
              <p:tags r:id="rId1"/>
            </p:custDataLst>
          </p:nvPr>
        </p:nvPicPr>
        <p:blipFill>
          <a:blip r:embed="rId10" cstate="email"/>
          <a:srcRect/>
          <a:stretch>
            <a:fillRect/>
          </a:stretch>
        </p:blipFill>
        <p:spPr bwMode="auto">
          <a:xfrm>
            <a:off x="1141700" y="2561876"/>
            <a:ext cx="753389" cy="243943"/>
          </a:xfrm>
          <a:prstGeom prst="rect">
            <a:avLst/>
          </a:prstGeom>
          <a:noFill/>
          <a:ln w="9525">
            <a:noFill/>
            <a:miter lim="800000"/>
            <a:headEnd/>
            <a:tailEnd/>
          </a:ln>
        </p:spPr>
      </p:pic>
      <p:sp>
        <p:nvSpPr>
          <p:cNvPr id="55" name="Rounded Rectangle 54"/>
          <p:cNvSpPr/>
          <p:nvPr>
            <p:custDataLst>
              <p:tags r:id="rId2"/>
            </p:custDataLst>
          </p:nvPr>
        </p:nvSpPr>
        <p:spPr bwMode="auto">
          <a:xfrm>
            <a:off x="298040" y="2231140"/>
            <a:ext cx="3375880" cy="26425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000" b="1" dirty="0" smtClean="0">
                <a:gradFill>
                  <a:gsLst>
                    <a:gs pos="0">
                      <a:srgbClr val="FFFFFF"/>
                    </a:gs>
                    <a:gs pos="83000">
                      <a:srgbClr val="FFFFFF"/>
                    </a:gs>
                  </a:gsLst>
                  <a:lin ang="16200000" scaled="0"/>
                </a:gradFill>
              </a:rPr>
              <a:t>VMware vSphere + vShield</a:t>
            </a:r>
            <a:endParaRPr lang="en-US" sz="1000" b="1" dirty="0">
              <a:gradFill>
                <a:gsLst>
                  <a:gs pos="0">
                    <a:srgbClr val="FFFFFF"/>
                  </a:gs>
                  <a:gs pos="83000">
                    <a:srgbClr val="FFFFFF"/>
                  </a:gs>
                </a:gsLst>
                <a:lin ang="16200000" scaled="0"/>
              </a:gradFill>
            </a:endParaRPr>
          </a:p>
        </p:txBody>
      </p:sp>
      <p:pic>
        <p:nvPicPr>
          <p:cNvPr id="63" name="Picture 8" descr="ICON_Server_flat_Q408.png"/>
          <p:cNvPicPr>
            <a:picLocks noChangeAspect="1"/>
          </p:cNvPicPr>
          <p:nvPr>
            <p:custDataLst>
              <p:tags r:id="rId3"/>
            </p:custDataLst>
          </p:nvPr>
        </p:nvPicPr>
        <p:blipFill>
          <a:blip r:embed="rId10" cstate="email"/>
          <a:srcRect/>
          <a:stretch>
            <a:fillRect/>
          </a:stretch>
        </p:blipFill>
        <p:spPr bwMode="auto">
          <a:xfrm>
            <a:off x="2012321" y="2561876"/>
            <a:ext cx="753389" cy="243943"/>
          </a:xfrm>
          <a:prstGeom prst="rect">
            <a:avLst/>
          </a:prstGeom>
          <a:noFill/>
          <a:ln w="9525">
            <a:noFill/>
            <a:miter lim="800000"/>
            <a:headEnd/>
            <a:tailEnd/>
          </a:ln>
        </p:spPr>
      </p:pic>
      <p:pic>
        <p:nvPicPr>
          <p:cNvPr id="64" name="Picture 8" descr="ICON_Server_flat_Q408.png"/>
          <p:cNvPicPr>
            <a:picLocks noChangeAspect="1"/>
          </p:cNvPicPr>
          <p:nvPr>
            <p:custDataLst>
              <p:tags r:id="rId4"/>
            </p:custDataLst>
          </p:nvPr>
        </p:nvPicPr>
        <p:blipFill>
          <a:blip r:embed="rId10" cstate="email"/>
          <a:srcRect/>
          <a:stretch>
            <a:fillRect/>
          </a:stretch>
        </p:blipFill>
        <p:spPr bwMode="auto">
          <a:xfrm>
            <a:off x="2882943" y="2547128"/>
            <a:ext cx="753389" cy="243943"/>
          </a:xfrm>
          <a:prstGeom prst="rect">
            <a:avLst/>
          </a:prstGeom>
          <a:noFill/>
          <a:ln w="9525">
            <a:noFill/>
            <a:miter lim="800000"/>
            <a:headEnd/>
            <a:tailEnd/>
          </a:ln>
        </p:spPr>
      </p:pic>
      <p:pic>
        <p:nvPicPr>
          <p:cNvPr id="66" name="Picture 8" descr="ICON_Server_flat_Q408.png"/>
          <p:cNvPicPr>
            <a:picLocks noChangeAspect="1"/>
          </p:cNvPicPr>
          <p:nvPr>
            <p:custDataLst>
              <p:tags r:id="rId5"/>
            </p:custDataLst>
          </p:nvPr>
        </p:nvPicPr>
        <p:blipFill>
          <a:blip r:embed="rId10" cstate="email"/>
          <a:srcRect/>
          <a:stretch>
            <a:fillRect/>
          </a:stretch>
        </p:blipFill>
        <p:spPr bwMode="auto">
          <a:xfrm>
            <a:off x="271078" y="2576624"/>
            <a:ext cx="753389" cy="243943"/>
          </a:xfrm>
          <a:prstGeom prst="rect">
            <a:avLst/>
          </a:prstGeom>
          <a:noFill/>
          <a:ln w="9525">
            <a:noFill/>
            <a:miter lim="800000"/>
            <a:headEnd/>
            <a:tailEnd/>
          </a:ln>
        </p:spPr>
      </p:pic>
      <p:pic>
        <p:nvPicPr>
          <p:cNvPr id="68" name="Picture 10" descr="ICON_VM_basic_flat_R2_Q408.png"/>
          <p:cNvPicPr>
            <a:picLocks noChangeAspect="1"/>
          </p:cNvPicPr>
          <p:nvPr/>
        </p:nvPicPr>
        <p:blipFill>
          <a:blip r:embed="rId11" cstate="email"/>
          <a:srcRect/>
          <a:stretch>
            <a:fillRect/>
          </a:stretch>
        </p:blipFill>
        <p:spPr bwMode="auto">
          <a:xfrm>
            <a:off x="416198" y="1832477"/>
            <a:ext cx="178737" cy="178737"/>
          </a:xfrm>
          <a:prstGeom prst="rect">
            <a:avLst/>
          </a:prstGeom>
          <a:noFill/>
          <a:ln w="9525">
            <a:noFill/>
            <a:miter lim="800000"/>
            <a:headEnd/>
            <a:tailEnd/>
          </a:ln>
        </p:spPr>
      </p:pic>
      <p:pic>
        <p:nvPicPr>
          <p:cNvPr id="71" name="Picture 12" descr="ICON_VM_basic_flat_R2_Q408.png"/>
          <p:cNvPicPr>
            <a:picLocks noChangeAspect="1"/>
          </p:cNvPicPr>
          <p:nvPr/>
        </p:nvPicPr>
        <p:blipFill>
          <a:blip r:embed="rId11" cstate="email"/>
          <a:srcRect/>
          <a:stretch>
            <a:fillRect/>
          </a:stretch>
        </p:blipFill>
        <p:spPr bwMode="auto">
          <a:xfrm>
            <a:off x="627315" y="1832477"/>
            <a:ext cx="178737" cy="178737"/>
          </a:xfrm>
          <a:prstGeom prst="rect">
            <a:avLst/>
          </a:prstGeom>
          <a:noFill/>
          <a:ln w="9525">
            <a:noFill/>
            <a:miter lim="800000"/>
            <a:headEnd/>
            <a:tailEnd/>
          </a:ln>
        </p:spPr>
      </p:pic>
      <p:pic>
        <p:nvPicPr>
          <p:cNvPr id="72" name="Picture 13" descr="ICON_VM_basic_flat_R2_Q408.png"/>
          <p:cNvPicPr>
            <a:picLocks noChangeAspect="1"/>
          </p:cNvPicPr>
          <p:nvPr/>
        </p:nvPicPr>
        <p:blipFill>
          <a:blip r:embed="rId11" cstate="email"/>
          <a:srcRect/>
          <a:stretch>
            <a:fillRect/>
          </a:stretch>
        </p:blipFill>
        <p:spPr bwMode="auto">
          <a:xfrm>
            <a:off x="838432" y="1832477"/>
            <a:ext cx="178737" cy="178737"/>
          </a:xfrm>
          <a:prstGeom prst="rect">
            <a:avLst/>
          </a:prstGeom>
          <a:noFill/>
          <a:ln w="9525">
            <a:noFill/>
            <a:miter lim="800000"/>
            <a:headEnd/>
            <a:tailEnd/>
          </a:ln>
        </p:spPr>
      </p:pic>
      <p:pic>
        <p:nvPicPr>
          <p:cNvPr id="73" name="Picture 10" descr="ICON_VM_basic_flat_R2_Q408.png"/>
          <p:cNvPicPr>
            <a:picLocks noChangeAspect="1"/>
          </p:cNvPicPr>
          <p:nvPr/>
        </p:nvPicPr>
        <p:blipFill>
          <a:blip r:embed="rId11" cstate="email"/>
          <a:srcRect/>
          <a:stretch>
            <a:fillRect/>
          </a:stretch>
        </p:blipFill>
        <p:spPr bwMode="auto">
          <a:xfrm>
            <a:off x="416197" y="1619263"/>
            <a:ext cx="178737" cy="178737"/>
          </a:xfrm>
          <a:prstGeom prst="rect">
            <a:avLst/>
          </a:prstGeom>
          <a:noFill/>
          <a:ln w="9525">
            <a:noFill/>
            <a:miter lim="800000"/>
            <a:headEnd/>
            <a:tailEnd/>
          </a:ln>
        </p:spPr>
      </p:pic>
      <p:pic>
        <p:nvPicPr>
          <p:cNvPr id="74" name="Picture 12" descr="ICON_VM_basic_flat_R2_Q408.png"/>
          <p:cNvPicPr>
            <a:picLocks noChangeAspect="1"/>
          </p:cNvPicPr>
          <p:nvPr/>
        </p:nvPicPr>
        <p:blipFill>
          <a:blip r:embed="rId11" cstate="email"/>
          <a:srcRect/>
          <a:stretch>
            <a:fillRect/>
          </a:stretch>
        </p:blipFill>
        <p:spPr bwMode="auto">
          <a:xfrm>
            <a:off x="627314" y="1619263"/>
            <a:ext cx="178737" cy="178737"/>
          </a:xfrm>
          <a:prstGeom prst="rect">
            <a:avLst/>
          </a:prstGeom>
          <a:noFill/>
          <a:ln w="9525">
            <a:noFill/>
            <a:miter lim="800000"/>
            <a:headEnd/>
            <a:tailEnd/>
          </a:ln>
        </p:spPr>
      </p:pic>
      <p:pic>
        <p:nvPicPr>
          <p:cNvPr id="75" name="Picture 13" descr="ICON_VM_basic_flat_R2_Q408.png"/>
          <p:cNvPicPr>
            <a:picLocks noChangeAspect="1"/>
          </p:cNvPicPr>
          <p:nvPr/>
        </p:nvPicPr>
        <p:blipFill>
          <a:blip r:embed="rId11" cstate="email"/>
          <a:srcRect/>
          <a:stretch>
            <a:fillRect/>
          </a:stretch>
        </p:blipFill>
        <p:spPr bwMode="auto">
          <a:xfrm>
            <a:off x="838431" y="1619263"/>
            <a:ext cx="178737" cy="178737"/>
          </a:xfrm>
          <a:prstGeom prst="rect">
            <a:avLst/>
          </a:prstGeom>
          <a:noFill/>
          <a:ln w="9525">
            <a:noFill/>
            <a:miter lim="800000"/>
            <a:headEnd/>
            <a:tailEnd/>
          </a:ln>
        </p:spPr>
      </p:pic>
      <p:sp>
        <p:nvSpPr>
          <p:cNvPr id="87" name="Rounded Rectangle 86"/>
          <p:cNvSpPr/>
          <p:nvPr/>
        </p:nvSpPr>
        <p:spPr bwMode="auto">
          <a:xfrm>
            <a:off x="319525" y="1358026"/>
            <a:ext cx="799550" cy="737313"/>
          </a:xfrm>
          <a:prstGeom prst="roundRect">
            <a:avLst>
              <a:gd name="adj" fmla="val 11111"/>
            </a:avLst>
          </a:prstGeom>
          <a:noFill/>
          <a:ln w="38100">
            <a:solidFill>
              <a:srgbClr val="FF0000"/>
            </a:solidFill>
            <a:prstDash val="sysDash"/>
            <a:round/>
            <a:headEnd/>
            <a:tailEnd/>
          </a:ln>
        </p:spPr>
        <p:txBody>
          <a:bodyPr wrap="square" lIns="0" tIns="0" rIns="0" bIns="0" rtlCol="0" anchor="t"/>
          <a:lstStyle/>
          <a:p>
            <a:r>
              <a:rPr lang="en-US" sz="1000" b="1" dirty="0" smtClean="0">
                <a:solidFill>
                  <a:srgbClr val="333333"/>
                </a:solidFill>
              </a:rPr>
              <a:t>DMZ</a:t>
            </a:r>
          </a:p>
        </p:txBody>
      </p:sp>
      <p:pic>
        <p:nvPicPr>
          <p:cNvPr id="91" name="Picture 10" descr="ICON_VM_basic_flat_R2_Q408.png"/>
          <p:cNvPicPr>
            <a:picLocks noChangeAspect="1"/>
          </p:cNvPicPr>
          <p:nvPr/>
        </p:nvPicPr>
        <p:blipFill>
          <a:blip r:embed="rId11" cstate="email"/>
          <a:srcRect/>
          <a:stretch>
            <a:fillRect/>
          </a:stretch>
        </p:blipFill>
        <p:spPr bwMode="auto">
          <a:xfrm>
            <a:off x="1376198" y="1619263"/>
            <a:ext cx="226125" cy="178737"/>
          </a:xfrm>
          <a:prstGeom prst="rect">
            <a:avLst/>
          </a:prstGeom>
          <a:noFill/>
          <a:ln w="9525">
            <a:noFill/>
            <a:miter lim="800000"/>
            <a:headEnd/>
            <a:tailEnd/>
          </a:ln>
        </p:spPr>
      </p:pic>
      <p:sp>
        <p:nvSpPr>
          <p:cNvPr id="103" name="Rounded Rectangle 102"/>
          <p:cNvSpPr/>
          <p:nvPr/>
        </p:nvSpPr>
        <p:spPr bwMode="auto">
          <a:xfrm>
            <a:off x="1255917" y="1366910"/>
            <a:ext cx="2309404" cy="737313"/>
          </a:xfrm>
          <a:prstGeom prst="roundRect">
            <a:avLst>
              <a:gd name="adj" fmla="val 11111"/>
            </a:avLst>
          </a:prstGeom>
          <a:noFill/>
          <a:ln w="38100">
            <a:solidFill>
              <a:schemeClr val="accent3">
                <a:lumMod val="60000"/>
                <a:lumOff val="40000"/>
              </a:schemeClr>
            </a:solidFill>
            <a:prstDash val="sysDash"/>
            <a:round/>
            <a:headEnd/>
            <a:tailEnd/>
          </a:ln>
        </p:spPr>
        <p:txBody>
          <a:bodyPr wrap="square" lIns="0" tIns="0" rIns="0" bIns="0" rtlCol="0" anchor="t"/>
          <a:lstStyle/>
          <a:p>
            <a:r>
              <a:rPr lang="en-US" sz="1000" b="1" dirty="0" smtClean="0">
                <a:solidFill>
                  <a:srgbClr val="333333"/>
                </a:solidFill>
              </a:rPr>
              <a:t>View Desktops</a:t>
            </a:r>
          </a:p>
        </p:txBody>
      </p:sp>
      <p:sp>
        <p:nvSpPr>
          <p:cNvPr id="133" name="Rounded Rectangle 132"/>
          <p:cNvSpPr/>
          <p:nvPr>
            <p:custDataLst>
              <p:tags r:id="rId6"/>
            </p:custDataLst>
          </p:nvPr>
        </p:nvSpPr>
        <p:spPr bwMode="auto">
          <a:xfrm>
            <a:off x="178965" y="1124125"/>
            <a:ext cx="3646415" cy="1048624"/>
          </a:xfrm>
          <a:prstGeom prst="roundRect">
            <a:avLst>
              <a:gd name="adj" fmla="val 6944"/>
            </a:avLst>
          </a:prstGeom>
          <a:noFill/>
          <a:ln w="38100">
            <a:solidFill>
              <a:schemeClr val="accent1">
                <a:lumMod val="50000"/>
              </a:schemeClr>
            </a:solidFill>
            <a:prstDash val="sysDash"/>
            <a:round/>
            <a:headEnd/>
            <a:tailEnd/>
          </a:ln>
        </p:spPr>
        <p:txBody>
          <a:bodyPr wrap="none" lIns="0" tIns="0" rIns="0" bIns="0" rtlCol="0" anchor="ctr"/>
          <a:lstStyle/>
          <a:p>
            <a:endParaRPr lang="en-US" sz="1800" dirty="0" smtClean="0">
              <a:solidFill>
                <a:srgbClr val="FFFFFF"/>
              </a:solidFill>
            </a:endParaRPr>
          </a:p>
        </p:txBody>
      </p:sp>
      <p:pic>
        <p:nvPicPr>
          <p:cNvPr id="136" name="Picture 16" descr="ICON_Person_Green_Q408.png"/>
          <p:cNvPicPr>
            <a:picLocks noChangeAspect="1"/>
          </p:cNvPicPr>
          <p:nvPr/>
        </p:nvPicPr>
        <p:blipFill>
          <a:blip r:embed="rId12" cstate="print"/>
          <a:srcRect/>
          <a:stretch>
            <a:fillRect/>
          </a:stretch>
        </p:blipFill>
        <p:spPr bwMode="auto">
          <a:xfrm>
            <a:off x="2817118" y="4327425"/>
            <a:ext cx="330141" cy="572768"/>
          </a:xfrm>
          <a:prstGeom prst="rect">
            <a:avLst/>
          </a:prstGeom>
          <a:noFill/>
          <a:ln w="9525">
            <a:noFill/>
            <a:miter lim="800000"/>
            <a:headEnd/>
            <a:tailEnd/>
          </a:ln>
        </p:spPr>
      </p:pic>
      <p:pic>
        <p:nvPicPr>
          <p:cNvPr id="137" name="Picture 210" descr="ICON_Person_Q308"/>
          <p:cNvPicPr>
            <a:picLocks noChangeAspect="1" noChangeArrowheads="1"/>
          </p:cNvPicPr>
          <p:nvPr/>
        </p:nvPicPr>
        <p:blipFill>
          <a:blip r:embed="rId13" cstate="print"/>
          <a:srcRect/>
          <a:stretch>
            <a:fillRect/>
          </a:stretch>
        </p:blipFill>
        <p:spPr bwMode="auto">
          <a:xfrm>
            <a:off x="784027" y="4308853"/>
            <a:ext cx="357188" cy="609912"/>
          </a:xfrm>
          <a:prstGeom prst="rect">
            <a:avLst/>
          </a:prstGeom>
          <a:noFill/>
          <a:ln w="9525">
            <a:noFill/>
            <a:miter lim="800000"/>
            <a:headEnd/>
            <a:tailEnd/>
          </a:ln>
        </p:spPr>
      </p:pic>
      <p:sp>
        <p:nvSpPr>
          <p:cNvPr id="138" name="TextBox 137"/>
          <p:cNvSpPr txBox="1"/>
          <p:nvPr/>
        </p:nvSpPr>
        <p:spPr>
          <a:xfrm>
            <a:off x="1018868" y="4490699"/>
            <a:ext cx="938077" cy="246221"/>
          </a:xfrm>
          <a:prstGeom prst="rect">
            <a:avLst/>
          </a:prstGeom>
          <a:noFill/>
        </p:spPr>
        <p:txBody>
          <a:bodyPr wrap="none" rtlCol="0">
            <a:spAutoFit/>
          </a:bodyPr>
          <a:lstStyle/>
          <a:p>
            <a:pPr algn="l"/>
            <a:r>
              <a:rPr lang="en-US" sz="1000" dirty="0" smtClean="0">
                <a:solidFill>
                  <a:srgbClr val="333333"/>
                </a:solidFill>
                <a:latin typeface="Arial"/>
                <a:ea typeface="ＭＳ Ｐゴシック"/>
              </a:rPr>
              <a:t>Remote User</a:t>
            </a:r>
          </a:p>
        </p:txBody>
      </p:sp>
      <p:sp>
        <p:nvSpPr>
          <p:cNvPr id="139" name="TextBox 138"/>
          <p:cNvSpPr txBox="1"/>
          <p:nvPr/>
        </p:nvSpPr>
        <p:spPr>
          <a:xfrm>
            <a:off x="3040707" y="4476845"/>
            <a:ext cx="795411" cy="246221"/>
          </a:xfrm>
          <a:prstGeom prst="rect">
            <a:avLst/>
          </a:prstGeom>
          <a:noFill/>
        </p:spPr>
        <p:txBody>
          <a:bodyPr wrap="none" rtlCol="0">
            <a:spAutoFit/>
          </a:bodyPr>
          <a:lstStyle/>
          <a:p>
            <a:pPr algn="l"/>
            <a:r>
              <a:rPr lang="en-US" sz="1000" dirty="0" smtClean="0">
                <a:solidFill>
                  <a:srgbClr val="333333"/>
                </a:solidFill>
                <a:latin typeface="Arial"/>
                <a:ea typeface="ＭＳ Ｐゴシック"/>
              </a:rPr>
              <a:t>Local User</a:t>
            </a:r>
          </a:p>
        </p:txBody>
      </p:sp>
      <p:sp>
        <p:nvSpPr>
          <p:cNvPr id="140" name="Left-Right Arrow 139"/>
          <p:cNvSpPr/>
          <p:nvPr/>
        </p:nvSpPr>
        <p:spPr bwMode="auto">
          <a:xfrm rot="14853773">
            <a:off x="1726403" y="3341607"/>
            <a:ext cx="1542926" cy="337924"/>
          </a:xfrm>
          <a:prstGeom prst="leftRightArrow">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dirty="0">
              <a:solidFill>
                <a:srgbClr val="FFFFFF"/>
              </a:solidFill>
            </a:endParaRPr>
          </a:p>
        </p:txBody>
      </p:sp>
      <p:sp>
        <p:nvSpPr>
          <p:cNvPr id="141" name="Left-Right Arrow 140"/>
          <p:cNvSpPr/>
          <p:nvPr/>
        </p:nvSpPr>
        <p:spPr bwMode="auto">
          <a:xfrm rot="17267112">
            <a:off x="573521" y="3344246"/>
            <a:ext cx="1503549" cy="337924"/>
          </a:xfrm>
          <a:prstGeom prst="leftRightArrow">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dirty="0">
              <a:solidFill>
                <a:srgbClr val="FFFFFF"/>
              </a:solidFill>
            </a:endParaRPr>
          </a:p>
        </p:txBody>
      </p:sp>
      <p:pic>
        <p:nvPicPr>
          <p:cNvPr id="142" name="Picture 27" descr="ICON_Cloud_Q308"/>
          <p:cNvPicPr>
            <a:picLocks noChangeAspect="1" noChangeArrowheads="1"/>
          </p:cNvPicPr>
          <p:nvPr/>
        </p:nvPicPr>
        <p:blipFill>
          <a:blip r:embed="rId14" cstate="email"/>
          <a:srcRect/>
          <a:stretch>
            <a:fillRect/>
          </a:stretch>
        </p:blipFill>
        <p:spPr bwMode="auto">
          <a:xfrm>
            <a:off x="932988" y="3134057"/>
            <a:ext cx="797495" cy="506765"/>
          </a:xfrm>
          <a:prstGeom prst="rect">
            <a:avLst/>
          </a:prstGeom>
          <a:noFill/>
          <a:ln w="9525">
            <a:noFill/>
            <a:miter lim="800000"/>
            <a:headEnd/>
            <a:tailEnd/>
          </a:ln>
        </p:spPr>
      </p:pic>
      <p:pic>
        <p:nvPicPr>
          <p:cNvPr id="143" name="Picture 27" descr="ICON_Cloud_Q308"/>
          <p:cNvPicPr>
            <a:picLocks noChangeAspect="1" noChangeArrowheads="1"/>
          </p:cNvPicPr>
          <p:nvPr/>
        </p:nvPicPr>
        <p:blipFill>
          <a:blip r:embed="rId14" cstate="email"/>
          <a:srcRect/>
          <a:stretch>
            <a:fillRect/>
          </a:stretch>
        </p:blipFill>
        <p:spPr bwMode="auto">
          <a:xfrm>
            <a:off x="2041733" y="3101899"/>
            <a:ext cx="797495" cy="506765"/>
          </a:xfrm>
          <a:prstGeom prst="rect">
            <a:avLst/>
          </a:prstGeom>
          <a:noFill/>
          <a:ln w="9525">
            <a:noFill/>
            <a:miter lim="800000"/>
            <a:headEnd/>
            <a:tailEnd/>
          </a:ln>
        </p:spPr>
      </p:pic>
      <p:sp>
        <p:nvSpPr>
          <p:cNvPr id="144" name="TextBox 143"/>
          <p:cNvSpPr txBox="1"/>
          <p:nvPr/>
        </p:nvSpPr>
        <p:spPr>
          <a:xfrm>
            <a:off x="1028656" y="3271750"/>
            <a:ext cx="665920" cy="400110"/>
          </a:xfrm>
          <a:prstGeom prst="rect">
            <a:avLst/>
          </a:prstGeom>
          <a:noFill/>
        </p:spPr>
        <p:txBody>
          <a:bodyPr wrap="square" rtlCol="0">
            <a:spAutoFit/>
          </a:bodyPr>
          <a:lstStyle/>
          <a:p>
            <a:pPr algn="l"/>
            <a:r>
              <a:rPr lang="en-US" sz="1000" dirty="0" smtClean="0">
                <a:solidFill>
                  <a:srgbClr val="333333"/>
                </a:solidFill>
                <a:latin typeface="Arial"/>
                <a:ea typeface="ＭＳ Ｐゴシック"/>
              </a:rPr>
              <a:t>Public Network</a:t>
            </a:r>
          </a:p>
        </p:txBody>
      </p:sp>
      <p:sp>
        <p:nvSpPr>
          <p:cNvPr id="145" name="TextBox 144"/>
          <p:cNvSpPr txBox="1"/>
          <p:nvPr/>
        </p:nvSpPr>
        <p:spPr>
          <a:xfrm>
            <a:off x="2162567" y="3247981"/>
            <a:ext cx="681301" cy="400110"/>
          </a:xfrm>
          <a:prstGeom prst="rect">
            <a:avLst/>
          </a:prstGeom>
          <a:noFill/>
        </p:spPr>
        <p:txBody>
          <a:bodyPr wrap="square" rtlCol="0">
            <a:spAutoFit/>
          </a:bodyPr>
          <a:lstStyle/>
          <a:p>
            <a:pPr algn="l"/>
            <a:r>
              <a:rPr lang="en-US" sz="1000" dirty="0" smtClean="0">
                <a:solidFill>
                  <a:srgbClr val="333333"/>
                </a:solidFill>
                <a:latin typeface="Arial"/>
                <a:ea typeface="ＭＳ Ｐゴシック"/>
              </a:rPr>
              <a:t>Private Network</a:t>
            </a:r>
          </a:p>
        </p:txBody>
      </p:sp>
      <p:pic>
        <p:nvPicPr>
          <p:cNvPr id="146" name="Picture 7" descr="C:\Documents and Settings\mleventopoulos\Desktop\Firefox Downloads\Antivirus-64.png"/>
          <p:cNvPicPr>
            <a:picLocks noChangeAspect="1" noChangeArrowheads="1"/>
          </p:cNvPicPr>
          <p:nvPr/>
        </p:nvPicPr>
        <p:blipFill>
          <a:blip r:embed="rId15" cstate="email"/>
          <a:srcRect/>
          <a:stretch>
            <a:fillRect/>
          </a:stretch>
        </p:blipFill>
        <p:spPr bwMode="auto">
          <a:xfrm rot="5400000">
            <a:off x="1338352" y="1566045"/>
            <a:ext cx="274372" cy="274372"/>
          </a:xfrm>
          <a:prstGeom prst="rect">
            <a:avLst/>
          </a:prstGeom>
          <a:noFill/>
        </p:spPr>
      </p:pic>
      <p:grpSp>
        <p:nvGrpSpPr>
          <p:cNvPr id="2" name="Group 153"/>
          <p:cNvGrpSpPr/>
          <p:nvPr/>
        </p:nvGrpSpPr>
        <p:grpSpPr>
          <a:xfrm>
            <a:off x="1658923" y="1612085"/>
            <a:ext cx="689994" cy="443218"/>
            <a:chOff x="870358" y="5680745"/>
            <a:chExt cx="812332" cy="520118"/>
          </a:xfrm>
        </p:grpSpPr>
        <p:pic>
          <p:nvPicPr>
            <p:cNvPr id="148" name="Picture 2" descr="C:\Users\testuser\AppData\Local\Temp\VMwareDnD\c0e975b2\VMW_09Q3_ICON_VirtualDesktop.png"/>
            <p:cNvPicPr>
              <a:picLocks noChangeAspect="1" noChangeArrowheads="1"/>
            </p:cNvPicPr>
            <p:nvPr/>
          </p:nvPicPr>
          <p:blipFill>
            <a:blip r:embed="rId16" cstate="print"/>
            <a:srcRect/>
            <a:stretch>
              <a:fillRect/>
            </a:stretch>
          </p:blipFill>
          <p:spPr bwMode="auto">
            <a:xfrm>
              <a:off x="1154884" y="5680745"/>
              <a:ext cx="246078" cy="246078"/>
            </a:xfrm>
            <a:prstGeom prst="rect">
              <a:avLst/>
            </a:prstGeom>
            <a:noFill/>
          </p:spPr>
        </p:pic>
        <p:pic>
          <p:nvPicPr>
            <p:cNvPr id="149" name="Picture 2" descr="C:\Users\testuser\AppData\Local\Temp\VMwareDnD\fcb663e8\VMW_09Q3_ICON_VirtualDesktop_FLAT_Green.png"/>
            <p:cNvPicPr>
              <a:picLocks noChangeAspect="1" noChangeArrowheads="1"/>
            </p:cNvPicPr>
            <p:nvPr/>
          </p:nvPicPr>
          <p:blipFill>
            <a:blip r:embed="rId17" cstate="print"/>
            <a:srcRect/>
            <a:stretch>
              <a:fillRect/>
            </a:stretch>
          </p:blipFill>
          <p:spPr bwMode="auto">
            <a:xfrm>
              <a:off x="877349" y="5680746"/>
              <a:ext cx="238387" cy="238387"/>
            </a:xfrm>
            <a:prstGeom prst="rect">
              <a:avLst/>
            </a:prstGeom>
            <a:noFill/>
          </p:spPr>
        </p:pic>
        <p:pic>
          <p:nvPicPr>
            <p:cNvPr id="150" name="Picture 3" descr="C:\Users\testuser\AppData\Local\Temp\VMwareDnD\a34bc848\VMW_09Q3_ICON_VirtualDesktop_FLAT_LtBlu.png"/>
            <p:cNvPicPr>
              <a:picLocks noChangeAspect="1" noChangeArrowheads="1"/>
            </p:cNvPicPr>
            <p:nvPr/>
          </p:nvPicPr>
          <p:blipFill>
            <a:blip r:embed="rId18" cstate="print"/>
            <a:srcRect/>
            <a:stretch>
              <a:fillRect/>
            </a:stretch>
          </p:blipFill>
          <p:spPr bwMode="auto">
            <a:xfrm>
              <a:off x="1432420" y="5689136"/>
              <a:ext cx="250270" cy="250270"/>
            </a:xfrm>
            <a:prstGeom prst="rect">
              <a:avLst/>
            </a:prstGeom>
            <a:noFill/>
          </p:spPr>
        </p:pic>
        <p:pic>
          <p:nvPicPr>
            <p:cNvPr id="151" name="Picture 2" descr="C:\Users\testuser\AppData\Local\Temp\VMwareDnD\c0e975b2\VMW_09Q3_ICON_VirtualDesktop.png"/>
            <p:cNvPicPr>
              <a:picLocks noChangeAspect="1" noChangeArrowheads="1"/>
            </p:cNvPicPr>
            <p:nvPr/>
          </p:nvPicPr>
          <p:blipFill>
            <a:blip r:embed="rId16" cstate="print"/>
            <a:srcRect/>
            <a:stretch>
              <a:fillRect/>
            </a:stretch>
          </p:blipFill>
          <p:spPr bwMode="auto">
            <a:xfrm>
              <a:off x="1147893" y="5942202"/>
              <a:ext cx="246078" cy="246078"/>
            </a:xfrm>
            <a:prstGeom prst="rect">
              <a:avLst/>
            </a:prstGeom>
            <a:noFill/>
          </p:spPr>
        </p:pic>
        <p:pic>
          <p:nvPicPr>
            <p:cNvPr id="152" name="Picture 2" descr="C:\Users\testuser\AppData\Local\Temp\VMwareDnD\fcb663e8\VMW_09Q3_ICON_VirtualDesktop_FLAT_Green.png"/>
            <p:cNvPicPr>
              <a:picLocks noChangeAspect="1" noChangeArrowheads="1"/>
            </p:cNvPicPr>
            <p:nvPr/>
          </p:nvPicPr>
          <p:blipFill>
            <a:blip r:embed="rId17" cstate="print"/>
            <a:srcRect/>
            <a:stretch>
              <a:fillRect/>
            </a:stretch>
          </p:blipFill>
          <p:spPr bwMode="auto">
            <a:xfrm>
              <a:off x="870358" y="5942203"/>
              <a:ext cx="238387" cy="238387"/>
            </a:xfrm>
            <a:prstGeom prst="rect">
              <a:avLst/>
            </a:prstGeom>
            <a:noFill/>
          </p:spPr>
        </p:pic>
        <p:pic>
          <p:nvPicPr>
            <p:cNvPr id="153" name="Picture 3" descr="C:\Users\testuser\AppData\Local\Temp\VMwareDnD\a34bc848\VMW_09Q3_ICON_VirtualDesktop_FLAT_LtBlu.png"/>
            <p:cNvPicPr>
              <a:picLocks noChangeAspect="1" noChangeArrowheads="1"/>
            </p:cNvPicPr>
            <p:nvPr/>
          </p:nvPicPr>
          <p:blipFill>
            <a:blip r:embed="rId18" cstate="print"/>
            <a:srcRect/>
            <a:stretch>
              <a:fillRect/>
            </a:stretch>
          </p:blipFill>
          <p:spPr bwMode="auto">
            <a:xfrm>
              <a:off x="1425429" y="5950593"/>
              <a:ext cx="250270" cy="250270"/>
            </a:xfrm>
            <a:prstGeom prst="rect">
              <a:avLst/>
            </a:prstGeom>
            <a:noFill/>
          </p:spPr>
        </p:pic>
      </p:grpSp>
      <p:grpSp>
        <p:nvGrpSpPr>
          <p:cNvPr id="3" name="Group 154"/>
          <p:cNvGrpSpPr/>
          <p:nvPr/>
        </p:nvGrpSpPr>
        <p:grpSpPr>
          <a:xfrm>
            <a:off x="2415331" y="1613483"/>
            <a:ext cx="689994" cy="443218"/>
            <a:chOff x="870358" y="5680745"/>
            <a:chExt cx="812332" cy="520118"/>
          </a:xfrm>
        </p:grpSpPr>
        <p:pic>
          <p:nvPicPr>
            <p:cNvPr id="156" name="Picture 2" descr="C:\Users\testuser\AppData\Local\Temp\VMwareDnD\c0e975b2\VMW_09Q3_ICON_VirtualDesktop.png"/>
            <p:cNvPicPr>
              <a:picLocks noChangeAspect="1" noChangeArrowheads="1"/>
            </p:cNvPicPr>
            <p:nvPr/>
          </p:nvPicPr>
          <p:blipFill>
            <a:blip r:embed="rId16" cstate="print"/>
            <a:srcRect/>
            <a:stretch>
              <a:fillRect/>
            </a:stretch>
          </p:blipFill>
          <p:spPr bwMode="auto">
            <a:xfrm>
              <a:off x="1154884" y="5680745"/>
              <a:ext cx="246078" cy="246078"/>
            </a:xfrm>
            <a:prstGeom prst="rect">
              <a:avLst/>
            </a:prstGeom>
            <a:noFill/>
          </p:spPr>
        </p:pic>
        <p:pic>
          <p:nvPicPr>
            <p:cNvPr id="157" name="Picture 2" descr="C:\Users\testuser\AppData\Local\Temp\VMwareDnD\fcb663e8\VMW_09Q3_ICON_VirtualDesktop_FLAT_Green.png"/>
            <p:cNvPicPr>
              <a:picLocks noChangeAspect="1" noChangeArrowheads="1"/>
            </p:cNvPicPr>
            <p:nvPr/>
          </p:nvPicPr>
          <p:blipFill>
            <a:blip r:embed="rId17" cstate="print"/>
            <a:srcRect/>
            <a:stretch>
              <a:fillRect/>
            </a:stretch>
          </p:blipFill>
          <p:spPr bwMode="auto">
            <a:xfrm>
              <a:off x="877349" y="5680746"/>
              <a:ext cx="238387" cy="238387"/>
            </a:xfrm>
            <a:prstGeom prst="rect">
              <a:avLst/>
            </a:prstGeom>
            <a:noFill/>
          </p:spPr>
        </p:pic>
        <p:pic>
          <p:nvPicPr>
            <p:cNvPr id="158" name="Picture 3" descr="C:\Users\testuser\AppData\Local\Temp\VMwareDnD\a34bc848\VMW_09Q3_ICON_VirtualDesktop_FLAT_LtBlu.png"/>
            <p:cNvPicPr>
              <a:picLocks noChangeAspect="1" noChangeArrowheads="1"/>
            </p:cNvPicPr>
            <p:nvPr/>
          </p:nvPicPr>
          <p:blipFill>
            <a:blip r:embed="rId18" cstate="print"/>
            <a:srcRect/>
            <a:stretch>
              <a:fillRect/>
            </a:stretch>
          </p:blipFill>
          <p:spPr bwMode="auto">
            <a:xfrm>
              <a:off x="1432420" y="5689136"/>
              <a:ext cx="250270" cy="250270"/>
            </a:xfrm>
            <a:prstGeom prst="rect">
              <a:avLst/>
            </a:prstGeom>
            <a:noFill/>
          </p:spPr>
        </p:pic>
        <p:pic>
          <p:nvPicPr>
            <p:cNvPr id="159" name="Picture 2" descr="C:\Users\testuser\AppData\Local\Temp\VMwareDnD\c0e975b2\VMW_09Q3_ICON_VirtualDesktop.png"/>
            <p:cNvPicPr>
              <a:picLocks noChangeAspect="1" noChangeArrowheads="1"/>
            </p:cNvPicPr>
            <p:nvPr/>
          </p:nvPicPr>
          <p:blipFill>
            <a:blip r:embed="rId16" cstate="print"/>
            <a:srcRect/>
            <a:stretch>
              <a:fillRect/>
            </a:stretch>
          </p:blipFill>
          <p:spPr bwMode="auto">
            <a:xfrm>
              <a:off x="1147893" y="5942202"/>
              <a:ext cx="246078" cy="246078"/>
            </a:xfrm>
            <a:prstGeom prst="rect">
              <a:avLst/>
            </a:prstGeom>
            <a:noFill/>
          </p:spPr>
        </p:pic>
        <p:pic>
          <p:nvPicPr>
            <p:cNvPr id="160" name="Picture 2" descr="C:\Users\testuser\AppData\Local\Temp\VMwareDnD\fcb663e8\VMW_09Q3_ICON_VirtualDesktop_FLAT_Green.png"/>
            <p:cNvPicPr>
              <a:picLocks noChangeAspect="1" noChangeArrowheads="1"/>
            </p:cNvPicPr>
            <p:nvPr/>
          </p:nvPicPr>
          <p:blipFill>
            <a:blip r:embed="rId17" cstate="print"/>
            <a:srcRect/>
            <a:stretch>
              <a:fillRect/>
            </a:stretch>
          </p:blipFill>
          <p:spPr bwMode="auto">
            <a:xfrm>
              <a:off x="870358" y="5942203"/>
              <a:ext cx="238387" cy="238387"/>
            </a:xfrm>
            <a:prstGeom prst="rect">
              <a:avLst/>
            </a:prstGeom>
            <a:noFill/>
          </p:spPr>
        </p:pic>
        <p:pic>
          <p:nvPicPr>
            <p:cNvPr id="161" name="Picture 3" descr="C:\Users\testuser\AppData\Local\Temp\VMwareDnD\a34bc848\VMW_09Q3_ICON_VirtualDesktop_FLAT_LtBlu.png"/>
            <p:cNvPicPr>
              <a:picLocks noChangeAspect="1" noChangeArrowheads="1"/>
            </p:cNvPicPr>
            <p:nvPr/>
          </p:nvPicPr>
          <p:blipFill>
            <a:blip r:embed="rId18" cstate="print"/>
            <a:srcRect/>
            <a:stretch>
              <a:fillRect/>
            </a:stretch>
          </p:blipFill>
          <p:spPr bwMode="auto">
            <a:xfrm>
              <a:off x="1425429" y="5950593"/>
              <a:ext cx="250270" cy="250270"/>
            </a:xfrm>
            <a:prstGeom prst="rect">
              <a:avLst/>
            </a:prstGeom>
            <a:noFill/>
          </p:spPr>
        </p:pic>
      </p:grpSp>
      <p:pic>
        <p:nvPicPr>
          <p:cNvPr id="162" name="Picture 45" descr="ICON_Firewall_Q308"/>
          <p:cNvPicPr>
            <a:picLocks noChangeAspect="1" noChangeArrowheads="1"/>
          </p:cNvPicPr>
          <p:nvPr>
            <p:custDataLst>
              <p:tags r:id="rId7"/>
            </p:custDataLst>
          </p:nvPr>
        </p:nvPicPr>
        <p:blipFill>
          <a:blip r:embed="rId19" cstate="print"/>
          <a:srcRect/>
          <a:stretch>
            <a:fillRect/>
          </a:stretch>
        </p:blipFill>
        <p:spPr bwMode="auto">
          <a:xfrm>
            <a:off x="3636557" y="1759643"/>
            <a:ext cx="382573" cy="354383"/>
          </a:xfrm>
          <a:prstGeom prst="rect">
            <a:avLst/>
          </a:prstGeom>
          <a:noFill/>
          <a:ln w="9525">
            <a:noFill/>
            <a:miter lim="800000"/>
            <a:headEnd/>
            <a:tailEnd/>
          </a:ln>
        </p:spPr>
      </p:pic>
      <p:pic>
        <p:nvPicPr>
          <p:cNvPr id="51" name="Picture 50" descr="VMW_10Q3_ICON_Shield_blk.png"/>
          <p:cNvPicPr>
            <a:picLocks noChangeAspect="1"/>
          </p:cNvPicPr>
          <p:nvPr/>
        </p:nvPicPr>
        <p:blipFill>
          <a:blip r:embed="rId20" cstate="print"/>
          <a:stretch>
            <a:fillRect/>
          </a:stretch>
        </p:blipFill>
        <p:spPr>
          <a:xfrm>
            <a:off x="957985" y="1359231"/>
            <a:ext cx="344344" cy="407052"/>
          </a:xfrm>
          <a:prstGeom prst="rect">
            <a:avLst/>
          </a:prstGeom>
        </p:spPr>
      </p:pic>
      <p:pic>
        <p:nvPicPr>
          <p:cNvPr id="52" name="Picture 51" descr="VMW_10Q3_ICON_Shield_blk.png"/>
          <p:cNvPicPr>
            <a:picLocks noChangeAspect="1"/>
          </p:cNvPicPr>
          <p:nvPr/>
        </p:nvPicPr>
        <p:blipFill>
          <a:blip r:embed="rId20" cstate="print"/>
          <a:stretch>
            <a:fillRect/>
          </a:stretch>
        </p:blipFill>
        <p:spPr>
          <a:xfrm>
            <a:off x="3396416" y="1393863"/>
            <a:ext cx="344344" cy="407052"/>
          </a:xfrm>
          <a:prstGeom prst="rect">
            <a:avLst/>
          </a:prstGeom>
        </p:spPr>
      </p:pic>
      <p:sp>
        <p:nvSpPr>
          <p:cNvPr id="53" name="TextBox 52"/>
          <p:cNvSpPr txBox="1"/>
          <p:nvPr/>
        </p:nvSpPr>
        <p:spPr>
          <a:xfrm>
            <a:off x="3156859" y="949230"/>
            <a:ext cx="779381" cy="387798"/>
          </a:xfrm>
          <a:prstGeom prst="rect">
            <a:avLst/>
          </a:prstGeom>
          <a:noFill/>
        </p:spPr>
        <p:txBody>
          <a:bodyPr wrap="none" rtlCol="0">
            <a:spAutoFit/>
          </a:bodyPr>
          <a:lstStyle/>
          <a:p>
            <a:pPr algn="l"/>
            <a:r>
              <a:rPr lang="en-US" sz="800" b="1" dirty="0" smtClean="0">
                <a:solidFill>
                  <a:srgbClr val="333333"/>
                </a:solidFill>
                <a:latin typeface="Arial"/>
                <a:ea typeface="ＭＳ Ｐゴシック"/>
              </a:rPr>
              <a:t>VMware</a:t>
            </a:r>
          </a:p>
          <a:p>
            <a:pPr algn="l"/>
            <a:r>
              <a:rPr lang="en-US" sz="800" b="1" dirty="0" err="1" smtClean="0">
                <a:solidFill>
                  <a:srgbClr val="333333"/>
                </a:solidFill>
                <a:latin typeface="Arial"/>
                <a:ea typeface="ＭＳ Ｐゴシック"/>
              </a:rPr>
              <a:t>vShield</a:t>
            </a:r>
            <a:r>
              <a:rPr lang="en-US" sz="800" b="1" dirty="0" smtClean="0">
                <a:solidFill>
                  <a:srgbClr val="333333"/>
                </a:solidFill>
                <a:latin typeface="Arial"/>
                <a:ea typeface="ＭＳ Ｐゴシック"/>
              </a:rPr>
              <a:t> App</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Agenda</a:t>
            </a:r>
          </a:p>
        </p:txBody>
      </p:sp>
      <p:sp>
        <p:nvSpPr>
          <p:cNvPr id="5" name="Text Placeholder 4"/>
          <p:cNvSpPr>
            <a:spLocks noGrp="1"/>
          </p:cNvSpPr>
          <p:nvPr>
            <p:ph type="body" sz="quarter" idx="12"/>
          </p:nvPr>
        </p:nvSpPr>
        <p:spPr/>
        <p:txBody>
          <a:bodyPr/>
          <a:lstStyle/>
          <a:p>
            <a:r>
              <a:rPr lang="en-US" dirty="0" smtClean="0">
                <a:solidFill>
                  <a:schemeClr val="bg2"/>
                </a:solidFill>
              </a:rPr>
              <a:t>Cloud Computing &amp; Security </a:t>
            </a:r>
          </a:p>
          <a:p>
            <a:r>
              <a:rPr lang="en-US" dirty="0" smtClean="0">
                <a:solidFill>
                  <a:schemeClr val="bg2"/>
                </a:solidFill>
              </a:rPr>
              <a:t>Security – State of the Market</a:t>
            </a:r>
          </a:p>
          <a:p>
            <a:r>
              <a:rPr lang="en-US" dirty="0" smtClean="0">
                <a:solidFill>
                  <a:schemeClr val="bg2"/>
                </a:solidFill>
              </a:rPr>
              <a:t>Virtualization – Key Security Enabler</a:t>
            </a:r>
          </a:p>
          <a:p>
            <a:r>
              <a:rPr lang="en-US" dirty="0" smtClean="0">
                <a:solidFill>
                  <a:schemeClr val="bg2"/>
                </a:solidFill>
              </a:rPr>
              <a:t>vShield Products</a:t>
            </a:r>
          </a:p>
          <a:p>
            <a:r>
              <a:rPr lang="en-US" dirty="0" smtClean="0">
                <a:solidFill>
                  <a:schemeClr val="bg2"/>
                </a:solidFill>
              </a:rPr>
              <a:t>Use cases</a:t>
            </a:r>
          </a:p>
          <a:p>
            <a:r>
              <a:rPr lang="en-US" dirty="0" smtClean="0">
                <a:solidFill>
                  <a:schemeClr val="tx1"/>
                </a:solidFill>
              </a:rPr>
              <a:t>Summary</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Security Market Overview</a:t>
            </a:r>
            <a:endParaRPr lang="en-US" dirty="0"/>
          </a:p>
        </p:txBody>
      </p:sp>
      <p:sp>
        <p:nvSpPr>
          <p:cNvPr id="9" name="Rectangle 8"/>
          <p:cNvSpPr/>
          <p:nvPr/>
        </p:nvSpPr>
        <p:spPr bwMode="auto">
          <a:xfrm>
            <a:off x="1100959" y="5760268"/>
            <a:ext cx="6416565" cy="409904"/>
          </a:xfrm>
          <a:prstGeom prst="rect">
            <a:avLst/>
          </a:prstGeom>
          <a:solidFill>
            <a:schemeClr val="bg1"/>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600" b="1" dirty="0" smtClean="0">
              <a:solidFill>
                <a:srgbClr val="FFFFFF"/>
              </a:solidFill>
            </a:endParaRPr>
          </a:p>
        </p:txBody>
      </p:sp>
      <p:pic>
        <p:nvPicPr>
          <p:cNvPr id="10" name="Picture 2"/>
          <p:cNvPicPr>
            <a:picLocks noChangeAspect="1" noChangeArrowheads="1"/>
          </p:cNvPicPr>
          <p:nvPr/>
        </p:nvPicPr>
        <p:blipFill>
          <a:blip r:embed="rId3" cstate="email"/>
          <a:srcRect/>
          <a:stretch>
            <a:fillRect/>
          </a:stretch>
        </p:blipFill>
        <p:spPr bwMode="auto">
          <a:xfrm>
            <a:off x="1287462" y="1265070"/>
            <a:ext cx="7208838" cy="3605213"/>
          </a:xfrm>
          <a:prstGeom prst="rect">
            <a:avLst/>
          </a:prstGeom>
          <a:noFill/>
          <a:ln w="9525">
            <a:noFill/>
            <a:miter lim="800000"/>
            <a:headEnd/>
            <a:tailEnd/>
          </a:ln>
        </p:spPr>
      </p:pic>
      <p:grpSp>
        <p:nvGrpSpPr>
          <p:cNvPr id="2" name="Group 4"/>
          <p:cNvGrpSpPr>
            <a:grpSpLocks/>
          </p:cNvGrpSpPr>
          <p:nvPr/>
        </p:nvGrpSpPr>
        <p:grpSpPr bwMode="auto">
          <a:xfrm>
            <a:off x="266700" y="5535912"/>
            <a:ext cx="8220897" cy="586875"/>
            <a:chOff x="1251" y="3613"/>
            <a:chExt cx="3886" cy="455"/>
          </a:xfrm>
        </p:grpSpPr>
        <p:sp>
          <p:nvSpPr>
            <p:cNvPr id="14" name="Text Box 7"/>
            <p:cNvSpPr txBox="1">
              <a:spLocks noChangeArrowheads="1"/>
            </p:cNvSpPr>
            <p:nvPr/>
          </p:nvSpPr>
          <p:spPr bwMode="auto">
            <a:xfrm>
              <a:off x="4549" y="3613"/>
              <a:ext cx="588" cy="415"/>
            </a:xfrm>
            <a:prstGeom prst="rect">
              <a:avLst/>
            </a:prstGeom>
            <a:noFill/>
            <a:ln w="9525">
              <a:noFill/>
              <a:miter lim="800000"/>
              <a:headEnd/>
              <a:tailEnd/>
            </a:ln>
            <a:effectLst/>
          </p:spPr>
          <p:txBody>
            <a:bodyPr wrap="square">
              <a:spAutoFit/>
            </a:bodyPr>
            <a:lstStyle/>
            <a:p>
              <a:pPr algn="l" eaLnBrk="0" hangingPunct="0"/>
              <a:r>
                <a:rPr lang="en-US" sz="1200" b="1" dirty="0">
                  <a:cs typeface="Arial" pitchFamily="34" charset="0"/>
                </a:rPr>
                <a:t>Market </a:t>
              </a:r>
              <a:endParaRPr lang="en-US" sz="1200" b="1" dirty="0" smtClean="0">
                <a:cs typeface="Arial" pitchFamily="34" charset="0"/>
              </a:endParaRPr>
            </a:p>
            <a:p>
              <a:pPr algn="l" eaLnBrk="0" hangingPunct="0"/>
              <a:r>
                <a:rPr lang="en-US" sz="1200" b="1" dirty="0" smtClean="0">
                  <a:cs typeface="Arial" pitchFamily="34" charset="0"/>
                </a:rPr>
                <a:t>Size </a:t>
              </a:r>
              <a:r>
                <a:rPr lang="en-US" sz="1200" b="1" dirty="0">
                  <a:cs typeface="Arial" pitchFamily="34" charset="0"/>
                </a:rPr>
                <a:t>in </a:t>
              </a:r>
              <a:r>
                <a:rPr lang="en-US" sz="1200" b="1" dirty="0" smtClean="0">
                  <a:cs typeface="Arial" pitchFamily="34" charset="0"/>
                </a:rPr>
                <a:t>2012</a:t>
              </a:r>
              <a:endParaRPr lang="en-US" sz="1200" b="1" dirty="0">
                <a:cs typeface="Arial" pitchFamily="34" charset="0"/>
              </a:endParaRPr>
            </a:p>
          </p:txBody>
        </p:sp>
        <p:sp>
          <p:nvSpPr>
            <p:cNvPr id="15" name="Text Box 8"/>
            <p:cNvSpPr txBox="1">
              <a:spLocks noChangeArrowheads="1"/>
            </p:cNvSpPr>
            <p:nvPr/>
          </p:nvSpPr>
          <p:spPr bwMode="auto">
            <a:xfrm>
              <a:off x="1527" y="3647"/>
              <a:ext cx="776" cy="415"/>
            </a:xfrm>
            <a:prstGeom prst="rect">
              <a:avLst/>
            </a:prstGeom>
            <a:noFill/>
            <a:ln w="9525">
              <a:noFill/>
              <a:miter lim="800000"/>
              <a:headEnd/>
              <a:tailEnd/>
            </a:ln>
            <a:effectLst/>
          </p:spPr>
          <p:txBody>
            <a:bodyPr wrap="square">
              <a:spAutoFit/>
            </a:bodyPr>
            <a:lstStyle/>
            <a:p>
              <a:pPr algn="l" eaLnBrk="0" hangingPunct="0"/>
              <a:r>
                <a:rPr lang="en-US" sz="1200" b="1" dirty="0" smtClean="0">
                  <a:cs typeface="Arial" pitchFamily="34" charset="0"/>
                </a:rPr>
                <a:t>Endpoint  Security</a:t>
              </a:r>
            </a:p>
            <a:p>
              <a:pPr algn="l" eaLnBrk="0" hangingPunct="0"/>
              <a:r>
                <a:rPr lang="en-US" sz="1200" b="1" dirty="0" smtClean="0">
                  <a:cs typeface="Arial" pitchFamily="34" charset="0"/>
                </a:rPr>
                <a:t>Antivirus</a:t>
              </a:r>
            </a:p>
          </p:txBody>
        </p:sp>
        <p:sp>
          <p:nvSpPr>
            <p:cNvPr id="16" name="Rectangle 9"/>
            <p:cNvSpPr>
              <a:spLocks noChangeArrowheads="1"/>
            </p:cNvSpPr>
            <p:nvPr/>
          </p:nvSpPr>
          <p:spPr bwMode="auto">
            <a:xfrm>
              <a:off x="1251" y="3636"/>
              <a:ext cx="3872" cy="432"/>
            </a:xfrm>
            <a:prstGeom prst="rect">
              <a:avLst/>
            </a:prstGeom>
            <a:noFill/>
            <a:ln w="9525">
              <a:solidFill>
                <a:schemeClr val="tx1"/>
              </a:solidFill>
              <a:miter lim="800000"/>
              <a:headEnd/>
              <a:tailEnd/>
            </a:ln>
            <a:effectLst/>
          </p:spPr>
          <p:txBody>
            <a:bodyPr wrap="none" anchor="ctr"/>
            <a:lstStyle/>
            <a:p>
              <a:endParaRPr lang="en-US" sz="2000" b="1" dirty="0"/>
            </a:p>
          </p:txBody>
        </p:sp>
      </p:grpSp>
      <p:sp>
        <p:nvSpPr>
          <p:cNvPr id="17" name="Line 10"/>
          <p:cNvSpPr>
            <a:spLocks noChangeShapeType="1"/>
          </p:cNvSpPr>
          <p:nvPr/>
        </p:nvSpPr>
        <p:spPr bwMode="auto">
          <a:xfrm>
            <a:off x="1498600" y="5086183"/>
            <a:ext cx="6916737" cy="14287"/>
          </a:xfrm>
          <a:prstGeom prst="line">
            <a:avLst/>
          </a:prstGeom>
          <a:noFill/>
          <a:ln w="101600">
            <a:solidFill>
              <a:schemeClr val="bg2"/>
            </a:solidFill>
            <a:round/>
            <a:headEnd/>
            <a:tailEnd type="stealth" w="med" len="med"/>
          </a:ln>
          <a:effectLst/>
        </p:spPr>
        <p:txBody>
          <a:bodyPr/>
          <a:lstStyle/>
          <a:p>
            <a:endParaRPr lang="en-US" dirty="0"/>
          </a:p>
        </p:txBody>
      </p:sp>
      <p:sp>
        <p:nvSpPr>
          <p:cNvPr id="18" name="Text Box 16"/>
          <p:cNvSpPr txBox="1">
            <a:spLocks noChangeArrowheads="1"/>
          </p:cNvSpPr>
          <p:nvPr/>
        </p:nvSpPr>
        <p:spPr bwMode="auto">
          <a:xfrm>
            <a:off x="3563937" y="5192545"/>
            <a:ext cx="2452688" cy="396875"/>
          </a:xfrm>
          <a:prstGeom prst="rect">
            <a:avLst/>
          </a:prstGeom>
          <a:noFill/>
          <a:ln w="9525">
            <a:noFill/>
            <a:miter lim="800000"/>
            <a:headEnd/>
            <a:tailEnd/>
          </a:ln>
          <a:effectLst/>
        </p:spPr>
        <p:txBody>
          <a:bodyPr wrap="none">
            <a:spAutoFit/>
          </a:bodyPr>
          <a:lstStyle/>
          <a:p>
            <a:pPr eaLnBrk="0" hangingPunct="0"/>
            <a:r>
              <a:rPr lang="en-US" sz="2000" b="0" dirty="0">
                <a:cs typeface="Arial" pitchFamily="34" charset="0"/>
              </a:rPr>
              <a:t>Market Growth Rate</a:t>
            </a:r>
          </a:p>
        </p:txBody>
      </p:sp>
      <p:sp>
        <p:nvSpPr>
          <p:cNvPr id="19" name="Line 17"/>
          <p:cNvSpPr>
            <a:spLocks noChangeShapeType="1"/>
          </p:cNvSpPr>
          <p:nvPr/>
        </p:nvSpPr>
        <p:spPr bwMode="auto">
          <a:xfrm flipH="1" flipV="1">
            <a:off x="1047750" y="1504783"/>
            <a:ext cx="1587" cy="3232150"/>
          </a:xfrm>
          <a:prstGeom prst="line">
            <a:avLst/>
          </a:prstGeom>
          <a:noFill/>
          <a:ln w="101600">
            <a:solidFill>
              <a:schemeClr val="bg2"/>
            </a:solidFill>
            <a:round/>
            <a:headEnd/>
            <a:tailEnd type="stealth" w="med" len="med"/>
          </a:ln>
          <a:effectLst/>
        </p:spPr>
        <p:txBody>
          <a:bodyPr/>
          <a:lstStyle/>
          <a:p>
            <a:endParaRPr lang="en-US" dirty="0"/>
          </a:p>
        </p:txBody>
      </p:sp>
      <p:sp>
        <p:nvSpPr>
          <p:cNvPr id="20" name="Text Box 18"/>
          <p:cNvSpPr txBox="1">
            <a:spLocks noChangeArrowheads="1"/>
          </p:cNvSpPr>
          <p:nvPr/>
        </p:nvSpPr>
        <p:spPr bwMode="auto">
          <a:xfrm rot="16200000">
            <a:off x="-816234" y="2986684"/>
            <a:ext cx="2975495" cy="400110"/>
          </a:xfrm>
          <a:prstGeom prst="rect">
            <a:avLst/>
          </a:prstGeom>
          <a:noFill/>
          <a:ln w="9525">
            <a:noFill/>
            <a:miter lim="800000"/>
            <a:headEnd/>
            <a:tailEnd/>
          </a:ln>
          <a:effectLst/>
        </p:spPr>
        <p:txBody>
          <a:bodyPr wrap="none">
            <a:spAutoFit/>
          </a:bodyPr>
          <a:lstStyle/>
          <a:p>
            <a:pPr eaLnBrk="0" hangingPunct="0"/>
            <a:r>
              <a:rPr lang="en-US" sz="2000" b="0" dirty="0">
                <a:cs typeface="Arial" pitchFamily="34" charset="0"/>
              </a:rPr>
              <a:t>Market </a:t>
            </a:r>
            <a:r>
              <a:rPr lang="en-US" sz="2000" b="0" dirty="0" smtClean="0">
                <a:cs typeface="Arial" pitchFamily="34" charset="0"/>
              </a:rPr>
              <a:t>Size($M) </a:t>
            </a:r>
            <a:r>
              <a:rPr lang="en-US" sz="2000" b="0" dirty="0">
                <a:cs typeface="Arial" pitchFamily="34" charset="0"/>
              </a:rPr>
              <a:t>in </a:t>
            </a:r>
            <a:r>
              <a:rPr lang="en-US" sz="2000" b="0" dirty="0" smtClean="0">
                <a:cs typeface="Arial" pitchFamily="34" charset="0"/>
              </a:rPr>
              <a:t>2009</a:t>
            </a:r>
            <a:endParaRPr lang="en-US" sz="2000" b="0" dirty="0">
              <a:cs typeface="Arial" pitchFamily="34" charset="0"/>
            </a:endParaRPr>
          </a:p>
        </p:txBody>
      </p:sp>
      <p:sp>
        <p:nvSpPr>
          <p:cNvPr id="21" name="Text Box 22"/>
          <p:cNvSpPr txBox="1">
            <a:spLocks noChangeArrowheads="1"/>
          </p:cNvSpPr>
          <p:nvPr/>
        </p:nvSpPr>
        <p:spPr bwMode="auto">
          <a:xfrm>
            <a:off x="2443162" y="890420"/>
            <a:ext cx="5334000" cy="396875"/>
          </a:xfrm>
          <a:prstGeom prst="rect">
            <a:avLst/>
          </a:prstGeom>
          <a:noFill/>
          <a:ln w="9525">
            <a:noFill/>
            <a:miter lim="800000"/>
            <a:headEnd/>
            <a:tailEnd/>
          </a:ln>
          <a:effectLst/>
        </p:spPr>
        <p:txBody>
          <a:bodyPr>
            <a:spAutoFit/>
          </a:bodyPr>
          <a:lstStyle/>
          <a:p>
            <a:pPr algn="ctr" eaLnBrk="0" hangingPunct="0"/>
            <a:r>
              <a:rPr lang="en-US" sz="2000" dirty="0">
                <a:solidFill>
                  <a:srgbClr val="3366CC"/>
                </a:solidFill>
                <a:cs typeface="Arial" pitchFamily="34" charset="0"/>
              </a:rPr>
              <a:t>$</a:t>
            </a:r>
            <a:r>
              <a:rPr lang="en-US" sz="2000" dirty="0" smtClean="0">
                <a:solidFill>
                  <a:srgbClr val="3366CC"/>
                </a:solidFill>
                <a:cs typeface="Arial" pitchFamily="34" charset="0"/>
              </a:rPr>
              <a:t>27B </a:t>
            </a:r>
            <a:r>
              <a:rPr lang="en-US" sz="2000" dirty="0">
                <a:solidFill>
                  <a:srgbClr val="3366CC"/>
                </a:solidFill>
                <a:cs typeface="Arial" pitchFamily="34" charset="0"/>
              </a:rPr>
              <a:t>Worldwide in </a:t>
            </a:r>
            <a:r>
              <a:rPr lang="en-US" sz="2000" dirty="0" smtClean="0">
                <a:solidFill>
                  <a:srgbClr val="3366CC"/>
                </a:solidFill>
                <a:cs typeface="Arial" pitchFamily="34" charset="0"/>
              </a:rPr>
              <a:t>2009</a:t>
            </a:r>
            <a:endParaRPr lang="en-US" sz="2000" dirty="0">
              <a:solidFill>
                <a:srgbClr val="3366CC"/>
              </a:solidFill>
              <a:cs typeface="Arial" pitchFamily="34" charset="0"/>
            </a:endParaRPr>
          </a:p>
        </p:txBody>
      </p:sp>
      <p:sp>
        <p:nvSpPr>
          <p:cNvPr id="22" name="Rectangle 24"/>
          <p:cNvSpPr>
            <a:spLocks noChangeArrowheads="1"/>
          </p:cNvSpPr>
          <p:nvPr/>
        </p:nvSpPr>
        <p:spPr bwMode="auto">
          <a:xfrm>
            <a:off x="1298575" y="1276183"/>
            <a:ext cx="7219950" cy="3614737"/>
          </a:xfrm>
          <a:prstGeom prst="rect">
            <a:avLst/>
          </a:prstGeom>
          <a:noFill/>
          <a:ln w="9525">
            <a:noFill/>
            <a:miter lim="800000"/>
            <a:headEnd/>
            <a:tailEnd/>
          </a:ln>
        </p:spPr>
        <p:txBody>
          <a:bodyPr/>
          <a:lstStyle/>
          <a:p>
            <a:endParaRPr lang="en-US" dirty="0"/>
          </a:p>
        </p:txBody>
      </p:sp>
      <p:sp>
        <p:nvSpPr>
          <p:cNvPr id="23" name="Line 25"/>
          <p:cNvSpPr>
            <a:spLocks noChangeShapeType="1"/>
          </p:cNvSpPr>
          <p:nvPr/>
        </p:nvSpPr>
        <p:spPr bwMode="auto">
          <a:xfrm>
            <a:off x="1298575" y="4890920"/>
            <a:ext cx="7219950" cy="1588"/>
          </a:xfrm>
          <a:prstGeom prst="line">
            <a:avLst/>
          </a:prstGeom>
          <a:noFill/>
          <a:ln w="0">
            <a:solidFill>
              <a:srgbClr val="000000"/>
            </a:solidFill>
            <a:round/>
            <a:headEnd/>
            <a:tailEnd/>
          </a:ln>
        </p:spPr>
        <p:txBody>
          <a:bodyPr/>
          <a:lstStyle/>
          <a:p>
            <a:endParaRPr lang="en-US" dirty="0">
              <a:solidFill>
                <a:schemeClr val="accent3">
                  <a:lumMod val="75000"/>
                </a:schemeClr>
              </a:solidFill>
            </a:endParaRPr>
          </a:p>
        </p:txBody>
      </p:sp>
      <p:sp>
        <p:nvSpPr>
          <p:cNvPr id="24" name="Line 26"/>
          <p:cNvSpPr>
            <a:spLocks noChangeShapeType="1"/>
          </p:cNvSpPr>
          <p:nvPr/>
        </p:nvSpPr>
        <p:spPr bwMode="auto">
          <a:xfrm>
            <a:off x="1298575" y="4033670"/>
            <a:ext cx="7219950" cy="1588"/>
          </a:xfrm>
          <a:prstGeom prst="line">
            <a:avLst/>
          </a:prstGeom>
          <a:noFill/>
          <a:ln w="0">
            <a:solidFill>
              <a:srgbClr val="000000"/>
            </a:solidFill>
            <a:round/>
            <a:headEnd/>
            <a:tailEnd/>
          </a:ln>
        </p:spPr>
        <p:txBody>
          <a:bodyPr/>
          <a:lstStyle/>
          <a:p>
            <a:endParaRPr lang="en-US" dirty="0">
              <a:solidFill>
                <a:schemeClr val="accent3">
                  <a:lumMod val="75000"/>
                </a:schemeClr>
              </a:solidFill>
            </a:endParaRPr>
          </a:p>
        </p:txBody>
      </p:sp>
      <p:sp>
        <p:nvSpPr>
          <p:cNvPr id="25" name="Line 27"/>
          <p:cNvSpPr>
            <a:spLocks noChangeShapeType="1"/>
          </p:cNvSpPr>
          <p:nvPr/>
        </p:nvSpPr>
        <p:spPr bwMode="auto">
          <a:xfrm>
            <a:off x="1298575" y="3165308"/>
            <a:ext cx="7219950" cy="1587"/>
          </a:xfrm>
          <a:prstGeom prst="line">
            <a:avLst/>
          </a:prstGeom>
          <a:noFill/>
          <a:ln w="0">
            <a:solidFill>
              <a:srgbClr val="000000"/>
            </a:solidFill>
            <a:round/>
            <a:headEnd/>
            <a:tailEnd/>
          </a:ln>
        </p:spPr>
        <p:txBody>
          <a:bodyPr/>
          <a:lstStyle/>
          <a:p>
            <a:endParaRPr lang="en-US" dirty="0">
              <a:solidFill>
                <a:schemeClr val="accent3">
                  <a:lumMod val="75000"/>
                </a:schemeClr>
              </a:solidFill>
            </a:endParaRPr>
          </a:p>
        </p:txBody>
      </p:sp>
      <p:sp>
        <p:nvSpPr>
          <p:cNvPr id="26" name="Line 28"/>
          <p:cNvSpPr>
            <a:spLocks noChangeShapeType="1"/>
          </p:cNvSpPr>
          <p:nvPr/>
        </p:nvSpPr>
        <p:spPr bwMode="auto">
          <a:xfrm>
            <a:off x="1298575" y="2308058"/>
            <a:ext cx="7219950" cy="1587"/>
          </a:xfrm>
          <a:prstGeom prst="line">
            <a:avLst/>
          </a:prstGeom>
          <a:noFill/>
          <a:ln w="0">
            <a:solidFill>
              <a:srgbClr val="000000"/>
            </a:solidFill>
            <a:round/>
            <a:headEnd/>
            <a:tailEnd/>
          </a:ln>
        </p:spPr>
        <p:txBody>
          <a:bodyPr/>
          <a:lstStyle/>
          <a:p>
            <a:endParaRPr lang="en-US" dirty="0">
              <a:solidFill>
                <a:schemeClr val="accent3">
                  <a:lumMod val="75000"/>
                </a:schemeClr>
              </a:solidFill>
            </a:endParaRPr>
          </a:p>
        </p:txBody>
      </p:sp>
      <p:sp>
        <p:nvSpPr>
          <p:cNvPr id="27" name="Line 29"/>
          <p:cNvSpPr>
            <a:spLocks noChangeShapeType="1"/>
          </p:cNvSpPr>
          <p:nvPr/>
        </p:nvSpPr>
        <p:spPr bwMode="auto">
          <a:xfrm>
            <a:off x="1298575" y="1449220"/>
            <a:ext cx="7219950" cy="1588"/>
          </a:xfrm>
          <a:prstGeom prst="line">
            <a:avLst/>
          </a:prstGeom>
          <a:noFill/>
          <a:ln w="0">
            <a:solidFill>
              <a:srgbClr val="000000"/>
            </a:solidFill>
            <a:round/>
            <a:headEnd/>
            <a:tailEnd/>
          </a:ln>
        </p:spPr>
        <p:txBody>
          <a:bodyPr/>
          <a:lstStyle/>
          <a:p>
            <a:endParaRPr lang="en-US" dirty="0"/>
          </a:p>
        </p:txBody>
      </p:sp>
      <p:sp>
        <p:nvSpPr>
          <p:cNvPr id="28" name="Rectangle 30"/>
          <p:cNvSpPr>
            <a:spLocks noChangeArrowheads="1"/>
          </p:cNvSpPr>
          <p:nvPr/>
        </p:nvSpPr>
        <p:spPr bwMode="auto">
          <a:xfrm>
            <a:off x="1298575" y="1276183"/>
            <a:ext cx="7219950" cy="3614737"/>
          </a:xfrm>
          <a:prstGeom prst="rect">
            <a:avLst/>
          </a:prstGeom>
          <a:noFill/>
          <a:ln w="11113">
            <a:solidFill>
              <a:srgbClr val="808080"/>
            </a:solidFill>
            <a:miter lim="800000"/>
            <a:headEnd/>
            <a:tailEnd/>
          </a:ln>
        </p:spPr>
        <p:txBody>
          <a:bodyPr/>
          <a:lstStyle/>
          <a:p>
            <a:endParaRPr lang="en-US" dirty="0"/>
          </a:p>
        </p:txBody>
      </p:sp>
      <p:sp>
        <p:nvSpPr>
          <p:cNvPr id="48" name="Rectangle 14"/>
          <p:cNvSpPr>
            <a:spLocks noChangeArrowheads="1"/>
          </p:cNvSpPr>
          <p:nvPr/>
        </p:nvSpPr>
        <p:spPr bwMode="auto">
          <a:xfrm>
            <a:off x="2040079" y="2124216"/>
            <a:ext cx="1022350" cy="228600"/>
          </a:xfrm>
          <a:prstGeom prst="rect">
            <a:avLst/>
          </a:prstGeom>
          <a:noFill/>
          <a:ln w="9525" algn="ctr">
            <a:noFill/>
            <a:miter lim="800000"/>
            <a:headEnd/>
            <a:tailEnd/>
          </a:ln>
          <a:effectLst/>
        </p:spPr>
        <p:txBody>
          <a:bodyPr>
            <a:spAutoFit/>
          </a:bodyPr>
          <a:lstStyle/>
          <a:p>
            <a:pPr algn="ctr" eaLnBrk="0" hangingPunct="0"/>
            <a:r>
              <a:rPr lang="en-US" sz="900" dirty="0">
                <a:solidFill>
                  <a:schemeClr val="accent3">
                    <a:lumMod val="75000"/>
                  </a:schemeClr>
                </a:solidFill>
                <a:cs typeface="Arial" pitchFamily="34" charset="0"/>
              </a:rPr>
              <a:t>Anti-Virus</a:t>
            </a:r>
          </a:p>
        </p:txBody>
      </p:sp>
      <p:sp>
        <p:nvSpPr>
          <p:cNvPr id="71" name="Rectangle 121"/>
          <p:cNvSpPr>
            <a:spLocks noChangeArrowheads="1"/>
          </p:cNvSpPr>
          <p:nvPr/>
        </p:nvSpPr>
        <p:spPr bwMode="auto">
          <a:xfrm>
            <a:off x="2467060" y="3279916"/>
            <a:ext cx="628377" cy="138499"/>
          </a:xfrm>
          <a:prstGeom prst="rect">
            <a:avLst/>
          </a:prstGeom>
          <a:noFill/>
          <a:ln w="9525">
            <a:noFill/>
            <a:miter lim="800000"/>
            <a:headEnd/>
            <a:tailEnd/>
          </a:ln>
        </p:spPr>
        <p:txBody>
          <a:bodyPr wrap="none" lIns="0" tIns="0" rIns="0" bIns="0">
            <a:spAutoFit/>
          </a:bodyPr>
          <a:lstStyle/>
          <a:p>
            <a:r>
              <a:rPr lang="en-US" sz="900" dirty="0" smtClean="0">
                <a:solidFill>
                  <a:schemeClr val="accent3">
                    <a:lumMod val="75000"/>
                  </a:schemeClr>
                </a:solidFill>
              </a:rPr>
              <a:t>$4,096 (7%)</a:t>
            </a:r>
            <a:endParaRPr lang="en-US" sz="900" baseline="-25000" dirty="0">
              <a:solidFill>
                <a:schemeClr val="accent3">
                  <a:lumMod val="75000"/>
                </a:schemeClr>
              </a:solidFill>
            </a:endParaRPr>
          </a:p>
        </p:txBody>
      </p:sp>
      <p:sp>
        <p:nvSpPr>
          <p:cNvPr id="82" name="Rectangle 158"/>
          <p:cNvSpPr>
            <a:spLocks noChangeArrowheads="1"/>
          </p:cNvSpPr>
          <p:nvPr/>
        </p:nvSpPr>
        <p:spPr bwMode="auto">
          <a:xfrm>
            <a:off x="3340099" y="3347206"/>
            <a:ext cx="809768" cy="424732"/>
          </a:xfrm>
          <a:prstGeom prst="rect">
            <a:avLst/>
          </a:prstGeom>
          <a:noFill/>
          <a:ln w="9525" algn="ctr">
            <a:noFill/>
            <a:miter lim="800000"/>
            <a:headEnd/>
            <a:tailEnd/>
          </a:ln>
          <a:effectLst/>
        </p:spPr>
        <p:txBody>
          <a:bodyPr wrap="square">
            <a:spAutoFit/>
          </a:bodyPr>
          <a:lstStyle/>
          <a:p>
            <a:pPr algn="ctr" eaLnBrk="0" hangingPunct="0"/>
            <a:r>
              <a:rPr lang="en-US" sz="900" dirty="0" smtClean="0">
                <a:solidFill>
                  <a:schemeClr val="accent3">
                    <a:lumMod val="75000"/>
                  </a:schemeClr>
                </a:solidFill>
                <a:cs typeface="Arial" pitchFamily="34" charset="0"/>
              </a:rPr>
              <a:t>Application</a:t>
            </a:r>
          </a:p>
          <a:p>
            <a:pPr algn="ctr" eaLnBrk="0" hangingPunct="0"/>
            <a:r>
              <a:rPr lang="en-US" sz="900" dirty="0" smtClean="0">
                <a:solidFill>
                  <a:schemeClr val="accent3">
                    <a:lumMod val="75000"/>
                  </a:schemeClr>
                </a:solidFill>
                <a:cs typeface="Arial" pitchFamily="34" charset="0"/>
              </a:rPr>
              <a:t>Security</a:t>
            </a:r>
            <a:endParaRPr lang="en-US" sz="900" dirty="0">
              <a:solidFill>
                <a:schemeClr val="accent3">
                  <a:lumMod val="75000"/>
                </a:schemeClr>
              </a:solidFill>
              <a:cs typeface="Arial" pitchFamily="34" charset="0"/>
            </a:endParaRPr>
          </a:p>
        </p:txBody>
      </p:sp>
      <p:sp>
        <p:nvSpPr>
          <p:cNvPr id="83" name="Rectangle 159"/>
          <p:cNvSpPr>
            <a:spLocks noChangeArrowheads="1"/>
          </p:cNvSpPr>
          <p:nvPr/>
        </p:nvSpPr>
        <p:spPr bwMode="auto">
          <a:xfrm>
            <a:off x="5112265" y="3030844"/>
            <a:ext cx="692497" cy="138499"/>
          </a:xfrm>
          <a:prstGeom prst="rect">
            <a:avLst/>
          </a:prstGeom>
          <a:noFill/>
          <a:ln w="9525">
            <a:noFill/>
            <a:miter lim="800000"/>
            <a:headEnd/>
            <a:tailEnd/>
          </a:ln>
        </p:spPr>
        <p:txBody>
          <a:bodyPr wrap="none" lIns="0" tIns="0" rIns="0" bIns="0">
            <a:spAutoFit/>
          </a:bodyPr>
          <a:lstStyle/>
          <a:p>
            <a:pPr algn="ctr"/>
            <a:r>
              <a:rPr lang="en-US" sz="900" dirty="0" smtClean="0">
                <a:solidFill>
                  <a:schemeClr val="accent3">
                    <a:lumMod val="75000"/>
                  </a:schemeClr>
                </a:solidFill>
              </a:rPr>
              <a:t>$2,987 (15%)</a:t>
            </a:r>
            <a:endParaRPr lang="en-US" sz="900" baseline="-25000" dirty="0">
              <a:solidFill>
                <a:schemeClr val="accent3">
                  <a:lumMod val="75000"/>
                </a:schemeClr>
              </a:solidFill>
            </a:endParaRPr>
          </a:p>
        </p:txBody>
      </p:sp>
      <p:sp>
        <p:nvSpPr>
          <p:cNvPr id="84" name="Rectangle 192"/>
          <p:cNvSpPr>
            <a:spLocks noChangeArrowheads="1"/>
          </p:cNvSpPr>
          <p:nvPr/>
        </p:nvSpPr>
        <p:spPr bwMode="auto">
          <a:xfrm>
            <a:off x="4907721" y="2680693"/>
            <a:ext cx="990600" cy="369332"/>
          </a:xfrm>
          <a:prstGeom prst="rect">
            <a:avLst/>
          </a:prstGeom>
          <a:noFill/>
          <a:ln w="9525" algn="ctr">
            <a:noFill/>
            <a:miter lim="800000"/>
            <a:headEnd/>
            <a:tailEnd/>
          </a:ln>
          <a:effectLst/>
        </p:spPr>
        <p:txBody>
          <a:bodyPr>
            <a:spAutoFit/>
          </a:bodyPr>
          <a:lstStyle/>
          <a:p>
            <a:pPr algn="ctr" eaLnBrk="0" hangingPunct="0"/>
            <a:r>
              <a:rPr lang="en-US" sz="900" dirty="0" smtClean="0">
                <a:solidFill>
                  <a:schemeClr val="accent3">
                    <a:lumMod val="75000"/>
                  </a:schemeClr>
                </a:solidFill>
                <a:cs typeface="Arial" pitchFamily="34" charset="0"/>
              </a:rPr>
              <a:t>Security Operations</a:t>
            </a:r>
            <a:endParaRPr lang="en-US" sz="900" dirty="0">
              <a:solidFill>
                <a:schemeClr val="accent3">
                  <a:lumMod val="75000"/>
                </a:schemeClr>
              </a:solidFill>
              <a:cs typeface="Arial" pitchFamily="34" charset="0"/>
            </a:endParaRPr>
          </a:p>
        </p:txBody>
      </p:sp>
      <p:sp>
        <p:nvSpPr>
          <p:cNvPr id="85" name="Rectangle 226"/>
          <p:cNvSpPr>
            <a:spLocks noChangeArrowheads="1"/>
          </p:cNvSpPr>
          <p:nvPr/>
        </p:nvSpPr>
        <p:spPr bwMode="auto">
          <a:xfrm>
            <a:off x="6973081" y="2291331"/>
            <a:ext cx="1524000" cy="424732"/>
          </a:xfrm>
          <a:prstGeom prst="rect">
            <a:avLst/>
          </a:prstGeom>
          <a:noFill/>
          <a:ln w="9525" algn="ctr">
            <a:noFill/>
            <a:miter lim="800000"/>
            <a:headEnd/>
            <a:tailEnd/>
          </a:ln>
          <a:effectLst/>
        </p:spPr>
        <p:txBody>
          <a:bodyPr>
            <a:spAutoFit/>
          </a:bodyPr>
          <a:lstStyle/>
          <a:p>
            <a:pPr algn="r" eaLnBrk="0" hangingPunct="0"/>
            <a:r>
              <a:rPr lang="en-US" sz="900" dirty="0">
                <a:solidFill>
                  <a:schemeClr val="accent3">
                    <a:lumMod val="75000"/>
                  </a:schemeClr>
                </a:solidFill>
                <a:cs typeface="Arial" pitchFamily="34" charset="0"/>
              </a:rPr>
              <a:t>Identity </a:t>
            </a:r>
            <a:r>
              <a:rPr lang="en-US" sz="900" dirty="0" smtClean="0">
                <a:solidFill>
                  <a:schemeClr val="accent3">
                    <a:lumMod val="75000"/>
                  </a:schemeClr>
                </a:solidFill>
                <a:cs typeface="Arial" pitchFamily="34" charset="0"/>
              </a:rPr>
              <a:t>Mgmt</a:t>
            </a:r>
          </a:p>
          <a:p>
            <a:pPr algn="r" eaLnBrk="0" hangingPunct="0"/>
            <a:r>
              <a:rPr lang="en-US" sz="900" dirty="0" smtClean="0">
                <a:solidFill>
                  <a:schemeClr val="accent3">
                    <a:lumMod val="75000"/>
                  </a:schemeClr>
                </a:solidFill>
                <a:cs typeface="Arial" pitchFamily="34" charset="0"/>
              </a:rPr>
              <a:t>$3,565(20%)</a:t>
            </a:r>
            <a:endParaRPr lang="en-US" sz="900" dirty="0">
              <a:solidFill>
                <a:schemeClr val="accent3">
                  <a:lumMod val="75000"/>
                </a:schemeClr>
              </a:solidFill>
              <a:cs typeface="Arial" pitchFamily="34" charset="0"/>
            </a:endParaRPr>
          </a:p>
        </p:txBody>
      </p:sp>
      <p:sp>
        <p:nvSpPr>
          <p:cNvPr id="98" name="Rectangle 119"/>
          <p:cNvSpPr>
            <a:spLocks noChangeArrowheads="1"/>
          </p:cNvSpPr>
          <p:nvPr/>
        </p:nvSpPr>
        <p:spPr bwMode="auto">
          <a:xfrm>
            <a:off x="3233767" y="2109620"/>
            <a:ext cx="1056701" cy="230832"/>
          </a:xfrm>
          <a:prstGeom prst="rect">
            <a:avLst/>
          </a:prstGeom>
          <a:noFill/>
          <a:ln w="9525" algn="ctr">
            <a:noFill/>
            <a:miter lim="800000"/>
            <a:headEnd/>
            <a:tailEnd/>
          </a:ln>
          <a:effectLst/>
        </p:spPr>
        <p:txBody>
          <a:bodyPr wrap="none">
            <a:spAutoFit/>
          </a:bodyPr>
          <a:lstStyle/>
          <a:p>
            <a:pPr eaLnBrk="0" hangingPunct="0"/>
            <a:r>
              <a:rPr lang="en-US" sz="900" dirty="0" smtClean="0">
                <a:solidFill>
                  <a:schemeClr val="accent3">
                    <a:lumMod val="75000"/>
                  </a:schemeClr>
                </a:solidFill>
                <a:cs typeface="Arial" pitchFamily="34" charset="0"/>
              </a:rPr>
              <a:t>Network Security</a:t>
            </a:r>
            <a:endParaRPr lang="en-US" sz="900" dirty="0">
              <a:solidFill>
                <a:schemeClr val="accent3">
                  <a:lumMod val="75000"/>
                </a:schemeClr>
              </a:solidFill>
              <a:cs typeface="Arial" pitchFamily="34" charset="0"/>
            </a:endParaRPr>
          </a:p>
        </p:txBody>
      </p:sp>
      <p:sp>
        <p:nvSpPr>
          <p:cNvPr id="99" name="Rectangle 120"/>
          <p:cNvSpPr>
            <a:spLocks noChangeArrowheads="1"/>
          </p:cNvSpPr>
          <p:nvPr/>
        </p:nvSpPr>
        <p:spPr bwMode="auto">
          <a:xfrm>
            <a:off x="3489203" y="2338220"/>
            <a:ext cx="628377" cy="138499"/>
          </a:xfrm>
          <a:prstGeom prst="rect">
            <a:avLst/>
          </a:prstGeom>
          <a:noFill/>
          <a:ln w="9525">
            <a:noFill/>
            <a:miter lim="800000"/>
            <a:headEnd/>
            <a:tailEnd/>
          </a:ln>
        </p:spPr>
        <p:txBody>
          <a:bodyPr wrap="none" lIns="0" tIns="0" rIns="0" bIns="0">
            <a:spAutoFit/>
          </a:bodyPr>
          <a:lstStyle/>
          <a:p>
            <a:r>
              <a:rPr lang="en-US" sz="900" dirty="0" smtClean="0">
                <a:solidFill>
                  <a:schemeClr val="accent3">
                    <a:lumMod val="75000"/>
                  </a:schemeClr>
                </a:solidFill>
              </a:rPr>
              <a:t>$9,136 (8%)</a:t>
            </a:r>
            <a:endParaRPr lang="en-US" sz="900" baseline="-25000" dirty="0">
              <a:solidFill>
                <a:schemeClr val="accent3">
                  <a:lumMod val="75000"/>
                </a:schemeClr>
              </a:solidFill>
            </a:endParaRPr>
          </a:p>
        </p:txBody>
      </p:sp>
      <p:sp>
        <p:nvSpPr>
          <p:cNvPr id="125" name="Rectangle 226"/>
          <p:cNvSpPr>
            <a:spLocks noChangeArrowheads="1"/>
          </p:cNvSpPr>
          <p:nvPr/>
        </p:nvSpPr>
        <p:spPr bwMode="auto">
          <a:xfrm>
            <a:off x="7137400" y="3314700"/>
            <a:ext cx="914400" cy="230832"/>
          </a:xfrm>
          <a:prstGeom prst="rect">
            <a:avLst/>
          </a:prstGeom>
          <a:noFill/>
          <a:ln w="9525" algn="ctr">
            <a:noFill/>
            <a:miter lim="800000"/>
            <a:headEnd/>
            <a:tailEnd/>
          </a:ln>
          <a:effectLst/>
        </p:spPr>
        <p:txBody>
          <a:bodyPr wrap="square">
            <a:spAutoFit/>
          </a:bodyPr>
          <a:lstStyle/>
          <a:p>
            <a:pPr algn="l" eaLnBrk="0" hangingPunct="0"/>
            <a:r>
              <a:rPr lang="en-US" sz="900" dirty="0" smtClean="0">
                <a:solidFill>
                  <a:schemeClr val="accent3">
                    <a:lumMod val="75000"/>
                  </a:schemeClr>
                </a:solidFill>
                <a:cs typeface="Arial" pitchFamily="34" charset="0"/>
              </a:rPr>
              <a:t>Data Security</a:t>
            </a:r>
            <a:endParaRPr lang="en-US" sz="900" dirty="0">
              <a:solidFill>
                <a:schemeClr val="accent3">
                  <a:lumMod val="75000"/>
                </a:schemeClr>
              </a:solidFill>
              <a:cs typeface="Arial" pitchFamily="34" charset="0"/>
            </a:endParaRPr>
          </a:p>
        </p:txBody>
      </p:sp>
      <p:sp>
        <p:nvSpPr>
          <p:cNvPr id="137" name="Rectangle 116"/>
          <p:cNvSpPr>
            <a:spLocks noChangeArrowheads="1"/>
          </p:cNvSpPr>
          <p:nvPr/>
        </p:nvSpPr>
        <p:spPr bwMode="auto">
          <a:xfrm>
            <a:off x="7232326" y="3538356"/>
            <a:ext cx="933774" cy="138499"/>
          </a:xfrm>
          <a:prstGeom prst="rect">
            <a:avLst/>
          </a:prstGeom>
          <a:noFill/>
          <a:ln w="9525">
            <a:noFill/>
            <a:miter lim="800000"/>
            <a:headEnd/>
            <a:tailEnd/>
          </a:ln>
        </p:spPr>
        <p:txBody>
          <a:bodyPr wrap="square" lIns="0" tIns="0" rIns="0" bIns="0">
            <a:spAutoFit/>
          </a:bodyPr>
          <a:lstStyle/>
          <a:p>
            <a:r>
              <a:rPr lang="en-US" sz="900" dirty="0" smtClean="0">
                <a:solidFill>
                  <a:schemeClr val="accent3">
                    <a:lumMod val="75000"/>
                  </a:schemeClr>
                </a:solidFill>
              </a:rPr>
              <a:t>$3,258 (19%)</a:t>
            </a:r>
            <a:endParaRPr lang="en-US" sz="900" baseline="-25000" dirty="0">
              <a:solidFill>
                <a:schemeClr val="accent3">
                  <a:lumMod val="75000"/>
                </a:schemeClr>
              </a:solidFill>
            </a:endParaRPr>
          </a:p>
        </p:txBody>
      </p:sp>
      <p:sp>
        <p:nvSpPr>
          <p:cNvPr id="149" name="Rectangle 226"/>
          <p:cNvSpPr>
            <a:spLocks noChangeArrowheads="1"/>
          </p:cNvSpPr>
          <p:nvPr/>
        </p:nvSpPr>
        <p:spPr bwMode="auto">
          <a:xfrm>
            <a:off x="1736291" y="3565271"/>
            <a:ext cx="1524000" cy="230832"/>
          </a:xfrm>
          <a:prstGeom prst="rect">
            <a:avLst/>
          </a:prstGeom>
          <a:noFill/>
          <a:ln w="9525" algn="ctr">
            <a:noFill/>
            <a:miter lim="800000"/>
            <a:headEnd/>
            <a:tailEnd/>
          </a:ln>
          <a:effectLst/>
        </p:spPr>
        <p:txBody>
          <a:bodyPr>
            <a:spAutoFit/>
          </a:bodyPr>
          <a:lstStyle/>
          <a:p>
            <a:pPr algn="r" eaLnBrk="0" hangingPunct="0"/>
            <a:r>
              <a:rPr lang="en-US" sz="900" dirty="0" smtClean="0">
                <a:solidFill>
                  <a:schemeClr val="accent3">
                    <a:lumMod val="75000"/>
                  </a:schemeClr>
                </a:solidFill>
                <a:cs typeface="Arial" pitchFamily="34" charset="0"/>
              </a:rPr>
              <a:t>Endpoint Security</a:t>
            </a:r>
            <a:endParaRPr lang="en-US" sz="900" dirty="0">
              <a:solidFill>
                <a:schemeClr val="accent3">
                  <a:lumMod val="75000"/>
                </a:schemeClr>
              </a:solidFill>
              <a:cs typeface="Arial" pitchFamily="34" charset="0"/>
            </a:endParaRPr>
          </a:p>
        </p:txBody>
      </p:sp>
      <p:sp>
        <p:nvSpPr>
          <p:cNvPr id="154" name="Rectangle 116"/>
          <p:cNvSpPr>
            <a:spLocks noChangeArrowheads="1"/>
          </p:cNvSpPr>
          <p:nvPr/>
        </p:nvSpPr>
        <p:spPr bwMode="auto">
          <a:xfrm>
            <a:off x="2502896" y="3766986"/>
            <a:ext cx="384722" cy="332399"/>
          </a:xfrm>
          <a:prstGeom prst="rect">
            <a:avLst/>
          </a:prstGeom>
          <a:noFill/>
          <a:ln w="9525">
            <a:noFill/>
            <a:miter lim="800000"/>
            <a:headEnd/>
            <a:tailEnd/>
          </a:ln>
        </p:spPr>
        <p:txBody>
          <a:bodyPr wrap="none" lIns="0" tIns="0" rIns="0" bIns="0">
            <a:spAutoFit/>
          </a:bodyPr>
          <a:lstStyle/>
          <a:p>
            <a:r>
              <a:rPr lang="en-US" sz="900" dirty="0" smtClean="0">
                <a:solidFill>
                  <a:schemeClr val="accent3">
                    <a:lumMod val="75000"/>
                  </a:schemeClr>
                </a:solidFill>
              </a:rPr>
              <a:t>$3,001 </a:t>
            </a:r>
            <a:endParaRPr lang="en-US" sz="900" dirty="0">
              <a:solidFill>
                <a:schemeClr val="accent3">
                  <a:lumMod val="75000"/>
                </a:schemeClr>
              </a:solidFill>
            </a:endParaRPr>
          </a:p>
          <a:p>
            <a:r>
              <a:rPr lang="en-US" sz="900" dirty="0">
                <a:solidFill>
                  <a:schemeClr val="accent3">
                    <a:lumMod val="75000"/>
                  </a:schemeClr>
                </a:solidFill>
              </a:rPr>
              <a:t>(</a:t>
            </a:r>
            <a:r>
              <a:rPr lang="en-US" sz="900" dirty="0" smtClean="0">
                <a:solidFill>
                  <a:schemeClr val="accent3">
                    <a:lumMod val="75000"/>
                  </a:schemeClr>
                </a:solidFill>
              </a:rPr>
              <a:t>2%)</a:t>
            </a:r>
            <a:endParaRPr lang="en-US" sz="900" baseline="-25000" dirty="0">
              <a:solidFill>
                <a:schemeClr val="accent3">
                  <a:lumMod val="75000"/>
                </a:schemeClr>
              </a:solidFill>
            </a:endParaRPr>
          </a:p>
        </p:txBody>
      </p:sp>
      <p:sp>
        <p:nvSpPr>
          <p:cNvPr id="155" name="Rectangle 116"/>
          <p:cNvSpPr>
            <a:spLocks noChangeArrowheads="1"/>
          </p:cNvSpPr>
          <p:nvPr/>
        </p:nvSpPr>
        <p:spPr bwMode="auto">
          <a:xfrm>
            <a:off x="4023894" y="3758255"/>
            <a:ext cx="256481" cy="332399"/>
          </a:xfrm>
          <a:prstGeom prst="rect">
            <a:avLst/>
          </a:prstGeom>
          <a:noFill/>
          <a:ln w="9525">
            <a:noFill/>
            <a:miter lim="800000"/>
            <a:headEnd/>
            <a:tailEnd/>
          </a:ln>
        </p:spPr>
        <p:txBody>
          <a:bodyPr wrap="none" lIns="0" tIns="0" rIns="0" bIns="0">
            <a:spAutoFit/>
          </a:bodyPr>
          <a:lstStyle/>
          <a:p>
            <a:r>
              <a:rPr lang="en-US" sz="900" dirty="0" smtClean="0">
                <a:solidFill>
                  <a:schemeClr val="accent3">
                    <a:lumMod val="75000"/>
                  </a:schemeClr>
                </a:solidFill>
              </a:rPr>
              <a:t>$713</a:t>
            </a:r>
            <a:endParaRPr lang="en-US" sz="900" dirty="0">
              <a:solidFill>
                <a:schemeClr val="accent3">
                  <a:lumMod val="75000"/>
                </a:schemeClr>
              </a:solidFill>
            </a:endParaRPr>
          </a:p>
          <a:p>
            <a:r>
              <a:rPr lang="en-US" sz="900" dirty="0" smtClean="0">
                <a:solidFill>
                  <a:schemeClr val="accent3">
                    <a:lumMod val="75000"/>
                  </a:schemeClr>
                </a:solidFill>
              </a:rPr>
              <a:t>(8%)</a:t>
            </a:r>
            <a:endParaRPr lang="en-US" sz="900" baseline="-25000" dirty="0">
              <a:solidFill>
                <a:schemeClr val="accent3">
                  <a:lumMod val="75000"/>
                </a:schemeClr>
              </a:solidFill>
            </a:endParaRPr>
          </a:p>
        </p:txBody>
      </p:sp>
      <p:sp>
        <p:nvSpPr>
          <p:cNvPr id="188" name="Oval 26"/>
          <p:cNvSpPr>
            <a:spLocks noChangeArrowheads="1"/>
          </p:cNvSpPr>
          <p:nvPr/>
        </p:nvSpPr>
        <p:spPr bwMode="auto">
          <a:xfrm>
            <a:off x="3227388" y="1295400"/>
            <a:ext cx="862012" cy="787400"/>
          </a:xfrm>
          <a:prstGeom prst="ellipse">
            <a:avLst/>
          </a:prstGeom>
          <a:noFill/>
          <a:ln w="38100" algn="ctr">
            <a:solidFill>
              <a:srgbClr val="002060"/>
            </a:solidFill>
            <a:prstDash val="sysDot"/>
            <a:round/>
            <a:headEnd type="none" w="lg" len="lg"/>
            <a:tailEnd type="none" w="lg" len="lg"/>
          </a:ln>
          <a:effectLst>
            <a:outerShdw blurRad="50800" dist="38100" dir="2700000" algn="tl" rotWithShape="0">
              <a:prstClr val="black">
                <a:alpha val="40000"/>
              </a:prstClr>
            </a:outerShdw>
          </a:effectLst>
        </p:spPr>
        <p:txBody>
          <a:bodyPr anchor="ctr"/>
          <a:lstStyle/>
          <a:p>
            <a:pPr fontAlgn="auto">
              <a:spcBef>
                <a:spcPct val="50000"/>
              </a:spcBef>
              <a:spcAft>
                <a:spcPct val="0"/>
              </a:spcAft>
              <a:defRPr/>
            </a:pPr>
            <a:endParaRPr lang="en-US" sz="1200" kern="0" dirty="0">
              <a:solidFill>
                <a:schemeClr val="accent3">
                  <a:lumMod val="75000"/>
                </a:schemeClr>
              </a:solidFill>
              <a:ea typeface="Arial Unicode MS" pitchFamily="34" charset="-128"/>
              <a:cs typeface="Arial Unicode MS" pitchFamily="34" charset="-128"/>
            </a:endParaRPr>
          </a:p>
        </p:txBody>
      </p:sp>
      <p:sp>
        <p:nvSpPr>
          <p:cNvPr id="185" name="Oval 27"/>
          <p:cNvSpPr>
            <a:spLocks noChangeArrowheads="1"/>
          </p:cNvSpPr>
          <p:nvPr/>
        </p:nvSpPr>
        <p:spPr bwMode="auto">
          <a:xfrm>
            <a:off x="3378200" y="1427162"/>
            <a:ext cx="558800" cy="503238"/>
          </a:xfrm>
          <a:prstGeom prst="ellipse">
            <a:avLst/>
          </a:prstGeom>
          <a:solidFill>
            <a:srgbClr val="00B0F0"/>
          </a:solidFill>
          <a:ln w="38100" algn="ctr">
            <a:noFill/>
            <a:round/>
            <a:headEnd type="none" w="lg" len="lg"/>
            <a:tailEnd type="none" w="lg" len="lg"/>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ct val="50000"/>
              </a:spcBef>
              <a:spcAft>
                <a:spcPct val="0"/>
              </a:spcAft>
              <a:buClrTx/>
              <a:buSzTx/>
              <a:buFontTx/>
              <a:buNone/>
              <a:tabLst/>
              <a:defRPr/>
            </a:pPr>
            <a:endParaRPr lang="en-US" sz="1200" b="1" kern="0" dirty="0">
              <a:solidFill>
                <a:sysClr val="windowText" lastClr="000000"/>
              </a:solidFill>
              <a:ea typeface="Arial Unicode MS" pitchFamily="34" charset="-128"/>
              <a:cs typeface="Arial Unicode MS" pitchFamily="34" charset="-128"/>
            </a:endParaRPr>
          </a:p>
        </p:txBody>
      </p:sp>
      <p:sp>
        <p:nvSpPr>
          <p:cNvPr id="190" name="Oval 26"/>
          <p:cNvSpPr>
            <a:spLocks noChangeArrowheads="1"/>
          </p:cNvSpPr>
          <p:nvPr/>
        </p:nvSpPr>
        <p:spPr bwMode="auto">
          <a:xfrm>
            <a:off x="2249488" y="2400300"/>
            <a:ext cx="862012" cy="787400"/>
          </a:xfrm>
          <a:prstGeom prst="ellipse">
            <a:avLst/>
          </a:prstGeom>
          <a:noFill/>
          <a:ln w="38100" algn="ctr">
            <a:solidFill>
              <a:srgbClr val="002060"/>
            </a:solidFill>
            <a:prstDash val="sysDot"/>
            <a:round/>
            <a:headEnd type="none" w="lg" len="lg"/>
            <a:tailEnd type="none" w="lg" len="lg"/>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ct val="50000"/>
              </a:spcBef>
              <a:spcAft>
                <a:spcPct val="0"/>
              </a:spcAft>
              <a:buClrTx/>
              <a:buSzTx/>
              <a:buFontTx/>
              <a:buNone/>
              <a:tabLst/>
              <a:defRPr/>
            </a:pPr>
            <a:endParaRPr lang="en-US" sz="1200" kern="0" dirty="0">
              <a:solidFill>
                <a:schemeClr val="accent3">
                  <a:lumMod val="75000"/>
                </a:schemeClr>
              </a:solidFill>
              <a:ea typeface="Arial Unicode MS" pitchFamily="34" charset="-128"/>
              <a:cs typeface="Arial Unicode MS" pitchFamily="34" charset="-128"/>
            </a:endParaRPr>
          </a:p>
        </p:txBody>
      </p:sp>
      <p:sp>
        <p:nvSpPr>
          <p:cNvPr id="191" name="Oval 27"/>
          <p:cNvSpPr>
            <a:spLocks noChangeArrowheads="1"/>
          </p:cNvSpPr>
          <p:nvPr/>
        </p:nvSpPr>
        <p:spPr bwMode="auto">
          <a:xfrm>
            <a:off x="2413000" y="2544762"/>
            <a:ext cx="558800" cy="503238"/>
          </a:xfrm>
          <a:prstGeom prst="ellipse">
            <a:avLst/>
          </a:prstGeom>
          <a:gradFill rotWithShape="1">
            <a:gsLst>
              <a:gs pos="0">
                <a:srgbClr val="FF9900"/>
              </a:gs>
              <a:gs pos="100000">
                <a:srgbClr val="FF9900">
                  <a:gamma/>
                  <a:shade val="76078"/>
                  <a:invGamma/>
                </a:srgbClr>
              </a:gs>
            </a:gsLst>
            <a:path path="shape">
              <a:fillToRect l="50000" t="50000" r="50000" b="50000"/>
            </a:path>
          </a:gradFill>
          <a:ln w="38100" algn="ctr">
            <a:noFill/>
            <a:round/>
            <a:headEnd type="none" w="lg" len="lg"/>
            <a:tailEnd type="none" w="lg" len="lg"/>
          </a:ln>
          <a:effectLst>
            <a:outerShdw blurRad="50800" dist="38100" dir="2700000" algn="tl" rotWithShape="0">
              <a:prstClr val="black">
                <a:alpha val="40000"/>
              </a:prstClr>
            </a:outerShdw>
          </a:effectLst>
        </p:spPr>
        <p:txBody>
          <a:bodyPr anchor="ctr"/>
          <a:lstStyle/>
          <a:p>
            <a:pPr fontAlgn="auto">
              <a:spcBef>
                <a:spcPct val="50000"/>
              </a:spcBef>
              <a:spcAft>
                <a:spcPct val="0"/>
              </a:spcAft>
              <a:defRPr/>
            </a:pPr>
            <a:endParaRPr lang="en-US" sz="1200" b="1" kern="0" dirty="0">
              <a:solidFill>
                <a:sysClr val="windowText" lastClr="000000"/>
              </a:solidFill>
              <a:ea typeface="Arial Unicode MS" pitchFamily="34" charset="-128"/>
              <a:cs typeface="Arial Unicode MS" pitchFamily="34" charset="-128"/>
            </a:endParaRPr>
          </a:p>
        </p:txBody>
      </p:sp>
      <p:sp>
        <p:nvSpPr>
          <p:cNvPr id="192" name="Oval 26"/>
          <p:cNvSpPr>
            <a:spLocks noChangeArrowheads="1"/>
          </p:cNvSpPr>
          <p:nvPr/>
        </p:nvSpPr>
        <p:spPr bwMode="auto">
          <a:xfrm>
            <a:off x="1587500" y="3111500"/>
            <a:ext cx="711200" cy="660400"/>
          </a:xfrm>
          <a:prstGeom prst="ellipse">
            <a:avLst/>
          </a:prstGeom>
          <a:noFill/>
          <a:ln w="38100" algn="ctr">
            <a:solidFill>
              <a:srgbClr val="002060"/>
            </a:solidFill>
            <a:prstDash val="sysDot"/>
            <a:round/>
            <a:headEnd type="none" w="lg" len="lg"/>
            <a:tailEnd type="none" w="lg" len="lg"/>
          </a:ln>
          <a:effectLst>
            <a:outerShdw blurRad="50800" dist="38100" dir="2700000" algn="tl" rotWithShape="0">
              <a:prstClr val="black">
                <a:alpha val="40000"/>
              </a:prstClr>
            </a:outerShdw>
          </a:effectLst>
        </p:spPr>
        <p:txBody>
          <a:bodyPr anchor="ctr"/>
          <a:lstStyle/>
          <a:p>
            <a:pPr fontAlgn="auto">
              <a:spcBef>
                <a:spcPct val="50000"/>
              </a:spcBef>
              <a:spcAft>
                <a:spcPct val="0"/>
              </a:spcAft>
              <a:defRPr/>
            </a:pPr>
            <a:endParaRPr lang="en-US" sz="1200" kern="0" dirty="0">
              <a:solidFill>
                <a:schemeClr val="accent3">
                  <a:lumMod val="75000"/>
                </a:schemeClr>
              </a:solidFill>
              <a:ea typeface="Arial Unicode MS" pitchFamily="34" charset="-128"/>
              <a:cs typeface="Arial Unicode MS" pitchFamily="34" charset="-128"/>
            </a:endParaRPr>
          </a:p>
        </p:txBody>
      </p:sp>
      <p:sp>
        <p:nvSpPr>
          <p:cNvPr id="193" name="Oval 27"/>
          <p:cNvSpPr>
            <a:spLocks noChangeArrowheads="1"/>
          </p:cNvSpPr>
          <p:nvPr/>
        </p:nvSpPr>
        <p:spPr bwMode="auto">
          <a:xfrm>
            <a:off x="1663700" y="3192462"/>
            <a:ext cx="558800" cy="503238"/>
          </a:xfrm>
          <a:prstGeom prst="ellipse">
            <a:avLst/>
          </a:prstGeom>
          <a:gradFill rotWithShape="1">
            <a:gsLst>
              <a:gs pos="0">
                <a:srgbClr val="FF9900"/>
              </a:gs>
              <a:gs pos="100000">
                <a:srgbClr val="FF9900">
                  <a:gamma/>
                  <a:shade val="76078"/>
                  <a:invGamma/>
                </a:srgbClr>
              </a:gs>
            </a:gsLst>
            <a:path path="shape">
              <a:fillToRect l="50000" t="50000" r="50000" b="50000"/>
            </a:path>
          </a:gradFill>
          <a:ln w="38100" algn="ctr">
            <a:noFill/>
            <a:round/>
            <a:headEnd type="none" w="lg" len="lg"/>
            <a:tailEnd type="none" w="lg" len="lg"/>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ct val="50000"/>
              </a:spcBef>
              <a:spcAft>
                <a:spcPct val="0"/>
              </a:spcAft>
              <a:buClrTx/>
              <a:buSzTx/>
              <a:buFontTx/>
              <a:buNone/>
              <a:tabLst/>
              <a:defRPr/>
            </a:pPr>
            <a:endParaRPr lang="en-US" sz="1200" b="1" kern="0" dirty="0">
              <a:solidFill>
                <a:sysClr val="windowText" lastClr="000000"/>
              </a:solidFill>
              <a:ea typeface="Arial Unicode MS" pitchFamily="34" charset="-128"/>
              <a:cs typeface="Arial Unicode MS" pitchFamily="34" charset="-128"/>
            </a:endParaRPr>
          </a:p>
        </p:txBody>
      </p:sp>
      <p:sp>
        <p:nvSpPr>
          <p:cNvPr id="194" name="Oval 26"/>
          <p:cNvSpPr>
            <a:spLocks noChangeArrowheads="1"/>
          </p:cNvSpPr>
          <p:nvPr/>
        </p:nvSpPr>
        <p:spPr bwMode="auto">
          <a:xfrm>
            <a:off x="7024688" y="2489200"/>
            <a:ext cx="862012" cy="787400"/>
          </a:xfrm>
          <a:prstGeom prst="ellipse">
            <a:avLst/>
          </a:prstGeom>
          <a:noFill/>
          <a:ln w="38100" algn="ctr">
            <a:solidFill>
              <a:srgbClr val="002060"/>
            </a:solidFill>
            <a:prstDash val="sysDot"/>
            <a:round/>
            <a:headEnd type="none" w="lg" len="lg"/>
            <a:tailEnd type="none" w="lg" len="lg"/>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ct val="50000"/>
              </a:spcBef>
              <a:spcAft>
                <a:spcPct val="0"/>
              </a:spcAft>
              <a:buClrTx/>
              <a:buSzTx/>
              <a:buFontTx/>
              <a:buNone/>
              <a:tabLst/>
              <a:defRPr/>
            </a:pPr>
            <a:endParaRPr kumimoji="0" lang="en-US" sz="1200" i="0" u="none" strike="noStrike" kern="0" cap="none" spc="0" normalizeH="0" baseline="0" noProof="0" dirty="0">
              <a:ln>
                <a:noFill/>
              </a:ln>
              <a:solidFill>
                <a:schemeClr val="accent3">
                  <a:lumMod val="75000"/>
                </a:schemeClr>
              </a:solidFill>
              <a:effectLst/>
              <a:uLnTx/>
              <a:uFillTx/>
              <a:ea typeface="Arial Unicode MS" pitchFamily="34" charset="-128"/>
              <a:cs typeface="Arial Unicode MS" pitchFamily="34" charset="-128"/>
            </a:endParaRPr>
          </a:p>
        </p:txBody>
      </p:sp>
      <p:sp>
        <p:nvSpPr>
          <p:cNvPr id="195" name="Oval 27"/>
          <p:cNvSpPr>
            <a:spLocks noChangeArrowheads="1"/>
          </p:cNvSpPr>
          <p:nvPr/>
        </p:nvSpPr>
        <p:spPr bwMode="auto">
          <a:xfrm>
            <a:off x="7251700" y="2684462"/>
            <a:ext cx="419100" cy="401638"/>
          </a:xfrm>
          <a:prstGeom prst="ellipse">
            <a:avLst/>
          </a:prstGeom>
          <a:solidFill>
            <a:srgbClr val="FFFF00"/>
          </a:solidFill>
          <a:ln w="38100" algn="ctr">
            <a:noFill/>
            <a:round/>
            <a:headEnd type="none" w="lg" len="lg"/>
            <a:tailEnd type="none" w="lg" len="lg"/>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ct val="50000"/>
              </a:spcBef>
              <a:spcAft>
                <a:spcPct val="0"/>
              </a:spcAft>
              <a:buClrTx/>
              <a:buSzTx/>
              <a:buFontTx/>
              <a:buNone/>
              <a:tabLst/>
              <a:defRPr/>
            </a:pPr>
            <a:endParaRPr lang="en-US" sz="1200" b="1" kern="0" dirty="0">
              <a:solidFill>
                <a:sysClr val="windowText" lastClr="000000"/>
              </a:solidFill>
              <a:ea typeface="Arial Unicode MS" pitchFamily="34" charset="-128"/>
              <a:cs typeface="Arial Unicode MS" pitchFamily="34" charset="-128"/>
            </a:endParaRPr>
          </a:p>
        </p:txBody>
      </p:sp>
      <p:sp>
        <p:nvSpPr>
          <p:cNvPr id="196" name="Oval 26"/>
          <p:cNvSpPr>
            <a:spLocks noChangeArrowheads="1"/>
          </p:cNvSpPr>
          <p:nvPr/>
        </p:nvSpPr>
        <p:spPr bwMode="auto">
          <a:xfrm>
            <a:off x="6300788" y="2984500"/>
            <a:ext cx="862012" cy="787400"/>
          </a:xfrm>
          <a:prstGeom prst="ellipse">
            <a:avLst/>
          </a:prstGeom>
          <a:noFill/>
          <a:ln w="38100" algn="ctr">
            <a:solidFill>
              <a:srgbClr val="002060"/>
            </a:solidFill>
            <a:prstDash val="sysDot"/>
            <a:round/>
            <a:headEnd type="none" w="lg" len="lg"/>
            <a:tailEnd type="none" w="lg" len="lg"/>
          </a:ln>
          <a:effectLst>
            <a:outerShdw blurRad="50800" dist="38100" dir="2700000" algn="tl" rotWithShape="0">
              <a:prstClr val="black">
                <a:alpha val="40000"/>
              </a:prstClr>
            </a:outerShdw>
          </a:effectLst>
        </p:spPr>
        <p:txBody>
          <a:bodyPr anchor="ctr"/>
          <a:lstStyle/>
          <a:p>
            <a:pPr fontAlgn="auto">
              <a:spcBef>
                <a:spcPct val="50000"/>
              </a:spcBef>
              <a:spcAft>
                <a:spcPct val="0"/>
              </a:spcAft>
              <a:defRPr/>
            </a:pPr>
            <a:endParaRPr lang="en-US" sz="1200" kern="0" dirty="0">
              <a:solidFill>
                <a:schemeClr val="accent3">
                  <a:lumMod val="75000"/>
                </a:schemeClr>
              </a:solidFill>
              <a:ea typeface="Arial Unicode MS" pitchFamily="34" charset="-128"/>
              <a:cs typeface="Arial Unicode MS" pitchFamily="34" charset="-128"/>
            </a:endParaRPr>
          </a:p>
        </p:txBody>
      </p:sp>
      <p:sp>
        <p:nvSpPr>
          <p:cNvPr id="197" name="Oval 27"/>
          <p:cNvSpPr>
            <a:spLocks noChangeArrowheads="1"/>
          </p:cNvSpPr>
          <p:nvPr/>
        </p:nvSpPr>
        <p:spPr bwMode="auto">
          <a:xfrm>
            <a:off x="6527800" y="3179762"/>
            <a:ext cx="419100" cy="401638"/>
          </a:xfrm>
          <a:prstGeom prst="ellipse">
            <a:avLst/>
          </a:prstGeom>
          <a:solidFill>
            <a:srgbClr val="92D050"/>
          </a:solidFill>
          <a:ln w="38100" algn="ctr">
            <a:noFill/>
            <a:round/>
            <a:headEnd type="none" w="lg" len="lg"/>
            <a:tailEnd type="none" w="lg" len="lg"/>
          </a:ln>
          <a:effectLst>
            <a:outerShdw blurRad="50800" dist="38100" dir="2700000" algn="tl" rotWithShape="0">
              <a:prstClr val="black">
                <a:alpha val="40000"/>
              </a:prstClr>
            </a:outerShdw>
          </a:effectLst>
        </p:spPr>
        <p:txBody>
          <a:bodyPr anchor="ctr"/>
          <a:lstStyle/>
          <a:p>
            <a:pPr fontAlgn="auto">
              <a:spcBef>
                <a:spcPct val="50000"/>
              </a:spcBef>
              <a:spcAft>
                <a:spcPct val="0"/>
              </a:spcAft>
              <a:defRPr/>
            </a:pPr>
            <a:endParaRPr lang="en-US" sz="1200" b="1" kern="0" dirty="0">
              <a:solidFill>
                <a:sysClr val="windowText" lastClr="000000"/>
              </a:solidFill>
              <a:ea typeface="Arial Unicode MS" pitchFamily="34" charset="-128"/>
              <a:cs typeface="Arial Unicode MS" pitchFamily="34" charset="-128"/>
            </a:endParaRPr>
          </a:p>
        </p:txBody>
      </p:sp>
      <p:sp>
        <p:nvSpPr>
          <p:cNvPr id="198" name="Oval 26"/>
          <p:cNvSpPr>
            <a:spLocks noChangeArrowheads="1"/>
          </p:cNvSpPr>
          <p:nvPr/>
        </p:nvSpPr>
        <p:spPr bwMode="auto">
          <a:xfrm>
            <a:off x="4992688" y="3162300"/>
            <a:ext cx="862012" cy="787400"/>
          </a:xfrm>
          <a:prstGeom prst="ellipse">
            <a:avLst/>
          </a:prstGeom>
          <a:noFill/>
          <a:ln w="38100" algn="ctr">
            <a:solidFill>
              <a:srgbClr val="002060"/>
            </a:solidFill>
            <a:prstDash val="sysDot"/>
            <a:round/>
            <a:headEnd type="none" w="lg" len="lg"/>
            <a:tailEnd type="none" w="lg" len="lg"/>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ct val="50000"/>
              </a:spcBef>
              <a:spcAft>
                <a:spcPct val="0"/>
              </a:spcAft>
              <a:buClrTx/>
              <a:buSzTx/>
              <a:buFontTx/>
              <a:buNone/>
              <a:tabLst/>
              <a:defRPr/>
            </a:pPr>
            <a:endParaRPr lang="en-US" sz="1200" kern="0" dirty="0">
              <a:solidFill>
                <a:schemeClr val="accent3">
                  <a:lumMod val="75000"/>
                </a:schemeClr>
              </a:solidFill>
              <a:ea typeface="Arial Unicode MS" pitchFamily="34" charset="-128"/>
              <a:cs typeface="Arial Unicode MS" pitchFamily="34" charset="-128"/>
            </a:endParaRPr>
          </a:p>
        </p:txBody>
      </p:sp>
      <p:sp>
        <p:nvSpPr>
          <p:cNvPr id="199" name="Oval 27"/>
          <p:cNvSpPr>
            <a:spLocks noChangeArrowheads="1"/>
          </p:cNvSpPr>
          <p:nvPr/>
        </p:nvSpPr>
        <p:spPr bwMode="auto">
          <a:xfrm>
            <a:off x="5219700" y="3357562"/>
            <a:ext cx="419100" cy="401638"/>
          </a:xfrm>
          <a:prstGeom prst="ellipse">
            <a:avLst/>
          </a:prstGeom>
          <a:solidFill>
            <a:srgbClr val="92D050"/>
          </a:solidFill>
          <a:ln w="38100" algn="ctr">
            <a:noFill/>
            <a:round/>
            <a:headEnd type="none" w="lg" len="lg"/>
            <a:tailEnd type="none" w="lg" len="lg"/>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ct val="50000"/>
              </a:spcBef>
              <a:spcAft>
                <a:spcPct val="0"/>
              </a:spcAft>
              <a:buClrTx/>
              <a:buSzTx/>
              <a:buFontTx/>
              <a:buNone/>
              <a:tabLst/>
              <a:defRPr/>
            </a:pPr>
            <a:endParaRPr lang="en-US" sz="1200" b="1" kern="0" dirty="0">
              <a:solidFill>
                <a:sysClr val="windowText" lastClr="000000"/>
              </a:solidFill>
              <a:ea typeface="Arial Unicode MS" pitchFamily="34" charset="-128"/>
              <a:cs typeface="Arial Unicode MS" pitchFamily="34" charset="-128"/>
            </a:endParaRPr>
          </a:p>
        </p:txBody>
      </p:sp>
      <p:sp>
        <p:nvSpPr>
          <p:cNvPr id="204" name="Oval 26"/>
          <p:cNvSpPr>
            <a:spLocks noChangeArrowheads="1"/>
          </p:cNvSpPr>
          <p:nvPr/>
        </p:nvSpPr>
        <p:spPr bwMode="auto">
          <a:xfrm>
            <a:off x="3316288" y="3835400"/>
            <a:ext cx="658812" cy="647700"/>
          </a:xfrm>
          <a:prstGeom prst="ellipse">
            <a:avLst/>
          </a:prstGeom>
          <a:noFill/>
          <a:ln w="38100" algn="ctr">
            <a:solidFill>
              <a:srgbClr val="002060"/>
            </a:solidFill>
            <a:prstDash val="sysDot"/>
            <a:round/>
            <a:headEnd type="none" w="lg" len="lg"/>
            <a:tailEnd type="none" w="lg" len="lg"/>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ct val="50000"/>
              </a:spcBef>
              <a:spcAft>
                <a:spcPct val="0"/>
              </a:spcAft>
              <a:buClrTx/>
              <a:buSzTx/>
              <a:buFontTx/>
              <a:buNone/>
              <a:tabLst/>
              <a:defRPr/>
            </a:pPr>
            <a:endParaRPr lang="en-US" sz="1200" kern="0" dirty="0">
              <a:solidFill>
                <a:schemeClr val="accent3">
                  <a:lumMod val="75000"/>
                </a:schemeClr>
              </a:solidFill>
              <a:ea typeface="Arial Unicode MS" pitchFamily="34" charset="-128"/>
              <a:cs typeface="Arial Unicode MS" pitchFamily="34" charset="-128"/>
            </a:endParaRPr>
          </a:p>
        </p:txBody>
      </p:sp>
      <p:sp>
        <p:nvSpPr>
          <p:cNvPr id="205" name="Oval 27"/>
          <p:cNvSpPr>
            <a:spLocks noChangeArrowheads="1"/>
          </p:cNvSpPr>
          <p:nvPr/>
        </p:nvSpPr>
        <p:spPr bwMode="auto">
          <a:xfrm>
            <a:off x="3416301" y="3962400"/>
            <a:ext cx="457200" cy="393700"/>
          </a:xfrm>
          <a:prstGeom prst="ellipse">
            <a:avLst/>
          </a:prstGeom>
          <a:solidFill>
            <a:srgbClr val="92D050"/>
          </a:solidFill>
          <a:ln w="38100" algn="ctr">
            <a:noFill/>
            <a:round/>
            <a:headEnd type="none" w="lg" len="lg"/>
            <a:tailEnd type="none" w="lg" len="lg"/>
          </a:ln>
          <a:effectLst>
            <a:outerShdw blurRad="50800" dist="38100" dir="2700000" algn="tl" rotWithShape="0">
              <a:prstClr val="black">
                <a:alpha val="40000"/>
              </a:prstClr>
            </a:outerShdw>
          </a:effectLst>
        </p:spPr>
        <p:txBody>
          <a:bodyPr anchor="ctr"/>
          <a:lstStyle/>
          <a:p>
            <a:pPr fontAlgn="auto">
              <a:spcBef>
                <a:spcPct val="50000"/>
              </a:spcBef>
              <a:spcAft>
                <a:spcPct val="0"/>
              </a:spcAft>
              <a:defRPr/>
            </a:pPr>
            <a:endParaRPr lang="en-US" sz="1200" b="1" kern="0" dirty="0">
              <a:solidFill>
                <a:sysClr val="windowText" lastClr="000000"/>
              </a:solidFill>
              <a:ea typeface="Arial Unicode MS" pitchFamily="34" charset="-128"/>
              <a:cs typeface="Arial Unicode MS" pitchFamily="34" charset="-128"/>
            </a:endParaRPr>
          </a:p>
        </p:txBody>
      </p:sp>
      <p:sp>
        <p:nvSpPr>
          <p:cNvPr id="207" name="Oval 26"/>
          <p:cNvSpPr>
            <a:spLocks noChangeArrowheads="1"/>
          </p:cNvSpPr>
          <p:nvPr/>
        </p:nvSpPr>
        <p:spPr bwMode="auto">
          <a:xfrm>
            <a:off x="6748463" y="5622925"/>
            <a:ext cx="481012" cy="469900"/>
          </a:xfrm>
          <a:prstGeom prst="ellipse">
            <a:avLst/>
          </a:prstGeom>
          <a:noFill/>
          <a:ln w="38100" algn="ctr">
            <a:solidFill>
              <a:srgbClr val="002060"/>
            </a:solidFill>
            <a:prstDash val="sysDot"/>
            <a:round/>
            <a:headEnd type="none" w="lg" len="lg"/>
            <a:tailEnd type="none" w="lg" len="lg"/>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ct val="50000"/>
              </a:spcBef>
              <a:spcAft>
                <a:spcPct val="0"/>
              </a:spcAft>
              <a:buClrTx/>
              <a:buSzTx/>
              <a:buFontTx/>
              <a:buNone/>
              <a:tabLst/>
              <a:defRPr/>
            </a:pPr>
            <a:endParaRPr lang="en-US" sz="1100" b="1" kern="0" dirty="0">
              <a:solidFill>
                <a:schemeClr val="accent3">
                  <a:lumMod val="75000"/>
                </a:schemeClr>
              </a:solidFill>
              <a:ea typeface="Arial Unicode MS" pitchFamily="34" charset="-128"/>
              <a:cs typeface="Arial Unicode MS" pitchFamily="34" charset="-128"/>
            </a:endParaRPr>
          </a:p>
        </p:txBody>
      </p:sp>
      <p:sp>
        <p:nvSpPr>
          <p:cNvPr id="208" name="Oval 27"/>
          <p:cNvSpPr>
            <a:spLocks noChangeArrowheads="1"/>
          </p:cNvSpPr>
          <p:nvPr/>
        </p:nvSpPr>
        <p:spPr bwMode="auto">
          <a:xfrm>
            <a:off x="396205" y="5582384"/>
            <a:ext cx="520700" cy="475516"/>
          </a:xfrm>
          <a:prstGeom prst="ellipse">
            <a:avLst/>
          </a:prstGeom>
          <a:gradFill rotWithShape="1">
            <a:gsLst>
              <a:gs pos="0">
                <a:srgbClr val="FF9900"/>
              </a:gs>
              <a:gs pos="100000">
                <a:srgbClr val="FF9900">
                  <a:gamma/>
                  <a:shade val="76078"/>
                  <a:invGamma/>
                </a:srgbClr>
              </a:gs>
            </a:gsLst>
            <a:path path="shape">
              <a:fillToRect l="50000" t="50000" r="50000" b="50000"/>
            </a:path>
          </a:gradFill>
          <a:ln w="38100" algn="ctr">
            <a:noFill/>
            <a:round/>
            <a:headEnd type="none" w="lg" len="lg"/>
            <a:tailEnd type="none" w="lg" len="lg"/>
          </a:ln>
          <a:effectLst>
            <a:outerShdw blurRad="50800" dist="38100" dir="2700000" algn="tl" rotWithShape="0">
              <a:prstClr val="black">
                <a:alpha val="40000"/>
              </a:prstClr>
            </a:outerShdw>
          </a:effectLst>
        </p:spPr>
        <p:txBody>
          <a:bodyPr anchor="ctr"/>
          <a:lstStyle/>
          <a:p>
            <a:pPr fontAlgn="auto">
              <a:spcBef>
                <a:spcPct val="50000"/>
              </a:spcBef>
              <a:spcAft>
                <a:spcPct val="0"/>
              </a:spcAft>
              <a:defRPr/>
            </a:pPr>
            <a:endParaRPr lang="en-US" sz="1100" b="1" kern="0" dirty="0">
              <a:solidFill>
                <a:sysClr val="windowText" lastClr="000000"/>
              </a:solidFill>
              <a:ea typeface="Arial Unicode MS" pitchFamily="34" charset="-128"/>
              <a:cs typeface="Arial Unicode MS" pitchFamily="34" charset="-128"/>
            </a:endParaRPr>
          </a:p>
        </p:txBody>
      </p:sp>
      <p:sp>
        <p:nvSpPr>
          <p:cNvPr id="54" name="TextBox 53"/>
          <p:cNvSpPr txBox="1"/>
          <p:nvPr/>
        </p:nvSpPr>
        <p:spPr>
          <a:xfrm>
            <a:off x="456665" y="5192050"/>
            <a:ext cx="2052165" cy="261610"/>
          </a:xfrm>
          <a:prstGeom prst="rect">
            <a:avLst/>
          </a:prstGeom>
          <a:noFill/>
        </p:spPr>
        <p:txBody>
          <a:bodyPr wrap="none" rtlCol="0">
            <a:spAutoFit/>
          </a:bodyPr>
          <a:lstStyle/>
          <a:p>
            <a:pPr algn="l"/>
            <a:r>
              <a:rPr lang="en-US" sz="1100" b="1" dirty="0" smtClean="0">
                <a:solidFill>
                  <a:srgbClr val="333333"/>
                </a:solidFill>
                <a:latin typeface="+mn-lt"/>
                <a:ea typeface="+mn-ea"/>
              </a:rPr>
              <a:t>Source:  FORRESTER, 2009</a:t>
            </a:r>
          </a:p>
        </p:txBody>
      </p:sp>
      <p:sp>
        <p:nvSpPr>
          <p:cNvPr id="56" name="Oval 27"/>
          <p:cNvSpPr>
            <a:spLocks noChangeArrowheads="1"/>
          </p:cNvSpPr>
          <p:nvPr/>
        </p:nvSpPr>
        <p:spPr bwMode="auto">
          <a:xfrm>
            <a:off x="2356287" y="5627687"/>
            <a:ext cx="419100" cy="401638"/>
          </a:xfrm>
          <a:prstGeom prst="ellipse">
            <a:avLst/>
          </a:prstGeom>
          <a:solidFill>
            <a:srgbClr val="00B0F0"/>
          </a:solidFill>
          <a:ln w="38100" algn="ctr">
            <a:noFill/>
            <a:round/>
            <a:headEnd type="none" w="lg" len="lg"/>
            <a:tailEnd type="none" w="lg" len="lg"/>
          </a:ln>
          <a:effectLst>
            <a:outerShdw blurRad="50800" dist="38100" dir="2700000" algn="tl" rotWithShape="0">
              <a:prstClr val="black">
                <a:alpha val="40000"/>
              </a:prstClr>
            </a:outerShdw>
          </a:effectLst>
        </p:spPr>
        <p:txBody>
          <a:bodyPr anchor="ctr"/>
          <a:lstStyle/>
          <a:p>
            <a:pPr fontAlgn="auto">
              <a:spcBef>
                <a:spcPct val="50000"/>
              </a:spcBef>
              <a:spcAft>
                <a:spcPct val="0"/>
              </a:spcAft>
              <a:defRPr/>
            </a:pPr>
            <a:endParaRPr lang="en-US" sz="1100" b="1" kern="0" dirty="0">
              <a:solidFill>
                <a:sysClr val="windowText" lastClr="000000"/>
              </a:solidFill>
              <a:ea typeface="Arial Unicode MS" pitchFamily="34" charset="-128"/>
              <a:cs typeface="Arial Unicode MS" pitchFamily="34" charset="-128"/>
            </a:endParaRPr>
          </a:p>
        </p:txBody>
      </p:sp>
      <p:sp>
        <p:nvSpPr>
          <p:cNvPr id="57" name="Oval 27"/>
          <p:cNvSpPr>
            <a:spLocks noChangeArrowheads="1"/>
          </p:cNvSpPr>
          <p:nvPr/>
        </p:nvSpPr>
        <p:spPr bwMode="auto">
          <a:xfrm>
            <a:off x="3644784" y="5658534"/>
            <a:ext cx="419100" cy="401638"/>
          </a:xfrm>
          <a:prstGeom prst="ellipse">
            <a:avLst/>
          </a:prstGeom>
          <a:solidFill>
            <a:srgbClr val="FFFF00"/>
          </a:solidFill>
          <a:ln w="38100" algn="ctr">
            <a:noFill/>
            <a:round/>
            <a:headEnd type="none" w="lg" len="lg"/>
            <a:tailEnd type="none" w="lg" len="lg"/>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ct val="50000"/>
              </a:spcBef>
              <a:spcAft>
                <a:spcPct val="0"/>
              </a:spcAft>
              <a:buClrTx/>
              <a:buSzTx/>
              <a:buFontTx/>
              <a:buNone/>
              <a:tabLst/>
              <a:defRPr/>
            </a:pPr>
            <a:endParaRPr lang="en-US" sz="1100" b="1" kern="0" dirty="0">
              <a:solidFill>
                <a:sysClr val="windowText" lastClr="000000"/>
              </a:solidFill>
              <a:ea typeface="Arial Unicode MS" pitchFamily="34" charset="-128"/>
              <a:cs typeface="Arial Unicode MS" pitchFamily="34" charset="-128"/>
            </a:endParaRPr>
          </a:p>
        </p:txBody>
      </p:sp>
      <p:sp>
        <p:nvSpPr>
          <p:cNvPr id="58" name="Text Box 8"/>
          <p:cNvSpPr txBox="1">
            <a:spLocks noChangeArrowheads="1"/>
          </p:cNvSpPr>
          <p:nvPr/>
        </p:nvSpPr>
        <p:spPr bwMode="auto">
          <a:xfrm>
            <a:off x="2781428" y="5583313"/>
            <a:ext cx="1317031" cy="461665"/>
          </a:xfrm>
          <a:prstGeom prst="rect">
            <a:avLst/>
          </a:prstGeom>
          <a:noFill/>
          <a:ln w="9525">
            <a:noFill/>
            <a:miter lim="800000"/>
            <a:headEnd/>
            <a:tailEnd/>
          </a:ln>
          <a:effectLst/>
        </p:spPr>
        <p:txBody>
          <a:bodyPr wrap="square">
            <a:spAutoFit/>
          </a:bodyPr>
          <a:lstStyle/>
          <a:p>
            <a:pPr algn="l" eaLnBrk="0" hangingPunct="0"/>
            <a:r>
              <a:rPr lang="en-US" sz="1200" b="1" dirty="0" smtClean="0">
                <a:cs typeface="Arial" pitchFamily="34" charset="0"/>
              </a:rPr>
              <a:t>Network Security</a:t>
            </a:r>
          </a:p>
        </p:txBody>
      </p:sp>
      <p:sp>
        <p:nvSpPr>
          <p:cNvPr id="59" name="Text Box 8"/>
          <p:cNvSpPr txBox="1">
            <a:spLocks noChangeArrowheads="1"/>
          </p:cNvSpPr>
          <p:nvPr/>
        </p:nvSpPr>
        <p:spPr bwMode="auto">
          <a:xfrm>
            <a:off x="4093082" y="5598518"/>
            <a:ext cx="1317031" cy="461665"/>
          </a:xfrm>
          <a:prstGeom prst="rect">
            <a:avLst/>
          </a:prstGeom>
          <a:noFill/>
          <a:ln w="9525">
            <a:noFill/>
            <a:miter lim="800000"/>
            <a:headEnd/>
            <a:tailEnd/>
          </a:ln>
          <a:effectLst/>
        </p:spPr>
        <p:txBody>
          <a:bodyPr wrap="square">
            <a:spAutoFit/>
          </a:bodyPr>
          <a:lstStyle/>
          <a:p>
            <a:pPr algn="l" eaLnBrk="0" hangingPunct="0"/>
            <a:r>
              <a:rPr lang="en-US" sz="1200" b="1" dirty="0" smtClean="0">
                <a:cs typeface="Arial" pitchFamily="34" charset="0"/>
              </a:rPr>
              <a:t>Identity Management</a:t>
            </a:r>
          </a:p>
        </p:txBody>
      </p:sp>
      <p:sp>
        <p:nvSpPr>
          <p:cNvPr id="55" name="Oval 27"/>
          <p:cNvSpPr>
            <a:spLocks noChangeArrowheads="1"/>
          </p:cNvSpPr>
          <p:nvPr/>
        </p:nvSpPr>
        <p:spPr bwMode="auto">
          <a:xfrm>
            <a:off x="5246499" y="5641597"/>
            <a:ext cx="457200" cy="393700"/>
          </a:xfrm>
          <a:prstGeom prst="ellipse">
            <a:avLst/>
          </a:prstGeom>
          <a:solidFill>
            <a:srgbClr val="92D050"/>
          </a:solidFill>
          <a:ln w="38100" algn="ctr">
            <a:noFill/>
            <a:round/>
            <a:headEnd type="none" w="lg" len="lg"/>
            <a:tailEnd type="none" w="lg" len="lg"/>
          </a:ln>
          <a:effectLst>
            <a:outerShdw blurRad="50800" dist="38100" dir="2700000" algn="tl" rotWithShape="0">
              <a:prstClr val="black">
                <a:alpha val="40000"/>
              </a:prstClr>
            </a:outerShdw>
          </a:effectLst>
        </p:spPr>
        <p:txBody>
          <a:bodyPr anchor="ctr"/>
          <a:lstStyle/>
          <a:p>
            <a:pPr fontAlgn="auto">
              <a:spcBef>
                <a:spcPct val="50000"/>
              </a:spcBef>
              <a:spcAft>
                <a:spcPct val="0"/>
              </a:spcAft>
              <a:defRPr/>
            </a:pPr>
            <a:endParaRPr lang="en-US" sz="1200" b="1" kern="0" dirty="0">
              <a:solidFill>
                <a:sysClr val="windowText" lastClr="000000"/>
              </a:solidFill>
              <a:ea typeface="Arial Unicode MS" pitchFamily="34" charset="-128"/>
              <a:cs typeface="Arial Unicode MS" pitchFamily="34" charset="-128"/>
            </a:endParaRPr>
          </a:p>
        </p:txBody>
      </p:sp>
      <p:sp>
        <p:nvSpPr>
          <p:cNvPr id="60" name="Text Box 8"/>
          <p:cNvSpPr txBox="1">
            <a:spLocks noChangeArrowheads="1"/>
          </p:cNvSpPr>
          <p:nvPr/>
        </p:nvSpPr>
        <p:spPr bwMode="auto">
          <a:xfrm>
            <a:off x="5705166" y="5675417"/>
            <a:ext cx="704023" cy="276999"/>
          </a:xfrm>
          <a:prstGeom prst="rect">
            <a:avLst/>
          </a:prstGeom>
          <a:noFill/>
          <a:ln w="9525">
            <a:noFill/>
            <a:miter lim="800000"/>
            <a:headEnd/>
            <a:tailEnd/>
          </a:ln>
          <a:effectLst/>
        </p:spPr>
        <p:txBody>
          <a:bodyPr wrap="square">
            <a:spAutoFit/>
          </a:bodyPr>
          <a:lstStyle/>
          <a:p>
            <a:pPr algn="l" eaLnBrk="0" hangingPunct="0"/>
            <a:r>
              <a:rPr lang="en-US" sz="1200" b="1" dirty="0" smtClean="0">
                <a:cs typeface="Arial" pitchFamily="34" charset="0"/>
              </a:rPr>
              <a:t>Others</a:t>
            </a:r>
          </a:p>
        </p:txBody>
      </p:sp>
      <p:cxnSp>
        <p:nvCxnSpPr>
          <p:cNvPr id="64" name="Straight Arrow Connector 63"/>
          <p:cNvCxnSpPr>
            <a:endCxn id="188" idx="4"/>
          </p:cNvCxnSpPr>
          <p:nvPr/>
        </p:nvCxnSpPr>
        <p:spPr bwMode="auto">
          <a:xfrm rot="16200000" flipV="1">
            <a:off x="3291703" y="2449492"/>
            <a:ext cx="1153695" cy="420311"/>
          </a:xfrm>
          <a:prstGeom prst="straightConnector1">
            <a:avLst/>
          </a:prstGeom>
          <a:solidFill>
            <a:srgbClr val="0095D3"/>
          </a:solidFill>
          <a:ln w="19050" cap="flat" cmpd="sng" algn="ctr">
            <a:solidFill>
              <a:srgbClr val="FF0000"/>
            </a:solidFill>
            <a:prstDash val="solid"/>
            <a:round/>
            <a:headEnd type="none" w="med" len="med"/>
            <a:tailEnd type="arrow"/>
          </a:ln>
          <a:effectLst/>
        </p:spPr>
      </p:cxnSp>
      <p:cxnSp>
        <p:nvCxnSpPr>
          <p:cNvPr id="68" name="Straight Arrow Connector 67"/>
          <p:cNvCxnSpPr>
            <a:endCxn id="192" idx="6"/>
          </p:cNvCxnSpPr>
          <p:nvPr/>
        </p:nvCxnSpPr>
        <p:spPr bwMode="auto">
          <a:xfrm rot="10800000" flipV="1">
            <a:off x="2298700" y="3236494"/>
            <a:ext cx="1767974" cy="205205"/>
          </a:xfrm>
          <a:prstGeom prst="straightConnector1">
            <a:avLst/>
          </a:prstGeom>
          <a:solidFill>
            <a:srgbClr val="0095D3"/>
          </a:solidFill>
          <a:ln w="19050" cap="flat" cmpd="sng" algn="ctr">
            <a:solidFill>
              <a:srgbClr val="FF0000"/>
            </a:solidFill>
            <a:prstDash val="solid"/>
            <a:round/>
            <a:headEnd type="none" w="med" len="med"/>
            <a:tailEnd type="arrow"/>
          </a:ln>
          <a:effectLst/>
        </p:spPr>
      </p:cxnSp>
      <p:cxnSp>
        <p:nvCxnSpPr>
          <p:cNvPr id="69" name="Straight Arrow Connector 68"/>
          <p:cNvCxnSpPr/>
          <p:nvPr/>
        </p:nvCxnSpPr>
        <p:spPr bwMode="auto">
          <a:xfrm rot="5400000">
            <a:off x="3621506" y="3344780"/>
            <a:ext cx="577516" cy="360946"/>
          </a:xfrm>
          <a:prstGeom prst="straightConnector1">
            <a:avLst/>
          </a:prstGeom>
          <a:solidFill>
            <a:srgbClr val="0095D3"/>
          </a:solidFill>
          <a:ln w="19050" cap="flat" cmpd="sng" algn="ctr">
            <a:solidFill>
              <a:srgbClr val="FF0000"/>
            </a:solidFill>
            <a:prstDash val="solid"/>
            <a:round/>
            <a:headEnd type="none" w="med" len="med"/>
            <a:tailEnd type="arrow"/>
          </a:ln>
          <a:effectLst/>
        </p:spPr>
      </p:cxnSp>
      <p:sp>
        <p:nvSpPr>
          <p:cNvPr id="61" name="Text Box 16"/>
          <p:cNvSpPr txBox="1">
            <a:spLocks noChangeArrowheads="1"/>
          </p:cNvSpPr>
          <p:nvPr/>
        </p:nvSpPr>
        <p:spPr bwMode="auto">
          <a:xfrm>
            <a:off x="3848681" y="2397209"/>
            <a:ext cx="2949157" cy="396875"/>
          </a:xfrm>
          <a:prstGeom prst="rect">
            <a:avLst/>
          </a:prstGeom>
          <a:noFill/>
          <a:ln w="9525">
            <a:noFill/>
            <a:miter lim="800000"/>
            <a:headEnd/>
            <a:tailEnd/>
          </a:ln>
          <a:effectLst/>
        </p:spPr>
        <p:txBody>
          <a:bodyPr wrap="square">
            <a:spAutoFit/>
          </a:bodyPr>
          <a:lstStyle/>
          <a:p>
            <a:pPr eaLnBrk="0" hangingPunct="0"/>
            <a:r>
              <a:rPr lang="en-US" sz="2000" b="0" dirty="0" smtClean="0">
                <a:solidFill>
                  <a:srgbClr val="FF0000"/>
                </a:solidFill>
                <a:cs typeface="Arial" pitchFamily="34" charset="0"/>
              </a:rPr>
              <a:t>Segments We Address</a:t>
            </a:r>
            <a:endParaRPr lang="en-US" sz="2000" b="0" dirty="0">
              <a:solidFill>
                <a:srgbClr val="FF0000"/>
              </a:solidFill>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vShield Edge 1.0 vs. vShield Zones 4.1 vs. vShield App 1.0</a:t>
            </a:r>
            <a:endParaRPr lang="en-US" dirty="0"/>
          </a:p>
        </p:txBody>
      </p:sp>
      <p:pic>
        <p:nvPicPr>
          <p:cNvPr id="4" name="Picture 3" descr="differences.png"/>
          <p:cNvPicPr>
            <a:picLocks noChangeAspect="1"/>
          </p:cNvPicPr>
          <p:nvPr/>
        </p:nvPicPr>
        <p:blipFill>
          <a:blip r:embed="rId3" cstate="print"/>
          <a:stretch>
            <a:fillRect/>
          </a:stretch>
        </p:blipFill>
        <p:spPr>
          <a:xfrm>
            <a:off x="1021360" y="826932"/>
            <a:ext cx="7380428" cy="5471348"/>
          </a:xfrm>
          <a:prstGeom prst="rect">
            <a:avLst/>
          </a:prstGeom>
          <a:solidFill>
            <a:schemeClr val="bg1">
              <a:alpha val="0"/>
            </a:schemeClr>
          </a:solidFill>
        </p:spPr>
      </p:pic>
      <p:sp useBgFill="1">
        <p:nvSpPr>
          <p:cNvPr id="5" name="Rectangle 4"/>
          <p:cNvSpPr/>
          <p:nvPr/>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4025" y="184150"/>
            <a:ext cx="8382000" cy="333375"/>
          </a:xfrm>
        </p:spPr>
        <p:txBody>
          <a:bodyPr/>
          <a:lstStyle/>
          <a:p>
            <a:r>
              <a:rPr lang="en-US" dirty="0" err="1" smtClean="0"/>
              <a:t>vShield</a:t>
            </a:r>
            <a:r>
              <a:rPr lang="en-US" dirty="0" smtClean="0"/>
              <a:t> Products  </a:t>
            </a:r>
          </a:p>
        </p:txBody>
      </p:sp>
      <p:sp>
        <p:nvSpPr>
          <p:cNvPr id="3" name="Slide Number Placeholder 2"/>
          <p:cNvSpPr>
            <a:spLocks noGrp="1"/>
          </p:cNvSpPr>
          <p:nvPr>
            <p:ph type="sldNum" sz="quarter" idx="4294967295"/>
          </p:nvPr>
        </p:nvSpPr>
        <p:spPr bwMode="auto">
          <a:xfrm>
            <a:off x="0" y="5980113"/>
            <a:ext cx="8382000" cy="228600"/>
          </a:xfrm>
          <a:prstGeom prst="rect">
            <a:avLst/>
          </a:prstGeom>
          <a:ln>
            <a:miter lim="800000"/>
            <a:headEnd/>
            <a:tailEnd/>
          </a:ln>
        </p:spPr>
        <p:txBody>
          <a:bodyPr/>
          <a:lstStyle/>
          <a:p>
            <a:pPr eaLnBrk="0" hangingPunct="0">
              <a:defRPr/>
            </a:pPr>
            <a:fld id="{F9469F8B-DFAE-4F98-9FCC-3A2AD262F34C}" type="slidenum">
              <a:rPr lang="en-US" sz="1000"/>
              <a:pPr eaLnBrk="0" hangingPunct="0">
                <a:defRPr/>
              </a:pPr>
              <a:t>31</a:t>
            </a:fld>
            <a:endParaRPr lang="en-US" sz="1000" dirty="0"/>
          </a:p>
        </p:txBody>
      </p:sp>
      <p:graphicFrame>
        <p:nvGraphicFramePr>
          <p:cNvPr id="5" name="Table 4"/>
          <p:cNvGraphicFramePr>
            <a:graphicFrameLocks noGrp="1"/>
          </p:cNvGraphicFramePr>
          <p:nvPr/>
        </p:nvGraphicFramePr>
        <p:xfrm>
          <a:off x="436563" y="804863"/>
          <a:ext cx="6335532" cy="3966842"/>
        </p:xfrm>
        <a:graphic>
          <a:graphicData uri="http://schemas.openxmlformats.org/drawingml/2006/table">
            <a:tbl>
              <a:tblPr firstRow="1" bandRow="1">
                <a:tableStyleId>{93296810-A885-4BE3-A3E7-6D5BEEA58F35}</a:tableStyleId>
              </a:tblPr>
              <a:tblGrid>
                <a:gridCol w="2920248"/>
                <a:gridCol w="890336"/>
                <a:gridCol w="2524948"/>
              </a:tblGrid>
              <a:tr h="676166">
                <a:tc>
                  <a:txBody>
                    <a:bodyPr/>
                    <a:lstStyle/>
                    <a:p>
                      <a:r>
                        <a:rPr lang="en-US" sz="1400" dirty="0" smtClean="0"/>
                        <a:t>Product SKUs</a:t>
                      </a:r>
                      <a:endParaRPr lang="en-US" sz="1400" dirty="0"/>
                    </a:p>
                  </a:txBody>
                  <a:tcPr anchor="ctr"/>
                </a:tc>
                <a:tc>
                  <a:txBody>
                    <a:bodyPr/>
                    <a:lstStyle/>
                    <a:p>
                      <a:pPr algn="ctr"/>
                      <a:r>
                        <a:rPr lang="en-US" sz="1400" dirty="0" smtClean="0"/>
                        <a:t>List/VM</a:t>
                      </a:r>
                      <a:endParaRPr lang="en-US" sz="1400" dirty="0"/>
                    </a:p>
                  </a:txBody>
                  <a:tcPr anchor="ctr"/>
                </a:tc>
                <a:tc>
                  <a:txBody>
                    <a:bodyPr/>
                    <a:lstStyle/>
                    <a:p>
                      <a:pPr algn="ctr"/>
                      <a:r>
                        <a:rPr lang="en-US" sz="1400" dirty="0" smtClean="0"/>
                        <a:t>SnS</a:t>
                      </a:r>
                      <a:endParaRPr lang="en-US" sz="1400" dirty="0"/>
                    </a:p>
                  </a:txBody>
                  <a:tcPr anchor="ctr"/>
                </a:tc>
              </a:tr>
              <a:tr h="548446">
                <a:tc>
                  <a:txBody>
                    <a:bodyPr/>
                    <a:lstStyle/>
                    <a:p>
                      <a:r>
                        <a:rPr lang="en-US" sz="1200" b="1" dirty="0" smtClean="0"/>
                        <a:t>vShield Edge 1.0</a:t>
                      </a:r>
                      <a:endParaRPr lang="en-US" sz="1200" b="1" dirty="0"/>
                    </a:p>
                  </a:txBody>
                  <a:tcPr anchor="ctr"/>
                </a:tc>
                <a:tc>
                  <a:txBody>
                    <a:bodyPr/>
                    <a:lstStyle/>
                    <a:p>
                      <a:pPr algn="ctr"/>
                      <a:r>
                        <a:rPr lang="en-US" sz="1200" b="1" dirty="0" smtClean="0"/>
                        <a:t>$150</a:t>
                      </a:r>
                      <a:endParaRPr lang="en-US" sz="1200" b="1" dirty="0"/>
                    </a:p>
                  </a:txBody>
                  <a:tcPr anchor="ctr"/>
                </a:tc>
                <a:tc>
                  <a:txBody>
                    <a:bodyPr/>
                    <a:lstStyle/>
                    <a:p>
                      <a:pPr algn="ctr"/>
                      <a:r>
                        <a:rPr lang="en-US" sz="1200" b="1" dirty="0" smtClean="0"/>
                        <a:t>Standard Basic, Production</a:t>
                      </a:r>
                      <a:endParaRPr lang="en-US" sz="1200" b="1" dirty="0"/>
                    </a:p>
                  </a:txBody>
                  <a:tcPr anchor="ctr"/>
                </a:tc>
              </a:tr>
              <a:tr h="548446">
                <a:tc>
                  <a:txBody>
                    <a:bodyPr/>
                    <a:lstStyle/>
                    <a:p>
                      <a:r>
                        <a:rPr lang="en-US" sz="1200" b="1" dirty="0" smtClean="0"/>
                        <a:t>vShield Endpoint 1.0</a:t>
                      </a:r>
                      <a:endParaRPr lang="en-US" sz="1200" b="1" dirty="0"/>
                    </a:p>
                  </a:txBody>
                  <a:tcPr anchor="ctr"/>
                </a:tc>
                <a:tc>
                  <a:txBody>
                    <a:bodyPr/>
                    <a:lstStyle/>
                    <a:p>
                      <a:pPr algn="ctr"/>
                      <a:r>
                        <a:rPr lang="en-US" sz="1200" b="1" dirty="0" smtClean="0"/>
                        <a:t>$50</a:t>
                      </a:r>
                      <a:endParaRPr lang="en-US" sz="12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Standard Basic, Production</a:t>
                      </a:r>
                    </a:p>
                  </a:txBody>
                  <a:tcPr anchor="ctr"/>
                </a:tc>
              </a:tr>
              <a:tr h="548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vShield</a:t>
                      </a:r>
                      <a:r>
                        <a:rPr lang="en-US" sz="1200" b="1" baseline="0" dirty="0" smtClean="0"/>
                        <a:t> Zones for </a:t>
                      </a:r>
                      <a:r>
                        <a:rPr lang="en-US" sz="1200" b="1" baseline="0" dirty="0" err="1" smtClean="0"/>
                        <a:t>vSphere</a:t>
                      </a:r>
                      <a:r>
                        <a:rPr lang="en-US" sz="1200" b="1" baseline="0" dirty="0" smtClean="0"/>
                        <a:t> 4.1</a:t>
                      </a:r>
                      <a:br>
                        <a:rPr lang="en-US" sz="1200" b="1" baseline="0" dirty="0" smtClean="0"/>
                      </a:br>
                      <a:r>
                        <a:rPr lang="en-US" sz="1000" b="1" baseline="0" dirty="0" smtClean="0"/>
                        <a:t>(</a:t>
                      </a:r>
                      <a:r>
                        <a:rPr lang="en-US" sz="1000" b="1" dirty="0" smtClean="0"/>
                        <a:t>Included in </a:t>
                      </a:r>
                      <a:r>
                        <a:rPr lang="en-US" sz="1000" b="1" dirty="0" err="1" smtClean="0"/>
                        <a:t>vSphere</a:t>
                      </a:r>
                      <a:r>
                        <a:rPr lang="en-US" sz="1000" b="1" baseline="0" dirty="0" smtClean="0"/>
                        <a:t> Advanced and above)</a:t>
                      </a:r>
                      <a:endParaRPr lang="en-US" sz="1200" b="1" dirty="0" smtClean="0"/>
                    </a:p>
                  </a:txBody>
                  <a:tcPr anchor="ctr"/>
                </a:tc>
                <a:tc>
                  <a:txBody>
                    <a:bodyPr/>
                    <a:lstStyle/>
                    <a:p>
                      <a:pPr algn="ctr"/>
                      <a:r>
                        <a:rPr lang="en-US" sz="1200" b="1" dirty="0" smtClean="0"/>
                        <a:t>NA</a:t>
                      </a:r>
                      <a:endParaRPr lang="en-US" sz="1200" b="1" dirty="0"/>
                    </a:p>
                  </a:txBody>
                  <a:tcPr anchor="ctr"/>
                </a:tc>
                <a:tc>
                  <a:txBody>
                    <a:bodyPr/>
                    <a:lstStyle/>
                    <a:p>
                      <a:pPr algn="ctr"/>
                      <a:r>
                        <a:rPr lang="en-US" sz="1200" b="1" dirty="0" err="1" smtClean="0"/>
                        <a:t>vSphere</a:t>
                      </a:r>
                      <a:r>
                        <a:rPr lang="en-US" sz="1200" b="1" baseline="0" dirty="0" smtClean="0"/>
                        <a:t> </a:t>
                      </a:r>
                      <a:r>
                        <a:rPr lang="en-US" sz="1200" b="1" baseline="0" dirty="0" err="1" smtClean="0"/>
                        <a:t>SnS</a:t>
                      </a:r>
                      <a:r>
                        <a:rPr lang="en-US" sz="1200" b="1" baseline="0" dirty="0" smtClean="0"/>
                        <a:t> applies</a:t>
                      </a:r>
                      <a:endParaRPr lang="en-US" sz="1200" b="1" dirty="0"/>
                    </a:p>
                  </a:txBody>
                  <a:tcPr anchor="ctr"/>
                </a:tc>
              </a:tr>
              <a:tr h="548446">
                <a:tc>
                  <a:txBody>
                    <a:bodyPr/>
                    <a:lstStyle/>
                    <a:p>
                      <a:r>
                        <a:rPr lang="en-US" sz="1200" b="1" dirty="0" smtClean="0"/>
                        <a:t>vShield</a:t>
                      </a:r>
                      <a:r>
                        <a:rPr lang="en-US" sz="1200" b="1" baseline="0" dirty="0" smtClean="0"/>
                        <a:t> App  1.0 (includes Endpoint and Zones)</a:t>
                      </a:r>
                      <a:endParaRPr lang="en-US" sz="1200" b="1" dirty="0"/>
                    </a:p>
                  </a:txBody>
                  <a:tcPr anchor="ctr"/>
                </a:tc>
                <a:tc>
                  <a:txBody>
                    <a:bodyPr/>
                    <a:lstStyle/>
                    <a:p>
                      <a:pPr algn="ctr"/>
                      <a:r>
                        <a:rPr lang="en-US" sz="1200" b="1" dirty="0" smtClean="0"/>
                        <a:t>$150</a:t>
                      </a:r>
                      <a:endParaRPr lang="en-US" sz="12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Standard Basic, Production</a:t>
                      </a:r>
                    </a:p>
                    <a:p>
                      <a:pPr algn="ctr"/>
                      <a:endParaRPr lang="en-US" sz="1200" b="1" dirty="0"/>
                    </a:p>
                  </a:txBody>
                  <a:tcPr anchor="ctr"/>
                </a:tc>
              </a:tr>
              <a:tr h="548446">
                <a:tc>
                  <a:txBody>
                    <a:bodyPr/>
                    <a:lstStyle/>
                    <a:p>
                      <a:r>
                        <a:rPr lang="en-US" sz="1200" b="1" dirty="0" smtClean="0"/>
                        <a:t>Upgrade to full vShield Edge 1.0 from VMware Cloud Director</a:t>
                      </a:r>
                      <a:endParaRPr lang="en-US" sz="1200" b="1" dirty="0"/>
                    </a:p>
                  </a:txBody>
                  <a:tcPr anchor="ctr"/>
                </a:tc>
                <a:tc>
                  <a:txBody>
                    <a:bodyPr/>
                    <a:lstStyle/>
                    <a:p>
                      <a:pPr algn="ctr"/>
                      <a:r>
                        <a:rPr lang="en-US" sz="1200" b="1" dirty="0" smtClean="0"/>
                        <a:t>$110</a:t>
                      </a:r>
                      <a:endParaRPr lang="en-US" sz="1200" b="1" dirty="0"/>
                    </a:p>
                  </a:txBody>
                  <a:tcPr anchor="ctr"/>
                </a:tc>
                <a:tc>
                  <a:txBody>
                    <a:bodyPr/>
                    <a:lstStyle/>
                    <a:p>
                      <a:pPr algn="ctr"/>
                      <a:r>
                        <a:rPr lang="en-US" sz="1200" b="1" dirty="0" smtClean="0"/>
                        <a:t>Standard</a:t>
                      </a:r>
                      <a:r>
                        <a:rPr lang="en-US" sz="1200" b="1" baseline="0" dirty="0" smtClean="0"/>
                        <a:t> Basic, Production</a:t>
                      </a:r>
                      <a:endParaRPr lang="en-US" sz="1200" b="1" dirty="0"/>
                    </a:p>
                  </a:txBody>
                  <a:tcPr anchor="ctr"/>
                </a:tc>
              </a:tr>
              <a:tr h="548446">
                <a:tc>
                  <a:txBody>
                    <a:bodyPr/>
                    <a:lstStyle/>
                    <a:p>
                      <a:r>
                        <a:rPr lang="en-US" sz="1200" b="1" dirty="0" smtClean="0"/>
                        <a:t>Upgrade to vShield App 1.0 from vShield Endpoint 1.0</a:t>
                      </a:r>
                      <a:endParaRPr lang="en-US" sz="1200" b="1" dirty="0"/>
                    </a:p>
                  </a:txBody>
                  <a:tcPr anchor="ctr"/>
                </a:tc>
                <a:tc>
                  <a:txBody>
                    <a:bodyPr/>
                    <a:lstStyle/>
                    <a:p>
                      <a:pPr algn="ctr"/>
                      <a:r>
                        <a:rPr lang="en-US" sz="1200" b="1" dirty="0" smtClean="0"/>
                        <a:t>$110</a:t>
                      </a:r>
                      <a:endParaRPr lang="en-US" sz="1200" b="1" dirty="0"/>
                    </a:p>
                  </a:txBody>
                  <a:tcPr anchor="ctr"/>
                </a:tc>
                <a:tc>
                  <a:txBody>
                    <a:bodyPr/>
                    <a:lstStyle/>
                    <a:p>
                      <a:pPr algn="ctr"/>
                      <a:r>
                        <a:rPr lang="en-US" sz="1200" b="1" dirty="0" smtClean="0"/>
                        <a:t>Standard Basic, Production</a:t>
                      </a:r>
                      <a:endParaRPr lang="en-US" sz="1200" b="1" dirty="0"/>
                    </a:p>
                  </a:txBody>
                  <a:tcPr anchor="ctr"/>
                </a:tc>
              </a:tr>
            </a:tbl>
          </a:graphicData>
        </a:graphic>
      </p:graphicFrame>
      <p:sp>
        <p:nvSpPr>
          <p:cNvPr id="7" name="TextBox 6"/>
          <p:cNvSpPr txBox="1"/>
          <p:nvPr/>
        </p:nvSpPr>
        <p:spPr>
          <a:xfrm>
            <a:off x="460790" y="4911364"/>
            <a:ext cx="7492290" cy="13111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l">
              <a:defRPr/>
            </a:pPr>
            <a:r>
              <a:rPr lang="en-US" sz="1200" b="1" dirty="0">
                <a:solidFill>
                  <a:srgbClr val="333333"/>
                </a:solidFill>
              </a:rPr>
              <a:t>Notes </a:t>
            </a:r>
          </a:p>
          <a:p>
            <a:pPr algn="l">
              <a:buFont typeface="Arial" pitchFamily="34" charset="0"/>
              <a:buChar char="•"/>
              <a:defRPr/>
            </a:pPr>
            <a:r>
              <a:rPr lang="en-US" sz="1200" dirty="0" smtClean="0">
                <a:solidFill>
                  <a:srgbClr val="FFFFFF"/>
                </a:solidFill>
              </a:rPr>
              <a:t>VMware Cloud Director – Includes vShield Edge subset(Firewall, DHCP, NAT)</a:t>
            </a:r>
            <a:endParaRPr lang="en-US" sz="1200" dirty="0">
              <a:solidFill>
                <a:srgbClr val="FFFFFF"/>
              </a:solidFill>
            </a:endParaRPr>
          </a:p>
          <a:p>
            <a:pPr algn="l">
              <a:buFont typeface="Arial" pitchFamily="34" charset="0"/>
              <a:buChar char="•"/>
              <a:defRPr/>
            </a:pPr>
            <a:r>
              <a:rPr lang="en-US" sz="1200" dirty="0">
                <a:solidFill>
                  <a:srgbClr val="FFFFFF"/>
                </a:solidFill>
              </a:rPr>
              <a:t>vShield </a:t>
            </a:r>
            <a:r>
              <a:rPr lang="en-US" sz="1200" dirty="0" smtClean="0">
                <a:solidFill>
                  <a:srgbClr val="FFFFFF"/>
                </a:solidFill>
              </a:rPr>
              <a:t>App – Includes </a:t>
            </a:r>
            <a:r>
              <a:rPr lang="en-US" sz="1200" dirty="0">
                <a:solidFill>
                  <a:srgbClr val="FFFFFF"/>
                </a:solidFill>
              </a:rPr>
              <a:t>vShield Endpoint</a:t>
            </a:r>
          </a:p>
          <a:p>
            <a:pPr algn="l">
              <a:buFont typeface="Arial" pitchFamily="34" charset="0"/>
              <a:buChar char="•"/>
              <a:defRPr/>
            </a:pPr>
            <a:r>
              <a:rPr lang="en-US" sz="1200" dirty="0" smtClean="0">
                <a:solidFill>
                  <a:srgbClr val="FFFFFF"/>
                </a:solidFill>
              </a:rPr>
              <a:t>VMware View 4.5 Premier SKUs – Include vShield Endpoint 1.0 </a:t>
            </a:r>
          </a:p>
          <a:p>
            <a:pPr algn="l">
              <a:buFont typeface="Arial" pitchFamily="34" charset="0"/>
              <a:buChar char="•"/>
              <a:defRPr/>
            </a:pPr>
            <a:r>
              <a:rPr lang="en-US" sz="1200" b="1" dirty="0" smtClean="0">
                <a:solidFill>
                  <a:srgbClr val="FFFF00"/>
                </a:solidFill>
              </a:rPr>
              <a:t>All SKUs – Min 25-VM purchase</a:t>
            </a:r>
            <a:endParaRPr lang="en-US" sz="1200"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vShield</a:t>
            </a:r>
            <a:r>
              <a:rPr lang="en-US" dirty="0" smtClean="0"/>
              <a:t> Wins Best of </a:t>
            </a:r>
            <a:r>
              <a:rPr lang="en-US" dirty="0" err="1" smtClean="0"/>
              <a:t>VMworld</a:t>
            </a:r>
            <a:r>
              <a:rPr lang="en-US" dirty="0" smtClean="0"/>
              <a:t> 2010</a:t>
            </a:r>
            <a:endParaRPr lang="en-US" dirty="0"/>
          </a:p>
        </p:txBody>
      </p:sp>
      <p:pic>
        <p:nvPicPr>
          <p:cNvPr id="9" name="Picture 8" descr="VMW_10Q3_Best_of_VMworld_award_R1.jpg"/>
          <p:cNvPicPr>
            <a:picLocks noChangeAspect="1"/>
          </p:cNvPicPr>
          <p:nvPr/>
        </p:nvPicPr>
        <p:blipFill>
          <a:blip r:embed="rId3" cstate="print"/>
          <a:stretch>
            <a:fillRect/>
          </a:stretch>
        </p:blipFill>
        <p:spPr>
          <a:xfrm>
            <a:off x="888604" y="737314"/>
            <a:ext cx="6632915" cy="4291886"/>
          </a:xfrm>
          <a:prstGeom prst="rect">
            <a:avLst/>
          </a:prstGeom>
          <a:ln>
            <a:solidFill>
              <a:schemeClr val="tx1"/>
            </a:solidFill>
          </a:ln>
        </p:spPr>
      </p:pic>
      <p:sp>
        <p:nvSpPr>
          <p:cNvPr id="7" name="Rectangle 6"/>
          <p:cNvSpPr/>
          <p:nvPr/>
        </p:nvSpPr>
        <p:spPr>
          <a:xfrm>
            <a:off x="893299" y="5240216"/>
            <a:ext cx="7019777"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600" dirty="0" smtClean="0">
                <a:solidFill>
                  <a:schemeClr val="tx1"/>
                </a:solidFill>
              </a:rPr>
              <a:t>“VMware </a:t>
            </a:r>
            <a:r>
              <a:rPr lang="en-US" sz="1600" dirty="0" err="1" smtClean="0">
                <a:solidFill>
                  <a:schemeClr val="tx1"/>
                </a:solidFill>
              </a:rPr>
              <a:t>vShield</a:t>
            </a:r>
            <a:r>
              <a:rPr lang="en-US" sz="1600" dirty="0" smtClean="0">
                <a:solidFill>
                  <a:schemeClr val="tx1"/>
                </a:solidFill>
              </a:rPr>
              <a:t> marks a major improvement in security. It includes many essential features for virtualization security, and the ability to isolate traffic for different port groups is a highlight”</a:t>
            </a:r>
          </a:p>
        </p:txBody>
      </p:sp>
      <p:sp useBgFill="1">
        <p:nvSpPr>
          <p:cNvPr id="5" name="Rectangle 4"/>
          <p:cNvSpPr/>
          <p:nvPr/>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t>
            </a:r>
            <a:endParaRPr lang="en-US" dirty="0"/>
          </a:p>
        </p:txBody>
      </p:sp>
      <p:sp>
        <p:nvSpPr>
          <p:cNvPr id="3" name="Text Placeholder 2"/>
          <p:cNvSpPr>
            <a:spLocks noGrp="1"/>
          </p:cNvSpPr>
          <p:nvPr>
            <p:ph type="body" sz="quarter" idx="13"/>
          </p:nvPr>
        </p:nvSpPr>
        <p:spPr/>
        <p:txBody>
          <a:bodyPr/>
          <a:lstStyle/>
          <a:p>
            <a:r>
              <a:rPr lang="en-US" sz="1600" dirty="0" smtClean="0"/>
              <a:t>“</a:t>
            </a:r>
            <a:r>
              <a:rPr lang="en-US" sz="1600" i="1" dirty="0" smtClean="0"/>
              <a:t>Definitely, the integration of </a:t>
            </a:r>
            <a:r>
              <a:rPr lang="en-US" sz="1600" i="1" dirty="0" err="1" smtClean="0"/>
              <a:t>vShield</a:t>
            </a:r>
            <a:r>
              <a:rPr lang="en-US" sz="1600" i="1" dirty="0" smtClean="0"/>
              <a:t>, offering application, network and end point security for the cloud, is a big step</a:t>
            </a:r>
            <a:r>
              <a:rPr lang="en-US" sz="1600" dirty="0" smtClean="0"/>
              <a:t>..” </a:t>
            </a:r>
            <a:r>
              <a:rPr lang="en-US" sz="1600" i="1" dirty="0" smtClean="0"/>
              <a:t>– </a:t>
            </a:r>
            <a:r>
              <a:rPr lang="en-US" sz="1600" i="1" dirty="0" err="1" smtClean="0"/>
              <a:t>CloudAve</a:t>
            </a:r>
            <a:r>
              <a:rPr lang="en-US" sz="1600" i="1" dirty="0" smtClean="0"/>
              <a:t>, Krishnan Subramanian</a:t>
            </a:r>
            <a:endParaRPr lang="en-US" sz="1600" dirty="0" smtClean="0"/>
          </a:p>
          <a:p>
            <a:r>
              <a:rPr lang="en-US" sz="1600" dirty="0" smtClean="0"/>
              <a:t> “</a:t>
            </a:r>
            <a:r>
              <a:rPr lang="en-US" sz="1600" i="1" dirty="0" smtClean="0"/>
              <a:t>The vision of moving legacy and new applications between public and private clouds necessitates a virtual security approach that surpasses static edge filtering commonly found in AV, IPS and firewalls</a:t>
            </a:r>
            <a:r>
              <a:rPr lang="en-US" sz="1600" dirty="0" smtClean="0"/>
              <a:t>.” </a:t>
            </a:r>
            <a:r>
              <a:rPr lang="en-US" sz="1600" i="1" dirty="0" smtClean="0"/>
              <a:t>– </a:t>
            </a:r>
            <a:r>
              <a:rPr lang="en-US" sz="1600" i="1" dirty="0" err="1" smtClean="0"/>
              <a:t>ComputerWorld</a:t>
            </a:r>
            <a:r>
              <a:rPr lang="en-US" sz="1600" i="1" dirty="0" smtClean="0"/>
              <a:t>, Eric </a:t>
            </a:r>
            <a:r>
              <a:rPr lang="en-US" sz="1600" i="1" dirty="0" err="1" smtClean="0"/>
              <a:t>Ogren</a:t>
            </a:r>
            <a:endParaRPr lang="en-US" sz="1600" dirty="0" smtClean="0"/>
          </a:p>
          <a:p>
            <a:r>
              <a:rPr lang="en-US" sz="1600" dirty="0" smtClean="0"/>
              <a:t> “</a:t>
            </a:r>
            <a:r>
              <a:rPr lang="en-US" sz="1600" i="1" dirty="0" smtClean="0"/>
              <a:t>You’ve got to hand it to VMware …..this week’s </a:t>
            </a:r>
            <a:r>
              <a:rPr lang="en-US" sz="1600" i="1" dirty="0" err="1" smtClean="0"/>
              <a:t>VMworld</a:t>
            </a:r>
            <a:r>
              <a:rPr lang="en-US" sz="1600" i="1" dirty="0" smtClean="0"/>
              <a:t>, the company announced the VMware </a:t>
            </a:r>
            <a:r>
              <a:rPr lang="en-US" sz="1600" i="1" dirty="0" err="1" smtClean="0"/>
              <a:t>vShield</a:t>
            </a:r>
            <a:r>
              <a:rPr lang="en-US" sz="1600" i="1" dirty="0" smtClean="0"/>
              <a:t> family of security products</a:t>
            </a:r>
            <a:r>
              <a:rPr lang="en-US" sz="1600" dirty="0" smtClean="0"/>
              <a:t>.” </a:t>
            </a:r>
            <a:r>
              <a:rPr lang="en-US" sz="1600" i="1" dirty="0" smtClean="0"/>
              <a:t>– Enterprise Strategy Group, Jon Oltsik</a:t>
            </a:r>
            <a:endParaRPr lang="en-US" sz="1600" dirty="0" smtClean="0"/>
          </a:p>
          <a:p>
            <a:r>
              <a:rPr lang="en-US" sz="1600" dirty="0" smtClean="0"/>
              <a:t> “</a:t>
            </a:r>
            <a:r>
              <a:rPr lang="en-US" sz="1600" i="1" dirty="0" err="1" smtClean="0"/>
              <a:t>vShield</a:t>
            </a:r>
            <a:r>
              <a:rPr lang="en-US" sz="1600" i="1" dirty="0" smtClean="0"/>
              <a:t> should help IT managers ensure that VMs can be protected and isolated in the virtual network with technology that is baked into the virtualization infrastructure</a:t>
            </a:r>
            <a:r>
              <a:rPr lang="en-US" sz="1600" dirty="0" smtClean="0"/>
              <a:t>.” </a:t>
            </a:r>
            <a:r>
              <a:rPr lang="en-US" sz="1600" i="1" dirty="0" smtClean="0"/>
              <a:t>– </a:t>
            </a:r>
            <a:r>
              <a:rPr lang="en-US" sz="1600" i="1" dirty="0" err="1" smtClean="0"/>
              <a:t>eWEEK</a:t>
            </a:r>
            <a:r>
              <a:rPr lang="en-US" sz="1600" i="1" dirty="0" smtClean="0"/>
              <a:t>, Cameron </a:t>
            </a:r>
            <a:r>
              <a:rPr lang="en-US" sz="1600" i="1" dirty="0" err="1" smtClean="0"/>
              <a:t>Sturdevant</a:t>
            </a:r>
            <a:endParaRPr lang="en-US" sz="1600" dirty="0" smtClean="0"/>
          </a:p>
          <a:p>
            <a:r>
              <a:rPr lang="en-US" dirty="0" smtClean="0"/>
              <a:t> </a:t>
            </a:r>
            <a:r>
              <a:rPr lang="en-US" sz="1600" dirty="0" smtClean="0"/>
              <a:t>“</a:t>
            </a:r>
            <a:r>
              <a:rPr lang="en-US" sz="1600" i="1" dirty="0" smtClean="0"/>
              <a:t>VMware has finally taken virtual machine security and added it through the entire virtualization stack.. The dark horse feature of this product? Load balancing. I tried it in the lab – it takes 30 seconds to set up load balancing. No more need for expensive F5’s – this could be a real game changer</a:t>
            </a:r>
            <a:r>
              <a:rPr lang="en-US" sz="1600" dirty="0" smtClean="0"/>
              <a:t>.” – Brandon Hahn</a:t>
            </a:r>
          </a:p>
          <a:p>
            <a:pPr>
              <a:buNone/>
            </a:pPr>
            <a:endParaRPr lang="en-US" dirty="0" smtClean="0"/>
          </a:p>
        </p:txBody>
      </p:sp>
      <p:sp useBgFill="1">
        <p:nvSpPr>
          <p:cNvPr id="4" name="Rectangle 3"/>
          <p:cNvSpPr/>
          <p:nvPr/>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Compliance are the Primary Concerns with Cloud </a:t>
            </a:r>
            <a:endParaRPr lang="en-US" dirty="0"/>
          </a:p>
        </p:txBody>
      </p:sp>
      <p:sp>
        <p:nvSpPr>
          <p:cNvPr id="4" name="Rectangle 17"/>
          <p:cNvSpPr>
            <a:spLocks noChangeArrowheads="1"/>
          </p:cNvSpPr>
          <p:nvPr/>
        </p:nvSpPr>
        <p:spPr bwMode="auto">
          <a:xfrm>
            <a:off x="1332354" y="4702735"/>
            <a:ext cx="6358198" cy="1308925"/>
          </a:xfrm>
          <a:prstGeom prst="rect">
            <a:avLst/>
          </a:prstGeom>
          <a:gradFill>
            <a:gsLst>
              <a:gs pos="0">
                <a:schemeClr val="tx2">
                  <a:lumMod val="60000"/>
                  <a:lumOff val="40000"/>
                </a:schemeClr>
              </a:gs>
              <a:gs pos="100000">
                <a:schemeClr val="bg2">
                  <a:lumMod val="60000"/>
                  <a:lumOff val="40000"/>
                </a:schemeClr>
              </a:gs>
            </a:gsLst>
          </a:gradFill>
          <a:ln w="12700">
            <a:solidFill>
              <a:schemeClr val="tx2">
                <a:lumMod val="75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buClr>
                <a:srgbClr val="000000"/>
              </a:buClr>
              <a:defRPr/>
            </a:pPr>
            <a:endParaRPr lang="en-US" sz="1600" b="1" dirty="0">
              <a:solidFill>
                <a:srgbClr val="000000"/>
              </a:solidFill>
            </a:endParaRPr>
          </a:p>
        </p:txBody>
      </p:sp>
      <p:sp>
        <p:nvSpPr>
          <p:cNvPr id="11" name="TextBox 10"/>
          <p:cNvSpPr txBox="1"/>
          <p:nvPr/>
        </p:nvSpPr>
        <p:spPr>
          <a:xfrm>
            <a:off x="3852005" y="5174427"/>
            <a:ext cx="1407758" cy="400110"/>
          </a:xfrm>
          <a:prstGeom prst="rect">
            <a:avLst/>
          </a:prstGeom>
          <a:noFill/>
        </p:spPr>
        <p:txBody>
          <a:bodyPr wrap="none" rtlCol="0">
            <a:spAutoFit/>
          </a:bodyPr>
          <a:lstStyle/>
          <a:p>
            <a:pPr algn="l"/>
            <a:r>
              <a:rPr lang="en-US" sz="2000" b="1" dirty="0" smtClean="0">
                <a:solidFill>
                  <a:srgbClr val="000000"/>
                </a:solidFill>
                <a:latin typeface="Arial"/>
                <a:ea typeface="ＭＳ Ｐゴシック"/>
              </a:rPr>
              <a:t>Internal IT</a:t>
            </a:r>
          </a:p>
        </p:txBody>
      </p:sp>
      <p:grpSp>
        <p:nvGrpSpPr>
          <p:cNvPr id="5" name="Group 16"/>
          <p:cNvGrpSpPr/>
          <p:nvPr/>
        </p:nvGrpSpPr>
        <p:grpSpPr>
          <a:xfrm>
            <a:off x="2899402" y="2518561"/>
            <a:ext cx="2965318" cy="1886752"/>
            <a:chOff x="2328754" y="1527961"/>
            <a:chExt cx="2965318" cy="1886752"/>
          </a:xfrm>
        </p:grpSpPr>
        <p:pic>
          <p:nvPicPr>
            <p:cNvPr id="3" name="Picture 2" descr="ICON_Cloud_Q308"/>
            <p:cNvPicPr>
              <a:picLocks noChangeAspect="1" noChangeArrowheads="1"/>
            </p:cNvPicPr>
            <p:nvPr/>
          </p:nvPicPr>
          <p:blipFill>
            <a:blip r:embed="rId3" cstate="email"/>
            <a:srcRect/>
            <a:stretch>
              <a:fillRect/>
            </a:stretch>
          </p:blipFill>
          <p:spPr bwMode="auto">
            <a:xfrm>
              <a:off x="2328754" y="1527961"/>
              <a:ext cx="2965318" cy="188675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 name="TextBox 11"/>
            <p:cNvSpPr txBox="1"/>
            <p:nvPr/>
          </p:nvSpPr>
          <p:spPr>
            <a:xfrm>
              <a:off x="3006786" y="2378302"/>
              <a:ext cx="1752403" cy="400110"/>
            </a:xfrm>
            <a:prstGeom prst="rect">
              <a:avLst/>
            </a:prstGeom>
            <a:noFill/>
          </p:spPr>
          <p:txBody>
            <a:bodyPr wrap="none" rtlCol="0">
              <a:spAutoFit/>
            </a:bodyPr>
            <a:lstStyle/>
            <a:p>
              <a:pPr algn="l"/>
              <a:r>
                <a:rPr lang="en-US" sz="2000" b="1" dirty="0" smtClean="0">
                  <a:solidFill>
                    <a:srgbClr val="000000"/>
                  </a:solidFill>
                  <a:latin typeface="Arial"/>
                  <a:ea typeface="ＭＳ Ｐゴシック"/>
                </a:rPr>
                <a:t>Public Cloud</a:t>
              </a:r>
            </a:p>
          </p:txBody>
        </p:sp>
      </p:grpSp>
      <p:sp>
        <p:nvSpPr>
          <p:cNvPr id="14" name="TextBox 13"/>
          <p:cNvSpPr txBox="1"/>
          <p:nvPr/>
        </p:nvSpPr>
        <p:spPr>
          <a:xfrm>
            <a:off x="585232" y="2724808"/>
            <a:ext cx="1723549" cy="461665"/>
          </a:xfrm>
          <a:prstGeom prst="rect">
            <a:avLst/>
          </a:prstGeom>
          <a:noFill/>
        </p:spPr>
        <p:txBody>
          <a:bodyPr wrap="none" rtlCol="0">
            <a:spAutoFit/>
          </a:bodyPr>
          <a:lstStyle/>
          <a:p>
            <a:pPr algn="l"/>
            <a:r>
              <a:rPr lang="en-US" dirty="0" smtClean="0">
                <a:solidFill>
                  <a:srgbClr val="6DB33F"/>
                </a:solidFill>
                <a:latin typeface="Arial"/>
                <a:ea typeface="ＭＳ Ｐゴシック"/>
                <a:sym typeface="Wingdings"/>
              </a:rPr>
              <a:t></a:t>
            </a:r>
            <a:r>
              <a:rPr lang="en-US" dirty="0" smtClean="0">
                <a:solidFill>
                  <a:srgbClr val="AAAAAA"/>
                </a:solidFill>
                <a:latin typeface="Arial"/>
                <a:ea typeface="ＭＳ Ｐゴシック"/>
                <a:sym typeface="Wingdings"/>
              </a:rPr>
              <a:t> </a:t>
            </a:r>
            <a:r>
              <a:rPr lang="en-US" sz="2000" b="1" dirty="0" smtClean="0">
                <a:solidFill>
                  <a:srgbClr val="000000"/>
                </a:solidFill>
              </a:rPr>
              <a:t>Rate Card</a:t>
            </a:r>
          </a:p>
        </p:txBody>
      </p:sp>
      <p:sp>
        <p:nvSpPr>
          <p:cNvPr id="15" name="TextBox 14"/>
          <p:cNvSpPr txBox="1"/>
          <p:nvPr/>
        </p:nvSpPr>
        <p:spPr>
          <a:xfrm>
            <a:off x="585232" y="3219289"/>
            <a:ext cx="1709122" cy="461665"/>
          </a:xfrm>
          <a:prstGeom prst="rect">
            <a:avLst/>
          </a:prstGeom>
          <a:noFill/>
        </p:spPr>
        <p:txBody>
          <a:bodyPr wrap="none" rtlCol="0">
            <a:spAutoFit/>
          </a:bodyPr>
          <a:lstStyle/>
          <a:p>
            <a:pPr algn="l"/>
            <a:r>
              <a:rPr lang="en-US" dirty="0" smtClean="0">
                <a:solidFill>
                  <a:srgbClr val="6DB33F"/>
                </a:solidFill>
                <a:sym typeface="Wingdings"/>
              </a:rPr>
              <a:t></a:t>
            </a:r>
            <a:r>
              <a:rPr lang="en-US" dirty="0" smtClean="0">
                <a:solidFill>
                  <a:srgbClr val="6DB33F"/>
                </a:solidFill>
                <a:latin typeface="Arial"/>
                <a:ea typeface="ＭＳ Ｐゴシック"/>
                <a:sym typeface="Wingdings"/>
              </a:rPr>
              <a:t> </a:t>
            </a:r>
            <a:r>
              <a:rPr lang="en-US" sz="2000" b="1" dirty="0" smtClean="0">
                <a:solidFill>
                  <a:srgbClr val="000000"/>
                </a:solidFill>
              </a:rPr>
              <a:t>Hands-off</a:t>
            </a:r>
          </a:p>
        </p:txBody>
      </p:sp>
      <p:sp>
        <p:nvSpPr>
          <p:cNvPr id="16" name="TextBox 15"/>
          <p:cNvSpPr txBox="1"/>
          <p:nvPr/>
        </p:nvSpPr>
        <p:spPr>
          <a:xfrm>
            <a:off x="585232" y="3713769"/>
            <a:ext cx="1949573" cy="461665"/>
          </a:xfrm>
          <a:prstGeom prst="rect">
            <a:avLst/>
          </a:prstGeom>
          <a:noFill/>
        </p:spPr>
        <p:txBody>
          <a:bodyPr wrap="none" rtlCol="0">
            <a:spAutoFit/>
          </a:bodyPr>
          <a:lstStyle/>
          <a:p>
            <a:pPr algn="l"/>
            <a:r>
              <a:rPr lang="en-US" dirty="0" smtClean="0">
                <a:solidFill>
                  <a:srgbClr val="6DB33F"/>
                </a:solidFill>
                <a:sym typeface="Wingdings"/>
              </a:rPr>
              <a:t></a:t>
            </a:r>
            <a:r>
              <a:rPr lang="en-US" dirty="0" smtClean="0">
                <a:solidFill>
                  <a:srgbClr val="AAAAAA"/>
                </a:solidFill>
                <a:latin typeface="Arial"/>
                <a:ea typeface="ＭＳ Ｐゴシック"/>
                <a:sym typeface="Wingdings"/>
              </a:rPr>
              <a:t> </a:t>
            </a:r>
            <a:r>
              <a:rPr lang="en-US" sz="2000" b="1" dirty="0" smtClean="0">
                <a:solidFill>
                  <a:srgbClr val="000000"/>
                </a:solidFill>
              </a:rPr>
              <a:t>Self-service</a:t>
            </a:r>
          </a:p>
        </p:txBody>
      </p:sp>
      <p:sp>
        <p:nvSpPr>
          <p:cNvPr id="13" name="TextBox 12"/>
          <p:cNvSpPr txBox="1"/>
          <p:nvPr/>
        </p:nvSpPr>
        <p:spPr>
          <a:xfrm>
            <a:off x="6525002" y="3248664"/>
            <a:ext cx="1353055" cy="461665"/>
          </a:xfrm>
          <a:prstGeom prst="rect">
            <a:avLst/>
          </a:prstGeom>
          <a:noFill/>
        </p:spPr>
        <p:txBody>
          <a:bodyPr wrap="none" rtlCol="0">
            <a:spAutoFit/>
          </a:bodyPr>
          <a:lstStyle/>
          <a:p>
            <a:pPr algn="l"/>
            <a:r>
              <a:rPr lang="en-US" dirty="0" smtClean="0">
                <a:solidFill>
                  <a:srgbClr val="6DB33F"/>
                </a:solidFill>
                <a:latin typeface="Arial"/>
                <a:ea typeface="ＭＳ Ｐゴシック"/>
                <a:sym typeface="Wingdings"/>
              </a:rPr>
              <a:t>?</a:t>
            </a:r>
            <a:r>
              <a:rPr lang="en-US" dirty="0" smtClean="0">
                <a:solidFill>
                  <a:srgbClr val="AAAAAA"/>
                </a:solidFill>
                <a:latin typeface="Arial"/>
                <a:ea typeface="ＭＳ Ｐゴシック"/>
                <a:sym typeface="Wingdings"/>
              </a:rPr>
              <a:t> </a:t>
            </a:r>
            <a:r>
              <a:rPr lang="en-US" sz="2000" b="1" dirty="0" smtClean="0">
                <a:solidFill>
                  <a:srgbClr val="000000"/>
                </a:solidFill>
              </a:rPr>
              <a:t>Control</a:t>
            </a:r>
          </a:p>
        </p:txBody>
      </p:sp>
      <p:sp>
        <p:nvSpPr>
          <p:cNvPr id="18" name="TextBox 17"/>
          <p:cNvSpPr txBox="1"/>
          <p:nvPr/>
        </p:nvSpPr>
        <p:spPr>
          <a:xfrm>
            <a:off x="6536152" y="2778400"/>
            <a:ext cx="1467068" cy="461665"/>
          </a:xfrm>
          <a:prstGeom prst="rect">
            <a:avLst/>
          </a:prstGeom>
          <a:noFill/>
        </p:spPr>
        <p:txBody>
          <a:bodyPr wrap="none" rtlCol="0">
            <a:spAutoFit/>
          </a:bodyPr>
          <a:lstStyle/>
          <a:p>
            <a:pPr algn="l"/>
            <a:r>
              <a:rPr lang="en-US" dirty="0" smtClean="0">
                <a:solidFill>
                  <a:srgbClr val="6DB33F"/>
                </a:solidFill>
                <a:sym typeface="Wingdings"/>
              </a:rPr>
              <a:t>?</a:t>
            </a:r>
            <a:r>
              <a:rPr lang="en-US" dirty="0" smtClean="0">
                <a:solidFill>
                  <a:srgbClr val="6DB33F"/>
                </a:solidFill>
                <a:latin typeface="Arial"/>
                <a:ea typeface="ＭＳ Ｐゴシック"/>
                <a:sym typeface="Wingdings"/>
              </a:rPr>
              <a:t> </a:t>
            </a:r>
            <a:r>
              <a:rPr lang="en-US" sz="2000" b="1" dirty="0" smtClean="0">
                <a:solidFill>
                  <a:srgbClr val="000000"/>
                </a:solidFill>
              </a:rPr>
              <a:t>Security</a:t>
            </a:r>
          </a:p>
        </p:txBody>
      </p:sp>
      <p:sp>
        <p:nvSpPr>
          <p:cNvPr id="19" name="TextBox 18"/>
          <p:cNvSpPr txBox="1"/>
          <p:nvPr/>
        </p:nvSpPr>
        <p:spPr>
          <a:xfrm>
            <a:off x="6536152" y="3718929"/>
            <a:ext cx="1895071" cy="461665"/>
          </a:xfrm>
          <a:prstGeom prst="rect">
            <a:avLst/>
          </a:prstGeom>
          <a:noFill/>
        </p:spPr>
        <p:txBody>
          <a:bodyPr wrap="none" rtlCol="0">
            <a:spAutoFit/>
          </a:bodyPr>
          <a:lstStyle/>
          <a:p>
            <a:pPr algn="l"/>
            <a:r>
              <a:rPr lang="en-US" dirty="0" smtClean="0">
                <a:solidFill>
                  <a:srgbClr val="6DB33F"/>
                </a:solidFill>
                <a:sym typeface="Wingdings"/>
              </a:rPr>
              <a:t>?</a:t>
            </a:r>
            <a:r>
              <a:rPr lang="en-US" dirty="0" smtClean="0">
                <a:solidFill>
                  <a:srgbClr val="AAAAAA"/>
                </a:solidFill>
                <a:latin typeface="Arial"/>
                <a:ea typeface="ＭＳ Ｐゴシック"/>
                <a:sym typeface="Wingdings"/>
              </a:rPr>
              <a:t> </a:t>
            </a:r>
            <a:r>
              <a:rPr lang="en-US" sz="2000" b="1" dirty="0" smtClean="0">
                <a:solidFill>
                  <a:srgbClr val="000000"/>
                </a:solidFill>
              </a:rPr>
              <a:t>Compliance</a:t>
            </a:r>
          </a:p>
        </p:txBody>
      </p:sp>
      <p:pic>
        <p:nvPicPr>
          <p:cNvPr id="24" name="Picture 6" descr="ICON_Datacenter_wStorage_3up_Q408"/>
          <p:cNvPicPr>
            <a:picLocks noChangeAspect="1" noChangeArrowheads="1"/>
          </p:cNvPicPr>
          <p:nvPr/>
        </p:nvPicPr>
        <p:blipFill>
          <a:blip r:embed="rId4" cstate="email"/>
          <a:srcRect/>
          <a:stretch>
            <a:fillRect/>
          </a:stretch>
        </p:blipFill>
        <p:spPr bwMode="auto">
          <a:xfrm>
            <a:off x="2909744" y="4840725"/>
            <a:ext cx="912956" cy="1126490"/>
          </a:xfrm>
          <a:prstGeom prst="rect">
            <a:avLst/>
          </a:prstGeom>
          <a:noFill/>
          <a:ln w="9525">
            <a:noFill/>
            <a:miter lim="800000"/>
            <a:headEnd/>
            <a:tailEnd/>
          </a:ln>
          <a:effectLst/>
        </p:spPr>
      </p:pic>
      <p:pic>
        <p:nvPicPr>
          <p:cNvPr id="21" name="Picture 6" descr="ICON_Datacenter_wStorage_3up_Q408"/>
          <p:cNvPicPr>
            <a:picLocks noChangeAspect="1" noChangeArrowheads="1"/>
          </p:cNvPicPr>
          <p:nvPr/>
        </p:nvPicPr>
        <p:blipFill>
          <a:blip r:embed="rId4" cstate="email"/>
          <a:srcRect/>
          <a:stretch>
            <a:fillRect/>
          </a:stretch>
        </p:blipFill>
        <p:spPr bwMode="auto">
          <a:xfrm>
            <a:off x="2221563" y="4840725"/>
            <a:ext cx="912956" cy="1126490"/>
          </a:xfrm>
          <a:prstGeom prst="rect">
            <a:avLst/>
          </a:prstGeom>
          <a:noFill/>
          <a:ln w="9525">
            <a:noFill/>
            <a:miter lim="800000"/>
            <a:headEnd/>
            <a:tailEnd/>
          </a:ln>
        </p:spPr>
      </p:pic>
      <p:pic>
        <p:nvPicPr>
          <p:cNvPr id="20" name="Picture 6" descr="ICON_Datacenter_wStorage_3up_Q408"/>
          <p:cNvPicPr>
            <a:picLocks noChangeAspect="1" noChangeArrowheads="1"/>
          </p:cNvPicPr>
          <p:nvPr/>
        </p:nvPicPr>
        <p:blipFill>
          <a:blip r:embed="rId4" cstate="email"/>
          <a:srcRect/>
          <a:stretch>
            <a:fillRect/>
          </a:stretch>
        </p:blipFill>
        <p:spPr bwMode="auto">
          <a:xfrm>
            <a:off x="1533382" y="4840725"/>
            <a:ext cx="912956" cy="1126490"/>
          </a:xfrm>
          <a:prstGeom prst="rect">
            <a:avLst/>
          </a:prstGeom>
          <a:noFill/>
          <a:ln w="9525">
            <a:noFill/>
            <a:miter lim="800000"/>
            <a:headEnd/>
            <a:tailEnd/>
          </a:ln>
        </p:spPr>
      </p:pic>
      <p:pic>
        <p:nvPicPr>
          <p:cNvPr id="25" name="Picture 6" descr="ICON_Datacenter_wStorage_3up_Q408"/>
          <p:cNvPicPr>
            <a:picLocks noChangeAspect="1" noChangeArrowheads="1"/>
          </p:cNvPicPr>
          <p:nvPr/>
        </p:nvPicPr>
        <p:blipFill>
          <a:blip r:embed="rId4" cstate="email"/>
          <a:srcRect/>
          <a:stretch>
            <a:fillRect/>
          </a:stretch>
        </p:blipFill>
        <p:spPr bwMode="auto">
          <a:xfrm>
            <a:off x="6654515" y="4785307"/>
            <a:ext cx="912956" cy="1126490"/>
          </a:xfrm>
          <a:prstGeom prst="rect">
            <a:avLst/>
          </a:prstGeom>
          <a:noFill/>
          <a:ln w="9525">
            <a:noFill/>
            <a:miter lim="800000"/>
            <a:headEnd/>
            <a:tailEnd/>
          </a:ln>
        </p:spPr>
      </p:pic>
      <p:pic>
        <p:nvPicPr>
          <p:cNvPr id="26" name="Picture 6" descr="ICON_Datacenter_wStorage_3up_Q408"/>
          <p:cNvPicPr>
            <a:picLocks noChangeAspect="1" noChangeArrowheads="1"/>
          </p:cNvPicPr>
          <p:nvPr/>
        </p:nvPicPr>
        <p:blipFill>
          <a:blip r:embed="rId4" cstate="email"/>
          <a:srcRect/>
          <a:stretch>
            <a:fillRect/>
          </a:stretch>
        </p:blipFill>
        <p:spPr bwMode="auto">
          <a:xfrm>
            <a:off x="5966334" y="4785307"/>
            <a:ext cx="912956" cy="1126490"/>
          </a:xfrm>
          <a:prstGeom prst="rect">
            <a:avLst/>
          </a:prstGeom>
          <a:noFill/>
          <a:ln w="9525">
            <a:noFill/>
            <a:miter lim="800000"/>
            <a:headEnd/>
            <a:tailEnd/>
          </a:ln>
        </p:spPr>
      </p:pic>
      <p:pic>
        <p:nvPicPr>
          <p:cNvPr id="27" name="Picture 6" descr="ICON_Datacenter_wStorage_3up_Q408"/>
          <p:cNvPicPr>
            <a:picLocks noChangeAspect="1" noChangeArrowheads="1"/>
          </p:cNvPicPr>
          <p:nvPr/>
        </p:nvPicPr>
        <p:blipFill>
          <a:blip r:embed="rId4" cstate="email"/>
          <a:srcRect/>
          <a:stretch>
            <a:fillRect/>
          </a:stretch>
        </p:blipFill>
        <p:spPr bwMode="auto">
          <a:xfrm>
            <a:off x="5278153" y="4785307"/>
            <a:ext cx="912956" cy="1126490"/>
          </a:xfrm>
          <a:prstGeom prst="rect">
            <a:avLst/>
          </a:prstGeom>
          <a:noFill/>
          <a:ln w="9525">
            <a:noFill/>
            <a:miter lim="800000"/>
            <a:headEnd/>
            <a:tailEnd/>
          </a:ln>
        </p:spPr>
      </p:pic>
      <p:sp>
        <p:nvSpPr>
          <p:cNvPr id="23" name="Rectangle 22"/>
          <p:cNvSpPr/>
          <p:nvPr/>
        </p:nvSpPr>
        <p:spPr>
          <a:xfrm>
            <a:off x="1181100" y="764570"/>
            <a:ext cx="6604000" cy="172354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l">
              <a:spcAft>
                <a:spcPts val="1200"/>
              </a:spcAft>
            </a:pPr>
            <a:r>
              <a:rPr lang="en-US" dirty="0" smtClean="0">
                <a:solidFill>
                  <a:srgbClr val="FFFFFF"/>
                </a:solidFill>
              </a:rPr>
              <a:t>Virtualization forms the foundation for building private clouds. Security must change to support both.</a:t>
            </a:r>
          </a:p>
          <a:p>
            <a:pPr algn="r">
              <a:spcAft>
                <a:spcPts val="1200"/>
              </a:spcAft>
            </a:pPr>
            <a:r>
              <a:rPr lang="en-US" dirty="0" smtClean="0">
                <a:solidFill>
                  <a:srgbClr val="FFFFFF"/>
                </a:solidFill>
              </a:rPr>
              <a:t>– Gartner,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Agenda</a:t>
            </a:r>
          </a:p>
        </p:txBody>
      </p:sp>
      <p:sp>
        <p:nvSpPr>
          <p:cNvPr id="5" name="Text Placeholder 4"/>
          <p:cNvSpPr>
            <a:spLocks noGrp="1"/>
          </p:cNvSpPr>
          <p:nvPr>
            <p:ph type="body" sz="quarter" idx="12"/>
          </p:nvPr>
        </p:nvSpPr>
        <p:spPr/>
        <p:txBody>
          <a:bodyPr/>
          <a:lstStyle/>
          <a:p>
            <a:r>
              <a:rPr lang="en-US" dirty="0" smtClean="0">
                <a:solidFill>
                  <a:schemeClr val="bg2"/>
                </a:solidFill>
              </a:rPr>
              <a:t>Cloud Computing &amp; Security </a:t>
            </a:r>
          </a:p>
          <a:p>
            <a:r>
              <a:rPr lang="en-US" dirty="0" smtClean="0"/>
              <a:t>Security – State of the Market</a:t>
            </a:r>
          </a:p>
          <a:p>
            <a:r>
              <a:rPr lang="en-US" dirty="0" smtClean="0">
                <a:solidFill>
                  <a:schemeClr val="bg2"/>
                </a:solidFill>
              </a:rPr>
              <a:t>Virtualization – Key Security Enabler</a:t>
            </a:r>
          </a:p>
          <a:p>
            <a:r>
              <a:rPr lang="en-US" dirty="0" smtClean="0">
                <a:solidFill>
                  <a:schemeClr val="bg2"/>
                </a:solidFill>
              </a:rPr>
              <a:t>vShield Products</a:t>
            </a:r>
          </a:p>
          <a:p>
            <a:r>
              <a:rPr lang="en-US" dirty="0" smtClean="0">
                <a:solidFill>
                  <a:schemeClr val="bg2"/>
                </a:solidFill>
              </a:rPr>
              <a:t>Use Cases</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5451473" y="4441781"/>
            <a:ext cx="2895600" cy="1426464"/>
          </a:xfrm>
          <a:prstGeom prst="roundRect">
            <a:avLst/>
          </a:prstGeom>
          <a:solidFill>
            <a:schemeClr val="accent5"/>
          </a:solidFill>
          <a:ln w="12700">
            <a:solidFill>
              <a:schemeClr val="accent4"/>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nchorCtr="0"/>
          <a:lstStyle/>
          <a:p>
            <a:pPr marL="114300" indent="-114300" algn="l">
              <a:spcAft>
                <a:spcPts val="0"/>
              </a:spcAft>
              <a:buFont typeface="Arial" pitchFamily="34" charset="0"/>
              <a:buChar char="•"/>
            </a:pPr>
            <a:r>
              <a:rPr lang="en-US" sz="1400" dirty="0" smtClean="0">
                <a:solidFill>
                  <a:schemeClr val="bg1"/>
                </a:solidFill>
              </a:rPr>
              <a:t>VLAN sprawl</a:t>
            </a:r>
          </a:p>
          <a:p>
            <a:pPr marL="114300" indent="-114300" algn="l">
              <a:spcAft>
                <a:spcPts val="0"/>
              </a:spcAft>
              <a:buFont typeface="Arial" pitchFamily="34" charset="0"/>
              <a:buChar char="•"/>
            </a:pPr>
            <a:r>
              <a:rPr lang="en-US" sz="1400" dirty="0" smtClean="0">
                <a:solidFill>
                  <a:schemeClr val="bg1"/>
                </a:solidFill>
              </a:rPr>
              <a:t>Gap between policy and enforcement</a:t>
            </a:r>
          </a:p>
          <a:p>
            <a:pPr marL="114300" indent="-114300" algn="l">
              <a:spcAft>
                <a:spcPts val="0"/>
              </a:spcAft>
              <a:buFont typeface="Arial" pitchFamily="34" charset="0"/>
              <a:buChar char="•"/>
            </a:pPr>
            <a:r>
              <a:rPr lang="en-US" sz="1400" dirty="0" smtClean="0">
                <a:solidFill>
                  <a:schemeClr val="bg1"/>
                </a:solidFill>
              </a:rPr>
              <a:t>Manual re-implementation of security policies</a:t>
            </a:r>
          </a:p>
          <a:p>
            <a:pPr marL="114300" indent="-114300" algn="l">
              <a:spcAft>
                <a:spcPts val="0"/>
              </a:spcAft>
              <a:buFont typeface="Arial" pitchFamily="34" charset="0"/>
              <a:buChar char="•"/>
            </a:pPr>
            <a:r>
              <a:rPr lang="en-US" sz="1400" b="1" dirty="0" smtClean="0">
                <a:solidFill>
                  <a:schemeClr val="bg1"/>
                </a:solidFill>
              </a:rPr>
              <a:t>Heightened risk exposures</a:t>
            </a:r>
          </a:p>
        </p:txBody>
      </p:sp>
      <p:sp>
        <p:nvSpPr>
          <p:cNvPr id="17" name="Rounded Rectangle 16"/>
          <p:cNvSpPr/>
          <p:nvPr/>
        </p:nvSpPr>
        <p:spPr bwMode="auto">
          <a:xfrm>
            <a:off x="5444217" y="2772014"/>
            <a:ext cx="2895600" cy="1426464"/>
          </a:xfrm>
          <a:prstGeom prst="roundRect">
            <a:avLst/>
          </a:prstGeom>
          <a:solidFill>
            <a:schemeClr val="accent5"/>
          </a:solidFill>
          <a:ln w="12700">
            <a:solidFill>
              <a:schemeClr val="accent4"/>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nchorCtr="0"/>
          <a:lstStyle/>
          <a:p>
            <a:pPr marL="114300" indent="-114300" algn="l">
              <a:spcAft>
                <a:spcPts val="0"/>
              </a:spcAft>
              <a:buFont typeface="Arial" pitchFamily="34" charset="0"/>
              <a:buChar char="•"/>
            </a:pPr>
            <a:r>
              <a:rPr lang="en-US" sz="1400" dirty="0" smtClean="0">
                <a:solidFill>
                  <a:schemeClr val="bg1"/>
                </a:solidFill>
              </a:rPr>
              <a:t>Limited control and visibility</a:t>
            </a:r>
          </a:p>
          <a:p>
            <a:pPr marL="114300" indent="-114300" algn="l">
              <a:spcAft>
                <a:spcPts val="0"/>
              </a:spcAft>
              <a:buFont typeface="Arial" pitchFamily="34" charset="0"/>
              <a:buChar char="•"/>
            </a:pPr>
            <a:r>
              <a:rPr lang="en-US" sz="1400" dirty="0" smtClean="0">
                <a:solidFill>
                  <a:schemeClr val="bg1"/>
                </a:solidFill>
              </a:rPr>
              <a:t>Organizational confusion (VI, security, network)</a:t>
            </a:r>
          </a:p>
          <a:p>
            <a:pPr marL="114300" indent="-114300" algn="l">
              <a:spcAft>
                <a:spcPts val="0"/>
              </a:spcAft>
              <a:buFont typeface="Arial" pitchFamily="34" charset="0"/>
              <a:buChar char="•"/>
            </a:pPr>
            <a:r>
              <a:rPr lang="en-US" sz="1400" dirty="0" smtClean="0">
                <a:solidFill>
                  <a:schemeClr val="bg1"/>
                </a:solidFill>
              </a:rPr>
              <a:t>Hindered IT compliance</a:t>
            </a:r>
          </a:p>
          <a:p>
            <a:pPr marL="114300" indent="-114300" algn="l">
              <a:spcAft>
                <a:spcPts val="0"/>
              </a:spcAft>
              <a:buFont typeface="Arial" pitchFamily="34" charset="0"/>
              <a:buChar char="•"/>
            </a:pPr>
            <a:r>
              <a:rPr lang="en-US" sz="1400" dirty="0" smtClean="0">
                <a:solidFill>
                  <a:schemeClr val="bg1"/>
                </a:solidFill>
              </a:rPr>
              <a:t>Slow provisioning</a:t>
            </a:r>
          </a:p>
          <a:p>
            <a:pPr marL="114300" indent="-114300" algn="l">
              <a:spcAft>
                <a:spcPts val="0"/>
              </a:spcAft>
              <a:buFont typeface="Arial" pitchFamily="34" charset="0"/>
              <a:buChar char="•"/>
            </a:pPr>
            <a:r>
              <a:rPr lang="en-US" sz="1400" b="1" dirty="0" smtClean="0">
                <a:solidFill>
                  <a:schemeClr val="bg1"/>
                </a:solidFill>
              </a:rPr>
              <a:t>Heightened risk exposures</a:t>
            </a:r>
          </a:p>
        </p:txBody>
      </p:sp>
      <p:sp>
        <p:nvSpPr>
          <p:cNvPr id="209" name="Title 208"/>
          <p:cNvSpPr>
            <a:spLocks noGrp="1"/>
          </p:cNvSpPr>
          <p:nvPr>
            <p:ph type="title"/>
          </p:nvPr>
        </p:nvSpPr>
        <p:spPr/>
        <p:txBody>
          <a:bodyPr/>
          <a:lstStyle/>
          <a:p>
            <a:pPr lvl="0"/>
            <a:r>
              <a:rPr lang="en-US" dirty="0" smtClean="0"/>
              <a:t>Security Challenges</a:t>
            </a:r>
          </a:p>
        </p:txBody>
      </p:sp>
      <p:sp>
        <p:nvSpPr>
          <p:cNvPr id="24578" name="Content Placeholder 4"/>
          <p:cNvSpPr>
            <a:spLocks noGrp="1"/>
          </p:cNvSpPr>
          <p:nvPr>
            <p:ph sz="half" idx="4294967295"/>
          </p:nvPr>
        </p:nvSpPr>
        <p:spPr>
          <a:xfrm>
            <a:off x="261937" y="729912"/>
            <a:ext cx="3200400" cy="381000"/>
          </a:xfrm>
        </p:spPr>
        <p:txBody>
          <a:bodyPr/>
          <a:lstStyle/>
          <a:p>
            <a:pPr lvl="1" algn="ctr">
              <a:buFontTx/>
              <a:buNone/>
            </a:pPr>
            <a:r>
              <a:rPr lang="en-US" sz="1800" b="1" dirty="0" smtClean="0"/>
              <a:t>Traditional Security</a:t>
            </a:r>
          </a:p>
        </p:txBody>
      </p:sp>
      <p:sp>
        <p:nvSpPr>
          <p:cNvPr id="213" name="Rounded Rectangle 212"/>
          <p:cNvSpPr/>
          <p:nvPr/>
        </p:nvSpPr>
        <p:spPr bwMode="auto">
          <a:xfrm>
            <a:off x="414337" y="1102246"/>
            <a:ext cx="2895600" cy="1422561"/>
          </a:xfrm>
          <a:prstGeom prst="roundRect">
            <a:avLst/>
          </a:prstGeom>
          <a:solidFill>
            <a:schemeClr val="accent5"/>
          </a:solidFill>
          <a:ln w="12700">
            <a:solidFill>
              <a:schemeClr val="accent4"/>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nchorCtr="0"/>
          <a:lstStyle/>
          <a:p>
            <a:pPr>
              <a:defRPr/>
            </a:pPr>
            <a:r>
              <a:rPr lang="en-US" sz="1600" b="1" dirty="0" smtClean="0">
                <a:solidFill>
                  <a:srgbClr val="FFFFFF"/>
                </a:solidFill>
              </a:rPr>
              <a:t>Expensive</a:t>
            </a:r>
          </a:p>
          <a:p>
            <a:pPr marL="114300" indent="-114300" algn="l">
              <a:spcAft>
                <a:spcPts val="0"/>
              </a:spcAft>
              <a:buFont typeface="Arial" pitchFamily="34" charset="0"/>
              <a:buChar char="•"/>
              <a:defRPr/>
            </a:pPr>
            <a:r>
              <a:rPr lang="en-US" sz="1400" dirty="0" smtClean="0">
                <a:solidFill>
                  <a:srgbClr val="FFFFFF"/>
                </a:solidFill>
              </a:rPr>
              <a:t>Specialized hardware appliances</a:t>
            </a:r>
          </a:p>
          <a:p>
            <a:pPr marL="114300" indent="-114300" algn="l">
              <a:spcAft>
                <a:spcPts val="0"/>
              </a:spcAft>
              <a:buFont typeface="Arial" pitchFamily="34" charset="0"/>
              <a:buChar char="•"/>
              <a:defRPr/>
            </a:pPr>
            <a:r>
              <a:rPr lang="en-US" sz="1400" dirty="0" smtClean="0">
                <a:solidFill>
                  <a:srgbClr val="FFFFFF"/>
                </a:solidFill>
              </a:rPr>
              <a:t>Multiple point solutions</a:t>
            </a:r>
          </a:p>
          <a:p>
            <a:pPr>
              <a:defRPr/>
            </a:pPr>
            <a:endParaRPr lang="en-US" sz="1600" b="1" dirty="0">
              <a:solidFill>
                <a:srgbClr val="FFFFFF"/>
              </a:solidFill>
            </a:endParaRPr>
          </a:p>
        </p:txBody>
      </p:sp>
      <p:sp>
        <p:nvSpPr>
          <p:cNvPr id="214" name="Rounded Rectangle 213"/>
          <p:cNvSpPr/>
          <p:nvPr/>
        </p:nvSpPr>
        <p:spPr bwMode="auto">
          <a:xfrm>
            <a:off x="414337" y="4441781"/>
            <a:ext cx="2895600" cy="1395898"/>
          </a:xfrm>
          <a:prstGeom prst="roundRect">
            <a:avLst/>
          </a:prstGeom>
          <a:solidFill>
            <a:schemeClr val="accent5"/>
          </a:solidFill>
          <a:ln w="12700">
            <a:solidFill>
              <a:schemeClr val="accent4"/>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nchorCtr="0"/>
          <a:lstStyle/>
          <a:p>
            <a:pPr>
              <a:defRPr/>
            </a:pPr>
            <a:r>
              <a:rPr lang="en-US" sz="1600" b="1" dirty="0" smtClean="0">
                <a:solidFill>
                  <a:srgbClr val="FFFFFF"/>
                </a:solidFill>
              </a:rPr>
              <a:t>Rigid</a:t>
            </a:r>
          </a:p>
          <a:p>
            <a:pPr marL="114300" indent="-114300" algn="l">
              <a:spcAft>
                <a:spcPts val="0"/>
              </a:spcAft>
              <a:buFont typeface="Arial" pitchFamily="34" charset="0"/>
              <a:buChar char="•"/>
              <a:defRPr/>
            </a:pPr>
            <a:r>
              <a:rPr lang="en-US" sz="1400" dirty="0" smtClean="0">
                <a:solidFill>
                  <a:srgbClr val="FFFFFF"/>
                </a:solidFill>
              </a:rPr>
              <a:t>Policy directly tied to implementation</a:t>
            </a:r>
          </a:p>
          <a:p>
            <a:pPr marL="114300" indent="-114300" algn="l">
              <a:spcAft>
                <a:spcPts val="0"/>
              </a:spcAft>
              <a:buFont typeface="Arial" pitchFamily="34" charset="0"/>
              <a:buChar char="•"/>
              <a:defRPr/>
            </a:pPr>
            <a:r>
              <a:rPr lang="en-US" sz="1400" dirty="0" smtClean="0">
                <a:solidFill>
                  <a:srgbClr val="FFFFFF"/>
                </a:solidFill>
              </a:rPr>
              <a:t>Not virtualization and change-aware</a:t>
            </a:r>
          </a:p>
          <a:p>
            <a:pPr marL="114300" indent="-114300" algn="l">
              <a:spcAft>
                <a:spcPts val="0"/>
              </a:spcAft>
              <a:buFont typeface="Arial" pitchFamily="34" charset="0"/>
              <a:buChar char="•"/>
              <a:defRPr/>
            </a:pPr>
            <a:endParaRPr lang="en-US" sz="1100" dirty="0" smtClean="0">
              <a:solidFill>
                <a:srgbClr val="FFFFFF"/>
              </a:solidFill>
            </a:endParaRPr>
          </a:p>
          <a:p>
            <a:pPr marL="114300" indent="-114300" algn="l">
              <a:spcAft>
                <a:spcPts val="0"/>
              </a:spcAft>
              <a:buFont typeface="Arial" pitchFamily="34" charset="0"/>
              <a:buChar char="•"/>
              <a:defRPr/>
            </a:pPr>
            <a:endParaRPr lang="en-US" sz="1100" dirty="0">
              <a:solidFill>
                <a:srgbClr val="FFFFFF"/>
              </a:solidFill>
            </a:endParaRPr>
          </a:p>
        </p:txBody>
      </p:sp>
      <p:sp>
        <p:nvSpPr>
          <p:cNvPr id="13" name="Right Arrow 12"/>
          <p:cNvSpPr/>
          <p:nvPr/>
        </p:nvSpPr>
        <p:spPr bwMode="auto">
          <a:xfrm>
            <a:off x="4006056" y="1626929"/>
            <a:ext cx="762000" cy="381000"/>
          </a:xfrm>
          <a:prstGeom prst="rightArrow">
            <a:avLst/>
          </a:prstGeom>
          <a:solidFill>
            <a:srgbClr val="FF0000"/>
          </a:solidFill>
          <a:ln w="12700">
            <a:solidFill>
              <a:schemeClr val="accent2"/>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endParaRPr lang="en-US" sz="1200" dirty="0" smtClean="0">
              <a:solidFill>
                <a:schemeClr val="tx1"/>
              </a:solidFill>
            </a:endParaRPr>
          </a:p>
        </p:txBody>
      </p:sp>
      <p:sp>
        <p:nvSpPr>
          <p:cNvPr id="14" name="Right Arrow 13"/>
          <p:cNvSpPr/>
          <p:nvPr/>
        </p:nvSpPr>
        <p:spPr bwMode="auto">
          <a:xfrm>
            <a:off x="3996077" y="3278167"/>
            <a:ext cx="762000" cy="381000"/>
          </a:xfrm>
          <a:prstGeom prst="rightArrow">
            <a:avLst/>
          </a:prstGeom>
          <a:solidFill>
            <a:srgbClr val="FF0000"/>
          </a:solidFill>
          <a:ln w="12700">
            <a:solidFill>
              <a:schemeClr val="accent2"/>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endParaRPr lang="en-US" sz="1200" dirty="0" smtClean="0">
              <a:solidFill>
                <a:schemeClr val="tx1"/>
              </a:solidFill>
            </a:endParaRPr>
          </a:p>
        </p:txBody>
      </p:sp>
      <p:sp>
        <p:nvSpPr>
          <p:cNvPr id="15" name="Right Arrow 14"/>
          <p:cNvSpPr/>
          <p:nvPr/>
        </p:nvSpPr>
        <p:spPr bwMode="auto">
          <a:xfrm>
            <a:off x="3999705" y="4979796"/>
            <a:ext cx="762000" cy="381000"/>
          </a:xfrm>
          <a:prstGeom prst="rightArrow">
            <a:avLst/>
          </a:prstGeom>
          <a:solidFill>
            <a:srgbClr val="FF0000"/>
          </a:solidFill>
          <a:ln w="12700">
            <a:solidFill>
              <a:schemeClr val="accent2"/>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endParaRPr lang="en-US" sz="1200" dirty="0" smtClean="0">
              <a:solidFill>
                <a:schemeClr val="tx1"/>
              </a:solidFill>
            </a:endParaRPr>
          </a:p>
        </p:txBody>
      </p:sp>
      <p:sp>
        <p:nvSpPr>
          <p:cNvPr id="20" name="Content Placeholder 4"/>
          <p:cNvSpPr txBox="1">
            <a:spLocks/>
          </p:cNvSpPr>
          <p:nvPr/>
        </p:nvSpPr>
        <p:spPr bwMode="auto">
          <a:xfrm>
            <a:off x="5086350" y="729912"/>
            <a:ext cx="32004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00050" marR="0" lvl="1" indent="-171450" algn="ctr" defTabSz="914400" rtl="0" eaLnBrk="1" fontAlgn="base" latinLnBrk="0" hangingPunct="1">
              <a:lnSpc>
                <a:spcPts val="2200"/>
              </a:lnSpc>
              <a:spcBef>
                <a:spcPts val="800"/>
              </a:spcBef>
              <a:spcAft>
                <a:spcPct val="0"/>
              </a:spcAft>
              <a:buClr>
                <a:schemeClr val="accent1">
                  <a:lumMod val="75000"/>
                </a:schemeClr>
              </a:buClr>
              <a:buSzPct val="110000"/>
              <a:buFontTx/>
              <a:buNone/>
              <a:tabLst/>
              <a:defRPr/>
            </a:pPr>
            <a:r>
              <a:rPr kumimoji="0" lang="en-US" sz="1800" b="1" i="0" u="none" strike="noStrike" kern="0" cap="none" spc="0" normalizeH="0" baseline="0" noProof="0" dirty="0" smtClean="0">
                <a:ln>
                  <a:noFill/>
                </a:ln>
                <a:solidFill>
                  <a:srgbClr val="333333"/>
                </a:solidFill>
                <a:effectLst/>
                <a:uLnTx/>
                <a:uFillTx/>
                <a:latin typeface="+mn-lt"/>
                <a:ea typeface="+mn-ea"/>
              </a:rPr>
              <a:t>Effect</a:t>
            </a:r>
          </a:p>
        </p:txBody>
      </p:sp>
      <p:sp>
        <p:nvSpPr>
          <p:cNvPr id="22" name="Rounded Rectangle 21"/>
          <p:cNvSpPr/>
          <p:nvPr/>
        </p:nvSpPr>
        <p:spPr bwMode="auto">
          <a:xfrm>
            <a:off x="414337" y="2772014"/>
            <a:ext cx="2895600" cy="1395898"/>
          </a:xfrm>
          <a:prstGeom prst="roundRect">
            <a:avLst/>
          </a:prstGeom>
          <a:solidFill>
            <a:schemeClr val="accent5"/>
          </a:solidFill>
          <a:ln w="12700">
            <a:solidFill>
              <a:schemeClr val="accent4"/>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nchorCtr="0"/>
          <a:lstStyle/>
          <a:p>
            <a:pPr>
              <a:defRPr/>
            </a:pPr>
            <a:r>
              <a:rPr lang="en-US" sz="1600" b="1" dirty="0" smtClean="0">
                <a:solidFill>
                  <a:srgbClr val="FFFFFF"/>
                </a:solidFill>
              </a:rPr>
              <a:t>Complex</a:t>
            </a:r>
          </a:p>
          <a:p>
            <a:pPr marL="114300" indent="-114300" algn="l">
              <a:spcAft>
                <a:spcPts val="0"/>
              </a:spcAft>
              <a:buFont typeface="Arial" pitchFamily="34" charset="0"/>
              <a:buChar char="•"/>
              <a:defRPr/>
            </a:pPr>
            <a:r>
              <a:rPr lang="en-US" sz="1400" dirty="0" smtClean="0">
                <a:solidFill>
                  <a:srgbClr val="FFFFFF"/>
                </a:solidFill>
              </a:rPr>
              <a:t>Spaghetti of different rules and policies</a:t>
            </a:r>
            <a:endParaRPr lang="en-US" sz="1100" dirty="0" smtClean="0">
              <a:solidFill>
                <a:srgbClr val="FFFFFF"/>
              </a:solidFill>
            </a:endParaRPr>
          </a:p>
        </p:txBody>
      </p:sp>
      <p:sp>
        <p:nvSpPr>
          <p:cNvPr id="16" name="Rounded Rectangle 15"/>
          <p:cNvSpPr/>
          <p:nvPr/>
        </p:nvSpPr>
        <p:spPr bwMode="auto">
          <a:xfrm>
            <a:off x="5464175" y="1102246"/>
            <a:ext cx="2895600" cy="1426464"/>
          </a:xfrm>
          <a:prstGeom prst="roundRect">
            <a:avLst/>
          </a:prstGeom>
          <a:solidFill>
            <a:schemeClr val="accent5"/>
          </a:solidFill>
          <a:ln w="12700">
            <a:solidFill>
              <a:schemeClr val="accent4"/>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nchorCtr="0"/>
          <a:lstStyle/>
          <a:p>
            <a:pPr marL="114300" indent="-114300" algn="l">
              <a:spcAft>
                <a:spcPts val="0"/>
              </a:spcAft>
              <a:buFont typeface="Arial" pitchFamily="34" charset="0"/>
              <a:buChar char="•"/>
            </a:pPr>
            <a:r>
              <a:rPr lang="en-US" sz="1400" dirty="0" smtClean="0">
                <a:solidFill>
                  <a:schemeClr val="bg1"/>
                </a:solidFill>
              </a:rPr>
              <a:t>Security “rationing”</a:t>
            </a:r>
          </a:p>
          <a:p>
            <a:pPr marL="114300" indent="-114300" algn="l">
              <a:spcAft>
                <a:spcPts val="0"/>
              </a:spcAft>
              <a:buFont typeface="Arial" pitchFamily="34" charset="0"/>
              <a:buChar char="•"/>
            </a:pPr>
            <a:r>
              <a:rPr lang="en-US" sz="1400" b="1" dirty="0" smtClean="0">
                <a:solidFill>
                  <a:schemeClr val="bg1"/>
                </a:solidFill>
              </a:rPr>
              <a:t>Heightened risk exposures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208"/>
          <p:cNvSpPr>
            <a:spLocks noGrp="1"/>
          </p:cNvSpPr>
          <p:nvPr>
            <p:ph type="title"/>
          </p:nvPr>
        </p:nvSpPr>
        <p:spPr/>
        <p:txBody>
          <a:bodyPr/>
          <a:lstStyle/>
          <a:p>
            <a:pPr lvl="0"/>
            <a:r>
              <a:rPr lang="en-US" dirty="0" smtClean="0"/>
              <a:t>The vShield Advantage: Increased Security</a:t>
            </a:r>
          </a:p>
        </p:txBody>
      </p:sp>
      <p:sp>
        <p:nvSpPr>
          <p:cNvPr id="24578" name="Content Placeholder 4"/>
          <p:cNvSpPr>
            <a:spLocks noGrp="1"/>
          </p:cNvSpPr>
          <p:nvPr>
            <p:ph sz="half" idx="4294967295"/>
          </p:nvPr>
        </p:nvSpPr>
        <p:spPr>
          <a:xfrm>
            <a:off x="604668" y="710595"/>
            <a:ext cx="3200400" cy="381000"/>
          </a:xfrm>
        </p:spPr>
        <p:txBody>
          <a:bodyPr/>
          <a:lstStyle/>
          <a:p>
            <a:pPr lvl="1" algn="ctr">
              <a:buFontTx/>
              <a:buNone/>
            </a:pPr>
            <a:r>
              <a:rPr lang="en-US" sz="1800" b="1" dirty="0" smtClean="0"/>
              <a:t>Traditional Security</a:t>
            </a:r>
          </a:p>
        </p:txBody>
      </p:sp>
      <p:grpSp>
        <p:nvGrpSpPr>
          <p:cNvPr id="2" name="Group 31"/>
          <p:cNvGrpSpPr/>
          <p:nvPr/>
        </p:nvGrpSpPr>
        <p:grpSpPr>
          <a:xfrm>
            <a:off x="3810000" y="1282626"/>
            <a:ext cx="1143000" cy="905774"/>
            <a:chOff x="3810000" y="1235016"/>
            <a:chExt cx="1143000" cy="905774"/>
          </a:xfrm>
        </p:grpSpPr>
        <p:pic>
          <p:nvPicPr>
            <p:cNvPr id="17" name="Picture 27" descr="ICON_Cloud_Q308"/>
            <p:cNvPicPr>
              <a:picLocks noChangeAspect="1" noChangeArrowheads="1"/>
            </p:cNvPicPr>
            <p:nvPr/>
          </p:nvPicPr>
          <p:blipFill>
            <a:blip r:embed="rId3" cstate="print">
              <a:grayscl/>
            </a:blip>
            <a:srcRect/>
            <a:stretch>
              <a:fillRect/>
            </a:stretch>
          </p:blipFill>
          <p:spPr bwMode="auto">
            <a:xfrm>
              <a:off x="3810000" y="1235016"/>
              <a:ext cx="1143000" cy="905774"/>
            </a:xfrm>
            <a:prstGeom prst="rect">
              <a:avLst/>
            </a:prstGeom>
            <a:noFill/>
            <a:ln w="9525">
              <a:noFill/>
              <a:miter lim="800000"/>
              <a:headEnd/>
              <a:tailEnd/>
            </a:ln>
            <a:effectLst>
              <a:outerShdw blurRad="152400" dist="127000" dir="5400000" sx="90000" sy="-19000" rotWithShape="0">
                <a:prstClr val="black">
                  <a:alpha val="10000"/>
                </a:prstClr>
              </a:outerShdw>
            </a:effectLst>
          </p:spPr>
        </p:pic>
        <p:sp>
          <p:nvSpPr>
            <p:cNvPr id="13" name="Right Arrow 12"/>
            <p:cNvSpPr/>
            <p:nvPr/>
          </p:nvSpPr>
          <p:spPr bwMode="auto">
            <a:xfrm>
              <a:off x="4038600" y="1524000"/>
              <a:ext cx="762000" cy="381000"/>
            </a:xfrm>
            <a:prstGeom prst="rightArrow">
              <a:avLst/>
            </a:prstGeom>
            <a:solidFill>
              <a:schemeClr val="accent4"/>
            </a:solidFill>
            <a:ln w="12700">
              <a:solidFill>
                <a:schemeClr val="accent2"/>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endParaRPr lang="en-US" sz="1200" dirty="0" smtClean="0">
                <a:solidFill>
                  <a:schemeClr val="tx1"/>
                </a:solidFill>
              </a:endParaRPr>
            </a:p>
          </p:txBody>
        </p:sp>
      </p:grpSp>
      <p:grpSp>
        <p:nvGrpSpPr>
          <p:cNvPr id="3" name="Group 30"/>
          <p:cNvGrpSpPr/>
          <p:nvPr/>
        </p:nvGrpSpPr>
        <p:grpSpPr>
          <a:xfrm>
            <a:off x="3810000" y="2863046"/>
            <a:ext cx="1143000" cy="905774"/>
            <a:chOff x="3810000" y="2675459"/>
            <a:chExt cx="1143000" cy="905774"/>
          </a:xfrm>
        </p:grpSpPr>
        <p:pic>
          <p:nvPicPr>
            <p:cNvPr id="18" name="Picture 27" descr="ICON_Cloud_Q308"/>
            <p:cNvPicPr>
              <a:picLocks noChangeAspect="1" noChangeArrowheads="1"/>
            </p:cNvPicPr>
            <p:nvPr/>
          </p:nvPicPr>
          <p:blipFill>
            <a:blip r:embed="rId3" cstate="print">
              <a:grayscl/>
            </a:blip>
            <a:srcRect/>
            <a:stretch>
              <a:fillRect/>
            </a:stretch>
          </p:blipFill>
          <p:spPr bwMode="auto">
            <a:xfrm>
              <a:off x="3810000" y="2675459"/>
              <a:ext cx="1143000" cy="905774"/>
            </a:xfrm>
            <a:prstGeom prst="rect">
              <a:avLst/>
            </a:prstGeom>
            <a:noFill/>
            <a:ln w="9525">
              <a:noFill/>
              <a:miter lim="800000"/>
              <a:headEnd/>
              <a:tailEnd/>
            </a:ln>
            <a:effectLst>
              <a:outerShdw blurRad="152400" dist="127000" dir="5400000" sx="90000" sy="-19000" rotWithShape="0">
                <a:prstClr val="black">
                  <a:alpha val="10000"/>
                </a:prstClr>
              </a:outerShdw>
            </a:effectLst>
          </p:spPr>
        </p:pic>
        <p:sp>
          <p:nvSpPr>
            <p:cNvPr id="14" name="Right Arrow 13"/>
            <p:cNvSpPr/>
            <p:nvPr/>
          </p:nvSpPr>
          <p:spPr bwMode="auto">
            <a:xfrm>
              <a:off x="4038600" y="2980259"/>
              <a:ext cx="762000" cy="381000"/>
            </a:xfrm>
            <a:prstGeom prst="rightArrow">
              <a:avLst/>
            </a:prstGeom>
            <a:solidFill>
              <a:schemeClr val="accent4"/>
            </a:solidFill>
            <a:ln w="12700">
              <a:solidFill>
                <a:schemeClr val="accent2"/>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endParaRPr lang="en-US" sz="1200" dirty="0" smtClean="0">
                <a:solidFill>
                  <a:schemeClr val="tx1"/>
                </a:solidFill>
              </a:endParaRPr>
            </a:p>
          </p:txBody>
        </p:sp>
      </p:grpSp>
      <p:grpSp>
        <p:nvGrpSpPr>
          <p:cNvPr id="4" name="Group 29"/>
          <p:cNvGrpSpPr/>
          <p:nvPr/>
        </p:nvGrpSpPr>
        <p:grpSpPr>
          <a:xfrm>
            <a:off x="3809520" y="4350607"/>
            <a:ext cx="1143000" cy="905774"/>
            <a:chOff x="3810000" y="4292583"/>
            <a:chExt cx="1143000" cy="905774"/>
          </a:xfrm>
        </p:grpSpPr>
        <p:pic>
          <p:nvPicPr>
            <p:cNvPr id="19" name="Picture 27" descr="ICON_Cloud_Q308"/>
            <p:cNvPicPr>
              <a:picLocks noChangeAspect="1" noChangeArrowheads="1"/>
            </p:cNvPicPr>
            <p:nvPr/>
          </p:nvPicPr>
          <p:blipFill>
            <a:blip r:embed="rId3" cstate="print">
              <a:grayscl/>
            </a:blip>
            <a:srcRect/>
            <a:stretch>
              <a:fillRect/>
            </a:stretch>
          </p:blipFill>
          <p:spPr bwMode="auto">
            <a:xfrm>
              <a:off x="3810000" y="4292583"/>
              <a:ext cx="1143000" cy="905774"/>
            </a:xfrm>
            <a:prstGeom prst="rect">
              <a:avLst/>
            </a:prstGeom>
            <a:noFill/>
            <a:ln w="9525">
              <a:noFill/>
              <a:miter lim="800000"/>
              <a:headEnd/>
              <a:tailEnd/>
            </a:ln>
            <a:effectLst>
              <a:outerShdw blurRad="152400" dist="127000" dir="5400000" sx="90000" sy="-19000" rotWithShape="0">
                <a:prstClr val="black">
                  <a:alpha val="10000"/>
                </a:prstClr>
              </a:outerShdw>
            </a:effectLst>
          </p:spPr>
        </p:pic>
        <p:sp>
          <p:nvSpPr>
            <p:cNvPr id="15" name="Right Arrow 14"/>
            <p:cNvSpPr/>
            <p:nvPr/>
          </p:nvSpPr>
          <p:spPr bwMode="auto">
            <a:xfrm>
              <a:off x="4038600" y="4597383"/>
              <a:ext cx="762000" cy="381000"/>
            </a:xfrm>
            <a:prstGeom prst="rightArrow">
              <a:avLst/>
            </a:prstGeom>
            <a:solidFill>
              <a:schemeClr val="accent4"/>
            </a:solidFill>
            <a:ln w="12700">
              <a:solidFill>
                <a:schemeClr val="accent2"/>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endParaRPr lang="en-US" sz="1200" dirty="0" smtClean="0">
                <a:solidFill>
                  <a:schemeClr val="tx1"/>
                </a:solidFill>
              </a:endParaRPr>
            </a:p>
          </p:txBody>
        </p:sp>
      </p:grpSp>
      <p:sp>
        <p:nvSpPr>
          <p:cNvPr id="20" name="Content Placeholder 4"/>
          <p:cNvSpPr txBox="1">
            <a:spLocks/>
          </p:cNvSpPr>
          <p:nvPr/>
        </p:nvSpPr>
        <p:spPr bwMode="auto">
          <a:xfrm>
            <a:off x="5042106" y="732783"/>
            <a:ext cx="32004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00050" marR="0" lvl="1" indent="-171450" algn="ctr" defTabSz="914400" rtl="0" eaLnBrk="1" fontAlgn="base" latinLnBrk="0" hangingPunct="1">
              <a:lnSpc>
                <a:spcPts val="2200"/>
              </a:lnSpc>
              <a:spcBef>
                <a:spcPts val="800"/>
              </a:spcBef>
              <a:spcAft>
                <a:spcPct val="0"/>
              </a:spcAft>
              <a:buClr>
                <a:schemeClr val="accent1">
                  <a:lumMod val="75000"/>
                </a:schemeClr>
              </a:buClr>
              <a:buSzPct val="110000"/>
              <a:buFontTx/>
              <a:buNone/>
              <a:tabLst/>
              <a:defRPr/>
            </a:pPr>
            <a:r>
              <a:rPr kumimoji="0" lang="en-US" sz="1800" b="1" i="0" u="none" strike="noStrike" kern="0" cap="none" spc="0" normalizeH="0" baseline="0" noProof="0" dirty="0" smtClean="0">
                <a:ln>
                  <a:noFill/>
                </a:ln>
                <a:solidFill>
                  <a:srgbClr val="333333"/>
                </a:solidFill>
                <a:effectLst/>
                <a:uLnTx/>
                <a:uFillTx/>
                <a:latin typeface="+mn-lt"/>
                <a:ea typeface="+mn-ea"/>
              </a:rPr>
              <a:t>vShield</a:t>
            </a:r>
          </a:p>
        </p:txBody>
      </p:sp>
      <p:sp>
        <p:nvSpPr>
          <p:cNvPr id="23" name="Rounded Rectangle 22"/>
          <p:cNvSpPr/>
          <p:nvPr/>
        </p:nvSpPr>
        <p:spPr bwMode="auto">
          <a:xfrm>
            <a:off x="5172074" y="1024233"/>
            <a:ext cx="3072273" cy="1399032"/>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45720" rIns="9144" anchor="t" anchorCtr="0"/>
          <a:lstStyle/>
          <a:p>
            <a:pPr>
              <a:defRPr/>
            </a:pPr>
            <a:r>
              <a:rPr lang="en-US" sz="1600" b="1" dirty="0" smtClean="0">
                <a:solidFill>
                  <a:srgbClr val="FFFFFF"/>
                </a:solidFill>
              </a:rPr>
              <a:t>Cost Effective</a:t>
            </a:r>
          </a:p>
          <a:p>
            <a:pPr marL="114300" indent="-114300" algn="l">
              <a:spcAft>
                <a:spcPts val="0"/>
              </a:spcAft>
              <a:buFont typeface="Arial" pitchFamily="34" charset="0"/>
              <a:buChar char="•"/>
              <a:defRPr/>
            </a:pPr>
            <a:r>
              <a:rPr lang="en-US" sz="1400" dirty="0" smtClean="0">
                <a:solidFill>
                  <a:srgbClr val="FFFFFF"/>
                </a:solidFill>
              </a:rPr>
              <a:t>Single virtual appliance with breadth of functionality</a:t>
            </a:r>
          </a:p>
          <a:p>
            <a:pPr marL="114300" indent="-114300" algn="l">
              <a:spcAft>
                <a:spcPts val="0"/>
              </a:spcAft>
              <a:buFont typeface="Arial" pitchFamily="34" charset="0"/>
              <a:buChar char="•"/>
              <a:defRPr/>
            </a:pPr>
            <a:r>
              <a:rPr lang="en-US" sz="1400" dirty="0" smtClean="0">
                <a:solidFill>
                  <a:srgbClr val="FFFFFF"/>
                </a:solidFill>
              </a:rPr>
              <a:t>Single framework for comprehensive protection</a:t>
            </a:r>
          </a:p>
          <a:p>
            <a:pPr>
              <a:defRPr/>
            </a:pPr>
            <a:endParaRPr lang="en-US" sz="1600" b="1" dirty="0">
              <a:solidFill>
                <a:srgbClr val="FFFFFF"/>
              </a:solidFill>
            </a:endParaRPr>
          </a:p>
        </p:txBody>
      </p:sp>
      <p:sp>
        <p:nvSpPr>
          <p:cNvPr id="24" name="Rounded Rectangle 23"/>
          <p:cNvSpPr/>
          <p:nvPr/>
        </p:nvSpPr>
        <p:spPr bwMode="auto">
          <a:xfrm>
            <a:off x="5172074" y="2616417"/>
            <a:ext cx="3101770" cy="1399032"/>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45720" rIns="9144" anchor="t" anchorCtr="0"/>
          <a:lstStyle/>
          <a:p>
            <a:pPr>
              <a:defRPr/>
            </a:pPr>
            <a:r>
              <a:rPr lang="en-US" sz="1600" b="1" dirty="0" smtClean="0">
                <a:solidFill>
                  <a:srgbClr val="FFFFFF"/>
                </a:solidFill>
              </a:rPr>
              <a:t>Simple</a:t>
            </a:r>
          </a:p>
          <a:p>
            <a:pPr marL="114300" indent="-114300" algn="l">
              <a:spcAft>
                <a:spcPts val="0"/>
              </a:spcAft>
              <a:buFont typeface="Arial" pitchFamily="34" charset="0"/>
              <a:buChar char="•"/>
              <a:defRPr/>
            </a:pPr>
            <a:r>
              <a:rPr lang="en-US" sz="1400" dirty="0" smtClean="0">
                <a:solidFill>
                  <a:srgbClr val="FFFFFF"/>
                </a:solidFill>
              </a:rPr>
              <a:t>No sprawl in rules, VLANs, agents</a:t>
            </a:r>
          </a:p>
          <a:p>
            <a:pPr marL="114300" indent="-114300" algn="l">
              <a:spcAft>
                <a:spcPts val="0"/>
              </a:spcAft>
              <a:buFont typeface="Arial" pitchFamily="34" charset="0"/>
              <a:buChar char="•"/>
              <a:defRPr/>
            </a:pPr>
            <a:r>
              <a:rPr lang="en-US" sz="1400" dirty="0" smtClean="0">
                <a:solidFill>
                  <a:srgbClr val="FFFFFF"/>
                </a:solidFill>
              </a:rPr>
              <a:t>Relevant visibility for VI Admins, network and security teams</a:t>
            </a:r>
          </a:p>
          <a:p>
            <a:pPr marL="114300" indent="-114300" algn="l">
              <a:spcAft>
                <a:spcPts val="0"/>
              </a:spcAft>
              <a:buFont typeface="Arial" pitchFamily="34" charset="0"/>
              <a:buChar char="•"/>
              <a:defRPr/>
            </a:pPr>
            <a:r>
              <a:rPr lang="en-US" sz="1400" dirty="0" smtClean="0">
                <a:solidFill>
                  <a:srgbClr val="FFFFFF"/>
                </a:solidFill>
              </a:rPr>
              <a:t>Simplified compliance</a:t>
            </a:r>
          </a:p>
          <a:p>
            <a:pPr marL="114300" indent="-114300" algn="l">
              <a:spcAft>
                <a:spcPts val="0"/>
              </a:spcAft>
              <a:defRPr/>
            </a:pPr>
            <a:endParaRPr lang="en-US" sz="1200" dirty="0" smtClean="0">
              <a:solidFill>
                <a:srgbClr val="FFFFFF"/>
              </a:solidFill>
            </a:endParaRPr>
          </a:p>
          <a:p>
            <a:pPr>
              <a:defRPr/>
            </a:pPr>
            <a:endParaRPr lang="en-US" sz="1600" b="1" dirty="0" smtClean="0">
              <a:solidFill>
                <a:srgbClr val="FFFFFF"/>
              </a:solidFill>
            </a:endParaRPr>
          </a:p>
          <a:p>
            <a:pPr>
              <a:defRPr/>
            </a:pPr>
            <a:endParaRPr lang="en-US" sz="1600" dirty="0">
              <a:solidFill>
                <a:srgbClr val="FFFFFF"/>
              </a:solidFill>
            </a:endParaRPr>
          </a:p>
        </p:txBody>
      </p:sp>
      <p:sp>
        <p:nvSpPr>
          <p:cNvPr id="26" name="Rounded Rectangle 25"/>
          <p:cNvSpPr/>
          <p:nvPr/>
        </p:nvSpPr>
        <p:spPr bwMode="auto">
          <a:xfrm>
            <a:off x="5172074" y="4275794"/>
            <a:ext cx="3116519" cy="1399032"/>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45720" rIns="9144" anchor="t" anchorCtr="0"/>
          <a:lstStyle/>
          <a:p>
            <a:pPr>
              <a:defRPr/>
            </a:pPr>
            <a:r>
              <a:rPr lang="en-US" sz="1600" b="1" dirty="0" smtClean="0">
                <a:solidFill>
                  <a:srgbClr val="FFFFFF"/>
                </a:solidFill>
              </a:rPr>
              <a:t>Adaptive</a:t>
            </a:r>
          </a:p>
          <a:p>
            <a:pPr marL="114300" indent="-114300" algn="l">
              <a:spcAft>
                <a:spcPts val="0"/>
              </a:spcAft>
              <a:buFont typeface="Arial" pitchFamily="34" charset="0"/>
              <a:buChar char="•"/>
              <a:defRPr/>
            </a:pPr>
            <a:r>
              <a:rPr lang="en-US" sz="1400" dirty="0" smtClean="0">
                <a:solidFill>
                  <a:srgbClr val="FFFFFF"/>
                </a:solidFill>
              </a:rPr>
              <a:t>Virtualization and change aware</a:t>
            </a:r>
          </a:p>
          <a:p>
            <a:pPr marL="114300" indent="-114300" algn="l">
              <a:spcAft>
                <a:spcPts val="0"/>
              </a:spcAft>
              <a:buFont typeface="Arial" pitchFamily="34" charset="0"/>
              <a:buChar char="•"/>
              <a:defRPr/>
            </a:pPr>
            <a:r>
              <a:rPr lang="en-US" sz="1400" dirty="0" smtClean="0">
                <a:solidFill>
                  <a:srgbClr val="FFFFFF"/>
                </a:solidFill>
              </a:rPr>
              <a:t>Program once, execute everywhere</a:t>
            </a:r>
          </a:p>
          <a:p>
            <a:pPr marL="114300" indent="-114300" algn="l">
              <a:spcAft>
                <a:spcPts val="0"/>
              </a:spcAft>
              <a:buFont typeface="Arial" pitchFamily="34" charset="0"/>
              <a:buChar char="•"/>
              <a:defRPr/>
            </a:pPr>
            <a:r>
              <a:rPr lang="en-US" sz="1400" dirty="0" smtClean="0">
                <a:solidFill>
                  <a:srgbClr val="FFFFFF"/>
                </a:solidFill>
              </a:rPr>
              <a:t>Rapid remediation</a:t>
            </a:r>
            <a:endParaRPr lang="en-US" sz="1400" dirty="0">
              <a:solidFill>
                <a:srgbClr val="FFFFFF"/>
              </a:solidFill>
            </a:endParaRPr>
          </a:p>
        </p:txBody>
      </p:sp>
      <p:sp>
        <p:nvSpPr>
          <p:cNvPr id="21" name="Rounded Rectangle 20"/>
          <p:cNvSpPr/>
          <p:nvPr/>
        </p:nvSpPr>
        <p:spPr bwMode="auto">
          <a:xfrm>
            <a:off x="828675" y="1024233"/>
            <a:ext cx="2895600" cy="1422561"/>
          </a:xfrm>
          <a:prstGeom prst="roundRect">
            <a:avLst/>
          </a:prstGeom>
          <a:solidFill>
            <a:schemeClr val="accent5"/>
          </a:solidFill>
          <a:ln w="12700">
            <a:solidFill>
              <a:schemeClr val="accent4"/>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nchorCtr="0"/>
          <a:lstStyle/>
          <a:p>
            <a:pPr>
              <a:defRPr/>
            </a:pPr>
            <a:r>
              <a:rPr lang="en-US" sz="1600" b="1" dirty="0" smtClean="0">
                <a:solidFill>
                  <a:srgbClr val="FFFFFF"/>
                </a:solidFill>
              </a:rPr>
              <a:t>Expensive</a:t>
            </a:r>
          </a:p>
          <a:p>
            <a:pPr marL="114300" indent="-114300" algn="l">
              <a:spcAft>
                <a:spcPts val="0"/>
              </a:spcAft>
              <a:buFont typeface="Arial" pitchFamily="34" charset="0"/>
              <a:buChar char="•"/>
              <a:defRPr/>
            </a:pPr>
            <a:r>
              <a:rPr lang="en-US" sz="1400" dirty="0" smtClean="0">
                <a:solidFill>
                  <a:srgbClr val="FFFFFF"/>
                </a:solidFill>
              </a:rPr>
              <a:t>Specialized hardware appliances</a:t>
            </a:r>
          </a:p>
          <a:p>
            <a:pPr marL="114300" indent="-114300" algn="l">
              <a:spcAft>
                <a:spcPts val="0"/>
              </a:spcAft>
              <a:buFont typeface="Arial" pitchFamily="34" charset="0"/>
              <a:buChar char="•"/>
              <a:defRPr/>
            </a:pPr>
            <a:r>
              <a:rPr lang="en-US" sz="1400" dirty="0" smtClean="0">
                <a:solidFill>
                  <a:srgbClr val="FFFFFF"/>
                </a:solidFill>
              </a:rPr>
              <a:t>Multiple point solutions</a:t>
            </a:r>
          </a:p>
          <a:p>
            <a:pPr>
              <a:defRPr/>
            </a:pPr>
            <a:endParaRPr lang="en-US" sz="1600" b="1" dirty="0">
              <a:solidFill>
                <a:srgbClr val="FFFFFF"/>
              </a:solidFill>
            </a:endParaRPr>
          </a:p>
        </p:txBody>
      </p:sp>
      <p:sp>
        <p:nvSpPr>
          <p:cNvPr id="22" name="Rounded Rectangle 21"/>
          <p:cNvSpPr/>
          <p:nvPr/>
        </p:nvSpPr>
        <p:spPr bwMode="auto">
          <a:xfrm>
            <a:off x="828675" y="4275794"/>
            <a:ext cx="2895600" cy="1395898"/>
          </a:xfrm>
          <a:prstGeom prst="roundRect">
            <a:avLst/>
          </a:prstGeom>
          <a:solidFill>
            <a:schemeClr val="accent5"/>
          </a:solidFill>
          <a:ln w="12700">
            <a:solidFill>
              <a:schemeClr val="accent4"/>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nchorCtr="0"/>
          <a:lstStyle/>
          <a:p>
            <a:pPr>
              <a:defRPr/>
            </a:pPr>
            <a:r>
              <a:rPr lang="en-US" sz="1600" b="1" dirty="0" smtClean="0">
                <a:solidFill>
                  <a:srgbClr val="FFFFFF"/>
                </a:solidFill>
              </a:rPr>
              <a:t>Rigid</a:t>
            </a:r>
          </a:p>
          <a:p>
            <a:pPr marL="114300" indent="-114300" algn="l">
              <a:spcAft>
                <a:spcPts val="0"/>
              </a:spcAft>
              <a:buFont typeface="Arial" pitchFamily="34" charset="0"/>
              <a:buChar char="•"/>
              <a:defRPr/>
            </a:pPr>
            <a:r>
              <a:rPr lang="en-US" sz="1400" dirty="0" smtClean="0">
                <a:solidFill>
                  <a:srgbClr val="FFFFFF"/>
                </a:solidFill>
              </a:rPr>
              <a:t>Policy directly tied to implementation</a:t>
            </a:r>
          </a:p>
          <a:p>
            <a:pPr marL="114300" indent="-114300" algn="l">
              <a:spcAft>
                <a:spcPts val="0"/>
              </a:spcAft>
              <a:buFont typeface="Arial" pitchFamily="34" charset="0"/>
              <a:buChar char="•"/>
              <a:defRPr/>
            </a:pPr>
            <a:r>
              <a:rPr lang="en-US" sz="1400" dirty="0" smtClean="0">
                <a:solidFill>
                  <a:srgbClr val="FFFFFF"/>
                </a:solidFill>
              </a:rPr>
              <a:t>Not virtualization and change-aware</a:t>
            </a:r>
          </a:p>
          <a:p>
            <a:pPr marL="114300" indent="-114300" algn="l">
              <a:spcAft>
                <a:spcPts val="0"/>
              </a:spcAft>
              <a:buFont typeface="Arial" pitchFamily="34" charset="0"/>
              <a:buChar char="•"/>
              <a:defRPr/>
            </a:pPr>
            <a:endParaRPr lang="en-US" sz="1100" dirty="0" smtClean="0">
              <a:solidFill>
                <a:srgbClr val="FFFFFF"/>
              </a:solidFill>
            </a:endParaRPr>
          </a:p>
          <a:p>
            <a:pPr marL="114300" indent="-114300" algn="l">
              <a:spcAft>
                <a:spcPts val="0"/>
              </a:spcAft>
              <a:buFont typeface="Arial" pitchFamily="34" charset="0"/>
              <a:buChar char="•"/>
              <a:defRPr/>
            </a:pPr>
            <a:endParaRPr lang="en-US" sz="1100" dirty="0">
              <a:solidFill>
                <a:srgbClr val="FFFFFF"/>
              </a:solidFill>
            </a:endParaRPr>
          </a:p>
        </p:txBody>
      </p:sp>
      <p:sp>
        <p:nvSpPr>
          <p:cNvPr id="25" name="Rounded Rectangle 24"/>
          <p:cNvSpPr/>
          <p:nvPr/>
        </p:nvSpPr>
        <p:spPr bwMode="auto">
          <a:xfrm>
            <a:off x="828675" y="2616417"/>
            <a:ext cx="2895600" cy="1395898"/>
          </a:xfrm>
          <a:prstGeom prst="roundRect">
            <a:avLst/>
          </a:prstGeom>
          <a:solidFill>
            <a:schemeClr val="accent5"/>
          </a:solidFill>
          <a:ln w="12700">
            <a:solidFill>
              <a:schemeClr val="accent4"/>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nchorCtr="0"/>
          <a:lstStyle/>
          <a:p>
            <a:pPr>
              <a:defRPr/>
            </a:pPr>
            <a:r>
              <a:rPr lang="en-US" sz="1600" b="1" dirty="0" smtClean="0">
                <a:solidFill>
                  <a:srgbClr val="FFFFFF"/>
                </a:solidFill>
              </a:rPr>
              <a:t>Complex</a:t>
            </a:r>
          </a:p>
          <a:p>
            <a:pPr marL="114300" indent="-114300" algn="l">
              <a:spcAft>
                <a:spcPts val="0"/>
              </a:spcAft>
              <a:buFont typeface="Arial" pitchFamily="34" charset="0"/>
              <a:buChar char="•"/>
              <a:defRPr/>
            </a:pPr>
            <a:r>
              <a:rPr lang="en-US" sz="1400" dirty="0" smtClean="0">
                <a:solidFill>
                  <a:srgbClr val="FFFFFF"/>
                </a:solidFill>
              </a:rPr>
              <a:t>Spaghetti of different rules and policies</a:t>
            </a:r>
            <a:endParaRPr lang="en-US" sz="1100" dirty="0" smtClean="0">
              <a:solidFill>
                <a:srgbClr val="FFFFFF"/>
              </a:solidFill>
            </a:endParaRPr>
          </a:p>
        </p:txBody>
      </p:sp>
      <p:sp>
        <p:nvSpPr>
          <p:cNvPr id="33" name="Rounded Rectangle 32"/>
          <p:cNvSpPr/>
          <p:nvPr/>
        </p:nvSpPr>
        <p:spPr bwMode="auto">
          <a:xfrm>
            <a:off x="762063" y="5784806"/>
            <a:ext cx="7890680" cy="398009"/>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r>
              <a:rPr lang="en-US" dirty="0" smtClean="0"/>
              <a:t>Deployments on VMware are more secure than physical </a:t>
            </a:r>
            <a:endParaRPr lang="en-US" b="1" dirty="0"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accel="50000" decel="5000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1" presetClass="entr" presetSubtype="0" fill="hold" grpId="1" nodeType="after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33" grpId="0" animBg="1"/>
      <p:bldP spid="3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Object 82" hidden="1"/>
          <p:cNvGraphicFramePr>
            <a:graphicFrameLocks/>
          </p:cNvGraphicFramePr>
          <p:nvPr/>
        </p:nvGraphicFramePr>
        <p:xfrm>
          <a:off x="0" y="0"/>
          <a:ext cx="158750" cy="158750"/>
        </p:xfrm>
        <a:graphic>
          <a:graphicData uri="http://schemas.openxmlformats.org/presentationml/2006/ole">
            <p:oleObj spid="_x0000_s311298" name="think-cell Slide" r:id="rId23" imgW="0" imgH="0" progId="">
              <p:embed/>
            </p:oleObj>
          </a:graphicData>
        </a:graphic>
      </p:graphicFrame>
      <p:sp>
        <p:nvSpPr>
          <p:cNvPr id="3" name="Title 2"/>
          <p:cNvSpPr>
            <a:spLocks noGrp="1"/>
          </p:cNvSpPr>
          <p:nvPr>
            <p:ph type="title"/>
            <p:custDataLst>
              <p:tags r:id="rId2"/>
            </p:custDataLst>
          </p:nvPr>
        </p:nvSpPr>
        <p:spPr/>
        <p:txBody>
          <a:bodyPr/>
          <a:lstStyle/>
          <a:p>
            <a:r>
              <a:rPr lang="en-US" dirty="0" smtClean="0"/>
              <a:t>VMware Transforms Security from Expensive to Cost Effective</a:t>
            </a:r>
            <a:endParaRPr lang="en-US" u="sng" dirty="0"/>
          </a:p>
        </p:txBody>
      </p:sp>
      <p:grpSp>
        <p:nvGrpSpPr>
          <p:cNvPr id="2" name="Group 123"/>
          <p:cNvGrpSpPr/>
          <p:nvPr>
            <p:custDataLst>
              <p:tags r:id="rId3"/>
            </p:custDataLst>
          </p:nvPr>
        </p:nvGrpSpPr>
        <p:grpSpPr>
          <a:xfrm>
            <a:off x="777502" y="5074831"/>
            <a:ext cx="1810111" cy="1229509"/>
            <a:chOff x="750206" y="2468109"/>
            <a:chExt cx="1810111" cy="1229509"/>
          </a:xfrm>
        </p:grpSpPr>
        <p:pic>
          <p:nvPicPr>
            <p:cNvPr id="78" name="Picture 77" descr="ICON_NetworkSwitch_Q308"/>
            <p:cNvPicPr>
              <a:picLocks noChangeAspect="1" noChangeArrowheads="1"/>
            </p:cNvPicPr>
            <p:nvPr>
              <p:custDataLst>
                <p:tags r:id="rId20"/>
              </p:custDataLst>
            </p:nvPr>
          </p:nvPicPr>
          <p:blipFill>
            <a:blip r:embed="rId24" cstate="print"/>
            <a:srcRect/>
            <a:stretch>
              <a:fillRect/>
            </a:stretch>
          </p:blipFill>
          <p:spPr bwMode="auto">
            <a:xfrm>
              <a:off x="983102" y="2468109"/>
              <a:ext cx="1181100" cy="842963"/>
            </a:xfrm>
            <a:prstGeom prst="rect">
              <a:avLst/>
            </a:prstGeom>
            <a:noFill/>
          </p:spPr>
        </p:pic>
        <p:sp>
          <p:nvSpPr>
            <p:cNvPr id="86" name="TextBox 85"/>
            <p:cNvSpPr txBox="1"/>
            <p:nvPr/>
          </p:nvSpPr>
          <p:spPr>
            <a:xfrm>
              <a:off x="750206" y="3297508"/>
              <a:ext cx="1810111" cy="400110"/>
            </a:xfrm>
            <a:prstGeom prst="rect">
              <a:avLst/>
            </a:prstGeom>
            <a:noFill/>
          </p:spPr>
          <p:txBody>
            <a:bodyPr wrap="none" rtlCol="0">
              <a:spAutoFit/>
            </a:bodyPr>
            <a:lstStyle/>
            <a:p>
              <a:pPr algn="l"/>
              <a:r>
                <a:rPr lang="en-US" sz="2000" dirty="0" smtClean="0">
                  <a:solidFill>
                    <a:srgbClr val="333333"/>
                  </a:solidFill>
                  <a:latin typeface="+mn-lt"/>
                  <a:ea typeface="+mn-ea"/>
                </a:rPr>
                <a:t>Load balancer</a:t>
              </a:r>
            </a:p>
          </p:txBody>
        </p:sp>
      </p:grpSp>
      <p:grpSp>
        <p:nvGrpSpPr>
          <p:cNvPr id="4" name="Group 122"/>
          <p:cNvGrpSpPr/>
          <p:nvPr>
            <p:custDataLst>
              <p:tags r:id="rId4"/>
            </p:custDataLst>
          </p:nvPr>
        </p:nvGrpSpPr>
        <p:grpSpPr>
          <a:xfrm>
            <a:off x="0" y="4339359"/>
            <a:ext cx="1999112" cy="843312"/>
            <a:chOff x="0" y="4639609"/>
            <a:chExt cx="1999112" cy="843312"/>
          </a:xfrm>
        </p:grpSpPr>
        <p:pic>
          <p:nvPicPr>
            <p:cNvPr id="14337" name="Picture 1"/>
            <p:cNvPicPr>
              <a:picLocks noChangeAspect="1" noChangeArrowheads="1"/>
            </p:cNvPicPr>
            <p:nvPr>
              <p:custDataLst>
                <p:tags r:id="rId19"/>
              </p:custDataLst>
            </p:nvPr>
          </p:nvPicPr>
          <p:blipFill>
            <a:blip r:embed="rId25" cstate="print"/>
            <a:srcRect t="36339" b="33622"/>
            <a:stretch>
              <a:fillRect/>
            </a:stretch>
          </p:blipFill>
          <p:spPr bwMode="auto">
            <a:xfrm>
              <a:off x="0" y="4639609"/>
              <a:ext cx="1999112" cy="600501"/>
            </a:xfrm>
            <a:prstGeom prst="rect">
              <a:avLst/>
            </a:prstGeom>
            <a:noFill/>
            <a:ln w="9525">
              <a:noFill/>
              <a:miter lim="800000"/>
              <a:headEnd/>
              <a:tailEnd/>
            </a:ln>
          </p:spPr>
        </p:pic>
        <p:sp>
          <p:nvSpPr>
            <p:cNvPr id="87" name="TextBox 86"/>
            <p:cNvSpPr txBox="1"/>
            <p:nvPr/>
          </p:nvSpPr>
          <p:spPr>
            <a:xfrm>
              <a:off x="298325" y="5082811"/>
              <a:ext cx="984565" cy="400110"/>
            </a:xfrm>
            <a:prstGeom prst="rect">
              <a:avLst/>
            </a:prstGeom>
            <a:noFill/>
          </p:spPr>
          <p:txBody>
            <a:bodyPr wrap="none" rtlCol="0">
              <a:spAutoFit/>
            </a:bodyPr>
            <a:lstStyle/>
            <a:p>
              <a:pPr algn="l"/>
              <a:r>
                <a:rPr lang="en-US" sz="2000" dirty="0" smtClean="0">
                  <a:solidFill>
                    <a:srgbClr val="333333"/>
                  </a:solidFill>
                  <a:latin typeface="+mn-lt"/>
                  <a:ea typeface="+mn-ea"/>
                </a:rPr>
                <a:t>firewall</a:t>
              </a:r>
            </a:p>
          </p:txBody>
        </p:sp>
      </p:grpSp>
      <p:grpSp>
        <p:nvGrpSpPr>
          <p:cNvPr id="5" name="Group 121"/>
          <p:cNvGrpSpPr/>
          <p:nvPr>
            <p:custDataLst>
              <p:tags r:id="rId5"/>
            </p:custDataLst>
          </p:nvPr>
        </p:nvGrpSpPr>
        <p:grpSpPr>
          <a:xfrm>
            <a:off x="2040724" y="4110268"/>
            <a:ext cx="1219200" cy="1318658"/>
            <a:chOff x="1044438" y="4615235"/>
            <a:chExt cx="1219200" cy="1318658"/>
          </a:xfrm>
        </p:grpSpPr>
        <p:pic>
          <p:nvPicPr>
            <p:cNvPr id="14338" name="Picture 2"/>
            <p:cNvPicPr>
              <a:picLocks noChangeAspect="1" noChangeArrowheads="1"/>
            </p:cNvPicPr>
            <p:nvPr>
              <p:custDataLst>
                <p:tags r:id="rId18"/>
              </p:custDataLst>
            </p:nvPr>
          </p:nvPicPr>
          <p:blipFill>
            <a:blip r:embed="rId26" cstate="print"/>
            <a:srcRect/>
            <a:stretch>
              <a:fillRect/>
            </a:stretch>
          </p:blipFill>
          <p:spPr bwMode="auto">
            <a:xfrm>
              <a:off x="1044438" y="4615235"/>
              <a:ext cx="1219200" cy="1219200"/>
            </a:xfrm>
            <a:prstGeom prst="rect">
              <a:avLst/>
            </a:prstGeom>
            <a:noFill/>
            <a:ln w="9525">
              <a:noFill/>
              <a:miter lim="800000"/>
              <a:headEnd/>
              <a:tailEnd/>
            </a:ln>
          </p:spPr>
        </p:pic>
        <p:sp>
          <p:nvSpPr>
            <p:cNvPr id="88" name="TextBox 87"/>
            <p:cNvSpPr txBox="1"/>
            <p:nvPr/>
          </p:nvSpPr>
          <p:spPr>
            <a:xfrm>
              <a:off x="1278587" y="5533783"/>
              <a:ext cx="713657" cy="400110"/>
            </a:xfrm>
            <a:prstGeom prst="rect">
              <a:avLst/>
            </a:prstGeom>
            <a:noFill/>
          </p:spPr>
          <p:txBody>
            <a:bodyPr wrap="none" rtlCol="0">
              <a:spAutoFit/>
            </a:bodyPr>
            <a:lstStyle/>
            <a:p>
              <a:pPr algn="l"/>
              <a:r>
                <a:rPr lang="en-US" sz="2000" dirty="0" smtClean="0">
                  <a:solidFill>
                    <a:srgbClr val="333333"/>
                  </a:solidFill>
                  <a:latin typeface="+mn-lt"/>
                  <a:ea typeface="+mn-ea"/>
                </a:rPr>
                <a:t>VPN</a:t>
              </a:r>
            </a:p>
          </p:txBody>
        </p:sp>
      </p:grpSp>
      <p:pic>
        <p:nvPicPr>
          <p:cNvPr id="95" name="Picture 8" descr="ICON_Server_flat_Q408.png"/>
          <p:cNvPicPr>
            <a:picLocks noChangeAspect="1"/>
          </p:cNvPicPr>
          <p:nvPr>
            <p:custDataLst>
              <p:tags r:id="rId6"/>
            </p:custDataLst>
          </p:nvPr>
        </p:nvPicPr>
        <p:blipFill>
          <a:blip r:embed="rId27" cstate="email"/>
          <a:srcRect/>
          <a:stretch>
            <a:fillRect/>
          </a:stretch>
        </p:blipFill>
        <p:spPr bwMode="auto">
          <a:xfrm>
            <a:off x="4793324" y="4462984"/>
            <a:ext cx="1077010" cy="348730"/>
          </a:xfrm>
          <a:prstGeom prst="rect">
            <a:avLst/>
          </a:prstGeom>
          <a:noFill/>
          <a:ln w="9525">
            <a:noFill/>
            <a:miter lim="800000"/>
            <a:headEnd/>
            <a:tailEnd/>
          </a:ln>
        </p:spPr>
      </p:pic>
      <p:pic>
        <p:nvPicPr>
          <p:cNvPr id="97" name="Picture 8" descr="ICON_Server_flat_Q408.png"/>
          <p:cNvPicPr>
            <a:picLocks noChangeAspect="1"/>
          </p:cNvPicPr>
          <p:nvPr>
            <p:custDataLst>
              <p:tags r:id="rId7"/>
            </p:custDataLst>
          </p:nvPr>
        </p:nvPicPr>
        <p:blipFill>
          <a:blip r:embed="rId27" cstate="email"/>
          <a:srcRect/>
          <a:stretch>
            <a:fillRect/>
          </a:stretch>
        </p:blipFill>
        <p:spPr bwMode="auto">
          <a:xfrm>
            <a:off x="6037924" y="4462984"/>
            <a:ext cx="1077010" cy="348730"/>
          </a:xfrm>
          <a:prstGeom prst="rect">
            <a:avLst/>
          </a:prstGeom>
          <a:noFill/>
          <a:ln w="9525">
            <a:noFill/>
            <a:miter lim="800000"/>
            <a:headEnd/>
            <a:tailEnd/>
          </a:ln>
        </p:spPr>
      </p:pic>
      <p:pic>
        <p:nvPicPr>
          <p:cNvPr id="98" name="Picture 8" descr="ICON_Server_flat_Q408.png"/>
          <p:cNvPicPr>
            <a:picLocks noChangeAspect="1"/>
          </p:cNvPicPr>
          <p:nvPr>
            <p:custDataLst>
              <p:tags r:id="rId8"/>
            </p:custDataLst>
          </p:nvPr>
        </p:nvPicPr>
        <p:blipFill>
          <a:blip r:embed="rId27" cstate="email"/>
          <a:srcRect/>
          <a:stretch>
            <a:fillRect/>
          </a:stretch>
        </p:blipFill>
        <p:spPr bwMode="auto">
          <a:xfrm>
            <a:off x="7282524" y="4462984"/>
            <a:ext cx="1077010" cy="348730"/>
          </a:xfrm>
          <a:prstGeom prst="rect">
            <a:avLst/>
          </a:prstGeom>
          <a:noFill/>
          <a:ln w="9525">
            <a:noFill/>
            <a:miter lim="800000"/>
            <a:headEnd/>
            <a:tailEnd/>
          </a:ln>
        </p:spPr>
      </p:pic>
      <p:pic>
        <p:nvPicPr>
          <p:cNvPr id="99" name="Picture 8" descr="ICON_Server_flat_Q408.png"/>
          <p:cNvPicPr>
            <a:picLocks noChangeAspect="1"/>
          </p:cNvPicPr>
          <p:nvPr>
            <p:custDataLst>
              <p:tags r:id="rId9"/>
            </p:custDataLst>
          </p:nvPr>
        </p:nvPicPr>
        <p:blipFill>
          <a:blip r:embed="rId27" cstate="email"/>
          <a:srcRect/>
          <a:stretch>
            <a:fillRect/>
          </a:stretch>
        </p:blipFill>
        <p:spPr bwMode="auto">
          <a:xfrm>
            <a:off x="3548724" y="4462984"/>
            <a:ext cx="1077010" cy="348730"/>
          </a:xfrm>
          <a:prstGeom prst="rect">
            <a:avLst/>
          </a:prstGeom>
          <a:noFill/>
          <a:ln w="9525">
            <a:noFill/>
            <a:miter lim="800000"/>
            <a:headEnd/>
            <a:tailEnd/>
          </a:ln>
        </p:spPr>
      </p:pic>
      <p:sp>
        <p:nvSpPr>
          <p:cNvPr id="96" name="Rounded Rectangle 95"/>
          <p:cNvSpPr/>
          <p:nvPr>
            <p:custDataLst>
              <p:tags r:id="rId10"/>
            </p:custDataLst>
          </p:nvPr>
        </p:nvSpPr>
        <p:spPr bwMode="auto">
          <a:xfrm>
            <a:off x="3532676" y="3879774"/>
            <a:ext cx="4826000" cy="37776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b="1" dirty="0" smtClean="0">
                <a:gradFill>
                  <a:gsLst>
                    <a:gs pos="0">
                      <a:srgbClr val="FFFFFF"/>
                    </a:gs>
                    <a:gs pos="83000">
                      <a:srgbClr val="FFFFFF"/>
                    </a:gs>
                  </a:gsLst>
                  <a:lin ang="16200000" scaled="0"/>
                </a:gradFill>
              </a:rPr>
              <a:t>VMware vSphere</a:t>
            </a:r>
            <a:endParaRPr lang="en-US" sz="1400" b="1" dirty="0">
              <a:gradFill>
                <a:gsLst>
                  <a:gs pos="0">
                    <a:srgbClr val="FFFFFF"/>
                  </a:gs>
                  <a:gs pos="83000">
                    <a:srgbClr val="FFFFFF"/>
                  </a:gs>
                </a:gsLst>
                <a:lin ang="16200000" scaled="0"/>
              </a:gradFill>
            </a:endParaRPr>
          </a:p>
        </p:txBody>
      </p:sp>
      <p:sp>
        <p:nvSpPr>
          <p:cNvPr id="120" name="Rectangular Callout 119"/>
          <p:cNvSpPr/>
          <p:nvPr>
            <p:custDataLst>
              <p:tags r:id="rId11"/>
            </p:custDataLst>
          </p:nvPr>
        </p:nvSpPr>
        <p:spPr bwMode="auto">
          <a:xfrm>
            <a:off x="441960" y="1993482"/>
            <a:ext cx="2115402" cy="1625060"/>
          </a:xfrm>
          <a:prstGeom prst="wedgeRectCallout">
            <a:avLst>
              <a:gd name="adj1" fmla="val 97694"/>
              <a:gd name="adj2" fmla="val 49733"/>
            </a:avLst>
          </a:prstGeom>
          <a:ln>
            <a:headEnd/>
            <a:tailEnd/>
          </a:ln>
        </p:spPr>
        <p:style>
          <a:lnRef idx="2">
            <a:schemeClr val="accent5"/>
          </a:lnRef>
          <a:fillRef idx="1">
            <a:schemeClr val="lt1"/>
          </a:fillRef>
          <a:effectRef idx="0">
            <a:schemeClr val="accent5"/>
          </a:effectRef>
          <a:fontRef idx="minor">
            <a:schemeClr val="dk1"/>
          </a:fontRef>
        </p:style>
        <p:txBody>
          <a:bodyPr wrap="square" lIns="91440" tIns="91440" rIns="9144" bIns="91440" rtlCol="0" anchor="t">
            <a:spAutoFit/>
          </a:bodyPr>
          <a:lstStyle/>
          <a:p>
            <a:pPr marL="231775" indent="-231775" algn="l">
              <a:buClr>
                <a:schemeClr val="accent4">
                  <a:lumMod val="75000"/>
                </a:schemeClr>
              </a:buClr>
              <a:buSzPct val="200000"/>
              <a:buFont typeface="Wingdings" pitchFamily="2" charset="2"/>
              <a:buChar char="ü"/>
            </a:pPr>
            <a:r>
              <a:rPr lang="en-US" sz="1800" b="1" dirty="0" smtClean="0">
                <a:solidFill>
                  <a:schemeClr val="tx1"/>
                </a:solidFill>
              </a:rPr>
              <a:t>Load balancer</a:t>
            </a:r>
          </a:p>
          <a:p>
            <a:pPr marL="231775" indent="-231775" algn="l">
              <a:buClr>
                <a:schemeClr val="accent4">
                  <a:lumMod val="75000"/>
                </a:schemeClr>
              </a:buClr>
              <a:buSzPct val="200000"/>
              <a:buFont typeface="Wingdings" pitchFamily="2" charset="2"/>
              <a:buChar char="ü"/>
            </a:pPr>
            <a:r>
              <a:rPr lang="en-US" sz="1800" b="1" dirty="0" smtClean="0">
                <a:solidFill>
                  <a:schemeClr val="tx1"/>
                </a:solidFill>
              </a:rPr>
              <a:t>Firewall</a:t>
            </a:r>
          </a:p>
          <a:p>
            <a:pPr marL="231775" indent="-231775" algn="l">
              <a:buClr>
                <a:schemeClr val="accent4">
                  <a:lumMod val="75000"/>
                </a:schemeClr>
              </a:buClr>
              <a:buSzPct val="200000"/>
              <a:buFont typeface="Wingdings" pitchFamily="2" charset="2"/>
              <a:buChar char="ü"/>
            </a:pPr>
            <a:r>
              <a:rPr lang="en-US" sz="1800" b="1" dirty="0" smtClean="0">
                <a:solidFill>
                  <a:schemeClr val="tx1"/>
                </a:solidFill>
              </a:rPr>
              <a:t>VPN</a:t>
            </a:r>
          </a:p>
          <a:p>
            <a:pPr marL="231775" indent="-231775" algn="l">
              <a:buClr>
                <a:schemeClr val="accent4">
                  <a:lumMod val="75000"/>
                </a:schemeClr>
              </a:buClr>
              <a:buSzPct val="200000"/>
              <a:buFont typeface="Wingdings" pitchFamily="2" charset="2"/>
              <a:buChar char="ü"/>
            </a:pPr>
            <a:r>
              <a:rPr lang="en-US" sz="1800" b="1" dirty="0" smtClean="0">
                <a:solidFill>
                  <a:schemeClr val="tx1"/>
                </a:solidFill>
              </a:rPr>
              <a:t>Etc…</a:t>
            </a:r>
            <a:endParaRPr lang="en-US" sz="1800" b="1" dirty="0">
              <a:solidFill>
                <a:schemeClr val="tx1"/>
              </a:solidFill>
            </a:endParaRPr>
          </a:p>
        </p:txBody>
      </p:sp>
      <p:pic>
        <p:nvPicPr>
          <p:cNvPr id="125" name="Picture 8" descr="ICON_Server_flat_Q408.png"/>
          <p:cNvPicPr>
            <a:picLocks noChangeAspect="1"/>
          </p:cNvPicPr>
          <p:nvPr>
            <p:custDataLst>
              <p:tags r:id="rId12"/>
            </p:custDataLst>
          </p:nvPr>
        </p:nvPicPr>
        <p:blipFill>
          <a:blip r:embed="rId27" cstate="email"/>
          <a:srcRect/>
          <a:stretch>
            <a:fillRect/>
          </a:stretch>
        </p:blipFill>
        <p:spPr bwMode="auto">
          <a:xfrm>
            <a:off x="4795598" y="4942930"/>
            <a:ext cx="1077010" cy="348730"/>
          </a:xfrm>
          <a:prstGeom prst="rect">
            <a:avLst/>
          </a:prstGeom>
          <a:noFill/>
          <a:ln w="9525">
            <a:noFill/>
            <a:miter lim="800000"/>
            <a:headEnd/>
            <a:tailEnd/>
          </a:ln>
        </p:spPr>
      </p:pic>
      <p:pic>
        <p:nvPicPr>
          <p:cNvPr id="126" name="Picture 8" descr="ICON_Server_flat_Q408.png"/>
          <p:cNvPicPr>
            <a:picLocks noChangeAspect="1"/>
          </p:cNvPicPr>
          <p:nvPr>
            <p:custDataLst>
              <p:tags r:id="rId13"/>
            </p:custDataLst>
          </p:nvPr>
        </p:nvPicPr>
        <p:blipFill>
          <a:blip r:embed="rId27" cstate="email"/>
          <a:srcRect/>
          <a:stretch>
            <a:fillRect/>
          </a:stretch>
        </p:blipFill>
        <p:spPr bwMode="auto">
          <a:xfrm>
            <a:off x="6040198" y="4942930"/>
            <a:ext cx="1077010" cy="348730"/>
          </a:xfrm>
          <a:prstGeom prst="rect">
            <a:avLst/>
          </a:prstGeom>
          <a:noFill/>
          <a:ln w="9525">
            <a:noFill/>
            <a:miter lim="800000"/>
            <a:headEnd/>
            <a:tailEnd/>
          </a:ln>
        </p:spPr>
      </p:pic>
      <p:pic>
        <p:nvPicPr>
          <p:cNvPr id="127" name="Picture 8" descr="ICON_Server_flat_Q408.png"/>
          <p:cNvPicPr>
            <a:picLocks noChangeAspect="1"/>
          </p:cNvPicPr>
          <p:nvPr>
            <p:custDataLst>
              <p:tags r:id="rId14"/>
            </p:custDataLst>
          </p:nvPr>
        </p:nvPicPr>
        <p:blipFill>
          <a:blip r:embed="rId27" cstate="email"/>
          <a:srcRect/>
          <a:stretch>
            <a:fillRect/>
          </a:stretch>
        </p:blipFill>
        <p:spPr bwMode="auto">
          <a:xfrm>
            <a:off x="7284798" y="4942930"/>
            <a:ext cx="1077010" cy="348730"/>
          </a:xfrm>
          <a:prstGeom prst="rect">
            <a:avLst/>
          </a:prstGeom>
          <a:noFill/>
          <a:ln w="9525">
            <a:noFill/>
            <a:miter lim="800000"/>
            <a:headEnd/>
            <a:tailEnd/>
          </a:ln>
        </p:spPr>
      </p:pic>
      <p:pic>
        <p:nvPicPr>
          <p:cNvPr id="128" name="Picture 8" descr="ICON_Server_flat_Q408.png"/>
          <p:cNvPicPr>
            <a:picLocks noChangeAspect="1"/>
          </p:cNvPicPr>
          <p:nvPr>
            <p:custDataLst>
              <p:tags r:id="rId15"/>
            </p:custDataLst>
          </p:nvPr>
        </p:nvPicPr>
        <p:blipFill>
          <a:blip r:embed="rId27" cstate="email"/>
          <a:srcRect/>
          <a:stretch>
            <a:fillRect/>
          </a:stretch>
        </p:blipFill>
        <p:spPr bwMode="auto">
          <a:xfrm>
            <a:off x="3550998" y="4942930"/>
            <a:ext cx="1077010" cy="348730"/>
          </a:xfrm>
          <a:prstGeom prst="rect">
            <a:avLst/>
          </a:prstGeom>
          <a:noFill/>
          <a:ln w="9525">
            <a:noFill/>
            <a:miter lim="800000"/>
            <a:headEnd/>
            <a:tailEnd/>
          </a:ln>
        </p:spPr>
      </p:pic>
      <p:sp>
        <p:nvSpPr>
          <p:cNvPr id="129" name="Freeform 128"/>
          <p:cNvSpPr/>
          <p:nvPr>
            <p:custDataLst>
              <p:tags r:id="rId16"/>
            </p:custDataLst>
          </p:nvPr>
        </p:nvSpPr>
        <p:spPr bwMode="auto">
          <a:xfrm>
            <a:off x="196215" y="3210693"/>
            <a:ext cx="4067033" cy="2988860"/>
          </a:xfrm>
          <a:custGeom>
            <a:avLst/>
            <a:gdLst>
              <a:gd name="connsiteX0" fmla="*/ 0 w 4067033"/>
              <a:gd name="connsiteY0" fmla="*/ 1310185 h 2988860"/>
              <a:gd name="connsiteX1" fmla="*/ 2402006 w 4067033"/>
              <a:gd name="connsiteY1" fmla="*/ 2988860 h 2988860"/>
              <a:gd name="connsiteX2" fmla="*/ 4067033 w 4067033"/>
              <a:gd name="connsiteY2" fmla="*/ 491320 h 2988860"/>
              <a:gd name="connsiteX3" fmla="*/ 3452883 w 4067033"/>
              <a:gd name="connsiteY3" fmla="*/ 0 h 2988860"/>
              <a:gd name="connsiteX4" fmla="*/ 0 w 4067033"/>
              <a:gd name="connsiteY4" fmla="*/ 1310185 h 298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033" h="2988860">
                <a:moveTo>
                  <a:pt x="0" y="1310185"/>
                </a:moveTo>
                <a:lnTo>
                  <a:pt x="2402006" y="2988860"/>
                </a:lnTo>
                <a:lnTo>
                  <a:pt x="4067033" y="491320"/>
                </a:lnTo>
                <a:lnTo>
                  <a:pt x="3452883" y="0"/>
                </a:lnTo>
                <a:lnTo>
                  <a:pt x="0" y="1310185"/>
                </a:lnTo>
                <a:close/>
              </a:path>
            </a:pathLst>
          </a:custGeom>
          <a:solidFill>
            <a:schemeClr val="accent5">
              <a:lumMod val="40000"/>
              <a:lumOff val="60000"/>
              <a:alpha val="47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94" name="Rectangle 93"/>
          <p:cNvSpPr/>
          <p:nvPr>
            <p:custDataLst>
              <p:tags r:id="rId17"/>
            </p:custDataLst>
          </p:nvPr>
        </p:nvSpPr>
        <p:spPr bwMode="auto">
          <a:xfrm>
            <a:off x="3589143" y="3224842"/>
            <a:ext cx="650785" cy="53457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marL="0" marR="0" indent="0" algn="ctr" defTabSz="914400" eaLnBrk="1" latinLnBrk="0" hangingPunct="1">
              <a:lnSpc>
                <a:spcPct val="100000"/>
              </a:lnSpc>
              <a:buClrTx/>
              <a:buSzTx/>
              <a:buFontTx/>
              <a:buNone/>
              <a:tabLst/>
            </a:pPr>
            <a:r>
              <a:rPr lang="en-US" sz="1050" b="1" dirty="0" smtClean="0">
                <a:solidFill>
                  <a:srgbClr val="FFFFFF"/>
                </a:solidFill>
              </a:rPr>
              <a:t>vShield Virtual Appliance</a:t>
            </a:r>
          </a:p>
        </p:txBody>
      </p:sp>
      <p:sp>
        <p:nvSpPr>
          <p:cNvPr id="131" name="Rounded Rectangle 130"/>
          <p:cNvSpPr/>
          <p:nvPr/>
        </p:nvSpPr>
        <p:spPr bwMode="auto">
          <a:xfrm>
            <a:off x="558800" y="835189"/>
            <a:ext cx="7890680" cy="904837"/>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r>
              <a:rPr lang="en-US" dirty="0" smtClean="0"/>
              <a:t>vShield eliminates the need for multiple special purpose hardware appliances – 3-5x Savings Capex, Opex</a:t>
            </a:r>
            <a:endParaRPr lang="en-US" b="1" dirty="0" smtClean="0">
              <a:solidFill>
                <a:srgbClr val="FFFFFF"/>
              </a:solidFill>
            </a:endParaRPr>
          </a:p>
        </p:txBody>
      </p:sp>
      <p:pic>
        <p:nvPicPr>
          <p:cNvPr id="39" name="Picture 17" descr="ICON_VM_basic_flat_R2_Q408.png"/>
          <p:cNvPicPr>
            <a:picLocks noChangeAspect="1"/>
          </p:cNvPicPr>
          <p:nvPr/>
        </p:nvPicPr>
        <p:blipFill>
          <a:blip r:embed="rId28" cstate="print"/>
          <a:srcRect/>
          <a:stretch>
            <a:fillRect/>
          </a:stretch>
        </p:blipFill>
        <p:spPr bwMode="auto">
          <a:xfrm>
            <a:off x="4349260" y="3269568"/>
            <a:ext cx="527316" cy="479473"/>
          </a:xfrm>
          <a:prstGeom prst="rect">
            <a:avLst/>
          </a:prstGeom>
          <a:noFill/>
          <a:ln w="9525">
            <a:noFill/>
            <a:miter lim="800000"/>
            <a:headEnd/>
            <a:tailEnd/>
          </a:ln>
        </p:spPr>
      </p:pic>
      <p:pic>
        <p:nvPicPr>
          <p:cNvPr id="45" name="Picture 17" descr="ICON_VM_basic_flat_R2_Q408.png"/>
          <p:cNvPicPr>
            <a:picLocks noChangeAspect="1"/>
          </p:cNvPicPr>
          <p:nvPr/>
        </p:nvPicPr>
        <p:blipFill>
          <a:blip r:embed="rId28" cstate="print"/>
          <a:srcRect/>
          <a:stretch>
            <a:fillRect/>
          </a:stretch>
        </p:blipFill>
        <p:spPr bwMode="auto">
          <a:xfrm>
            <a:off x="5029198" y="3274256"/>
            <a:ext cx="527316" cy="479473"/>
          </a:xfrm>
          <a:prstGeom prst="rect">
            <a:avLst/>
          </a:prstGeom>
          <a:noFill/>
          <a:ln w="9525">
            <a:noFill/>
            <a:miter lim="800000"/>
            <a:headEnd/>
            <a:tailEnd/>
          </a:ln>
        </p:spPr>
      </p:pic>
      <p:pic>
        <p:nvPicPr>
          <p:cNvPr id="46" name="Picture 17" descr="ICON_VM_basic_flat_R2_Q408.png"/>
          <p:cNvPicPr>
            <a:picLocks noChangeAspect="1"/>
          </p:cNvPicPr>
          <p:nvPr/>
        </p:nvPicPr>
        <p:blipFill>
          <a:blip r:embed="rId28" cstate="print"/>
          <a:srcRect/>
          <a:stretch>
            <a:fillRect/>
          </a:stretch>
        </p:blipFill>
        <p:spPr bwMode="auto">
          <a:xfrm>
            <a:off x="5737272" y="3264878"/>
            <a:ext cx="527316" cy="479473"/>
          </a:xfrm>
          <a:prstGeom prst="rect">
            <a:avLst/>
          </a:prstGeom>
          <a:noFill/>
          <a:ln w="9525">
            <a:noFill/>
            <a:miter lim="800000"/>
            <a:headEnd/>
            <a:tailEnd/>
          </a:ln>
        </p:spPr>
      </p:pic>
      <p:pic>
        <p:nvPicPr>
          <p:cNvPr id="47" name="Picture 17" descr="ICON_VM_basic_flat_R2_Q408.png"/>
          <p:cNvPicPr>
            <a:picLocks noChangeAspect="1"/>
          </p:cNvPicPr>
          <p:nvPr/>
        </p:nvPicPr>
        <p:blipFill>
          <a:blip r:embed="rId28" cstate="print"/>
          <a:srcRect/>
          <a:stretch>
            <a:fillRect/>
          </a:stretch>
        </p:blipFill>
        <p:spPr bwMode="auto">
          <a:xfrm>
            <a:off x="6389077" y="3290670"/>
            <a:ext cx="527316" cy="479473"/>
          </a:xfrm>
          <a:prstGeom prst="rect">
            <a:avLst/>
          </a:prstGeom>
          <a:noFill/>
          <a:ln w="9525">
            <a:noFill/>
            <a:miter lim="800000"/>
            <a:headEnd/>
            <a:tailEnd/>
          </a:ln>
        </p:spPr>
      </p:pic>
      <p:pic>
        <p:nvPicPr>
          <p:cNvPr id="48" name="Picture 17" descr="ICON_VM_basic_flat_R2_Q408.png"/>
          <p:cNvPicPr>
            <a:picLocks noChangeAspect="1"/>
          </p:cNvPicPr>
          <p:nvPr/>
        </p:nvPicPr>
        <p:blipFill>
          <a:blip r:embed="rId28" cstate="print"/>
          <a:srcRect/>
          <a:stretch>
            <a:fillRect/>
          </a:stretch>
        </p:blipFill>
        <p:spPr bwMode="auto">
          <a:xfrm>
            <a:off x="7076047" y="3288325"/>
            <a:ext cx="527316" cy="479473"/>
          </a:xfrm>
          <a:prstGeom prst="rect">
            <a:avLst/>
          </a:prstGeom>
          <a:noFill/>
          <a:ln w="9525">
            <a:noFill/>
            <a:miter lim="800000"/>
            <a:headEnd/>
            <a:tailEnd/>
          </a:ln>
        </p:spPr>
      </p:pic>
      <p:pic>
        <p:nvPicPr>
          <p:cNvPr id="49" name="Picture 17" descr="ICON_VM_basic_flat_R2_Q408.png"/>
          <p:cNvPicPr>
            <a:picLocks noChangeAspect="1"/>
          </p:cNvPicPr>
          <p:nvPr/>
        </p:nvPicPr>
        <p:blipFill>
          <a:blip r:embed="rId28" cstate="print"/>
          <a:srcRect/>
          <a:stretch>
            <a:fillRect/>
          </a:stretch>
        </p:blipFill>
        <p:spPr bwMode="auto">
          <a:xfrm>
            <a:off x="7755986" y="3278946"/>
            <a:ext cx="527316" cy="479473"/>
          </a:xfrm>
          <a:prstGeom prst="rect">
            <a:avLst/>
          </a:prstGeom>
          <a:noFill/>
          <a:ln w="9525">
            <a:noFill/>
            <a:miter lim="800000"/>
            <a:headEnd/>
            <a:tailEnd/>
          </a:ln>
        </p:spPr>
      </p:pic>
      <p:pic>
        <p:nvPicPr>
          <p:cNvPr id="52" name="Picture 17" descr="ICON_VM_basic_flat_R2_Q408.png"/>
          <p:cNvPicPr>
            <a:picLocks noChangeAspect="1"/>
          </p:cNvPicPr>
          <p:nvPr/>
        </p:nvPicPr>
        <p:blipFill>
          <a:blip r:embed="rId28" cstate="print"/>
          <a:srcRect/>
          <a:stretch>
            <a:fillRect/>
          </a:stretch>
        </p:blipFill>
        <p:spPr bwMode="auto">
          <a:xfrm>
            <a:off x="4375051" y="2676381"/>
            <a:ext cx="527316" cy="479473"/>
          </a:xfrm>
          <a:prstGeom prst="rect">
            <a:avLst/>
          </a:prstGeom>
          <a:noFill/>
          <a:ln w="9525">
            <a:noFill/>
            <a:miter lim="800000"/>
            <a:headEnd/>
            <a:tailEnd/>
          </a:ln>
        </p:spPr>
      </p:pic>
      <p:pic>
        <p:nvPicPr>
          <p:cNvPr id="53" name="Picture 17" descr="ICON_VM_basic_flat_R2_Q408.png"/>
          <p:cNvPicPr>
            <a:picLocks noChangeAspect="1"/>
          </p:cNvPicPr>
          <p:nvPr/>
        </p:nvPicPr>
        <p:blipFill>
          <a:blip r:embed="rId28" cstate="print"/>
          <a:srcRect/>
          <a:stretch>
            <a:fillRect/>
          </a:stretch>
        </p:blipFill>
        <p:spPr bwMode="auto">
          <a:xfrm>
            <a:off x="5054989" y="2681069"/>
            <a:ext cx="527316" cy="479473"/>
          </a:xfrm>
          <a:prstGeom prst="rect">
            <a:avLst/>
          </a:prstGeom>
          <a:noFill/>
          <a:ln w="9525">
            <a:noFill/>
            <a:miter lim="800000"/>
            <a:headEnd/>
            <a:tailEnd/>
          </a:ln>
        </p:spPr>
      </p:pic>
      <p:pic>
        <p:nvPicPr>
          <p:cNvPr id="54" name="Picture 17" descr="ICON_VM_basic_flat_R2_Q408.png"/>
          <p:cNvPicPr>
            <a:picLocks noChangeAspect="1"/>
          </p:cNvPicPr>
          <p:nvPr/>
        </p:nvPicPr>
        <p:blipFill>
          <a:blip r:embed="rId28" cstate="print"/>
          <a:srcRect/>
          <a:stretch>
            <a:fillRect/>
          </a:stretch>
        </p:blipFill>
        <p:spPr bwMode="auto">
          <a:xfrm>
            <a:off x="5763063" y="2671691"/>
            <a:ext cx="527316" cy="479473"/>
          </a:xfrm>
          <a:prstGeom prst="rect">
            <a:avLst/>
          </a:prstGeom>
          <a:noFill/>
          <a:ln w="9525">
            <a:noFill/>
            <a:miter lim="800000"/>
            <a:headEnd/>
            <a:tailEnd/>
          </a:ln>
        </p:spPr>
      </p:pic>
      <p:pic>
        <p:nvPicPr>
          <p:cNvPr id="55" name="Picture 17" descr="ICON_VM_basic_flat_R2_Q408.png"/>
          <p:cNvPicPr>
            <a:picLocks noChangeAspect="1"/>
          </p:cNvPicPr>
          <p:nvPr/>
        </p:nvPicPr>
        <p:blipFill>
          <a:blip r:embed="rId28" cstate="print"/>
          <a:srcRect/>
          <a:stretch>
            <a:fillRect/>
          </a:stretch>
        </p:blipFill>
        <p:spPr bwMode="auto">
          <a:xfrm>
            <a:off x="6414868" y="2697483"/>
            <a:ext cx="527316" cy="479473"/>
          </a:xfrm>
          <a:prstGeom prst="rect">
            <a:avLst/>
          </a:prstGeom>
          <a:noFill/>
          <a:ln w="9525">
            <a:noFill/>
            <a:miter lim="800000"/>
            <a:headEnd/>
            <a:tailEnd/>
          </a:ln>
        </p:spPr>
      </p:pic>
      <p:pic>
        <p:nvPicPr>
          <p:cNvPr id="56" name="Picture 17" descr="ICON_VM_basic_flat_R2_Q408.png"/>
          <p:cNvPicPr>
            <a:picLocks noChangeAspect="1"/>
          </p:cNvPicPr>
          <p:nvPr/>
        </p:nvPicPr>
        <p:blipFill>
          <a:blip r:embed="rId28" cstate="print"/>
          <a:srcRect/>
          <a:stretch>
            <a:fillRect/>
          </a:stretch>
        </p:blipFill>
        <p:spPr bwMode="auto">
          <a:xfrm>
            <a:off x="7101838" y="2695138"/>
            <a:ext cx="527316" cy="479473"/>
          </a:xfrm>
          <a:prstGeom prst="rect">
            <a:avLst/>
          </a:prstGeom>
          <a:noFill/>
          <a:ln w="9525">
            <a:noFill/>
            <a:miter lim="800000"/>
            <a:headEnd/>
            <a:tailEnd/>
          </a:ln>
        </p:spPr>
      </p:pic>
      <p:pic>
        <p:nvPicPr>
          <p:cNvPr id="57" name="Picture 17" descr="ICON_VM_basic_flat_R2_Q408.png"/>
          <p:cNvPicPr>
            <a:picLocks noChangeAspect="1"/>
          </p:cNvPicPr>
          <p:nvPr/>
        </p:nvPicPr>
        <p:blipFill>
          <a:blip r:embed="rId28" cstate="print"/>
          <a:srcRect/>
          <a:stretch>
            <a:fillRect/>
          </a:stretch>
        </p:blipFill>
        <p:spPr bwMode="auto">
          <a:xfrm>
            <a:off x="7781777" y="2685759"/>
            <a:ext cx="527316" cy="479473"/>
          </a:xfrm>
          <a:prstGeom prst="rect">
            <a:avLst/>
          </a:prstGeom>
          <a:noFill/>
          <a:ln w="9525">
            <a:noFill/>
            <a:miter lim="800000"/>
            <a:headEnd/>
            <a:tailEnd/>
          </a:ln>
        </p:spPr>
      </p:pic>
      <p:sp useBgFill="1">
        <p:nvSpPr>
          <p:cNvPr id="38" name="Rectangle 37"/>
          <p:cNvSpPr/>
          <p:nvPr/>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wipe(down)">
                                      <p:cBhvr>
                                        <p:cTn id="11" dur="500"/>
                                        <p:tgtEl>
                                          <p:spTgt spid="129"/>
                                        </p:tgtEl>
                                      </p:cBhvr>
                                    </p:animEffect>
                                  </p:childTnLst>
                                </p:cTn>
                              </p:par>
                            </p:childTnLst>
                          </p:cTn>
                        </p:par>
                        <p:par>
                          <p:cTn id="12" fill="hold">
                            <p:stCondLst>
                              <p:cond delay="500"/>
                            </p:stCondLst>
                            <p:childTnLst>
                              <p:par>
                                <p:cTn id="13" presetID="56" presetClass="path" presetSubtype="0" accel="50000" decel="50000" fill="hold" nodeType="afterEffect">
                                  <p:stCondLst>
                                    <p:cond delay="0"/>
                                  </p:stCondLst>
                                  <p:childTnLst>
                                    <p:animMotion origin="layout" path="M -1.11022E-16 -3.7037E-7 L 0.13472 -0.18889 " pathEditMode="relative" rAng="0" ptsTypes="AA">
                                      <p:cBhvr>
                                        <p:cTn id="14" dur="2000" fill="hold"/>
                                        <p:tgtEl>
                                          <p:spTgt spid="5"/>
                                        </p:tgtEl>
                                        <p:attrNameLst>
                                          <p:attrName>ppt_x</p:attrName>
                                          <p:attrName>ppt_y</p:attrName>
                                        </p:attrNameLst>
                                      </p:cBhvr>
                                      <p:rCtr x="67" y="-94"/>
                                    </p:animMotion>
                                  </p:childTnLst>
                                  <p:subTnLst>
                                    <p:set>
                                      <p:cBhvr override="childStyle">
                                        <p:cTn dur="1" fill="hold" display="0" masterRel="sameClick" afterEffect="1">
                                          <p:stCondLst>
                                            <p:cond evt="end" delay="0">
                                              <p:tn val="13"/>
                                            </p:cond>
                                          </p:stCondLst>
                                        </p:cTn>
                                        <p:tgtEl>
                                          <p:spTgt spid="5"/>
                                        </p:tgtEl>
                                        <p:attrNameLst>
                                          <p:attrName>style.visibility</p:attrName>
                                        </p:attrNameLst>
                                      </p:cBhvr>
                                      <p:to>
                                        <p:strVal val="hidden"/>
                                      </p:to>
                                    </p:set>
                                  </p:subTnLst>
                                </p:cTn>
                              </p:par>
                            </p:childTnLst>
                          </p:cTn>
                        </p:par>
                        <p:par>
                          <p:cTn id="15" fill="hold">
                            <p:stCondLst>
                              <p:cond delay="2500"/>
                            </p:stCondLst>
                            <p:childTnLst>
                              <p:par>
                                <p:cTn id="16" presetID="56" presetClass="path" presetSubtype="0" accel="50000" decel="50000" fill="hold" nodeType="afterEffect">
                                  <p:stCondLst>
                                    <p:cond delay="0"/>
                                  </p:stCondLst>
                                  <p:childTnLst>
                                    <p:animMotion origin="layout" path="M 2.22222E-6 3.7037E-7 L 0.2434 -0.32014 " pathEditMode="relative" rAng="0" ptsTypes="AA">
                                      <p:cBhvr>
                                        <p:cTn id="17" dur="2000" fill="hold"/>
                                        <p:tgtEl>
                                          <p:spTgt spid="2"/>
                                        </p:tgtEl>
                                        <p:attrNameLst>
                                          <p:attrName>ppt_x</p:attrName>
                                          <p:attrName>ppt_y</p:attrName>
                                        </p:attrNameLst>
                                      </p:cBhvr>
                                      <p:rCtr x="122" y="-160"/>
                                    </p:animMotion>
                                  </p:childTnLst>
                                  <p:subTnLst>
                                    <p:set>
                                      <p:cBhvr override="childStyle">
                                        <p:cTn dur="1" fill="hold" display="0" masterRel="sameClick" afterEffect="1">
                                          <p:stCondLst>
                                            <p:cond evt="end" delay="0">
                                              <p:tn val="16"/>
                                            </p:cond>
                                          </p:stCondLst>
                                        </p:cTn>
                                        <p:tgtEl>
                                          <p:spTgt spid="2"/>
                                        </p:tgtEl>
                                        <p:attrNameLst>
                                          <p:attrName>style.visibility</p:attrName>
                                        </p:attrNameLst>
                                      </p:cBhvr>
                                      <p:to>
                                        <p:strVal val="hidden"/>
                                      </p:to>
                                    </p:set>
                                  </p:subTnLst>
                                </p:cTn>
                              </p:par>
                            </p:childTnLst>
                          </p:cTn>
                        </p:par>
                        <p:par>
                          <p:cTn id="18" fill="hold">
                            <p:stCondLst>
                              <p:cond delay="4500"/>
                            </p:stCondLst>
                            <p:childTnLst>
                              <p:par>
                                <p:cTn id="19" presetID="56" presetClass="path" presetSubtype="0" accel="50000" decel="50000" fill="hold" nodeType="afterEffect">
                                  <p:stCondLst>
                                    <p:cond delay="0"/>
                                  </p:stCondLst>
                                  <p:childTnLst>
                                    <p:animMotion origin="layout" path="M -1.38889E-6 -2.96296E-6 L 0.3184 -0.18009 " pathEditMode="relative" rAng="0" ptsTypes="AA">
                                      <p:cBhvr>
                                        <p:cTn id="20" dur="2000" fill="hold"/>
                                        <p:tgtEl>
                                          <p:spTgt spid="4"/>
                                        </p:tgtEl>
                                        <p:attrNameLst>
                                          <p:attrName>ppt_x</p:attrName>
                                          <p:attrName>ppt_y</p:attrName>
                                        </p:attrNameLst>
                                      </p:cBhvr>
                                      <p:rCtr x="159" y="-90"/>
                                    </p:animMotion>
                                  </p:childTnLst>
                                  <p:subTnLst>
                                    <p:set>
                                      <p:cBhvr override="childStyle">
                                        <p:cTn dur="1" fill="hold" display="0" masterRel="sameClick" afterEffect="1">
                                          <p:stCondLst>
                                            <p:cond evt="end" delay="0">
                                              <p:tn val="19"/>
                                            </p:cond>
                                          </p:stCondLst>
                                        </p:cTn>
                                        <p:tgtEl>
                                          <p:spTgt spid="4"/>
                                        </p:tgtEl>
                                        <p:attrNameLst>
                                          <p:attrName>style.visibility</p:attrName>
                                        </p:attrNameLst>
                                      </p:cBhvr>
                                      <p:to>
                                        <p:strVal val="hidden"/>
                                      </p:to>
                                    </p:set>
                                  </p:subTnLst>
                                </p:cTn>
                              </p:par>
                            </p:childTnLst>
                          </p:cTn>
                        </p:par>
                        <p:par>
                          <p:cTn id="21" fill="hold">
                            <p:stCondLst>
                              <p:cond delay="6500"/>
                            </p:stCondLst>
                            <p:childTnLst>
                              <p:par>
                                <p:cTn id="22" presetID="1" presetClass="exit" presetSubtype="0" fill="hold" grpId="1" nodeType="afterEffect">
                                  <p:stCondLst>
                                    <p:cond delay="0"/>
                                  </p:stCondLst>
                                  <p:childTnLst>
                                    <p:set>
                                      <p:cBhvr>
                                        <p:cTn id="23" dur="1" fill="hold">
                                          <p:stCondLst>
                                            <p:cond delay="0"/>
                                          </p:stCondLst>
                                        </p:cTn>
                                        <p:tgtEl>
                                          <p:spTgt spid="129"/>
                                        </p:tgtEl>
                                        <p:attrNameLst>
                                          <p:attrName>style.visibility</p:attrName>
                                        </p:attrNameLst>
                                      </p:cBhvr>
                                      <p:to>
                                        <p:strVal val="hidden"/>
                                      </p:to>
                                    </p:set>
                                  </p:childTnLst>
                                </p:cTn>
                              </p:par>
                            </p:childTnLst>
                          </p:cTn>
                        </p:par>
                        <p:par>
                          <p:cTn id="24" fill="hold">
                            <p:stCondLst>
                              <p:cond delay="6500"/>
                            </p:stCondLst>
                            <p:childTnLst>
                              <p:par>
                                <p:cTn id="25" presetID="22" presetClass="entr" presetSubtype="4" fill="hold" grpId="0" nodeType="after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wipe(down)">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accel="50000" decel="50000" fill="hold" grpId="0" nodeType="clickEffect">
                                  <p:stCondLst>
                                    <p:cond delay="0"/>
                                  </p:stCondLst>
                                  <p:childTnLst>
                                    <p:set>
                                      <p:cBhvr>
                                        <p:cTn id="31" dur="1" fill="hold">
                                          <p:stCondLst>
                                            <p:cond delay="0"/>
                                          </p:stCondLst>
                                        </p:cTn>
                                        <p:tgtEl>
                                          <p:spTgt spid="131"/>
                                        </p:tgtEl>
                                        <p:attrNameLst>
                                          <p:attrName>style.visibility</p:attrName>
                                        </p:attrNameLst>
                                      </p:cBhvr>
                                      <p:to>
                                        <p:strVal val="visible"/>
                                      </p:to>
                                    </p:set>
                                    <p:anim calcmode="lin" valueType="num">
                                      <p:cBhvr additive="base">
                                        <p:cTn id="32" dur="500" fill="hold"/>
                                        <p:tgtEl>
                                          <p:spTgt spid="131"/>
                                        </p:tgtEl>
                                        <p:attrNameLst>
                                          <p:attrName>ppt_x</p:attrName>
                                        </p:attrNameLst>
                                      </p:cBhvr>
                                      <p:tavLst>
                                        <p:tav tm="0">
                                          <p:val>
                                            <p:strVal val="#ppt_x"/>
                                          </p:val>
                                        </p:tav>
                                        <p:tav tm="100000">
                                          <p:val>
                                            <p:strVal val="#ppt_x"/>
                                          </p:val>
                                        </p:tav>
                                      </p:tavLst>
                                    </p:anim>
                                    <p:anim calcmode="lin" valueType="num">
                                      <p:cBhvr additive="base">
                                        <p:cTn id="33" dur="500" fill="hold"/>
                                        <p:tgtEl>
                                          <p:spTgt spid="131"/>
                                        </p:tgtEl>
                                        <p:attrNameLst>
                                          <p:attrName>ppt_y</p:attrName>
                                        </p:attrNameLst>
                                      </p:cBhvr>
                                      <p:tavLst>
                                        <p:tav tm="0">
                                          <p:val>
                                            <p:strVal val="0-#ppt_h/2"/>
                                          </p:val>
                                        </p:tav>
                                        <p:tav tm="100000">
                                          <p:val>
                                            <p:strVal val="#ppt_y"/>
                                          </p:val>
                                        </p:tav>
                                      </p:tavLst>
                                    </p:anim>
                                  </p:childTnLst>
                                </p:cTn>
                              </p:par>
                            </p:childTnLst>
                          </p:cTn>
                        </p:par>
                        <p:par>
                          <p:cTn id="34" fill="hold">
                            <p:stCondLst>
                              <p:cond delay="500"/>
                            </p:stCondLst>
                            <p:childTnLst>
                              <p:par>
                                <p:cTn id="35" presetID="1" presetClass="entr" presetSubtype="0" fill="hold" grpId="1" nodeType="afterEffect">
                                  <p:stCondLst>
                                    <p:cond delay="0"/>
                                  </p:stCondLst>
                                  <p:childTnLst>
                                    <p:set>
                                      <p:cBhvr>
                                        <p:cTn id="36"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9" grpId="0" animBg="1"/>
      <p:bldP spid="129" grpId="1" animBg="1"/>
      <p:bldP spid="94" grpId="0" animBg="1"/>
      <p:bldP spid="131" grpId="0" animBg="1"/>
      <p:bldP spid="1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Object 77" hidden="1"/>
          <p:cNvGraphicFramePr>
            <a:graphicFrameLocks/>
          </p:cNvGraphicFramePr>
          <p:nvPr/>
        </p:nvGraphicFramePr>
        <p:xfrm>
          <a:off x="0" y="0"/>
          <a:ext cx="158750" cy="158750"/>
        </p:xfrm>
        <a:graphic>
          <a:graphicData uri="http://schemas.openxmlformats.org/presentationml/2006/ole">
            <p:oleObj spid="_x0000_s312322" name="think-cell Slide" r:id="rId43" imgW="0" imgH="0" progId="">
              <p:embed/>
            </p:oleObj>
          </a:graphicData>
        </a:graphic>
      </p:graphicFrame>
      <p:sp>
        <p:nvSpPr>
          <p:cNvPr id="3" name="Title 2"/>
          <p:cNvSpPr>
            <a:spLocks noGrp="1"/>
          </p:cNvSpPr>
          <p:nvPr>
            <p:ph type="title"/>
            <p:custDataLst>
              <p:tags r:id="rId2"/>
            </p:custDataLst>
          </p:nvPr>
        </p:nvSpPr>
        <p:spPr/>
        <p:txBody>
          <a:bodyPr/>
          <a:lstStyle/>
          <a:p>
            <a:r>
              <a:rPr lang="en-US" dirty="0" smtClean="0"/>
              <a:t>VMware Transforms Security from Complex…</a:t>
            </a:r>
            <a:endParaRPr lang="en-US" dirty="0"/>
          </a:p>
        </p:txBody>
      </p:sp>
      <p:sp>
        <p:nvSpPr>
          <p:cNvPr id="199" name="Rounded Rectangle 198"/>
          <p:cNvSpPr/>
          <p:nvPr>
            <p:custDataLst>
              <p:tags r:id="rId3"/>
            </p:custDataLst>
          </p:nvPr>
        </p:nvSpPr>
        <p:spPr bwMode="auto">
          <a:xfrm>
            <a:off x="1238579" y="3213531"/>
            <a:ext cx="6055519" cy="37776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b="1" dirty="0" smtClean="0">
                <a:gradFill>
                  <a:gsLst>
                    <a:gs pos="0">
                      <a:srgbClr val="FFFFFF"/>
                    </a:gs>
                    <a:gs pos="83000">
                      <a:srgbClr val="FFFFFF"/>
                    </a:gs>
                  </a:gsLst>
                  <a:lin ang="16200000" scaled="0"/>
                </a:gradFill>
              </a:rPr>
              <a:t>VMware vSphere</a:t>
            </a:r>
            <a:endParaRPr lang="en-US" sz="1400" b="1" dirty="0">
              <a:gradFill>
                <a:gsLst>
                  <a:gs pos="0">
                    <a:srgbClr val="FFFFFF"/>
                  </a:gs>
                  <a:gs pos="83000">
                    <a:srgbClr val="FFFFFF"/>
                  </a:gs>
                </a:gsLst>
                <a:lin ang="16200000" scaled="0"/>
              </a:gradFill>
            </a:endParaRPr>
          </a:p>
        </p:txBody>
      </p:sp>
      <p:pic>
        <p:nvPicPr>
          <p:cNvPr id="202" name="Picture 13" descr="ICON_VM_basic_flat_R2_Q408.png"/>
          <p:cNvPicPr>
            <a:picLocks noChangeAspect="1"/>
          </p:cNvPicPr>
          <p:nvPr>
            <p:custDataLst>
              <p:tags r:id="rId4"/>
            </p:custDataLst>
          </p:nvPr>
        </p:nvPicPr>
        <p:blipFill>
          <a:blip r:embed="rId44" cstate="email"/>
          <a:srcRect/>
          <a:stretch>
            <a:fillRect/>
          </a:stretch>
        </p:blipFill>
        <p:spPr bwMode="auto">
          <a:xfrm>
            <a:off x="1222884" y="2567759"/>
            <a:ext cx="588124" cy="515102"/>
          </a:xfrm>
          <a:prstGeom prst="rect">
            <a:avLst/>
          </a:prstGeom>
          <a:noFill/>
          <a:ln w="9525">
            <a:noFill/>
            <a:miter lim="800000"/>
            <a:headEnd/>
            <a:tailEnd/>
          </a:ln>
        </p:spPr>
      </p:pic>
      <p:pic>
        <p:nvPicPr>
          <p:cNvPr id="206" name="Picture 10" descr="ICON_VM_basic_flat_R2_Q408.png"/>
          <p:cNvPicPr>
            <a:picLocks noChangeAspect="1"/>
          </p:cNvPicPr>
          <p:nvPr>
            <p:custDataLst>
              <p:tags r:id="rId5"/>
            </p:custDataLst>
          </p:nvPr>
        </p:nvPicPr>
        <p:blipFill>
          <a:blip r:embed="rId44" cstate="email"/>
          <a:srcRect/>
          <a:stretch>
            <a:fillRect/>
          </a:stretch>
        </p:blipFill>
        <p:spPr bwMode="auto">
          <a:xfrm>
            <a:off x="1885085" y="2579482"/>
            <a:ext cx="588124" cy="515102"/>
          </a:xfrm>
          <a:prstGeom prst="rect">
            <a:avLst/>
          </a:prstGeom>
          <a:noFill/>
          <a:ln w="9525">
            <a:noFill/>
            <a:miter lim="800000"/>
            <a:headEnd/>
            <a:tailEnd/>
          </a:ln>
        </p:spPr>
      </p:pic>
      <p:pic>
        <p:nvPicPr>
          <p:cNvPr id="207" name="Picture 12" descr="ICON_VM_basic_flat_R2_Q408.png"/>
          <p:cNvPicPr>
            <a:picLocks noChangeAspect="1"/>
          </p:cNvPicPr>
          <p:nvPr>
            <p:custDataLst>
              <p:tags r:id="rId6"/>
            </p:custDataLst>
          </p:nvPr>
        </p:nvPicPr>
        <p:blipFill>
          <a:blip r:embed="rId44" cstate="email"/>
          <a:srcRect/>
          <a:stretch>
            <a:fillRect/>
          </a:stretch>
        </p:blipFill>
        <p:spPr bwMode="auto">
          <a:xfrm>
            <a:off x="2579753" y="2579482"/>
            <a:ext cx="588124" cy="515102"/>
          </a:xfrm>
          <a:prstGeom prst="rect">
            <a:avLst/>
          </a:prstGeom>
          <a:noFill/>
          <a:ln w="9525">
            <a:noFill/>
            <a:miter lim="800000"/>
            <a:headEnd/>
            <a:tailEnd/>
          </a:ln>
        </p:spPr>
      </p:pic>
      <p:pic>
        <p:nvPicPr>
          <p:cNvPr id="208" name="Picture 13" descr="ICON_VM_basic_flat_R2_Q408.png"/>
          <p:cNvPicPr>
            <a:picLocks noChangeAspect="1"/>
          </p:cNvPicPr>
          <p:nvPr>
            <p:custDataLst>
              <p:tags r:id="rId7"/>
            </p:custDataLst>
          </p:nvPr>
        </p:nvPicPr>
        <p:blipFill>
          <a:blip r:embed="rId44" cstate="email"/>
          <a:srcRect/>
          <a:stretch>
            <a:fillRect/>
          </a:stretch>
        </p:blipFill>
        <p:spPr bwMode="auto">
          <a:xfrm>
            <a:off x="3274422" y="2579482"/>
            <a:ext cx="588124" cy="515102"/>
          </a:xfrm>
          <a:prstGeom prst="rect">
            <a:avLst/>
          </a:prstGeom>
          <a:noFill/>
          <a:ln w="9525">
            <a:noFill/>
            <a:miter lim="800000"/>
            <a:headEnd/>
            <a:tailEnd/>
          </a:ln>
        </p:spPr>
      </p:pic>
      <p:cxnSp>
        <p:nvCxnSpPr>
          <p:cNvPr id="215" name="Elbow Connector 214"/>
          <p:cNvCxnSpPr/>
          <p:nvPr>
            <p:custDataLst>
              <p:tags r:id="rId8"/>
            </p:custDataLst>
          </p:nvPr>
        </p:nvCxnSpPr>
        <p:spPr bwMode="auto">
          <a:xfrm>
            <a:off x="6557981" y="2271734"/>
            <a:ext cx="914400" cy="914400"/>
          </a:xfrm>
          <a:prstGeom prst="bentConnector3">
            <a:avLst/>
          </a:prstGeom>
          <a:solidFill>
            <a:srgbClr val="0095D3"/>
          </a:solidFill>
          <a:ln w="9525" cap="flat" cmpd="sng" algn="ctr">
            <a:noFill/>
            <a:prstDash val="solid"/>
            <a:round/>
            <a:headEnd type="none" w="med" len="med"/>
            <a:tailEnd type="arrow"/>
          </a:ln>
          <a:effectLst/>
        </p:spPr>
      </p:cxnSp>
      <p:pic>
        <p:nvPicPr>
          <p:cNvPr id="60" name="Picture 13" descr="ICON_VM_basic_flat_R2_Q408.png"/>
          <p:cNvPicPr>
            <a:picLocks noChangeAspect="1"/>
          </p:cNvPicPr>
          <p:nvPr>
            <p:custDataLst>
              <p:tags r:id="rId9"/>
            </p:custDataLst>
          </p:nvPr>
        </p:nvPicPr>
        <p:blipFill>
          <a:blip r:embed="rId44" cstate="email"/>
          <a:srcRect/>
          <a:stretch>
            <a:fillRect/>
          </a:stretch>
        </p:blipFill>
        <p:spPr bwMode="auto">
          <a:xfrm>
            <a:off x="4656427" y="2555787"/>
            <a:ext cx="588124" cy="515102"/>
          </a:xfrm>
          <a:prstGeom prst="rect">
            <a:avLst/>
          </a:prstGeom>
          <a:noFill/>
          <a:ln w="9525">
            <a:noFill/>
            <a:miter lim="800000"/>
            <a:headEnd/>
            <a:tailEnd/>
          </a:ln>
        </p:spPr>
      </p:pic>
      <p:pic>
        <p:nvPicPr>
          <p:cNvPr id="61" name="Picture 10" descr="ICON_VM_basic_flat_R2_Q408.png"/>
          <p:cNvPicPr>
            <a:picLocks noChangeAspect="1"/>
          </p:cNvPicPr>
          <p:nvPr>
            <p:custDataLst>
              <p:tags r:id="rId10"/>
            </p:custDataLst>
          </p:nvPr>
        </p:nvPicPr>
        <p:blipFill>
          <a:blip r:embed="rId44" cstate="email"/>
          <a:srcRect/>
          <a:stretch>
            <a:fillRect/>
          </a:stretch>
        </p:blipFill>
        <p:spPr bwMode="auto">
          <a:xfrm>
            <a:off x="5318628" y="2567510"/>
            <a:ext cx="588124" cy="515102"/>
          </a:xfrm>
          <a:prstGeom prst="rect">
            <a:avLst/>
          </a:prstGeom>
          <a:noFill/>
          <a:ln w="9525">
            <a:noFill/>
            <a:miter lim="800000"/>
            <a:headEnd/>
            <a:tailEnd/>
          </a:ln>
        </p:spPr>
      </p:pic>
      <p:pic>
        <p:nvPicPr>
          <p:cNvPr id="62" name="Picture 12" descr="ICON_VM_basic_flat_R2_Q408.png"/>
          <p:cNvPicPr>
            <a:picLocks noChangeAspect="1"/>
          </p:cNvPicPr>
          <p:nvPr>
            <p:custDataLst>
              <p:tags r:id="rId11"/>
            </p:custDataLst>
          </p:nvPr>
        </p:nvPicPr>
        <p:blipFill>
          <a:blip r:embed="rId44" cstate="email"/>
          <a:srcRect/>
          <a:stretch>
            <a:fillRect/>
          </a:stretch>
        </p:blipFill>
        <p:spPr bwMode="auto">
          <a:xfrm>
            <a:off x="6013296" y="2567510"/>
            <a:ext cx="588124" cy="515102"/>
          </a:xfrm>
          <a:prstGeom prst="rect">
            <a:avLst/>
          </a:prstGeom>
          <a:noFill/>
          <a:ln w="9525">
            <a:noFill/>
            <a:miter lim="800000"/>
            <a:headEnd/>
            <a:tailEnd/>
          </a:ln>
        </p:spPr>
      </p:pic>
      <p:pic>
        <p:nvPicPr>
          <p:cNvPr id="63" name="Picture 13" descr="ICON_VM_basic_flat_R2_Q408.png"/>
          <p:cNvPicPr>
            <a:picLocks noChangeAspect="1"/>
          </p:cNvPicPr>
          <p:nvPr>
            <p:custDataLst>
              <p:tags r:id="rId12"/>
            </p:custDataLst>
          </p:nvPr>
        </p:nvPicPr>
        <p:blipFill>
          <a:blip r:embed="rId44" cstate="email"/>
          <a:srcRect/>
          <a:stretch>
            <a:fillRect/>
          </a:stretch>
        </p:blipFill>
        <p:spPr bwMode="auto">
          <a:xfrm>
            <a:off x="6707965" y="2567510"/>
            <a:ext cx="588124" cy="515102"/>
          </a:xfrm>
          <a:prstGeom prst="rect">
            <a:avLst/>
          </a:prstGeom>
          <a:noFill/>
          <a:ln w="9525">
            <a:noFill/>
            <a:miter lim="800000"/>
            <a:headEnd/>
            <a:tailEnd/>
          </a:ln>
        </p:spPr>
      </p:pic>
      <p:sp>
        <p:nvSpPr>
          <p:cNvPr id="80" name="TextBox 79"/>
          <p:cNvSpPr txBox="1"/>
          <p:nvPr>
            <p:custDataLst>
              <p:tags r:id="rId13"/>
            </p:custDataLst>
          </p:nvPr>
        </p:nvSpPr>
        <p:spPr>
          <a:xfrm>
            <a:off x="3862567" y="3964267"/>
            <a:ext cx="1038094" cy="246221"/>
          </a:xfrm>
          <a:prstGeom prst="rect">
            <a:avLst/>
          </a:prstGeom>
          <a:noFill/>
        </p:spPr>
        <p:txBody>
          <a:bodyPr wrap="square" rtlCol="0">
            <a:spAutoFit/>
          </a:bodyPr>
          <a:lstStyle/>
          <a:p>
            <a:pPr algn="l"/>
            <a:r>
              <a:rPr lang="en-US" sz="1000" b="1" dirty="0" smtClean="0">
                <a:solidFill>
                  <a:srgbClr val="333333"/>
                </a:solidFill>
                <a:latin typeface="+mn-lt"/>
                <a:ea typeface="+mn-ea"/>
              </a:rPr>
              <a:t>VLAN’s</a:t>
            </a:r>
          </a:p>
        </p:txBody>
      </p:sp>
      <p:cxnSp>
        <p:nvCxnSpPr>
          <p:cNvPr id="58" name="Elbow Connector 57"/>
          <p:cNvCxnSpPr/>
          <p:nvPr>
            <p:custDataLst>
              <p:tags r:id="rId14"/>
            </p:custDataLst>
          </p:nvPr>
        </p:nvCxnSpPr>
        <p:spPr bwMode="auto">
          <a:xfrm rot="5400000" flipH="1" flipV="1">
            <a:off x="3550408" y="991999"/>
            <a:ext cx="249" cy="4095744"/>
          </a:xfrm>
          <a:prstGeom prst="bentConnector3">
            <a:avLst>
              <a:gd name="adj1" fmla="val -361492081"/>
            </a:avLst>
          </a:prstGeom>
          <a:solidFill>
            <a:srgbClr val="0095D3"/>
          </a:solidFill>
          <a:ln w="38100" cap="flat" cmpd="sng" algn="ctr">
            <a:solidFill>
              <a:schemeClr val="accent3">
                <a:lumMod val="60000"/>
                <a:lumOff val="40000"/>
              </a:schemeClr>
            </a:solidFill>
            <a:prstDash val="solid"/>
            <a:round/>
            <a:headEnd type="arrow"/>
            <a:tailEnd type="arrow"/>
          </a:ln>
          <a:effectLst/>
        </p:spPr>
      </p:cxnSp>
      <p:pic>
        <p:nvPicPr>
          <p:cNvPr id="101" name="Picture 45" descr="ICON_Firewall_Q308"/>
          <p:cNvPicPr>
            <a:picLocks noChangeAspect="1" noChangeArrowheads="1"/>
          </p:cNvPicPr>
          <p:nvPr>
            <p:custDataLst>
              <p:tags r:id="rId15"/>
            </p:custDataLst>
          </p:nvPr>
        </p:nvPicPr>
        <p:blipFill>
          <a:blip r:embed="rId45" cstate="print"/>
          <a:srcRect/>
          <a:stretch>
            <a:fillRect/>
          </a:stretch>
        </p:blipFill>
        <p:spPr bwMode="auto">
          <a:xfrm>
            <a:off x="1019192" y="3546498"/>
            <a:ext cx="915158" cy="847725"/>
          </a:xfrm>
          <a:prstGeom prst="rect">
            <a:avLst/>
          </a:prstGeom>
          <a:noFill/>
          <a:ln w="9525">
            <a:noFill/>
            <a:miter lim="800000"/>
            <a:headEnd/>
            <a:tailEnd/>
          </a:ln>
        </p:spPr>
      </p:pic>
      <p:sp>
        <p:nvSpPr>
          <p:cNvPr id="108" name="Rounded Rectangle 107"/>
          <p:cNvSpPr/>
          <p:nvPr>
            <p:custDataLst>
              <p:tags r:id="rId16"/>
            </p:custDataLst>
          </p:nvPr>
        </p:nvSpPr>
        <p:spPr bwMode="auto">
          <a:xfrm>
            <a:off x="1376313" y="2600351"/>
            <a:ext cx="409656" cy="227689"/>
          </a:xfrm>
          <a:prstGeom prst="roundRect">
            <a:avLst/>
          </a:prstGeom>
          <a:solidFill>
            <a:schemeClr val="tx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100" b="1" dirty="0" smtClean="0">
                <a:solidFill>
                  <a:srgbClr val="FFFFFF"/>
                </a:solidFill>
              </a:rPr>
              <a:t>agent</a:t>
            </a:r>
          </a:p>
        </p:txBody>
      </p:sp>
      <p:cxnSp>
        <p:nvCxnSpPr>
          <p:cNvPr id="132" name="Elbow Connector 131"/>
          <p:cNvCxnSpPr/>
          <p:nvPr>
            <p:custDataLst>
              <p:tags r:id="rId17"/>
            </p:custDataLst>
          </p:nvPr>
        </p:nvCxnSpPr>
        <p:spPr bwMode="auto">
          <a:xfrm rot="5400000" flipH="1" flipV="1">
            <a:off x="4394434" y="981628"/>
            <a:ext cx="11972" cy="4128211"/>
          </a:xfrm>
          <a:prstGeom prst="bentConnector3">
            <a:avLst>
              <a:gd name="adj1" fmla="val -10502016"/>
            </a:avLst>
          </a:prstGeom>
          <a:solidFill>
            <a:srgbClr val="0095D3"/>
          </a:solidFill>
          <a:ln w="38100" cap="flat" cmpd="sng" algn="ctr">
            <a:solidFill>
              <a:schemeClr val="accent6">
                <a:lumMod val="75000"/>
              </a:schemeClr>
            </a:solidFill>
            <a:prstDash val="solid"/>
            <a:round/>
            <a:headEnd type="arrow"/>
            <a:tailEnd type="arrow"/>
          </a:ln>
          <a:effectLst/>
        </p:spPr>
      </p:cxnSp>
      <p:cxnSp>
        <p:nvCxnSpPr>
          <p:cNvPr id="72" name="Elbow Connector 71"/>
          <p:cNvCxnSpPr/>
          <p:nvPr>
            <p:custDataLst>
              <p:tags r:id="rId18"/>
            </p:custDataLst>
          </p:nvPr>
        </p:nvCxnSpPr>
        <p:spPr bwMode="auto">
          <a:xfrm rot="5400000" flipH="1" flipV="1">
            <a:off x="4804010" y="1019728"/>
            <a:ext cx="11972" cy="4128211"/>
          </a:xfrm>
          <a:prstGeom prst="bentConnector3">
            <a:avLst>
              <a:gd name="adj1" fmla="val -12888853"/>
            </a:avLst>
          </a:prstGeom>
          <a:solidFill>
            <a:srgbClr val="0095D3"/>
          </a:solidFill>
          <a:ln w="38100" cap="flat" cmpd="sng" algn="ctr">
            <a:solidFill>
              <a:schemeClr val="accent5">
                <a:lumMod val="75000"/>
              </a:schemeClr>
            </a:solidFill>
            <a:prstDash val="solid"/>
            <a:round/>
            <a:headEnd type="arrow"/>
            <a:tailEnd type="arrow"/>
          </a:ln>
          <a:effectLst/>
        </p:spPr>
      </p:cxnSp>
      <p:pic>
        <p:nvPicPr>
          <p:cNvPr id="75" name="Picture 45" descr="ICON_Firewall_Q308"/>
          <p:cNvPicPr>
            <a:picLocks noChangeAspect="1" noChangeArrowheads="1"/>
          </p:cNvPicPr>
          <p:nvPr>
            <p:custDataLst>
              <p:tags r:id="rId19"/>
            </p:custDataLst>
          </p:nvPr>
        </p:nvPicPr>
        <p:blipFill>
          <a:blip r:embed="rId45" cstate="print"/>
          <a:srcRect/>
          <a:stretch>
            <a:fillRect/>
          </a:stretch>
        </p:blipFill>
        <p:spPr bwMode="auto">
          <a:xfrm>
            <a:off x="4657550" y="3857634"/>
            <a:ext cx="915158" cy="847725"/>
          </a:xfrm>
          <a:prstGeom prst="rect">
            <a:avLst/>
          </a:prstGeom>
          <a:noFill/>
          <a:ln w="9525">
            <a:noFill/>
            <a:miter lim="800000"/>
            <a:headEnd/>
            <a:tailEnd/>
          </a:ln>
        </p:spPr>
      </p:pic>
      <p:grpSp>
        <p:nvGrpSpPr>
          <p:cNvPr id="2" name="Group 25"/>
          <p:cNvGrpSpPr>
            <a:grpSpLocks/>
          </p:cNvGrpSpPr>
          <p:nvPr>
            <p:custDataLst>
              <p:tags r:id="rId20"/>
            </p:custDataLst>
          </p:nvPr>
        </p:nvGrpSpPr>
        <p:grpSpPr bwMode="auto">
          <a:xfrm>
            <a:off x="3991072" y="2762750"/>
            <a:ext cx="433364" cy="90060"/>
            <a:chOff x="3552" y="2168"/>
            <a:chExt cx="240" cy="48"/>
          </a:xfrm>
        </p:grpSpPr>
        <p:sp>
          <p:nvSpPr>
            <p:cNvPr id="47" name="Oval 26"/>
            <p:cNvSpPr>
              <a:spLocks noChangeArrowheads="1"/>
            </p:cNvSpPr>
            <p:nvPr/>
          </p:nvSpPr>
          <p:spPr bwMode="auto">
            <a:xfrm>
              <a:off x="3552"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48" name="Oval 27"/>
            <p:cNvSpPr>
              <a:spLocks noChangeArrowheads="1"/>
            </p:cNvSpPr>
            <p:nvPr/>
          </p:nvSpPr>
          <p:spPr bwMode="auto">
            <a:xfrm>
              <a:off x="3648"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50" name="Oval 28"/>
            <p:cNvSpPr>
              <a:spLocks noChangeArrowheads="1"/>
            </p:cNvSpPr>
            <p:nvPr/>
          </p:nvSpPr>
          <p:spPr bwMode="auto">
            <a:xfrm>
              <a:off x="3744"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grpSp>
      <p:sp>
        <p:nvSpPr>
          <p:cNvPr id="71" name="Rounded Rectangle 70"/>
          <p:cNvSpPr/>
          <p:nvPr>
            <p:custDataLst>
              <p:tags r:id="rId21"/>
            </p:custDataLst>
          </p:nvPr>
        </p:nvSpPr>
        <p:spPr bwMode="auto">
          <a:xfrm>
            <a:off x="1274574" y="4813461"/>
            <a:ext cx="5958018" cy="1370772"/>
          </a:xfrm>
          <a:prstGeom prst="roundRect">
            <a:avLst/>
          </a:prstGeom>
          <a:solidFill>
            <a:schemeClr val="accent5"/>
          </a:solidFill>
          <a:ln w="12700">
            <a:solidFill>
              <a:schemeClr val="accent4"/>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nchorCtr="0"/>
          <a:lstStyle/>
          <a:p>
            <a:pPr>
              <a:defRPr/>
            </a:pPr>
            <a:r>
              <a:rPr lang="en-US" sz="1600" b="1" dirty="0" smtClean="0">
                <a:solidFill>
                  <a:srgbClr val="FFFFFF"/>
                </a:solidFill>
              </a:rPr>
              <a:t>Complex</a:t>
            </a:r>
          </a:p>
          <a:p>
            <a:pPr marL="114300" indent="-114300" algn="l">
              <a:spcAft>
                <a:spcPts val="0"/>
              </a:spcAft>
              <a:buFont typeface="Arial" pitchFamily="34" charset="0"/>
              <a:buChar char="•"/>
              <a:defRPr/>
            </a:pPr>
            <a:r>
              <a:rPr lang="en-US" sz="1400" dirty="0" smtClean="0">
                <a:solidFill>
                  <a:srgbClr val="FFFFFF"/>
                </a:solidFill>
              </a:rPr>
              <a:t>Policies, rules implementation - no clear separation of duties; organizational confusion </a:t>
            </a:r>
          </a:p>
          <a:p>
            <a:pPr marL="114300" indent="-114300" algn="l">
              <a:spcAft>
                <a:spcPts val="0"/>
              </a:spcAft>
              <a:buFont typeface="Arial" pitchFamily="34" charset="0"/>
              <a:buChar char="•"/>
              <a:defRPr/>
            </a:pPr>
            <a:r>
              <a:rPr lang="en-US" sz="1400" dirty="0" smtClean="0">
                <a:solidFill>
                  <a:srgbClr val="FFFFFF"/>
                </a:solidFill>
              </a:rPr>
              <a:t>Many steps – configure network, firewall  and vSphere</a:t>
            </a:r>
          </a:p>
          <a:p>
            <a:pPr marL="114300" indent="-114300" algn="l">
              <a:spcAft>
                <a:spcPts val="0"/>
              </a:spcAft>
              <a:buFont typeface="Arial" pitchFamily="34" charset="0"/>
              <a:buChar char="•"/>
              <a:defRPr/>
            </a:pPr>
            <a:r>
              <a:rPr lang="en-US" sz="1400" dirty="0" smtClean="0">
                <a:solidFill>
                  <a:srgbClr val="FFFFFF"/>
                </a:solidFill>
              </a:rPr>
              <a:t>Spaghetti of VLANs, Sprawl - Firewall rules, agents</a:t>
            </a:r>
          </a:p>
        </p:txBody>
      </p:sp>
      <p:pic>
        <p:nvPicPr>
          <p:cNvPr id="91" name="Picture 25" descr="ICON_Script_Q308"/>
          <p:cNvPicPr>
            <a:picLocks noChangeAspect="1" noChangeArrowheads="1"/>
          </p:cNvPicPr>
          <p:nvPr>
            <p:custDataLst>
              <p:tags r:id="rId22"/>
            </p:custDataLst>
          </p:nvPr>
        </p:nvPicPr>
        <p:blipFill>
          <a:blip r:embed="rId46" cstate="email"/>
          <a:srcRect/>
          <a:stretch>
            <a:fillRect/>
          </a:stretch>
        </p:blipFill>
        <p:spPr bwMode="auto">
          <a:xfrm>
            <a:off x="6174709" y="896980"/>
            <a:ext cx="1022944" cy="1335874"/>
          </a:xfrm>
          <a:prstGeom prst="rect">
            <a:avLst/>
          </a:prstGeom>
          <a:noFill/>
          <a:ln w="9525">
            <a:noFill/>
            <a:miter lim="800000"/>
            <a:headEnd/>
            <a:tailEnd/>
          </a:ln>
        </p:spPr>
      </p:pic>
      <p:sp>
        <p:nvSpPr>
          <p:cNvPr id="102" name="TextBox 101"/>
          <p:cNvSpPr txBox="1"/>
          <p:nvPr>
            <p:custDataLst>
              <p:tags r:id="rId23"/>
            </p:custDataLst>
          </p:nvPr>
        </p:nvSpPr>
        <p:spPr>
          <a:xfrm>
            <a:off x="7308189" y="1317073"/>
            <a:ext cx="1062814" cy="400110"/>
          </a:xfrm>
          <a:prstGeom prst="rect">
            <a:avLst/>
          </a:prstGeom>
          <a:noFill/>
        </p:spPr>
        <p:txBody>
          <a:bodyPr wrap="square" rtlCol="0">
            <a:spAutoFit/>
          </a:bodyPr>
          <a:lstStyle/>
          <a:p>
            <a:pPr algn="l"/>
            <a:r>
              <a:rPr lang="en-US" sz="1000" b="1" dirty="0" smtClean="0">
                <a:solidFill>
                  <a:srgbClr val="333333"/>
                </a:solidFill>
                <a:latin typeface="+mn-lt"/>
                <a:ea typeface="+mn-ea"/>
              </a:rPr>
              <a:t>Policies, Rules</a:t>
            </a:r>
          </a:p>
        </p:txBody>
      </p:sp>
      <p:sp>
        <p:nvSpPr>
          <p:cNvPr id="77" name="TextBox 76"/>
          <p:cNvSpPr txBox="1"/>
          <p:nvPr>
            <p:custDataLst>
              <p:tags r:id="rId24"/>
            </p:custDataLst>
          </p:nvPr>
        </p:nvSpPr>
        <p:spPr>
          <a:xfrm>
            <a:off x="2924414" y="863600"/>
            <a:ext cx="758913" cy="400110"/>
          </a:xfrm>
          <a:prstGeom prst="rect">
            <a:avLst/>
          </a:prstGeom>
          <a:noFill/>
        </p:spPr>
        <p:txBody>
          <a:bodyPr wrap="square" rtlCol="0">
            <a:spAutoFit/>
          </a:bodyPr>
          <a:lstStyle/>
          <a:p>
            <a:pPr algn="l"/>
            <a:r>
              <a:rPr lang="en-US" sz="1000" b="1" dirty="0" smtClean="0">
                <a:solidFill>
                  <a:srgbClr val="333333"/>
                </a:solidFill>
                <a:latin typeface="+mn-lt"/>
                <a:ea typeface="+mn-ea"/>
              </a:rPr>
              <a:t>Network admin</a:t>
            </a:r>
          </a:p>
        </p:txBody>
      </p:sp>
      <p:sp>
        <p:nvSpPr>
          <p:cNvPr id="42" name="TextBox 41"/>
          <p:cNvSpPr txBox="1"/>
          <p:nvPr>
            <p:custDataLst>
              <p:tags r:id="rId25"/>
            </p:custDataLst>
          </p:nvPr>
        </p:nvSpPr>
        <p:spPr>
          <a:xfrm>
            <a:off x="2962515" y="1397001"/>
            <a:ext cx="872886" cy="400110"/>
          </a:xfrm>
          <a:prstGeom prst="rect">
            <a:avLst/>
          </a:prstGeom>
          <a:noFill/>
        </p:spPr>
        <p:txBody>
          <a:bodyPr wrap="square" rtlCol="0">
            <a:spAutoFit/>
          </a:bodyPr>
          <a:lstStyle/>
          <a:p>
            <a:pPr algn="l"/>
            <a:r>
              <a:rPr lang="en-US" sz="1000" b="1" dirty="0" smtClean="0">
                <a:solidFill>
                  <a:srgbClr val="333333"/>
                </a:solidFill>
                <a:latin typeface="+mn-lt"/>
                <a:ea typeface="+mn-ea"/>
              </a:rPr>
              <a:t>Security admin</a:t>
            </a:r>
          </a:p>
        </p:txBody>
      </p:sp>
      <p:sp>
        <p:nvSpPr>
          <p:cNvPr id="43" name="TextBox 42"/>
          <p:cNvSpPr txBox="1"/>
          <p:nvPr>
            <p:custDataLst>
              <p:tags r:id="rId26"/>
            </p:custDataLst>
          </p:nvPr>
        </p:nvSpPr>
        <p:spPr>
          <a:xfrm>
            <a:off x="2949814" y="1996901"/>
            <a:ext cx="716863" cy="246221"/>
          </a:xfrm>
          <a:prstGeom prst="rect">
            <a:avLst/>
          </a:prstGeom>
          <a:noFill/>
        </p:spPr>
        <p:txBody>
          <a:bodyPr wrap="none" rtlCol="0">
            <a:spAutoFit/>
          </a:bodyPr>
          <a:lstStyle/>
          <a:p>
            <a:pPr algn="l"/>
            <a:r>
              <a:rPr lang="en-US" sz="1000" b="1" dirty="0" smtClean="0">
                <a:solidFill>
                  <a:srgbClr val="333333"/>
                </a:solidFill>
                <a:latin typeface="+mn-lt"/>
                <a:ea typeface="+mn-ea"/>
              </a:rPr>
              <a:t>VI admin</a:t>
            </a:r>
          </a:p>
        </p:txBody>
      </p:sp>
      <p:pic>
        <p:nvPicPr>
          <p:cNvPr id="59" name="Picture 16" descr="ICON_Person_Green_Q408.png"/>
          <p:cNvPicPr>
            <a:picLocks noChangeAspect="1"/>
          </p:cNvPicPr>
          <p:nvPr>
            <p:custDataLst>
              <p:tags r:id="rId27"/>
            </p:custDataLst>
          </p:nvPr>
        </p:nvPicPr>
        <p:blipFill>
          <a:blip r:embed="rId47" cstate="print"/>
          <a:srcRect/>
          <a:stretch>
            <a:fillRect/>
          </a:stretch>
        </p:blipFill>
        <p:spPr bwMode="auto">
          <a:xfrm>
            <a:off x="2678333" y="797866"/>
            <a:ext cx="265420" cy="460483"/>
          </a:xfrm>
          <a:prstGeom prst="rect">
            <a:avLst/>
          </a:prstGeom>
          <a:noFill/>
          <a:ln w="9525">
            <a:noFill/>
            <a:miter lim="800000"/>
            <a:headEnd/>
            <a:tailEnd/>
          </a:ln>
        </p:spPr>
      </p:pic>
      <p:pic>
        <p:nvPicPr>
          <p:cNvPr id="65" name="Picture 16" descr="ICON_Person_Green_Q408.png"/>
          <p:cNvPicPr>
            <a:picLocks noChangeAspect="1"/>
          </p:cNvPicPr>
          <p:nvPr>
            <p:custDataLst>
              <p:tags r:id="rId28"/>
            </p:custDataLst>
          </p:nvPr>
        </p:nvPicPr>
        <p:blipFill>
          <a:blip r:embed="rId47" cstate="print"/>
          <a:srcRect/>
          <a:stretch>
            <a:fillRect/>
          </a:stretch>
        </p:blipFill>
        <p:spPr bwMode="auto">
          <a:xfrm>
            <a:off x="2678333" y="1348044"/>
            <a:ext cx="265420" cy="460483"/>
          </a:xfrm>
          <a:prstGeom prst="rect">
            <a:avLst/>
          </a:prstGeom>
          <a:noFill/>
          <a:ln w="9525">
            <a:noFill/>
            <a:miter lim="800000"/>
            <a:headEnd/>
            <a:tailEnd/>
          </a:ln>
        </p:spPr>
      </p:pic>
      <p:pic>
        <p:nvPicPr>
          <p:cNvPr id="66" name="Picture 16" descr="ICON_Person_Green_Q408.png"/>
          <p:cNvPicPr>
            <a:picLocks noChangeAspect="1"/>
          </p:cNvPicPr>
          <p:nvPr>
            <p:custDataLst>
              <p:tags r:id="rId29"/>
            </p:custDataLst>
          </p:nvPr>
        </p:nvPicPr>
        <p:blipFill>
          <a:blip r:embed="rId47" cstate="print"/>
          <a:srcRect/>
          <a:stretch>
            <a:fillRect/>
          </a:stretch>
        </p:blipFill>
        <p:spPr bwMode="auto">
          <a:xfrm>
            <a:off x="2678333" y="1898222"/>
            <a:ext cx="265420" cy="460483"/>
          </a:xfrm>
          <a:prstGeom prst="rect">
            <a:avLst/>
          </a:prstGeom>
          <a:noFill/>
          <a:ln w="9525">
            <a:noFill/>
            <a:miter lim="800000"/>
            <a:headEnd/>
            <a:tailEnd/>
          </a:ln>
        </p:spPr>
      </p:pic>
      <p:sp>
        <p:nvSpPr>
          <p:cNvPr id="73" name="Rectangular Callout 72"/>
          <p:cNvSpPr/>
          <p:nvPr>
            <p:custDataLst>
              <p:tags r:id="rId30"/>
            </p:custDataLst>
          </p:nvPr>
        </p:nvSpPr>
        <p:spPr bwMode="auto">
          <a:xfrm>
            <a:off x="1336386" y="813141"/>
            <a:ext cx="1142863" cy="553998"/>
          </a:xfrm>
          <a:prstGeom prst="wedgeRectCallout">
            <a:avLst>
              <a:gd name="adj1" fmla="val 70625"/>
              <a:gd name="adj2" fmla="val 47300"/>
            </a:avLst>
          </a:prstGeom>
          <a:ln>
            <a:headEnd/>
            <a:tailEnd/>
          </a:ln>
        </p:spPr>
        <p:style>
          <a:lnRef idx="2">
            <a:schemeClr val="accent5"/>
          </a:lnRef>
          <a:fillRef idx="1">
            <a:schemeClr val="lt1"/>
          </a:fillRef>
          <a:effectRef idx="0">
            <a:schemeClr val="accent5"/>
          </a:effectRef>
          <a:fontRef idx="minor">
            <a:schemeClr val="dk1"/>
          </a:fontRef>
        </p:style>
        <p:txBody>
          <a:bodyPr wrap="square" lIns="45720" tIns="45720" rIns="45720" bIns="45720" rtlCol="0" anchor="t">
            <a:spAutoFit/>
          </a:bodyPr>
          <a:lstStyle/>
          <a:p>
            <a:pPr algn="l"/>
            <a:r>
              <a:rPr lang="en-US" sz="1000" b="1" dirty="0" smtClean="0">
                <a:solidFill>
                  <a:srgbClr val="333333"/>
                </a:solidFill>
              </a:rPr>
              <a:t>Overlapping Roles / Responsibilities</a:t>
            </a:r>
          </a:p>
        </p:txBody>
      </p:sp>
      <p:sp>
        <p:nvSpPr>
          <p:cNvPr id="74" name="Rectangular Callout 73"/>
          <p:cNvSpPr/>
          <p:nvPr>
            <p:custDataLst>
              <p:tags r:id="rId31"/>
            </p:custDataLst>
          </p:nvPr>
        </p:nvSpPr>
        <p:spPr bwMode="auto">
          <a:xfrm>
            <a:off x="25167" y="810705"/>
            <a:ext cx="1200318" cy="1046440"/>
          </a:xfrm>
          <a:prstGeom prst="wedgeRectCallout">
            <a:avLst>
              <a:gd name="adj1" fmla="val 56148"/>
              <a:gd name="adj2" fmla="val 146244"/>
            </a:avLst>
          </a:prstGeom>
          <a:ln>
            <a:headEnd/>
            <a:tailEnd/>
          </a:ln>
        </p:spPr>
        <p:style>
          <a:lnRef idx="2">
            <a:schemeClr val="accent5"/>
          </a:lnRef>
          <a:fillRef idx="1">
            <a:schemeClr val="lt1"/>
          </a:fillRef>
          <a:effectRef idx="0">
            <a:schemeClr val="accent5"/>
          </a:effectRef>
          <a:fontRef idx="minor">
            <a:schemeClr val="dk1"/>
          </a:fontRef>
        </p:style>
        <p:txBody>
          <a:bodyPr wrap="square" lIns="45720" tIns="45720" rIns="45720" bIns="45720" rtlCol="0" anchor="t">
            <a:spAutoFit/>
          </a:bodyPr>
          <a:lstStyle/>
          <a:p>
            <a:pPr algn="l"/>
            <a:r>
              <a:rPr lang="en-US" sz="1000" b="1" dirty="0" smtClean="0">
                <a:solidFill>
                  <a:srgbClr val="333333"/>
                </a:solidFill>
              </a:rPr>
              <a:t>Many steps. Configure</a:t>
            </a:r>
          </a:p>
          <a:p>
            <a:pPr algn="l">
              <a:buFont typeface="Arial" pitchFamily="34" charset="0"/>
              <a:buChar char="•"/>
            </a:pPr>
            <a:r>
              <a:rPr lang="en-US" sz="1000" b="1" dirty="0" smtClean="0">
                <a:solidFill>
                  <a:schemeClr val="accent3">
                    <a:lumMod val="75000"/>
                  </a:schemeClr>
                </a:solidFill>
              </a:rPr>
              <a:t>Network</a:t>
            </a:r>
          </a:p>
          <a:p>
            <a:pPr algn="l">
              <a:buFont typeface="Arial" pitchFamily="34" charset="0"/>
              <a:buChar char="•"/>
            </a:pPr>
            <a:r>
              <a:rPr lang="en-US" sz="1000" b="1" dirty="0" smtClean="0">
                <a:solidFill>
                  <a:schemeClr val="accent3">
                    <a:lumMod val="75000"/>
                  </a:schemeClr>
                </a:solidFill>
              </a:rPr>
              <a:t>Firewall</a:t>
            </a:r>
          </a:p>
          <a:p>
            <a:pPr algn="l">
              <a:buFont typeface="Arial" pitchFamily="34" charset="0"/>
              <a:buChar char="•"/>
            </a:pPr>
            <a:r>
              <a:rPr lang="en-US" sz="1000" b="1" dirty="0" smtClean="0">
                <a:solidFill>
                  <a:schemeClr val="accent3">
                    <a:lumMod val="75000"/>
                  </a:schemeClr>
                </a:solidFill>
              </a:rPr>
              <a:t>vSphe</a:t>
            </a:r>
            <a:r>
              <a:rPr lang="en-US" sz="1000" b="1" dirty="0" smtClean="0">
                <a:solidFill>
                  <a:srgbClr val="333333"/>
                </a:solidFill>
              </a:rPr>
              <a:t>re</a:t>
            </a:r>
          </a:p>
        </p:txBody>
      </p:sp>
      <p:sp>
        <p:nvSpPr>
          <p:cNvPr id="55" name="Striped Right Arrow 54"/>
          <p:cNvSpPr/>
          <p:nvPr>
            <p:custDataLst>
              <p:tags r:id="rId32"/>
            </p:custDataLst>
          </p:nvPr>
        </p:nvSpPr>
        <p:spPr bwMode="auto">
          <a:xfrm>
            <a:off x="3657599" y="980387"/>
            <a:ext cx="2432116" cy="1159497"/>
          </a:xfrm>
          <a:prstGeom prst="stripedRightArrow">
            <a:avLst>
              <a:gd name="adj1" fmla="val 79268"/>
              <a:gd name="adj2" fmla="val 35366"/>
            </a:avLst>
          </a:prstGeom>
          <a:ln>
            <a:headEnd/>
            <a:tailEnd/>
          </a:ln>
        </p:spPr>
        <p:style>
          <a:lnRef idx="1">
            <a:schemeClr val="accent1"/>
          </a:lnRef>
          <a:fillRef idx="2">
            <a:schemeClr val="accent1"/>
          </a:fillRef>
          <a:effectRef idx="1">
            <a:schemeClr val="accent1"/>
          </a:effectRef>
          <a:fontRef idx="minor">
            <a:schemeClr val="dk1"/>
          </a:fontRef>
        </p:style>
        <p:txBody>
          <a:bodyPr wrap="square" lIns="0" tIns="0" rIns="0" bIns="0" rtlCol="0" anchor="ctr"/>
          <a:lstStyle/>
          <a:p>
            <a:pPr algn="l"/>
            <a:r>
              <a:rPr lang="en-US" sz="1600" b="1" dirty="0" smtClean="0">
                <a:solidFill>
                  <a:srgbClr val="333333"/>
                </a:solidFill>
              </a:rPr>
              <a:t>Define, Implement ,  Monitor,  Refine, </a:t>
            </a:r>
          </a:p>
        </p:txBody>
      </p:sp>
      <p:sp>
        <p:nvSpPr>
          <p:cNvPr id="56" name="Rounded Rectangle 55"/>
          <p:cNvSpPr/>
          <p:nvPr>
            <p:custDataLst>
              <p:tags r:id="rId33"/>
            </p:custDataLst>
          </p:nvPr>
        </p:nvSpPr>
        <p:spPr bwMode="auto">
          <a:xfrm>
            <a:off x="2000053" y="2611349"/>
            <a:ext cx="409656" cy="227689"/>
          </a:xfrm>
          <a:prstGeom prst="roundRect">
            <a:avLst/>
          </a:prstGeom>
          <a:solidFill>
            <a:schemeClr val="tx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100" b="1" dirty="0" smtClean="0">
                <a:solidFill>
                  <a:srgbClr val="FFFFFF"/>
                </a:solidFill>
              </a:rPr>
              <a:t>agent</a:t>
            </a:r>
          </a:p>
        </p:txBody>
      </p:sp>
      <p:sp>
        <p:nvSpPr>
          <p:cNvPr id="57" name="Rounded Rectangle 56"/>
          <p:cNvSpPr/>
          <p:nvPr>
            <p:custDataLst>
              <p:tags r:id="rId34"/>
            </p:custDataLst>
          </p:nvPr>
        </p:nvSpPr>
        <p:spPr bwMode="auto">
          <a:xfrm>
            <a:off x="2699208" y="2612920"/>
            <a:ext cx="409656" cy="227689"/>
          </a:xfrm>
          <a:prstGeom prst="roundRect">
            <a:avLst/>
          </a:prstGeom>
          <a:solidFill>
            <a:schemeClr val="tx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100" b="1" dirty="0" smtClean="0">
                <a:solidFill>
                  <a:srgbClr val="FFFFFF"/>
                </a:solidFill>
              </a:rPr>
              <a:t>agent</a:t>
            </a:r>
          </a:p>
        </p:txBody>
      </p:sp>
      <p:sp>
        <p:nvSpPr>
          <p:cNvPr id="67" name="Rounded Rectangle 66"/>
          <p:cNvSpPr/>
          <p:nvPr>
            <p:custDataLst>
              <p:tags r:id="rId35"/>
            </p:custDataLst>
          </p:nvPr>
        </p:nvSpPr>
        <p:spPr bwMode="auto">
          <a:xfrm>
            <a:off x="3398363" y="2614491"/>
            <a:ext cx="409656" cy="227689"/>
          </a:xfrm>
          <a:prstGeom prst="roundRect">
            <a:avLst/>
          </a:prstGeom>
          <a:solidFill>
            <a:schemeClr val="tx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100" b="1" dirty="0" smtClean="0">
                <a:solidFill>
                  <a:srgbClr val="FFFFFF"/>
                </a:solidFill>
              </a:rPr>
              <a:t>agent</a:t>
            </a:r>
          </a:p>
        </p:txBody>
      </p:sp>
      <p:sp>
        <p:nvSpPr>
          <p:cNvPr id="68" name="Rounded Rectangle 67"/>
          <p:cNvSpPr/>
          <p:nvPr>
            <p:custDataLst>
              <p:tags r:id="rId36"/>
            </p:custDataLst>
          </p:nvPr>
        </p:nvSpPr>
        <p:spPr bwMode="auto">
          <a:xfrm>
            <a:off x="4795102" y="2587782"/>
            <a:ext cx="409656" cy="227689"/>
          </a:xfrm>
          <a:prstGeom prst="roundRect">
            <a:avLst/>
          </a:prstGeom>
          <a:solidFill>
            <a:schemeClr val="tx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100" b="1" dirty="0" smtClean="0">
                <a:solidFill>
                  <a:srgbClr val="FFFFFF"/>
                </a:solidFill>
              </a:rPr>
              <a:t>agent</a:t>
            </a:r>
          </a:p>
        </p:txBody>
      </p:sp>
      <p:sp>
        <p:nvSpPr>
          <p:cNvPr id="69" name="Rounded Rectangle 68"/>
          <p:cNvSpPr/>
          <p:nvPr>
            <p:custDataLst>
              <p:tags r:id="rId37"/>
            </p:custDataLst>
          </p:nvPr>
        </p:nvSpPr>
        <p:spPr bwMode="auto">
          <a:xfrm>
            <a:off x="5465977" y="2589353"/>
            <a:ext cx="409656" cy="227689"/>
          </a:xfrm>
          <a:prstGeom prst="roundRect">
            <a:avLst/>
          </a:prstGeom>
          <a:solidFill>
            <a:schemeClr val="tx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100" b="1" dirty="0" smtClean="0">
                <a:solidFill>
                  <a:srgbClr val="FFFFFF"/>
                </a:solidFill>
              </a:rPr>
              <a:t>agent</a:t>
            </a:r>
          </a:p>
        </p:txBody>
      </p:sp>
      <p:sp>
        <p:nvSpPr>
          <p:cNvPr id="70" name="Rounded Rectangle 69"/>
          <p:cNvSpPr/>
          <p:nvPr>
            <p:custDataLst>
              <p:tags r:id="rId38"/>
            </p:custDataLst>
          </p:nvPr>
        </p:nvSpPr>
        <p:spPr bwMode="auto">
          <a:xfrm>
            <a:off x="6136852" y="2590924"/>
            <a:ext cx="409656" cy="227689"/>
          </a:xfrm>
          <a:prstGeom prst="roundRect">
            <a:avLst/>
          </a:prstGeom>
          <a:solidFill>
            <a:schemeClr val="tx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100" b="1" dirty="0" smtClean="0">
                <a:solidFill>
                  <a:srgbClr val="FFFFFF"/>
                </a:solidFill>
              </a:rPr>
              <a:t>agent</a:t>
            </a:r>
          </a:p>
        </p:txBody>
      </p:sp>
      <p:sp>
        <p:nvSpPr>
          <p:cNvPr id="76" name="Rounded Rectangle 75"/>
          <p:cNvSpPr/>
          <p:nvPr>
            <p:custDataLst>
              <p:tags r:id="rId39"/>
            </p:custDataLst>
          </p:nvPr>
        </p:nvSpPr>
        <p:spPr bwMode="auto">
          <a:xfrm>
            <a:off x="6845435" y="2592495"/>
            <a:ext cx="409656" cy="227689"/>
          </a:xfrm>
          <a:prstGeom prst="roundRect">
            <a:avLst/>
          </a:prstGeom>
          <a:solidFill>
            <a:schemeClr val="tx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100" b="1" dirty="0" smtClean="0">
                <a:solidFill>
                  <a:srgbClr val="FFFFFF"/>
                </a:solidFill>
              </a:rPr>
              <a:t>agent</a:t>
            </a:r>
          </a:p>
        </p:txBody>
      </p:sp>
      <p:pic>
        <p:nvPicPr>
          <p:cNvPr id="121" name="Picture 45" descr="ICON_Firewall_Q308"/>
          <p:cNvPicPr>
            <a:picLocks noChangeAspect="1" noChangeArrowheads="1"/>
          </p:cNvPicPr>
          <p:nvPr>
            <p:custDataLst>
              <p:tags r:id="rId40"/>
            </p:custDataLst>
          </p:nvPr>
        </p:nvPicPr>
        <p:blipFill>
          <a:blip r:embed="rId45" cstate="print"/>
          <a:srcRect/>
          <a:stretch>
            <a:fillRect/>
          </a:stretch>
        </p:blipFill>
        <p:spPr bwMode="auto">
          <a:xfrm>
            <a:off x="6482865" y="3932508"/>
            <a:ext cx="915158" cy="847725"/>
          </a:xfrm>
          <a:prstGeom prst="rect">
            <a:avLst/>
          </a:prstGeom>
          <a:noFill/>
          <a:ln w="9525">
            <a:noFill/>
            <a:miter lim="800000"/>
            <a:headEnd/>
            <a:tailEnd/>
          </a:ln>
        </p:spPr>
      </p:pic>
      <p:sp useBgFill="1">
        <p:nvSpPr>
          <p:cNvPr id="45" name="Rectangle 44"/>
          <p:cNvSpPr/>
          <p:nvPr/>
        </p:nvSpPr>
        <p:spPr bwMode="auto">
          <a:xfrm>
            <a:off x="3962400" y="6362700"/>
            <a:ext cx="1028700" cy="292100"/>
          </a:xfrm>
          <a:prstGeom prst="rect">
            <a:avLst/>
          </a:prstGeom>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bg/>
                                          </p:spTgt>
                                        </p:tgtEl>
                                        <p:attrNameLst>
                                          <p:attrName>style.visibility</p:attrName>
                                        </p:attrNameLst>
                                      </p:cBhvr>
                                      <p:to>
                                        <p:strVal val="visible"/>
                                      </p:to>
                                    </p:set>
                                    <p:animEffect transition="in" filter="fade">
                                      <p:cBhvr>
                                        <p:cTn id="7" dur="2000"/>
                                        <p:tgtEl>
                                          <p:spTgt spid="7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xEl>
                                              <p:pRg st="0" end="0"/>
                                            </p:txEl>
                                          </p:spTgt>
                                        </p:tgtEl>
                                        <p:attrNameLst>
                                          <p:attrName>style.visibility</p:attrName>
                                        </p:attrNameLst>
                                      </p:cBhvr>
                                      <p:to>
                                        <p:strVal val="visible"/>
                                      </p:to>
                                    </p:set>
                                    <p:animEffect transition="in" filter="fade">
                                      <p:cBhvr>
                                        <p:cTn id="10" dur="2000"/>
                                        <p:tgtEl>
                                          <p:spTgt spid="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
                                            <p:txEl>
                                              <p:pRg st="1" end="1"/>
                                            </p:txEl>
                                          </p:spTgt>
                                        </p:tgtEl>
                                        <p:attrNameLst>
                                          <p:attrName>style.visibility</p:attrName>
                                        </p:attrNameLst>
                                      </p:cBhvr>
                                      <p:to>
                                        <p:strVal val="visible"/>
                                      </p:to>
                                    </p:set>
                                    <p:animEffect transition="in" filter="fade">
                                      <p:cBhvr>
                                        <p:cTn id="15" dur="2000"/>
                                        <p:tgtEl>
                                          <p:spTgt spid="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
                                            <p:txEl>
                                              <p:pRg st="2" end="2"/>
                                            </p:txEl>
                                          </p:spTgt>
                                        </p:tgtEl>
                                        <p:attrNameLst>
                                          <p:attrName>style.visibility</p:attrName>
                                        </p:attrNameLst>
                                      </p:cBhvr>
                                      <p:to>
                                        <p:strVal val="visible"/>
                                      </p:to>
                                    </p:set>
                                    <p:animEffect transition="in" filter="fade">
                                      <p:cBhvr>
                                        <p:cTn id="20" dur="2000"/>
                                        <p:tgtEl>
                                          <p:spTgt spid="71">
                                            <p:txEl>
                                              <p:pRg st="2" end="2"/>
                                            </p:txEl>
                                          </p:spTgt>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anim calcmode="lin" valueType="num">
                                      <p:cBhvr>
                                        <p:cTn id="24" dur="1000" fill="hold"/>
                                        <p:tgtEl>
                                          <p:spTgt spid="74"/>
                                        </p:tgtEl>
                                        <p:attrNameLst>
                                          <p:attrName>ppt_x</p:attrName>
                                        </p:attrNameLst>
                                      </p:cBhvr>
                                      <p:tavLst>
                                        <p:tav tm="0">
                                          <p:val>
                                            <p:strVal val="#ppt_x"/>
                                          </p:val>
                                        </p:tav>
                                        <p:tav tm="100000">
                                          <p:val>
                                            <p:strVal val="#ppt_x"/>
                                          </p:val>
                                        </p:tav>
                                      </p:tavLst>
                                    </p:anim>
                                    <p:anim calcmode="lin" valueType="num">
                                      <p:cBhvr>
                                        <p:cTn id="2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1">
                                            <p:txEl>
                                              <p:pRg st="3" end="3"/>
                                            </p:txEl>
                                          </p:spTgt>
                                        </p:tgtEl>
                                        <p:attrNameLst>
                                          <p:attrName>style.visibility</p:attrName>
                                        </p:attrNameLst>
                                      </p:cBhvr>
                                      <p:to>
                                        <p:strVal val="visible"/>
                                      </p:to>
                                    </p:set>
                                    <p:animEffect transition="in" filter="fade">
                                      <p:cBhvr>
                                        <p:cTn id="30" dur="2000"/>
                                        <p:tgtEl>
                                          <p:spTgt spid="71">
                                            <p:txEl>
                                              <p:pRg st="3" end="3"/>
                                            </p:tx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22" presetClass="entr" presetSubtype="8"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2000"/>
                                        <p:tgtEl>
                                          <p:spTgt spid="58"/>
                                        </p:tgtEl>
                                      </p:cBhvr>
                                    </p:animEffect>
                                  </p:childTnLst>
                                </p:cTn>
                              </p:par>
                              <p:par>
                                <p:cTn id="36" presetID="1" presetClass="entr" presetSubtype="0" fill="hold" nodeType="withEffect">
                                  <p:stCondLst>
                                    <p:cond delay="0"/>
                                  </p:stCondLst>
                                  <p:childTnLst>
                                    <p:set>
                                      <p:cBhvr>
                                        <p:cTn id="37" dur="1" fill="hold">
                                          <p:stCondLst>
                                            <p:cond delay="0"/>
                                          </p:stCondLst>
                                        </p:cTn>
                                        <p:tgtEl>
                                          <p:spTgt spid="10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2"/>
                                        </p:tgtEl>
                                        <p:attrNameLst>
                                          <p:attrName>style.visibility</p:attrName>
                                        </p:attrNameLst>
                                      </p:cBhvr>
                                      <p:to>
                                        <p:strVal val="visible"/>
                                      </p:to>
                                    </p:set>
                                    <p:animEffect transition="in" filter="wipe(left)">
                                      <p:cBhvr>
                                        <p:cTn id="42" dur="1000"/>
                                        <p:tgtEl>
                                          <p:spTgt spid="132"/>
                                        </p:tgtEl>
                                      </p:cBhvr>
                                    </p:animEffect>
                                  </p:childTnLst>
                                </p:cTn>
                              </p:par>
                              <p:par>
                                <p:cTn id="43" presetID="1"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wipe(left)">
                                      <p:cBhvr>
                                        <p:cTn id="49" dur="500"/>
                                        <p:tgtEl>
                                          <p:spTgt spid="72"/>
                                        </p:tgtEl>
                                      </p:cBhvr>
                                    </p:animEffect>
                                  </p:childTnLst>
                                </p:cTn>
                              </p:par>
                              <p:par>
                                <p:cTn id="50" presetID="1" presetClass="entr" presetSubtype="0" fill="hold" nodeType="withEffect">
                                  <p:stCondLst>
                                    <p:cond delay="0"/>
                                  </p:stCondLst>
                                  <p:childTnLst>
                                    <p:set>
                                      <p:cBhvr>
                                        <p:cTn id="51"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71" grpId="0" build="p" animBg="1"/>
      <p:bldP spid="7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UMYZbjJV0WsYQAshUQ1R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LMsDNz83KEScSBIAKvMN0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WaWx1tJOPU2AADQm_Y5n0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p2QMtiY_lEiHAwQ.nBC.d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p2QMtiY_lEiHAwQ.nBC.d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Uzv6tEbZ3kat8DLoAtAAG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4CEs14pv2UOhGrFOjjFt2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ETUJKW5EZ0.VAeSs7pmVL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DUyWUoNHL0qN7eT0pn65U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1fN4hao5kOo6tiRtSCYo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cLPEkcaLFEWQyTfEaNkd7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9myK4e8luEKEHAyOCP.KN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9Oy_4YsJnkuYmryo6_uXl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1fN4hao5kOo6tiRtSCYo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1fN4hao5kOo6tiRtSCYo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1fN4hao5kOo6tiRtSCYo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9Oy_4YsJnkuYmryo6_uXl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ETUJKW5EZ0.VAeSs7pmVL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krhvC5CLXk6DwBosEdQwy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krhvC5CLXk6DwBosEdQwy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EU99UWPKQU.2rydTNUh.p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zFFFY2bi0aKpEuh5VZOq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S0b_aGk.ki6XMgDZXZHt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cm2kvqq0AkK5vttKSr_ae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CD3eUfNFzkKd3O73PS.AC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CD3eUfNFzkKd3O73PS.AC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cm2kvqq0AkK5vttKSr_ae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zFFFY2bi0aKpEuh5VZOq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96ArGLKGQUu6xwi9_khPQ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7FEt2N5HIkuqeXv0ffPlw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7FEt2N5HIkuqeXv0ffPlw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7FEt2N5HIkuqeXv0ffPlw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mJDr_fT92ECqcKe7EV0G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lLvHzn.A0a6SmKZIyga8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tiqgFhcMZES.vsdKzBO2.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6ZFD.4RO0kiD0LG05csk7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6ZFD.4RO0kiD0LG05csk7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tiqgFhcMZES.vsdKzBO2.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mJDr_fT92ECqcKe7EV0Gk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BNWKaqyUq0axd4NAyX1oO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U1f6pQoFm0KIVEm9tKRSn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CjTjsOe64kikxNrQ3sA_h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ggIYYp86Q0SEdkVeursiP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WvKOfTwcEkmaesnJ8WDq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rO42cm72kWMUY5RceXAq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9aI9R1MvS0m5zHZMhBA_h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vk0_11G1aU.UZOPQJcf1r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CWdg96cHtE.A5Lw7fwqud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TNmRY3LaUC4Ei0AsMVim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qgzePplYX0ChOIS.3hh4v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oTye_wUKQkqofRiGH3UPK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czhxRumHWEqTtftytFUdd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U1QS.El1ESlj4uxKKgkQ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mcGuuLAZfEiinSkXIOyKh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ne3eE8yGM02X_krIDpTW_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2IHFiTDgkCi8WBQpIn05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66TYLlSSEyOUPNgoOk82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AdM58KZiEe7BpADtwk5.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QWVc7cmPv0S_ORRHIOxVG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1zZbpnlruU.rHOIHT94kV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VFoEmeAfsUu.ZzzTxfese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Tsx26kxBFk6cTPkDMtnad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MArIcS5mjUmgDix4hxF_6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20mlHft3nU62r.emkAVfV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xljKtRguFEiOrJHDnB7S9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xljKtRguFEiOrJHDnB7S9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96ArGLKGQUu6xwi9_khPQ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UrpGAldxc0uh5G0gHAchh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K8CJMEkpcU2Yh.6C.LvFJ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uV5529XOD0Sj5VP1BTVqt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9Oy_4YsJnkuYmryo6_uXl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tU6RcRwwBE.xyE0UN1p.P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mAECPF3KaUiq8qw3xk9m1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LHk15lAaTkWFVRPa4AUeT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zRXXw_m1j027pNVGVr7DN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hMulg7dRJUCKqJMDNFsQf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xOedobNWFku.vZQ8ZeZkx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7FEt2N5HIkuqeXv0ffPlw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2uyPGwQwgkWOJuJWTTEg1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Vav3M5QIwkOoe1VWcxF9s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kq8TY4.pi0avXpf99x6Zy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NA1g9X6xp0.iWhRSguV.z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mmQ7oTcRNkKO2Ea6XYkCo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JOs1JKEkX0mBDK9FMR9ap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7B3daiIugUCqSV27zNcdi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1GEfVAUx6kCoSwNK5EfdL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BDcRLEcRzUKabPEdpDHK2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EIkrPv1AKEu_oR_LcFdNZ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JDr_fT92ECqcKe7EV0Gk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gYp6JsflG06vK30c92dr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OAS1QUIMNUWjRrbth2796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ICyAXLPdKUSq43mIyjJDE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eBgDioktEUWRsTJT02fIO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hO492PsaIkW20PbeekJSE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wbsB4Bl6UEqDOD8mzOm5M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BNWKaqyUq0axd4NAyX1oO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U1f6pQoFm0KIVEm9tKRSn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CjTjsOe64kikxNrQ3sA_h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ggIYYp86Q0SEdkVeursi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6ZFD.4RO0kiD0LG05csk7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WvKOfTwcEkmaesnJ8WDqO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9aI9R1MvS0m5zHZMhBA_h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vk0_11G1aU.UZOPQJcf1r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CWdg96cHtE.A5Lw7fwqud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DTNmRY3LaUC4Ei0AsMVim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qgzePplYX0ChOIS.3hh4v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U1f6pQoFm0KIVEm9tKRSn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CjTjsOe64kikxNrQ3sA_h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ggIYYp86Q0SEdkVeursiP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WvKOfTwcEkmaesnJ8WDq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5RMW1OA4hE6uw3YyJI.7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iqgFhcMZES.vsdKzBO2.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9aI9R1MvS0m5zHZMhBA_h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vk0_11G1aU.UZOPQJcf1r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9Oy_4YsJnkuYmryo6_uXl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krhvC5CLXk6DwBosEdQwy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U1f6pQoFm0KIVEm9tKRSn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CjTjsOe64kikxNrQ3sA_h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ggIYYp86Q0SEdkVeursiP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WvKOfTwcEkmaesnJ8WDqO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9aI9R1MvS0m5zHZMhBA_h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9Oy_4YsJnkuYmryo6_uX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zlkAlxEhEaF61QvxHIkD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krhvC5CLXk6DwBosEdQwy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JUi5r4DxUOOZxHu0c4wb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2G1sauQWwkmYhs2V9onuk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9ccogXvyU.rQ6BpzqSiF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PENWV8GgHUyUjjHAltU2l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9d5oVR7H0qorXbejPt6B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jw_WHTq6IkmNJxbdM53a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wlfcmJRPA0u6w_8dqAbqq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oGiA42ctVESRXTPRdrE70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08Sa1RSSkObBJ1gqFcca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SHHBjdVWkSYbAtSj1WlA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jkthMzQuV0.KKsCrlM7hX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CN8UlZDwlUyViy5hqwmxW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HthP96X1UCDKiJF5FWet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oTye_wUKQkqofRiGH3UPK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eSZW9ilikey0FhsrFK2S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Y2J59epRjUGGSiLu0mmsM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AniD2tKTREuLoTRyBWQ0s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jQ49H2_YmkODnszEHJbKO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hR.sxNDU29NcMWAfaf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HQu7SGlsUuHb2vpTaGXQ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2AwkfCVmEiA4ADydwy4P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jr_FsBWgjE6.o6aM0EXgB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Eq8kLNmugUm8Ay6SxaGbA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TVBhPk5hwEOjmdV7NNy_B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tLwKOpPbEO19w34Isd0o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_NI5QzyYnUyugnKH4m7Xc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Y8K6OFr6i0uhMT3ZAUxSp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gmB_vuN.8UGGesR6cEiJp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CY.x05OeB0y60TL4ksmCG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xljKtRguFEiOrJHDnB7S9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dATU6J1YkO2DiUjk6SNX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u5pydSCmKUyF0ZSreLsl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TqjodIinsU2qqnIt3YuNl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NACM5MroUq98fu6qal59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PX5qBVz6Ee5Kg4lD6bcB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hLWxOKeYJkCZnQjVymsdg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J8Jya90ldUCWRv678h_5B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6bNKYGEuH0KnLXSPGZDDh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JCQcrBvpYEaj6Dd94e7gd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UmafBrnBSUGuNuuQMdfzs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cC9.JwLYQEe0XEzD7WZhG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p0upqI6okCDCKNfG4R1n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UMYZbjJV0WsYQAshUQ1R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kKu08PxbIkWfgQmQxBBHA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jr_FsBWgjE6.o6aM0EXgB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TVBhPk5hwEOjmdV7NNy_B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BtLwKOpPbEO19w34Isd0o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_NI5QzyYnUyugnKH4m7Xc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8K6OFr6i0uhMT3ZAUxSp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gmB_vuN.8UGGesR6cEiJp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CY.x05OeB0y60TL4ksmCG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xljKtRguFEiOrJHDnB7S9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KR3o7fKeE2IklRNc5lUT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TqjodIinsU2qqnIt3YuN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TqjodIinsU2qqnIt3YuNl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AdM58KZiEe7BpADtwk5.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oynGhApB50Wk0pspF91aN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Xu62Rq6WUku3KptUMFbvN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i.uNrbVrN0a1ReOdqJYCY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75ZHCjoAkyyrSfCzVIkQ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HJEW8k8Xqky0dSLteYb7Q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i.uNrbVrN0a1ReOdqJYCY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HJEW8k8Xqky0dSLteYb7Q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WtoUf8nn0.9uK5KzPCVI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HJEW8k8Xqky0dSLteYb7Q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czhxRumHWEqTtftytFUdd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U1QS.El1ESlj4uxKKgkQ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mcGuuLAZfEiinSkXIOyKh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ne3eE8yGM02X_krIDpTW_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66TYLlSSEyOUPNgoOk82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rAdM58KZiEe7BpADtwk5.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lFQqCF4abk.Kg9hpxEtmr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QWVc7cmPv0S_ORRHIOxVG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1zZbpnlruU.rHOIHT94kV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e0vwPf8mUyFapo2ecWEA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FoEmeAfsUu.ZzzTxfese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Tsx26kxBFk6cTPkDMtnad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MArIcS5mjUmgDix4hxF_6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20mlHft3nU62r.emkAVfV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UrpGAldxc0uh5G0gHAchh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K8CJMEkpcU2Yh.6C.LvFJ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uV5529XOD0Sj5VP1BTVqt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9myK4e8luEKEHAyOCP.KN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vKJTG1ofA02YdZ4b1RXoi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kKu08PxbIkWfgQmQxBBHAg"/>
</p:tagLst>
</file>

<file path=ppt/theme/theme1.xml><?xml version="1.0" encoding="utf-8"?>
<a:theme xmlns:a="http://schemas.openxmlformats.org/drawingml/2006/main" name="1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Mware">
  <a:themeElements>
    <a:clrScheme name="VMware 4">
      <a:dk1>
        <a:srgbClr val="C0C0C0"/>
      </a:dk1>
      <a:lt1>
        <a:srgbClr val="FFFFFF"/>
      </a:lt1>
      <a:dk2>
        <a:srgbClr val="000000"/>
      </a:dk2>
      <a:lt2>
        <a:srgbClr val="4D4D4D"/>
      </a:lt2>
      <a:accent1>
        <a:srgbClr val="6DB33F"/>
      </a:accent1>
      <a:accent2>
        <a:srgbClr val="003D79"/>
      </a:accent2>
      <a:accent3>
        <a:srgbClr val="AAAAAA"/>
      </a:accent3>
      <a:accent4>
        <a:srgbClr val="DADADA"/>
      </a:accent4>
      <a:accent5>
        <a:srgbClr val="BAD6AF"/>
      </a:accent5>
      <a:accent6>
        <a:srgbClr val="00366D"/>
      </a:accent6>
      <a:hlink>
        <a:srgbClr val="0095D3"/>
      </a:hlink>
      <a:folHlink>
        <a:srgbClr val="F8981D"/>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0F388A"/>
          </a:solidFill>
          <a:prstDash val="solid"/>
          <a:round/>
          <a:headEnd type="none" w="med" len="med"/>
          <a:tailEnd type="none" w="med" len="med"/>
        </a:ln>
        <a:effectLst/>
      </a:spPr>
      <a:bodyPr vert="horz" wrap="none" lIns="0" tIns="0" rIns="0" bIns="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sz="2400" b="0" i="0" u="none" strike="noStrike" cap="none" normalizeH="0" baseline="0" smtClean="0">
            <a:ln>
              <a:noFill/>
            </a:ln>
            <a:solidFill>
              <a:srgbClr val="0095D3"/>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900" dirty="0" smtClean="0">
            <a:solidFill>
              <a:srgbClr val="333333"/>
            </a:solidFill>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Mw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Mware 2">
        <a:dk1>
          <a:srgbClr val="C0C0C0"/>
        </a:dk1>
        <a:lt1>
          <a:srgbClr val="FFFFFF"/>
        </a:lt1>
        <a:dk2>
          <a:srgbClr val="000000"/>
        </a:dk2>
        <a:lt2>
          <a:srgbClr val="4D4D4D"/>
        </a:lt2>
        <a:accent1>
          <a:srgbClr val="0095D3"/>
        </a:accent1>
        <a:accent2>
          <a:srgbClr val="003D79"/>
        </a:accent2>
        <a:accent3>
          <a:srgbClr val="AAAAAA"/>
        </a:accent3>
        <a:accent4>
          <a:srgbClr val="DADADA"/>
        </a:accent4>
        <a:accent5>
          <a:srgbClr val="AAC8E6"/>
        </a:accent5>
        <a:accent6>
          <a:srgbClr val="00366D"/>
        </a:accent6>
        <a:hlink>
          <a:srgbClr val="6DB33F"/>
        </a:hlink>
        <a:folHlink>
          <a:srgbClr val="D9541E"/>
        </a:folHlink>
      </a:clrScheme>
      <a:clrMap bg1="dk2" tx1="lt1" bg2="dk1" tx2="lt2" accent1="accent1" accent2="accent2" accent3="accent3" accent4="accent4" accent5="accent5" accent6="accent6" hlink="hlink" folHlink="folHlink"/>
    </a:extraClrScheme>
    <a:extraClrScheme>
      <a:clrScheme name="VMware 3">
        <a:dk1>
          <a:srgbClr val="C0C0C0"/>
        </a:dk1>
        <a:lt1>
          <a:srgbClr val="FFFFFF"/>
        </a:lt1>
        <a:dk2>
          <a:srgbClr val="CCFF33"/>
        </a:dk2>
        <a:lt2>
          <a:srgbClr val="4D4D4D"/>
        </a:lt2>
        <a:accent1>
          <a:srgbClr val="0095D3"/>
        </a:accent1>
        <a:accent2>
          <a:srgbClr val="003D79"/>
        </a:accent2>
        <a:accent3>
          <a:srgbClr val="E2FFAD"/>
        </a:accent3>
        <a:accent4>
          <a:srgbClr val="DADADA"/>
        </a:accent4>
        <a:accent5>
          <a:srgbClr val="AAC8E6"/>
        </a:accent5>
        <a:accent6>
          <a:srgbClr val="00366D"/>
        </a:accent6>
        <a:hlink>
          <a:srgbClr val="6DB33F"/>
        </a:hlink>
        <a:folHlink>
          <a:srgbClr val="D9541E"/>
        </a:folHlink>
      </a:clrScheme>
      <a:clrMap bg1="dk2" tx1="lt1" bg2="dk1" tx2="lt2" accent1="accent1" accent2="accent2" accent3="accent3" accent4="accent4" accent5="accent5" accent6="accent6" hlink="hlink" folHlink="folHlink"/>
    </a:extraClrScheme>
    <a:extraClrScheme>
      <a:clrScheme name="VMware 4">
        <a:dk1>
          <a:srgbClr val="C0C0C0"/>
        </a:dk1>
        <a:lt1>
          <a:srgbClr val="FFFFFF"/>
        </a:lt1>
        <a:dk2>
          <a:srgbClr val="000000"/>
        </a:dk2>
        <a:lt2>
          <a:srgbClr val="4D4D4D"/>
        </a:lt2>
        <a:accent1>
          <a:srgbClr val="6DB33F"/>
        </a:accent1>
        <a:accent2>
          <a:srgbClr val="003D79"/>
        </a:accent2>
        <a:accent3>
          <a:srgbClr val="AAAAAA"/>
        </a:accent3>
        <a:accent4>
          <a:srgbClr val="DADADA"/>
        </a:accent4>
        <a:accent5>
          <a:srgbClr val="BAD6AF"/>
        </a:accent5>
        <a:accent6>
          <a:srgbClr val="00366D"/>
        </a:accent6>
        <a:hlink>
          <a:srgbClr val="0095D3"/>
        </a:hlink>
        <a:folHlink>
          <a:srgbClr val="F8981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104E0F979AB64C818DCC88122BB19D" ma:contentTypeVersion="1" ma:contentTypeDescription="Create a new document." ma:contentTypeScope="" ma:versionID="1619e63ab26ef3744bf8f9f92ba24d09">
  <xsd:schema xmlns:xsd="http://www.w3.org/2001/XMLSchema" xmlns:p="http://schemas.microsoft.com/office/2006/metadata/properties" xmlns:ns2="9dcbec72-3960-4f56-9cda-6a0f2f55c913" targetNamespace="http://schemas.microsoft.com/office/2006/metadata/properties" ma:root="true" ma:fieldsID="4fbc3cd1c8774479e5d393edbc1cb84e" ns2:_="">
    <xsd:import namespace="9dcbec72-3960-4f56-9cda-6a0f2f55c913"/>
    <xsd:element name="properties">
      <xsd:complexType>
        <xsd:sequence>
          <xsd:element name="documentManagement">
            <xsd:complexType>
              <xsd:all>
                <xsd:element ref="ns2:Num" minOccurs="0"/>
              </xsd:all>
            </xsd:complexType>
          </xsd:element>
        </xsd:sequence>
      </xsd:complexType>
    </xsd:element>
  </xsd:schema>
  <xsd:schema xmlns:xsd="http://www.w3.org/2001/XMLSchema" xmlns:dms="http://schemas.microsoft.com/office/2006/documentManagement/types" targetNamespace="9dcbec72-3960-4f56-9cda-6a0f2f55c913" elementFormDefault="qualified">
    <xsd:import namespace="http://schemas.microsoft.com/office/2006/documentManagement/types"/>
    <xsd:element name="Num" ma:index="8" nillable="true" ma:displayName="Num" ma:internalName="Num">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Num xmlns="9dcbec72-3960-4f56-9cda-6a0f2f55c913">8</Num>
  </documentManagement>
</p:properties>
</file>

<file path=customXml/itemProps1.xml><?xml version="1.0" encoding="utf-8"?>
<ds:datastoreItem xmlns:ds="http://schemas.openxmlformats.org/officeDocument/2006/customXml" ds:itemID="{6313D3ED-F54F-4BD6-BE8D-6EB559900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bec72-3960-4f56-9cda-6a0f2f55c91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DFCB953-9927-47B4-AE19-CB02465F2D35}">
  <ds:schemaRefs>
    <ds:schemaRef ds:uri="http://schemas.microsoft.com/sharepoint/v3/contenttype/forms"/>
  </ds:schemaRefs>
</ds:datastoreItem>
</file>

<file path=customXml/itemProps3.xml><?xml version="1.0" encoding="utf-8"?>
<ds:datastoreItem xmlns:ds="http://schemas.openxmlformats.org/officeDocument/2006/customXml" ds:itemID="{FCE282CB-DE69-433C-8DF1-C75922C5834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9dcbec72-3960-4f56-9cda-6a0f2f55c91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16351</TotalTime>
  <Words>4844</Words>
  <Application>Microsoft Office PowerPoint</Application>
  <PresentationFormat>On-screen Show (4:3)</PresentationFormat>
  <Paragraphs>650</Paragraphs>
  <Slides>34</Slides>
  <Notes>34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38" baseType="lpstr">
      <vt:lpstr>1_VMware Confidential</vt:lpstr>
      <vt:lpstr>VMware Confidential</vt:lpstr>
      <vt:lpstr>VMware</vt:lpstr>
      <vt:lpstr>think-cell Slide</vt:lpstr>
      <vt:lpstr>VMware vShield – Foundation for the Most Secure Cloud Deployments   </vt:lpstr>
      <vt:lpstr>Agenda</vt:lpstr>
      <vt:lpstr>Security Market Overview</vt:lpstr>
      <vt:lpstr>Security and Compliance are the Primary Concerns with Cloud </vt:lpstr>
      <vt:lpstr>Agenda</vt:lpstr>
      <vt:lpstr>Security Challenges</vt:lpstr>
      <vt:lpstr>The vShield Advantage: Increased Security</vt:lpstr>
      <vt:lpstr>VMware Transforms Security from Expensive to Cost Effective</vt:lpstr>
      <vt:lpstr>VMware Transforms Security from Complex…</vt:lpstr>
      <vt:lpstr>… To Disruptively Simple</vt:lpstr>
      <vt:lpstr>VMware Turns Security from Rigid…</vt:lpstr>
      <vt:lpstr>….to Adaptive</vt:lpstr>
      <vt:lpstr>Agenda</vt:lpstr>
      <vt:lpstr>Why VMware vShield is a Security Enabler ?</vt:lpstr>
      <vt:lpstr>Security Enabler: Unique Introspection</vt:lpstr>
      <vt:lpstr>Security Enabler: Policy Abstraction </vt:lpstr>
      <vt:lpstr>Agenda</vt:lpstr>
      <vt:lpstr>2010 – Introducing vShield Products</vt:lpstr>
      <vt:lpstr>vShield Edge Secure the Edge of the Virtual Data Center</vt:lpstr>
      <vt:lpstr>vShield Lowers Cost of Security Significantly</vt:lpstr>
      <vt:lpstr>vShield App  Application Protection for Network Based Threats</vt:lpstr>
      <vt:lpstr>vShield App Provides Adaptive Security with Policy Abstraction</vt:lpstr>
      <vt:lpstr>vShield App  Application Protection for Network Based Threats</vt:lpstr>
      <vt:lpstr>vShield Endpoint Offload Anti-virus Processing for Endpoints</vt:lpstr>
      <vt:lpstr>Agenda</vt:lpstr>
      <vt:lpstr>Service Provider - Offering Multi-Tenant Hosting Service  </vt:lpstr>
      <vt:lpstr>Enterprise - Securing Business Critical Applications</vt:lpstr>
      <vt:lpstr>Enterprise - Secure View Deployments</vt:lpstr>
      <vt:lpstr>Agenda</vt:lpstr>
      <vt:lpstr>vShield Edge 1.0 vs. vShield Zones 4.1 vs. vShield App 1.0</vt:lpstr>
      <vt:lpstr>vShield Products  </vt:lpstr>
      <vt:lpstr>vShield Wins Best of VMworld 2010</vt:lpstr>
      <vt:lpstr>Quotes </vt:lpstr>
      <vt:lpstr>Thank You</vt:lpstr>
    </vt:vector>
  </TitlesOfParts>
  <Compan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presentation</dc:title>
  <dc:creator>—</dc:creator>
  <cp:lastModifiedBy>ravkumar</cp:lastModifiedBy>
  <cp:revision>650</cp:revision>
  <dcterms:created xsi:type="dcterms:W3CDTF">2009-09-29T17:45:03Z</dcterms:created>
  <dcterms:modified xsi:type="dcterms:W3CDTF">2010-12-13T06:03:21Z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0x010100EB104E0F979AB64C818DCC88122BB19D</vt:lpwstr>
  </property>
  <property fmtid="{D5CDD505-2E9C-101B-9397-08002B2CF9AE}" pid="3" name="Order">
    <vt:r8>4900</vt:r8>
  </property>
</Properties>
</file>