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4"/>
    <p:sldMasterId id="2147483729" r:id="rId5"/>
    <p:sldMasterId id="2147483740" r:id="rId6"/>
  </p:sldMasterIdLst>
  <p:notesMasterIdLst>
    <p:notesMasterId r:id="rId31"/>
  </p:notesMasterIdLst>
  <p:handoutMasterIdLst>
    <p:handoutMasterId r:id="rId32"/>
  </p:handoutMasterIdLst>
  <p:sldIdLst>
    <p:sldId id="258" r:id="rId7"/>
    <p:sldId id="363" r:id="rId8"/>
    <p:sldId id="483" r:id="rId9"/>
    <p:sldId id="560" r:id="rId10"/>
    <p:sldId id="565" r:id="rId11"/>
    <p:sldId id="589" r:id="rId12"/>
    <p:sldId id="575" r:id="rId13"/>
    <p:sldId id="571" r:id="rId14"/>
    <p:sldId id="578" r:id="rId15"/>
    <p:sldId id="579" r:id="rId16"/>
    <p:sldId id="594" r:id="rId17"/>
    <p:sldId id="595" r:id="rId18"/>
    <p:sldId id="596" r:id="rId19"/>
    <p:sldId id="564" r:id="rId20"/>
    <p:sldId id="574" r:id="rId21"/>
    <p:sldId id="590" r:id="rId22"/>
    <p:sldId id="591" r:id="rId23"/>
    <p:sldId id="520" r:id="rId24"/>
    <p:sldId id="547" r:id="rId25"/>
    <p:sldId id="593" r:id="rId26"/>
    <p:sldId id="533" r:id="rId27"/>
    <p:sldId id="588" r:id="rId28"/>
    <p:sldId id="529" r:id="rId29"/>
    <p:sldId id="531" r:id="rId30"/>
  </p:sldIdLst>
  <p:sldSz cx="9144000" cy="6858000" type="screen4x3"/>
  <p:notesSz cx="6997700" cy="9283700"/>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A0499"/>
    <a:srgbClr val="0D148A"/>
    <a:srgbClr val="0509A0"/>
    <a:srgbClr val="2F24B8"/>
    <a:srgbClr val="52D527"/>
    <a:srgbClr val="66FF66"/>
    <a:srgbClr val="FFAC33"/>
    <a:srgbClr val="FFA219"/>
    <a:srgbClr val="FF9900"/>
    <a:srgbClr val="FFA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6" autoAdjust="0"/>
    <p:restoredTop sz="99810" autoAdjust="0"/>
  </p:normalViewPr>
  <p:slideViewPr>
    <p:cSldViewPr snapToGrid="0">
      <p:cViewPr>
        <p:scale>
          <a:sx n="90" d="100"/>
          <a:sy n="90" d="100"/>
        </p:scale>
        <p:origin x="-2816" y="-936"/>
      </p:cViewPr>
      <p:guideLst>
        <p:guide orient="horz" pos="4143"/>
        <p:guide orient="horz" pos="3243"/>
        <p:guide orient="horz" pos="1112"/>
        <p:guide pos="2880"/>
        <p:guide pos="1747"/>
        <p:guide pos="5526"/>
        <p:guide pos="4650"/>
        <p:guide pos="3871"/>
      </p:guideLst>
    </p:cSldViewPr>
  </p:slideViewPr>
  <p:outlineViewPr>
    <p:cViewPr>
      <p:scale>
        <a:sx n="33" d="100"/>
        <a:sy n="33" d="100"/>
      </p:scale>
      <p:origin x="42" y="0"/>
    </p:cViewPr>
  </p:outlineViewPr>
  <p:notesTextViewPr>
    <p:cViewPr>
      <p:scale>
        <a:sx n="66" d="100"/>
        <a:sy n="66" d="100"/>
      </p:scale>
      <p:origin x="0" y="0"/>
    </p:cViewPr>
  </p:notesTextViewPr>
  <p:sorterViewPr>
    <p:cViewPr>
      <p:scale>
        <a:sx n="29" d="100"/>
        <a:sy n="29" d="100"/>
      </p:scale>
      <p:origin x="0" y="0"/>
    </p:cViewPr>
  </p:sorterViewPr>
  <p:notesViewPr>
    <p:cSldViewPr snapToGrid="0">
      <p:cViewPr varScale="1">
        <p:scale>
          <a:sx n="82" d="100"/>
          <a:sy n="82" d="100"/>
        </p:scale>
        <p:origin x="-1980"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1.88017363214226E-5"/>
          <c:y val="0.0470469980314963"/>
          <c:w val="0.999710276600041"/>
          <c:h val="0.824957677165355"/>
        </c:manualLayout>
      </c:layout>
      <c:barChart>
        <c:barDir val="col"/>
        <c:grouping val="clustered"/>
        <c:varyColors val="0"/>
        <c:ser>
          <c:idx val="1"/>
          <c:order val="0"/>
          <c:tx>
            <c:strRef>
              <c:f>Sheet1!$C$1</c:f>
              <c:strCache>
                <c:ptCount val="1"/>
                <c:pt idx="0">
                  <c:v>Jan 2010</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scene3d>
              <a:camera prst="orthographicFront"/>
              <a:lightRig rig="threePt" dir="t"/>
            </a:scene3d>
            <a:sp3d>
              <a:bevelT w="38100" h="38100"/>
            </a:sp3d>
          </c:spPr>
          <c:invertIfNegative val="0"/>
          <c:dLbls>
            <c:txPr>
              <a:bodyPr/>
              <a:lstStyle/>
              <a:p>
                <a:pPr>
                  <a:defRPr sz="1000">
                    <a:latin typeface="+mj-lt"/>
                    <a:ea typeface="Tahoma" pitchFamily="34" charset="0"/>
                    <a:cs typeface="Tahoma" pitchFamily="34" charset="0"/>
                  </a:defRPr>
                </a:pPr>
                <a:endParaRPr lang="en-US"/>
              </a:p>
            </c:txPr>
            <c:showLegendKey val="0"/>
            <c:showVal val="1"/>
            <c:showCatName val="0"/>
            <c:showSerName val="0"/>
            <c:showPercent val="0"/>
            <c:showBubbleSize val="0"/>
            <c:showLeaderLines val="0"/>
          </c:dLbls>
          <c:cat>
            <c:strRef>
              <c:f>Sheet1!$A$2:$A$7</c:f>
              <c:strCache>
                <c:ptCount val="6"/>
                <c:pt idx="0">
                  <c:v>Microsoft Exchange</c:v>
                </c:pt>
                <c:pt idx="1">
                  <c:v>Microsoft Sharepoint</c:v>
                </c:pt>
                <c:pt idx="2">
                  <c:v>Microsoft SQL</c:v>
                </c:pt>
                <c:pt idx="3">
                  <c:v>Oracle Middleware</c:v>
                </c:pt>
                <c:pt idx="4">
                  <c:v>Oracle DB</c:v>
                </c:pt>
                <c:pt idx="5">
                  <c:v>SAP</c:v>
                </c:pt>
              </c:strCache>
            </c:strRef>
          </c:cat>
          <c:val>
            <c:numRef>
              <c:f>Sheet1!$C$2:$C$7</c:f>
              <c:numCache>
                <c:formatCode>0%</c:formatCode>
                <c:ptCount val="6"/>
                <c:pt idx="0">
                  <c:v>0.380000000000001</c:v>
                </c:pt>
                <c:pt idx="1">
                  <c:v>0.53</c:v>
                </c:pt>
                <c:pt idx="2">
                  <c:v>0.43</c:v>
                </c:pt>
                <c:pt idx="3">
                  <c:v>0.25</c:v>
                </c:pt>
                <c:pt idx="4">
                  <c:v>0.25</c:v>
                </c:pt>
                <c:pt idx="5">
                  <c:v>0.18</c:v>
                </c:pt>
              </c:numCache>
            </c:numRef>
          </c:val>
        </c:ser>
        <c:ser>
          <c:idx val="2"/>
          <c:order val="1"/>
          <c:tx>
            <c:strRef>
              <c:f>Sheet1!$D$1</c:f>
              <c:strCache>
                <c:ptCount val="1"/>
                <c:pt idx="0">
                  <c:v>Jun 2011</c:v>
                </c:pt>
              </c:strCache>
            </c:strRef>
          </c:tx>
          <c:sp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scene3d>
              <a:camera prst="orthographicFront"/>
              <a:lightRig rig="threePt" dir="t"/>
            </a:scene3d>
            <a:sp3d>
              <a:bevelT w="38100" h="38100"/>
            </a:sp3d>
          </c:spPr>
          <c:invertIfNegative val="0"/>
          <c:dLbls>
            <c:txPr>
              <a:bodyPr/>
              <a:lstStyle/>
              <a:p>
                <a:pPr>
                  <a:defRPr sz="1000">
                    <a:latin typeface="+mj-lt"/>
                    <a:ea typeface="Tahoma" pitchFamily="34" charset="0"/>
                    <a:cs typeface="Tahoma" pitchFamily="34" charset="0"/>
                  </a:defRPr>
                </a:pPr>
                <a:endParaRPr lang="en-US"/>
              </a:p>
            </c:txPr>
            <c:showLegendKey val="0"/>
            <c:showVal val="1"/>
            <c:showCatName val="0"/>
            <c:showSerName val="0"/>
            <c:showPercent val="0"/>
            <c:showBubbleSize val="0"/>
            <c:showLeaderLines val="0"/>
          </c:dLbls>
          <c:cat>
            <c:strRef>
              <c:f>Sheet1!$A$2:$A$7</c:f>
              <c:strCache>
                <c:ptCount val="6"/>
                <c:pt idx="0">
                  <c:v>Microsoft Exchange</c:v>
                </c:pt>
                <c:pt idx="1">
                  <c:v>Microsoft Sharepoint</c:v>
                </c:pt>
                <c:pt idx="2">
                  <c:v>Microsoft SQL</c:v>
                </c:pt>
                <c:pt idx="3">
                  <c:v>Oracle Middleware</c:v>
                </c:pt>
                <c:pt idx="4">
                  <c:v>Oracle DB</c:v>
                </c:pt>
                <c:pt idx="5">
                  <c:v>SAP</c:v>
                </c:pt>
              </c:strCache>
            </c:strRef>
          </c:cat>
          <c:val>
            <c:numRef>
              <c:f>Sheet1!$D$2:$D$7</c:f>
              <c:numCache>
                <c:formatCode>0%</c:formatCode>
                <c:ptCount val="6"/>
                <c:pt idx="0">
                  <c:v>0.41</c:v>
                </c:pt>
                <c:pt idx="1">
                  <c:v>0.56</c:v>
                </c:pt>
                <c:pt idx="2">
                  <c:v>0.47</c:v>
                </c:pt>
                <c:pt idx="3">
                  <c:v>0.34</c:v>
                </c:pt>
                <c:pt idx="4">
                  <c:v>0.28</c:v>
                </c:pt>
                <c:pt idx="5">
                  <c:v>0.28</c:v>
                </c:pt>
              </c:numCache>
            </c:numRef>
          </c:val>
        </c:ser>
        <c:ser>
          <c:idx val="3"/>
          <c:order val="2"/>
          <c:tx>
            <c:strRef>
              <c:f>Sheet1!$E$1</c:f>
              <c:strCache>
                <c:ptCount val="1"/>
                <c:pt idx="0">
                  <c:v>Mar 2012</c:v>
                </c:pt>
              </c:strCache>
            </c:strRef>
          </c:tx>
          <c: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scene3d>
              <a:camera prst="orthographicFront"/>
              <a:lightRig rig="threePt" dir="t"/>
            </a:scene3d>
            <a:sp3d>
              <a:bevelT w="38100" h="38100"/>
            </a:sp3d>
          </c:spPr>
          <c:invertIfNegative val="0"/>
          <c:dLbls>
            <c:txPr>
              <a:bodyPr/>
              <a:lstStyle/>
              <a:p>
                <a:pPr>
                  <a:defRPr sz="1000">
                    <a:latin typeface="+mj-lt"/>
                    <a:ea typeface="Tahoma" pitchFamily="34" charset="0"/>
                    <a:cs typeface="Tahoma" pitchFamily="34" charset="0"/>
                  </a:defRPr>
                </a:pPr>
                <a:endParaRPr lang="en-US"/>
              </a:p>
            </c:txPr>
            <c:showLegendKey val="0"/>
            <c:showVal val="1"/>
            <c:showCatName val="0"/>
            <c:showSerName val="0"/>
            <c:showPercent val="0"/>
            <c:showBubbleSize val="0"/>
            <c:showLeaderLines val="0"/>
          </c:dLbls>
          <c:cat>
            <c:strRef>
              <c:f>Sheet1!$A$2:$A$7</c:f>
              <c:strCache>
                <c:ptCount val="6"/>
                <c:pt idx="0">
                  <c:v>Microsoft Exchange</c:v>
                </c:pt>
                <c:pt idx="1">
                  <c:v>Microsoft Sharepoint</c:v>
                </c:pt>
                <c:pt idx="2">
                  <c:v>Microsoft SQL</c:v>
                </c:pt>
                <c:pt idx="3">
                  <c:v>Oracle Middleware</c:v>
                </c:pt>
                <c:pt idx="4">
                  <c:v>Oracle DB</c:v>
                </c:pt>
                <c:pt idx="5">
                  <c:v>SAP</c:v>
                </c:pt>
              </c:strCache>
            </c:strRef>
          </c:cat>
          <c:val>
            <c:numRef>
              <c:f>Sheet1!$E$2:$E$7</c:f>
              <c:numCache>
                <c:formatCode>0%</c:formatCode>
                <c:ptCount val="6"/>
                <c:pt idx="0">
                  <c:v>0.47</c:v>
                </c:pt>
                <c:pt idx="1">
                  <c:v>0.57</c:v>
                </c:pt>
                <c:pt idx="2">
                  <c:v>0.52</c:v>
                </c:pt>
                <c:pt idx="3">
                  <c:v>0.41</c:v>
                </c:pt>
                <c:pt idx="4">
                  <c:v>0.35</c:v>
                </c:pt>
                <c:pt idx="5">
                  <c:v>0.4</c:v>
                </c:pt>
              </c:numCache>
            </c:numRef>
          </c:val>
        </c:ser>
        <c:dLbls>
          <c:showLegendKey val="0"/>
          <c:showVal val="0"/>
          <c:showCatName val="0"/>
          <c:showSerName val="0"/>
          <c:showPercent val="0"/>
          <c:showBubbleSize val="0"/>
        </c:dLbls>
        <c:gapWidth val="75"/>
        <c:axId val="-2125579320"/>
        <c:axId val="-2126099832"/>
      </c:barChart>
      <c:catAx>
        <c:axId val="-2125579320"/>
        <c:scaling>
          <c:orientation val="minMax"/>
        </c:scaling>
        <c:delete val="0"/>
        <c:axPos val="b"/>
        <c:majorTickMark val="out"/>
        <c:minorTickMark val="none"/>
        <c:tickLblPos val="nextTo"/>
        <c:txPr>
          <a:bodyPr/>
          <a:lstStyle/>
          <a:p>
            <a:pPr>
              <a:defRPr sz="1100" b="1">
                <a:latin typeface="+mj-lt"/>
                <a:ea typeface="Tahoma" pitchFamily="34" charset="0"/>
                <a:cs typeface="Tahoma" pitchFamily="34" charset="0"/>
              </a:defRPr>
            </a:pPr>
            <a:endParaRPr lang="en-US"/>
          </a:p>
        </c:txPr>
        <c:crossAx val="-2126099832"/>
        <c:crosses val="autoZero"/>
        <c:auto val="1"/>
        <c:lblAlgn val="ctr"/>
        <c:lblOffset val="100"/>
        <c:noMultiLvlLbl val="0"/>
      </c:catAx>
      <c:valAx>
        <c:axId val="-2126099832"/>
        <c:scaling>
          <c:orientation val="minMax"/>
        </c:scaling>
        <c:delete val="1"/>
        <c:axPos val="l"/>
        <c:numFmt formatCode="0%" sourceLinked="1"/>
        <c:majorTickMark val="out"/>
        <c:minorTickMark val="none"/>
        <c:tickLblPos val="none"/>
        <c:crossAx val="-2125579320"/>
        <c:crosses val="autoZero"/>
        <c:crossBetween val="between"/>
      </c:valAx>
    </c:plotArea>
    <c:legend>
      <c:legendPos val="r"/>
      <c:layout>
        <c:manualLayout>
          <c:xMode val="edge"/>
          <c:yMode val="edge"/>
          <c:x val="0.79497213468788"/>
          <c:y val="0.030018237141557"/>
          <c:w val="0.149068623674732"/>
          <c:h val="0.254291972745178"/>
        </c:manualLayout>
      </c:layout>
      <c:overlay val="0"/>
      <c:txPr>
        <a:bodyPr/>
        <a:lstStyle/>
        <a:p>
          <a:pPr>
            <a:defRPr sz="1000">
              <a:latin typeface="+mj-lt"/>
              <a:ea typeface="Tahoma" pitchFamily="34" charset="0"/>
              <a:cs typeface="Tahom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dPt>
            <c:idx val="0"/>
            <c:invertIfNegative val="0"/>
            <c:bubble3D val="0"/>
            <c:spPr>
              <a:solidFill>
                <a:schemeClr val="accent1"/>
              </a:solidFill>
            </c:spPr>
          </c:dPt>
          <c:val>
            <c:numRef>
              <c:f>Sheet1!$E$2:$G$2</c:f>
              <c:numCache>
                <c:formatCode>General</c:formatCode>
                <c:ptCount val="3"/>
                <c:pt idx="0">
                  <c:v>10.0</c:v>
                </c:pt>
                <c:pt idx="1">
                  <c:v>1.0</c:v>
                </c:pt>
                <c:pt idx="2">
                  <c:v>0.000416666666666667</c:v>
                </c:pt>
              </c:numCache>
            </c:numRef>
          </c:val>
        </c:ser>
        <c:dLbls>
          <c:showLegendKey val="0"/>
          <c:showVal val="0"/>
          <c:showCatName val="0"/>
          <c:showSerName val="0"/>
          <c:showPercent val="0"/>
          <c:showBubbleSize val="0"/>
        </c:dLbls>
        <c:gapWidth val="150"/>
        <c:overlap val="100"/>
        <c:axId val="2103832088"/>
        <c:axId val="2103835064"/>
      </c:barChart>
      <c:catAx>
        <c:axId val="2103832088"/>
        <c:scaling>
          <c:orientation val="minMax"/>
        </c:scaling>
        <c:delete val="1"/>
        <c:axPos val="b"/>
        <c:majorTickMark val="out"/>
        <c:minorTickMark val="none"/>
        <c:tickLblPos val="nextTo"/>
        <c:crossAx val="2103835064"/>
        <c:crosses val="autoZero"/>
        <c:auto val="1"/>
        <c:lblAlgn val="ctr"/>
        <c:lblOffset val="100"/>
        <c:noMultiLvlLbl val="0"/>
      </c:catAx>
      <c:valAx>
        <c:axId val="2103835064"/>
        <c:scaling>
          <c:orientation val="minMax"/>
          <c:max val="10.0"/>
        </c:scaling>
        <c:delete val="0"/>
        <c:axPos val="l"/>
        <c:majorGridlines>
          <c:spPr>
            <a:ln>
              <a:noFill/>
            </a:ln>
          </c:spPr>
        </c:majorGridlines>
        <c:numFmt formatCode="General" sourceLinked="1"/>
        <c:majorTickMark val="out"/>
        <c:minorTickMark val="none"/>
        <c:tickLblPos val="nextTo"/>
        <c:crossAx val="2103832088"/>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9634F-F0BF-4577-A20A-2E32B766043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0BACCFB-7CB0-4E44-BA9B-527DCAB6C948}">
      <dgm:prSet phldrT="[Text]" custT="1"/>
      <dgm:spPr/>
      <dgm:t>
        <a:bodyPr/>
        <a:lstStyle/>
        <a:p>
          <a:r>
            <a:rPr lang="en-US" sz="1700" b="1" dirty="0" smtClean="0"/>
            <a:t>Monitor</a:t>
          </a:r>
          <a:endParaRPr lang="en-US" sz="1700" b="1" dirty="0"/>
        </a:p>
      </dgm:t>
    </dgm:pt>
    <dgm:pt modelId="{02ED0F5E-2F71-4959-BDBB-668059730B97}" type="parTrans" cxnId="{52FDCBF2-C00F-44FA-89A0-573CD43B741E}">
      <dgm:prSet/>
      <dgm:spPr/>
      <dgm:t>
        <a:bodyPr/>
        <a:lstStyle/>
        <a:p>
          <a:endParaRPr lang="en-US" b="1"/>
        </a:p>
      </dgm:t>
    </dgm:pt>
    <dgm:pt modelId="{1220BF75-0019-4C81-8AF8-666E072759B0}" type="sibTrans" cxnId="{52FDCBF2-C00F-44FA-89A0-573CD43B741E}">
      <dgm:prSet>
        <dgm:style>
          <a:lnRef idx="2">
            <a:schemeClr val="accent3"/>
          </a:lnRef>
          <a:fillRef idx="0">
            <a:schemeClr val="accent3"/>
          </a:fillRef>
          <a:effectRef idx="1">
            <a:schemeClr val="accent3"/>
          </a:effectRef>
          <a:fontRef idx="minor">
            <a:schemeClr val="tx1"/>
          </a:fontRef>
        </dgm:style>
      </dgm:prSet>
      <dgm:spPr/>
      <dgm:t>
        <a:bodyPr/>
        <a:lstStyle/>
        <a:p>
          <a:endParaRPr lang="en-US" b="1"/>
        </a:p>
      </dgm:t>
    </dgm:pt>
    <dgm:pt modelId="{EC7AC5F5-EDA5-42F4-BA15-A7D7A06F238B}">
      <dgm:prSet phldrT="[Text]"/>
      <dgm:spPr/>
      <dgm:t>
        <a:bodyPr/>
        <a:lstStyle/>
        <a:p>
          <a:r>
            <a:rPr lang="en-US" b="1" dirty="0" smtClean="0"/>
            <a:t>Isolate</a:t>
          </a:r>
          <a:endParaRPr lang="en-US" b="1" dirty="0"/>
        </a:p>
      </dgm:t>
    </dgm:pt>
    <dgm:pt modelId="{E76CACCF-0A58-44AC-8E0F-B782895F6FB3}" type="parTrans" cxnId="{D1DF1A41-23AA-43B7-82AE-41FF9887F031}">
      <dgm:prSet/>
      <dgm:spPr/>
      <dgm:t>
        <a:bodyPr/>
        <a:lstStyle/>
        <a:p>
          <a:endParaRPr lang="en-US"/>
        </a:p>
      </dgm:t>
    </dgm:pt>
    <dgm:pt modelId="{AB6D1F45-F2C2-4AA8-8964-AC9C0FE632F9}" type="sibTrans" cxnId="{D1DF1A41-23AA-43B7-82AE-41FF9887F031}">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523C238F-8A04-4FC0-BB9F-524A95BD7D76}">
      <dgm:prSet phldrT="[Text]"/>
      <dgm:spPr/>
      <dgm:t>
        <a:bodyPr/>
        <a:lstStyle/>
        <a:p>
          <a:r>
            <a:rPr lang="en-US" b="1" dirty="0" smtClean="0"/>
            <a:t>Remediate</a:t>
          </a:r>
          <a:endParaRPr lang="en-US" b="1" dirty="0"/>
        </a:p>
      </dgm:t>
    </dgm:pt>
    <dgm:pt modelId="{9CE32D40-DBFD-42B4-A924-835EC6776EB4}" type="parTrans" cxnId="{ED2911DC-69DF-40D3-BB3F-B2A7DAFE8AD4}">
      <dgm:prSet/>
      <dgm:spPr/>
      <dgm:t>
        <a:bodyPr/>
        <a:lstStyle/>
        <a:p>
          <a:endParaRPr lang="en-US"/>
        </a:p>
      </dgm:t>
    </dgm:pt>
    <dgm:pt modelId="{31F0F022-2E7F-43E8-878B-5A9D9AC0A797}" type="sibTrans" cxnId="{ED2911DC-69DF-40D3-BB3F-B2A7DAFE8AD4}">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0ADEA60D-E3D4-4C79-92F3-892AFD37B04E}" type="pres">
      <dgm:prSet presAssocID="{5729634F-F0BF-4577-A20A-2E32B7660437}" presName="cycle" presStyleCnt="0">
        <dgm:presLayoutVars>
          <dgm:dir/>
          <dgm:resizeHandles val="exact"/>
        </dgm:presLayoutVars>
      </dgm:prSet>
      <dgm:spPr/>
      <dgm:t>
        <a:bodyPr/>
        <a:lstStyle/>
        <a:p>
          <a:endParaRPr lang="en-US"/>
        </a:p>
      </dgm:t>
    </dgm:pt>
    <dgm:pt modelId="{5ABB9DC4-E688-47F1-92C0-BC95C4E581F7}" type="pres">
      <dgm:prSet presAssocID="{90BACCFB-7CB0-4E44-BA9B-527DCAB6C948}" presName="node" presStyleLbl="node1" presStyleIdx="0" presStyleCnt="3" custScaleX="97072" custScaleY="53185">
        <dgm:presLayoutVars>
          <dgm:bulletEnabled val="1"/>
        </dgm:presLayoutVars>
      </dgm:prSet>
      <dgm:spPr/>
      <dgm:t>
        <a:bodyPr/>
        <a:lstStyle/>
        <a:p>
          <a:endParaRPr lang="en-US"/>
        </a:p>
      </dgm:t>
    </dgm:pt>
    <dgm:pt modelId="{205EE22A-CB5F-45B0-93E2-1133A0C041C2}" type="pres">
      <dgm:prSet presAssocID="{90BACCFB-7CB0-4E44-BA9B-527DCAB6C948}" presName="spNode" presStyleCnt="0"/>
      <dgm:spPr/>
    </dgm:pt>
    <dgm:pt modelId="{BB796C04-17AD-422C-8760-781B7E1F793C}" type="pres">
      <dgm:prSet presAssocID="{1220BF75-0019-4C81-8AF8-666E072759B0}" presName="sibTrans" presStyleLbl="sibTrans1D1" presStyleIdx="0" presStyleCnt="3"/>
      <dgm:spPr/>
      <dgm:t>
        <a:bodyPr/>
        <a:lstStyle/>
        <a:p>
          <a:endParaRPr lang="en-US"/>
        </a:p>
      </dgm:t>
    </dgm:pt>
    <dgm:pt modelId="{1BBA74F4-CCF6-4569-A81F-165DAA4FCD74}" type="pres">
      <dgm:prSet presAssocID="{EC7AC5F5-EDA5-42F4-BA15-A7D7A06F238B}" presName="node" presStyleLbl="node1" presStyleIdx="1" presStyleCnt="3" custScaleX="97072" custScaleY="53185">
        <dgm:presLayoutVars>
          <dgm:bulletEnabled val="1"/>
        </dgm:presLayoutVars>
      </dgm:prSet>
      <dgm:spPr/>
      <dgm:t>
        <a:bodyPr/>
        <a:lstStyle/>
        <a:p>
          <a:endParaRPr lang="en-US"/>
        </a:p>
      </dgm:t>
    </dgm:pt>
    <dgm:pt modelId="{C4BBAE02-B65B-47C6-A788-4C2EF732A27D}" type="pres">
      <dgm:prSet presAssocID="{EC7AC5F5-EDA5-42F4-BA15-A7D7A06F238B}" presName="spNode" presStyleCnt="0"/>
      <dgm:spPr/>
    </dgm:pt>
    <dgm:pt modelId="{CBD906BC-4618-49AC-908A-1F966C24E142}" type="pres">
      <dgm:prSet presAssocID="{AB6D1F45-F2C2-4AA8-8964-AC9C0FE632F9}" presName="sibTrans" presStyleLbl="sibTrans1D1" presStyleIdx="1" presStyleCnt="3"/>
      <dgm:spPr/>
      <dgm:t>
        <a:bodyPr/>
        <a:lstStyle/>
        <a:p>
          <a:endParaRPr lang="en-US"/>
        </a:p>
      </dgm:t>
    </dgm:pt>
    <dgm:pt modelId="{F065CAA5-15F1-400E-A8DD-136FFA5CBE21}" type="pres">
      <dgm:prSet presAssocID="{523C238F-8A04-4FC0-BB9F-524A95BD7D76}" presName="node" presStyleLbl="node1" presStyleIdx="2" presStyleCnt="3" custScaleX="97072" custScaleY="53185">
        <dgm:presLayoutVars>
          <dgm:bulletEnabled val="1"/>
        </dgm:presLayoutVars>
      </dgm:prSet>
      <dgm:spPr/>
      <dgm:t>
        <a:bodyPr/>
        <a:lstStyle/>
        <a:p>
          <a:endParaRPr lang="en-US"/>
        </a:p>
      </dgm:t>
    </dgm:pt>
    <dgm:pt modelId="{FDF9B8C2-D070-492B-ACC6-A1CE10A159A3}" type="pres">
      <dgm:prSet presAssocID="{523C238F-8A04-4FC0-BB9F-524A95BD7D76}" presName="spNode" presStyleCnt="0"/>
      <dgm:spPr/>
    </dgm:pt>
    <dgm:pt modelId="{7564F750-F30E-4C4C-BCF5-37FA41364DFC}" type="pres">
      <dgm:prSet presAssocID="{31F0F022-2E7F-43E8-878B-5A9D9AC0A797}" presName="sibTrans" presStyleLbl="sibTrans1D1" presStyleIdx="2" presStyleCnt="3"/>
      <dgm:spPr/>
      <dgm:t>
        <a:bodyPr/>
        <a:lstStyle/>
        <a:p>
          <a:endParaRPr lang="en-US"/>
        </a:p>
      </dgm:t>
    </dgm:pt>
  </dgm:ptLst>
  <dgm:cxnLst>
    <dgm:cxn modelId="{52FDCBF2-C00F-44FA-89A0-573CD43B741E}" srcId="{5729634F-F0BF-4577-A20A-2E32B7660437}" destId="{90BACCFB-7CB0-4E44-BA9B-527DCAB6C948}" srcOrd="0" destOrd="0" parTransId="{02ED0F5E-2F71-4959-BDBB-668059730B97}" sibTransId="{1220BF75-0019-4C81-8AF8-666E072759B0}"/>
    <dgm:cxn modelId="{61365527-C4A9-DD46-BF27-7D1C2C3A0CC0}" type="presOf" srcId="{1220BF75-0019-4C81-8AF8-666E072759B0}" destId="{BB796C04-17AD-422C-8760-781B7E1F793C}" srcOrd="0" destOrd="0" presId="urn:microsoft.com/office/officeart/2005/8/layout/cycle5"/>
    <dgm:cxn modelId="{D1DF1A41-23AA-43B7-82AE-41FF9887F031}" srcId="{5729634F-F0BF-4577-A20A-2E32B7660437}" destId="{EC7AC5F5-EDA5-42F4-BA15-A7D7A06F238B}" srcOrd="1" destOrd="0" parTransId="{E76CACCF-0A58-44AC-8E0F-B782895F6FB3}" sibTransId="{AB6D1F45-F2C2-4AA8-8964-AC9C0FE632F9}"/>
    <dgm:cxn modelId="{276B8284-2CB2-BC44-8C44-F3498105BA9E}" type="presOf" srcId="{90BACCFB-7CB0-4E44-BA9B-527DCAB6C948}" destId="{5ABB9DC4-E688-47F1-92C0-BC95C4E581F7}" srcOrd="0" destOrd="0" presId="urn:microsoft.com/office/officeart/2005/8/layout/cycle5"/>
    <dgm:cxn modelId="{CEABB500-4460-C94B-8B3F-B2C956898D2A}" type="presOf" srcId="{31F0F022-2E7F-43E8-878B-5A9D9AC0A797}" destId="{7564F750-F30E-4C4C-BCF5-37FA41364DFC}" srcOrd="0" destOrd="0" presId="urn:microsoft.com/office/officeart/2005/8/layout/cycle5"/>
    <dgm:cxn modelId="{ED2911DC-69DF-40D3-BB3F-B2A7DAFE8AD4}" srcId="{5729634F-F0BF-4577-A20A-2E32B7660437}" destId="{523C238F-8A04-4FC0-BB9F-524A95BD7D76}" srcOrd="2" destOrd="0" parTransId="{9CE32D40-DBFD-42B4-A924-835EC6776EB4}" sibTransId="{31F0F022-2E7F-43E8-878B-5A9D9AC0A797}"/>
    <dgm:cxn modelId="{C2ADB704-2348-F44D-8368-65554B6EFCAA}" type="presOf" srcId="{EC7AC5F5-EDA5-42F4-BA15-A7D7A06F238B}" destId="{1BBA74F4-CCF6-4569-A81F-165DAA4FCD74}" srcOrd="0" destOrd="0" presId="urn:microsoft.com/office/officeart/2005/8/layout/cycle5"/>
    <dgm:cxn modelId="{78253AB5-7B69-4641-9A0D-277C381F1983}" type="presOf" srcId="{AB6D1F45-F2C2-4AA8-8964-AC9C0FE632F9}" destId="{CBD906BC-4618-49AC-908A-1F966C24E142}" srcOrd="0" destOrd="0" presId="urn:microsoft.com/office/officeart/2005/8/layout/cycle5"/>
    <dgm:cxn modelId="{A7B62D4D-D513-6B40-BD3C-637AE199740A}" type="presOf" srcId="{523C238F-8A04-4FC0-BB9F-524A95BD7D76}" destId="{F065CAA5-15F1-400E-A8DD-136FFA5CBE21}" srcOrd="0" destOrd="0" presId="urn:microsoft.com/office/officeart/2005/8/layout/cycle5"/>
    <dgm:cxn modelId="{4601A2C4-992A-7B40-B973-ABF60324B1BC}" type="presOf" srcId="{5729634F-F0BF-4577-A20A-2E32B7660437}" destId="{0ADEA60D-E3D4-4C79-92F3-892AFD37B04E}" srcOrd="0" destOrd="0" presId="urn:microsoft.com/office/officeart/2005/8/layout/cycle5"/>
    <dgm:cxn modelId="{51123978-C14B-4C40-BA09-48E04CF69942}" type="presParOf" srcId="{0ADEA60D-E3D4-4C79-92F3-892AFD37B04E}" destId="{5ABB9DC4-E688-47F1-92C0-BC95C4E581F7}" srcOrd="0" destOrd="0" presId="urn:microsoft.com/office/officeart/2005/8/layout/cycle5"/>
    <dgm:cxn modelId="{1091C90C-BB60-404E-BEC1-4A44EC1A8F21}" type="presParOf" srcId="{0ADEA60D-E3D4-4C79-92F3-892AFD37B04E}" destId="{205EE22A-CB5F-45B0-93E2-1133A0C041C2}" srcOrd="1" destOrd="0" presId="urn:microsoft.com/office/officeart/2005/8/layout/cycle5"/>
    <dgm:cxn modelId="{4B77E14D-2557-DE45-8705-8F54A1F4AE07}" type="presParOf" srcId="{0ADEA60D-E3D4-4C79-92F3-892AFD37B04E}" destId="{BB796C04-17AD-422C-8760-781B7E1F793C}" srcOrd="2" destOrd="0" presId="urn:microsoft.com/office/officeart/2005/8/layout/cycle5"/>
    <dgm:cxn modelId="{F87B4FE1-BEB4-6A48-A4E8-B803821FD9F8}" type="presParOf" srcId="{0ADEA60D-E3D4-4C79-92F3-892AFD37B04E}" destId="{1BBA74F4-CCF6-4569-A81F-165DAA4FCD74}" srcOrd="3" destOrd="0" presId="urn:microsoft.com/office/officeart/2005/8/layout/cycle5"/>
    <dgm:cxn modelId="{905735F7-7EE7-D848-80BF-B98EE2876537}" type="presParOf" srcId="{0ADEA60D-E3D4-4C79-92F3-892AFD37B04E}" destId="{C4BBAE02-B65B-47C6-A788-4C2EF732A27D}" srcOrd="4" destOrd="0" presId="urn:microsoft.com/office/officeart/2005/8/layout/cycle5"/>
    <dgm:cxn modelId="{237FEE18-27E2-F94A-BDD3-772846D8B044}" type="presParOf" srcId="{0ADEA60D-E3D4-4C79-92F3-892AFD37B04E}" destId="{CBD906BC-4618-49AC-908A-1F966C24E142}" srcOrd="5" destOrd="0" presId="urn:microsoft.com/office/officeart/2005/8/layout/cycle5"/>
    <dgm:cxn modelId="{C2DD9A89-0087-B445-9FD4-24A707E14565}" type="presParOf" srcId="{0ADEA60D-E3D4-4C79-92F3-892AFD37B04E}" destId="{F065CAA5-15F1-400E-A8DD-136FFA5CBE21}" srcOrd="6" destOrd="0" presId="urn:microsoft.com/office/officeart/2005/8/layout/cycle5"/>
    <dgm:cxn modelId="{DC6211EA-C5CE-1246-A082-C1F7BC49558B}" type="presParOf" srcId="{0ADEA60D-E3D4-4C79-92F3-892AFD37B04E}" destId="{FDF9B8C2-D070-492B-ACC6-A1CE10A159A3}" srcOrd="7" destOrd="0" presId="urn:microsoft.com/office/officeart/2005/8/layout/cycle5"/>
    <dgm:cxn modelId="{4ED8E42A-1402-A64E-A285-9FEBFF1F92DD}" type="presParOf" srcId="{0ADEA60D-E3D4-4C79-92F3-892AFD37B04E}" destId="{7564F750-F30E-4C4C-BCF5-37FA41364DFC}"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9634F-F0BF-4577-A20A-2E32B766043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0BACCFB-7CB0-4E44-BA9B-527DCAB6C948}">
      <dgm:prSet phldrT="[Text]" custT="1"/>
      <dgm:spPr/>
      <dgm:t>
        <a:bodyPr/>
        <a:lstStyle/>
        <a:p>
          <a:r>
            <a:rPr lang="en-US" sz="1700" b="1" dirty="0" smtClean="0"/>
            <a:t>Plan</a:t>
          </a:r>
          <a:endParaRPr lang="en-US" sz="1700" b="1" dirty="0"/>
        </a:p>
      </dgm:t>
    </dgm:pt>
    <dgm:pt modelId="{02ED0F5E-2F71-4959-BDBB-668059730B97}" type="parTrans" cxnId="{52FDCBF2-C00F-44FA-89A0-573CD43B741E}">
      <dgm:prSet/>
      <dgm:spPr/>
      <dgm:t>
        <a:bodyPr/>
        <a:lstStyle/>
        <a:p>
          <a:endParaRPr lang="en-US" b="1"/>
        </a:p>
      </dgm:t>
    </dgm:pt>
    <dgm:pt modelId="{1220BF75-0019-4C81-8AF8-666E072759B0}" type="sibTrans" cxnId="{52FDCBF2-C00F-44FA-89A0-573CD43B741E}">
      <dgm:prSet>
        <dgm:style>
          <a:lnRef idx="2">
            <a:schemeClr val="accent3"/>
          </a:lnRef>
          <a:fillRef idx="0">
            <a:schemeClr val="accent3"/>
          </a:fillRef>
          <a:effectRef idx="1">
            <a:schemeClr val="accent3"/>
          </a:effectRef>
          <a:fontRef idx="minor">
            <a:schemeClr val="tx1"/>
          </a:fontRef>
        </dgm:style>
      </dgm:prSet>
      <dgm:spPr/>
      <dgm:t>
        <a:bodyPr/>
        <a:lstStyle/>
        <a:p>
          <a:endParaRPr lang="en-US" b="1"/>
        </a:p>
      </dgm:t>
    </dgm:pt>
    <dgm:pt modelId="{4961C195-3AB3-4CEB-AB65-41B52BE4A9FF}">
      <dgm:prSet phldrT="[Text]" custT="1"/>
      <dgm:spPr/>
      <dgm:t>
        <a:bodyPr/>
        <a:lstStyle/>
        <a:p>
          <a:r>
            <a:rPr lang="en-US" sz="1700" b="1" dirty="0" smtClean="0"/>
            <a:t>Automate</a:t>
          </a:r>
          <a:endParaRPr lang="en-US" sz="1700" b="1" dirty="0"/>
        </a:p>
      </dgm:t>
    </dgm:pt>
    <dgm:pt modelId="{17FB63E3-5ABD-4CA7-A6A2-EBF664422939}" type="parTrans" cxnId="{E198D8D3-C25D-4C82-AD9C-2DE1B81F2E5A}">
      <dgm:prSet/>
      <dgm:spPr/>
      <dgm:t>
        <a:bodyPr/>
        <a:lstStyle/>
        <a:p>
          <a:endParaRPr lang="en-US" b="1"/>
        </a:p>
      </dgm:t>
    </dgm:pt>
    <dgm:pt modelId="{305969B4-78EE-4B32-B5EE-C76AA50FA1D7}" type="sibTrans" cxnId="{E198D8D3-C25D-4C82-AD9C-2DE1B81F2E5A}">
      <dgm:prSet>
        <dgm:style>
          <a:lnRef idx="2">
            <a:schemeClr val="accent3"/>
          </a:lnRef>
          <a:fillRef idx="0">
            <a:schemeClr val="accent3"/>
          </a:fillRef>
          <a:effectRef idx="1">
            <a:schemeClr val="accent3"/>
          </a:effectRef>
          <a:fontRef idx="minor">
            <a:schemeClr val="tx1"/>
          </a:fontRef>
        </dgm:style>
      </dgm:prSet>
      <dgm:spPr/>
      <dgm:t>
        <a:bodyPr/>
        <a:lstStyle/>
        <a:p>
          <a:endParaRPr lang="en-US" b="1"/>
        </a:p>
      </dgm:t>
    </dgm:pt>
    <dgm:pt modelId="{841F6A0B-94C0-4B77-81CF-5654050D026F}">
      <dgm:prSet phldrT="[Text]" custT="1"/>
      <dgm:spPr/>
      <dgm:t>
        <a:bodyPr/>
        <a:lstStyle/>
        <a:p>
          <a:r>
            <a:rPr lang="en-US" sz="1700" b="1" dirty="0" smtClean="0"/>
            <a:t>Optimize</a:t>
          </a:r>
          <a:endParaRPr lang="en-US" sz="1700" b="1" dirty="0"/>
        </a:p>
      </dgm:t>
    </dgm:pt>
    <dgm:pt modelId="{0FADFD15-2ADD-4399-9475-2574B437CD4D}" type="parTrans" cxnId="{4E6EE433-1B65-41FE-AF25-CCF0BD442C36}">
      <dgm:prSet/>
      <dgm:spPr/>
      <dgm:t>
        <a:bodyPr/>
        <a:lstStyle/>
        <a:p>
          <a:endParaRPr lang="en-US"/>
        </a:p>
      </dgm:t>
    </dgm:pt>
    <dgm:pt modelId="{A755E73A-73A2-4F96-823E-D6EAAADCA412}" type="sibTrans" cxnId="{4E6EE433-1B65-41FE-AF25-CCF0BD442C36}">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0ADEA60D-E3D4-4C79-92F3-892AFD37B04E}" type="pres">
      <dgm:prSet presAssocID="{5729634F-F0BF-4577-A20A-2E32B7660437}" presName="cycle" presStyleCnt="0">
        <dgm:presLayoutVars>
          <dgm:dir/>
          <dgm:resizeHandles val="exact"/>
        </dgm:presLayoutVars>
      </dgm:prSet>
      <dgm:spPr/>
      <dgm:t>
        <a:bodyPr/>
        <a:lstStyle/>
        <a:p>
          <a:endParaRPr lang="en-US"/>
        </a:p>
      </dgm:t>
    </dgm:pt>
    <dgm:pt modelId="{5ABB9DC4-E688-47F1-92C0-BC95C4E581F7}" type="pres">
      <dgm:prSet presAssocID="{90BACCFB-7CB0-4E44-BA9B-527DCAB6C948}" presName="node" presStyleLbl="node1" presStyleIdx="0" presStyleCnt="3" custScaleX="97072" custScaleY="53119">
        <dgm:presLayoutVars>
          <dgm:bulletEnabled val="1"/>
        </dgm:presLayoutVars>
      </dgm:prSet>
      <dgm:spPr/>
      <dgm:t>
        <a:bodyPr/>
        <a:lstStyle/>
        <a:p>
          <a:endParaRPr lang="en-US"/>
        </a:p>
      </dgm:t>
    </dgm:pt>
    <dgm:pt modelId="{205EE22A-CB5F-45B0-93E2-1133A0C041C2}" type="pres">
      <dgm:prSet presAssocID="{90BACCFB-7CB0-4E44-BA9B-527DCAB6C948}" presName="spNode" presStyleCnt="0"/>
      <dgm:spPr/>
    </dgm:pt>
    <dgm:pt modelId="{BB796C04-17AD-422C-8760-781B7E1F793C}" type="pres">
      <dgm:prSet presAssocID="{1220BF75-0019-4C81-8AF8-666E072759B0}" presName="sibTrans" presStyleLbl="sibTrans1D1" presStyleIdx="0" presStyleCnt="3"/>
      <dgm:spPr/>
      <dgm:t>
        <a:bodyPr/>
        <a:lstStyle/>
        <a:p>
          <a:endParaRPr lang="en-US"/>
        </a:p>
      </dgm:t>
    </dgm:pt>
    <dgm:pt modelId="{7042A41B-75E7-440D-A2EF-5E8C2565B014}" type="pres">
      <dgm:prSet presAssocID="{841F6A0B-94C0-4B77-81CF-5654050D026F}" presName="node" presStyleLbl="node1" presStyleIdx="1" presStyleCnt="3" custScaleX="97072" custScaleY="53119">
        <dgm:presLayoutVars>
          <dgm:bulletEnabled val="1"/>
        </dgm:presLayoutVars>
      </dgm:prSet>
      <dgm:spPr/>
      <dgm:t>
        <a:bodyPr/>
        <a:lstStyle/>
        <a:p>
          <a:endParaRPr lang="en-US"/>
        </a:p>
      </dgm:t>
    </dgm:pt>
    <dgm:pt modelId="{564F8392-6F56-4EC7-98F1-AC5B36B80E01}" type="pres">
      <dgm:prSet presAssocID="{841F6A0B-94C0-4B77-81CF-5654050D026F}" presName="spNode" presStyleCnt="0"/>
      <dgm:spPr/>
    </dgm:pt>
    <dgm:pt modelId="{FF17F9CB-CC86-4A1C-BC3B-975EE652EE4C}" type="pres">
      <dgm:prSet presAssocID="{A755E73A-73A2-4F96-823E-D6EAAADCA412}" presName="sibTrans" presStyleLbl="sibTrans1D1" presStyleIdx="1" presStyleCnt="3"/>
      <dgm:spPr/>
      <dgm:t>
        <a:bodyPr/>
        <a:lstStyle/>
        <a:p>
          <a:endParaRPr lang="en-US"/>
        </a:p>
      </dgm:t>
    </dgm:pt>
    <dgm:pt modelId="{50C44E27-58D9-4CF0-9B7F-DCC75C9BC929}" type="pres">
      <dgm:prSet presAssocID="{4961C195-3AB3-4CEB-AB65-41B52BE4A9FF}" presName="node" presStyleLbl="node1" presStyleIdx="2" presStyleCnt="3" custScaleX="97072" custScaleY="53119">
        <dgm:presLayoutVars>
          <dgm:bulletEnabled val="1"/>
        </dgm:presLayoutVars>
      </dgm:prSet>
      <dgm:spPr/>
      <dgm:t>
        <a:bodyPr/>
        <a:lstStyle/>
        <a:p>
          <a:endParaRPr lang="en-US"/>
        </a:p>
      </dgm:t>
    </dgm:pt>
    <dgm:pt modelId="{B3931D67-4766-45A9-99D7-ED5F5A4764B0}" type="pres">
      <dgm:prSet presAssocID="{4961C195-3AB3-4CEB-AB65-41B52BE4A9FF}" presName="spNode" presStyleCnt="0"/>
      <dgm:spPr/>
    </dgm:pt>
    <dgm:pt modelId="{5AB6D14F-11A7-4179-AB57-7C9BAFED71C2}" type="pres">
      <dgm:prSet presAssocID="{305969B4-78EE-4B32-B5EE-C76AA50FA1D7}" presName="sibTrans" presStyleLbl="sibTrans1D1" presStyleIdx="2" presStyleCnt="3"/>
      <dgm:spPr/>
      <dgm:t>
        <a:bodyPr/>
        <a:lstStyle/>
        <a:p>
          <a:endParaRPr lang="en-US"/>
        </a:p>
      </dgm:t>
    </dgm:pt>
  </dgm:ptLst>
  <dgm:cxnLst>
    <dgm:cxn modelId="{E198D8D3-C25D-4C82-AD9C-2DE1B81F2E5A}" srcId="{5729634F-F0BF-4577-A20A-2E32B7660437}" destId="{4961C195-3AB3-4CEB-AB65-41B52BE4A9FF}" srcOrd="2" destOrd="0" parTransId="{17FB63E3-5ABD-4CA7-A6A2-EBF664422939}" sibTransId="{305969B4-78EE-4B32-B5EE-C76AA50FA1D7}"/>
    <dgm:cxn modelId="{19237252-7FA1-284B-8908-3F48AD52130E}" type="presOf" srcId="{5729634F-F0BF-4577-A20A-2E32B7660437}" destId="{0ADEA60D-E3D4-4C79-92F3-892AFD37B04E}" srcOrd="0" destOrd="0" presId="urn:microsoft.com/office/officeart/2005/8/layout/cycle5"/>
    <dgm:cxn modelId="{4E6EE433-1B65-41FE-AF25-CCF0BD442C36}" srcId="{5729634F-F0BF-4577-A20A-2E32B7660437}" destId="{841F6A0B-94C0-4B77-81CF-5654050D026F}" srcOrd="1" destOrd="0" parTransId="{0FADFD15-2ADD-4399-9475-2574B437CD4D}" sibTransId="{A755E73A-73A2-4F96-823E-D6EAAADCA412}"/>
    <dgm:cxn modelId="{8EE78945-98DB-8141-AD54-BB949FC7168E}" type="presOf" srcId="{90BACCFB-7CB0-4E44-BA9B-527DCAB6C948}" destId="{5ABB9DC4-E688-47F1-92C0-BC95C4E581F7}" srcOrd="0" destOrd="0" presId="urn:microsoft.com/office/officeart/2005/8/layout/cycle5"/>
    <dgm:cxn modelId="{E214C74D-1B82-DB41-9F80-EF993B2CA08B}" type="presOf" srcId="{841F6A0B-94C0-4B77-81CF-5654050D026F}" destId="{7042A41B-75E7-440D-A2EF-5E8C2565B014}" srcOrd="0" destOrd="0" presId="urn:microsoft.com/office/officeart/2005/8/layout/cycle5"/>
    <dgm:cxn modelId="{6D4B6DCF-5C5F-EE43-9C30-28C25EE8CC9E}" type="presOf" srcId="{305969B4-78EE-4B32-B5EE-C76AA50FA1D7}" destId="{5AB6D14F-11A7-4179-AB57-7C9BAFED71C2}" srcOrd="0" destOrd="0" presId="urn:microsoft.com/office/officeart/2005/8/layout/cycle5"/>
    <dgm:cxn modelId="{52FDCBF2-C00F-44FA-89A0-573CD43B741E}" srcId="{5729634F-F0BF-4577-A20A-2E32B7660437}" destId="{90BACCFB-7CB0-4E44-BA9B-527DCAB6C948}" srcOrd="0" destOrd="0" parTransId="{02ED0F5E-2F71-4959-BDBB-668059730B97}" sibTransId="{1220BF75-0019-4C81-8AF8-666E072759B0}"/>
    <dgm:cxn modelId="{8E3D0D58-C681-C243-807F-2A83028292F6}" type="presOf" srcId="{A755E73A-73A2-4F96-823E-D6EAAADCA412}" destId="{FF17F9CB-CC86-4A1C-BC3B-975EE652EE4C}" srcOrd="0" destOrd="0" presId="urn:microsoft.com/office/officeart/2005/8/layout/cycle5"/>
    <dgm:cxn modelId="{B8DF83E7-4D3A-4249-A2EE-58ADF7506836}" type="presOf" srcId="{1220BF75-0019-4C81-8AF8-666E072759B0}" destId="{BB796C04-17AD-422C-8760-781B7E1F793C}" srcOrd="0" destOrd="0" presId="urn:microsoft.com/office/officeart/2005/8/layout/cycle5"/>
    <dgm:cxn modelId="{AEAE93A5-6584-2C4D-A4F4-40702F3E3C8A}" type="presOf" srcId="{4961C195-3AB3-4CEB-AB65-41B52BE4A9FF}" destId="{50C44E27-58D9-4CF0-9B7F-DCC75C9BC929}" srcOrd="0" destOrd="0" presId="urn:microsoft.com/office/officeart/2005/8/layout/cycle5"/>
    <dgm:cxn modelId="{EA066177-597F-A745-A7E8-3304EAF50D8E}" type="presParOf" srcId="{0ADEA60D-E3D4-4C79-92F3-892AFD37B04E}" destId="{5ABB9DC4-E688-47F1-92C0-BC95C4E581F7}" srcOrd="0" destOrd="0" presId="urn:microsoft.com/office/officeart/2005/8/layout/cycle5"/>
    <dgm:cxn modelId="{CE166F33-5D17-AB46-B1AB-5BF2F5729EAA}" type="presParOf" srcId="{0ADEA60D-E3D4-4C79-92F3-892AFD37B04E}" destId="{205EE22A-CB5F-45B0-93E2-1133A0C041C2}" srcOrd="1" destOrd="0" presId="urn:microsoft.com/office/officeart/2005/8/layout/cycle5"/>
    <dgm:cxn modelId="{70A0A044-CCF5-9041-A9E9-2A6DA5F24263}" type="presParOf" srcId="{0ADEA60D-E3D4-4C79-92F3-892AFD37B04E}" destId="{BB796C04-17AD-422C-8760-781B7E1F793C}" srcOrd="2" destOrd="0" presId="urn:microsoft.com/office/officeart/2005/8/layout/cycle5"/>
    <dgm:cxn modelId="{E8DCA226-5491-7642-82E4-1F571984B8E2}" type="presParOf" srcId="{0ADEA60D-E3D4-4C79-92F3-892AFD37B04E}" destId="{7042A41B-75E7-440D-A2EF-5E8C2565B014}" srcOrd="3" destOrd="0" presId="urn:microsoft.com/office/officeart/2005/8/layout/cycle5"/>
    <dgm:cxn modelId="{9DA60EBA-6276-6141-AB35-617257F50EC9}" type="presParOf" srcId="{0ADEA60D-E3D4-4C79-92F3-892AFD37B04E}" destId="{564F8392-6F56-4EC7-98F1-AC5B36B80E01}" srcOrd="4" destOrd="0" presId="urn:microsoft.com/office/officeart/2005/8/layout/cycle5"/>
    <dgm:cxn modelId="{FC81CAB0-48E3-2241-B3E1-FD680496F7ED}" type="presParOf" srcId="{0ADEA60D-E3D4-4C79-92F3-892AFD37B04E}" destId="{FF17F9CB-CC86-4A1C-BC3B-975EE652EE4C}" srcOrd="5" destOrd="0" presId="urn:microsoft.com/office/officeart/2005/8/layout/cycle5"/>
    <dgm:cxn modelId="{3EB51036-E0A9-194D-9114-0B146097532F}" type="presParOf" srcId="{0ADEA60D-E3D4-4C79-92F3-892AFD37B04E}" destId="{50C44E27-58D9-4CF0-9B7F-DCC75C9BC929}" srcOrd="6" destOrd="0" presId="urn:microsoft.com/office/officeart/2005/8/layout/cycle5"/>
    <dgm:cxn modelId="{4213CB58-4BB7-5742-A011-13E9807D9C0D}" type="presParOf" srcId="{0ADEA60D-E3D4-4C79-92F3-892AFD37B04E}" destId="{B3931D67-4766-45A9-99D7-ED5F5A4764B0}" srcOrd="7" destOrd="0" presId="urn:microsoft.com/office/officeart/2005/8/layout/cycle5"/>
    <dgm:cxn modelId="{16543AE2-5C5D-0048-878B-F0A3C13371E4}" type="presParOf" srcId="{0ADEA60D-E3D4-4C79-92F3-892AFD37B04E}" destId="{5AB6D14F-11A7-4179-AB57-7C9BAFED71C2}" srcOrd="8" destOrd="0" presId="urn:microsoft.com/office/officeart/2005/8/layout/cycle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B9DC4-E688-47F1-92C0-BC95C4E581F7}">
      <dsp:nvSpPr>
        <dsp:cNvPr id="0" name=""/>
        <dsp:cNvSpPr/>
      </dsp:nvSpPr>
      <dsp:spPr>
        <a:xfrm>
          <a:off x="1167414" y="104945"/>
          <a:ext cx="1322771" cy="471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Monitor</a:t>
          </a:r>
          <a:endParaRPr lang="en-US" sz="1700" b="1" kern="1200" dirty="0"/>
        </a:p>
      </dsp:txBody>
      <dsp:txXfrm>
        <a:off x="1190410" y="127941"/>
        <a:ext cx="1276779" cy="425086"/>
      </dsp:txXfrm>
    </dsp:sp>
    <dsp:sp modelId="{BB796C04-17AD-422C-8760-781B7E1F793C}">
      <dsp:nvSpPr>
        <dsp:cNvPr id="0" name=""/>
        <dsp:cNvSpPr/>
      </dsp:nvSpPr>
      <dsp:spPr>
        <a:xfrm>
          <a:off x="647375" y="340484"/>
          <a:ext cx="2362849" cy="2362849"/>
        </a:xfrm>
        <a:custGeom>
          <a:avLst/>
          <a:gdLst/>
          <a:ahLst/>
          <a:cxnLst/>
          <a:rect l="0" t="0" r="0" b="0"/>
          <a:pathLst>
            <a:path>
              <a:moveTo>
                <a:pt x="2055913" y="387047"/>
              </a:moveTo>
              <a:arcTo wR="1181424" hR="1181424" stAng="19064898" swAng="2762538"/>
            </a:path>
          </a:pathLst>
        </a:custGeom>
        <a:noFill/>
        <a:ln w="25400" cap="flat" cmpd="sng" algn="ctr">
          <a:solidFill>
            <a:schemeClr val="accent3"/>
          </a:solidFill>
          <a:prstDash val="solid"/>
          <a:tailEnd type="arrow"/>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1BBA74F4-CCF6-4569-A81F-165DAA4FCD74}">
      <dsp:nvSpPr>
        <dsp:cNvPr id="0" name=""/>
        <dsp:cNvSpPr/>
      </dsp:nvSpPr>
      <dsp:spPr>
        <a:xfrm>
          <a:off x="2190558" y="1877082"/>
          <a:ext cx="1322771" cy="471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Isolate</a:t>
          </a:r>
          <a:endParaRPr lang="en-US" sz="1700" b="1" kern="1200" dirty="0"/>
        </a:p>
      </dsp:txBody>
      <dsp:txXfrm>
        <a:off x="2213554" y="1900078"/>
        <a:ext cx="1276779" cy="425086"/>
      </dsp:txXfrm>
    </dsp:sp>
    <dsp:sp modelId="{CBD906BC-4618-49AC-908A-1F966C24E142}">
      <dsp:nvSpPr>
        <dsp:cNvPr id="0" name=""/>
        <dsp:cNvSpPr/>
      </dsp:nvSpPr>
      <dsp:spPr>
        <a:xfrm>
          <a:off x="647375" y="340484"/>
          <a:ext cx="2362849" cy="2362849"/>
        </a:xfrm>
        <a:custGeom>
          <a:avLst/>
          <a:gdLst/>
          <a:ahLst/>
          <a:cxnLst/>
          <a:rect l="0" t="0" r="0" b="0"/>
          <a:pathLst>
            <a:path>
              <a:moveTo>
                <a:pt x="1758558" y="2212288"/>
              </a:moveTo>
              <a:arcTo wR="1181424" hR="1181424" stAng="3645450" swAng="3509100"/>
            </a:path>
          </a:pathLst>
        </a:custGeom>
        <a:noFill/>
        <a:ln w="25400" cap="flat" cmpd="sng" algn="ctr">
          <a:solidFill>
            <a:schemeClr val="accent3"/>
          </a:solidFill>
          <a:prstDash val="solid"/>
          <a:tailEnd type="arrow"/>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F065CAA5-15F1-400E-A8DD-136FFA5CBE21}">
      <dsp:nvSpPr>
        <dsp:cNvPr id="0" name=""/>
        <dsp:cNvSpPr/>
      </dsp:nvSpPr>
      <dsp:spPr>
        <a:xfrm>
          <a:off x="144270" y="1877082"/>
          <a:ext cx="1322771" cy="471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Remediate</a:t>
          </a:r>
          <a:endParaRPr lang="en-US" sz="1700" b="1" kern="1200" dirty="0"/>
        </a:p>
      </dsp:txBody>
      <dsp:txXfrm>
        <a:off x="167266" y="1900078"/>
        <a:ext cx="1276779" cy="425086"/>
      </dsp:txXfrm>
    </dsp:sp>
    <dsp:sp modelId="{7564F750-F30E-4C4C-BCF5-37FA41364DFC}">
      <dsp:nvSpPr>
        <dsp:cNvPr id="0" name=""/>
        <dsp:cNvSpPr/>
      </dsp:nvSpPr>
      <dsp:spPr>
        <a:xfrm>
          <a:off x="647375" y="340484"/>
          <a:ext cx="2362849" cy="2362849"/>
        </a:xfrm>
        <a:custGeom>
          <a:avLst/>
          <a:gdLst/>
          <a:ahLst/>
          <a:cxnLst/>
          <a:rect l="0" t="0" r="0" b="0"/>
          <a:pathLst>
            <a:path>
              <a:moveTo>
                <a:pt x="2584" y="1259528"/>
              </a:moveTo>
              <a:arcTo wR="1181424" hR="1181424" stAng="10572564" swAng="2762538"/>
            </a:path>
          </a:pathLst>
        </a:custGeom>
        <a:noFill/>
        <a:ln w="25400" cap="flat" cmpd="sng" algn="ctr">
          <a:solidFill>
            <a:schemeClr val="accent3"/>
          </a:solidFill>
          <a:prstDash val="solid"/>
          <a:tailEnd type="arrow"/>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B9DC4-E688-47F1-92C0-BC95C4E581F7}">
      <dsp:nvSpPr>
        <dsp:cNvPr id="0" name=""/>
        <dsp:cNvSpPr/>
      </dsp:nvSpPr>
      <dsp:spPr>
        <a:xfrm>
          <a:off x="1128664" y="104485"/>
          <a:ext cx="1324071" cy="4709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Plan</a:t>
          </a:r>
          <a:endParaRPr lang="en-US" sz="1700" b="1" kern="1200" dirty="0"/>
        </a:p>
      </dsp:txBody>
      <dsp:txXfrm>
        <a:off x="1151654" y="127475"/>
        <a:ext cx="1278091" cy="424976"/>
      </dsp:txXfrm>
    </dsp:sp>
    <dsp:sp modelId="{BB796C04-17AD-422C-8760-781B7E1F793C}">
      <dsp:nvSpPr>
        <dsp:cNvPr id="0" name=""/>
        <dsp:cNvSpPr/>
      </dsp:nvSpPr>
      <dsp:spPr>
        <a:xfrm>
          <a:off x="608865" y="339964"/>
          <a:ext cx="2363668" cy="2363668"/>
        </a:xfrm>
        <a:custGeom>
          <a:avLst/>
          <a:gdLst/>
          <a:ahLst/>
          <a:cxnLst/>
          <a:rect l="0" t="0" r="0" b="0"/>
          <a:pathLst>
            <a:path>
              <a:moveTo>
                <a:pt x="2056928" y="387515"/>
              </a:moveTo>
              <a:arcTo wR="1181834" hR="1181834" stAng="19066208" swAng="2761830"/>
            </a:path>
          </a:pathLst>
        </a:custGeom>
        <a:noFill/>
        <a:ln w="25400" cap="flat" cmpd="sng" algn="ctr">
          <a:solidFill>
            <a:schemeClr val="accent3"/>
          </a:solidFill>
          <a:prstDash val="solid"/>
          <a:tailEnd type="arrow"/>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7042A41B-75E7-440D-A2EF-5E8C2565B014}">
      <dsp:nvSpPr>
        <dsp:cNvPr id="0" name=""/>
        <dsp:cNvSpPr/>
      </dsp:nvSpPr>
      <dsp:spPr>
        <a:xfrm>
          <a:off x="2152162" y="1877237"/>
          <a:ext cx="1324071" cy="4709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Optimize</a:t>
          </a:r>
          <a:endParaRPr lang="en-US" sz="1700" b="1" kern="1200" dirty="0"/>
        </a:p>
      </dsp:txBody>
      <dsp:txXfrm>
        <a:off x="2175152" y="1900227"/>
        <a:ext cx="1278091" cy="424976"/>
      </dsp:txXfrm>
    </dsp:sp>
    <dsp:sp modelId="{FF17F9CB-CC86-4A1C-BC3B-975EE652EE4C}">
      <dsp:nvSpPr>
        <dsp:cNvPr id="0" name=""/>
        <dsp:cNvSpPr/>
      </dsp:nvSpPr>
      <dsp:spPr>
        <a:xfrm>
          <a:off x="608865" y="339964"/>
          <a:ext cx="2363668" cy="2363668"/>
        </a:xfrm>
        <a:custGeom>
          <a:avLst/>
          <a:gdLst/>
          <a:ahLst/>
          <a:cxnLst/>
          <a:rect l="0" t="0" r="0" b="0"/>
          <a:pathLst>
            <a:path>
              <a:moveTo>
                <a:pt x="1759294" y="2212985"/>
              </a:moveTo>
              <a:arcTo wR="1181834" hR="1181834" stAng="3645032" swAng="3509937"/>
            </a:path>
          </a:pathLst>
        </a:custGeom>
        <a:noFill/>
        <a:ln w="25400" cap="flat" cmpd="sng" algn="ctr">
          <a:solidFill>
            <a:schemeClr val="accent3"/>
          </a:solidFill>
          <a:prstDash val="solid"/>
          <a:tailEnd type="arrow"/>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50C44E27-58D9-4CF0-9B7F-DCC75C9BC929}">
      <dsp:nvSpPr>
        <dsp:cNvPr id="0" name=""/>
        <dsp:cNvSpPr/>
      </dsp:nvSpPr>
      <dsp:spPr>
        <a:xfrm>
          <a:off x="105165" y="1877237"/>
          <a:ext cx="1324071" cy="4709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Automate</a:t>
          </a:r>
          <a:endParaRPr lang="en-US" sz="1700" b="1" kern="1200" dirty="0"/>
        </a:p>
      </dsp:txBody>
      <dsp:txXfrm>
        <a:off x="128155" y="1900227"/>
        <a:ext cx="1278091" cy="424976"/>
      </dsp:txXfrm>
    </dsp:sp>
    <dsp:sp modelId="{5AB6D14F-11A7-4179-AB57-7C9BAFED71C2}">
      <dsp:nvSpPr>
        <dsp:cNvPr id="0" name=""/>
        <dsp:cNvSpPr/>
      </dsp:nvSpPr>
      <dsp:spPr>
        <a:xfrm>
          <a:off x="608865" y="339964"/>
          <a:ext cx="2363668" cy="2363668"/>
        </a:xfrm>
        <a:custGeom>
          <a:avLst/>
          <a:gdLst/>
          <a:ahLst/>
          <a:cxnLst/>
          <a:rect l="0" t="0" r="0" b="0"/>
          <a:pathLst>
            <a:path>
              <a:moveTo>
                <a:pt x="2599" y="1260172"/>
              </a:moveTo>
              <a:arcTo wR="1181834" hR="1181834" stAng="10571962" swAng="2761830"/>
            </a:path>
          </a:pathLst>
        </a:custGeom>
        <a:noFill/>
        <a:ln w="25400" cap="flat" cmpd="sng" algn="ctr">
          <a:solidFill>
            <a:schemeClr val="accent3"/>
          </a:solidFill>
          <a:prstDash val="solid"/>
          <a:tailEnd type="arrow"/>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0.18643</cdr:x>
      <cdr:y>0.02662</cdr:y>
    </cdr:from>
    <cdr:to>
      <cdr:x>0.81878</cdr:x>
      <cdr:y>0.96848</cdr:y>
    </cdr:to>
    <cdr:sp macro="" textlink="">
      <cdr:nvSpPr>
        <cdr:cNvPr id="7" name="Freeform 6"/>
        <cdr:cNvSpPr/>
      </cdr:nvSpPr>
      <cdr:spPr bwMode="auto">
        <a:xfrm xmlns:a="http://schemas.openxmlformats.org/drawingml/2006/main">
          <a:off x="1538045" y="133388"/>
          <a:ext cx="5216877" cy="4719498"/>
        </a:xfrm>
        <a:custGeom xmlns:a="http://schemas.openxmlformats.org/drawingml/2006/main">
          <a:avLst/>
          <a:gdLst>
            <a:gd name="connsiteX0" fmla="*/ 0 w 5231757"/>
            <a:gd name="connsiteY0" fmla="*/ 0 h 4788571"/>
            <a:gd name="connsiteX1" fmla="*/ 2604304 w 5231757"/>
            <a:gd name="connsiteY1" fmla="*/ 4259484 h 4788571"/>
            <a:gd name="connsiteX2" fmla="*/ 5231757 w 5231757"/>
            <a:gd name="connsiteY2" fmla="*/ 4722471 h 4788571"/>
            <a:gd name="connsiteX3" fmla="*/ 5231757 w 5231757"/>
            <a:gd name="connsiteY3" fmla="*/ 4722471 h 4788571"/>
            <a:gd name="connsiteX0" fmla="*/ 0 w 5231757"/>
            <a:gd name="connsiteY0" fmla="*/ 0 h 4849450"/>
            <a:gd name="connsiteX1" fmla="*/ 2604304 w 5231757"/>
            <a:gd name="connsiteY1" fmla="*/ 4259484 h 4849450"/>
            <a:gd name="connsiteX2" fmla="*/ 5231757 w 5231757"/>
            <a:gd name="connsiteY2" fmla="*/ 4722471 h 4849450"/>
            <a:gd name="connsiteX3" fmla="*/ 5181988 w 5231757"/>
            <a:gd name="connsiteY3" fmla="*/ 4849450 h 4849450"/>
            <a:gd name="connsiteX0" fmla="*/ 0 w 5181988"/>
            <a:gd name="connsiteY0" fmla="*/ 0 h 4849450"/>
            <a:gd name="connsiteX1" fmla="*/ 2604304 w 5181988"/>
            <a:gd name="connsiteY1" fmla="*/ 4259484 h 4849450"/>
            <a:gd name="connsiteX2" fmla="*/ 5144661 w 5181988"/>
            <a:gd name="connsiteY2" fmla="*/ 4773262 h 4849450"/>
            <a:gd name="connsiteX3" fmla="*/ 5181988 w 5181988"/>
            <a:gd name="connsiteY3" fmla="*/ 4849450 h 4849450"/>
            <a:gd name="connsiteX0" fmla="*/ 0 w 5181988"/>
            <a:gd name="connsiteY0" fmla="*/ 0 h 4865592"/>
            <a:gd name="connsiteX1" fmla="*/ 2741170 w 5181988"/>
            <a:gd name="connsiteY1" fmla="*/ 4361067 h 4865592"/>
            <a:gd name="connsiteX2" fmla="*/ 5144661 w 5181988"/>
            <a:gd name="connsiteY2" fmla="*/ 4773262 h 4865592"/>
            <a:gd name="connsiteX3" fmla="*/ 5181988 w 5181988"/>
            <a:gd name="connsiteY3" fmla="*/ 4849450 h 4865592"/>
            <a:gd name="connsiteX0" fmla="*/ 0 w 5181988"/>
            <a:gd name="connsiteY0" fmla="*/ 0 h 4849450"/>
            <a:gd name="connsiteX1" fmla="*/ 2741170 w 5181988"/>
            <a:gd name="connsiteY1" fmla="*/ 4361067 h 4849450"/>
            <a:gd name="connsiteX2" fmla="*/ 5144661 w 5181988"/>
            <a:gd name="connsiteY2" fmla="*/ 4773262 h 4849450"/>
            <a:gd name="connsiteX3" fmla="*/ 5181988 w 5181988"/>
            <a:gd name="connsiteY3" fmla="*/ 4849450 h 4849450"/>
            <a:gd name="connsiteX0" fmla="*/ 0 w 5181988"/>
            <a:gd name="connsiteY0" fmla="*/ 0 h 4784201"/>
            <a:gd name="connsiteX1" fmla="*/ 2741170 w 5181988"/>
            <a:gd name="connsiteY1" fmla="*/ 4361067 h 4784201"/>
            <a:gd name="connsiteX2" fmla="*/ 5144661 w 5181988"/>
            <a:gd name="connsiteY2" fmla="*/ 4773262 h 4784201"/>
            <a:gd name="connsiteX3" fmla="*/ 5181988 w 5181988"/>
            <a:gd name="connsiteY3" fmla="*/ 4749627 h 4784201"/>
          </a:gdLst>
          <a:ahLst/>
          <a:cxnLst>
            <a:cxn ang="0">
              <a:pos x="connsiteX0" y="connsiteY0"/>
            </a:cxn>
            <a:cxn ang="0">
              <a:pos x="connsiteX1" y="connsiteY1"/>
            </a:cxn>
            <a:cxn ang="0">
              <a:pos x="connsiteX2" y="connsiteY2"/>
            </a:cxn>
            <a:cxn ang="0">
              <a:pos x="connsiteX3" y="connsiteY3"/>
            </a:cxn>
          </a:cxnLst>
          <a:rect l="l" t="t" r="r" b="b"/>
          <a:pathLst>
            <a:path w="5181988" h="4784201">
              <a:moveTo>
                <a:pt x="0" y="0"/>
              </a:moveTo>
              <a:cubicBezTo>
                <a:pt x="866172" y="1736202"/>
                <a:pt x="1684649" y="3832177"/>
                <a:pt x="2741170" y="4361067"/>
              </a:cubicBezTo>
              <a:cubicBezTo>
                <a:pt x="3797691" y="4889957"/>
                <a:pt x="5144661" y="4773262"/>
                <a:pt x="5144661" y="4773262"/>
              </a:cubicBezTo>
              <a:cubicBezTo>
                <a:pt x="5157103" y="4798658"/>
                <a:pt x="5169546" y="4724231"/>
                <a:pt x="5181988" y="4749627"/>
              </a:cubicBezTo>
            </a:path>
          </a:pathLst>
        </a:custGeom>
        <a:noFill xmlns:a="http://schemas.openxmlformats.org/drawingml/2006/main"/>
        <a:ln xmlns:a="http://schemas.openxmlformats.org/drawingml/2006/main" w="38100">
          <a:solidFill>
            <a:schemeClr val="accent6">
              <a:lumMod val="75000"/>
            </a:schemeClr>
          </a:solidFill>
          <a:round/>
          <a:headEnd/>
          <a:tailEnd/>
        </a:ln>
      </cdr:spPr>
      <cdr:txBody>
        <a:bodyPr xmlns:a="http://schemas.openxmlformats.org/drawingml/2006/main" vertOverflow="clip" wrap="none" lIns="0" tIns="0" rIns="0" bIns="0"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0.47505</cdr:x>
      <cdr:y>0.60001</cdr:y>
    </cdr:from>
    <cdr:to>
      <cdr:x>0.53847</cdr:x>
      <cdr:y>0.86048</cdr:y>
    </cdr:to>
    <cdr:sp macro="" textlink="">
      <cdr:nvSpPr>
        <cdr:cNvPr id="8" name="TextBox 7"/>
        <cdr:cNvSpPr txBox="1"/>
      </cdr:nvSpPr>
      <cdr:spPr>
        <a:xfrm xmlns:a="http://schemas.openxmlformats.org/drawingml/2006/main" rot="16200000">
          <a:off x="3528140" y="3397508"/>
          <a:ext cx="1305164" cy="5232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wrap="none" rtlCol="0">
          <a:spAutoFit/>
        </a:bodyPr>
        <a:lstStyle xmlns:a="http://schemas.openxmlformats.org/drawingml/2006/main"/>
        <a:p xmlns:a="http://schemas.openxmlformats.org/drawingml/2006/main">
          <a:pPr algn="l">
            <a:spcBef>
              <a:spcPts val="0"/>
            </a:spcBef>
            <a:spcAft>
              <a:spcPts val="1200"/>
            </a:spcAft>
          </a:pPr>
          <a:r>
            <a:rPr lang="en-US" sz="2800" b="1" dirty="0" smtClean="0">
              <a:solidFill>
                <a:schemeClr val="tx1"/>
              </a:solidFill>
              <a:latin typeface="Arial"/>
              <a:ea typeface="ＭＳ Ｐゴシック"/>
            </a:rPr>
            <a:t>5 days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p14="http://schemas.microsoft.com/office/powerpoint/2010/main" val="201431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p14="http://schemas.microsoft.com/office/powerpoint/2010/main" val="262703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6843EB8-94ED-4AA0-ACA2-1F68D0EE206C}" type="slidenum">
              <a:rPr lang="en-US" smtClean="0"/>
              <a:pPr/>
              <a:t>1</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buFont typeface="Arial" pitchFamily="34" charset="0"/>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r>
              <a:rPr lang="en-US" smtClean="0"/>
              <a:t>icons separated </a:t>
            </a:r>
            <a:r>
              <a:rPr lang="en-US" dirty="0" smtClean="0"/>
              <a:t>out. </a:t>
            </a:r>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4246">
              <a:defRPr/>
            </a:pPr>
            <a:r>
              <a:rPr lang="en-US" baseline="0" dirty="0" smtClean="0"/>
              <a:t>Thanks to virtualization, compute became software-defined.   A VM </a:t>
            </a:r>
            <a:r>
              <a:rPr lang="en-US" b="0" baseline="0" dirty="0" smtClean="0"/>
              <a:t>is </a:t>
            </a:r>
            <a:r>
              <a:rPr lang="en-US" baseline="0" dirty="0" smtClean="0"/>
              <a:t>very cost efficient today.  And, because it’s a software-defined construct, it’s flexible, easy to automate, and deployable in minutes.</a:t>
            </a:r>
          </a:p>
          <a:p>
            <a:pPr defTabSz="914246">
              <a:defRPr/>
            </a:pPr>
            <a:endParaRPr lang="en-US" baseline="0" dirty="0" smtClean="0"/>
          </a:p>
          <a:p>
            <a:pPr defTabSz="914246">
              <a:defRPr/>
            </a:pPr>
            <a:r>
              <a:rPr lang="en-US" baseline="0" dirty="0" smtClean="0"/>
              <a:t>&lt;click&gt;</a:t>
            </a:r>
          </a:p>
          <a:p>
            <a:pPr defTabSz="914246">
              <a:defRPr/>
            </a:pPr>
            <a:endParaRPr lang="en-US" baseline="0" dirty="0" smtClean="0"/>
          </a:p>
          <a:p>
            <a:r>
              <a:rPr lang="en-US" baseline="0" dirty="0" smtClean="0"/>
              <a:t>But VM’s are in reality today dependent on physical storage, physical networks, security and availability services that are largely delivered via hardware.  These services are expensive, inflexible, manually configured and provisioned, and difficult to automate…. Resulting in higher total cost and decreased agility.</a:t>
            </a:r>
          </a:p>
          <a:p>
            <a:endParaRPr lang="en-US" baseline="0" dirty="0" smtClean="0"/>
          </a:p>
          <a:p>
            <a:r>
              <a:rPr lang="en-US" baseline="0" dirty="0" smtClean="0"/>
              <a:t>There’s clearly a mismatch.</a:t>
            </a:r>
          </a:p>
          <a:p>
            <a:endParaRPr lang="en-US" dirty="0"/>
          </a:p>
          <a:p>
            <a:pPr>
              <a:defRPr/>
            </a:pPr>
            <a:r>
              <a:rPr lang="en-US" dirty="0"/>
              <a:t>So, here’s the opportunity: through a software-defined approach, VMware aims to reduce costs and increase the agility not just for the VM but across the entire datacenter.</a:t>
            </a:r>
          </a:p>
          <a:p>
            <a:pPr>
              <a:defRPr/>
            </a:pPr>
            <a:endParaRPr lang="en-US" dirty="0"/>
          </a:p>
          <a:p>
            <a:pPr>
              <a:defRPr/>
            </a:pPr>
            <a:r>
              <a:rPr lang="en-US" dirty="0"/>
              <a:t>How?</a:t>
            </a:r>
          </a:p>
          <a:p>
            <a:pPr>
              <a:defRPr/>
            </a:pPr>
            <a:endParaRPr lang="en-US" dirty="0"/>
          </a:p>
          <a:p>
            <a:pPr>
              <a:defRPr/>
            </a:pPr>
            <a:r>
              <a:rPr lang="en-US" dirty="0"/>
              <a:t>Through a couple of mechanisms:  </a:t>
            </a:r>
          </a:p>
          <a:p>
            <a:pPr>
              <a:defRPr/>
            </a:pPr>
            <a:r>
              <a:rPr lang="en-US" dirty="0"/>
              <a:t>   #1.  We’ll enable placing a VM into a pre-defined container that comes bundled with storage, networking, security, and availability services….  As such, by virtue of placing the VM into a predefined bundle, it’s going to be faster and easier to deploy your applications than it is today (against hardware-defined services)… thereby, reducing TCO and improving agility</a:t>
            </a:r>
          </a:p>
          <a:p>
            <a:pPr>
              <a:defRPr/>
            </a:pPr>
            <a:r>
              <a:rPr lang="en-US" dirty="0"/>
              <a:t>   #2.  These datacenter services are going to be software-defined…</a:t>
            </a:r>
          </a:p>
          <a:p>
            <a:pPr>
              <a:defRPr/>
            </a:pPr>
            <a:endParaRPr lang="en-US" dirty="0"/>
          </a:p>
          <a:p>
            <a:pPr>
              <a:defRPr/>
            </a:pPr>
            <a:r>
              <a:rPr lang="en-US" dirty="0"/>
              <a:t>We’ll talk in this deep-dive session about how we enable these services at the VDC, how to manage the VDC and then how to enable consumers of the VDC.</a:t>
            </a:r>
          </a:p>
          <a:p>
            <a:pPr>
              <a:defRPr/>
            </a:pPr>
            <a:endParaRPr lang="en-US" dirty="0"/>
          </a:p>
          <a:p>
            <a:pPr>
              <a:defRPr/>
            </a:pPr>
            <a:r>
              <a:rPr lang="en-US" dirty="0"/>
              <a:t>ED Add:</a:t>
            </a:r>
          </a:p>
          <a:p>
            <a:pPr>
              <a:defRPr/>
            </a:pPr>
            <a:endParaRPr lang="en-US" dirty="0"/>
          </a:p>
          <a:p>
            <a:pPr>
              <a:defRPr/>
            </a:pPr>
            <a:r>
              <a:rPr lang="en-US" dirty="0"/>
              <a:t>Fundamentally, this “Virtual Datacenter” can provide services just like a physical datacenter does.  A physical datacenter provides cooling services to physical machines.  A Virtual Datacenter, though, can provide services like firewalling, data protection…in a much more efficient way than a physical datacenter can, because these services are defined in </a:t>
            </a:r>
            <a:r>
              <a:rPr lang="en-US" i="1" dirty="0"/>
              <a:t>software.  </a:t>
            </a:r>
            <a:endParaRPr lang="en-US" dirty="0"/>
          </a:p>
          <a:p>
            <a:endParaRPr lang="en-US" baseline="0" dirty="0" smtClean="0"/>
          </a:p>
          <a:p>
            <a:pPr defTabSz="914246">
              <a:defRPr/>
            </a:pPr>
            <a:endParaRPr lang="en-US" baseline="0" dirty="0" smtClean="0"/>
          </a:p>
          <a:p>
            <a:pPr defTabSz="914246">
              <a:defRPr/>
            </a:pPr>
            <a:endParaRPr lang="en-US" baseline="0" dirty="0" smtClean="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buFont typeface="Arial"/>
              <a:buChar char="•"/>
              <a:defRPr/>
            </a:pPr>
            <a:r>
              <a:rPr lang="en-US" sz="1800" dirty="0"/>
              <a:t>A common </a:t>
            </a:r>
            <a:r>
              <a:rPr lang="en-US" sz="1800" dirty="0" err="1"/>
              <a:t>mis</a:t>
            </a:r>
            <a:r>
              <a:rPr lang="en-US" sz="1800" dirty="0"/>
              <a:t>-perception is that cloud computing implies an “external” cloud, based on public cloud services (e.g. Amazon or Google).  </a:t>
            </a:r>
          </a:p>
          <a:p>
            <a:pPr>
              <a:buFont typeface="Arial"/>
              <a:buChar char="•"/>
              <a:defRPr/>
            </a:pPr>
            <a:r>
              <a:rPr lang="en-US" sz="1800" dirty="0"/>
              <a:t> Ultimately, most Agencies will benefit from adopting cloud computing within their own datacenters, thus building “private clouds.”</a:t>
            </a:r>
          </a:p>
          <a:p>
            <a:pPr>
              <a:buFont typeface="Arial"/>
              <a:buChar char="•"/>
              <a:defRPr/>
            </a:pPr>
            <a:r>
              <a:rPr lang="en-US" sz="1800" dirty="0"/>
              <a:t>This is where most Agencies will begin their initial cloud journeys – building the private cloud.</a:t>
            </a:r>
          </a:p>
          <a:p>
            <a:pPr>
              <a:buFont typeface="Arial"/>
              <a:buChar char="•"/>
              <a:defRPr/>
            </a:pPr>
            <a:r>
              <a:rPr lang="en-US" sz="1800" dirty="0"/>
              <a:t>At the same time, service providers will also be migrating their architectures and services to a cloud approach.</a:t>
            </a:r>
          </a:p>
          <a:p>
            <a:pPr>
              <a:buFont typeface="Arial"/>
              <a:buChar char="•"/>
              <a:defRPr/>
            </a:pPr>
            <a:r>
              <a:rPr lang="en-US" sz="1800" dirty="0"/>
              <a:t>Thus, VMware recognizes the critical need to ensure private and service provider clouds (both public and private) are interoperable. </a:t>
            </a:r>
          </a:p>
          <a:p>
            <a:pPr>
              <a:buFont typeface="Arial"/>
              <a:buChar char="•"/>
              <a:defRPr/>
            </a:pPr>
            <a:r>
              <a:rPr lang="en-US" sz="1800" dirty="0"/>
              <a:t>It is our intent to make “</a:t>
            </a:r>
            <a:r>
              <a:rPr lang="en-US" sz="1800" dirty="0" err="1"/>
              <a:t>hyrbrid</a:t>
            </a:r>
            <a:r>
              <a:rPr lang="en-US" sz="1800" dirty="0"/>
              <a:t> clouds” a reality, through a common platform built on </a:t>
            </a:r>
            <a:r>
              <a:rPr lang="en-US" sz="1800" dirty="0" err="1"/>
              <a:t>vSphere</a:t>
            </a:r>
            <a:r>
              <a:rPr lang="en-US" sz="1800" dirty="0"/>
              <a:t>, with common management and security models to give the enterprise the confidence they need, in an environment that provides on-demand application portability.</a:t>
            </a:r>
          </a:p>
          <a:p>
            <a:pPr>
              <a:buFont typeface="Arial"/>
              <a:buChar char="•"/>
              <a:defRPr/>
            </a:pPr>
            <a:r>
              <a:rPr lang="en-US" sz="1800" dirty="0"/>
              <a:t>VMware is committed to an open standards approach to application portability.</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fld id="{2BAA6EB8-A35C-9B4B-8716-87C6AF008170}" type="slidenum">
              <a:rPr lang="en-US" sz="1200">
                <a:solidFill>
                  <a:schemeClr val="tx1"/>
                </a:solidFill>
              </a:rPr>
              <a:pPr/>
              <a:t>16</a:t>
            </a:fld>
            <a:endParaRPr 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The case for transformation is really rooted in our legacy – in how we’ve behaved, how we’ve been run, and how we’ve been organized in the past</a:t>
            </a:r>
          </a:p>
          <a:p>
            <a:r>
              <a:rPr lang="en-US" dirty="0" smtClean="0"/>
              <a:t>IT-as-a-Service means taking that virtual hosting platform and layering on top of that some key capabilities involving extensive automation</a:t>
            </a:r>
          </a:p>
          <a:p>
            <a:r>
              <a:rPr lang="en-US" dirty="0" smtClean="0"/>
              <a:t>The real goal is “optimizing IT production for business consumption” – what’s good for IT may not always be what’s good for the business</a:t>
            </a:r>
          </a:p>
          <a:p>
            <a:r>
              <a:rPr lang="en-US" dirty="0" smtClean="0"/>
              <a:t>If we are going to compete with external IT service providers, we have to be organized and operate like IT service providers that can win the business</a:t>
            </a:r>
          </a:p>
          <a:p>
            <a:r>
              <a:rPr lang="en-US" dirty="0" smtClean="0"/>
              <a:t>A New IT Business Model</a:t>
            </a:r>
          </a:p>
          <a:p>
            <a:pPr lvl="1"/>
            <a:r>
              <a:rPr lang="en-US" dirty="0" smtClean="0"/>
              <a:t>Now we will focus on transforming to a model that looks more like a professional services organization than a customer services organization</a:t>
            </a:r>
          </a:p>
          <a:p>
            <a:pPr lvl="1"/>
            <a:r>
              <a:rPr lang="en-US" dirty="0" smtClean="0"/>
              <a:t>We have to start with the services as opposed to the technology – our clients are not consuming a technology, they are consuming a “business capability”</a:t>
            </a:r>
          </a:p>
          <a:p>
            <a:r>
              <a:rPr lang="en-US" dirty="0" smtClean="0"/>
              <a:t>Enabling Technology</a:t>
            </a:r>
          </a:p>
          <a:p>
            <a:pPr lvl="1"/>
            <a:r>
              <a:rPr lang="en-US" dirty="0" smtClean="0"/>
              <a:t>This is probably the easiest of the three, and the main focus of our first two phases</a:t>
            </a:r>
          </a:p>
          <a:p>
            <a:r>
              <a:rPr lang="en-US" dirty="0" smtClean="0"/>
              <a:t>DNA, Skills, Roles &amp; Organizational Alignment – this is our focus now</a:t>
            </a:r>
          </a:p>
          <a:p>
            <a:pPr lvl="1"/>
            <a:r>
              <a:rPr lang="en-US" dirty="0" smtClean="0"/>
              <a:t>Important to focus on “front office” capabilities – “front office” meaning the marketing and sale of IT services</a:t>
            </a:r>
          </a:p>
        </p:txBody>
      </p:sp>
      <p:sp>
        <p:nvSpPr>
          <p:cNvPr id="5" name="Slide Image Placeholder 4"/>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0"/>
            <a:r>
              <a:rPr lang="en-US" dirty="0" smtClean="0"/>
              <a:t>It gives us confidence that we are headed in the right direction. </a:t>
            </a:r>
          </a:p>
          <a:p>
            <a:pPr lvl="0"/>
            <a:r>
              <a:rPr lang="en-US" dirty="0" smtClean="0"/>
              <a:t>In the past it took EMC IT very long to process simple requests – provision servers</a:t>
            </a:r>
          </a:p>
          <a:p>
            <a:pPr lvl="1"/>
            <a:r>
              <a:rPr lang="en-US" dirty="0" smtClean="0"/>
              <a:t> We have gotten that process down to days and significantly reduced the time-to-provision application environments</a:t>
            </a:r>
          </a:p>
          <a:p>
            <a:pPr lvl="0"/>
            <a:r>
              <a:rPr lang="en-US" dirty="0" smtClean="0"/>
              <a:t>We’ve increased our percentage of IT spend on new applications and functionalities instead of just “keeping the lights on” – the more and more efficient we get, the more we can reinvest in the business and new capabilities</a:t>
            </a:r>
          </a:p>
          <a:p>
            <a:pPr lvl="0"/>
            <a:r>
              <a:rPr lang="en-US" dirty="0" smtClean="0"/>
              <a:t>The next challenge is making these resources “easy to consume”</a:t>
            </a:r>
          </a:p>
          <a:p>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that have embarked on some form of Cloud are realizing that Cloud requires more than</a:t>
            </a:r>
            <a:r>
              <a:rPr lang="en-US" baseline="0" dirty="0" smtClean="0"/>
              <a:t> a technology purchase and installation.  </a:t>
            </a:r>
          </a:p>
          <a:p>
            <a:endParaRPr lang="en-US" baseline="0" dirty="0" smtClean="0"/>
          </a:p>
          <a:p>
            <a:r>
              <a:rPr lang="en-US" baseline="0" dirty="0" smtClean="0"/>
              <a:t>Some of the largest challenges companies need to address for success are with the people, process and culture.  To move toward a new cloud offering, companies will often require new processes and alignment of their staff to support a new service.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22</a:t>
            </a:fld>
            <a:endParaRPr lang="en-US" dirty="0"/>
          </a:p>
        </p:txBody>
      </p:sp>
    </p:spTree>
    <p:extLst>
      <p:ext uri="{BB962C8B-B14F-4D97-AF65-F5344CB8AC3E}">
        <p14:creationId xmlns:p14="http://schemas.microsoft.com/office/powerpoint/2010/main" val="417683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facing considerable change in this new era:</a:t>
            </a:r>
          </a:p>
          <a:p>
            <a:pPr marL="171433" indent="-171433">
              <a:buFontTx/>
              <a:buChar char="-"/>
            </a:pPr>
            <a:r>
              <a:rPr lang="en-US" baseline="0" dirty="0" smtClean="0"/>
              <a:t>New virtual and cloud sourced infrastructure models</a:t>
            </a:r>
          </a:p>
          <a:p>
            <a:pPr marL="171433" indent="-171433">
              <a:buFontTx/>
              <a:buChar char="-"/>
            </a:pPr>
            <a:r>
              <a:rPr lang="en-US" baseline="0" dirty="0" smtClean="0"/>
              <a:t>New device form factors to support mobility, with enhanced user experiences born from consumer technology</a:t>
            </a:r>
          </a:p>
          <a:p>
            <a:pPr marL="171433" indent="-171433">
              <a:buFontTx/>
              <a:buChar char="-"/>
            </a:pPr>
            <a:r>
              <a:rPr lang="en-US" baseline="0" dirty="0" smtClean="0"/>
              <a:t>Leading to a new class of mobile and </a:t>
            </a:r>
            <a:r>
              <a:rPr lang="en-US" baseline="0" dirty="0" err="1" smtClean="0"/>
              <a:t>SaaS</a:t>
            </a:r>
            <a:r>
              <a:rPr lang="en-US" baseline="0" dirty="0" smtClean="0"/>
              <a:t> applications</a:t>
            </a:r>
          </a:p>
          <a:p>
            <a:pPr marL="171433" indent="-171433">
              <a:buFontTx/>
              <a:buChar char="-"/>
            </a:pPr>
            <a:r>
              <a:rPr lang="en-US" baseline="0" dirty="0" smtClean="0"/>
              <a:t>Supporting more real-time, collaborative work styles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a:t>
            </a:fld>
            <a:endParaRPr lang="en-US"/>
          </a:p>
        </p:txBody>
      </p:sp>
    </p:spTree>
    <p:extLst>
      <p:ext uri="{BB962C8B-B14F-4D97-AF65-F5344CB8AC3E}">
        <p14:creationId xmlns:p14="http://schemas.microsoft.com/office/powerpoint/2010/main" val="23688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577" indent="-228577" eaLnBrk="1" hangingPunct="1">
              <a:buFont typeface="Arial" pitchFamily="34" charset="0"/>
              <a:buChar char="•"/>
              <a:defRPr/>
            </a:pPr>
            <a:r>
              <a:rPr lang="en-US" baseline="0" dirty="0" smtClean="0">
                <a:latin typeface="Arial" pitchFamily="34" charset="0"/>
                <a:cs typeface="Arial" pitchFamily="34" charset="0"/>
              </a:rPr>
              <a:t>The NYSE and Revlon has created an IT organization that is agile, secure, automated, and competitive edge…what many companies experience as they move further along in their virtualization journey.</a:t>
            </a:r>
          </a:p>
          <a:p>
            <a:pPr marL="228577" indent="-228577" eaLnBrk="1" hangingPunct="1">
              <a:buFont typeface="Arial" pitchFamily="34" charset="0"/>
              <a:buChar char="•"/>
              <a:defRPr/>
            </a:pPr>
            <a:r>
              <a:rPr lang="en-US" baseline="0" dirty="0" smtClean="0">
                <a:latin typeface="Arial" pitchFamily="34" charset="0"/>
                <a:cs typeface="Arial" pitchFamily="34" charset="0"/>
              </a:rPr>
              <a:t>For many of our IT customers, what started out as </a:t>
            </a:r>
            <a:r>
              <a:rPr lang="en-US" baseline="0" dirty="0" err="1" smtClean="0">
                <a:latin typeface="Arial" pitchFamily="34" charset="0"/>
                <a:cs typeface="Arial" pitchFamily="34" charset="0"/>
              </a:rPr>
              <a:t>CapEx</a:t>
            </a:r>
            <a:r>
              <a:rPr lang="en-US" baseline="0" dirty="0" smtClean="0">
                <a:latin typeface="Arial" pitchFamily="34" charset="0"/>
                <a:cs typeface="Arial" pitchFamily="34" charset="0"/>
              </a:rPr>
              <a:t> savings in the data center grows to providing high value operational efficiencies in the business</a:t>
            </a:r>
          </a:p>
          <a:p>
            <a:pPr marL="228577" indent="-228577" eaLnBrk="1" hangingPunct="1">
              <a:buFont typeface="Arial" pitchFamily="34" charset="0"/>
              <a:buChar char="•"/>
              <a:defRPr/>
            </a:pPr>
            <a:r>
              <a:rPr lang="en-US" baseline="0" dirty="0" smtClean="0">
                <a:latin typeface="Arial" pitchFamily="34" charset="0"/>
                <a:cs typeface="Arial" pitchFamily="34" charset="0"/>
              </a:rPr>
              <a:t>In every phase of the journey, virtualization drives real value:  cost, agility, </a:t>
            </a:r>
            <a:r>
              <a:rPr lang="en-US" baseline="0" dirty="0" err="1" smtClean="0">
                <a:latin typeface="Arial" pitchFamily="34" charset="0"/>
                <a:cs typeface="Arial" pitchFamily="34" charset="0"/>
              </a:rPr>
              <a:t>ITaaS</a:t>
            </a:r>
            <a:r>
              <a:rPr lang="en-US" baseline="0" dirty="0" smtClean="0">
                <a:latin typeface="Arial" pitchFamily="34" charset="0"/>
                <a:cs typeface="Arial" pitchFamily="34" charset="0"/>
              </a:rPr>
              <a:t>.</a:t>
            </a:r>
          </a:p>
          <a:p>
            <a:pPr marL="228577" indent="-228577" eaLnBrk="1" hangingPunct="1">
              <a:buFont typeface="Arial" pitchFamily="34" charset="0"/>
              <a:buChar char="•"/>
              <a:defRPr/>
            </a:pPr>
            <a:endParaRPr lang="en-US" dirty="0" smtClean="0">
              <a:latin typeface="Arial" pitchFamily="34" charset="0"/>
              <a:cs typeface="Arial" pitchFamily="34" charset="0"/>
            </a:endParaRPr>
          </a:p>
          <a:p>
            <a:pPr marL="228577" indent="-228577" eaLnBrk="1" hangingPunct="1">
              <a:buFont typeface="+mj-lt"/>
              <a:buAutoNum type="arabicPeriod"/>
              <a:defRPr/>
            </a:pPr>
            <a:r>
              <a:rPr lang="en-US" dirty="0" smtClean="0">
                <a:latin typeface="Arial" pitchFamily="34" charset="0"/>
                <a:cs typeface="Arial" pitchFamily="34" charset="0"/>
              </a:rPr>
              <a:t>Reduce the Complexity by moving from discrete, </a:t>
            </a:r>
            <a:r>
              <a:rPr lang="en-US" dirty="0" err="1" smtClean="0">
                <a:latin typeface="Arial" pitchFamily="34" charset="0"/>
                <a:cs typeface="Arial" pitchFamily="34" charset="0"/>
              </a:rPr>
              <a:t>siloed</a:t>
            </a:r>
            <a:r>
              <a:rPr lang="en-US" dirty="0" smtClean="0">
                <a:latin typeface="Arial" pitchFamily="34" charset="0"/>
                <a:cs typeface="Arial" pitchFamily="34" charset="0"/>
              </a:rPr>
              <a:t> infrastructure components, and the management of silos, to pooled infrastructure that can be managed holistically.</a:t>
            </a:r>
          </a:p>
          <a:p>
            <a:pPr marL="228577" indent="-228577" eaLnBrk="1" hangingPunct="1">
              <a:buFont typeface="+mj-lt"/>
              <a:buAutoNum type="arabicPeriod"/>
              <a:defRPr/>
            </a:pPr>
            <a:r>
              <a:rPr lang="en-US" dirty="0" smtClean="0">
                <a:latin typeface="Arial" pitchFamily="34" charset="0"/>
                <a:cs typeface="Arial" pitchFamily="34" charset="0"/>
              </a:rPr>
              <a:t>In Phase</a:t>
            </a:r>
            <a:r>
              <a:rPr lang="en-US" baseline="0" dirty="0" smtClean="0">
                <a:latin typeface="Arial" pitchFamily="34" charset="0"/>
                <a:cs typeface="Arial" pitchFamily="34" charset="0"/>
              </a:rPr>
              <a:t> 2: </a:t>
            </a:r>
            <a:r>
              <a:rPr lang="en-US" dirty="0" smtClean="0">
                <a:latin typeface="Arial" pitchFamily="34" charset="0"/>
                <a:cs typeface="Arial" pitchFamily="34" charset="0"/>
              </a:rPr>
              <a:t>Dramatically Lower Costs through maximum utilization of resources by effective pooling, increased automation of operational processes, and the appropriate use of available public cloud services.</a:t>
            </a:r>
          </a:p>
          <a:p>
            <a:pPr marL="228577" indent="-228577" eaLnBrk="1" hangingPunct="1">
              <a:buFont typeface="+mj-lt"/>
              <a:buAutoNum type="arabicPeriod"/>
              <a:defRPr/>
            </a:pPr>
            <a:r>
              <a:rPr lang="en-US" dirty="0" smtClean="0">
                <a:latin typeface="Arial" pitchFamily="34" charset="0"/>
                <a:cs typeface="Arial" pitchFamily="34" charset="0"/>
              </a:rPr>
              <a:t>Enable Flexible, Agile IT Service Delivery through policy-driven automation and self-service capabilities, regardless of where these services are sourced from.</a:t>
            </a:r>
          </a:p>
          <a:p>
            <a:pPr eaLnBrk="1" hangingPunct="1">
              <a:defRPr/>
            </a:pPr>
            <a:endParaRPr lang="en-US" dirty="0" smtClean="0">
              <a:latin typeface="Arial" pitchFamily="34" charset="0"/>
              <a:cs typeface="Arial" pitchFamily="34" charset="0"/>
            </a:endParaRPr>
          </a:p>
          <a:p>
            <a:pPr eaLnBrk="1" hangingPunct="1">
              <a:defRPr/>
            </a:pPr>
            <a:r>
              <a:rPr lang="en-US" dirty="0" smtClean="0">
                <a:latin typeface="Arial" pitchFamily="34" charset="0"/>
                <a:cs typeface="Arial" pitchFamily="34" charset="0"/>
              </a:rPr>
              <a:t>The net of these</a:t>
            </a:r>
            <a:r>
              <a:rPr lang="en-US" baseline="0" dirty="0" smtClean="0">
                <a:latin typeface="Arial" pitchFamily="34" charset="0"/>
                <a:cs typeface="Arial" pitchFamily="34" charset="0"/>
              </a:rPr>
              <a:t> </a:t>
            </a:r>
            <a:r>
              <a:rPr lang="en-US" dirty="0" smtClean="0">
                <a:latin typeface="Arial" pitchFamily="34" charset="0"/>
                <a:cs typeface="Arial" pitchFamily="34" charset="0"/>
              </a:rPr>
              <a:t>initiatives is to drive new levels of IT agility, and thus drive increased business value through IT.</a:t>
            </a:r>
          </a:p>
          <a:p>
            <a:endParaRPr lang="en-US" dirty="0" smtClean="0"/>
          </a:p>
          <a:p>
            <a:pPr defTabSz="914307">
              <a:defRPr/>
            </a:pPr>
            <a:r>
              <a:rPr lang="en-US" dirty="0" smtClean="0"/>
              <a:t>Don’t want to trivialize what is behind each of these phases:</a:t>
            </a:r>
            <a:r>
              <a:rPr lang="en-US" baseline="0" dirty="0" smtClean="0"/>
              <a:t>  a lot of effort, time, and money.</a:t>
            </a:r>
            <a:endParaRPr lang="en-US" dirty="0" smtClean="0"/>
          </a:p>
          <a:p>
            <a:r>
              <a:rPr lang="en-US" baseline="0" dirty="0" smtClean="0"/>
              <a:t>Many of our customers are in the early stages of phase 2 and poised to gain the capital and operational efficiencies in </a:t>
            </a:r>
            <a:r>
              <a:rPr lang="en-US" baseline="0" dirty="0" err="1" smtClean="0"/>
              <a:t>virtualizing</a:t>
            </a:r>
            <a:r>
              <a:rPr lang="en-US" baseline="0" dirty="0" smtClean="0"/>
              <a:t> their applications</a:t>
            </a:r>
          </a:p>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69D97C88-5D16-4026-9F5C-C379614A5B3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ways to get there</a:t>
            </a:r>
          </a:p>
          <a:p>
            <a:endParaRPr lang="en-US" dirty="0" smtClean="0"/>
          </a:p>
          <a:p>
            <a:r>
              <a:rPr lang="en-US" dirty="0" smtClean="0"/>
              <a:t>Let</a:t>
            </a:r>
            <a:r>
              <a:rPr lang="en-US" baseline="0" dirty="0" smtClean="0"/>
              <a:t> break it down for you about how to get there</a:t>
            </a:r>
          </a:p>
          <a:p>
            <a:endParaRPr lang="en-US" baseline="0" dirty="0" smtClean="0"/>
          </a:p>
          <a:p>
            <a:r>
              <a:rPr lang="en-US" baseline="0" dirty="0" smtClean="0"/>
              <a:t>Here’s a logical path…</a:t>
            </a:r>
            <a:endParaRPr lang="en-US" dirty="0"/>
          </a:p>
        </p:txBody>
      </p:sp>
      <p:sp>
        <p:nvSpPr>
          <p:cNvPr id="4" name="Slide Number Placeholder 3"/>
          <p:cNvSpPr>
            <a:spLocks noGrp="1"/>
          </p:cNvSpPr>
          <p:nvPr>
            <p:ph type="sldNum" sz="quarter" idx="10"/>
          </p:nvPr>
        </p:nvSpPr>
        <p:spPr/>
        <p:txBody>
          <a:bodyPr/>
          <a:lstStyle/>
          <a:p>
            <a:fld id="{28F7D866-9B1A-5641-AD95-3B02B0E99685}"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we look at the day in the life of a cloud administrator, there are</a:t>
            </a:r>
            <a:r>
              <a:rPr lang="en-US" baseline="0" dirty="0" smtClean="0"/>
              <a:t> 2 major tasks to ensure the cloud is operating well.</a:t>
            </a:r>
          </a:p>
          <a:p>
            <a:r>
              <a:rPr lang="en-US" baseline="0" dirty="0" smtClean="0"/>
              <a:t>One is </a:t>
            </a:r>
            <a:r>
              <a:rPr lang="en-US" b="1" baseline="0" dirty="0" smtClean="0"/>
              <a:t>Reactive Problem Solving </a:t>
            </a:r>
            <a:r>
              <a:rPr lang="en-US" baseline="0" dirty="0" smtClean="0"/>
              <a:t>and the other is </a:t>
            </a:r>
            <a:r>
              <a:rPr lang="en-US" b="1" baseline="0" dirty="0" smtClean="0"/>
              <a:t>Proactive maintenance.</a:t>
            </a:r>
          </a:p>
          <a:p>
            <a:endParaRPr lang="en-US" b="1" baseline="0" dirty="0" smtClean="0"/>
          </a:p>
          <a:p>
            <a:r>
              <a:rPr lang="en-US" b="1" baseline="0" dirty="0" smtClean="0"/>
              <a:t>Reactive Problem solving</a:t>
            </a:r>
            <a:r>
              <a:rPr lang="en-US" baseline="0" dirty="0" smtClean="0"/>
              <a:t> generally starts with an Alert if you have the right system in place or if you don’t, likely from the application team facing a performance problem. The job of the cloud admin is to </a:t>
            </a:r>
            <a:r>
              <a:rPr lang="en-US" b="1" baseline="0" dirty="0" smtClean="0"/>
              <a:t>Detect</a:t>
            </a:r>
            <a:r>
              <a:rPr lang="en-US" baseline="0" dirty="0" smtClean="0"/>
              <a:t> the problem in the cloud infrastructure (such as a slow performance in VM), </a:t>
            </a:r>
            <a:r>
              <a:rPr lang="en-US" b="1" baseline="0" dirty="0" smtClean="0"/>
              <a:t>Isolate</a:t>
            </a:r>
            <a:r>
              <a:rPr lang="en-US" baseline="0" dirty="0" smtClean="0"/>
              <a:t> the issue ( which could even be a </a:t>
            </a:r>
            <a:r>
              <a:rPr lang="en-US" baseline="0" dirty="0" err="1" smtClean="0"/>
              <a:t>config</a:t>
            </a:r>
            <a:r>
              <a:rPr lang="en-US" baseline="0" dirty="0" smtClean="0"/>
              <a:t> problem with a patch applied at the OS layer) and then </a:t>
            </a:r>
            <a:r>
              <a:rPr lang="en-US" b="1" baseline="0" dirty="0" smtClean="0"/>
              <a:t>Remediate</a:t>
            </a:r>
            <a:r>
              <a:rPr lang="en-US" baseline="0" dirty="0" smtClean="0"/>
              <a:t> the issue (by performing actions such as Rolling back the patch)</a:t>
            </a:r>
          </a:p>
          <a:p>
            <a:endParaRPr lang="en-US" baseline="0" dirty="0" smtClean="0"/>
          </a:p>
          <a:p>
            <a:r>
              <a:rPr lang="en-US" baseline="0" dirty="0" smtClean="0"/>
              <a:t>The other is </a:t>
            </a:r>
            <a:r>
              <a:rPr lang="en-US" b="1" baseline="0" dirty="0" smtClean="0"/>
              <a:t>Proactive Maintenance </a:t>
            </a:r>
            <a:r>
              <a:rPr lang="en-US" baseline="0" dirty="0" smtClean="0"/>
              <a:t>to avoid the problem from happening. This task involves Planning (such as looking at Utilization, forecasts), Optimize (such as reclaiming capacity) and even Automating the maintenance (via orchestration).</a:t>
            </a:r>
          </a:p>
          <a:p>
            <a:endParaRPr lang="en-US" baseline="0" dirty="0" smtClean="0"/>
          </a:p>
          <a:p>
            <a:r>
              <a:rPr lang="en-US" baseline="0" dirty="0" smtClean="0"/>
              <a:t>That’s where vCenter Operations comes in to provide Automated Operations management for the cloud. In the next few slides, we’ll take a look how vCenter Operations helps cloud administrators in both these tasks.</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dirty="0" smtClean="0"/>
              <a:t>The</a:t>
            </a:r>
            <a:r>
              <a:rPr lang="en-US" baseline="0" dirty="0" smtClean="0"/>
              <a:t> solution, of course, if to virtualize away the network.</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06165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pPr defTabSz="465155" eaLnBrk="1" fontAlgn="auto" hangingPunct="1">
              <a:spcBef>
                <a:spcPts val="0"/>
              </a:spcBef>
              <a:spcAft>
                <a:spcPts val="0"/>
              </a:spcAft>
              <a:defRPr/>
            </a:pPr>
            <a:r>
              <a:rPr lang="en-US" dirty="0" smtClean="0"/>
              <a:t>The</a:t>
            </a:r>
            <a:r>
              <a:rPr lang="en-US" baseline="0" dirty="0" smtClean="0"/>
              <a:t> solution, of course, if to virtualize away the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7951B865-2D65-EA49-810F-9C7654DDEE5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9619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3175" y="1"/>
            <a:ext cx="9147175" cy="6858000"/>
            <a:chOff x="-3175" y="1"/>
            <a:chExt cx="9147175" cy="6858000"/>
          </a:xfrm>
        </p:grpSpPr>
        <p:sp>
          <p:nvSpPr>
            <p:cNvPr id="12" name="Rectangle 11"/>
            <p:cNvSpPr/>
            <p:nvPr userDrawn="1"/>
          </p:nvSpPr>
          <p:spPr>
            <a:xfrm>
              <a:off x="-3175" y="1"/>
              <a:ext cx="9147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sz="1800">
                <a:solidFill>
                  <a:prstClr val="white"/>
                </a:solidFill>
                <a:latin typeface="Arial"/>
              </a:endParaRPr>
            </a:p>
          </p:txBody>
        </p:sp>
        <p:pic>
          <p:nvPicPr>
            <p:cNvPr id="14" name="Picture 3" descr="H:\GSS_Logos\00- Logos voor Media Library\NATO\NATO ve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7512" y="5445344"/>
              <a:ext cx="5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0" y="1"/>
              <a:ext cx="9144000" cy="38973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userDrawn="1">
            <p:ph type="ctrTitle" hasCustomPrompt="1"/>
          </p:nvPr>
        </p:nvSpPr>
        <p:spPr>
          <a:xfrm>
            <a:off x="612000" y="3924000"/>
            <a:ext cx="7920000" cy="1440000"/>
          </a:xfrm>
        </p:spPr>
        <p:txBody>
          <a:bodyPr/>
          <a:lstStyle>
            <a:lvl1pPr algn="ctr">
              <a:defRPr/>
            </a:lvl1pPr>
          </a:lstStyle>
          <a:p>
            <a:r>
              <a:rPr lang="en-US" dirty="0" smtClean="0"/>
              <a:t>Presentation title</a:t>
            </a:r>
            <a:endParaRPr lang="en-GB" dirty="0"/>
          </a:p>
        </p:txBody>
      </p:sp>
      <p:sp>
        <p:nvSpPr>
          <p:cNvPr id="3" name="Subtitle 2"/>
          <p:cNvSpPr>
            <a:spLocks noGrp="1"/>
          </p:cNvSpPr>
          <p:nvPr userDrawn="1">
            <p:ph type="subTitle" idx="1" hasCustomPrompt="1"/>
          </p:nvPr>
        </p:nvSpPr>
        <p:spPr>
          <a:xfrm>
            <a:off x="612000" y="5445224"/>
            <a:ext cx="7920000" cy="864000"/>
          </a:xfrm>
        </p:spPr>
        <p:txBody>
          <a:bodyPr tIns="0">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endParaRPr lang="en-GB" dirty="0"/>
          </a:p>
        </p:txBody>
      </p:sp>
      <p:sp>
        <p:nvSpPr>
          <p:cNvPr id="4" name="Date Placeholder 3"/>
          <p:cNvSpPr>
            <a:spLocks noGrp="1"/>
          </p:cNvSpPr>
          <p:nvPr userDrawn="1">
            <p:ph type="dt" sz="half" idx="10"/>
          </p:nvPr>
        </p:nvSpPr>
        <p:spPr bwMode="black">
          <a:xfrm>
            <a:off x="457200" y="6588000"/>
            <a:ext cx="2133600" cy="252000"/>
          </a:xfrm>
        </p:spPr>
        <p:txBody>
          <a:bodyPr/>
          <a:lstStyle>
            <a:lvl1pPr>
              <a:defRPr>
                <a:solidFill>
                  <a:srgbClr val="898989"/>
                </a:solidFill>
              </a:defRPr>
            </a:lvl1pPr>
          </a:lstStyle>
          <a:p>
            <a:fld id="{B327278B-39E4-4279-9F30-D27408187664}" type="datetime1">
              <a:rPr lang="en-GB" smtClean="0"/>
              <a:pPr/>
              <a:t>7/1/13</a:t>
            </a:fld>
            <a:endParaRPr lang="en-GB" dirty="0"/>
          </a:p>
        </p:txBody>
      </p:sp>
      <p:sp>
        <p:nvSpPr>
          <p:cNvPr id="5" name="Footer Placeholder 4"/>
          <p:cNvSpPr>
            <a:spLocks noGrp="1"/>
          </p:cNvSpPr>
          <p:nvPr userDrawn="1">
            <p:ph type="ftr" sz="quarter" idx="11"/>
          </p:nvPr>
        </p:nvSpPr>
        <p:spPr>
          <a:xfrm>
            <a:off x="3124200" y="6588000"/>
            <a:ext cx="2895600" cy="252000"/>
          </a:xfrm>
        </p:spPr>
        <p:txBody>
          <a:bodyPr/>
          <a:lstStyle/>
          <a:p>
            <a:r>
              <a:rPr lang="en-GB" dirty="0" smtClean="0">
                <a:solidFill>
                  <a:prstClr val="black">
                    <a:tint val="75000"/>
                  </a:prstClr>
                </a:solidFill>
              </a:rPr>
              <a:t>NATO UNCLASSIFIED</a:t>
            </a:r>
            <a:endParaRPr lang="en-GB" dirty="0">
              <a:solidFill>
                <a:prstClr val="black">
                  <a:tint val="75000"/>
                </a:prstClr>
              </a:solidFill>
            </a:endParaRPr>
          </a:p>
        </p:txBody>
      </p:sp>
      <p:sp>
        <p:nvSpPr>
          <p:cNvPr id="6" name="Slide Number Placeholder 5"/>
          <p:cNvSpPr>
            <a:spLocks noGrp="1"/>
          </p:cNvSpPr>
          <p:nvPr userDrawn="1">
            <p:ph type="sldNum" sz="quarter" idx="12"/>
          </p:nvPr>
        </p:nvSpPr>
        <p:spPr bwMode="black">
          <a:xfrm>
            <a:off x="6553200" y="6588000"/>
            <a:ext cx="2133600" cy="252000"/>
          </a:xfrm>
        </p:spPr>
        <p:txBody>
          <a:bodyPr/>
          <a:lstStyle>
            <a:lvl1pPr>
              <a:defRPr>
                <a:solidFill>
                  <a:srgbClr val="898989"/>
                </a:solidFill>
              </a:defRPr>
            </a:lvl1pPr>
          </a:lstStyle>
          <a:p>
            <a:fld id="{1ECC1647-A5EC-45A3-B9B8-A5C71E86B6B6}" type="slidenum">
              <a:rPr lang="en-GB" smtClean="0"/>
              <a:pPr/>
              <a:t>‹#›</a:t>
            </a:fld>
            <a:endParaRPr lang="en-GB"/>
          </a:p>
        </p:txBody>
      </p:sp>
    </p:spTree>
    <p:extLst>
      <p:ext uri="{BB962C8B-B14F-4D97-AF65-F5344CB8AC3E}">
        <p14:creationId xmlns:p14="http://schemas.microsoft.com/office/powerpoint/2010/main" val="164102868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ACBF2C-B266-42FE-93C1-7B8C7ADB6F85}" type="datetime1">
              <a:rPr lang="en-GB" smtClean="0">
                <a:solidFill>
                  <a:prstClr val="white"/>
                </a:solidFill>
              </a:rPr>
              <a:pPr/>
              <a:t>7/1/13</a:t>
            </a:fld>
            <a:endParaRPr lang="en-GB">
              <a:solidFill>
                <a:prstClr val="white"/>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
        <p:nvSpPr>
          <p:cNvPr id="7" name="Title 6"/>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4914332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BB1A54A-9A8A-41C4-8067-EA64F11F8291}" type="datetime1">
              <a:rPr lang="en-GB" smtClean="0">
                <a:solidFill>
                  <a:prstClr val="white"/>
                </a:solidFill>
              </a:rPr>
              <a:pPr/>
              <a:t>7/1/13</a:t>
            </a:fld>
            <a:endParaRPr lang="en-GB">
              <a:solidFill>
                <a:prstClr val="white"/>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562672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0768"/>
            <a:ext cx="4038600" cy="4785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0768"/>
            <a:ext cx="4038600" cy="4785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F80590-4EB4-420B-A6EF-F3E4B779309A}" type="datetime1">
              <a:rPr lang="en-GB" smtClean="0">
                <a:solidFill>
                  <a:prstClr val="white"/>
                </a:solidFill>
              </a:rPr>
              <a:pPr/>
              <a:t>7/1/13</a:t>
            </a:fld>
            <a:endParaRPr lang="en-GB">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5690400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ACE1A9-D42D-4B43-ACB3-8968F0B5E38C}" type="datetime1">
              <a:rPr lang="en-GB" smtClean="0">
                <a:solidFill>
                  <a:prstClr val="white"/>
                </a:solidFill>
              </a:rPr>
              <a:pPr/>
              <a:t>7/1/13</a:t>
            </a:fld>
            <a:endParaRPr lang="en-GB">
              <a:solidFill>
                <a:prstClr val="white"/>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6163466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9BED2967-F7AD-4C03-9CEF-12CE9DDDDB23}" type="datetime1">
              <a:rPr lang="en-GB" smtClean="0">
                <a:solidFill>
                  <a:prstClr val="white"/>
                </a:solidFill>
              </a:rPr>
              <a:pPr/>
              <a:t>7/1/13</a:t>
            </a:fld>
            <a:endParaRPr lang="en-GB">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67895270"/>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White page 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sz="1800">
              <a:solidFill>
                <a:prstClr val="white"/>
              </a:solidFill>
              <a:latin typeface="Arial"/>
            </a:endParaRPr>
          </a:p>
        </p:txBody>
      </p:sp>
      <p:sp>
        <p:nvSpPr>
          <p:cNvPr id="2" name="Title 1"/>
          <p:cNvSpPr>
            <a:spLocks noGrp="1"/>
          </p:cNvSpPr>
          <p:nvPr>
            <p:ph type="title"/>
          </p:nvPr>
        </p:nvSpPr>
        <p:spPr/>
        <p:txBody>
          <a:bodyPr>
            <a:normAutofit/>
          </a:bodyPr>
          <a:lstStyle>
            <a:lvl1pPr>
              <a:defRPr sz="3000"/>
            </a:lvl1pPr>
          </a:lstStyle>
          <a:p>
            <a:r>
              <a:rPr lang="en-US" dirty="0" smtClean="0"/>
              <a:t>Click to edit Master title style</a:t>
            </a:r>
            <a:endParaRPr lang="en-GB" dirty="0"/>
          </a:p>
        </p:txBody>
      </p:sp>
      <p:sp>
        <p:nvSpPr>
          <p:cNvPr id="3" name="Date Placeholder 2"/>
          <p:cNvSpPr>
            <a:spLocks noGrp="1"/>
          </p:cNvSpPr>
          <p:nvPr>
            <p:ph type="dt" sz="half" idx="10"/>
          </p:nvPr>
        </p:nvSpPr>
        <p:spPr bwMode="black"/>
        <p:txBody>
          <a:bodyPr/>
          <a:lstStyle/>
          <a:p>
            <a:fld id="{4CF2AB6B-133E-4D5F-9F07-5344F4573AA0}" type="datetime1">
              <a:rPr lang="en-GB" smtClean="0">
                <a:solidFill>
                  <a:prstClr val="white"/>
                </a:solidFill>
              </a:rPr>
              <a:pPr/>
              <a:t>7/1/13</a:t>
            </a:fld>
            <a:endParaRPr lang="en-GB">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5" name="Slide Number Placeholder 4"/>
          <p:cNvSpPr>
            <a:spLocks noGrp="1"/>
          </p:cNvSpPr>
          <p:nvPr>
            <p:ph type="sldNum" sz="quarter" idx="12"/>
          </p:nvPr>
        </p:nvSpPr>
        <p:spPr bwMode="black"/>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84674111"/>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AD3DF-2B54-46E6-B986-2B3C1A22DCBB}" type="datetime1">
              <a:rPr lang="en-GB" smtClean="0">
                <a:solidFill>
                  <a:prstClr val="white"/>
                </a:solidFill>
              </a:rPr>
              <a:pPr/>
              <a:t>7/1/13</a:t>
            </a:fld>
            <a:endParaRPr lang="en-GB">
              <a:solidFill>
                <a:prstClr val="white"/>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67355940"/>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341312"/>
            <a:ext cx="3008313" cy="1093787"/>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779912" y="341313"/>
            <a:ext cx="4896000" cy="5784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720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9A27972-5D38-4E41-93ED-1827DC56DA18}" type="datetime1">
              <a:rPr lang="en-GB" smtClean="0">
                <a:solidFill>
                  <a:prstClr val="white"/>
                </a:solidFill>
              </a:rPr>
              <a:pPr/>
              <a:t>7/1/13</a:t>
            </a:fld>
            <a:endParaRPr lang="en-GB">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3547393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1904"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190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82190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6E4DA-331A-430E-A205-7D1D556250CF}" type="datetime1">
              <a:rPr lang="en-GB" smtClean="0">
                <a:solidFill>
                  <a:prstClr val="white"/>
                </a:solidFill>
              </a:rPr>
              <a:pPr/>
              <a:t>7/1/13</a:t>
            </a:fld>
            <a:endParaRPr lang="en-GB">
              <a:solidFill>
                <a:prstClr val="white"/>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NATO UNCLASSIFIED</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CC1647-A5EC-45A3-B9B8-A5C71E86B6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1297781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10"/>
          </p:nvPr>
        </p:nvSpPr>
        <p:spPr>
          <a:xfrm>
            <a:off x="7978775" y="6197600"/>
            <a:ext cx="893763" cy="242888"/>
          </a:xfrm>
          <a:prstGeom prst="rect">
            <a:avLst/>
          </a:prstGeom>
          <a:ln/>
        </p:spPr>
        <p:txBody>
          <a:bodyPr/>
          <a:lstStyle>
            <a:lvl2pPr lvl="1">
              <a:defRPr/>
            </a:lvl2pPr>
          </a:lstStyle>
          <a:p>
            <a:pPr lvl="1">
              <a:defRPr/>
            </a:pPr>
            <a:fld id="{C8062636-9A8F-B746-B4B2-C1A6B2D2F4AE}" type="slidenum">
              <a:rPr lang="en-US"/>
              <a:pPr lvl="1">
                <a:defRPr/>
              </a:pPr>
              <a:t>‹#›</a:t>
            </a:fld>
            <a:endParaRPr lang="en-US"/>
          </a:p>
        </p:txBody>
      </p:sp>
    </p:spTree>
    <p:extLst>
      <p:ext uri="{BB962C8B-B14F-4D97-AF65-F5344CB8AC3E}">
        <p14:creationId xmlns:p14="http://schemas.microsoft.com/office/powerpoint/2010/main" val="3027817969"/>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66715" y="1047821"/>
            <a:ext cx="8410574"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itle 1"/>
          <p:cNvSpPr>
            <a:spLocks noGrp="1"/>
          </p:cNvSpPr>
          <p:nvPr>
            <p:ph type="title"/>
          </p:nvPr>
        </p:nvSpPr>
        <p:spPr bwMode="gray">
          <a:xfrm>
            <a:off x="366715" y="433985"/>
            <a:ext cx="8410574" cy="613833"/>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819165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2.xml"/><Relationship Id="rId8" Type="http://schemas.openxmlformats.org/officeDocument/2006/relationships/image" Target="../media/image1.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 Id="rId11"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13" r:id="rId1"/>
    <p:sldLayoutId id="2147483728" r:id="rId2"/>
    <p:sldLayoutId id="2147483710" r:id="rId3"/>
    <p:sldLayoutId id="2147483726" r:id="rId4"/>
    <p:sldLayoutId id="2147483727" r:id="rId5"/>
    <p:sldLayoutId id="2147483712" r:id="rId6"/>
    <p:sldLayoutId id="2147483736" r:id="rId7"/>
    <p:sldLayoutId id="2147483751"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userDrawn="1"/>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3" name="Freeform 7"/>
          <p:cNvSpPr>
            <a:spLocks/>
          </p:cNvSpPr>
          <p:nvPr/>
        </p:nvSpPr>
        <p:spPr bwMode="gray">
          <a:xfrm>
            <a:off x="0" y="6093296"/>
            <a:ext cx="9144000" cy="955675"/>
          </a:xfrm>
          <a:custGeom>
            <a:avLst/>
            <a:gdLst>
              <a:gd name="T0" fmla="*/ 2880 w 2880"/>
              <a:gd name="T1" fmla="*/ 245 h 301"/>
              <a:gd name="T2" fmla="*/ 2880 w 2880"/>
              <a:gd name="T3" fmla="*/ 84 h 301"/>
              <a:gd name="T4" fmla="*/ 271 w 2880"/>
              <a:gd name="T5" fmla="*/ 0 h 301"/>
              <a:gd name="T6" fmla="*/ 0 w 2880"/>
              <a:gd name="T7" fmla="*/ 80 h 301"/>
              <a:gd name="T8" fmla="*/ 0 w 2880"/>
              <a:gd name="T9" fmla="*/ 245 h 301"/>
              <a:gd name="T10" fmla="*/ 2880 w 2880"/>
              <a:gd name="T11" fmla="*/ 245 h 301"/>
            </a:gdLst>
            <a:ahLst/>
            <a:cxnLst>
              <a:cxn ang="0">
                <a:pos x="T0" y="T1"/>
              </a:cxn>
              <a:cxn ang="0">
                <a:pos x="T2" y="T3"/>
              </a:cxn>
              <a:cxn ang="0">
                <a:pos x="T4" y="T5"/>
              </a:cxn>
              <a:cxn ang="0">
                <a:pos x="T6" y="T7"/>
              </a:cxn>
              <a:cxn ang="0">
                <a:pos x="T8" y="T9"/>
              </a:cxn>
              <a:cxn ang="0">
                <a:pos x="T10" y="T11"/>
              </a:cxn>
            </a:cxnLst>
            <a:rect l="0" t="0" r="r" b="b"/>
            <a:pathLst>
              <a:path w="2880" h="301">
                <a:moveTo>
                  <a:pt x="2880" y="245"/>
                </a:moveTo>
                <a:cubicBezTo>
                  <a:pt x="2880" y="84"/>
                  <a:pt x="2880" y="84"/>
                  <a:pt x="2880" y="84"/>
                </a:cubicBezTo>
                <a:cubicBezTo>
                  <a:pt x="1783" y="299"/>
                  <a:pt x="750" y="301"/>
                  <a:pt x="271" y="0"/>
                </a:cubicBezTo>
                <a:cubicBezTo>
                  <a:pt x="0" y="80"/>
                  <a:pt x="0" y="80"/>
                  <a:pt x="0" y="80"/>
                </a:cubicBezTo>
                <a:cubicBezTo>
                  <a:pt x="0" y="245"/>
                  <a:pt x="0" y="245"/>
                  <a:pt x="0" y="245"/>
                </a:cubicBezTo>
                <a:lnTo>
                  <a:pt x="2880" y="245"/>
                </a:lnTo>
                <a:close/>
              </a:path>
            </a:pathLst>
          </a:custGeom>
          <a:solidFill>
            <a:srgbClr val="002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grpSp>
        <p:nvGrpSpPr>
          <p:cNvPr id="2078" name="Group 2077"/>
          <p:cNvGrpSpPr/>
          <p:nvPr/>
        </p:nvGrpSpPr>
        <p:grpSpPr bwMode="gray">
          <a:xfrm>
            <a:off x="0" y="-3175"/>
            <a:ext cx="2251075" cy="1676400"/>
            <a:chOff x="0" y="-3175"/>
            <a:chExt cx="2251075" cy="1676400"/>
          </a:xfrm>
        </p:grpSpPr>
        <p:sp>
          <p:nvSpPr>
            <p:cNvPr id="2052" name="Freeform 6"/>
            <p:cNvSpPr>
              <a:spLocks/>
            </p:cNvSpPr>
            <p:nvPr userDrawn="1"/>
          </p:nvSpPr>
          <p:spPr bwMode="gray">
            <a:xfrm>
              <a:off x="0" y="-3175"/>
              <a:ext cx="2251075" cy="1676400"/>
            </a:xfrm>
            <a:custGeom>
              <a:avLst/>
              <a:gdLst>
                <a:gd name="T0" fmla="*/ 709 w 709"/>
                <a:gd name="T1" fmla="*/ 0 h 528"/>
                <a:gd name="T2" fmla="*/ 0 w 709"/>
                <a:gd name="T3" fmla="*/ 0 h 528"/>
                <a:gd name="T4" fmla="*/ 0 w 709"/>
                <a:gd name="T5" fmla="*/ 528 h 528"/>
                <a:gd name="T6" fmla="*/ 709 w 709"/>
                <a:gd name="T7" fmla="*/ 0 h 528"/>
              </a:gdLst>
              <a:ahLst/>
              <a:cxnLst>
                <a:cxn ang="0">
                  <a:pos x="T0" y="T1"/>
                </a:cxn>
                <a:cxn ang="0">
                  <a:pos x="T2" y="T3"/>
                </a:cxn>
                <a:cxn ang="0">
                  <a:pos x="T4" y="T5"/>
                </a:cxn>
                <a:cxn ang="0">
                  <a:pos x="T6" y="T7"/>
                </a:cxn>
              </a:cxnLst>
              <a:rect l="0" t="0" r="r" b="b"/>
              <a:pathLst>
                <a:path w="709" h="528">
                  <a:moveTo>
                    <a:pt x="709" y="0"/>
                  </a:moveTo>
                  <a:cubicBezTo>
                    <a:pt x="0" y="0"/>
                    <a:pt x="0" y="0"/>
                    <a:pt x="0" y="0"/>
                  </a:cubicBezTo>
                  <a:cubicBezTo>
                    <a:pt x="0" y="528"/>
                    <a:pt x="0" y="528"/>
                    <a:pt x="0" y="528"/>
                  </a:cubicBezTo>
                  <a:cubicBezTo>
                    <a:pt x="99" y="338"/>
                    <a:pt x="383" y="156"/>
                    <a:pt x="709" y="0"/>
                  </a:cubicBezTo>
                  <a:close/>
                </a:path>
              </a:pathLst>
            </a:custGeom>
            <a:solidFill>
              <a:srgbClr val="002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grpSp>
          <p:nvGrpSpPr>
            <p:cNvPr id="2077" name="Group 2076"/>
            <p:cNvGrpSpPr/>
            <p:nvPr userDrawn="1"/>
          </p:nvGrpSpPr>
          <p:grpSpPr bwMode="gray">
            <a:xfrm>
              <a:off x="19050" y="69850"/>
              <a:ext cx="917575" cy="657225"/>
              <a:chOff x="22225" y="69850"/>
              <a:chExt cx="917575" cy="657225"/>
            </a:xfrm>
          </p:grpSpPr>
          <p:sp>
            <p:nvSpPr>
              <p:cNvPr id="2054" name="Freeform 8"/>
              <p:cNvSpPr>
                <a:spLocks/>
              </p:cNvSpPr>
              <p:nvPr userDrawn="1"/>
            </p:nvSpPr>
            <p:spPr bwMode="gray">
              <a:xfrm>
                <a:off x="504825" y="238125"/>
                <a:ext cx="66675" cy="66675"/>
              </a:xfrm>
              <a:custGeom>
                <a:avLst/>
                <a:gdLst>
                  <a:gd name="T0" fmla="*/ 20 w 21"/>
                  <a:gd name="T1" fmla="*/ 0 h 21"/>
                  <a:gd name="T2" fmla="*/ 0 w 21"/>
                  <a:gd name="T3" fmla="*/ 20 h 21"/>
                  <a:gd name="T4" fmla="*/ 0 w 21"/>
                  <a:gd name="T5" fmla="*/ 21 h 21"/>
                  <a:gd name="T6" fmla="*/ 21 w 21"/>
                  <a:gd name="T7" fmla="*/ 0 h 21"/>
                  <a:gd name="T8" fmla="*/ 20 w 21"/>
                  <a:gd name="T9" fmla="*/ 0 h 21"/>
                </a:gdLst>
                <a:ahLst/>
                <a:cxnLst>
                  <a:cxn ang="0">
                    <a:pos x="T0" y="T1"/>
                  </a:cxn>
                  <a:cxn ang="0">
                    <a:pos x="T2" y="T3"/>
                  </a:cxn>
                  <a:cxn ang="0">
                    <a:pos x="T4" y="T5"/>
                  </a:cxn>
                  <a:cxn ang="0">
                    <a:pos x="T6" y="T7"/>
                  </a:cxn>
                  <a:cxn ang="0">
                    <a:pos x="T8" y="T9"/>
                  </a:cxn>
                </a:cxnLst>
                <a:rect l="0" t="0" r="r" b="b"/>
                <a:pathLst>
                  <a:path w="21" h="21">
                    <a:moveTo>
                      <a:pt x="20" y="0"/>
                    </a:moveTo>
                    <a:cubicBezTo>
                      <a:pt x="18" y="10"/>
                      <a:pt x="10" y="18"/>
                      <a:pt x="0" y="20"/>
                    </a:cubicBezTo>
                    <a:cubicBezTo>
                      <a:pt x="0" y="21"/>
                      <a:pt x="0" y="21"/>
                      <a:pt x="0" y="21"/>
                    </a:cubicBezTo>
                    <a:cubicBezTo>
                      <a:pt x="11" y="19"/>
                      <a:pt x="19" y="11"/>
                      <a:pt x="21" y="0"/>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55" name="Freeform 9"/>
              <p:cNvSpPr>
                <a:spLocks/>
              </p:cNvSpPr>
              <p:nvPr userDrawn="1"/>
            </p:nvSpPr>
            <p:spPr bwMode="gray">
              <a:xfrm>
                <a:off x="488950" y="222250"/>
                <a:ext cx="101600" cy="107950"/>
              </a:xfrm>
              <a:custGeom>
                <a:avLst/>
                <a:gdLst>
                  <a:gd name="T0" fmla="*/ 64 w 64"/>
                  <a:gd name="T1" fmla="*/ 2 h 68"/>
                  <a:gd name="T2" fmla="*/ 16 w 64"/>
                  <a:gd name="T3" fmla="*/ 16 h 68"/>
                  <a:gd name="T4" fmla="*/ 0 w 64"/>
                  <a:gd name="T5" fmla="*/ 68 h 68"/>
                  <a:gd name="T6" fmla="*/ 0 w 64"/>
                  <a:gd name="T7" fmla="*/ 0 h 68"/>
                  <a:gd name="T8" fmla="*/ 14 w 64"/>
                  <a:gd name="T9" fmla="*/ 12 h 68"/>
                  <a:gd name="T10" fmla="*/ 64 w 64"/>
                  <a:gd name="T11" fmla="*/ 2 h 68"/>
                </a:gdLst>
                <a:ahLst/>
                <a:cxnLst>
                  <a:cxn ang="0">
                    <a:pos x="T0" y="T1"/>
                  </a:cxn>
                  <a:cxn ang="0">
                    <a:pos x="T2" y="T3"/>
                  </a:cxn>
                  <a:cxn ang="0">
                    <a:pos x="T4" y="T5"/>
                  </a:cxn>
                  <a:cxn ang="0">
                    <a:pos x="T6" y="T7"/>
                  </a:cxn>
                  <a:cxn ang="0">
                    <a:pos x="T8" y="T9"/>
                  </a:cxn>
                  <a:cxn ang="0">
                    <a:pos x="T10" y="T11"/>
                  </a:cxn>
                </a:cxnLst>
                <a:rect l="0" t="0" r="r" b="b"/>
                <a:pathLst>
                  <a:path w="64" h="68">
                    <a:moveTo>
                      <a:pt x="64" y="2"/>
                    </a:moveTo>
                    <a:lnTo>
                      <a:pt x="16" y="16"/>
                    </a:lnTo>
                    <a:lnTo>
                      <a:pt x="0" y="68"/>
                    </a:lnTo>
                    <a:lnTo>
                      <a:pt x="0" y="0"/>
                    </a:lnTo>
                    <a:lnTo>
                      <a:pt x="14" y="12"/>
                    </a:lnTo>
                    <a:lnTo>
                      <a:pt x="6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56" name="Freeform 10"/>
              <p:cNvSpPr>
                <a:spLocks/>
              </p:cNvSpPr>
              <p:nvPr userDrawn="1"/>
            </p:nvSpPr>
            <p:spPr bwMode="gray">
              <a:xfrm>
                <a:off x="381000" y="222250"/>
                <a:ext cx="107950" cy="101600"/>
              </a:xfrm>
              <a:custGeom>
                <a:avLst/>
                <a:gdLst>
                  <a:gd name="T0" fmla="*/ 0 w 68"/>
                  <a:gd name="T1" fmla="*/ 0 h 64"/>
                  <a:gd name="T2" fmla="*/ 68 w 68"/>
                  <a:gd name="T3" fmla="*/ 0 h 64"/>
                  <a:gd name="T4" fmla="*/ 56 w 68"/>
                  <a:gd name="T5" fmla="*/ 14 h 64"/>
                  <a:gd name="T6" fmla="*/ 66 w 68"/>
                  <a:gd name="T7" fmla="*/ 64 h 64"/>
                  <a:gd name="T8" fmla="*/ 52 w 68"/>
                  <a:gd name="T9" fmla="*/ 16 h 64"/>
                  <a:gd name="T10" fmla="*/ 0 w 68"/>
                  <a:gd name="T11" fmla="*/ 0 h 64"/>
                </a:gdLst>
                <a:ahLst/>
                <a:cxnLst>
                  <a:cxn ang="0">
                    <a:pos x="T0" y="T1"/>
                  </a:cxn>
                  <a:cxn ang="0">
                    <a:pos x="T2" y="T3"/>
                  </a:cxn>
                  <a:cxn ang="0">
                    <a:pos x="T4" y="T5"/>
                  </a:cxn>
                  <a:cxn ang="0">
                    <a:pos x="T6" y="T7"/>
                  </a:cxn>
                  <a:cxn ang="0">
                    <a:pos x="T8" y="T9"/>
                  </a:cxn>
                  <a:cxn ang="0">
                    <a:pos x="T10" y="T11"/>
                  </a:cxn>
                </a:cxnLst>
                <a:rect l="0" t="0" r="r" b="b"/>
                <a:pathLst>
                  <a:path w="68" h="64">
                    <a:moveTo>
                      <a:pt x="0" y="0"/>
                    </a:moveTo>
                    <a:lnTo>
                      <a:pt x="68" y="0"/>
                    </a:lnTo>
                    <a:lnTo>
                      <a:pt x="56" y="14"/>
                    </a:lnTo>
                    <a:lnTo>
                      <a:pt x="66" y="64"/>
                    </a:lnTo>
                    <a:lnTo>
                      <a:pt x="52"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57" name="Freeform 11"/>
              <p:cNvSpPr>
                <a:spLocks/>
              </p:cNvSpPr>
              <p:nvPr userDrawn="1"/>
            </p:nvSpPr>
            <p:spPr bwMode="gray">
              <a:xfrm>
                <a:off x="403225" y="238125"/>
                <a:ext cx="69850" cy="66675"/>
              </a:xfrm>
              <a:custGeom>
                <a:avLst/>
                <a:gdLst>
                  <a:gd name="T0" fmla="*/ 22 w 22"/>
                  <a:gd name="T1" fmla="*/ 20 h 21"/>
                  <a:gd name="T2" fmla="*/ 2 w 22"/>
                  <a:gd name="T3" fmla="*/ 0 h 21"/>
                  <a:gd name="T4" fmla="*/ 0 w 22"/>
                  <a:gd name="T5" fmla="*/ 0 h 21"/>
                  <a:gd name="T6" fmla="*/ 22 w 22"/>
                  <a:gd name="T7" fmla="*/ 21 h 21"/>
                  <a:gd name="T8" fmla="*/ 22 w 22"/>
                  <a:gd name="T9" fmla="*/ 20 h 21"/>
                </a:gdLst>
                <a:ahLst/>
                <a:cxnLst>
                  <a:cxn ang="0">
                    <a:pos x="T0" y="T1"/>
                  </a:cxn>
                  <a:cxn ang="0">
                    <a:pos x="T2" y="T3"/>
                  </a:cxn>
                  <a:cxn ang="0">
                    <a:pos x="T4" y="T5"/>
                  </a:cxn>
                  <a:cxn ang="0">
                    <a:pos x="T6" y="T7"/>
                  </a:cxn>
                  <a:cxn ang="0">
                    <a:pos x="T8" y="T9"/>
                  </a:cxn>
                </a:cxnLst>
                <a:rect l="0" t="0" r="r" b="b"/>
                <a:pathLst>
                  <a:path w="22" h="21">
                    <a:moveTo>
                      <a:pt x="22" y="20"/>
                    </a:moveTo>
                    <a:cubicBezTo>
                      <a:pt x="12" y="18"/>
                      <a:pt x="4" y="10"/>
                      <a:pt x="2" y="0"/>
                    </a:cubicBezTo>
                    <a:cubicBezTo>
                      <a:pt x="0" y="0"/>
                      <a:pt x="0" y="0"/>
                      <a:pt x="0" y="0"/>
                    </a:cubicBezTo>
                    <a:cubicBezTo>
                      <a:pt x="2" y="11"/>
                      <a:pt x="11" y="19"/>
                      <a:pt x="22" y="21"/>
                    </a:cubicBezTo>
                    <a:lnTo>
                      <a:pt x="2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58" name="Rectangle 12"/>
              <p:cNvSpPr>
                <a:spLocks noChangeArrowheads="1"/>
              </p:cNvSpPr>
              <p:nvPr userDrawn="1"/>
            </p:nvSpPr>
            <p:spPr bwMode="gray">
              <a:xfrm>
                <a:off x="485775" y="69850"/>
                <a:ext cx="31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59" name="Rectangle 13"/>
              <p:cNvSpPr>
                <a:spLocks noChangeArrowheads="1"/>
              </p:cNvSpPr>
              <p:nvPr userDrawn="1"/>
            </p:nvSpPr>
            <p:spPr bwMode="gray">
              <a:xfrm>
                <a:off x="336550" y="219075"/>
                <a:ext cx="3492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0" name="Rectangle 14"/>
              <p:cNvSpPr>
                <a:spLocks noChangeArrowheads="1"/>
              </p:cNvSpPr>
              <p:nvPr userDrawn="1"/>
            </p:nvSpPr>
            <p:spPr bwMode="gray">
              <a:xfrm>
                <a:off x="485775" y="339725"/>
                <a:ext cx="31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1" name="Freeform 15"/>
              <p:cNvSpPr>
                <a:spLocks/>
              </p:cNvSpPr>
              <p:nvPr userDrawn="1"/>
            </p:nvSpPr>
            <p:spPr bwMode="gray">
              <a:xfrm>
                <a:off x="504825" y="136525"/>
                <a:ext cx="66675" cy="69850"/>
              </a:xfrm>
              <a:custGeom>
                <a:avLst/>
                <a:gdLst>
                  <a:gd name="T0" fmla="*/ 21 w 21"/>
                  <a:gd name="T1" fmla="*/ 22 h 22"/>
                  <a:gd name="T2" fmla="*/ 0 w 21"/>
                  <a:gd name="T3" fmla="*/ 0 h 22"/>
                  <a:gd name="T4" fmla="*/ 0 w 21"/>
                  <a:gd name="T5" fmla="*/ 2 h 22"/>
                  <a:gd name="T6" fmla="*/ 20 w 21"/>
                  <a:gd name="T7" fmla="*/ 22 h 22"/>
                  <a:gd name="T8" fmla="*/ 21 w 21"/>
                  <a:gd name="T9" fmla="*/ 22 h 22"/>
                </a:gdLst>
                <a:ahLst/>
                <a:cxnLst>
                  <a:cxn ang="0">
                    <a:pos x="T0" y="T1"/>
                  </a:cxn>
                  <a:cxn ang="0">
                    <a:pos x="T2" y="T3"/>
                  </a:cxn>
                  <a:cxn ang="0">
                    <a:pos x="T4" y="T5"/>
                  </a:cxn>
                  <a:cxn ang="0">
                    <a:pos x="T6" y="T7"/>
                  </a:cxn>
                  <a:cxn ang="0">
                    <a:pos x="T8" y="T9"/>
                  </a:cxn>
                </a:cxnLst>
                <a:rect l="0" t="0" r="r" b="b"/>
                <a:pathLst>
                  <a:path w="21" h="22">
                    <a:moveTo>
                      <a:pt x="21" y="22"/>
                    </a:moveTo>
                    <a:cubicBezTo>
                      <a:pt x="19" y="11"/>
                      <a:pt x="11" y="2"/>
                      <a:pt x="0" y="0"/>
                    </a:cubicBezTo>
                    <a:cubicBezTo>
                      <a:pt x="0" y="2"/>
                      <a:pt x="0" y="2"/>
                      <a:pt x="0" y="2"/>
                    </a:cubicBezTo>
                    <a:cubicBezTo>
                      <a:pt x="10" y="4"/>
                      <a:pt x="18" y="12"/>
                      <a:pt x="20" y="22"/>
                    </a:cubicBezTo>
                    <a:lnTo>
                      <a:pt x="2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2" name="Rectangle 16"/>
              <p:cNvSpPr>
                <a:spLocks noChangeArrowheads="1"/>
              </p:cNvSpPr>
              <p:nvPr userDrawn="1"/>
            </p:nvSpPr>
            <p:spPr bwMode="gray">
              <a:xfrm>
                <a:off x="606425" y="219075"/>
                <a:ext cx="3492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3" name="Freeform 17"/>
              <p:cNvSpPr>
                <a:spLocks/>
              </p:cNvSpPr>
              <p:nvPr userDrawn="1"/>
            </p:nvSpPr>
            <p:spPr bwMode="gray">
              <a:xfrm>
                <a:off x="488950" y="120650"/>
                <a:ext cx="107950" cy="101600"/>
              </a:xfrm>
              <a:custGeom>
                <a:avLst/>
                <a:gdLst>
                  <a:gd name="T0" fmla="*/ 2 w 68"/>
                  <a:gd name="T1" fmla="*/ 0 h 64"/>
                  <a:gd name="T2" fmla="*/ 16 w 68"/>
                  <a:gd name="T3" fmla="*/ 48 h 64"/>
                  <a:gd name="T4" fmla="*/ 68 w 68"/>
                  <a:gd name="T5" fmla="*/ 64 h 64"/>
                  <a:gd name="T6" fmla="*/ 0 w 68"/>
                  <a:gd name="T7" fmla="*/ 64 h 64"/>
                  <a:gd name="T8" fmla="*/ 12 w 68"/>
                  <a:gd name="T9" fmla="*/ 50 h 64"/>
                  <a:gd name="T10" fmla="*/ 2 w 68"/>
                  <a:gd name="T11" fmla="*/ 0 h 64"/>
                </a:gdLst>
                <a:ahLst/>
                <a:cxnLst>
                  <a:cxn ang="0">
                    <a:pos x="T0" y="T1"/>
                  </a:cxn>
                  <a:cxn ang="0">
                    <a:pos x="T2" y="T3"/>
                  </a:cxn>
                  <a:cxn ang="0">
                    <a:pos x="T4" y="T5"/>
                  </a:cxn>
                  <a:cxn ang="0">
                    <a:pos x="T6" y="T7"/>
                  </a:cxn>
                  <a:cxn ang="0">
                    <a:pos x="T8" y="T9"/>
                  </a:cxn>
                  <a:cxn ang="0">
                    <a:pos x="T10" y="T11"/>
                  </a:cxn>
                </a:cxnLst>
                <a:rect l="0" t="0" r="r" b="b"/>
                <a:pathLst>
                  <a:path w="68" h="64">
                    <a:moveTo>
                      <a:pt x="2" y="0"/>
                    </a:moveTo>
                    <a:lnTo>
                      <a:pt x="16" y="48"/>
                    </a:lnTo>
                    <a:lnTo>
                      <a:pt x="68" y="64"/>
                    </a:lnTo>
                    <a:lnTo>
                      <a:pt x="0" y="64"/>
                    </a:lnTo>
                    <a:lnTo>
                      <a:pt x="12" y="5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4" name="Freeform 18"/>
              <p:cNvSpPr>
                <a:spLocks/>
              </p:cNvSpPr>
              <p:nvPr userDrawn="1"/>
            </p:nvSpPr>
            <p:spPr bwMode="gray">
              <a:xfrm>
                <a:off x="387350" y="114300"/>
                <a:ext cx="101600" cy="107950"/>
              </a:xfrm>
              <a:custGeom>
                <a:avLst/>
                <a:gdLst>
                  <a:gd name="T0" fmla="*/ 0 w 64"/>
                  <a:gd name="T1" fmla="*/ 66 h 68"/>
                  <a:gd name="T2" fmla="*/ 48 w 64"/>
                  <a:gd name="T3" fmla="*/ 52 h 68"/>
                  <a:gd name="T4" fmla="*/ 64 w 64"/>
                  <a:gd name="T5" fmla="*/ 0 h 68"/>
                  <a:gd name="T6" fmla="*/ 64 w 64"/>
                  <a:gd name="T7" fmla="*/ 68 h 68"/>
                  <a:gd name="T8" fmla="*/ 50 w 64"/>
                  <a:gd name="T9" fmla="*/ 56 h 68"/>
                  <a:gd name="T10" fmla="*/ 0 w 64"/>
                  <a:gd name="T11" fmla="*/ 66 h 68"/>
                </a:gdLst>
                <a:ahLst/>
                <a:cxnLst>
                  <a:cxn ang="0">
                    <a:pos x="T0" y="T1"/>
                  </a:cxn>
                  <a:cxn ang="0">
                    <a:pos x="T2" y="T3"/>
                  </a:cxn>
                  <a:cxn ang="0">
                    <a:pos x="T4" y="T5"/>
                  </a:cxn>
                  <a:cxn ang="0">
                    <a:pos x="T6" y="T7"/>
                  </a:cxn>
                  <a:cxn ang="0">
                    <a:pos x="T8" y="T9"/>
                  </a:cxn>
                  <a:cxn ang="0">
                    <a:pos x="T10" y="T11"/>
                  </a:cxn>
                </a:cxnLst>
                <a:rect l="0" t="0" r="r" b="b"/>
                <a:pathLst>
                  <a:path w="64" h="68">
                    <a:moveTo>
                      <a:pt x="0" y="66"/>
                    </a:moveTo>
                    <a:lnTo>
                      <a:pt x="48" y="52"/>
                    </a:lnTo>
                    <a:lnTo>
                      <a:pt x="64" y="0"/>
                    </a:lnTo>
                    <a:lnTo>
                      <a:pt x="64" y="68"/>
                    </a:lnTo>
                    <a:lnTo>
                      <a:pt x="50" y="56"/>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5" name="Freeform 19"/>
              <p:cNvSpPr>
                <a:spLocks/>
              </p:cNvSpPr>
              <p:nvPr userDrawn="1"/>
            </p:nvSpPr>
            <p:spPr bwMode="gray">
              <a:xfrm>
                <a:off x="403225" y="136525"/>
                <a:ext cx="69850" cy="69850"/>
              </a:xfrm>
              <a:custGeom>
                <a:avLst/>
                <a:gdLst>
                  <a:gd name="T0" fmla="*/ 2 w 22"/>
                  <a:gd name="T1" fmla="*/ 22 h 22"/>
                  <a:gd name="T2" fmla="*/ 22 w 22"/>
                  <a:gd name="T3" fmla="*/ 2 h 22"/>
                  <a:gd name="T4" fmla="*/ 22 w 22"/>
                  <a:gd name="T5" fmla="*/ 0 h 22"/>
                  <a:gd name="T6" fmla="*/ 0 w 22"/>
                  <a:gd name="T7" fmla="*/ 22 h 22"/>
                  <a:gd name="T8" fmla="*/ 2 w 22"/>
                  <a:gd name="T9" fmla="*/ 22 h 22"/>
                </a:gdLst>
                <a:ahLst/>
                <a:cxnLst>
                  <a:cxn ang="0">
                    <a:pos x="T0" y="T1"/>
                  </a:cxn>
                  <a:cxn ang="0">
                    <a:pos x="T2" y="T3"/>
                  </a:cxn>
                  <a:cxn ang="0">
                    <a:pos x="T4" y="T5"/>
                  </a:cxn>
                  <a:cxn ang="0">
                    <a:pos x="T6" y="T7"/>
                  </a:cxn>
                  <a:cxn ang="0">
                    <a:pos x="T8" y="T9"/>
                  </a:cxn>
                </a:cxnLst>
                <a:rect l="0" t="0" r="r" b="b"/>
                <a:pathLst>
                  <a:path w="22" h="22">
                    <a:moveTo>
                      <a:pt x="2" y="22"/>
                    </a:moveTo>
                    <a:cubicBezTo>
                      <a:pt x="4" y="12"/>
                      <a:pt x="12" y="4"/>
                      <a:pt x="22" y="2"/>
                    </a:cubicBezTo>
                    <a:cubicBezTo>
                      <a:pt x="22" y="0"/>
                      <a:pt x="22" y="0"/>
                      <a:pt x="22" y="0"/>
                    </a:cubicBezTo>
                    <a:cubicBezTo>
                      <a:pt x="11" y="2"/>
                      <a:pt x="2" y="11"/>
                      <a:pt x="0" y="22"/>
                    </a:cubicBezTo>
                    <a:lnTo>
                      <a:pt x="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6" name="Freeform 20"/>
              <p:cNvSpPr>
                <a:spLocks noEditPoints="1"/>
              </p:cNvSpPr>
              <p:nvPr userDrawn="1"/>
            </p:nvSpPr>
            <p:spPr bwMode="gray">
              <a:xfrm>
                <a:off x="120650" y="650875"/>
                <a:ext cx="63500" cy="76200"/>
              </a:xfrm>
              <a:custGeom>
                <a:avLst/>
                <a:gdLst>
                  <a:gd name="T0" fmla="*/ 18 w 40"/>
                  <a:gd name="T1" fmla="*/ 0 h 48"/>
                  <a:gd name="T2" fmla="*/ 22 w 40"/>
                  <a:gd name="T3" fmla="*/ 0 h 48"/>
                  <a:gd name="T4" fmla="*/ 40 w 40"/>
                  <a:gd name="T5" fmla="*/ 48 h 48"/>
                  <a:gd name="T6" fmla="*/ 36 w 40"/>
                  <a:gd name="T7" fmla="*/ 48 h 48"/>
                  <a:gd name="T8" fmla="*/ 30 w 40"/>
                  <a:gd name="T9" fmla="*/ 32 h 48"/>
                  <a:gd name="T10" fmla="*/ 10 w 40"/>
                  <a:gd name="T11" fmla="*/ 32 h 48"/>
                  <a:gd name="T12" fmla="*/ 4 w 40"/>
                  <a:gd name="T13" fmla="*/ 48 h 48"/>
                  <a:gd name="T14" fmla="*/ 0 w 40"/>
                  <a:gd name="T15" fmla="*/ 48 h 48"/>
                  <a:gd name="T16" fmla="*/ 18 w 40"/>
                  <a:gd name="T17" fmla="*/ 0 h 48"/>
                  <a:gd name="T18" fmla="*/ 28 w 40"/>
                  <a:gd name="T19" fmla="*/ 30 h 48"/>
                  <a:gd name="T20" fmla="*/ 20 w 40"/>
                  <a:gd name="T21" fmla="*/ 6 h 48"/>
                  <a:gd name="T22" fmla="*/ 10 w 40"/>
                  <a:gd name="T23" fmla="*/ 30 h 48"/>
                  <a:gd name="T24" fmla="*/ 28 w 40"/>
                  <a:gd name="T25"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8">
                    <a:moveTo>
                      <a:pt x="18" y="0"/>
                    </a:moveTo>
                    <a:lnTo>
                      <a:pt x="22" y="0"/>
                    </a:lnTo>
                    <a:lnTo>
                      <a:pt x="40" y="48"/>
                    </a:lnTo>
                    <a:lnTo>
                      <a:pt x="36" y="48"/>
                    </a:lnTo>
                    <a:lnTo>
                      <a:pt x="30" y="32"/>
                    </a:lnTo>
                    <a:lnTo>
                      <a:pt x="10" y="32"/>
                    </a:lnTo>
                    <a:lnTo>
                      <a:pt x="4" y="48"/>
                    </a:lnTo>
                    <a:lnTo>
                      <a:pt x="0" y="48"/>
                    </a:lnTo>
                    <a:lnTo>
                      <a:pt x="18" y="0"/>
                    </a:lnTo>
                    <a:close/>
                    <a:moveTo>
                      <a:pt x="28" y="30"/>
                    </a:moveTo>
                    <a:lnTo>
                      <a:pt x="20" y="6"/>
                    </a:lnTo>
                    <a:lnTo>
                      <a:pt x="10" y="30"/>
                    </a:lnTo>
                    <a:lnTo>
                      <a:pt x="2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7" name="Freeform 21"/>
              <p:cNvSpPr>
                <a:spLocks/>
              </p:cNvSpPr>
              <p:nvPr userDrawn="1"/>
            </p:nvSpPr>
            <p:spPr bwMode="gray">
              <a:xfrm>
                <a:off x="273050" y="650875"/>
                <a:ext cx="63500" cy="76200"/>
              </a:xfrm>
              <a:custGeom>
                <a:avLst/>
                <a:gdLst>
                  <a:gd name="T0" fmla="*/ 18 w 20"/>
                  <a:gd name="T1" fmla="*/ 19 h 24"/>
                  <a:gd name="T2" fmla="*/ 10 w 20"/>
                  <a:gd name="T3" fmla="*/ 24 h 24"/>
                  <a:gd name="T4" fmla="*/ 0 w 20"/>
                  <a:gd name="T5" fmla="*/ 12 h 24"/>
                  <a:gd name="T6" fmla="*/ 10 w 20"/>
                  <a:gd name="T7" fmla="*/ 0 h 24"/>
                  <a:gd name="T8" fmla="*/ 20 w 20"/>
                  <a:gd name="T9" fmla="*/ 7 h 24"/>
                  <a:gd name="T10" fmla="*/ 18 w 20"/>
                  <a:gd name="T11" fmla="*/ 7 h 24"/>
                  <a:gd name="T12" fmla="*/ 10 w 20"/>
                  <a:gd name="T13" fmla="*/ 2 h 24"/>
                  <a:gd name="T14" fmla="*/ 2 w 20"/>
                  <a:gd name="T15" fmla="*/ 12 h 24"/>
                  <a:gd name="T16" fmla="*/ 10 w 20"/>
                  <a:gd name="T17" fmla="*/ 22 h 24"/>
                  <a:gd name="T18" fmla="*/ 18 w 20"/>
                  <a:gd name="T19" fmla="*/ 14 h 24"/>
                  <a:gd name="T20" fmla="*/ 18 w 20"/>
                  <a:gd name="T21" fmla="*/ 14 h 24"/>
                  <a:gd name="T22" fmla="*/ 10 w 20"/>
                  <a:gd name="T23" fmla="*/ 14 h 24"/>
                  <a:gd name="T24" fmla="*/ 10 w 20"/>
                  <a:gd name="T25" fmla="*/ 12 h 24"/>
                  <a:gd name="T26" fmla="*/ 20 w 20"/>
                  <a:gd name="T27" fmla="*/ 12 h 24"/>
                  <a:gd name="T28" fmla="*/ 20 w 20"/>
                  <a:gd name="T29" fmla="*/ 24 h 24"/>
                  <a:gd name="T30" fmla="*/ 18 w 20"/>
                  <a:gd name="T31" fmla="*/ 24 h 24"/>
                  <a:gd name="T32" fmla="*/ 18 w 20"/>
                  <a:gd name="T3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4">
                    <a:moveTo>
                      <a:pt x="18" y="19"/>
                    </a:moveTo>
                    <a:cubicBezTo>
                      <a:pt x="17" y="22"/>
                      <a:pt x="14" y="24"/>
                      <a:pt x="10" y="24"/>
                    </a:cubicBezTo>
                    <a:cubicBezTo>
                      <a:pt x="4" y="24"/>
                      <a:pt x="0" y="20"/>
                      <a:pt x="0" y="12"/>
                    </a:cubicBezTo>
                    <a:cubicBezTo>
                      <a:pt x="0" y="4"/>
                      <a:pt x="4" y="0"/>
                      <a:pt x="10" y="0"/>
                    </a:cubicBezTo>
                    <a:cubicBezTo>
                      <a:pt x="16" y="0"/>
                      <a:pt x="19" y="2"/>
                      <a:pt x="20" y="7"/>
                    </a:cubicBezTo>
                    <a:cubicBezTo>
                      <a:pt x="18" y="7"/>
                      <a:pt x="18" y="7"/>
                      <a:pt x="18" y="7"/>
                    </a:cubicBezTo>
                    <a:cubicBezTo>
                      <a:pt x="17" y="4"/>
                      <a:pt x="14" y="2"/>
                      <a:pt x="10" y="2"/>
                    </a:cubicBezTo>
                    <a:cubicBezTo>
                      <a:pt x="5" y="2"/>
                      <a:pt x="2" y="5"/>
                      <a:pt x="2" y="12"/>
                    </a:cubicBezTo>
                    <a:cubicBezTo>
                      <a:pt x="2" y="18"/>
                      <a:pt x="5" y="22"/>
                      <a:pt x="10" y="22"/>
                    </a:cubicBezTo>
                    <a:cubicBezTo>
                      <a:pt x="15" y="22"/>
                      <a:pt x="18" y="19"/>
                      <a:pt x="18" y="14"/>
                    </a:cubicBezTo>
                    <a:cubicBezTo>
                      <a:pt x="18" y="14"/>
                      <a:pt x="18" y="14"/>
                      <a:pt x="18" y="14"/>
                    </a:cubicBezTo>
                    <a:cubicBezTo>
                      <a:pt x="10" y="14"/>
                      <a:pt x="10" y="14"/>
                      <a:pt x="10" y="14"/>
                    </a:cubicBezTo>
                    <a:cubicBezTo>
                      <a:pt x="10" y="12"/>
                      <a:pt x="10" y="12"/>
                      <a:pt x="10" y="12"/>
                    </a:cubicBezTo>
                    <a:cubicBezTo>
                      <a:pt x="20" y="12"/>
                      <a:pt x="20" y="12"/>
                      <a:pt x="20" y="12"/>
                    </a:cubicBezTo>
                    <a:cubicBezTo>
                      <a:pt x="20" y="24"/>
                      <a:pt x="20" y="24"/>
                      <a:pt x="20" y="24"/>
                    </a:cubicBezTo>
                    <a:cubicBezTo>
                      <a:pt x="18" y="24"/>
                      <a:pt x="18" y="24"/>
                      <a:pt x="18" y="24"/>
                    </a:cubicBezTo>
                    <a:lnTo>
                      <a:pt x="1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8" name="Freeform 22"/>
              <p:cNvSpPr>
                <a:spLocks/>
              </p:cNvSpPr>
              <p:nvPr userDrawn="1"/>
            </p:nvSpPr>
            <p:spPr bwMode="gray">
              <a:xfrm>
                <a:off x="434975" y="650875"/>
                <a:ext cx="50800" cy="76200"/>
              </a:xfrm>
              <a:custGeom>
                <a:avLst/>
                <a:gdLst>
                  <a:gd name="T0" fmla="*/ 0 w 32"/>
                  <a:gd name="T1" fmla="*/ 0 h 48"/>
                  <a:gd name="T2" fmla="*/ 30 w 32"/>
                  <a:gd name="T3" fmla="*/ 0 h 48"/>
                  <a:gd name="T4" fmla="*/ 30 w 32"/>
                  <a:gd name="T5" fmla="*/ 4 h 48"/>
                  <a:gd name="T6" fmla="*/ 4 w 32"/>
                  <a:gd name="T7" fmla="*/ 4 h 48"/>
                  <a:gd name="T8" fmla="*/ 4 w 32"/>
                  <a:gd name="T9" fmla="*/ 22 h 48"/>
                  <a:gd name="T10" fmla="*/ 28 w 32"/>
                  <a:gd name="T11" fmla="*/ 22 h 48"/>
                  <a:gd name="T12" fmla="*/ 28 w 32"/>
                  <a:gd name="T13" fmla="*/ 26 h 48"/>
                  <a:gd name="T14" fmla="*/ 4 w 32"/>
                  <a:gd name="T15" fmla="*/ 26 h 48"/>
                  <a:gd name="T16" fmla="*/ 4 w 32"/>
                  <a:gd name="T17" fmla="*/ 44 h 48"/>
                  <a:gd name="T18" fmla="*/ 32 w 32"/>
                  <a:gd name="T19" fmla="*/ 44 h 48"/>
                  <a:gd name="T20" fmla="*/ 32 w 32"/>
                  <a:gd name="T21" fmla="*/ 48 h 48"/>
                  <a:gd name="T22" fmla="*/ 0 w 32"/>
                  <a:gd name="T23" fmla="*/ 48 h 48"/>
                  <a:gd name="T24" fmla="*/ 0 w 32"/>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0" y="0"/>
                    </a:moveTo>
                    <a:lnTo>
                      <a:pt x="30" y="0"/>
                    </a:lnTo>
                    <a:lnTo>
                      <a:pt x="30" y="4"/>
                    </a:lnTo>
                    <a:lnTo>
                      <a:pt x="4" y="4"/>
                    </a:lnTo>
                    <a:lnTo>
                      <a:pt x="4" y="22"/>
                    </a:lnTo>
                    <a:lnTo>
                      <a:pt x="28" y="22"/>
                    </a:lnTo>
                    <a:lnTo>
                      <a:pt x="28" y="26"/>
                    </a:lnTo>
                    <a:lnTo>
                      <a:pt x="4" y="26"/>
                    </a:lnTo>
                    <a:lnTo>
                      <a:pt x="4" y="44"/>
                    </a:lnTo>
                    <a:lnTo>
                      <a:pt x="32" y="44"/>
                    </a:lnTo>
                    <a:lnTo>
                      <a:pt x="32"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69" name="Freeform 23"/>
              <p:cNvSpPr>
                <a:spLocks/>
              </p:cNvSpPr>
              <p:nvPr userDrawn="1"/>
            </p:nvSpPr>
            <p:spPr bwMode="gray">
              <a:xfrm>
                <a:off x="581025" y="650875"/>
                <a:ext cx="53975" cy="76200"/>
              </a:xfrm>
              <a:custGeom>
                <a:avLst/>
                <a:gdLst>
                  <a:gd name="T0" fmla="*/ 0 w 34"/>
                  <a:gd name="T1" fmla="*/ 0 h 48"/>
                  <a:gd name="T2" fmla="*/ 4 w 34"/>
                  <a:gd name="T3" fmla="*/ 0 h 48"/>
                  <a:gd name="T4" fmla="*/ 30 w 34"/>
                  <a:gd name="T5" fmla="*/ 40 h 48"/>
                  <a:gd name="T6" fmla="*/ 30 w 34"/>
                  <a:gd name="T7" fmla="*/ 0 h 48"/>
                  <a:gd name="T8" fmla="*/ 34 w 34"/>
                  <a:gd name="T9" fmla="*/ 0 h 48"/>
                  <a:gd name="T10" fmla="*/ 34 w 34"/>
                  <a:gd name="T11" fmla="*/ 48 h 48"/>
                  <a:gd name="T12" fmla="*/ 30 w 34"/>
                  <a:gd name="T13" fmla="*/ 48 h 48"/>
                  <a:gd name="T14" fmla="*/ 4 w 34"/>
                  <a:gd name="T15" fmla="*/ 8 h 48"/>
                  <a:gd name="T16" fmla="*/ 4 w 34"/>
                  <a:gd name="T17" fmla="*/ 48 h 48"/>
                  <a:gd name="T18" fmla="*/ 0 w 34"/>
                  <a:gd name="T19" fmla="*/ 48 h 48"/>
                  <a:gd name="T20" fmla="*/ 0 w 3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8">
                    <a:moveTo>
                      <a:pt x="0" y="0"/>
                    </a:moveTo>
                    <a:lnTo>
                      <a:pt x="4" y="0"/>
                    </a:lnTo>
                    <a:lnTo>
                      <a:pt x="30" y="40"/>
                    </a:lnTo>
                    <a:lnTo>
                      <a:pt x="30" y="0"/>
                    </a:lnTo>
                    <a:lnTo>
                      <a:pt x="34" y="0"/>
                    </a:lnTo>
                    <a:lnTo>
                      <a:pt x="34" y="48"/>
                    </a:lnTo>
                    <a:lnTo>
                      <a:pt x="30" y="48"/>
                    </a:lnTo>
                    <a:lnTo>
                      <a:pt x="4" y="8"/>
                    </a:lnTo>
                    <a:lnTo>
                      <a:pt x="4" y="48"/>
                    </a:lnTo>
                    <a:lnTo>
                      <a:pt x="0"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70" name="Freeform 24"/>
              <p:cNvSpPr>
                <a:spLocks/>
              </p:cNvSpPr>
              <p:nvPr userDrawn="1"/>
            </p:nvSpPr>
            <p:spPr bwMode="gray">
              <a:xfrm>
                <a:off x="730250" y="650875"/>
                <a:ext cx="63500" cy="76200"/>
              </a:xfrm>
              <a:custGeom>
                <a:avLst/>
                <a:gdLst>
                  <a:gd name="T0" fmla="*/ 20 w 20"/>
                  <a:gd name="T1" fmla="*/ 16 h 24"/>
                  <a:gd name="T2" fmla="*/ 11 w 20"/>
                  <a:gd name="T3" fmla="*/ 24 h 24"/>
                  <a:gd name="T4" fmla="*/ 0 w 20"/>
                  <a:gd name="T5" fmla="*/ 12 h 24"/>
                  <a:gd name="T6" fmla="*/ 11 w 20"/>
                  <a:gd name="T7" fmla="*/ 0 h 24"/>
                  <a:gd name="T8" fmla="*/ 20 w 20"/>
                  <a:gd name="T9" fmla="*/ 7 h 24"/>
                  <a:gd name="T10" fmla="*/ 18 w 20"/>
                  <a:gd name="T11" fmla="*/ 7 h 24"/>
                  <a:gd name="T12" fmla="*/ 11 w 20"/>
                  <a:gd name="T13" fmla="*/ 2 h 24"/>
                  <a:gd name="T14" fmla="*/ 3 w 20"/>
                  <a:gd name="T15" fmla="*/ 12 h 24"/>
                  <a:gd name="T16" fmla="*/ 11 w 20"/>
                  <a:gd name="T17" fmla="*/ 22 h 24"/>
                  <a:gd name="T18" fmla="*/ 18 w 20"/>
                  <a:gd name="T19" fmla="*/ 16 h 24"/>
                  <a:gd name="T20" fmla="*/ 20 w 20"/>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16"/>
                    </a:moveTo>
                    <a:cubicBezTo>
                      <a:pt x="20" y="21"/>
                      <a:pt x="16" y="24"/>
                      <a:pt x="11" y="24"/>
                    </a:cubicBezTo>
                    <a:cubicBezTo>
                      <a:pt x="4" y="24"/>
                      <a:pt x="0" y="20"/>
                      <a:pt x="0" y="12"/>
                    </a:cubicBezTo>
                    <a:cubicBezTo>
                      <a:pt x="0" y="4"/>
                      <a:pt x="4" y="0"/>
                      <a:pt x="11" y="0"/>
                    </a:cubicBezTo>
                    <a:cubicBezTo>
                      <a:pt x="16" y="0"/>
                      <a:pt x="19" y="3"/>
                      <a:pt x="20" y="7"/>
                    </a:cubicBezTo>
                    <a:cubicBezTo>
                      <a:pt x="18" y="7"/>
                      <a:pt x="18" y="7"/>
                      <a:pt x="18" y="7"/>
                    </a:cubicBezTo>
                    <a:cubicBezTo>
                      <a:pt x="17" y="4"/>
                      <a:pt x="15" y="2"/>
                      <a:pt x="11" y="2"/>
                    </a:cubicBezTo>
                    <a:cubicBezTo>
                      <a:pt x="6" y="2"/>
                      <a:pt x="3" y="5"/>
                      <a:pt x="3" y="12"/>
                    </a:cubicBezTo>
                    <a:cubicBezTo>
                      <a:pt x="3" y="19"/>
                      <a:pt x="6" y="22"/>
                      <a:pt x="11" y="22"/>
                    </a:cubicBezTo>
                    <a:cubicBezTo>
                      <a:pt x="15" y="22"/>
                      <a:pt x="17" y="20"/>
                      <a:pt x="18" y="16"/>
                    </a:cubicBezTo>
                    <a:lnTo>
                      <a:pt x="2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71" name="Freeform 25"/>
              <p:cNvSpPr>
                <a:spLocks/>
              </p:cNvSpPr>
              <p:nvPr userDrawn="1"/>
            </p:nvSpPr>
            <p:spPr bwMode="gray">
              <a:xfrm>
                <a:off x="879475" y="650875"/>
                <a:ext cx="60325" cy="76200"/>
              </a:xfrm>
              <a:custGeom>
                <a:avLst/>
                <a:gdLst>
                  <a:gd name="T0" fmla="*/ 16 w 38"/>
                  <a:gd name="T1" fmla="*/ 26 h 48"/>
                  <a:gd name="T2" fmla="*/ 0 w 38"/>
                  <a:gd name="T3" fmla="*/ 0 h 48"/>
                  <a:gd name="T4" fmla="*/ 6 w 38"/>
                  <a:gd name="T5" fmla="*/ 0 h 48"/>
                  <a:gd name="T6" fmla="*/ 18 w 38"/>
                  <a:gd name="T7" fmla="*/ 22 h 48"/>
                  <a:gd name="T8" fmla="*/ 32 w 38"/>
                  <a:gd name="T9" fmla="*/ 0 h 48"/>
                  <a:gd name="T10" fmla="*/ 38 w 38"/>
                  <a:gd name="T11" fmla="*/ 0 h 48"/>
                  <a:gd name="T12" fmla="*/ 22 w 38"/>
                  <a:gd name="T13" fmla="*/ 26 h 48"/>
                  <a:gd name="T14" fmla="*/ 22 w 38"/>
                  <a:gd name="T15" fmla="*/ 48 h 48"/>
                  <a:gd name="T16" fmla="*/ 16 w 38"/>
                  <a:gd name="T17" fmla="*/ 48 h 48"/>
                  <a:gd name="T18" fmla="*/ 16 w 38"/>
                  <a:gd name="T19"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8">
                    <a:moveTo>
                      <a:pt x="16" y="26"/>
                    </a:moveTo>
                    <a:lnTo>
                      <a:pt x="0" y="0"/>
                    </a:lnTo>
                    <a:lnTo>
                      <a:pt x="6" y="0"/>
                    </a:lnTo>
                    <a:lnTo>
                      <a:pt x="18" y="22"/>
                    </a:lnTo>
                    <a:lnTo>
                      <a:pt x="32" y="0"/>
                    </a:lnTo>
                    <a:lnTo>
                      <a:pt x="38" y="0"/>
                    </a:lnTo>
                    <a:lnTo>
                      <a:pt x="22" y="26"/>
                    </a:lnTo>
                    <a:lnTo>
                      <a:pt x="22" y="48"/>
                    </a:lnTo>
                    <a:lnTo>
                      <a:pt x="16" y="48"/>
                    </a:lnTo>
                    <a:lnTo>
                      <a:pt x="1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72" name="Freeform 26"/>
              <p:cNvSpPr>
                <a:spLocks noEditPoints="1"/>
              </p:cNvSpPr>
              <p:nvPr userDrawn="1"/>
            </p:nvSpPr>
            <p:spPr bwMode="gray">
              <a:xfrm>
                <a:off x="22225" y="304800"/>
                <a:ext cx="777875" cy="301625"/>
              </a:xfrm>
              <a:custGeom>
                <a:avLst/>
                <a:gdLst>
                  <a:gd name="T0" fmla="*/ 199 w 245"/>
                  <a:gd name="T1" fmla="*/ 7 h 95"/>
                  <a:gd name="T2" fmla="*/ 146 w 245"/>
                  <a:gd name="T3" fmla="*/ 60 h 95"/>
                  <a:gd name="T4" fmla="*/ 132 w 245"/>
                  <a:gd name="T5" fmla="*/ 63 h 95"/>
                  <a:gd name="T6" fmla="*/ 132 w 245"/>
                  <a:gd name="T7" fmla="*/ 8 h 95"/>
                  <a:gd name="T8" fmla="*/ 104 w 245"/>
                  <a:gd name="T9" fmla="*/ 8 h 95"/>
                  <a:gd name="T10" fmla="*/ 104 w 245"/>
                  <a:gd name="T11" fmla="*/ 65 h 95"/>
                  <a:gd name="T12" fmla="*/ 70 w 245"/>
                  <a:gd name="T13" fmla="*/ 13 h 95"/>
                  <a:gd name="T14" fmla="*/ 104 w 245"/>
                  <a:gd name="T15" fmla="*/ 0 h 95"/>
                  <a:gd name="T16" fmla="*/ 69 w 245"/>
                  <a:gd name="T17" fmla="*/ 11 h 95"/>
                  <a:gd name="T18" fmla="*/ 67 w 245"/>
                  <a:gd name="T19" fmla="*/ 8 h 95"/>
                  <a:gd name="T20" fmla="*/ 31 w 245"/>
                  <a:gd name="T21" fmla="*/ 8 h 95"/>
                  <a:gd name="T22" fmla="*/ 31 w 245"/>
                  <a:gd name="T23" fmla="*/ 29 h 95"/>
                  <a:gd name="T24" fmla="*/ 8 w 245"/>
                  <a:gd name="T25" fmla="*/ 66 h 95"/>
                  <a:gd name="T26" fmla="*/ 26 w 245"/>
                  <a:gd name="T27" fmla="*/ 57 h 95"/>
                  <a:gd name="T28" fmla="*/ 31 w 245"/>
                  <a:gd name="T29" fmla="*/ 38 h 95"/>
                  <a:gd name="T30" fmla="*/ 31 w 245"/>
                  <a:gd name="T31" fmla="*/ 62 h 95"/>
                  <a:gd name="T32" fmla="*/ 10 w 245"/>
                  <a:gd name="T33" fmla="*/ 68 h 95"/>
                  <a:gd name="T34" fmla="*/ 194 w 245"/>
                  <a:gd name="T35" fmla="*/ 44 h 95"/>
                  <a:gd name="T36" fmla="*/ 176 w 245"/>
                  <a:gd name="T37" fmla="*/ 51 h 95"/>
                  <a:gd name="T38" fmla="*/ 199 w 245"/>
                  <a:gd name="T39" fmla="*/ 24 h 95"/>
                  <a:gd name="T40" fmla="*/ 215 w 245"/>
                  <a:gd name="T41" fmla="*/ 37 h 95"/>
                  <a:gd name="T42" fmla="*/ 245 w 245"/>
                  <a:gd name="T43" fmla="*/ 37 h 95"/>
                  <a:gd name="T44" fmla="*/ 199 w 245"/>
                  <a:gd name="T45" fmla="*/ 7 h 95"/>
                  <a:gd name="T46" fmla="*/ 58 w 245"/>
                  <a:gd name="T47" fmla="*/ 70 h 95"/>
                  <a:gd name="T48" fmla="*/ 58 w 245"/>
                  <a:gd name="T49" fmla="*/ 36 h 95"/>
                  <a:gd name="T50" fmla="*/ 81 w 245"/>
                  <a:gd name="T51" fmla="*/ 70 h 95"/>
                  <a:gd name="T52" fmla="*/ 58 w 245"/>
                  <a:gd name="T53" fmla="*/ 7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5">
                    <a:moveTo>
                      <a:pt x="199" y="7"/>
                    </a:moveTo>
                    <a:cubicBezTo>
                      <a:pt x="158" y="7"/>
                      <a:pt x="143" y="30"/>
                      <a:pt x="146" y="60"/>
                    </a:cubicBezTo>
                    <a:cubicBezTo>
                      <a:pt x="141" y="61"/>
                      <a:pt x="136" y="62"/>
                      <a:pt x="132" y="63"/>
                    </a:cubicBezTo>
                    <a:cubicBezTo>
                      <a:pt x="132" y="8"/>
                      <a:pt x="132" y="8"/>
                      <a:pt x="132" y="8"/>
                    </a:cubicBezTo>
                    <a:cubicBezTo>
                      <a:pt x="104" y="8"/>
                      <a:pt x="104" y="8"/>
                      <a:pt x="104" y="8"/>
                    </a:cubicBezTo>
                    <a:cubicBezTo>
                      <a:pt x="104" y="65"/>
                      <a:pt x="104" y="65"/>
                      <a:pt x="104" y="65"/>
                    </a:cubicBezTo>
                    <a:cubicBezTo>
                      <a:pt x="70" y="13"/>
                      <a:pt x="70" y="13"/>
                      <a:pt x="70" y="13"/>
                    </a:cubicBezTo>
                    <a:cubicBezTo>
                      <a:pt x="81" y="8"/>
                      <a:pt x="93" y="4"/>
                      <a:pt x="104" y="0"/>
                    </a:cubicBezTo>
                    <a:cubicBezTo>
                      <a:pt x="92" y="3"/>
                      <a:pt x="80" y="7"/>
                      <a:pt x="69" y="11"/>
                    </a:cubicBezTo>
                    <a:cubicBezTo>
                      <a:pt x="67" y="8"/>
                      <a:pt x="67" y="8"/>
                      <a:pt x="67" y="8"/>
                    </a:cubicBezTo>
                    <a:cubicBezTo>
                      <a:pt x="31" y="8"/>
                      <a:pt x="31" y="8"/>
                      <a:pt x="31" y="8"/>
                    </a:cubicBezTo>
                    <a:cubicBezTo>
                      <a:pt x="31" y="29"/>
                      <a:pt x="31" y="29"/>
                      <a:pt x="31" y="29"/>
                    </a:cubicBezTo>
                    <a:cubicBezTo>
                      <a:pt x="13" y="40"/>
                      <a:pt x="0" y="54"/>
                      <a:pt x="8" y="66"/>
                    </a:cubicBezTo>
                    <a:cubicBezTo>
                      <a:pt x="26" y="57"/>
                      <a:pt x="26" y="57"/>
                      <a:pt x="26" y="57"/>
                    </a:cubicBezTo>
                    <a:cubicBezTo>
                      <a:pt x="22" y="49"/>
                      <a:pt x="25" y="43"/>
                      <a:pt x="31" y="38"/>
                    </a:cubicBezTo>
                    <a:cubicBezTo>
                      <a:pt x="31" y="62"/>
                      <a:pt x="31" y="62"/>
                      <a:pt x="31" y="62"/>
                    </a:cubicBezTo>
                    <a:cubicBezTo>
                      <a:pt x="10" y="68"/>
                      <a:pt x="10" y="68"/>
                      <a:pt x="10" y="68"/>
                    </a:cubicBezTo>
                    <a:cubicBezTo>
                      <a:pt x="35" y="95"/>
                      <a:pt x="147" y="75"/>
                      <a:pt x="194" y="44"/>
                    </a:cubicBezTo>
                    <a:cubicBezTo>
                      <a:pt x="188" y="46"/>
                      <a:pt x="182" y="49"/>
                      <a:pt x="176" y="51"/>
                    </a:cubicBezTo>
                    <a:cubicBezTo>
                      <a:pt x="176" y="34"/>
                      <a:pt x="184" y="24"/>
                      <a:pt x="199" y="24"/>
                    </a:cubicBezTo>
                    <a:cubicBezTo>
                      <a:pt x="208" y="24"/>
                      <a:pt x="213" y="28"/>
                      <a:pt x="215" y="37"/>
                    </a:cubicBezTo>
                    <a:cubicBezTo>
                      <a:pt x="245" y="37"/>
                      <a:pt x="245" y="37"/>
                      <a:pt x="245" y="37"/>
                    </a:cubicBezTo>
                    <a:cubicBezTo>
                      <a:pt x="243" y="17"/>
                      <a:pt x="228" y="7"/>
                      <a:pt x="199" y="7"/>
                    </a:cubicBezTo>
                    <a:close/>
                    <a:moveTo>
                      <a:pt x="58" y="70"/>
                    </a:moveTo>
                    <a:cubicBezTo>
                      <a:pt x="58" y="36"/>
                      <a:pt x="58" y="36"/>
                      <a:pt x="58" y="36"/>
                    </a:cubicBezTo>
                    <a:cubicBezTo>
                      <a:pt x="81" y="70"/>
                      <a:pt x="81" y="70"/>
                      <a:pt x="81" y="70"/>
                    </a:cubicBezTo>
                    <a:cubicBezTo>
                      <a:pt x="73" y="71"/>
                      <a:pt x="63" y="70"/>
                      <a:pt x="58"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73" name="Freeform 27"/>
              <p:cNvSpPr>
                <a:spLocks/>
              </p:cNvSpPr>
              <p:nvPr userDrawn="1"/>
            </p:nvSpPr>
            <p:spPr bwMode="gray">
              <a:xfrm>
                <a:off x="301625" y="539750"/>
                <a:ext cx="139700" cy="63500"/>
              </a:xfrm>
              <a:custGeom>
                <a:avLst/>
                <a:gdLst>
                  <a:gd name="T0" fmla="*/ 0 w 44"/>
                  <a:gd name="T1" fmla="*/ 9 h 20"/>
                  <a:gd name="T2" fmla="*/ 7 w 44"/>
                  <a:gd name="T3" fmla="*/ 20 h 20"/>
                  <a:gd name="T4" fmla="*/ 44 w 44"/>
                  <a:gd name="T5" fmla="*/ 20 h 20"/>
                  <a:gd name="T6" fmla="*/ 44 w 44"/>
                  <a:gd name="T7" fmla="*/ 0 h 20"/>
                  <a:gd name="T8" fmla="*/ 0 w 44"/>
                  <a:gd name="T9" fmla="*/ 9 h 20"/>
                </a:gdLst>
                <a:ahLst/>
                <a:cxnLst>
                  <a:cxn ang="0">
                    <a:pos x="T0" y="T1"/>
                  </a:cxn>
                  <a:cxn ang="0">
                    <a:pos x="T2" y="T3"/>
                  </a:cxn>
                  <a:cxn ang="0">
                    <a:pos x="T4" y="T5"/>
                  </a:cxn>
                  <a:cxn ang="0">
                    <a:pos x="T6" y="T7"/>
                  </a:cxn>
                  <a:cxn ang="0">
                    <a:pos x="T8" y="T9"/>
                  </a:cxn>
                </a:cxnLst>
                <a:rect l="0" t="0" r="r" b="b"/>
                <a:pathLst>
                  <a:path w="44" h="20">
                    <a:moveTo>
                      <a:pt x="0" y="9"/>
                    </a:moveTo>
                    <a:cubicBezTo>
                      <a:pt x="7" y="20"/>
                      <a:pt x="7" y="20"/>
                      <a:pt x="7" y="20"/>
                    </a:cubicBezTo>
                    <a:cubicBezTo>
                      <a:pt x="44" y="20"/>
                      <a:pt x="44" y="20"/>
                      <a:pt x="44" y="20"/>
                    </a:cubicBezTo>
                    <a:cubicBezTo>
                      <a:pt x="44" y="0"/>
                      <a:pt x="44" y="0"/>
                      <a:pt x="44" y="0"/>
                    </a:cubicBezTo>
                    <a:cubicBezTo>
                      <a:pt x="30" y="4"/>
                      <a:pt x="15" y="7"/>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74" name="Freeform 28"/>
              <p:cNvSpPr>
                <a:spLocks/>
              </p:cNvSpPr>
              <p:nvPr userDrawn="1"/>
            </p:nvSpPr>
            <p:spPr bwMode="gray">
              <a:xfrm>
                <a:off x="120650" y="565150"/>
                <a:ext cx="85725" cy="38100"/>
              </a:xfrm>
              <a:custGeom>
                <a:avLst/>
                <a:gdLst>
                  <a:gd name="T0" fmla="*/ 0 w 27"/>
                  <a:gd name="T1" fmla="*/ 0 h 12"/>
                  <a:gd name="T2" fmla="*/ 0 w 27"/>
                  <a:gd name="T3" fmla="*/ 12 h 12"/>
                  <a:gd name="T4" fmla="*/ 27 w 27"/>
                  <a:gd name="T5" fmla="*/ 12 h 12"/>
                  <a:gd name="T6" fmla="*/ 27 w 27"/>
                  <a:gd name="T7" fmla="*/ 3 h 12"/>
                  <a:gd name="T8" fmla="*/ 0 w 27"/>
                  <a:gd name="T9" fmla="*/ 0 h 12"/>
                </a:gdLst>
                <a:ahLst/>
                <a:cxnLst>
                  <a:cxn ang="0">
                    <a:pos x="T0" y="T1"/>
                  </a:cxn>
                  <a:cxn ang="0">
                    <a:pos x="T2" y="T3"/>
                  </a:cxn>
                  <a:cxn ang="0">
                    <a:pos x="T4" y="T5"/>
                  </a:cxn>
                  <a:cxn ang="0">
                    <a:pos x="T6" y="T7"/>
                  </a:cxn>
                  <a:cxn ang="0">
                    <a:pos x="T8" y="T9"/>
                  </a:cxn>
                </a:cxnLst>
                <a:rect l="0" t="0" r="r" b="b"/>
                <a:pathLst>
                  <a:path w="27" h="12">
                    <a:moveTo>
                      <a:pt x="0" y="0"/>
                    </a:moveTo>
                    <a:cubicBezTo>
                      <a:pt x="0" y="12"/>
                      <a:pt x="0" y="12"/>
                      <a:pt x="0" y="12"/>
                    </a:cubicBezTo>
                    <a:cubicBezTo>
                      <a:pt x="27" y="12"/>
                      <a:pt x="27" y="12"/>
                      <a:pt x="27" y="12"/>
                    </a:cubicBezTo>
                    <a:cubicBezTo>
                      <a:pt x="27" y="3"/>
                      <a:pt x="27" y="3"/>
                      <a:pt x="27" y="3"/>
                    </a:cubicBezTo>
                    <a:cubicBezTo>
                      <a:pt x="20" y="3"/>
                      <a:pt x="4"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75" name="Freeform 29"/>
              <p:cNvSpPr>
                <a:spLocks/>
              </p:cNvSpPr>
              <p:nvPr userDrawn="1"/>
            </p:nvSpPr>
            <p:spPr bwMode="gray">
              <a:xfrm>
                <a:off x="495300" y="488950"/>
                <a:ext cx="311150" cy="114300"/>
              </a:xfrm>
              <a:custGeom>
                <a:avLst/>
                <a:gdLst>
                  <a:gd name="T0" fmla="*/ 68 w 98"/>
                  <a:gd name="T1" fmla="*/ 3 h 36"/>
                  <a:gd name="T2" fmla="*/ 49 w 98"/>
                  <a:gd name="T3" fmla="*/ 19 h 36"/>
                  <a:gd name="T4" fmla="*/ 27 w 98"/>
                  <a:gd name="T5" fmla="*/ 0 h 36"/>
                  <a:gd name="T6" fmla="*/ 0 w 98"/>
                  <a:gd name="T7" fmla="*/ 11 h 36"/>
                  <a:gd name="T8" fmla="*/ 47 w 98"/>
                  <a:gd name="T9" fmla="*/ 36 h 36"/>
                  <a:gd name="T10" fmla="*/ 98 w 98"/>
                  <a:gd name="T11" fmla="*/ 3 h 36"/>
                  <a:gd name="T12" fmla="*/ 68 w 98"/>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98" h="36">
                    <a:moveTo>
                      <a:pt x="68" y="3"/>
                    </a:moveTo>
                    <a:cubicBezTo>
                      <a:pt x="66" y="13"/>
                      <a:pt x="60" y="19"/>
                      <a:pt x="49" y="19"/>
                    </a:cubicBezTo>
                    <a:cubicBezTo>
                      <a:pt x="37" y="19"/>
                      <a:pt x="29" y="12"/>
                      <a:pt x="27" y="0"/>
                    </a:cubicBezTo>
                    <a:cubicBezTo>
                      <a:pt x="19" y="4"/>
                      <a:pt x="10" y="8"/>
                      <a:pt x="0" y="11"/>
                    </a:cubicBezTo>
                    <a:cubicBezTo>
                      <a:pt x="6" y="27"/>
                      <a:pt x="23" y="36"/>
                      <a:pt x="47" y="36"/>
                    </a:cubicBezTo>
                    <a:cubicBezTo>
                      <a:pt x="79" y="36"/>
                      <a:pt x="96" y="26"/>
                      <a:pt x="98" y="3"/>
                    </a:cubicBezTo>
                    <a:lnTo>
                      <a:pt x="6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sp>
            <p:nvSpPr>
              <p:cNvPr id="2076" name="Rectangle 30"/>
              <p:cNvSpPr>
                <a:spLocks noChangeArrowheads="1"/>
              </p:cNvSpPr>
              <p:nvPr userDrawn="1"/>
            </p:nvSpPr>
            <p:spPr bwMode="gray">
              <a:xfrm>
                <a:off x="847725" y="330200"/>
                <a:ext cx="92075"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GB" sz="1800">
                  <a:solidFill>
                    <a:prstClr val="black"/>
                  </a:solidFill>
                  <a:latin typeface="Arial"/>
                  <a:ea typeface="+mn-ea"/>
                </a:endParaRPr>
              </a:p>
            </p:txBody>
          </p:sp>
        </p:grpSp>
      </p:grpSp>
      <p:sp>
        <p:nvSpPr>
          <p:cNvPr id="2" name="Title Placeholder 1"/>
          <p:cNvSpPr>
            <a:spLocks noGrp="1"/>
          </p:cNvSpPr>
          <p:nvPr>
            <p:ph type="title"/>
          </p:nvPr>
        </p:nvSpPr>
        <p:spPr>
          <a:xfrm>
            <a:off x="1547664" y="188640"/>
            <a:ext cx="7139136" cy="1080000"/>
          </a:xfrm>
          <a:prstGeom prst="rect">
            <a:avLst/>
          </a:prstGeom>
        </p:spPr>
        <p:txBody>
          <a:bodyPr vert="horz" lIns="91440" tIns="45720" rIns="91440" bIns="4572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bwMode="white">
          <a:xfrm>
            <a:off x="457200" y="6552000"/>
            <a:ext cx="2133600" cy="2880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pPr fontAlgn="auto">
              <a:spcBef>
                <a:spcPts val="0"/>
              </a:spcBef>
              <a:spcAft>
                <a:spcPts val="0"/>
              </a:spcAft>
            </a:pPr>
            <a:fld id="{0A04CA78-CDCE-47CC-84C2-705E8123B4D0}" type="datetime1">
              <a:rPr lang="en-GB" smtClean="0">
                <a:solidFill>
                  <a:prstClr val="white"/>
                </a:solidFill>
                <a:ea typeface="+mn-ea"/>
              </a:rPr>
              <a:pPr fontAlgn="auto">
                <a:spcBef>
                  <a:spcPts val="0"/>
                </a:spcBef>
                <a:spcAft>
                  <a:spcPts val="0"/>
                </a:spcAft>
              </a:pPr>
              <a:t>7/1/13</a:t>
            </a:fld>
            <a:endParaRPr lang="en-GB" dirty="0">
              <a:solidFill>
                <a:prstClr val="white"/>
              </a:solidFill>
              <a:ea typeface="+mn-ea"/>
            </a:endParaRPr>
          </a:p>
        </p:txBody>
      </p:sp>
      <p:sp>
        <p:nvSpPr>
          <p:cNvPr id="5" name="Footer Placeholder 4"/>
          <p:cNvSpPr>
            <a:spLocks noGrp="1"/>
          </p:cNvSpPr>
          <p:nvPr>
            <p:ph type="ftr" sz="quarter" idx="3"/>
          </p:nvPr>
        </p:nvSpPr>
        <p:spPr>
          <a:xfrm>
            <a:off x="3124200" y="6552000"/>
            <a:ext cx="2895600" cy="28800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pPr fontAlgn="auto">
              <a:spcBef>
                <a:spcPts val="0"/>
              </a:spcBef>
              <a:spcAft>
                <a:spcPts val="0"/>
              </a:spcAft>
            </a:pPr>
            <a:r>
              <a:rPr lang="en-GB" smtClean="0">
                <a:solidFill>
                  <a:prstClr val="black">
                    <a:tint val="75000"/>
                  </a:prstClr>
                </a:solidFill>
                <a:ea typeface="+mn-ea"/>
              </a:rPr>
              <a:t>NATO UNCLASSIFIED</a:t>
            </a:r>
            <a:endParaRPr lang="en-GB">
              <a:solidFill>
                <a:prstClr val="black">
                  <a:tint val="75000"/>
                </a:prstClr>
              </a:solidFill>
              <a:ea typeface="+mn-ea"/>
            </a:endParaRPr>
          </a:p>
        </p:txBody>
      </p:sp>
      <p:sp>
        <p:nvSpPr>
          <p:cNvPr id="6" name="Slide Number Placeholder 5"/>
          <p:cNvSpPr>
            <a:spLocks noGrp="1"/>
          </p:cNvSpPr>
          <p:nvPr>
            <p:ph type="sldNum" sz="quarter" idx="4"/>
          </p:nvPr>
        </p:nvSpPr>
        <p:spPr bwMode="white">
          <a:xfrm>
            <a:off x="6553200" y="6552000"/>
            <a:ext cx="2133600" cy="288000"/>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pPr fontAlgn="auto">
              <a:spcBef>
                <a:spcPts val="0"/>
              </a:spcBef>
              <a:spcAft>
                <a:spcPts val="0"/>
              </a:spcAft>
            </a:pPr>
            <a:fld id="{1ECC1647-A5EC-45A3-B9B8-A5C71E86B6B6}" type="slidenum">
              <a:rPr lang="en-GB" smtClean="0">
                <a:solidFill>
                  <a:prstClr val="white"/>
                </a:solidFill>
                <a:ea typeface="+mn-ea"/>
              </a:rPr>
              <a:pPr fontAlgn="auto">
                <a:spcBef>
                  <a:spcPts val="0"/>
                </a:spcBef>
                <a:spcAft>
                  <a:spcPts val="0"/>
                </a:spcAft>
              </a:pPr>
              <a:t>‹#›</a:t>
            </a:fld>
            <a:endParaRPr lang="en-GB">
              <a:solidFill>
                <a:prstClr val="white"/>
              </a:solidFill>
              <a:ea typeface="+mn-ea"/>
            </a:endParaRPr>
          </a:p>
        </p:txBody>
      </p:sp>
    </p:spTree>
    <p:extLst>
      <p:ext uri="{BB962C8B-B14F-4D97-AF65-F5344CB8AC3E}">
        <p14:creationId xmlns:p14="http://schemas.microsoft.com/office/powerpoint/2010/main" val="22414501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timing>
    <p:tnLst>
      <p:par>
        <p:cTn xmlns:p14="http://schemas.microsoft.com/office/powerpoint/2010/main" id="1" dur="indefinite" restart="never" nodeType="tmRoot"/>
      </p:par>
    </p:tnLst>
  </p:timing>
  <p:hf hdr="0" dt="0"/>
  <p:txStyles>
    <p:titleStyle>
      <a:lvl1pPr marL="0" indent="0"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3.xml"/><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jpeg"/><Relationship Id="rId1" Type="http://schemas.openxmlformats.org/officeDocument/2006/relationships/tags" Target="../tags/tag6.xml"/><Relationship Id="rId2" Type="http://schemas.openxmlformats.org/officeDocument/2006/relationships/tags" Target="../tags/tag7.xml"/></Relationships>
</file>

<file path=ppt/slides/_rels/slide11.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jpeg"/><Relationship Id="rId13" Type="http://schemas.microsoft.com/office/2007/relationships/hdphoto" Target="../media/hdphoto2.wdp"/><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png"/><Relationship Id="rId1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2.png"/><Relationship Id="rId5" Type="http://schemas.microsoft.com/office/2007/relationships/hdphoto" Target="../media/hdphoto1.wdp"/><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s>
</file>

<file path=ppt/slides/_rels/slide12.xml.rels><?xml version="1.0" encoding="UTF-8" standalone="yes"?>
<Relationships xmlns="http://schemas.openxmlformats.org/package/2006/relationships"><Relationship Id="rId9" Type="http://schemas.openxmlformats.org/officeDocument/2006/relationships/image" Target="../media/image34.png"/><Relationship Id="rId20" Type="http://schemas.openxmlformats.org/officeDocument/2006/relationships/image" Target="../media/image49.gif"/><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jpeg"/><Relationship Id="rId15" Type="http://schemas.microsoft.com/office/2007/relationships/hdphoto" Target="../media/hdphoto2.wdp"/><Relationship Id="rId16" Type="http://schemas.openxmlformats.org/officeDocument/2006/relationships/image" Target="../media/image40.png"/><Relationship Id="rId17" Type="http://schemas.openxmlformats.org/officeDocument/2006/relationships/image" Target="../media/image41.png"/><Relationship Id="rId18" Type="http://schemas.openxmlformats.org/officeDocument/2006/relationships/image" Target="../media/image47.gif"/><Relationship Id="rId19" Type="http://schemas.openxmlformats.org/officeDocument/2006/relationships/image" Target="../media/image48.png"/><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31.png"/><Relationship Id="rId6" Type="http://schemas.openxmlformats.org/officeDocument/2006/relationships/image" Target="../media/image46.jpeg"/><Relationship Id="rId7" Type="http://schemas.microsoft.com/office/2007/relationships/hdphoto" Target="../media/hdphoto3.wdp"/><Relationship Id="rId8" Type="http://schemas.openxmlformats.org/officeDocument/2006/relationships/image" Target="../media/image33.png"/></Relationships>
</file>

<file path=ppt/slides/_rels/slide13.xml.rels><?xml version="1.0" encoding="UTF-8" standalone="yes"?>
<Relationships xmlns="http://schemas.openxmlformats.org/package/2006/relationships"><Relationship Id="rId142" Type="http://schemas.openxmlformats.org/officeDocument/2006/relationships/tags" Target="../tags/tag150.xml"/><Relationship Id="rId143" Type="http://schemas.openxmlformats.org/officeDocument/2006/relationships/tags" Target="../tags/tag151.xml"/><Relationship Id="rId144" Type="http://schemas.openxmlformats.org/officeDocument/2006/relationships/tags" Target="../tags/tag152.xml"/><Relationship Id="rId145" Type="http://schemas.openxmlformats.org/officeDocument/2006/relationships/tags" Target="../tags/tag153.xml"/><Relationship Id="rId146" Type="http://schemas.openxmlformats.org/officeDocument/2006/relationships/tags" Target="../tags/tag154.xml"/><Relationship Id="rId147" Type="http://schemas.openxmlformats.org/officeDocument/2006/relationships/tags" Target="../tags/tag155.xml"/><Relationship Id="rId148" Type="http://schemas.openxmlformats.org/officeDocument/2006/relationships/tags" Target="../tags/tag156.xml"/><Relationship Id="rId149" Type="http://schemas.openxmlformats.org/officeDocument/2006/relationships/slideLayout" Target="../slideLayouts/slideLayout3.xml"/><Relationship Id="rId40" Type="http://schemas.openxmlformats.org/officeDocument/2006/relationships/tags" Target="../tags/tag48.xml"/><Relationship Id="rId41" Type="http://schemas.openxmlformats.org/officeDocument/2006/relationships/tags" Target="../tags/tag49.xml"/><Relationship Id="rId42" Type="http://schemas.openxmlformats.org/officeDocument/2006/relationships/tags" Target="../tags/tag50.xml"/><Relationship Id="rId43" Type="http://schemas.openxmlformats.org/officeDocument/2006/relationships/tags" Target="../tags/tag51.xml"/><Relationship Id="rId44" Type="http://schemas.openxmlformats.org/officeDocument/2006/relationships/tags" Target="../tags/tag52.xml"/><Relationship Id="rId45" Type="http://schemas.openxmlformats.org/officeDocument/2006/relationships/tags" Target="../tags/tag53.xml"/><Relationship Id="rId46" Type="http://schemas.openxmlformats.org/officeDocument/2006/relationships/tags" Target="../tags/tag54.xml"/><Relationship Id="rId47" Type="http://schemas.openxmlformats.org/officeDocument/2006/relationships/tags" Target="../tags/tag55.xml"/><Relationship Id="rId48" Type="http://schemas.openxmlformats.org/officeDocument/2006/relationships/tags" Target="../tags/tag56.xml"/><Relationship Id="rId49" Type="http://schemas.openxmlformats.org/officeDocument/2006/relationships/tags" Target="../tags/tag57.xml"/><Relationship Id="rId80" Type="http://schemas.openxmlformats.org/officeDocument/2006/relationships/tags" Target="../tags/tag88.xml"/><Relationship Id="rId81" Type="http://schemas.openxmlformats.org/officeDocument/2006/relationships/tags" Target="../tags/tag89.xml"/><Relationship Id="rId82" Type="http://schemas.openxmlformats.org/officeDocument/2006/relationships/tags" Target="../tags/tag90.xml"/><Relationship Id="rId83" Type="http://schemas.openxmlformats.org/officeDocument/2006/relationships/tags" Target="../tags/tag91.xml"/><Relationship Id="rId84" Type="http://schemas.openxmlformats.org/officeDocument/2006/relationships/tags" Target="../tags/tag92.xml"/><Relationship Id="rId85" Type="http://schemas.openxmlformats.org/officeDocument/2006/relationships/tags" Target="../tags/tag93.xml"/><Relationship Id="rId86" Type="http://schemas.openxmlformats.org/officeDocument/2006/relationships/tags" Target="../tags/tag94.xml"/><Relationship Id="rId87" Type="http://schemas.openxmlformats.org/officeDocument/2006/relationships/tags" Target="../tags/tag95.xml"/><Relationship Id="rId88" Type="http://schemas.openxmlformats.org/officeDocument/2006/relationships/tags" Target="../tags/tag96.xml"/><Relationship Id="rId89" Type="http://schemas.openxmlformats.org/officeDocument/2006/relationships/tags" Target="../tags/tag97.xml"/><Relationship Id="rId110" Type="http://schemas.openxmlformats.org/officeDocument/2006/relationships/tags" Target="../tags/tag118.xml"/><Relationship Id="rId111" Type="http://schemas.openxmlformats.org/officeDocument/2006/relationships/tags" Target="../tags/tag119.xml"/><Relationship Id="rId112" Type="http://schemas.openxmlformats.org/officeDocument/2006/relationships/tags" Target="../tags/tag120.xml"/><Relationship Id="rId113" Type="http://schemas.openxmlformats.org/officeDocument/2006/relationships/tags" Target="../tags/tag121.xml"/><Relationship Id="rId114" Type="http://schemas.openxmlformats.org/officeDocument/2006/relationships/tags" Target="../tags/tag122.xml"/><Relationship Id="rId115" Type="http://schemas.openxmlformats.org/officeDocument/2006/relationships/tags" Target="../tags/tag123.xml"/><Relationship Id="rId116" Type="http://schemas.openxmlformats.org/officeDocument/2006/relationships/tags" Target="../tags/tag124.xml"/><Relationship Id="rId117" Type="http://schemas.openxmlformats.org/officeDocument/2006/relationships/tags" Target="../tags/tag125.xml"/><Relationship Id="rId118" Type="http://schemas.openxmlformats.org/officeDocument/2006/relationships/tags" Target="../tags/tag126.xml"/><Relationship Id="rId119" Type="http://schemas.openxmlformats.org/officeDocument/2006/relationships/tags" Target="../tags/tag127.xml"/><Relationship Id="rId150" Type="http://schemas.openxmlformats.org/officeDocument/2006/relationships/notesSlide" Target="../notesSlides/notesSlide10.xml"/><Relationship Id="rId151" Type="http://schemas.openxmlformats.org/officeDocument/2006/relationships/oleObject" Target="../embeddings/oleObject2.bin"/><Relationship Id="rId152" Type="http://schemas.openxmlformats.org/officeDocument/2006/relationships/image" Target="../media/image50.jpeg"/><Relationship Id="rId10" Type="http://schemas.openxmlformats.org/officeDocument/2006/relationships/tags" Target="../tags/tag18.xml"/><Relationship Id="rId11" Type="http://schemas.openxmlformats.org/officeDocument/2006/relationships/tags" Target="../tags/tag19.xml"/><Relationship Id="rId12" Type="http://schemas.openxmlformats.org/officeDocument/2006/relationships/tags" Target="../tags/tag20.xml"/><Relationship Id="rId13" Type="http://schemas.openxmlformats.org/officeDocument/2006/relationships/tags" Target="../tags/tag21.xml"/><Relationship Id="rId14" Type="http://schemas.openxmlformats.org/officeDocument/2006/relationships/tags" Target="../tags/tag22.xml"/><Relationship Id="rId15" Type="http://schemas.openxmlformats.org/officeDocument/2006/relationships/tags" Target="../tags/tag23.xml"/><Relationship Id="rId16" Type="http://schemas.openxmlformats.org/officeDocument/2006/relationships/tags" Target="../tags/tag24.xml"/><Relationship Id="rId17" Type="http://schemas.openxmlformats.org/officeDocument/2006/relationships/tags" Target="../tags/tag25.xml"/><Relationship Id="rId18" Type="http://schemas.openxmlformats.org/officeDocument/2006/relationships/tags" Target="../tags/tag26.xml"/><Relationship Id="rId19" Type="http://schemas.openxmlformats.org/officeDocument/2006/relationships/tags" Target="../tags/tag27.xml"/><Relationship Id="rId153" Type="http://schemas.openxmlformats.org/officeDocument/2006/relationships/image" Target="../media/image51.jpeg"/><Relationship Id="rId154" Type="http://schemas.openxmlformats.org/officeDocument/2006/relationships/image" Target="../media/image52.png"/><Relationship Id="rId155" Type="http://schemas.openxmlformats.org/officeDocument/2006/relationships/image" Target="../media/image53.png"/><Relationship Id="rId156" Type="http://schemas.openxmlformats.org/officeDocument/2006/relationships/image" Target="../media/image54.png"/><Relationship Id="rId157" Type="http://schemas.openxmlformats.org/officeDocument/2006/relationships/image" Target="../media/image55.png"/><Relationship Id="rId158" Type="http://schemas.openxmlformats.org/officeDocument/2006/relationships/image" Target="../media/image56.png"/><Relationship Id="rId159" Type="http://schemas.openxmlformats.org/officeDocument/2006/relationships/image" Target="../media/image57.png"/><Relationship Id="rId50" Type="http://schemas.openxmlformats.org/officeDocument/2006/relationships/tags" Target="../tags/tag58.xml"/><Relationship Id="rId51" Type="http://schemas.openxmlformats.org/officeDocument/2006/relationships/tags" Target="../tags/tag59.xml"/><Relationship Id="rId52" Type="http://schemas.openxmlformats.org/officeDocument/2006/relationships/tags" Target="../tags/tag60.xml"/><Relationship Id="rId53" Type="http://schemas.openxmlformats.org/officeDocument/2006/relationships/tags" Target="../tags/tag61.xml"/><Relationship Id="rId54" Type="http://schemas.openxmlformats.org/officeDocument/2006/relationships/tags" Target="../tags/tag62.xml"/><Relationship Id="rId55" Type="http://schemas.openxmlformats.org/officeDocument/2006/relationships/tags" Target="../tags/tag63.xml"/><Relationship Id="rId56" Type="http://schemas.openxmlformats.org/officeDocument/2006/relationships/tags" Target="../tags/tag64.xml"/><Relationship Id="rId57" Type="http://schemas.openxmlformats.org/officeDocument/2006/relationships/tags" Target="../tags/tag65.xml"/><Relationship Id="rId58" Type="http://schemas.openxmlformats.org/officeDocument/2006/relationships/tags" Target="../tags/tag66.xml"/><Relationship Id="rId59" Type="http://schemas.openxmlformats.org/officeDocument/2006/relationships/tags" Target="../tags/tag67.xml"/><Relationship Id="rId90" Type="http://schemas.openxmlformats.org/officeDocument/2006/relationships/tags" Target="../tags/tag98.xml"/><Relationship Id="rId91" Type="http://schemas.openxmlformats.org/officeDocument/2006/relationships/tags" Target="../tags/tag99.xml"/><Relationship Id="rId92" Type="http://schemas.openxmlformats.org/officeDocument/2006/relationships/tags" Target="../tags/tag100.xml"/><Relationship Id="rId93" Type="http://schemas.openxmlformats.org/officeDocument/2006/relationships/tags" Target="../tags/tag101.xml"/><Relationship Id="rId94" Type="http://schemas.openxmlformats.org/officeDocument/2006/relationships/tags" Target="../tags/tag102.xml"/><Relationship Id="rId95" Type="http://schemas.openxmlformats.org/officeDocument/2006/relationships/tags" Target="../tags/tag103.xml"/><Relationship Id="rId96" Type="http://schemas.openxmlformats.org/officeDocument/2006/relationships/tags" Target="../tags/tag104.xml"/><Relationship Id="rId97" Type="http://schemas.openxmlformats.org/officeDocument/2006/relationships/tags" Target="../tags/tag105.xml"/><Relationship Id="rId98" Type="http://schemas.openxmlformats.org/officeDocument/2006/relationships/tags" Target="../tags/tag106.xml"/><Relationship Id="rId99" Type="http://schemas.openxmlformats.org/officeDocument/2006/relationships/tags" Target="../tags/tag107.xml"/><Relationship Id="rId120" Type="http://schemas.openxmlformats.org/officeDocument/2006/relationships/tags" Target="../tags/tag128.xml"/><Relationship Id="rId121" Type="http://schemas.openxmlformats.org/officeDocument/2006/relationships/tags" Target="../tags/tag129.xml"/><Relationship Id="rId122" Type="http://schemas.openxmlformats.org/officeDocument/2006/relationships/tags" Target="../tags/tag130.xml"/><Relationship Id="rId123" Type="http://schemas.openxmlformats.org/officeDocument/2006/relationships/tags" Target="../tags/tag131.xml"/><Relationship Id="rId124" Type="http://schemas.openxmlformats.org/officeDocument/2006/relationships/tags" Target="../tags/tag132.xml"/><Relationship Id="rId125" Type="http://schemas.openxmlformats.org/officeDocument/2006/relationships/tags" Target="../tags/tag133.xml"/><Relationship Id="rId126" Type="http://schemas.openxmlformats.org/officeDocument/2006/relationships/tags" Target="../tags/tag134.xml"/><Relationship Id="rId127" Type="http://schemas.openxmlformats.org/officeDocument/2006/relationships/tags" Target="../tags/tag135.xml"/><Relationship Id="rId128" Type="http://schemas.openxmlformats.org/officeDocument/2006/relationships/tags" Target="../tags/tag136.xml"/><Relationship Id="rId129" Type="http://schemas.openxmlformats.org/officeDocument/2006/relationships/tags" Target="../tags/tag137.xml"/><Relationship Id="rId160" Type="http://schemas.openxmlformats.org/officeDocument/2006/relationships/image" Target="../media/image58.png"/><Relationship Id="rId161" Type="http://schemas.openxmlformats.org/officeDocument/2006/relationships/image" Target="../media/image59.png"/><Relationship Id="rId162" Type="http://schemas.openxmlformats.org/officeDocument/2006/relationships/image" Target="../media/image60.png"/><Relationship Id="rId20" Type="http://schemas.openxmlformats.org/officeDocument/2006/relationships/tags" Target="../tags/tag28.xml"/><Relationship Id="rId21" Type="http://schemas.openxmlformats.org/officeDocument/2006/relationships/tags" Target="../tags/tag29.xml"/><Relationship Id="rId22" Type="http://schemas.openxmlformats.org/officeDocument/2006/relationships/tags" Target="../tags/tag30.xml"/><Relationship Id="rId23" Type="http://schemas.openxmlformats.org/officeDocument/2006/relationships/tags" Target="../tags/tag31.xml"/><Relationship Id="rId24" Type="http://schemas.openxmlformats.org/officeDocument/2006/relationships/tags" Target="../tags/tag32.xml"/><Relationship Id="rId25" Type="http://schemas.openxmlformats.org/officeDocument/2006/relationships/tags" Target="../tags/tag33.xml"/><Relationship Id="rId26" Type="http://schemas.openxmlformats.org/officeDocument/2006/relationships/tags" Target="../tags/tag34.xml"/><Relationship Id="rId27" Type="http://schemas.openxmlformats.org/officeDocument/2006/relationships/tags" Target="../tags/tag35.xml"/><Relationship Id="rId28" Type="http://schemas.openxmlformats.org/officeDocument/2006/relationships/tags" Target="../tags/tag36.xml"/><Relationship Id="rId29" Type="http://schemas.openxmlformats.org/officeDocument/2006/relationships/tags" Target="../tags/tag37.xml"/><Relationship Id="rId163" Type="http://schemas.openxmlformats.org/officeDocument/2006/relationships/image" Target="../media/image61.png"/><Relationship Id="rId164" Type="http://schemas.openxmlformats.org/officeDocument/2006/relationships/image" Target="../media/image62.png"/><Relationship Id="rId165" Type="http://schemas.openxmlformats.org/officeDocument/2006/relationships/image" Target="../media/image63.png"/><Relationship Id="rId166" Type="http://schemas.openxmlformats.org/officeDocument/2006/relationships/image" Target="../media/image64.png"/><Relationship Id="rId167" Type="http://schemas.openxmlformats.org/officeDocument/2006/relationships/image" Target="../media/image65.png"/><Relationship Id="rId168" Type="http://schemas.openxmlformats.org/officeDocument/2006/relationships/image" Target="../media/image66.png"/><Relationship Id="rId60" Type="http://schemas.openxmlformats.org/officeDocument/2006/relationships/tags" Target="../tags/tag68.xml"/><Relationship Id="rId61" Type="http://schemas.openxmlformats.org/officeDocument/2006/relationships/tags" Target="../tags/tag69.xml"/><Relationship Id="rId62" Type="http://schemas.openxmlformats.org/officeDocument/2006/relationships/tags" Target="../tags/tag70.xml"/><Relationship Id="rId63" Type="http://schemas.openxmlformats.org/officeDocument/2006/relationships/tags" Target="../tags/tag71.xml"/><Relationship Id="rId64" Type="http://schemas.openxmlformats.org/officeDocument/2006/relationships/tags" Target="../tags/tag72.xml"/><Relationship Id="rId65" Type="http://schemas.openxmlformats.org/officeDocument/2006/relationships/tags" Target="../tags/tag73.xml"/><Relationship Id="rId66" Type="http://schemas.openxmlformats.org/officeDocument/2006/relationships/tags" Target="../tags/tag74.xml"/><Relationship Id="rId67" Type="http://schemas.openxmlformats.org/officeDocument/2006/relationships/tags" Target="../tags/tag75.xml"/><Relationship Id="rId68" Type="http://schemas.openxmlformats.org/officeDocument/2006/relationships/tags" Target="../tags/tag76.xml"/><Relationship Id="rId69" Type="http://schemas.openxmlformats.org/officeDocument/2006/relationships/tags" Target="../tags/tag77.xml"/><Relationship Id="rId130" Type="http://schemas.openxmlformats.org/officeDocument/2006/relationships/tags" Target="../tags/tag138.xml"/><Relationship Id="rId131" Type="http://schemas.openxmlformats.org/officeDocument/2006/relationships/tags" Target="../tags/tag139.xml"/><Relationship Id="rId132" Type="http://schemas.openxmlformats.org/officeDocument/2006/relationships/tags" Target="../tags/tag140.xml"/><Relationship Id="rId133" Type="http://schemas.openxmlformats.org/officeDocument/2006/relationships/tags" Target="../tags/tag141.xml"/><Relationship Id="rId134" Type="http://schemas.openxmlformats.org/officeDocument/2006/relationships/tags" Target="../tags/tag142.xml"/><Relationship Id="rId135" Type="http://schemas.openxmlformats.org/officeDocument/2006/relationships/tags" Target="../tags/tag143.xml"/><Relationship Id="rId136" Type="http://schemas.openxmlformats.org/officeDocument/2006/relationships/tags" Target="../tags/tag144.xml"/><Relationship Id="rId137" Type="http://schemas.openxmlformats.org/officeDocument/2006/relationships/tags" Target="../tags/tag145.xml"/><Relationship Id="rId138" Type="http://schemas.openxmlformats.org/officeDocument/2006/relationships/tags" Target="../tags/tag146.xml"/><Relationship Id="rId139" Type="http://schemas.openxmlformats.org/officeDocument/2006/relationships/tags" Target="../tags/tag147.xml"/><Relationship Id="rId30" Type="http://schemas.openxmlformats.org/officeDocument/2006/relationships/tags" Target="../tags/tag38.xml"/><Relationship Id="rId31" Type="http://schemas.openxmlformats.org/officeDocument/2006/relationships/tags" Target="../tags/tag39.xml"/><Relationship Id="rId32" Type="http://schemas.openxmlformats.org/officeDocument/2006/relationships/tags" Target="../tags/tag40.xml"/><Relationship Id="rId33" Type="http://schemas.openxmlformats.org/officeDocument/2006/relationships/tags" Target="../tags/tag41.xml"/><Relationship Id="rId34" Type="http://schemas.openxmlformats.org/officeDocument/2006/relationships/tags" Target="../tags/tag42.xml"/><Relationship Id="rId35" Type="http://schemas.openxmlformats.org/officeDocument/2006/relationships/tags" Target="../tags/tag43.xml"/><Relationship Id="rId36" Type="http://schemas.openxmlformats.org/officeDocument/2006/relationships/tags" Target="../tags/tag44.xml"/><Relationship Id="rId37" Type="http://schemas.openxmlformats.org/officeDocument/2006/relationships/tags" Target="../tags/tag45.xml"/><Relationship Id="rId38" Type="http://schemas.openxmlformats.org/officeDocument/2006/relationships/tags" Target="../tags/tag46.xml"/><Relationship Id="rId39" Type="http://schemas.openxmlformats.org/officeDocument/2006/relationships/tags" Target="../tags/tag47.xml"/><Relationship Id="rId70" Type="http://schemas.openxmlformats.org/officeDocument/2006/relationships/tags" Target="../tags/tag78.xml"/><Relationship Id="rId71" Type="http://schemas.openxmlformats.org/officeDocument/2006/relationships/tags" Target="../tags/tag79.xml"/><Relationship Id="rId72" Type="http://schemas.openxmlformats.org/officeDocument/2006/relationships/tags" Target="../tags/tag80.xml"/><Relationship Id="rId73" Type="http://schemas.openxmlformats.org/officeDocument/2006/relationships/tags" Target="../tags/tag81.xml"/><Relationship Id="rId74" Type="http://schemas.openxmlformats.org/officeDocument/2006/relationships/tags" Target="../tags/tag82.xml"/><Relationship Id="rId75" Type="http://schemas.openxmlformats.org/officeDocument/2006/relationships/tags" Target="../tags/tag83.xml"/><Relationship Id="rId76" Type="http://schemas.openxmlformats.org/officeDocument/2006/relationships/tags" Target="../tags/tag84.xml"/><Relationship Id="rId77" Type="http://schemas.openxmlformats.org/officeDocument/2006/relationships/tags" Target="../tags/tag85.xml"/><Relationship Id="rId78" Type="http://schemas.openxmlformats.org/officeDocument/2006/relationships/tags" Target="../tags/tag86.xml"/><Relationship Id="rId79" Type="http://schemas.openxmlformats.org/officeDocument/2006/relationships/tags" Target="../tags/tag87.xml"/><Relationship Id="rId1" Type="http://schemas.openxmlformats.org/officeDocument/2006/relationships/vmlDrawing" Target="../drawings/vmlDrawing2.vml"/><Relationship Id="rId2" Type="http://schemas.openxmlformats.org/officeDocument/2006/relationships/tags" Target="../tags/tag10.xml"/><Relationship Id="rId3" Type="http://schemas.openxmlformats.org/officeDocument/2006/relationships/tags" Target="../tags/tag11.xml"/><Relationship Id="rId4" Type="http://schemas.openxmlformats.org/officeDocument/2006/relationships/tags" Target="../tags/tag12.xml"/><Relationship Id="rId100" Type="http://schemas.openxmlformats.org/officeDocument/2006/relationships/tags" Target="../tags/tag108.xml"/><Relationship Id="rId101" Type="http://schemas.openxmlformats.org/officeDocument/2006/relationships/tags" Target="../tags/tag109.xml"/><Relationship Id="rId102" Type="http://schemas.openxmlformats.org/officeDocument/2006/relationships/tags" Target="../tags/tag110.xml"/><Relationship Id="rId103" Type="http://schemas.openxmlformats.org/officeDocument/2006/relationships/tags" Target="../tags/tag111.xml"/><Relationship Id="rId104" Type="http://schemas.openxmlformats.org/officeDocument/2006/relationships/tags" Target="../tags/tag112.xml"/><Relationship Id="rId105" Type="http://schemas.openxmlformats.org/officeDocument/2006/relationships/tags" Target="../tags/tag113.xml"/><Relationship Id="rId106" Type="http://schemas.openxmlformats.org/officeDocument/2006/relationships/tags" Target="../tags/tag114.xml"/><Relationship Id="rId107" Type="http://schemas.openxmlformats.org/officeDocument/2006/relationships/tags" Target="../tags/tag115.xml"/><Relationship Id="rId108" Type="http://schemas.openxmlformats.org/officeDocument/2006/relationships/tags" Target="../tags/tag116.xml"/><Relationship Id="rId109" Type="http://schemas.openxmlformats.org/officeDocument/2006/relationships/tags" Target="../tags/tag117.xml"/><Relationship Id="rId5" Type="http://schemas.openxmlformats.org/officeDocument/2006/relationships/tags" Target="../tags/tag13.xml"/><Relationship Id="rId6" Type="http://schemas.openxmlformats.org/officeDocument/2006/relationships/tags" Target="../tags/tag14.xml"/><Relationship Id="rId7" Type="http://schemas.openxmlformats.org/officeDocument/2006/relationships/tags" Target="../tags/tag15.xml"/><Relationship Id="rId8" Type="http://schemas.openxmlformats.org/officeDocument/2006/relationships/tags" Target="../tags/tag16.xml"/><Relationship Id="rId9" Type="http://schemas.openxmlformats.org/officeDocument/2006/relationships/tags" Target="../tags/tag17.xml"/><Relationship Id="rId140" Type="http://schemas.openxmlformats.org/officeDocument/2006/relationships/tags" Target="../tags/tag148.xml"/><Relationship Id="rId141" Type="http://schemas.openxmlformats.org/officeDocument/2006/relationships/tags" Target="../tags/tag149.xml"/></Relationships>
</file>

<file path=ppt/slides/_rels/slide14.xml.rels><?xml version="1.0" encoding="UTF-8" standalone="yes"?>
<Relationships xmlns="http://schemas.openxmlformats.org/package/2006/relationships"><Relationship Id="rId11" Type="http://schemas.openxmlformats.org/officeDocument/2006/relationships/image" Target="../media/image75.png"/><Relationship Id="rId12" Type="http://schemas.openxmlformats.org/officeDocument/2006/relationships/image" Target="../media/image76.png"/><Relationship Id="rId13" Type="http://schemas.openxmlformats.org/officeDocument/2006/relationships/image" Target="../media/image77.jpeg"/><Relationship Id="rId14" Type="http://schemas.openxmlformats.org/officeDocument/2006/relationships/image" Target="../media/image78.png"/><Relationship Id="rId15"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jpeg"/><Relationship Id="rId10" Type="http://schemas.openxmlformats.org/officeDocument/2006/relationships/image" Target="../media/image7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9" Type="http://schemas.openxmlformats.org/officeDocument/2006/relationships/image" Target="../media/image86.png"/><Relationship Id="rId20" Type="http://schemas.openxmlformats.org/officeDocument/2006/relationships/image" Target="../media/image97.jpeg"/><Relationship Id="rId21" Type="http://schemas.openxmlformats.org/officeDocument/2006/relationships/image" Target="../media/image98.png"/><Relationship Id="rId22" Type="http://schemas.openxmlformats.org/officeDocument/2006/relationships/image" Target="../media/image99.jpeg"/><Relationship Id="rId23" Type="http://schemas.openxmlformats.org/officeDocument/2006/relationships/image" Target="../media/image100.png"/><Relationship Id="rId24" Type="http://schemas.openxmlformats.org/officeDocument/2006/relationships/image" Target="../media/image101.png"/><Relationship Id="rId25" Type="http://schemas.openxmlformats.org/officeDocument/2006/relationships/image" Target="../media/image102.png"/><Relationship Id="rId26" Type="http://schemas.openxmlformats.org/officeDocument/2006/relationships/image" Target="../media/image103.jpeg"/><Relationship Id="rId27" Type="http://schemas.openxmlformats.org/officeDocument/2006/relationships/image" Target="../media/image104.png"/><Relationship Id="rId10" Type="http://schemas.openxmlformats.org/officeDocument/2006/relationships/image" Target="../media/image87.png"/><Relationship Id="rId11" Type="http://schemas.openxmlformats.org/officeDocument/2006/relationships/image" Target="../media/image88.png"/><Relationship Id="rId12" Type="http://schemas.openxmlformats.org/officeDocument/2006/relationships/image" Target="../media/image89.png"/><Relationship Id="rId13" Type="http://schemas.openxmlformats.org/officeDocument/2006/relationships/image" Target="../media/image90.png"/><Relationship Id="rId14" Type="http://schemas.openxmlformats.org/officeDocument/2006/relationships/image" Target="../media/image91.png"/><Relationship Id="rId15" Type="http://schemas.openxmlformats.org/officeDocument/2006/relationships/image" Target="../media/image92.png"/><Relationship Id="rId16" Type="http://schemas.openxmlformats.org/officeDocument/2006/relationships/image" Target="../media/image93.png"/><Relationship Id="rId17" Type="http://schemas.openxmlformats.org/officeDocument/2006/relationships/image" Target="../media/image94.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tags" Target="../tags/tag157.xml"/><Relationship Id="rId2" Type="http://schemas.openxmlformats.org/officeDocument/2006/relationships/tags" Target="../tags/tag158.xml"/><Relationship Id="rId3" Type="http://schemas.openxmlformats.org/officeDocument/2006/relationships/slideLayout" Target="../slideLayouts/slideLayout3.xml"/><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jpeg"/><Relationship Id="rId7" Type="http://schemas.openxmlformats.org/officeDocument/2006/relationships/image" Target="../media/image84.jpeg"/><Relationship Id="rId8" Type="http://schemas.openxmlformats.org/officeDocument/2006/relationships/image" Target="../media/image85.png"/></Relationships>
</file>

<file path=ppt/slides/_rels/slide18.xml.rels><?xml version="1.0" encoding="UTF-8" standalone="yes"?>
<Relationships xmlns="http://schemas.openxmlformats.org/package/2006/relationships"><Relationship Id="rId20" Type="http://schemas.openxmlformats.org/officeDocument/2006/relationships/image" Target="../media/image123.jpeg"/><Relationship Id="rId21" Type="http://schemas.openxmlformats.org/officeDocument/2006/relationships/image" Target="../media/image124.jpeg"/><Relationship Id="rId22" Type="http://schemas.openxmlformats.org/officeDocument/2006/relationships/image" Target="../media/image125.jpeg"/><Relationship Id="rId23" Type="http://schemas.openxmlformats.org/officeDocument/2006/relationships/image" Target="../media/image126.png"/><Relationship Id="rId24" Type="http://schemas.openxmlformats.org/officeDocument/2006/relationships/image" Target="../media/image127.png"/><Relationship Id="rId25" Type="http://schemas.openxmlformats.org/officeDocument/2006/relationships/image" Target="../media/image128.jpeg"/><Relationship Id="rId26" Type="http://schemas.openxmlformats.org/officeDocument/2006/relationships/image" Target="../media/image129.png"/><Relationship Id="rId27" Type="http://schemas.openxmlformats.org/officeDocument/2006/relationships/image" Target="../media/image130.jpeg"/><Relationship Id="rId28" Type="http://schemas.openxmlformats.org/officeDocument/2006/relationships/image" Target="../media/image131.png"/><Relationship Id="rId29" Type="http://schemas.openxmlformats.org/officeDocument/2006/relationships/image" Target="../media/image132.jpeg"/><Relationship Id="rId1" Type="http://schemas.openxmlformats.org/officeDocument/2006/relationships/slideLayout" Target="../slideLayouts/slideLayout3.xml"/><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30" Type="http://schemas.openxmlformats.org/officeDocument/2006/relationships/image" Target="../media/image133.jpeg"/><Relationship Id="rId31" Type="http://schemas.openxmlformats.org/officeDocument/2006/relationships/image" Target="../media/image134.jpeg"/><Relationship Id="rId32" Type="http://schemas.openxmlformats.org/officeDocument/2006/relationships/image" Target="../media/image135.jpeg"/><Relationship Id="rId9" Type="http://schemas.openxmlformats.org/officeDocument/2006/relationships/image" Target="../media/image112.png"/><Relationship Id="rId6" Type="http://schemas.openxmlformats.org/officeDocument/2006/relationships/image" Target="../media/image109.png"/><Relationship Id="rId7" Type="http://schemas.openxmlformats.org/officeDocument/2006/relationships/image" Target="../media/image110.png"/><Relationship Id="rId8" Type="http://schemas.openxmlformats.org/officeDocument/2006/relationships/image" Target="../media/image111.png"/><Relationship Id="rId33" Type="http://schemas.openxmlformats.org/officeDocument/2006/relationships/image" Target="../media/image136.png"/><Relationship Id="rId10" Type="http://schemas.openxmlformats.org/officeDocument/2006/relationships/image" Target="../media/image113.png"/><Relationship Id="rId11" Type="http://schemas.openxmlformats.org/officeDocument/2006/relationships/image" Target="../media/image114.png"/><Relationship Id="rId12" Type="http://schemas.openxmlformats.org/officeDocument/2006/relationships/image" Target="../media/image115.jpeg"/><Relationship Id="rId13" Type="http://schemas.openxmlformats.org/officeDocument/2006/relationships/image" Target="../media/image116.jpeg"/><Relationship Id="rId14" Type="http://schemas.openxmlformats.org/officeDocument/2006/relationships/image" Target="../media/image117.png"/><Relationship Id="rId15" Type="http://schemas.openxmlformats.org/officeDocument/2006/relationships/image" Target="../media/image118.png"/><Relationship Id="rId16" Type="http://schemas.openxmlformats.org/officeDocument/2006/relationships/image" Target="../media/image119.png"/><Relationship Id="rId17" Type="http://schemas.openxmlformats.org/officeDocument/2006/relationships/image" Target="../media/image120.jpeg"/><Relationship Id="rId18" Type="http://schemas.openxmlformats.org/officeDocument/2006/relationships/image" Target="../media/image121.jpeg"/><Relationship Id="rId19" Type="http://schemas.openxmlformats.org/officeDocument/2006/relationships/image" Target="../media/image1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7.png"/><Relationship Id="rId4" Type="http://schemas.openxmlformats.org/officeDocument/2006/relationships/image" Target="../media/image138.jpeg"/><Relationship Id="rId5" Type="http://schemas.openxmlformats.org/officeDocument/2006/relationships/image" Target="../media/image139.png"/><Relationship Id="rId6" Type="http://schemas.openxmlformats.org/officeDocument/2006/relationships/image" Target="../media/image140.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gi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slideLayout" Target="../slideLayouts/slideLayout3.xml"/><Relationship Id="rId8" Type="http://schemas.openxmlformats.org/officeDocument/2006/relationships/oleObject" Target="../embeddings/oleObject1.bin"/><Relationship Id="rId9" Type="http://schemas.openxmlformats.org/officeDocument/2006/relationships/image" Target="../media/image23.emf"/><Relationship Id="rId10"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p:txBody>
          <a:bodyPr/>
          <a:lstStyle/>
          <a:p>
            <a:pPr eaLnBrk="1" hangingPunct="1"/>
            <a:r>
              <a:rPr lang="en-US" dirty="0" smtClean="0"/>
              <a:t>IT Trends and Industry Vision</a:t>
            </a:r>
          </a:p>
        </p:txBody>
      </p:sp>
      <p:sp>
        <p:nvSpPr>
          <p:cNvPr id="3075" name="Rectangle 6"/>
          <p:cNvSpPr>
            <a:spLocks noGrp="1" noChangeArrowheads="1"/>
          </p:cNvSpPr>
          <p:nvPr>
            <p:ph type="subTitle" idx="1"/>
          </p:nvPr>
        </p:nvSpPr>
        <p:spPr>
          <a:xfrm>
            <a:off x="400050" y="1095375"/>
            <a:ext cx="8382000" cy="510401"/>
          </a:xfrm>
        </p:spPr>
        <p:txBody>
          <a:bodyPr/>
          <a:lstStyle/>
          <a:p>
            <a:pPr marL="0" indent="0" eaLnBrk="1" hangingPunct="1"/>
            <a:r>
              <a:rPr lang="en-US" dirty="0" smtClean="0"/>
              <a:t>Doug Bourgeois, Vice President, Chief Cloud Executive, VMware US Public Sector</a:t>
            </a:r>
          </a:p>
        </p:txBody>
      </p:sp>
      <p:sp>
        <p:nvSpPr>
          <p:cNvPr id="5" name="Rectangle 5"/>
          <p:cNvSpPr txBox="1">
            <a:spLocks noChangeArrowheads="1"/>
          </p:cNvSpPr>
          <p:nvPr/>
        </p:nvSpPr>
        <p:spPr bwMode="auto">
          <a:xfrm>
            <a:off x="365962" y="3428910"/>
            <a:ext cx="3215439"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7" name="TextBox 6"/>
          <p:cNvSpPr txBox="1"/>
          <p:nvPr/>
        </p:nvSpPr>
        <p:spPr>
          <a:xfrm>
            <a:off x="3666095" y="6299378"/>
            <a:ext cx="1810462" cy="400110"/>
          </a:xfrm>
          <a:prstGeom prst="rect">
            <a:avLst/>
          </a:prstGeom>
          <a:noFill/>
        </p:spPr>
        <p:txBody>
          <a:bodyPr wrap="none" rtlCol="0">
            <a:spAutoFit/>
          </a:bodyPr>
          <a:lstStyle/>
          <a:p>
            <a:pPr algn="l"/>
            <a:r>
              <a:rPr lang="en-US" sz="2000" dirty="0" smtClean="0">
                <a:solidFill>
                  <a:schemeClr val="bg1"/>
                </a:solidFill>
                <a:latin typeface="+mn-lt"/>
                <a:ea typeface="+mn-ea"/>
              </a:rPr>
              <a:t>June 26, 2013</a:t>
            </a:r>
          </a:p>
        </p:txBody>
      </p:sp>
      <p:sp>
        <p:nvSpPr>
          <p:cNvPr id="6" name="Rectangle 5"/>
          <p:cNvSpPr txBox="1">
            <a:spLocks noChangeArrowheads="1"/>
          </p:cNvSpPr>
          <p:nvPr/>
        </p:nvSpPr>
        <p:spPr bwMode="auto">
          <a:xfrm>
            <a:off x="419269" y="3818466"/>
            <a:ext cx="4914731" cy="18542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a:lstStyle>
          <a:p>
            <a:pPr eaLnBrk="1" hangingPunct="1"/>
            <a:r>
              <a:rPr lang="en-US" dirty="0" smtClean="0">
                <a:solidFill>
                  <a:schemeClr val="bg1"/>
                </a:solidFill>
              </a:rPr>
              <a:t>Best Practices for Consolidation, Efficiency and Agility in the Data Center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Operations Predictive Analysis</a:t>
            </a:r>
            <a:endParaRPr lang="en-US" dirty="0"/>
          </a:p>
        </p:txBody>
      </p:sp>
      <p:sp>
        <p:nvSpPr>
          <p:cNvPr id="109" name="Rectangle 108"/>
          <p:cNvSpPr/>
          <p:nvPr/>
        </p:nvSpPr>
        <p:spPr>
          <a:xfrm>
            <a:off x="5304472" y="674511"/>
            <a:ext cx="3719016" cy="5256824"/>
          </a:xfrm>
          <a:prstGeom prst="rect">
            <a:avLst/>
          </a:prstGeom>
        </p:spPr>
        <p:txBody>
          <a:bodyPr wrap="square">
            <a:spAutoFit/>
          </a:bodyPr>
          <a:lstStyle/>
          <a:p>
            <a:pPr marL="233363" indent="-233363" algn="l" eaLnBrk="0" hangingPunct="0">
              <a:lnSpc>
                <a:spcPts val="2400"/>
              </a:lnSpc>
              <a:spcBef>
                <a:spcPts val="0"/>
              </a:spcBef>
              <a:buClr>
                <a:srgbClr val="0095D3">
                  <a:lumMod val="75000"/>
                </a:srgbClr>
              </a:buClr>
              <a:buSzPct val="115000"/>
              <a:defRPr/>
            </a:pPr>
            <a:r>
              <a:rPr lang="en-US" sz="1800" b="1" kern="0" dirty="0" smtClean="0">
                <a:solidFill>
                  <a:srgbClr val="333333"/>
                </a:solidFill>
                <a:latin typeface="Arial"/>
                <a:ea typeface="ＭＳ Ｐゴシック"/>
              </a:rPr>
              <a:t>Overview</a:t>
            </a:r>
          </a:p>
          <a:p>
            <a:pPr marL="233363" indent="-233363" algn="l" eaLnBrk="0" hangingPunct="0">
              <a:spcBef>
                <a:spcPts val="0"/>
              </a:spcBef>
              <a:buClr>
                <a:srgbClr val="0095D3">
                  <a:lumMod val="75000"/>
                </a:srgbClr>
              </a:buClr>
              <a:buSzPct val="115000"/>
              <a:buFont typeface="Wingdings" pitchFamily="2" charset="2"/>
              <a:buChar char="§"/>
              <a:defRPr/>
            </a:pPr>
            <a:r>
              <a:rPr lang="en-US" sz="1400" dirty="0">
                <a:solidFill>
                  <a:schemeClr val="tx1"/>
                </a:solidFill>
              </a:rPr>
              <a:t>Comprehensive dashboard for cloud operations </a:t>
            </a:r>
            <a:endParaRPr lang="en-US" sz="1400" dirty="0" smtClean="0">
              <a:solidFill>
                <a:schemeClr val="tx1"/>
              </a:solidFill>
            </a:endParaRPr>
          </a:p>
          <a:p>
            <a:pPr marL="233363" indent="-233363" algn="l" eaLnBrk="0" hangingPunct="0">
              <a:spcBef>
                <a:spcPts val="0"/>
              </a:spcBef>
              <a:buClr>
                <a:srgbClr val="0095D3">
                  <a:lumMod val="75000"/>
                </a:srgbClr>
              </a:buClr>
              <a:buSzPct val="115000"/>
              <a:buFont typeface="Wingdings" pitchFamily="2" charset="2"/>
              <a:buChar char="§"/>
              <a:defRPr/>
            </a:pPr>
            <a:r>
              <a:rPr lang="en-US" sz="1400" dirty="0" smtClean="0">
                <a:solidFill>
                  <a:schemeClr val="tx1"/>
                </a:solidFill>
              </a:rPr>
              <a:t>Single </a:t>
            </a:r>
            <a:r>
              <a:rPr lang="en-US" sz="1400" dirty="0">
                <a:solidFill>
                  <a:schemeClr val="tx1"/>
                </a:solidFill>
              </a:rPr>
              <a:t>tool to manage performance and capacity across multiple </a:t>
            </a:r>
            <a:r>
              <a:rPr lang="en-US" sz="1400" dirty="0" smtClean="0">
                <a:solidFill>
                  <a:schemeClr val="tx1"/>
                </a:solidFill>
              </a:rPr>
              <a:t>servers</a:t>
            </a:r>
          </a:p>
          <a:p>
            <a:pPr marL="233363" indent="-233363" algn="l" eaLnBrk="0" hangingPunct="0">
              <a:spcBef>
                <a:spcPts val="0"/>
              </a:spcBef>
              <a:buClr>
                <a:srgbClr val="0095D3">
                  <a:lumMod val="75000"/>
                </a:srgbClr>
              </a:buClr>
              <a:buSzPct val="115000"/>
              <a:buFont typeface="Wingdings" pitchFamily="2" charset="2"/>
              <a:buChar char="§"/>
              <a:defRPr/>
            </a:pPr>
            <a:endParaRPr lang="en-US" sz="1400" dirty="0" smtClean="0">
              <a:solidFill>
                <a:schemeClr val="tx1"/>
              </a:solidFill>
            </a:endParaRPr>
          </a:p>
          <a:p>
            <a:pPr marL="233363" indent="-233363" algn="l" eaLnBrk="0" hangingPunct="0">
              <a:lnSpc>
                <a:spcPts val="2400"/>
              </a:lnSpc>
              <a:spcBef>
                <a:spcPts val="0"/>
              </a:spcBef>
              <a:buClr>
                <a:srgbClr val="0095D3">
                  <a:lumMod val="75000"/>
                </a:srgbClr>
              </a:buClr>
              <a:buSzPct val="115000"/>
              <a:defRPr/>
            </a:pPr>
            <a:r>
              <a:rPr lang="en-US" sz="1800" b="1" kern="0" dirty="0" smtClean="0">
                <a:solidFill>
                  <a:srgbClr val="333333"/>
                </a:solidFill>
                <a:latin typeface="Arial"/>
                <a:ea typeface="ＭＳ Ｐゴシック"/>
              </a:rPr>
              <a:t>Benefits</a:t>
            </a:r>
          </a:p>
          <a:p>
            <a:pPr marL="233363" indent="-233363" algn="l" eaLnBrk="0" hangingPunct="0">
              <a:spcBef>
                <a:spcPts val="0"/>
              </a:spcBef>
              <a:buClr>
                <a:srgbClr val="0095D3">
                  <a:lumMod val="75000"/>
                </a:srgbClr>
              </a:buClr>
              <a:buSzPct val="115000"/>
              <a:buFont typeface="Wingdings" pitchFamily="2" charset="2"/>
              <a:buChar char="§"/>
              <a:defRPr/>
            </a:pPr>
            <a:r>
              <a:rPr lang="en-US" sz="1400" kern="0" dirty="0" smtClean="0">
                <a:solidFill>
                  <a:srgbClr val="333333"/>
                </a:solidFill>
                <a:latin typeface="Arial"/>
                <a:ea typeface="ＭＳ Ｐゴシック"/>
              </a:rPr>
              <a:t>End</a:t>
            </a:r>
            <a:r>
              <a:rPr lang="en-US" sz="1400" kern="0" dirty="0">
                <a:solidFill>
                  <a:srgbClr val="333333"/>
                </a:solidFill>
                <a:latin typeface="Arial"/>
                <a:ea typeface="ＭＳ Ｐゴシック"/>
              </a:rPr>
              <a:t>-to-end visibility into cloud infrastructure </a:t>
            </a:r>
            <a:r>
              <a:rPr lang="en-US" sz="1400" kern="0" dirty="0" smtClean="0">
                <a:solidFill>
                  <a:srgbClr val="333333"/>
                </a:solidFill>
                <a:latin typeface="Arial"/>
                <a:ea typeface="ＭＳ Ｐゴシック"/>
              </a:rPr>
              <a:t>health and application services</a:t>
            </a:r>
            <a:endParaRPr lang="en-US" sz="1400" kern="0" dirty="0">
              <a:solidFill>
                <a:srgbClr val="333333"/>
              </a:solidFill>
              <a:latin typeface="Arial"/>
              <a:ea typeface="ＭＳ Ｐゴシック"/>
            </a:endParaRPr>
          </a:p>
          <a:p>
            <a:pPr marL="233363" indent="-233363" algn="l" eaLnBrk="0" hangingPunct="0">
              <a:spcBef>
                <a:spcPts val="0"/>
              </a:spcBef>
              <a:buClr>
                <a:srgbClr val="0095D3">
                  <a:lumMod val="75000"/>
                </a:srgbClr>
              </a:buClr>
              <a:buSzPct val="115000"/>
              <a:buFont typeface="Wingdings" pitchFamily="2" charset="2"/>
              <a:buChar char="§"/>
              <a:defRPr/>
            </a:pPr>
            <a:r>
              <a:rPr lang="en-US" sz="1400" kern="0" dirty="0">
                <a:solidFill>
                  <a:srgbClr val="333333"/>
                </a:solidFill>
                <a:latin typeface="Arial"/>
                <a:ea typeface="ＭＳ Ｐゴシック"/>
              </a:rPr>
              <a:t>Proactive incident avoidance</a:t>
            </a:r>
            <a:endParaRPr lang="en-US" sz="1400" kern="0" dirty="0" smtClean="0">
              <a:solidFill>
                <a:srgbClr val="333333"/>
              </a:solidFill>
              <a:latin typeface="Arial"/>
              <a:ea typeface="ＭＳ Ｐゴシック"/>
            </a:endParaRPr>
          </a:p>
          <a:p>
            <a:pPr marL="233363" indent="-233363" algn="l" eaLnBrk="0" hangingPunct="0">
              <a:spcBef>
                <a:spcPts val="0"/>
              </a:spcBef>
              <a:buClr>
                <a:srgbClr val="0095D3">
                  <a:lumMod val="75000"/>
                </a:srgbClr>
              </a:buClr>
              <a:buSzPct val="115000"/>
              <a:buFont typeface="Wingdings" pitchFamily="2" charset="2"/>
              <a:buChar char="§"/>
              <a:defRPr/>
            </a:pPr>
            <a:r>
              <a:rPr lang="en-US" sz="1400" kern="0" dirty="0" smtClean="0">
                <a:solidFill>
                  <a:srgbClr val="333333"/>
                </a:solidFill>
                <a:latin typeface="Arial"/>
                <a:ea typeface="ＭＳ Ｐゴシック"/>
              </a:rPr>
              <a:t>Optimize for efficiency and cost</a:t>
            </a:r>
          </a:p>
          <a:p>
            <a:pPr marL="233363" indent="-233363" algn="l" eaLnBrk="0" hangingPunct="0">
              <a:spcBef>
                <a:spcPts val="0"/>
              </a:spcBef>
              <a:buClr>
                <a:srgbClr val="0095D3">
                  <a:lumMod val="75000"/>
                </a:srgbClr>
              </a:buClr>
              <a:buSzPct val="115000"/>
              <a:buFont typeface="Wingdings" pitchFamily="2" charset="2"/>
              <a:buChar char="§"/>
              <a:defRPr/>
            </a:pPr>
            <a:endParaRPr lang="en-US" sz="1400" kern="0" dirty="0" smtClean="0">
              <a:solidFill>
                <a:srgbClr val="333333"/>
              </a:solidFill>
              <a:latin typeface="Arial"/>
              <a:ea typeface="ＭＳ Ｐゴシック"/>
            </a:endParaRPr>
          </a:p>
          <a:p>
            <a:pPr marL="233363" indent="-233363" algn="l" eaLnBrk="0" hangingPunct="0">
              <a:lnSpc>
                <a:spcPts val="2400"/>
              </a:lnSpc>
              <a:spcBef>
                <a:spcPts val="0"/>
              </a:spcBef>
              <a:buClr>
                <a:srgbClr val="0095D3">
                  <a:lumMod val="75000"/>
                </a:srgbClr>
              </a:buClr>
              <a:buSzPct val="115000"/>
              <a:defRPr/>
            </a:pPr>
            <a:r>
              <a:rPr lang="en-US" sz="1800" b="1" kern="0" dirty="0" smtClean="0">
                <a:solidFill>
                  <a:srgbClr val="333333"/>
                </a:solidFill>
                <a:latin typeface="Arial"/>
                <a:ea typeface="ＭＳ Ｐゴシック"/>
              </a:rPr>
              <a:t>Results</a:t>
            </a:r>
            <a:endParaRPr lang="en-US" sz="1800" b="1" kern="0" dirty="0">
              <a:solidFill>
                <a:srgbClr val="333333"/>
              </a:solidFill>
              <a:latin typeface="Arial"/>
              <a:ea typeface="ＭＳ Ｐゴシック"/>
            </a:endParaRPr>
          </a:p>
          <a:p>
            <a:pPr marL="285750" indent="-285750" algn="l">
              <a:buFont typeface="Arial"/>
              <a:buChar char="•"/>
            </a:pPr>
            <a:r>
              <a:rPr lang="en-US" sz="1600" kern="0" dirty="0" smtClean="0">
                <a:solidFill>
                  <a:srgbClr val="333333"/>
                </a:solidFill>
                <a:latin typeface="Arial"/>
                <a:ea typeface="ＭＳ Ｐゴシック"/>
              </a:rPr>
              <a:t>Reduce </a:t>
            </a:r>
            <a:r>
              <a:rPr lang="en-US" sz="1600" kern="0" dirty="0" err="1" smtClean="0">
                <a:solidFill>
                  <a:srgbClr val="333333"/>
                </a:solidFill>
                <a:latin typeface="Arial"/>
                <a:ea typeface="ＭＳ Ｐゴシック"/>
              </a:rPr>
              <a:t>CapEx</a:t>
            </a:r>
            <a:r>
              <a:rPr lang="en-US" sz="1600" kern="0" dirty="0" smtClean="0">
                <a:solidFill>
                  <a:srgbClr val="333333"/>
                </a:solidFill>
                <a:latin typeface="Arial"/>
                <a:ea typeface="ＭＳ Ｐゴシック"/>
              </a:rPr>
              <a:t> by up to 30%</a:t>
            </a:r>
          </a:p>
          <a:p>
            <a:pPr marL="285750" indent="-285750" algn="l">
              <a:buFont typeface="Arial"/>
              <a:buChar char="•"/>
            </a:pPr>
            <a:r>
              <a:rPr lang="en-US" sz="1600" kern="0" dirty="0" smtClean="0">
                <a:solidFill>
                  <a:srgbClr val="333333"/>
                </a:solidFill>
                <a:latin typeface="Arial"/>
                <a:ea typeface="ＭＳ Ｐゴシック"/>
              </a:rPr>
              <a:t>Increase utilization by up to 40%</a:t>
            </a:r>
          </a:p>
          <a:p>
            <a:pPr marL="285750" indent="-285750" algn="l">
              <a:buFont typeface="Arial"/>
              <a:buChar char="•"/>
            </a:pPr>
            <a:r>
              <a:rPr lang="en-US" sz="1600" kern="0" dirty="0" smtClean="0">
                <a:solidFill>
                  <a:srgbClr val="333333"/>
                </a:solidFill>
                <a:latin typeface="Arial"/>
                <a:ea typeface="ＭＳ Ｐゴシック"/>
              </a:rPr>
              <a:t>Improve MTTR by up to 26%</a:t>
            </a:r>
            <a:endParaRPr lang="en-US" sz="1600" dirty="0" smtClean="0"/>
          </a:p>
        </p:txBody>
      </p:sp>
      <p:grpSp>
        <p:nvGrpSpPr>
          <p:cNvPr id="6" name="Group 5"/>
          <p:cNvGrpSpPr/>
          <p:nvPr/>
        </p:nvGrpSpPr>
        <p:grpSpPr>
          <a:xfrm>
            <a:off x="529948" y="719667"/>
            <a:ext cx="4662334" cy="5009573"/>
            <a:chOff x="838200" y="719667"/>
            <a:chExt cx="3796231" cy="5009573"/>
          </a:xfrm>
        </p:grpSpPr>
        <p:sp>
          <p:nvSpPr>
            <p:cNvPr id="7" name="Freeform 6"/>
            <p:cNvSpPr/>
            <p:nvPr/>
          </p:nvSpPr>
          <p:spPr>
            <a:xfrm>
              <a:off x="1052617" y="990601"/>
              <a:ext cx="3015569" cy="4208319"/>
            </a:xfrm>
            <a:custGeom>
              <a:avLst/>
              <a:gdLst>
                <a:gd name="connsiteX0" fmla="*/ 3636818 w 8042564"/>
                <a:gd name="connsiteY0" fmla="*/ 0 h 6691746"/>
                <a:gd name="connsiteX1" fmla="*/ 0 w 8042564"/>
                <a:gd name="connsiteY1" fmla="*/ 5943600 h 6691746"/>
                <a:gd name="connsiteX2" fmla="*/ 5507182 w 8042564"/>
                <a:gd name="connsiteY2" fmla="*/ 6691746 h 6691746"/>
                <a:gd name="connsiteX3" fmla="*/ 8042564 w 8042564"/>
                <a:gd name="connsiteY3" fmla="*/ 4135582 h 6691746"/>
                <a:gd name="connsiteX4" fmla="*/ 3699164 w 8042564"/>
                <a:gd name="connsiteY4" fmla="*/ 20782 h 6691746"/>
                <a:gd name="connsiteX5" fmla="*/ 3636818 w 8042564"/>
                <a:gd name="connsiteY5" fmla="*/ 0 h 6691746"/>
                <a:gd name="connsiteX0" fmla="*/ 3636818 w 8042564"/>
                <a:gd name="connsiteY0" fmla="*/ 0 h 8416637"/>
                <a:gd name="connsiteX1" fmla="*/ 0 w 8042564"/>
                <a:gd name="connsiteY1" fmla="*/ 5943600 h 8416637"/>
                <a:gd name="connsiteX2" fmla="*/ 5257800 w 8042564"/>
                <a:gd name="connsiteY2" fmla="*/ 8416637 h 8416637"/>
                <a:gd name="connsiteX3" fmla="*/ 8042564 w 8042564"/>
                <a:gd name="connsiteY3" fmla="*/ 4135582 h 8416637"/>
                <a:gd name="connsiteX4" fmla="*/ 3699164 w 8042564"/>
                <a:gd name="connsiteY4" fmla="*/ 20782 h 8416637"/>
                <a:gd name="connsiteX5" fmla="*/ 3636818 w 8042564"/>
                <a:gd name="connsiteY5" fmla="*/ 0 h 84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564" h="8416637">
                  <a:moveTo>
                    <a:pt x="3636818" y="0"/>
                  </a:moveTo>
                  <a:lnTo>
                    <a:pt x="0" y="5943600"/>
                  </a:lnTo>
                  <a:lnTo>
                    <a:pt x="5257800" y="8416637"/>
                  </a:lnTo>
                  <a:lnTo>
                    <a:pt x="8042564" y="4135582"/>
                  </a:lnTo>
                  <a:lnTo>
                    <a:pt x="3699164" y="20782"/>
                  </a:lnTo>
                  <a:lnTo>
                    <a:pt x="3636818" y="0"/>
                  </a:lnTo>
                  <a:close/>
                </a:path>
              </a:pathLst>
            </a:custGeom>
            <a:gradFill flip="none" rotWithShape="1">
              <a:gsLst>
                <a:gs pos="0">
                  <a:schemeClr val="bg1">
                    <a:shade val="30000"/>
                    <a:satMod val="115000"/>
                    <a:lumMod val="58000"/>
                  </a:schemeClr>
                </a:gs>
                <a:gs pos="46000">
                  <a:schemeClr val="bg1">
                    <a:shade val="67500"/>
                    <a:satMod val="115000"/>
                    <a:lumMod val="52000"/>
                    <a:lumOff val="48000"/>
                  </a:schemeClr>
                </a:gs>
                <a:gs pos="100000">
                  <a:schemeClr val="bg1">
                    <a:shade val="100000"/>
                    <a:satMod val="115000"/>
                    <a:lumMod val="0"/>
                    <a:lumOff val="100000"/>
                  </a:schemeClr>
                </a:gs>
              </a:gsLst>
              <a:lin ang="17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1" tIns="17140" rIns="34281" bIns="17140" numCol="1" spcCol="0" rtlCol="0" fromWordArt="0" anchor="ctr" anchorCtr="0" forceAA="0" compatLnSpc="1">
              <a:prstTxWarp prst="textNoShape">
                <a:avLst/>
              </a:prstTxWarp>
              <a:noAutofit/>
            </a:bodyPr>
            <a:lstStyle/>
            <a:p>
              <a:pPr algn="ctr"/>
              <a:endParaRPr lang="en-US" sz="2200" dirty="0">
                <a:solidFill>
                  <a:schemeClr val="accent6"/>
                </a:solidFill>
                <a:latin typeface="Arial" pitchFamily="34" charset="0"/>
              </a:endParaRPr>
            </a:p>
          </p:txBody>
        </p:sp>
        <p:grpSp>
          <p:nvGrpSpPr>
            <p:cNvPr id="8" name="Group 124"/>
            <p:cNvGrpSpPr/>
            <p:nvPr>
              <p:custDataLst>
                <p:tags r:id="rId1"/>
              </p:custDataLst>
            </p:nvPr>
          </p:nvGrpSpPr>
          <p:grpSpPr bwMode="gray">
            <a:xfrm>
              <a:off x="838200" y="3526941"/>
              <a:ext cx="2307378" cy="2202299"/>
              <a:chOff x="7277099" y="6556148"/>
              <a:chExt cx="1349869" cy="895726"/>
            </a:xfrm>
          </p:grpSpPr>
          <p:sp>
            <p:nvSpPr>
              <p:cNvPr id="66"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gradFill flip="none" rotWithShape="1">
                <a:gsLst>
                  <a:gs pos="0">
                    <a:schemeClr val="bg1">
                      <a:lumMod val="50000"/>
                    </a:schemeClr>
                  </a:gs>
                  <a:gs pos="15000">
                    <a:schemeClr val="bg1">
                      <a:lumMod val="65000"/>
                    </a:schemeClr>
                  </a:gs>
                  <a:gs pos="50000">
                    <a:schemeClr val="bg1">
                      <a:lumMod val="95000"/>
                    </a:schemeClr>
                  </a:gs>
                  <a:gs pos="100000">
                    <a:schemeClr val="bg1">
                      <a:lumMod val="50000"/>
                    </a:schemeClr>
                  </a:gs>
                  <a:gs pos="85000">
                    <a:schemeClr val="bg1">
                      <a:lumMod val="75000"/>
                    </a:schemeClr>
                  </a:gs>
                </a:gsLst>
                <a:lin ang="0" scaled="1"/>
                <a:tileRect/>
              </a:gradFill>
              <a:ln w="47625">
                <a:noFill/>
                <a:round/>
                <a:headEnd/>
                <a:tailEnd/>
              </a:ln>
              <a:effectLst/>
            </p:spPr>
            <p:txBody>
              <a:bodyPr wrap="none" lIns="0" tIns="0" rIns="0" bIns="0" rtlCol="0" anchor="ctr"/>
              <a:lstStyle/>
              <a:p>
                <a:pPr algn="ctr"/>
                <a:endParaRPr lang="en-US" cap="all" dirty="0">
                  <a:solidFill>
                    <a:srgbClr val="FFFFFF"/>
                  </a:solidFill>
                  <a:latin typeface="Arial" pitchFamily="34" charset="0"/>
                </a:endParaRPr>
              </a:p>
            </p:txBody>
          </p:sp>
          <p:sp>
            <p:nvSpPr>
              <p:cNvPr id="67" name="Oval 7"/>
              <p:cNvSpPr>
                <a:spLocks noChangeArrowheads="1"/>
              </p:cNvSpPr>
              <p:nvPr/>
            </p:nvSpPr>
            <p:spPr bwMode="gray">
              <a:xfrm>
                <a:off x="7277099" y="6556148"/>
                <a:ext cx="1349869" cy="779182"/>
              </a:xfrm>
              <a:prstGeom prst="ellipse">
                <a:avLst/>
              </a:prstGeom>
              <a:gradFill flip="none" rotWithShape="1">
                <a:gsLst>
                  <a:gs pos="30000">
                    <a:schemeClr val="bg1">
                      <a:lumMod val="95000"/>
                    </a:schemeClr>
                  </a:gs>
                  <a:gs pos="100000">
                    <a:schemeClr val="bg1">
                      <a:lumMod val="75000"/>
                    </a:schemeClr>
                  </a:gs>
                </a:gsLst>
                <a:lin ang="16200000" scaled="1"/>
                <a:tileRect/>
              </a:gradFill>
              <a:ln w="47625">
                <a:noFill/>
                <a:round/>
                <a:headEnd/>
                <a:tailEnd/>
              </a:ln>
              <a:effectLst>
                <a:innerShdw blurRad="152400">
                  <a:schemeClr val="bg1"/>
                </a:innerShdw>
              </a:effectLst>
            </p:spPr>
            <p:txBody>
              <a:bodyPr wrap="none" lIns="0" tIns="0" rIns="0" bIns="0" rtlCol="0" anchor="ctr"/>
              <a:lstStyle/>
              <a:p>
                <a:pPr algn="ctr"/>
                <a:endParaRPr lang="en-US" cap="all" dirty="0">
                  <a:solidFill>
                    <a:srgbClr val="FFFFFF"/>
                  </a:solidFill>
                  <a:latin typeface="Arial" pitchFamily="34" charset="0"/>
                </a:endParaRPr>
              </a:p>
            </p:txBody>
          </p:sp>
          <p:sp>
            <p:nvSpPr>
              <p:cNvPr id="68"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noFill/>
              <a:ln w="9525">
                <a:gradFill flip="none" rotWithShape="1">
                  <a:gsLst>
                    <a:gs pos="50000">
                      <a:schemeClr val="bg1">
                        <a:lumMod val="65000"/>
                      </a:schemeClr>
                    </a:gs>
                    <a:gs pos="0">
                      <a:schemeClr val="bg1">
                        <a:lumMod val="50000"/>
                      </a:schemeClr>
                    </a:gs>
                    <a:gs pos="100000">
                      <a:schemeClr val="bg1">
                        <a:lumMod val="50000"/>
                      </a:schemeClr>
                    </a:gs>
                  </a:gsLst>
                  <a:lin ang="0" scaled="1"/>
                  <a:tileRect/>
                </a:gradFill>
                <a:round/>
                <a:headEnd/>
                <a:tailEnd/>
              </a:ln>
              <a:effectLst>
                <a:innerShdw blurRad="152400">
                  <a:prstClr val="black"/>
                </a:innerShdw>
                <a:reflection blurRad="127000" stA="41000" endPos="23000" dir="5400000" sy="-100000" algn="bl" rotWithShape="0"/>
              </a:effectLst>
            </p:spPr>
            <p:txBody>
              <a:bodyPr wrap="none" lIns="0" tIns="0" rIns="0" bIns="0" rtlCol="0" anchor="ctr"/>
              <a:lstStyle/>
              <a:p>
                <a:pPr algn="ctr"/>
                <a:endParaRPr lang="en-US" cap="all" dirty="0">
                  <a:solidFill>
                    <a:srgbClr val="FFFFFF"/>
                  </a:solidFill>
                  <a:latin typeface="Arial" pitchFamily="34" charset="0"/>
                </a:endParaRPr>
              </a:p>
            </p:txBody>
          </p:sp>
        </p:grpSp>
        <p:pic>
          <p:nvPicPr>
            <p:cNvPr id="9" name="Picture 14"/>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bwMode="auto">
            <a:xfrm>
              <a:off x="2291078" y="4123296"/>
              <a:ext cx="597407" cy="1046527"/>
            </a:xfrm>
            <a:prstGeom prst="rect">
              <a:avLst/>
            </a:prstGeom>
            <a:noFill/>
            <a:ln w="9525">
              <a:noFill/>
              <a:miter lim="800000"/>
              <a:headEnd/>
              <a:tailEnd/>
            </a:ln>
            <a:effectLst>
              <a:outerShdw blurRad="165100" dist="76200" dir="5880000" algn="t" rotWithShape="0">
                <a:prstClr val="black">
                  <a:alpha val="20000"/>
                </a:prstClr>
              </a:outerShdw>
            </a:effectLst>
          </p:spPr>
        </p:pic>
        <p:grpSp>
          <p:nvGrpSpPr>
            <p:cNvPr id="10" name="Group 2"/>
            <p:cNvGrpSpPr/>
            <p:nvPr>
              <p:custDataLst>
                <p:tags r:id="rId3"/>
              </p:custDataLst>
            </p:nvPr>
          </p:nvGrpSpPr>
          <p:grpSpPr>
            <a:xfrm>
              <a:off x="927975" y="3503445"/>
              <a:ext cx="1344039" cy="1675937"/>
              <a:chOff x="5377305" y="3774063"/>
              <a:chExt cx="3050281" cy="2368246"/>
            </a:xfrm>
          </p:grpSpPr>
          <p:grpSp>
            <p:nvGrpSpPr>
              <p:cNvPr id="14" name="Group 147"/>
              <p:cNvGrpSpPr/>
              <p:nvPr/>
            </p:nvGrpSpPr>
            <p:grpSpPr>
              <a:xfrm>
                <a:off x="6172180" y="3774063"/>
                <a:ext cx="1402004" cy="1300900"/>
                <a:chOff x="5455216" y="4123582"/>
                <a:chExt cx="1433512" cy="1330135"/>
              </a:xfrm>
            </p:grpSpPr>
            <p:grpSp>
              <p:nvGrpSpPr>
                <p:cNvPr id="54" name="Group 148"/>
                <p:cNvGrpSpPr/>
                <p:nvPr/>
              </p:nvGrpSpPr>
              <p:grpSpPr>
                <a:xfrm>
                  <a:off x="5455216" y="4176689"/>
                  <a:ext cx="1433512" cy="1277028"/>
                  <a:chOff x="8317985" y="3156086"/>
                  <a:chExt cx="2867025" cy="2554056"/>
                </a:xfrm>
              </p:grpSpPr>
              <p:pic>
                <p:nvPicPr>
                  <p:cNvPr id="64" name="Picture 11" descr="C:\Users\Abject-3D\Desktop\VMWare Files\FINAL diagrams\Basic Virtualization\3D PNGs\DGRM_Server_VMs_detail_3_VMware_Q408_2.pn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8317985" y="3462242"/>
                    <a:ext cx="2867025" cy="2247900"/>
                  </a:xfrm>
                  <a:prstGeom prst="rect">
                    <a:avLst/>
                  </a:prstGeom>
                  <a:noFill/>
                </p:spPr>
              </p:pic>
              <p:pic>
                <p:nvPicPr>
                  <p:cNvPr id="65" name="Picture 10" descr="C:\Users\Abject-3D\Desktop\VMWare Files\FINAL diagrams\Basic Virtualization\3D PNGs\DGRM_Server_VMs_detail_3_VMware_Q408_1.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317985" y="3156086"/>
                    <a:ext cx="2838450" cy="2076450"/>
                  </a:xfrm>
                  <a:prstGeom prst="rect">
                    <a:avLst/>
                  </a:prstGeom>
                  <a:noFill/>
                </p:spPr>
              </p:pic>
            </p:grpSp>
            <p:grpSp>
              <p:nvGrpSpPr>
                <p:cNvPr id="55" name="Group 149"/>
                <p:cNvGrpSpPr/>
                <p:nvPr/>
              </p:nvGrpSpPr>
              <p:grpSpPr>
                <a:xfrm>
                  <a:off x="5686142" y="4123582"/>
                  <a:ext cx="937199" cy="774538"/>
                  <a:chOff x="5699590" y="4157202"/>
                  <a:chExt cx="937199" cy="774538"/>
                </a:xfrm>
              </p:grpSpPr>
              <p:grpSp>
                <p:nvGrpSpPr>
                  <p:cNvPr id="56" name="Group 150"/>
                  <p:cNvGrpSpPr/>
                  <p:nvPr/>
                </p:nvGrpSpPr>
                <p:grpSpPr>
                  <a:xfrm>
                    <a:off x="5907294" y="4157202"/>
                    <a:ext cx="729495" cy="646454"/>
                    <a:chOff x="4074532" y="4181930"/>
                    <a:chExt cx="729495" cy="646454"/>
                  </a:xfrm>
                </p:grpSpPr>
                <p:pic>
                  <p:nvPicPr>
                    <p:cNvPr id="61"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62"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63"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nvGrpSpPr>
                  <p:cNvPr id="57" name="Group 151"/>
                  <p:cNvGrpSpPr/>
                  <p:nvPr/>
                </p:nvGrpSpPr>
                <p:grpSpPr>
                  <a:xfrm>
                    <a:off x="5699590" y="4285286"/>
                    <a:ext cx="729495" cy="646454"/>
                    <a:chOff x="4074532" y="4181930"/>
                    <a:chExt cx="729495" cy="646454"/>
                  </a:xfrm>
                </p:grpSpPr>
                <p:pic>
                  <p:nvPicPr>
                    <p:cNvPr id="58"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59"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60"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grpSp>
          <p:grpSp>
            <p:nvGrpSpPr>
              <p:cNvPr id="15" name="Group 160"/>
              <p:cNvGrpSpPr/>
              <p:nvPr/>
            </p:nvGrpSpPr>
            <p:grpSpPr>
              <a:xfrm>
                <a:off x="7025582" y="4319560"/>
                <a:ext cx="1402004" cy="1300901"/>
                <a:chOff x="5455216" y="4123582"/>
                <a:chExt cx="1433512" cy="1330136"/>
              </a:xfrm>
            </p:grpSpPr>
            <p:grpSp>
              <p:nvGrpSpPr>
                <p:cNvPr id="42" name="Group 161"/>
                <p:cNvGrpSpPr/>
                <p:nvPr/>
              </p:nvGrpSpPr>
              <p:grpSpPr>
                <a:xfrm>
                  <a:off x="5455216" y="4176689"/>
                  <a:ext cx="1433512" cy="1277029"/>
                  <a:chOff x="8317985" y="3156085"/>
                  <a:chExt cx="2867025" cy="2554057"/>
                </a:xfrm>
              </p:grpSpPr>
              <p:pic>
                <p:nvPicPr>
                  <p:cNvPr id="52" name="Picture 11" descr="C:\Users\Abject-3D\Desktop\VMWare Files\FINAL diagrams\Basic Virtualization\3D PNGs\DGRM_Server_VMs_detail_3_VMware_Q408_2.pn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8317985" y="3462242"/>
                    <a:ext cx="2867025" cy="2247900"/>
                  </a:xfrm>
                  <a:prstGeom prst="rect">
                    <a:avLst/>
                  </a:prstGeom>
                  <a:noFill/>
                </p:spPr>
              </p:pic>
              <p:pic>
                <p:nvPicPr>
                  <p:cNvPr id="53" name="Picture 10" descr="C:\Users\Abject-3D\Desktop\VMWare Files\FINAL diagrams\Basic Virtualization\3D PNGs\DGRM_Server_VMs_detail_3_VMware_Q408_1.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317985" y="3156085"/>
                    <a:ext cx="2838449" cy="2076452"/>
                  </a:xfrm>
                  <a:prstGeom prst="rect">
                    <a:avLst/>
                  </a:prstGeom>
                  <a:noFill/>
                </p:spPr>
              </p:pic>
            </p:grpSp>
            <p:grpSp>
              <p:nvGrpSpPr>
                <p:cNvPr id="43" name="Group 162"/>
                <p:cNvGrpSpPr/>
                <p:nvPr/>
              </p:nvGrpSpPr>
              <p:grpSpPr>
                <a:xfrm>
                  <a:off x="5686142" y="4123582"/>
                  <a:ext cx="937199" cy="774538"/>
                  <a:chOff x="5699590" y="4157202"/>
                  <a:chExt cx="937199" cy="774538"/>
                </a:xfrm>
              </p:grpSpPr>
              <p:grpSp>
                <p:nvGrpSpPr>
                  <p:cNvPr id="44" name="Group 163"/>
                  <p:cNvGrpSpPr/>
                  <p:nvPr/>
                </p:nvGrpSpPr>
                <p:grpSpPr>
                  <a:xfrm>
                    <a:off x="5907294" y="4157202"/>
                    <a:ext cx="729495" cy="646454"/>
                    <a:chOff x="4074532" y="4181930"/>
                    <a:chExt cx="729495" cy="646454"/>
                  </a:xfrm>
                </p:grpSpPr>
                <p:pic>
                  <p:nvPicPr>
                    <p:cNvPr id="49"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50"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51"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nvGrpSpPr>
                  <p:cNvPr id="45" name="Group 164"/>
                  <p:cNvGrpSpPr/>
                  <p:nvPr/>
                </p:nvGrpSpPr>
                <p:grpSpPr>
                  <a:xfrm>
                    <a:off x="5699590" y="4285286"/>
                    <a:ext cx="729495" cy="646454"/>
                    <a:chOff x="4074532" y="4181930"/>
                    <a:chExt cx="729495" cy="646454"/>
                  </a:xfrm>
                </p:grpSpPr>
                <p:pic>
                  <p:nvPicPr>
                    <p:cNvPr id="46" name="Picture 45"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47"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48"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grpSp>
          <p:grpSp>
            <p:nvGrpSpPr>
              <p:cNvPr id="16" name="Group 173"/>
              <p:cNvGrpSpPr/>
              <p:nvPr/>
            </p:nvGrpSpPr>
            <p:grpSpPr>
              <a:xfrm>
                <a:off x="5377305" y="4317713"/>
                <a:ext cx="1402004" cy="1300900"/>
                <a:chOff x="5455216" y="4123582"/>
                <a:chExt cx="1433512" cy="1330135"/>
              </a:xfrm>
            </p:grpSpPr>
            <p:grpSp>
              <p:nvGrpSpPr>
                <p:cNvPr id="30" name="Group 174"/>
                <p:cNvGrpSpPr/>
                <p:nvPr/>
              </p:nvGrpSpPr>
              <p:grpSpPr>
                <a:xfrm>
                  <a:off x="5455216" y="4176689"/>
                  <a:ext cx="1433512" cy="1277028"/>
                  <a:chOff x="8317985" y="3156086"/>
                  <a:chExt cx="2867025" cy="2554056"/>
                </a:xfrm>
              </p:grpSpPr>
              <p:pic>
                <p:nvPicPr>
                  <p:cNvPr id="40" name="Picture 11" descr="C:\Users\Abject-3D\Desktop\VMWare Files\FINAL diagrams\Basic Virtualization\3D PNGs\DGRM_Server_VMs_detail_3_VMware_Q408_2.pn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8317985" y="3462242"/>
                    <a:ext cx="2867025" cy="2247900"/>
                  </a:xfrm>
                  <a:prstGeom prst="rect">
                    <a:avLst/>
                  </a:prstGeom>
                  <a:noFill/>
                </p:spPr>
              </p:pic>
              <p:pic>
                <p:nvPicPr>
                  <p:cNvPr id="41" name="Picture 10" descr="C:\Users\Abject-3D\Desktop\VMWare Files\FINAL diagrams\Basic Virtualization\3D PNGs\DGRM_Server_VMs_detail_3_VMware_Q408_1.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317985" y="3156086"/>
                    <a:ext cx="2838450" cy="2076450"/>
                  </a:xfrm>
                  <a:prstGeom prst="rect">
                    <a:avLst/>
                  </a:prstGeom>
                  <a:noFill/>
                </p:spPr>
              </p:pic>
            </p:grpSp>
            <p:grpSp>
              <p:nvGrpSpPr>
                <p:cNvPr id="31" name="Group 175"/>
                <p:cNvGrpSpPr/>
                <p:nvPr/>
              </p:nvGrpSpPr>
              <p:grpSpPr>
                <a:xfrm>
                  <a:off x="5686142" y="4123582"/>
                  <a:ext cx="937199" cy="774538"/>
                  <a:chOff x="5699590" y="4157202"/>
                  <a:chExt cx="937199" cy="774538"/>
                </a:xfrm>
              </p:grpSpPr>
              <p:grpSp>
                <p:nvGrpSpPr>
                  <p:cNvPr id="32" name="Group 176"/>
                  <p:cNvGrpSpPr/>
                  <p:nvPr/>
                </p:nvGrpSpPr>
                <p:grpSpPr>
                  <a:xfrm>
                    <a:off x="5907294" y="4157202"/>
                    <a:ext cx="729495" cy="646454"/>
                    <a:chOff x="4074532" y="4181930"/>
                    <a:chExt cx="729495" cy="646454"/>
                  </a:xfrm>
                </p:grpSpPr>
                <p:pic>
                  <p:nvPicPr>
                    <p:cNvPr id="37"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38"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39"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nvGrpSpPr>
                  <p:cNvPr id="33" name="Group 177"/>
                  <p:cNvGrpSpPr/>
                  <p:nvPr/>
                </p:nvGrpSpPr>
                <p:grpSpPr>
                  <a:xfrm>
                    <a:off x="5699590" y="4285286"/>
                    <a:ext cx="729495" cy="646454"/>
                    <a:chOff x="4074532" y="4181930"/>
                    <a:chExt cx="729495" cy="646454"/>
                  </a:xfrm>
                </p:grpSpPr>
                <p:pic>
                  <p:nvPicPr>
                    <p:cNvPr id="34"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35"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36"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grpSp>
          <p:grpSp>
            <p:nvGrpSpPr>
              <p:cNvPr id="17" name="Group 186"/>
              <p:cNvGrpSpPr/>
              <p:nvPr/>
            </p:nvGrpSpPr>
            <p:grpSpPr>
              <a:xfrm>
                <a:off x="6235191" y="4841409"/>
                <a:ext cx="1402004" cy="1300900"/>
                <a:chOff x="5455216" y="4123582"/>
                <a:chExt cx="1433512" cy="1330135"/>
              </a:xfrm>
            </p:grpSpPr>
            <p:grpSp>
              <p:nvGrpSpPr>
                <p:cNvPr id="18" name="Group 187"/>
                <p:cNvGrpSpPr/>
                <p:nvPr/>
              </p:nvGrpSpPr>
              <p:grpSpPr>
                <a:xfrm>
                  <a:off x="5455216" y="4176689"/>
                  <a:ext cx="1433512" cy="1277028"/>
                  <a:chOff x="8317985" y="3156086"/>
                  <a:chExt cx="2867025" cy="2554056"/>
                </a:xfrm>
              </p:grpSpPr>
              <p:pic>
                <p:nvPicPr>
                  <p:cNvPr id="28" name="Picture 11" descr="C:\Users\Abject-3D\Desktop\VMWare Files\FINAL diagrams\Basic Virtualization\3D PNGs\DGRM_Server_VMs_detail_3_VMware_Q408_2.pn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8317985" y="3462242"/>
                    <a:ext cx="2867025" cy="2247900"/>
                  </a:xfrm>
                  <a:prstGeom prst="rect">
                    <a:avLst/>
                  </a:prstGeom>
                  <a:noFill/>
                </p:spPr>
              </p:pic>
              <p:pic>
                <p:nvPicPr>
                  <p:cNvPr id="29" name="Picture 10" descr="C:\Users\Abject-3D\Desktop\VMWare Files\FINAL diagrams\Basic Virtualization\3D PNGs\DGRM_Server_VMs_detail_3_VMware_Q408_1.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317985" y="3156086"/>
                    <a:ext cx="2838450" cy="2076450"/>
                  </a:xfrm>
                  <a:prstGeom prst="rect">
                    <a:avLst/>
                  </a:prstGeom>
                  <a:noFill/>
                </p:spPr>
              </p:pic>
            </p:grpSp>
            <p:grpSp>
              <p:nvGrpSpPr>
                <p:cNvPr id="19" name="Group 188"/>
                <p:cNvGrpSpPr/>
                <p:nvPr/>
              </p:nvGrpSpPr>
              <p:grpSpPr>
                <a:xfrm>
                  <a:off x="5686142" y="4123582"/>
                  <a:ext cx="937199" cy="774538"/>
                  <a:chOff x="5699590" y="4157202"/>
                  <a:chExt cx="937199" cy="774538"/>
                </a:xfrm>
              </p:grpSpPr>
              <p:grpSp>
                <p:nvGrpSpPr>
                  <p:cNvPr id="20" name="Group 189"/>
                  <p:cNvGrpSpPr/>
                  <p:nvPr/>
                </p:nvGrpSpPr>
                <p:grpSpPr>
                  <a:xfrm>
                    <a:off x="5907294" y="4157202"/>
                    <a:ext cx="729495" cy="646454"/>
                    <a:chOff x="4074532" y="4181930"/>
                    <a:chExt cx="729495" cy="646454"/>
                  </a:xfrm>
                </p:grpSpPr>
                <p:pic>
                  <p:nvPicPr>
                    <p:cNvPr id="25"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26"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27"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nvGrpSpPr>
                  <p:cNvPr id="21" name="Group 190"/>
                  <p:cNvGrpSpPr/>
                  <p:nvPr/>
                </p:nvGrpSpPr>
                <p:grpSpPr>
                  <a:xfrm>
                    <a:off x="5699590" y="4285286"/>
                    <a:ext cx="729495" cy="646454"/>
                    <a:chOff x="4074532" y="4181930"/>
                    <a:chExt cx="729495" cy="646454"/>
                  </a:xfrm>
                </p:grpSpPr>
                <p:pic>
                  <p:nvPicPr>
                    <p:cNvPr id="22"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074532" y="4181930"/>
                      <a:ext cx="290959" cy="340838"/>
                    </a:xfrm>
                    <a:prstGeom prst="rect">
                      <a:avLst/>
                    </a:prstGeom>
                    <a:noFill/>
                    <a:ln w="9525">
                      <a:noFill/>
                      <a:miter lim="800000"/>
                      <a:headEnd/>
                      <a:tailEnd/>
                    </a:ln>
                  </p:spPr>
                </p:pic>
                <p:pic>
                  <p:nvPicPr>
                    <p:cNvPr id="23"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284656" y="4340354"/>
                      <a:ext cx="290959" cy="340838"/>
                    </a:xfrm>
                    <a:prstGeom prst="rect">
                      <a:avLst/>
                    </a:prstGeom>
                    <a:noFill/>
                    <a:ln w="9525">
                      <a:noFill/>
                      <a:miter lim="800000"/>
                      <a:headEnd/>
                      <a:tailEnd/>
                    </a:ln>
                  </p:spPr>
                </p:pic>
                <p:pic>
                  <p:nvPicPr>
                    <p:cNvPr id="24"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13068" y="4487546"/>
                      <a:ext cx="290959" cy="340838"/>
                    </a:xfrm>
                    <a:prstGeom prst="rect">
                      <a:avLst/>
                    </a:prstGeom>
                    <a:noFill/>
                    <a:ln w="9525">
                      <a:noFill/>
                      <a:miter lim="800000"/>
                      <a:headEnd/>
                      <a:tailEnd/>
                    </a:ln>
                  </p:spPr>
                </p:pic>
              </p:grpSp>
            </p:grpSp>
          </p:grpSp>
        </p:grpSp>
        <p:grpSp>
          <p:nvGrpSpPr>
            <p:cNvPr id="11" name="Group 1"/>
            <p:cNvGrpSpPr/>
            <p:nvPr>
              <p:custDataLst>
                <p:tags r:id="rId4"/>
              </p:custDataLst>
            </p:nvPr>
          </p:nvGrpSpPr>
          <p:grpSpPr>
            <a:xfrm>
              <a:off x="1877386" y="719667"/>
              <a:ext cx="2757045" cy="2827390"/>
              <a:chOff x="7173602" y="3592329"/>
              <a:chExt cx="5729274" cy="3200424"/>
            </a:xfrm>
            <a:effectLst/>
          </p:grpSpPr>
          <p:sp>
            <p:nvSpPr>
              <p:cNvPr id="12" name="Oval 11"/>
              <p:cNvSpPr/>
              <p:nvPr/>
            </p:nvSpPr>
            <p:spPr bwMode="auto">
              <a:xfrm>
                <a:off x="8242446" y="6242239"/>
                <a:ext cx="3868768" cy="153106"/>
              </a:xfrm>
              <a:prstGeom prst="ellipse">
                <a:avLst/>
              </a:prstGeom>
              <a:gradFill flip="none" rotWithShape="1">
                <a:gsLst>
                  <a:gs pos="0">
                    <a:srgbClr val="333333">
                      <a:lumMod val="0"/>
                      <a:alpha val="59000"/>
                    </a:srgbClr>
                  </a:gs>
                  <a:gs pos="100000">
                    <a:srgbClr val="333333">
                      <a:alpha val="0"/>
                    </a:srgbClr>
                  </a:gs>
                </a:gsLst>
                <a:path path="shape">
                  <a:fillToRect l="50000" t="50000" r="50000" b="50000"/>
                </a:path>
                <a:tileRect/>
              </a:gradFill>
              <a:ln w="19050">
                <a:noFill/>
                <a:round/>
                <a:headEnd/>
                <a:tailEnd/>
              </a:ln>
            </p:spPr>
            <p:txBody>
              <a:bodyPr wrap="none" lIns="0" tIns="0" rIns="0" bIns="0" rtlCol="0" anchor="ctr"/>
              <a:lstStyle/>
              <a:p>
                <a:pPr defTabSz="342809" fontAlgn="auto">
                  <a:spcBef>
                    <a:spcPts val="0"/>
                  </a:spcBef>
                  <a:spcAft>
                    <a:spcPts val="0"/>
                  </a:spcAft>
                  <a:defRPr/>
                </a:pPr>
                <a:endParaRPr lang="en-US" sz="700" kern="0" dirty="0">
                  <a:solidFill>
                    <a:srgbClr val="FFFFFF"/>
                  </a:solidFill>
                  <a:latin typeface="Arial" pitchFamily="34" charset="0"/>
                </a:endParaRPr>
              </a:p>
            </p:txBody>
          </p:sp>
          <p:pic>
            <p:nvPicPr>
              <p:cNvPr id="13" name="Picture 12"/>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7173602" y="3592329"/>
                <a:ext cx="5729274" cy="3200424"/>
              </a:xfrm>
              <a:prstGeom prst="rect">
                <a:avLst/>
              </a:prstGeom>
              <a:gradFill flip="none" rotWithShape="1">
                <a:gsLst>
                  <a:gs pos="64000">
                    <a:schemeClr val="bg2">
                      <a:alpha val="50000"/>
                    </a:schemeClr>
                  </a:gs>
                  <a:gs pos="100000">
                    <a:schemeClr val="bg2">
                      <a:alpha val="30000"/>
                    </a:schemeClr>
                  </a:gs>
                  <a:gs pos="0">
                    <a:schemeClr val="accent1">
                      <a:alpha val="20000"/>
                    </a:schemeClr>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a:effectLst/>
            </p:spPr>
          </p:pic>
        </p:grpSp>
      </p:grpSp>
      <p:sp>
        <p:nvSpPr>
          <p:cNvPr id="69" name="TextBox 68"/>
          <p:cNvSpPr txBox="1"/>
          <p:nvPr/>
        </p:nvSpPr>
        <p:spPr>
          <a:xfrm>
            <a:off x="208036" y="5867614"/>
            <a:ext cx="8707364" cy="361369"/>
          </a:xfrm>
          <a:prstGeom prst="rect">
            <a:avLst/>
          </a:prstGeom>
          <a:noFill/>
          <a:ln w="9525">
            <a:noFill/>
            <a:round/>
            <a:headEnd/>
            <a:tailEnd/>
          </a:ln>
          <a:effectLst/>
        </p:spPr>
        <p:txBody>
          <a:bodyPr wrap="square" lIns="80341" tIns="41777" rIns="80341" bIns="41777">
            <a:spAutoFit/>
          </a:bodyPr>
          <a:lstStyle>
            <a:defPPr>
              <a:defRPr lang="en-US"/>
            </a:defPPr>
            <a:lvl1pPr algn="l">
              <a:buSzPct val="100000"/>
              <a:tabLst>
                <a:tab pos="0" algn="l"/>
                <a:tab pos="816262" algn="l"/>
                <a:tab pos="1632523" algn="l"/>
                <a:tab pos="2448785" algn="l"/>
                <a:tab pos="3265046" algn="l"/>
                <a:tab pos="4081307" algn="l"/>
                <a:tab pos="4897569" algn="l"/>
                <a:tab pos="5713830" algn="l"/>
                <a:tab pos="6530092" algn="l"/>
                <a:tab pos="7346353" algn="l"/>
                <a:tab pos="8162614" algn="l"/>
                <a:tab pos="8978876" algn="l"/>
              </a:tabLst>
              <a:defRPr sz="900" b="1">
                <a:solidFill>
                  <a:schemeClr val="tx1"/>
                </a:solidFill>
                <a:latin typeface="Arial" pitchFamily="34" charset="0"/>
                <a:ea typeface="MS PGothic" charset="0"/>
              </a:defRPr>
            </a:lvl1pPr>
          </a:lstStyle>
          <a:p>
            <a:r>
              <a:rPr lang="en-US" dirty="0"/>
              <a:t>Sources:  </a:t>
            </a:r>
            <a:r>
              <a:rPr lang="en-US" b="0" dirty="0"/>
              <a:t>Forrester Consulting, “The Total Economic Impact of VMware vCenter Operations Management Suite,” December 2012; Management Insight Technologies, “The Benefits of VMware’s vCenter Operations Management Suite,” September 2012 </a:t>
            </a:r>
          </a:p>
        </p:txBody>
      </p:sp>
    </p:spTree>
    <p:extLst>
      <p:ext uri="{BB962C8B-B14F-4D97-AF65-F5344CB8AC3E}">
        <p14:creationId xmlns:p14="http://schemas.microsoft.com/office/powerpoint/2010/main" val="3057379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Software Defined Storage</a:t>
            </a:r>
            <a:endParaRPr lang="en-US" dirty="0"/>
          </a:p>
        </p:txBody>
      </p:sp>
      <p:pic>
        <p:nvPicPr>
          <p:cNvPr id="15" name="Picture 14" descr="serv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1062" y="4518367"/>
            <a:ext cx="1199176" cy="364784"/>
          </a:xfrm>
          <a:prstGeom prst="rect">
            <a:avLst/>
          </a:prstGeom>
        </p:spPr>
      </p:pic>
      <p:pic>
        <p:nvPicPr>
          <p:cNvPr id="16" name="Picture 15" descr="serv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2638" y="4518367"/>
            <a:ext cx="1199176" cy="364784"/>
          </a:xfrm>
          <a:prstGeom prst="rect">
            <a:avLst/>
          </a:prstGeom>
        </p:spPr>
      </p:pic>
      <p:pic>
        <p:nvPicPr>
          <p:cNvPr id="17" name="Picture 16" descr="serv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4214" y="4518367"/>
            <a:ext cx="1199176" cy="364784"/>
          </a:xfrm>
          <a:prstGeom prst="rect">
            <a:avLst/>
          </a:prstGeom>
        </p:spPr>
      </p:pic>
      <p:pic>
        <p:nvPicPr>
          <p:cNvPr id="18" name="Picture 17" descr="serv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790" y="4518367"/>
            <a:ext cx="1199176" cy="364784"/>
          </a:xfrm>
          <a:prstGeom prst="rect">
            <a:avLst/>
          </a:prstGeom>
        </p:spPr>
      </p:pic>
      <p:cxnSp>
        <p:nvCxnSpPr>
          <p:cNvPr id="19" name="Straight Connector 18"/>
          <p:cNvCxnSpPr/>
          <p:nvPr/>
        </p:nvCxnSpPr>
        <p:spPr>
          <a:xfrm>
            <a:off x="326745" y="4518367"/>
            <a:ext cx="8445968" cy="0"/>
          </a:xfrm>
          <a:prstGeom prst="line">
            <a:avLst/>
          </a:prstGeom>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402902" y="5097517"/>
            <a:ext cx="1242335" cy="505266"/>
          </a:xfrm>
          <a:prstGeom prst="rect">
            <a:avLst/>
          </a:prstGeom>
          <a:noFill/>
        </p:spPr>
        <p:txBody>
          <a:bodyPr wrap="none" rtlCol="0">
            <a:spAutoFit/>
          </a:bodyPr>
          <a:lstStyle/>
          <a:p>
            <a:pPr algn="l" fontAlgn="auto">
              <a:lnSpc>
                <a:spcPct val="50000"/>
              </a:lnSpc>
              <a:spcBef>
                <a:spcPts val="0"/>
              </a:spcBef>
              <a:spcAft>
                <a:spcPts val="0"/>
              </a:spcAft>
            </a:pPr>
            <a:r>
              <a:rPr lang="en-US" sz="1400" dirty="0" smtClean="0">
                <a:solidFill>
                  <a:srgbClr val="333333"/>
                </a:solidFill>
                <a:latin typeface="Arial"/>
                <a:ea typeface="ＭＳ Ｐゴシック"/>
              </a:rPr>
              <a:t>Physical </a:t>
            </a:r>
          </a:p>
          <a:p>
            <a:pPr algn="l" fontAlgn="auto">
              <a:lnSpc>
                <a:spcPct val="150000"/>
              </a:lnSpc>
              <a:spcBef>
                <a:spcPts val="0"/>
              </a:spcBef>
              <a:spcAft>
                <a:spcPts val="0"/>
              </a:spcAft>
            </a:pPr>
            <a:r>
              <a:rPr lang="en-US" sz="1400" dirty="0" smtClean="0">
                <a:solidFill>
                  <a:srgbClr val="333333"/>
                </a:solidFill>
                <a:latin typeface="Arial"/>
                <a:ea typeface="ＭＳ Ｐゴシック"/>
              </a:rPr>
              <a:t>Infrastructure</a:t>
            </a:r>
          </a:p>
        </p:txBody>
      </p:sp>
      <p:sp>
        <p:nvSpPr>
          <p:cNvPr id="26" name="Rounded Rectangle 25"/>
          <p:cNvSpPr/>
          <p:nvPr/>
        </p:nvSpPr>
        <p:spPr bwMode="auto">
          <a:xfrm>
            <a:off x="825827" y="4074511"/>
            <a:ext cx="7391400" cy="304800"/>
          </a:xfrm>
          <a:prstGeom prst="roundRect">
            <a:avLst/>
          </a:prstGeom>
          <a:solidFill>
            <a:schemeClr val="accent4">
              <a:lumMod val="75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algn="l" fontAlgn="auto">
              <a:spcBef>
                <a:spcPts val="0"/>
              </a:spcBef>
              <a:spcAft>
                <a:spcPts val="0"/>
              </a:spcAft>
            </a:pPr>
            <a:r>
              <a:rPr lang="en-US" sz="1600" b="1" dirty="0" smtClean="0">
                <a:solidFill>
                  <a:srgbClr val="FFFFFF"/>
                </a:solidFill>
              </a:rPr>
              <a:t>Compute Virtualization </a:t>
            </a:r>
            <a:r>
              <a:rPr lang="en-US" sz="1600" b="1" dirty="0">
                <a:solidFill>
                  <a:srgbClr val="FFFFFF"/>
                </a:solidFill>
              </a:rPr>
              <a:t>Abstraction Layer</a:t>
            </a:r>
          </a:p>
        </p:txBody>
      </p:sp>
      <p:sp>
        <p:nvSpPr>
          <p:cNvPr id="2" name="TextBox 1"/>
          <p:cNvSpPr txBox="1"/>
          <p:nvPr/>
        </p:nvSpPr>
        <p:spPr>
          <a:xfrm>
            <a:off x="4572000" y="1508750"/>
            <a:ext cx="4190391" cy="1631216"/>
          </a:xfrm>
          <a:prstGeom prst="rect">
            <a:avLst/>
          </a:prstGeom>
          <a:noFill/>
        </p:spPr>
        <p:txBody>
          <a:bodyPr wrap="square" rtlCol="0">
            <a:spAutoFit/>
          </a:bodyPr>
          <a:lstStyle/>
          <a:p>
            <a:pPr marL="342900" indent="-342900" algn="l" fontAlgn="auto">
              <a:spcBef>
                <a:spcPts val="0"/>
              </a:spcBef>
              <a:spcAft>
                <a:spcPts val="0"/>
              </a:spcAft>
              <a:buFont typeface="Arial"/>
              <a:buChar char="•"/>
            </a:pPr>
            <a:r>
              <a:rPr lang="en-US" sz="2000" dirty="0">
                <a:solidFill>
                  <a:srgbClr val="333333">
                    <a:lumMod val="50000"/>
                  </a:srgbClr>
                </a:solidFill>
                <a:latin typeface="Arial"/>
                <a:ea typeface="ＭＳ Ｐゴシック"/>
              </a:rPr>
              <a:t>Abstract storage </a:t>
            </a:r>
            <a:r>
              <a:rPr lang="en-US" sz="2000" dirty="0" smtClean="0">
                <a:solidFill>
                  <a:srgbClr val="333333">
                    <a:lumMod val="50000"/>
                  </a:srgbClr>
                </a:solidFill>
                <a:latin typeface="Arial"/>
                <a:ea typeface="ＭＳ Ｐゴシック"/>
              </a:rPr>
              <a:t>services</a:t>
            </a:r>
            <a:endParaRPr lang="en-US" sz="2000" dirty="0">
              <a:solidFill>
                <a:srgbClr val="333333">
                  <a:lumMod val="50000"/>
                </a:srgbClr>
              </a:solidFill>
              <a:latin typeface="Arial"/>
              <a:ea typeface="ＭＳ Ｐゴシック"/>
            </a:endParaRPr>
          </a:p>
          <a:p>
            <a:pPr marL="342900" indent="-342900" algn="l" fontAlgn="auto">
              <a:spcBef>
                <a:spcPts val="0"/>
              </a:spcBef>
              <a:spcAft>
                <a:spcPts val="0"/>
              </a:spcAft>
              <a:buFont typeface="Arial"/>
              <a:buChar char="•"/>
            </a:pPr>
            <a:r>
              <a:rPr lang="en-US" sz="2000" dirty="0" smtClean="0">
                <a:solidFill>
                  <a:srgbClr val="333333">
                    <a:lumMod val="50000"/>
                  </a:srgbClr>
                </a:solidFill>
                <a:latin typeface="Arial"/>
                <a:ea typeface="ＭＳ Ｐゴシック"/>
              </a:rPr>
              <a:t>Pool local and external  storage </a:t>
            </a:r>
          </a:p>
          <a:p>
            <a:pPr marL="342900" indent="-342900" algn="l" fontAlgn="auto">
              <a:spcBef>
                <a:spcPts val="0"/>
              </a:spcBef>
              <a:spcAft>
                <a:spcPts val="0"/>
              </a:spcAft>
              <a:buFont typeface="Arial"/>
              <a:buChar char="•"/>
            </a:pPr>
            <a:r>
              <a:rPr lang="en-US" sz="2000" dirty="0" smtClean="0">
                <a:solidFill>
                  <a:srgbClr val="333333">
                    <a:lumMod val="50000"/>
                  </a:srgbClr>
                </a:solidFill>
                <a:latin typeface="Arial"/>
                <a:ea typeface="ＭＳ Ｐゴシック"/>
              </a:rPr>
              <a:t>Automated provisioning across local and external storage</a:t>
            </a:r>
          </a:p>
          <a:p>
            <a:pPr marL="342900" indent="-342900" algn="l" fontAlgn="auto">
              <a:spcBef>
                <a:spcPts val="0"/>
              </a:spcBef>
              <a:spcAft>
                <a:spcPts val="0"/>
              </a:spcAft>
              <a:buFont typeface="Arial"/>
              <a:buChar char="•"/>
            </a:pPr>
            <a:r>
              <a:rPr lang="en-US" sz="2000" dirty="0" smtClean="0">
                <a:solidFill>
                  <a:srgbClr val="333333">
                    <a:lumMod val="50000"/>
                  </a:srgbClr>
                </a:solidFill>
                <a:latin typeface="Arial"/>
                <a:ea typeface="ＭＳ Ｐゴシック"/>
              </a:rPr>
              <a:t>Support needs of “new” apps</a:t>
            </a:r>
          </a:p>
        </p:txBody>
      </p:sp>
      <p:sp>
        <p:nvSpPr>
          <p:cNvPr id="36" name="Rounded Rectangle 35"/>
          <p:cNvSpPr/>
          <p:nvPr/>
        </p:nvSpPr>
        <p:spPr bwMode="auto">
          <a:xfrm>
            <a:off x="825827" y="3698387"/>
            <a:ext cx="7391400" cy="304800"/>
          </a:xfrm>
          <a:prstGeom prst="roundRect">
            <a:avLst/>
          </a:prstGeom>
          <a:solidFill>
            <a:schemeClr val="accent3">
              <a:lumMod val="40000"/>
              <a:lumOff val="6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lstStyle/>
          <a:p>
            <a:pPr algn="l" fontAlgn="auto">
              <a:spcBef>
                <a:spcPts val="0"/>
              </a:spcBef>
              <a:spcAft>
                <a:spcPts val="0"/>
              </a:spcAft>
            </a:pPr>
            <a:r>
              <a:rPr lang="en-US" sz="1600" b="1" dirty="0" smtClean="0">
                <a:solidFill>
                  <a:srgbClr val="FFFFFF"/>
                </a:solidFill>
              </a:rPr>
              <a:t>Software Defined Storage</a:t>
            </a:r>
            <a:endParaRPr lang="en-US" sz="1600" b="1" dirty="0">
              <a:solidFill>
                <a:srgbClr val="FFFFFF"/>
              </a:solidFill>
            </a:endParaRPr>
          </a:p>
        </p:txBody>
      </p:sp>
      <p:sp>
        <p:nvSpPr>
          <p:cNvPr id="37" name="TextBox 36"/>
          <p:cNvSpPr txBox="1"/>
          <p:nvPr/>
        </p:nvSpPr>
        <p:spPr>
          <a:xfrm>
            <a:off x="884798" y="1214810"/>
            <a:ext cx="2921894" cy="338554"/>
          </a:xfrm>
          <a:prstGeom prst="rect">
            <a:avLst/>
          </a:prstGeom>
          <a:noFill/>
        </p:spPr>
        <p:txBody>
          <a:bodyPr wrap="none" rtlCol="0">
            <a:spAutoFit/>
          </a:bodyPr>
          <a:lstStyle/>
          <a:p>
            <a:pPr algn="l" fontAlgn="auto">
              <a:spcBef>
                <a:spcPts val="0"/>
              </a:spcBef>
              <a:spcAft>
                <a:spcPts val="0"/>
              </a:spcAft>
            </a:pPr>
            <a:r>
              <a:rPr lang="en-US" sz="1600" dirty="0" smtClean="0">
                <a:solidFill>
                  <a:srgbClr val="005568"/>
                </a:solidFill>
                <a:latin typeface="Arial"/>
                <a:ea typeface="ＭＳ Ｐゴシック"/>
              </a:rPr>
              <a:t>Software Defined Data Center</a:t>
            </a:r>
          </a:p>
        </p:txBody>
      </p:sp>
      <p:grpSp>
        <p:nvGrpSpPr>
          <p:cNvPr id="3" name="Group 37"/>
          <p:cNvGrpSpPr>
            <a:grpSpLocks noChangeAspect="1"/>
          </p:cNvGrpSpPr>
          <p:nvPr/>
        </p:nvGrpSpPr>
        <p:grpSpPr>
          <a:xfrm>
            <a:off x="1582786" y="1806001"/>
            <a:ext cx="1731694" cy="1711423"/>
            <a:chOff x="11576477" y="2894062"/>
            <a:chExt cx="3078868" cy="3042528"/>
          </a:xfrm>
        </p:grpSpPr>
        <p:grpSp>
          <p:nvGrpSpPr>
            <p:cNvPr id="4" name="Group 43"/>
            <p:cNvGrpSpPr/>
            <p:nvPr/>
          </p:nvGrpSpPr>
          <p:grpSpPr bwMode="gray">
            <a:xfrm>
              <a:off x="11576477" y="3893764"/>
              <a:ext cx="3078868" cy="2042826"/>
              <a:chOff x="7277099" y="6556148"/>
              <a:chExt cx="1349869" cy="895726"/>
            </a:xfrm>
          </p:grpSpPr>
          <p:sp>
            <p:nvSpPr>
              <p:cNvPr id="74"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gradFill flip="none" rotWithShape="1">
                <a:gsLst>
                  <a:gs pos="0">
                    <a:srgbClr val="FFFFFF">
                      <a:lumMod val="50000"/>
                    </a:srgbClr>
                  </a:gs>
                  <a:gs pos="15000">
                    <a:srgbClr val="FFFFFF">
                      <a:lumMod val="65000"/>
                    </a:srgbClr>
                  </a:gs>
                  <a:gs pos="50000">
                    <a:srgbClr val="FFFFFF">
                      <a:lumMod val="95000"/>
                    </a:srgbClr>
                  </a:gs>
                  <a:gs pos="100000">
                    <a:srgbClr val="FFFFFF">
                      <a:lumMod val="50000"/>
                    </a:srgbClr>
                  </a:gs>
                  <a:gs pos="85000">
                    <a:srgbClr val="FFFFFF">
                      <a:lumMod val="75000"/>
                    </a:srgbClr>
                  </a:gs>
                </a:gsLst>
                <a:lin ang="0" scaled="1"/>
                <a:tileRect/>
              </a:gradFill>
              <a:ln w="47625">
                <a:noFill/>
                <a:round/>
                <a:headEnd/>
                <a:tailEnd/>
              </a:ln>
              <a:effectLst/>
            </p:spPr>
            <p:txBody>
              <a:bodyPr wrap="none" lIns="0" tIns="0" rIns="0" bIns="0" rtlCol="0" anchor="ctr"/>
              <a:lstStyle/>
              <a:p>
                <a:pPr fontAlgn="auto">
                  <a:spcBef>
                    <a:spcPts val="0"/>
                  </a:spcBef>
                  <a:spcAft>
                    <a:spcPts val="0"/>
                  </a:spcAft>
                  <a:defRPr/>
                </a:pPr>
                <a:endParaRPr lang="en-US" sz="1800" kern="0" cap="all">
                  <a:solidFill>
                    <a:srgbClr val="FFFFFF"/>
                  </a:solidFill>
                  <a:latin typeface="Arial"/>
                  <a:ea typeface="ＭＳ Ｐゴシック"/>
                </a:endParaRPr>
              </a:p>
            </p:txBody>
          </p:sp>
          <p:sp>
            <p:nvSpPr>
              <p:cNvPr id="75" name="Oval 7"/>
              <p:cNvSpPr>
                <a:spLocks noChangeArrowheads="1"/>
              </p:cNvSpPr>
              <p:nvPr/>
            </p:nvSpPr>
            <p:spPr bwMode="gray">
              <a:xfrm>
                <a:off x="7277099" y="6556148"/>
                <a:ext cx="1349869" cy="779182"/>
              </a:xfrm>
              <a:prstGeom prst="ellipse">
                <a:avLst/>
              </a:prstGeom>
              <a:gradFill flip="none" rotWithShape="1">
                <a:gsLst>
                  <a:gs pos="30000">
                    <a:srgbClr val="FFFFFF">
                      <a:lumMod val="95000"/>
                    </a:srgbClr>
                  </a:gs>
                  <a:gs pos="100000">
                    <a:srgbClr val="FFFFFF">
                      <a:lumMod val="75000"/>
                    </a:srgbClr>
                  </a:gs>
                </a:gsLst>
                <a:lin ang="16200000" scaled="1"/>
                <a:tileRect/>
              </a:gradFill>
              <a:ln w="47625">
                <a:noFill/>
                <a:round/>
                <a:headEnd/>
                <a:tailEnd/>
              </a:ln>
              <a:effectLst>
                <a:innerShdw blurRad="152400">
                  <a:srgbClr val="FFFFFF"/>
                </a:innerShdw>
              </a:effectLst>
            </p:spPr>
            <p:txBody>
              <a:bodyPr wrap="none" lIns="0" tIns="0" rIns="0" bIns="0" rtlCol="0" anchor="ctr"/>
              <a:lstStyle/>
              <a:p>
                <a:pPr fontAlgn="auto">
                  <a:spcBef>
                    <a:spcPts val="0"/>
                  </a:spcBef>
                  <a:spcAft>
                    <a:spcPts val="0"/>
                  </a:spcAft>
                  <a:defRPr/>
                </a:pPr>
                <a:endParaRPr lang="en-US" sz="1800" kern="0" cap="all">
                  <a:solidFill>
                    <a:srgbClr val="FFFFFF"/>
                  </a:solidFill>
                  <a:latin typeface="Arial"/>
                  <a:ea typeface="ＭＳ Ｐゴシック"/>
                </a:endParaRPr>
              </a:p>
            </p:txBody>
          </p:sp>
          <p:sp>
            <p:nvSpPr>
              <p:cNvPr id="76"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noFill/>
              <a:ln w="9525">
                <a:gradFill flip="none" rotWithShape="1">
                  <a:gsLst>
                    <a:gs pos="50000">
                      <a:srgbClr val="FFFFFF">
                        <a:lumMod val="65000"/>
                      </a:srgbClr>
                    </a:gs>
                    <a:gs pos="0">
                      <a:srgbClr val="FFFFFF">
                        <a:lumMod val="50000"/>
                      </a:srgbClr>
                    </a:gs>
                    <a:gs pos="100000">
                      <a:srgbClr val="FFFFFF">
                        <a:lumMod val="50000"/>
                      </a:srgbClr>
                    </a:gs>
                  </a:gsLst>
                  <a:lin ang="0" scaled="1"/>
                  <a:tileRect/>
                </a:gradFill>
                <a:round/>
                <a:headEnd/>
                <a:tailEnd/>
              </a:ln>
              <a:effectLst>
                <a:innerShdw blurRad="152400">
                  <a:prstClr val="black"/>
                </a:innerShdw>
                <a:reflection blurRad="127000" stA="41000" endPos="23000" dir="5400000" sy="-100000" algn="bl" rotWithShape="0"/>
              </a:effectLst>
            </p:spPr>
            <p:txBody>
              <a:bodyPr wrap="none" lIns="0" tIns="0" rIns="0" bIns="0" rtlCol="0" anchor="ctr"/>
              <a:lstStyle/>
              <a:p>
                <a:pPr fontAlgn="auto">
                  <a:spcBef>
                    <a:spcPts val="0"/>
                  </a:spcBef>
                  <a:spcAft>
                    <a:spcPts val="0"/>
                  </a:spcAft>
                  <a:defRPr/>
                </a:pPr>
                <a:endParaRPr lang="en-US" sz="1800" kern="0" cap="all">
                  <a:solidFill>
                    <a:srgbClr val="FFFFFF"/>
                  </a:solidFill>
                  <a:latin typeface="Arial"/>
                  <a:ea typeface="ＭＳ Ｐゴシック"/>
                </a:endParaRPr>
              </a:p>
            </p:txBody>
          </p:sp>
        </p:grpSp>
        <p:grpSp>
          <p:nvGrpSpPr>
            <p:cNvPr id="5" name="Group 49"/>
            <p:cNvGrpSpPr/>
            <p:nvPr/>
          </p:nvGrpSpPr>
          <p:grpSpPr>
            <a:xfrm>
              <a:off x="11897966" y="2894062"/>
              <a:ext cx="2435891" cy="2338600"/>
              <a:chOff x="11897966" y="2894062"/>
              <a:chExt cx="2435891" cy="2338600"/>
            </a:xfrm>
          </p:grpSpPr>
          <p:sp>
            <p:nvSpPr>
              <p:cNvPr id="51" name="Rounded Rectangle 50"/>
              <p:cNvSpPr/>
              <p:nvPr/>
            </p:nvSpPr>
            <p:spPr>
              <a:xfrm>
                <a:off x="11897966" y="2894062"/>
                <a:ext cx="2435891" cy="2338600"/>
              </a:xfrm>
              <a:prstGeom prst="roundRect">
                <a:avLst>
                  <a:gd name="adj" fmla="val 7487"/>
                </a:avLst>
              </a:prstGeom>
              <a:gradFill flip="none" rotWithShape="1">
                <a:gsLst>
                  <a:gs pos="64000">
                    <a:srgbClr val="C0C0C0">
                      <a:lumMod val="20000"/>
                      <a:lumOff val="80000"/>
                    </a:srgbClr>
                  </a:gs>
                  <a:gs pos="100000">
                    <a:srgbClr val="C0C0C0"/>
                  </a:gs>
                  <a:gs pos="0">
                    <a:srgbClr val="C0C0C0"/>
                  </a:gs>
                </a:gsLst>
                <a:lin ang="5400000" scaled="1"/>
                <a:tileRect/>
              </a:gradFill>
              <a:ln w="12700" cap="flat" cmpd="sng" algn="ctr">
                <a:gradFill flip="none" rotWithShape="1">
                  <a:gsLst>
                    <a:gs pos="0">
                      <a:srgbClr val="C0C0C0"/>
                    </a:gs>
                    <a:gs pos="50000">
                      <a:srgbClr val="C0C0C0">
                        <a:lumMod val="75000"/>
                      </a:srgbClr>
                    </a:gs>
                    <a:gs pos="100000">
                      <a:srgbClr val="C0C0C0"/>
                    </a:gs>
                  </a:gsLst>
                  <a:lin ang="5400000" scaled="1"/>
                  <a:tileRect/>
                </a:gradFill>
                <a:prstDash val="solid"/>
              </a:ln>
              <a:effectLst>
                <a:outerShdw blurRad="152400" algn="ctr" rotWithShape="0">
                  <a:srgbClr val="0194D3">
                    <a:alpha val="40000"/>
                  </a:srgbClr>
                </a:outerShdw>
              </a:effectLst>
            </p:spPr>
            <p:txBody>
              <a:bodyPr lIns="60945" tIns="30472" rIns="60945" bIns="30472" rtlCol="0" anchor="ctr"/>
              <a:lstStyle/>
              <a:p>
                <a:pPr fontAlgn="auto">
                  <a:spcBef>
                    <a:spcPts val="0"/>
                  </a:spcBef>
                  <a:spcAft>
                    <a:spcPts val="0"/>
                  </a:spcAft>
                  <a:defRPr/>
                </a:pPr>
                <a:endParaRPr lang="en-US" sz="1800" kern="0" dirty="0" err="1">
                  <a:solidFill>
                    <a:srgbClr val="FFFFFF"/>
                  </a:solidFill>
                  <a:latin typeface="Arial"/>
                  <a:ea typeface="ＭＳ Ｐゴシック"/>
                </a:endParaRPr>
              </a:p>
            </p:txBody>
          </p:sp>
          <p:sp>
            <p:nvSpPr>
              <p:cNvPr id="52" name="Rectangle 51"/>
              <p:cNvSpPr/>
              <p:nvPr/>
            </p:nvSpPr>
            <p:spPr>
              <a:xfrm>
                <a:off x="12506974" y="2986435"/>
                <a:ext cx="1260620" cy="733972"/>
              </a:xfrm>
              <a:prstGeom prst="rect">
                <a:avLst/>
              </a:prstGeom>
              <a:blipFill>
                <a:blip r:embed="rId4" cstate="print">
                  <a:extLst>
                    <a:ext uri="{BEBA8EAE-BF5A-486C-A8C5-ECC9F3942E4B}">
                      <a14:imgProps xmlns:a14="http://schemas.microsoft.com/office/drawing/2010/main">
                        <a14:imgLayer r:embed="rId5">
                          <a14:imgEffect>
                            <a14:artisticBlur radius="20"/>
                          </a14:imgEffect>
                        </a14:imgLayer>
                      </a14:imgProps>
                    </a:ext>
                  </a:extLst>
                </a:blip>
                <a:stretch>
                  <a:fillRect/>
                </a:stretch>
              </a:bli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endParaRPr lang="en-US" sz="1800" kern="0" cap="all" dirty="0" err="1" smtClean="0">
                  <a:solidFill>
                    <a:sysClr val="windowText" lastClr="000000"/>
                  </a:solidFill>
                  <a:latin typeface="Arial Black"/>
                  <a:ea typeface="ＭＳ Ｐゴシック"/>
                </a:endParaRPr>
              </a:p>
            </p:txBody>
          </p:sp>
          <p:cxnSp>
            <p:nvCxnSpPr>
              <p:cNvPr id="53" name="Straight Connector 52"/>
              <p:cNvCxnSpPr/>
              <p:nvPr/>
            </p:nvCxnSpPr>
            <p:spPr>
              <a:xfrm>
                <a:off x="11933374" y="3937643"/>
                <a:ext cx="2365075" cy="0"/>
              </a:xfrm>
              <a:prstGeom prst="line">
                <a:avLst/>
              </a:prstGeom>
              <a:noFill/>
              <a:ln w="25400" cap="rnd">
                <a:gradFill flip="none" rotWithShape="1">
                  <a:gsLst>
                    <a:gs pos="73000">
                      <a:srgbClr val="7A7A7A">
                        <a:alpha val="50000"/>
                      </a:srgbClr>
                    </a:gs>
                    <a:gs pos="27000">
                      <a:srgbClr val="FFFFFF">
                        <a:lumMod val="50000"/>
                        <a:alpha val="50000"/>
                      </a:srgbClr>
                    </a:gs>
                    <a:gs pos="100000">
                      <a:srgbClr val="333333">
                        <a:alpha val="0"/>
                      </a:srgbClr>
                    </a:gs>
                    <a:gs pos="0">
                      <a:srgbClr val="333333">
                        <a:alpha val="0"/>
                      </a:srgbClr>
                    </a:gs>
                  </a:gsLst>
                  <a:lin ang="10800000" scaled="1"/>
                  <a:tileRect/>
                </a:gradFill>
                <a:prstDash val="solid"/>
                <a:round/>
                <a:headEnd type="none"/>
                <a:tailEnd type="none"/>
              </a:ln>
              <a:effectLst>
                <a:reflection blurRad="127000" stA="41000" endPos="23000" dir="5400000" sy="-100000" algn="bl" rotWithShape="0"/>
              </a:effectLst>
            </p:spPr>
          </p:cxnSp>
          <p:sp>
            <p:nvSpPr>
              <p:cNvPr id="54" name="Rounded Rectangle 53"/>
              <p:cNvSpPr/>
              <p:nvPr/>
            </p:nvSpPr>
            <p:spPr>
              <a:xfrm>
                <a:off x="11991309" y="4133915"/>
                <a:ext cx="2249205" cy="973771"/>
              </a:xfrm>
              <a:prstGeom prst="roundRect">
                <a:avLst/>
              </a:prstGeom>
              <a:blipFill dpi="0" rotWithShape="1">
                <a:blip r:embed="rId6" cstate="email">
                  <a:alphaModFix amt="85000"/>
                  <a:extLst>
                    <a:ext uri="{28A0092B-C50C-407E-A947-70E740481C1C}">
                      <a14:useLocalDpi xmlns:a14="http://schemas.microsoft.com/office/drawing/2010/main"/>
                    </a:ext>
                  </a:extLst>
                </a:blip>
                <a:srcRect/>
                <a:tile tx="0" ty="0" sx="25000" sy="25000" flip="none" algn="tl"/>
              </a:blipFill>
              <a:ln w="9" cap="flat">
                <a:gradFill flip="none" rotWithShape="1">
                  <a:gsLst>
                    <a:gs pos="0">
                      <a:srgbClr val="C0C0C0"/>
                    </a:gs>
                    <a:gs pos="50000">
                      <a:srgbClr val="C0C0C0">
                        <a:lumMod val="50000"/>
                      </a:srgbClr>
                    </a:gs>
                    <a:gs pos="100000">
                      <a:srgbClr val="C0C0C0"/>
                    </a:gs>
                  </a:gsLst>
                  <a:lin ang="10800000" scaled="1"/>
                  <a:tileRect/>
                </a:gradFill>
                <a:prstDash val="solid"/>
                <a:miter lim="800000"/>
                <a:headEnd/>
                <a:tailEnd/>
              </a:ln>
            </p:spPr>
            <p:txBody>
              <a:bodyPr vert="horz" wrap="square" lIns="91440" tIns="45720" rIns="91440" bIns="45720" numCol="1" anchor="ctr" anchorCtr="0" compatLnSpc="1">
                <a:prstTxWarp prst="textNoShape">
                  <a:avLst/>
                </a:prstTxWarp>
              </a:bodyPr>
              <a:lstStyle/>
              <a:p>
                <a:pPr algn="l" defTabSz="914274" fontAlgn="auto">
                  <a:spcBef>
                    <a:spcPts val="0"/>
                  </a:spcBef>
                  <a:spcAft>
                    <a:spcPts val="0"/>
                  </a:spcAft>
                  <a:defRPr/>
                </a:pPr>
                <a:endParaRPr lang="en-US" sz="1100" kern="0" dirty="0" err="1">
                  <a:solidFill>
                    <a:sysClr val="windowText" lastClr="000000"/>
                  </a:solidFill>
                  <a:latin typeface="Arial"/>
                  <a:ea typeface="ＭＳ Ｐゴシック"/>
                </a:endParaRPr>
              </a:p>
            </p:txBody>
          </p:sp>
          <p:sp>
            <p:nvSpPr>
              <p:cNvPr id="60" name="Rectangle 59"/>
              <p:cNvSpPr/>
              <p:nvPr/>
            </p:nvSpPr>
            <p:spPr>
              <a:xfrm>
                <a:off x="11991308" y="4687674"/>
                <a:ext cx="2249206" cy="417209"/>
              </a:xfrm>
              <a:prstGeom prst="rect">
                <a:avLst/>
              </a:prstGeom>
            </p:spPr>
            <p:txBody>
              <a:bodyPr wrap="square" anchor="ctr">
                <a:spAutoFit/>
              </a:bodyPr>
              <a:lstStyle/>
              <a:p>
                <a:pPr defTabSz="1828660" fontAlgn="auto">
                  <a:lnSpc>
                    <a:spcPct val="75000"/>
                  </a:lnSpc>
                  <a:spcBef>
                    <a:spcPts val="0"/>
                  </a:spcBef>
                  <a:spcAft>
                    <a:spcPts val="0"/>
                  </a:spcAft>
                  <a:defRPr/>
                </a:pPr>
                <a:r>
                  <a:rPr lang="en-US" sz="600" kern="0" cap="all" dirty="0">
                    <a:solidFill>
                      <a:srgbClr val="000000">
                        <a:lumMod val="65000"/>
                        <a:lumOff val="35000"/>
                      </a:srgbClr>
                    </a:solidFill>
                    <a:latin typeface="Arial"/>
                    <a:ea typeface="ＭＳ Ｐゴシック"/>
                  </a:rPr>
                  <a:t>Software-defined</a:t>
                </a:r>
                <a:br>
                  <a:rPr lang="en-US" sz="600" kern="0" cap="all" dirty="0">
                    <a:solidFill>
                      <a:srgbClr val="000000">
                        <a:lumMod val="65000"/>
                        <a:lumOff val="35000"/>
                      </a:srgbClr>
                    </a:solidFill>
                    <a:latin typeface="Arial"/>
                    <a:ea typeface="ＭＳ Ｐゴシック"/>
                  </a:rPr>
                </a:br>
                <a:r>
                  <a:rPr lang="en-US" sz="600" kern="0" cap="all" dirty="0">
                    <a:solidFill>
                      <a:srgbClr val="000000">
                        <a:lumMod val="65000"/>
                        <a:lumOff val="35000"/>
                      </a:srgbClr>
                    </a:solidFill>
                    <a:latin typeface="Arial"/>
                    <a:ea typeface="ＭＳ Ｐゴシック"/>
                  </a:rPr>
                  <a:t>Datacenter Services</a:t>
                </a:r>
              </a:p>
            </p:txBody>
          </p:sp>
          <p:grpSp>
            <p:nvGrpSpPr>
              <p:cNvPr id="6" name="Group 60"/>
              <p:cNvGrpSpPr/>
              <p:nvPr/>
            </p:nvGrpSpPr>
            <p:grpSpPr>
              <a:xfrm>
                <a:off x="12118315" y="4275214"/>
                <a:ext cx="1995192" cy="356212"/>
                <a:chOff x="12134158" y="4082705"/>
                <a:chExt cx="1995192" cy="356212"/>
              </a:xfrm>
            </p:grpSpPr>
            <p:pic>
              <p:nvPicPr>
                <p:cNvPr id="69" name="Picture 2" descr="C:\Users\Dan\Desktop\gear.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799784" y="4082705"/>
                  <a:ext cx="329566" cy="35621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descr="C:\Users\Dan\Desktop\switch.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785683" y="4082705"/>
                  <a:ext cx="501936" cy="35621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C:\Users\Dan\Desktop\storag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134158" y="4082705"/>
                  <a:ext cx="289956" cy="35621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 descr="C:\Users\Dan\Desktop\firewall.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370901" y="4082705"/>
                  <a:ext cx="345601" cy="35621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C:\Users\Dan\Desktop\CPU.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507396" y="4082705"/>
                  <a:ext cx="195005" cy="356212"/>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p:cNvSpPr/>
              <p:nvPr/>
            </p:nvSpPr>
            <p:spPr>
              <a:xfrm>
                <a:off x="12324556" y="3263554"/>
                <a:ext cx="1595438" cy="676614"/>
              </a:xfrm>
              <a:prstGeom prst="rect">
                <a:avLst/>
              </a:prstGeom>
              <a:blipFill>
                <a:blip r:embed="rId12" cstate="screen">
                  <a:extLst>
                    <a:ext uri="{BEBA8EAE-BF5A-486C-A8C5-ECC9F3942E4B}">
                      <a14:imgProps xmlns:a14="http://schemas.microsoft.com/office/drawing/2010/main">
                        <a14:imgLayer r:embed="rId13">
                          <a14:imgEffect>
                            <a14:artisticBlur/>
                          </a14:imgEffect>
                        </a14:imgLayer>
                      </a14:imgProps>
                    </a:ext>
                    <a:ext uri="{28A0092B-C50C-407E-A947-70E740481C1C}">
                      <a14:useLocalDpi xmlns:a14="http://schemas.microsoft.com/office/drawing/2010/main"/>
                    </a:ext>
                  </a:extLst>
                </a:blip>
                <a:stretch>
                  <a:fillRect/>
                </a:stretch>
              </a:bli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endParaRPr lang="en-US" sz="1800" kern="0" cap="all" dirty="0" err="1" smtClean="0">
                  <a:solidFill>
                    <a:sysClr val="windowText" lastClr="000000"/>
                  </a:solidFill>
                  <a:latin typeface="Arial Black"/>
                  <a:ea typeface="ＭＳ Ｐゴシック"/>
                </a:endParaRPr>
              </a:p>
            </p:txBody>
          </p:sp>
          <p:grpSp>
            <p:nvGrpSpPr>
              <p:cNvPr id="7" name="Group 62"/>
              <p:cNvGrpSpPr/>
              <p:nvPr/>
            </p:nvGrpSpPr>
            <p:grpSpPr>
              <a:xfrm>
                <a:off x="12134158" y="3589615"/>
                <a:ext cx="1963506" cy="486017"/>
                <a:chOff x="12228361" y="3170246"/>
                <a:chExt cx="1963506" cy="486017"/>
              </a:xfrm>
            </p:grpSpPr>
            <p:pic>
              <p:nvPicPr>
                <p:cNvPr id="65" name="Picture 3" descr="C:\Users\Dan\Desktop\vm.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2228361" y="3170246"/>
                  <a:ext cx="424273" cy="4860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Dan\Desktop\vm.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2741439" y="3170246"/>
                  <a:ext cx="424273" cy="48601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 descr="C:\Users\Dan\Desktop\vm.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3254517" y="3170246"/>
                  <a:ext cx="424273" cy="48601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descr="C:\Users\Dan\Desktop\vm.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3767594" y="3170246"/>
                  <a:ext cx="424273" cy="486017"/>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Rectangle 63"/>
              <p:cNvSpPr/>
              <p:nvPr/>
            </p:nvSpPr>
            <p:spPr>
              <a:xfrm>
                <a:off x="12579312" y="2905274"/>
                <a:ext cx="1073194" cy="467363"/>
              </a:xfrm>
              <a:prstGeom prst="rect">
                <a:avLst/>
              </a:prstGeom>
            </p:spPr>
            <p:txBody>
              <a:bodyPr wrap="none">
                <a:spAutoFit/>
              </a:bodyPr>
              <a:lstStyle/>
              <a:p>
                <a:pPr fontAlgn="auto">
                  <a:lnSpc>
                    <a:spcPct val="75000"/>
                  </a:lnSpc>
                  <a:spcBef>
                    <a:spcPts val="0"/>
                  </a:spcBef>
                  <a:spcAft>
                    <a:spcPts val="0"/>
                  </a:spcAft>
                  <a:defRPr/>
                </a:pPr>
                <a:r>
                  <a:rPr lang="en-US" sz="1400" kern="0" cap="all" dirty="0">
                    <a:solidFill>
                      <a:sysClr val="windowText" lastClr="000000"/>
                    </a:solidFill>
                    <a:latin typeface="Arial Black"/>
                    <a:ea typeface="ＭＳ Ｐゴシック"/>
                  </a:rPr>
                  <a:t>VDC</a:t>
                </a:r>
              </a:p>
            </p:txBody>
          </p:sp>
        </p:grpSp>
      </p:grpSp>
      <p:pic>
        <p:nvPicPr>
          <p:cNvPr id="10" name="Picture 9" descr="BlueCloud.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73844" y="2286000"/>
            <a:ext cx="2585949" cy="1284229"/>
          </a:xfrm>
          <a:prstGeom prst="rect">
            <a:avLst/>
          </a:prstGeom>
          <a:effectLst>
            <a:outerShdw blurRad="50800" dist="38100" dir="2700000" algn="tl" rotWithShape="0">
              <a:prstClr val="black">
                <a:alpha val="40000"/>
              </a:prstClr>
            </a:outerShdw>
          </a:effectLst>
        </p:spPr>
      </p:pic>
      <p:pic>
        <p:nvPicPr>
          <p:cNvPr id="48" name="Picture 4" descr="C:\Users\Dan\Desktop\storag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05000" y="3062182"/>
            <a:ext cx="163084" cy="20036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Dan\Desktop\storag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33600" y="3062182"/>
            <a:ext cx="163084" cy="20036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Dan\Desktop\storag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38400" y="3062182"/>
            <a:ext cx="163084" cy="20036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Dan\Desktop\storag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32516" y="3062182"/>
            <a:ext cx="163084" cy="20036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Dan\Desktop\storag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37316" y="3062182"/>
            <a:ext cx="163084" cy="2003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Dan\Desktop\flash.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981300" y="2667001"/>
            <a:ext cx="472653" cy="3892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Dan\Desktop\flash.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514602" y="2667001"/>
            <a:ext cx="472653" cy="389299"/>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bwMode="auto">
          <a:xfrm>
            <a:off x="1981200" y="5105400"/>
            <a:ext cx="5562600" cy="762000"/>
          </a:xfrm>
          <a:prstGeom prst="rect">
            <a:avLst/>
          </a:prstGeom>
          <a:solidFill>
            <a:schemeClr val="bg1"/>
          </a:solidFill>
          <a:ln w="19050">
            <a:solidFill>
              <a:schemeClr val="accent3"/>
            </a:solid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pic>
        <p:nvPicPr>
          <p:cNvPr id="63" name="Picture 22" descr="ICON_StorageArray_Q40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133640" y="5105403"/>
            <a:ext cx="977519" cy="729284"/>
          </a:xfrm>
          <a:prstGeom prst="rect">
            <a:avLst/>
          </a:prstGeom>
          <a:noFill/>
          <a:ln w="9525">
            <a:noFill/>
            <a:miter lim="800000"/>
            <a:headEnd/>
            <a:tailEnd/>
          </a:ln>
        </p:spPr>
      </p:pic>
      <p:pic>
        <p:nvPicPr>
          <p:cNvPr id="77" name="Picture 22" descr="ICON_StorageArray_Q40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581426" y="5105403"/>
            <a:ext cx="977519" cy="729284"/>
          </a:xfrm>
          <a:prstGeom prst="rect">
            <a:avLst/>
          </a:prstGeom>
          <a:noFill/>
          <a:ln w="9525">
            <a:noFill/>
            <a:miter lim="800000"/>
            <a:headEnd/>
            <a:tailEnd/>
          </a:ln>
        </p:spPr>
      </p:pic>
      <p:pic>
        <p:nvPicPr>
          <p:cNvPr id="78" name="Picture 22" descr="ICON_StorageArray_Q40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953012" y="5105403"/>
            <a:ext cx="977519" cy="729284"/>
          </a:xfrm>
          <a:prstGeom prst="rect">
            <a:avLst/>
          </a:prstGeom>
          <a:noFill/>
          <a:ln w="9525">
            <a:noFill/>
            <a:miter lim="800000"/>
            <a:headEnd/>
            <a:tailEnd/>
          </a:ln>
        </p:spPr>
      </p:pic>
      <p:pic>
        <p:nvPicPr>
          <p:cNvPr id="79" name="Picture 22" descr="ICON_StorageArray_Q40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400831" y="5105403"/>
            <a:ext cx="977519" cy="729284"/>
          </a:xfrm>
          <a:prstGeom prst="rect">
            <a:avLst/>
          </a:prstGeom>
          <a:noFill/>
          <a:ln w="9525">
            <a:noFill/>
            <a:miter lim="800000"/>
            <a:headEnd/>
            <a:tailEnd/>
          </a:ln>
        </p:spPr>
      </p:pic>
      <p:sp>
        <p:nvSpPr>
          <p:cNvPr id="59" name="Isosceles Triangle 58"/>
          <p:cNvSpPr/>
          <p:nvPr/>
        </p:nvSpPr>
        <p:spPr bwMode="auto">
          <a:xfrm rot="10800000">
            <a:off x="4800600" y="3352800"/>
            <a:ext cx="3581400" cy="228600"/>
          </a:xfrm>
          <a:prstGeom prst="triangle">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fontAlgn="auto">
              <a:spcBef>
                <a:spcPts val="0"/>
              </a:spcBef>
              <a:spcAft>
                <a:spcPts val="0"/>
              </a:spcAft>
            </a:pPr>
            <a:endParaRPr lang="en-US" sz="1800" dirty="0" err="1" smtClean="0">
              <a:solidFill>
                <a:srgbClr val="FFFFFF"/>
              </a:solidFill>
            </a:endParaRPr>
          </a:p>
        </p:txBody>
      </p:sp>
    </p:spTree>
    <p:extLst>
      <p:ext uri="{BB962C8B-B14F-4D97-AF65-F5344CB8AC3E}">
        <p14:creationId xmlns:p14="http://schemas.microsoft.com/office/powerpoint/2010/main" val="1904629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3733804" y="1289069"/>
            <a:ext cx="5105469" cy="2139931"/>
            <a:chOff x="76200" y="1722788"/>
            <a:chExt cx="2983373" cy="2675563"/>
          </a:xfrm>
        </p:grpSpPr>
        <p:pic>
          <p:nvPicPr>
            <p:cNvPr id="52" name="Picture 8" descr="G:\2012_02_Global Foundries_Nikkei\assets\ds.png"/>
            <p:cNvPicPr>
              <a:picLocks noChangeAspect="1" noChangeArrowheads="1"/>
            </p:cNvPicPr>
            <p:nvPr/>
          </p:nvPicPr>
          <p:blipFill>
            <a:blip r:embed="rId3" cstate="email"/>
            <a:srcRect/>
            <a:stretch>
              <a:fillRect/>
            </a:stretch>
          </p:blipFill>
          <p:spPr bwMode="auto">
            <a:xfrm>
              <a:off x="76200" y="3980350"/>
              <a:ext cx="2983373" cy="418001"/>
            </a:xfrm>
            <a:prstGeom prst="rect">
              <a:avLst/>
            </a:prstGeom>
            <a:noFill/>
            <a:ln w="9525">
              <a:noFill/>
              <a:miter lim="800000"/>
              <a:headEnd/>
              <a:tailEnd/>
            </a:ln>
          </p:spPr>
        </p:pic>
        <p:sp>
          <p:nvSpPr>
            <p:cNvPr id="53" name="Round Diagonal Corner Rectangle 52"/>
            <p:cNvSpPr/>
            <p:nvPr/>
          </p:nvSpPr>
          <p:spPr bwMode="auto">
            <a:xfrm>
              <a:off x="389965" y="1722788"/>
              <a:ext cx="2438555" cy="2466563"/>
            </a:xfrm>
            <a:prstGeom prst="round2DiagRect">
              <a:avLst/>
            </a:prstGeom>
            <a:gradFill flip="none" rotWithShape="1">
              <a:gsLst>
                <a:gs pos="0">
                  <a:srgbClr val="00AEEF">
                    <a:shade val="30000"/>
                    <a:satMod val="115000"/>
                  </a:srgbClr>
                </a:gs>
                <a:gs pos="50000">
                  <a:srgbClr val="00AEEF">
                    <a:shade val="67500"/>
                    <a:satMod val="115000"/>
                    <a:alpha val="77000"/>
                  </a:srgbClr>
                </a:gs>
                <a:gs pos="100000">
                  <a:srgbClr val="0095D3"/>
                </a:gs>
              </a:gsLst>
              <a:lin ang="16200000" scaled="1"/>
              <a:tileRect/>
            </a:gradFill>
            <a:ln>
              <a:noFill/>
            </a:ln>
            <a:effectLst>
              <a:outerShdw blurRad="40000" dist="23000" dir="5400000" rotWithShape="0">
                <a:srgbClr val="000000">
                  <a:alpha val="35000"/>
                </a:srgbClr>
              </a:outerShdw>
              <a:reflection blurRad="6350" stA="52000" endA="300" endPos="10000" dir="5400000" sy="-100000" algn="bl" rotWithShape="0"/>
            </a:effectLst>
            <a:scene3d>
              <a:camera prst="orthographicFront"/>
              <a:lightRig rig="threePt" dir="t"/>
            </a:scene3d>
            <a:sp3d prstMaterial="plastic">
              <a:bevelT w="120900" h="88900"/>
              <a:bevelB w="88900" h="31750" prst="angle"/>
            </a:sp3d>
          </p:spPr>
          <p:txBody>
            <a:bodyPr tIns="45720" anchor="ctr" anchorCtr="1"/>
            <a:lstStyle/>
            <a:p>
              <a:pPr fontAlgn="auto">
                <a:spcBef>
                  <a:spcPts val="300"/>
                </a:spcBef>
                <a:spcAft>
                  <a:spcPts val="300"/>
                </a:spcAft>
              </a:pPr>
              <a:r>
                <a:rPr lang="en-US" sz="1600" kern="0" dirty="0">
                  <a:solidFill>
                    <a:srgbClr val="FFFF00"/>
                  </a:solidFill>
                  <a:effectLst>
                    <a:outerShdw blurRad="38100" dist="38100" dir="2700000" algn="tl">
                      <a:srgbClr val="000000">
                        <a:alpha val="43137"/>
                      </a:srgbClr>
                    </a:outerShdw>
                  </a:effectLst>
                  <a:latin typeface="Verdana"/>
                  <a:ea typeface="ＭＳ Ｐゴシック"/>
                </a:rPr>
                <a:t>Programmatic</a:t>
              </a:r>
              <a:r>
                <a:rPr lang="en-US" sz="1600" kern="0" dirty="0">
                  <a:solidFill>
                    <a:srgbClr val="FFFFFF"/>
                  </a:solidFill>
                  <a:effectLst>
                    <a:outerShdw blurRad="38100" dist="38100" dir="2700000" algn="tl">
                      <a:srgbClr val="000000">
                        <a:alpha val="43137"/>
                      </a:srgbClr>
                    </a:outerShdw>
                  </a:effectLst>
                  <a:latin typeface="Verdana"/>
                  <a:ea typeface="ＭＳ Ｐゴシック"/>
                </a:rPr>
                <a:t> provisioning</a:t>
              </a:r>
            </a:p>
            <a:p>
              <a:pPr fontAlgn="auto">
                <a:spcBef>
                  <a:spcPts val="300"/>
                </a:spcBef>
                <a:spcAft>
                  <a:spcPts val="300"/>
                </a:spcAft>
              </a:pPr>
              <a:r>
                <a:rPr lang="en-US" sz="1600" kern="0" dirty="0">
                  <a:solidFill>
                    <a:srgbClr val="FFFFFF"/>
                  </a:solidFill>
                  <a:effectLst>
                    <a:outerShdw blurRad="38100" dist="38100" dir="2700000" algn="tl">
                      <a:srgbClr val="000000">
                        <a:alpha val="43137"/>
                      </a:srgbClr>
                    </a:outerShdw>
                  </a:effectLst>
                  <a:latin typeface="Verdana"/>
                  <a:ea typeface="ＭＳ Ｐゴシック"/>
                </a:rPr>
                <a:t>Run </a:t>
              </a:r>
              <a:r>
                <a:rPr lang="en-US" sz="1600" kern="0" dirty="0">
                  <a:solidFill>
                    <a:srgbClr val="FFFF00"/>
                  </a:solidFill>
                  <a:effectLst>
                    <a:outerShdw blurRad="38100" dist="38100" dir="2700000" algn="tl">
                      <a:srgbClr val="000000">
                        <a:alpha val="43137"/>
                      </a:srgbClr>
                    </a:outerShdw>
                  </a:effectLst>
                  <a:latin typeface="Verdana"/>
                  <a:ea typeface="ＭＳ Ｐゴシック"/>
                </a:rPr>
                <a:t>any workload anywhere</a:t>
              </a:r>
            </a:p>
            <a:p>
              <a:pPr fontAlgn="auto">
                <a:spcBef>
                  <a:spcPts val="300"/>
                </a:spcBef>
                <a:spcAft>
                  <a:spcPts val="300"/>
                </a:spcAft>
              </a:pPr>
              <a:r>
                <a:rPr lang="en-US" sz="1600" kern="0" dirty="0">
                  <a:solidFill>
                    <a:srgbClr val="FFFF00"/>
                  </a:solidFill>
                  <a:effectLst>
                    <a:outerShdw blurRad="38100" dist="38100" dir="2700000" algn="tl">
                      <a:srgbClr val="000000">
                        <a:alpha val="43137"/>
                      </a:srgbClr>
                    </a:outerShdw>
                  </a:effectLst>
                  <a:latin typeface="Verdana"/>
                  <a:ea typeface="ＭＳ Ｐゴシック"/>
                </a:rPr>
                <a:t>Decouple</a:t>
              </a:r>
              <a:r>
                <a:rPr lang="en-US" sz="1600" kern="0" dirty="0">
                  <a:solidFill>
                    <a:srgbClr val="FFFFFF"/>
                  </a:solidFill>
                  <a:effectLst>
                    <a:outerShdw blurRad="38100" dist="38100" dir="2700000" algn="tl">
                      <a:srgbClr val="000000">
                        <a:alpha val="43137"/>
                      </a:srgbClr>
                    </a:outerShdw>
                  </a:effectLst>
                  <a:latin typeface="Verdana"/>
                  <a:ea typeface="ＭＳ Ｐゴシック"/>
                </a:rPr>
                <a:t> services from hardware</a:t>
              </a:r>
            </a:p>
            <a:p>
              <a:pPr fontAlgn="auto">
                <a:spcBef>
                  <a:spcPts val="300"/>
                </a:spcBef>
                <a:spcAft>
                  <a:spcPts val="300"/>
                </a:spcAft>
              </a:pPr>
              <a:r>
                <a:rPr lang="en-US" sz="1600" kern="0" dirty="0">
                  <a:solidFill>
                    <a:srgbClr val="FFFFFF"/>
                  </a:solidFill>
                  <a:effectLst>
                    <a:outerShdw blurRad="38100" dist="38100" dir="2700000" algn="tl">
                      <a:srgbClr val="000000">
                        <a:alpha val="43137"/>
                      </a:srgbClr>
                    </a:outerShdw>
                  </a:effectLst>
                  <a:latin typeface="Verdana"/>
                  <a:ea typeface="ＭＳ Ｐゴシック"/>
                </a:rPr>
                <a:t>Operationally </a:t>
              </a:r>
              <a:r>
                <a:rPr lang="en-US" sz="1600" kern="0" dirty="0">
                  <a:solidFill>
                    <a:srgbClr val="FFFF00"/>
                  </a:solidFill>
                  <a:effectLst>
                    <a:outerShdw blurRad="38100" dist="38100" dir="2700000" algn="tl">
                      <a:srgbClr val="000000">
                        <a:alpha val="43137"/>
                      </a:srgbClr>
                    </a:outerShdw>
                  </a:effectLst>
                  <a:latin typeface="Verdana"/>
                  <a:ea typeface="ＭＳ Ｐゴシック"/>
                </a:rPr>
                <a:t>efficient</a:t>
              </a:r>
            </a:p>
          </p:txBody>
        </p:sp>
      </p:grpSp>
      <p:sp>
        <p:nvSpPr>
          <p:cNvPr id="3" name="Title 2"/>
          <p:cNvSpPr>
            <a:spLocks noGrp="1"/>
          </p:cNvSpPr>
          <p:nvPr>
            <p:ph type="title"/>
          </p:nvPr>
        </p:nvSpPr>
        <p:spPr>
          <a:xfrm>
            <a:off x="255590" y="195860"/>
            <a:ext cx="8410574" cy="613833"/>
          </a:xfrm>
        </p:spPr>
        <p:txBody>
          <a:bodyPr/>
          <a:lstStyle/>
          <a:p>
            <a:r>
              <a:rPr lang="en-US" sz="2200" dirty="0" smtClean="0">
                <a:solidFill>
                  <a:srgbClr val="003D79"/>
                </a:solidFill>
                <a:latin typeface="+mj-lt"/>
              </a:rPr>
              <a:t>Transform </a:t>
            </a:r>
            <a:r>
              <a:rPr lang="en-US" sz="2200" dirty="0">
                <a:solidFill>
                  <a:srgbClr val="003D79"/>
                </a:solidFill>
                <a:latin typeface="+mj-lt"/>
              </a:rPr>
              <a:t>the Network with Virtualization</a:t>
            </a:r>
          </a:p>
        </p:txBody>
      </p:sp>
      <p:sp>
        <p:nvSpPr>
          <p:cNvPr id="4" name="Rounded Rectangle 3"/>
          <p:cNvSpPr/>
          <p:nvPr/>
        </p:nvSpPr>
        <p:spPr bwMode="auto">
          <a:xfrm>
            <a:off x="825827" y="3923824"/>
            <a:ext cx="7391400" cy="455495"/>
          </a:xfrm>
          <a:prstGeom prst="roundRect">
            <a:avLst/>
          </a:prstGeom>
          <a:gradFill flip="none" rotWithShape="1">
            <a:gsLst>
              <a:gs pos="0">
                <a:srgbClr val="00AEEF">
                  <a:shade val="30000"/>
                  <a:satMod val="115000"/>
                </a:srgbClr>
              </a:gs>
              <a:gs pos="50000">
                <a:srgbClr val="00AEEF">
                  <a:shade val="67500"/>
                  <a:satMod val="115000"/>
                  <a:alpha val="77000"/>
                </a:srgbClr>
              </a:gs>
              <a:gs pos="100000">
                <a:srgbClr val="0095D3"/>
              </a:gs>
            </a:gsLst>
            <a:lin ang="16200000" scaled="1"/>
            <a:tileRect/>
          </a:gradFill>
          <a:ln>
            <a:no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prstMaterial="plastic">
            <a:bevelT w="120900" h="88900"/>
            <a:bevelB w="88900" h="31750" prst="angle"/>
          </a:sp3d>
        </p:spPr>
        <p:txBody>
          <a:bodyPr anchor="ctr" anchorCtr="1"/>
          <a:lstStyle/>
          <a:p>
            <a:pPr fontAlgn="auto">
              <a:spcBef>
                <a:spcPts val="0"/>
              </a:spcBef>
              <a:spcAft>
                <a:spcPts val="0"/>
              </a:spcAft>
            </a:pPr>
            <a:r>
              <a:rPr lang="en-US" sz="1200" b="1" kern="0" dirty="0">
                <a:solidFill>
                  <a:srgbClr val="FFFFFF"/>
                </a:solidFill>
                <a:effectLst>
                  <a:outerShdw blurRad="38100" dist="38100" dir="2700000" algn="tl">
                    <a:srgbClr val="000000">
                      <a:alpha val="43137"/>
                    </a:srgbClr>
                  </a:outerShdw>
                </a:effectLst>
                <a:latin typeface="Arial"/>
                <a:ea typeface="ＭＳ Ｐゴシック"/>
              </a:rPr>
              <a:t>Compute Virtualization Abstraction Layer</a:t>
            </a:r>
          </a:p>
        </p:txBody>
      </p:sp>
      <p:sp>
        <p:nvSpPr>
          <p:cNvPr id="5" name="Rounded Rectangle 4"/>
          <p:cNvSpPr/>
          <p:nvPr/>
        </p:nvSpPr>
        <p:spPr bwMode="auto">
          <a:xfrm>
            <a:off x="825827" y="3453156"/>
            <a:ext cx="7391400" cy="455495"/>
          </a:xfrm>
          <a:prstGeom prst="roundRect">
            <a:avLst/>
          </a:prstGeom>
          <a:gradFill flip="none" rotWithShape="1">
            <a:gsLst>
              <a:gs pos="0">
                <a:srgbClr val="00AEEF">
                  <a:shade val="30000"/>
                  <a:satMod val="115000"/>
                </a:srgbClr>
              </a:gs>
              <a:gs pos="50000">
                <a:schemeClr val="accent2">
                  <a:lumMod val="75000"/>
                </a:schemeClr>
              </a:gs>
              <a:gs pos="100000">
                <a:schemeClr val="accent2">
                  <a:lumMod val="75000"/>
                </a:schemeClr>
              </a:gs>
            </a:gsLst>
            <a:lin ang="16200000" scaled="1"/>
            <a:tileRect/>
          </a:gradFill>
          <a:ln>
            <a:no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prstMaterial="plastic">
            <a:bevelT w="120900" h="88900"/>
            <a:bevelB w="88900" h="31750" prst="angle"/>
          </a:sp3d>
        </p:spPr>
        <p:txBody>
          <a:bodyPr anchor="ctr" anchorCtr="1"/>
          <a:lstStyle/>
          <a:p>
            <a:pPr fontAlgn="auto">
              <a:spcBef>
                <a:spcPts val="0"/>
              </a:spcBef>
              <a:spcAft>
                <a:spcPts val="0"/>
              </a:spcAft>
            </a:pPr>
            <a:r>
              <a:rPr lang="en-US" sz="1200" b="1" kern="0" dirty="0">
                <a:solidFill>
                  <a:srgbClr val="FFFFFF"/>
                </a:solidFill>
                <a:effectLst>
                  <a:outerShdw blurRad="38100" dist="38100" dir="2700000" algn="tl">
                    <a:srgbClr val="000000">
                      <a:alpha val="43137"/>
                    </a:srgbClr>
                  </a:outerShdw>
                </a:effectLst>
                <a:latin typeface="Arial"/>
                <a:ea typeface="ＭＳ Ｐゴシック"/>
              </a:rPr>
              <a:t>Network Virtualization Abstraction Layer</a:t>
            </a:r>
          </a:p>
        </p:txBody>
      </p:sp>
      <p:pic>
        <p:nvPicPr>
          <p:cNvPr id="6" name="Picture 5" descr="Fabric.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4317" y="5057884"/>
            <a:ext cx="4523072" cy="877853"/>
          </a:xfrm>
          <a:prstGeom prst="rect">
            <a:avLst/>
          </a:prstGeom>
        </p:spPr>
      </p:pic>
      <p:pic>
        <p:nvPicPr>
          <p:cNvPr id="7" name="Picture 6" descr="serv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1062" y="4518367"/>
            <a:ext cx="1199176" cy="364784"/>
          </a:xfrm>
          <a:prstGeom prst="rect">
            <a:avLst/>
          </a:prstGeom>
        </p:spPr>
      </p:pic>
      <p:pic>
        <p:nvPicPr>
          <p:cNvPr id="8" name="Picture 7" descr="serv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2638" y="4518367"/>
            <a:ext cx="1199176" cy="364784"/>
          </a:xfrm>
          <a:prstGeom prst="rect">
            <a:avLst/>
          </a:prstGeom>
        </p:spPr>
      </p:pic>
      <p:pic>
        <p:nvPicPr>
          <p:cNvPr id="9" name="Picture 8" descr="serv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4214" y="4518367"/>
            <a:ext cx="1199176" cy="364784"/>
          </a:xfrm>
          <a:prstGeom prst="rect">
            <a:avLst/>
          </a:prstGeom>
        </p:spPr>
      </p:pic>
      <p:pic>
        <p:nvPicPr>
          <p:cNvPr id="10" name="Picture 9" descr="serv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790" y="4518367"/>
            <a:ext cx="1199176" cy="364784"/>
          </a:xfrm>
          <a:prstGeom prst="rect">
            <a:avLst/>
          </a:prstGeom>
        </p:spPr>
      </p:pic>
      <p:cxnSp>
        <p:nvCxnSpPr>
          <p:cNvPr id="11" name="Straight Connector 10"/>
          <p:cNvCxnSpPr/>
          <p:nvPr/>
        </p:nvCxnSpPr>
        <p:spPr>
          <a:xfrm>
            <a:off x="326745" y="4518367"/>
            <a:ext cx="8445968" cy="0"/>
          </a:xfrm>
          <a:prstGeom prst="line">
            <a:avLst/>
          </a:prstGeom>
        </p:spPr>
        <p:style>
          <a:lnRef idx="3">
            <a:schemeClr val="dk1"/>
          </a:lnRef>
          <a:fillRef idx="0">
            <a:schemeClr val="dk1"/>
          </a:fillRef>
          <a:effectRef idx="2">
            <a:schemeClr val="dk1"/>
          </a:effectRef>
          <a:fontRef idx="minor">
            <a:schemeClr val="tx1"/>
          </a:fontRef>
        </p:style>
      </p:cxnSp>
      <p:grpSp>
        <p:nvGrpSpPr>
          <p:cNvPr id="15" name="Group 37"/>
          <p:cNvGrpSpPr>
            <a:grpSpLocks noChangeAspect="1"/>
          </p:cNvGrpSpPr>
          <p:nvPr/>
        </p:nvGrpSpPr>
        <p:grpSpPr>
          <a:xfrm>
            <a:off x="1582786" y="1805999"/>
            <a:ext cx="1731694" cy="1711423"/>
            <a:chOff x="11576477" y="2894062"/>
            <a:chExt cx="3078868" cy="3042528"/>
          </a:xfrm>
        </p:grpSpPr>
        <p:grpSp>
          <p:nvGrpSpPr>
            <p:cNvPr id="16" name="Group 43"/>
            <p:cNvGrpSpPr/>
            <p:nvPr/>
          </p:nvGrpSpPr>
          <p:grpSpPr bwMode="gray">
            <a:xfrm>
              <a:off x="11576477" y="3893764"/>
              <a:ext cx="3078868" cy="2042826"/>
              <a:chOff x="7277099" y="6556148"/>
              <a:chExt cx="1349869" cy="895726"/>
            </a:xfrm>
          </p:grpSpPr>
          <p:sp>
            <p:nvSpPr>
              <p:cNvPr id="36"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gradFill flip="none" rotWithShape="1">
                <a:gsLst>
                  <a:gs pos="0">
                    <a:srgbClr val="FFFFFF">
                      <a:lumMod val="50000"/>
                    </a:srgbClr>
                  </a:gs>
                  <a:gs pos="15000">
                    <a:srgbClr val="FFFFFF">
                      <a:lumMod val="65000"/>
                    </a:srgbClr>
                  </a:gs>
                  <a:gs pos="50000">
                    <a:srgbClr val="FFFFFF">
                      <a:lumMod val="95000"/>
                    </a:srgbClr>
                  </a:gs>
                  <a:gs pos="100000">
                    <a:srgbClr val="FFFFFF">
                      <a:lumMod val="50000"/>
                    </a:srgbClr>
                  </a:gs>
                  <a:gs pos="85000">
                    <a:srgbClr val="FFFFFF">
                      <a:lumMod val="75000"/>
                    </a:srgbClr>
                  </a:gs>
                </a:gsLst>
                <a:lin ang="0" scaled="1"/>
                <a:tileRect/>
              </a:gradFill>
              <a:ln w="47625">
                <a:noFill/>
                <a:round/>
                <a:headEnd/>
                <a:tailEnd/>
              </a:ln>
              <a:effectLst/>
            </p:spPr>
            <p:txBody>
              <a:bodyPr wrap="none" lIns="0" tIns="0" rIns="0" bIns="0" rtlCol="0" anchor="ctr"/>
              <a:lstStyle/>
              <a:p>
                <a:pPr fontAlgn="auto">
                  <a:spcBef>
                    <a:spcPts val="0"/>
                  </a:spcBef>
                  <a:spcAft>
                    <a:spcPts val="0"/>
                  </a:spcAft>
                  <a:defRPr/>
                </a:pPr>
                <a:endParaRPr lang="en-US" sz="1800" kern="0" cap="all">
                  <a:solidFill>
                    <a:srgbClr val="FFFFFF"/>
                  </a:solidFill>
                  <a:latin typeface="Verdana"/>
                  <a:ea typeface="+mn-ea"/>
                </a:endParaRPr>
              </a:p>
            </p:txBody>
          </p:sp>
          <p:sp>
            <p:nvSpPr>
              <p:cNvPr id="37" name="Oval 7"/>
              <p:cNvSpPr>
                <a:spLocks noChangeArrowheads="1"/>
              </p:cNvSpPr>
              <p:nvPr/>
            </p:nvSpPr>
            <p:spPr bwMode="gray">
              <a:xfrm>
                <a:off x="7277099" y="6556148"/>
                <a:ext cx="1349869" cy="779182"/>
              </a:xfrm>
              <a:prstGeom prst="ellipse">
                <a:avLst/>
              </a:prstGeom>
              <a:gradFill flip="none" rotWithShape="1">
                <a:gsLst>
                  <a:gs pos="30000">
                    <a:srgbClr val="FFFFFF">
                      <a:lumMod val="95000"/>
                    </a:srgbClr>
                  </a:gs>
                  <a:gs pos="100000">
                    <a:srgbClr val="FFFFFF">
                      <a:lumMod val="75000"/>
                    </a:srgbClr>
                  </a:gs>
                </a:gsLst>
                <a:lin ang="16200000" scaled="1"/>
                <a:tileRect/>
              </a:gradFill>
              <a:ln w="47625">
                <a:noFill/>
                <a:round/>
                <a:headEnd/>
                <a:tailEnd/>
              </a:ln>
              <a:effectLst>
                <a:innerShdw blurRad="152400">
                  <a:srgbClr val="FFFFFF"/>
                </a:innerShdw>
              </a:effectLst>
            </p:spPr>
            <p:txBody>
              <a:bodyPr wrap="none" lIns="0" tIns="0" rIns="0" bIns="0" rtlCol="0" anchor="ctr"/>
              <a:lstStyle/>
              <a:p>
                <a:pPr fontAlgn="auto">
                  <a:spcBef>
                    <a:spcPts val="0"/>
                  </a:spcBef>
                  <a:spcAft>
                    <a:spcPts val="0"/>
                  </a:spcAft>
                  <a:defRPr/>
                </a:pPr>
                <a:endParaRPr lang="en-US" sz="1800" kern="0" cap="all">
                  <a:solidFill>
                    <a:srgbClr val="FFFFFF"/>
                  </a:solidFill>
                  <a:latin typeface="Verdana"/>
                  <a:ea typeface="+mn-ea"/>
                </a:endParaRPr>
              </a:p>
            </p:txBody>
          </p:sp>
          <p:sp>
            <p:nvSpPr>
              <p:cNvPr id="38"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noFill/>
              <a:ln w="9525">
                <a:gradFill flip="none" rotWithShape="1">
                  <a:gsLst>
                    <a:gs pos="50000">
                      <a:srgbClr val="FFFFFF">
                        <a:lumMod val="65000"/>
                      </a:srgbClr>
                    </a:gs>
                    <a:gs pos="0">
                      <a:srgbClr val="FFFFFF">
                        <a:lumMod val="50000"/>
                      </a:srgbClr>
                    </a:gs>
                    <a:gs pos="100000">
                      <a:srgbClr val="FFFFFF">
                        <a:lumMod val="50000"/>
                      </a:srgbClr>
                    </a:gs>
                  </a:gsLst>
                  <a:lin ang="0" scaled="1"/>
                  <a:tileRect/>
                </a:gradFill>
                <a:round/>
                <a:headEnd/>
                <a:tailEnd/>
              </a:ln>
              <a:effectLst>
                <a:innerShdw blurRad="152400">
                  <a:prstClr val="black"/>
                </a:innerShdw>
                <a:reflection blurRad="127000" stA="41000" endPos="23000" dir="5400000" sy="-100000" algn="bl" rotWithShape="0"/>
              </a:effectLst>
            </p:spPr>
            <p:txBody>
              <a:bodyPr wrap="none" lIns="0" tIns="0" rIns="0" bIns="0" rtlCol="0" anchor="ctr"/>
              <a:lstStyle/>
              <a:p>
                <a:pPr fontAlgn="auto">
                  <a:spcBef>
                    <a:spcPts val="0"/>
                  </a:spcBef>
                  <a:spcAft>
                    <a:spcPts val="0"/>
                  </a:spcAft>
                  <a:defRPr/>
                </a:pPr>
                <a:endParaRPr lang="en-US" sz="1800" kern="0" cap="all">
                  <a:solidFill>
                    <a:srgbClr val="FFFFFF"/>
                  </a:solidFill>
                  <a:latin typeface="Verdana"/>
                  <a:ea typeface="+mn-ea"/>
                </a:endParaRPr>
              </a:p>
            </p:txBody>
          </p:sp>
        </p:grpSp>
        <p:grpSp>
          <p:nvGrpSpPr>
            <p:cNvPr id="17" name="Group 49"/>
            <p:cNvGrpSpPr/>
            <p:nvPr/>
          </p:nvGrpSpPr>
          <p:grpSpPr>
            <a:xfrm>
              <a:off x="11897966" y="2894062"/>
              <a:ext cx="2435891" cy="2338600"/>
              <a:chOff x="11897966" y="2894062"/>
              <a:chExt cx="2435891" cy="2338600"/>
            </a:xfrm>
          </p:grpSpPr>
          <p:sp>
            <p:nvSpPr>
              <p:cNvPr id="18" name="Rounded Rectangle 17"/>
              <p:cNvSpPr/>
              <p:nvPr/>
            </p:nvSpPr>
            <p:spPr>
              <a:xfrm>
                <a:off x="11897966" y="2894062"/>
                <a:ext cx="2435891" cy="2338600"/>
              </a:xfrm>
              <a:prstGeom prst="roundRect">
                <a:avLst>
                  <a:gd name="adj" fmla="val 7487"/>
                </a:avLst>
              </a:prstGeom>
              <a:gradFill flip="none" rotWithShape="1">
                <a:gsLst>
                  <a:gs pos="64000">
                    <a:srgbClr val="C0C0C0">
                      <a:lumMod val="20000"/>
                      <a:lumOff val="80000"/>
                    </a:srgbClr>
                  </a:gs>
                  <a:gs pos="100000">
                    <a:srgbClr val="C0C0C0"/>
                  </a:gs>
                  <a:gs pos="0">
                    <a:srgbClr val="C0C0C0"/>
                  </a:gs>
                </a:gsLst>
                <a:lin ang="5400000" scaled="1"/>
                <a:tileRect/>
              </a:gradFill>
              <a:ln w="12700" cap="flat" cmpd="sng" algn="ctr">
                <a:gradFill flip="none" rotWithShape="1">
                  <a:gsLst>
                    <a:gs pos="0">
                      <a:srgbClr val="C0C0C0"/>
                    </a:gs>
                    <a:gs pos="50000">
                      <a:srgbClr val="C0C0C0">
                        <a:lumMod val="75000"/>
                      </a:srgbClr>
                    </a:gs>
                    <a:gs pos="100000">
                      <a:srgbClr val="C0C0C0"/>
                    </a:gs>
                  </a:gsLst>
                  <a:lin ang="5400000" scaled="1"/>
                  <a:tileRect/>
                </a:gradFill>
                <a:prstDash val="solid"/>
              </a:ln>
              <a:effectLst>
                <a:outerShdw blurRad="152400" algn="ctr" rotWithShape="0">
                  <a:srgbClr val="0194D3">
                    <a:alpha val="40000"/>
                  </a:srgbClr>
                </a:outerShdw>
              </a:effectLst>
            </p:spPr>
            <p:txBody>
              <a:bodyPr lIns="60945" tIns="30472" rIns="60945" bIns="30472" rtlCol="0" anchor="ctr"/>
              <a:lstStyle/>
              <a:p>
                <a:pPr fontAlgn="auto">
                  <a:spcBef>
                    <a:spcPts val="0"/>
                  </a:spcBef>
                  <a:spcAft>
                    <a:spcPts val="0"/>
                  </a:spcAft>
                  <a:defRPr/>
                </a:pPr>
                <a:endParaRPr lang="en-US" sz="1800" kern="0" dirty="0" err="1">
                  <a:solidFill>
                    <a:srgbClr val="FFFFFF"/>
                  </a:solidFill>
                  <a:latin typeface="Arial"/>
                  <a:ea typeface="+mn-ea"/>
                </a:endParaRPr>
              </a:p>
            </p:txBody>
          </p:sp>
          <p:sp>
            <p:nvSpPr>
              <p:cNvPr id="19" name="Rectangle 18"/>
              <p:cNvSpPr/>
              <p:nvPr/>
            </p:nvSpPr>
            <p:spPr>
              <a:xfrm>
                <a:off x="12506974" y="2986435"/>
                <a:ext cx="1260620" cy="733972"/>
              </a:xfrm>
              <a:prstGeom prst="rect">
                <a:avLst/>
              </a:prstGeom>
              <a:blipFill>
                <a:blip r:embed="rId6" cstate="screen">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a:ext>
                  </a:extLst>
                </a:blip>
                <a:stretch>
                  <a:fillRect/>
                </a:stretch>
              </a:bli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endParaRPr lang="en-US" sz="1800" kern="0" cap="all" dirty="0" err="1" smtClean="0">
                  <a:solidFill>
                    <a:sysClr val="windowText" lastClr="000000"/>
                  </a:solidFill>
                  <a:latin typeface="Arial Black"/>
                  <a:ea typeface="+mn-ea"/>
                </a:endParaRPr>
              </a:p>
            </p:txBody>
          </p:sp>
          <p:cxnSp>
            <p:nvCxnSpPr>
              <p:cNvPr id="20" name="Straight Connector 19"/>
              <p:cNvCxnSpPr/>
              <p:nvPr/>
            </p:nvCxnSpPr>
            <p:spPr>
              <a:xfrm>
                <a:off x="11933374" y="3937643"/>
                <a:ext cx="2365075" cy="0"/>
              </a:xfrm>
              <a:prstGeom prst="line">
                <a:avLst/>
              </a:prstGeom>
              <a:noFill/>
              <a:ln w="25400" cap="rnd">
                <a:gradFill flip="none" rotWithShape="1">
                  <a:gsLst>
                    <a:gs pos="73000">
                      <a:srgbClr val="7A7A7A">
                        <a:alpha val="50000"/>
                      </a:srgbClr>
                    </a:gs>
                    <a:gs pos="27000">
                      <a:srgbClr val="FFFFFF">
                        <a:lumMod val="50000"/>
                        <a:alpha val="50000"/>
                      </a:srgbClr>
                    </a:gs>
                    <a:gs pos="100000">
                      <a:srgbClr val="333333">
                        <a:alpha val="0"/>
                      </a:srgbClr>
                    </a:gs>
                    <a:gs pos="0">
                      <a:srgbClr val="333333">
                        <a:alpha val="0"/>
                      </a:srgbClr>
                    </a:gs>
                  </a:gsLst>
                  <a:lin ang="10800000" scaled="1"/>
                  <a:tileRect/>
                </a:gradFill>
                <a:prstDash val="solid"/>
                <a:round/>
                <a:headEnd type="none"/>
                <a:tailEnd type="none"/>
              </a:ln>
              <a:effectLst>
                <a:reflection blurRad="127000" stA="41000" endPos="23000" dir="5400000" sy="-100000" algn="bl" rotWithShape="0"/>
              </a:effectLst>
            </p:spPr>
          </p:cxnSp>
          <p:sp>
            <p:nvSpPr>
              <p:cNvPr id="21" name="Rounded Rectangle 20"/>
              <p:cNvSpPr/>
              <p:nvPr/>
            </p:nvSpPr>
            <p:spPr>
              <a:xfrm>
                <a:off x="11991309" y="4133915"/>
                <a:ext cx="2249205" cy="973771"/>
              </a:xfrm>
              <a:prstGeom prst="roundRect">
                <a:avLst/>
              </a:prstGeom>
              <a:blipFill dpi="0" rotWithShape="1">
                <a:blip r:embed="rId8" cstate="email">
                  <a:alphaModFix amt="85000"/>
                  <a:extLst>
                    <a:ext uri="{28A0092B-C50C-407E-A947-70E740481C1C}">
                      <a14:useLocalDpi xmlns:a14="http://schemas.microsoft.com/office/drawing/2010/main"/>
                    </a:ext>
                  </a:extLst>
                </a:blip>
                <a:srcRect/>
                <a:tile tx="0" ty="0" sx="25000" sy="25000" flip="none" algn="tl"/>
              </a:blipFill>
              <a:ln w="9" cap="flat">
                <a:gradFill flip="none" rotWithShape="1">
                  <a:gsLst>
                    <a:gs pos="0">
                      <a:srgbClr val="C0C0C0"/>
                    </a:gs>
                    <a:gs pos="50000">
                      <a:srgbClr val="C0C0C0">
                        <a:lumMod val="50000"/>
                      </a:srgbClr>
                    </a:gs>
                    <a:gs pos="100000">
                      <a:srgbClr val="C0C0C0"/>
                    </a:gs>
                  </a:gsLst>
                  <a:lin ang="10800000" scaled="1"/>
                  <a:tileRect/>
                </a:gradFill>
                <a:prstDash val="solid"/>
                <a:miter lim="800000"/>
                <a:headEnd/>
                <a:tailEnd/>
              </a:ln>
            </p:spPr>
            <p:txBody>
              <a:bodyPr vert="horz" wrap="square" lIns="91440" tIns="45720" rIns="91440" bIns="45720" numCol="1" anchor="ctr" anchorCtr="0" compatLnSpc="1">
                <a:prstTxWarp prst="textNoShape">
                  <a:avLst/>
                </a:prstTxWarp>
              </a:bodyPr>
              <a:lstStyle/>
              <a:p>
                <a:pPr algn="l" defTabSz="914274" fontAlgn="auto">
                  <a:spcBef>
                    <a:spcPts val="0"/>
                  </a:spcBef>
                  <a:spcAft>
                    <a:spcPts val="0"/>
                  </a:spcAft>
                  <a:defRPr/>
                </a:pPr>
                <a:endParaRPr lang="en-US" sz="1100" kern="0" dirty="0" err="1">
                  <a:solidFill>
                    <a:sysClr val="windowText" lastClr="000000"/>
                  </a:solidFill>
                  <a:latin typeface="Verdana"/>
                  <a:ea typeface="+mn-ea"/>
                </a:endParaRPr>
              </a:p>
            </p:txBody>
          </p:sp>
          <p:sp>
            <p:nvSpPr>
              <p:cNvPr id="22" name="Rectangle 21"/>
              <p:cNvSpPr/>
              <p:nvPr/>
            </p:nvSpPr>
            <p:spPr>
              <a:xfrm>
                <a:off x="11991308" y="4687674"/>
                <a:ext cx="2249206" cy="417209"/>
              </a:xfrm>
              <a:prstGeom prst="rect">
                <a:avLst/>
              </a:prstGeom>
            </p:spPr>
            <p:txBody>
              <a:bodyPr wrap="square" anchor="ctr">
                <a:spAutoFit/>
              </a:bodyPr>
              <a:lstStyle/>
              <a:p>
                <a:pPr defTabSz="1828660" fontAlgn="auto">
                  <a:lnSpc>
                    <a:spcPct val="75000"/>
                  </a:lnSpc>
                  <a:spcBef>
                    <a:spcPts val="0"/>
                  </a:spcBef>
                  <a:spcAft>
                    <a:spcPts val="0"/>
                  </a:spcAft>
                  <a:defRPr/>
                </a:pPr>
                <a:r>
                  <a:rPr lang="en-US" sz="600" kern="0" cap="all" dirty="0">
                    <a:solidFill>
                      <a:srgbClr val="000000">
                        <a:lumMod val="65000"/>
                        <a:lumOff val="35000"/>
                      </a:srgbClr>
                    </a:solidFill>
                    <a:latin typeface="Verdana"/>
                    <a:ea typeface="+mn-ea"/>
                  </a:rPr>
                  <a:t>Software-defined</a:t>
                </a:r>
                <a:br>
                  <a:rPr lang="en-US" sz="600" kern="0" cap="all" dirty="0">
                    <a:solidFill>
                      <a:srgbClr val="000000">
                        <a:lumMod val="65000"/>
                        <a:lumOff val="35000"/>
                      </a:srgbClr>
                    </a:solidFill>
                    <a:latin typeface="Verdana"/>
                    <a:ea typeface="+mn-ea"/>
                  </a:rPr>
                </a:br>
                <a:r>
                  <a:rPr lang="en-US" sz="600" kern="0" cap="all" dirty="0">
                    <a:solidFill>
                      <a:srgbClr val="000000">
                        <a:lumMod val="65000"/>
                        <a:lumOff val="35000"/>
                      </a:srgbClr>
                    </a:solidFill>
                    <a:latin typeface="Verdana"/>
                    <a:ea typeface="+mn-ea"/>
                  </a:rPr>
                  <a:t>Datacenter Services</a:t>
                </a:r>
              </a:p>
            </p:txBody>
          </p:sp>
          <p:grpSp>
            <p:nvGrpSpPr>
              <p:cNvPr id="23" name="Group 60"/>
              <p:cNvGrpSpPr/>
              <p:nvPr/>
            </p:nvGrpSpPr>
            <p:grpSpPr>
              <a:xfrm>
                <a:off x="12118315" y="4275214"/>
                <a:ext cx="1995192" cy="356212"/>
                <a:chOff x="12134158" y="4082705"/>
                <a:chExt cx="1995192" cy="356212"/>
              </a:xfrm>
            </p:grpSpPr>
            <p:pic>
              <p:nvPicPr>
                <p:cNvPr id="31" name="Picture 2" descr="C:\Users\Dan\Desktop\gear.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799784" y="4082705"/>
                  <a:ext cx="329566" cy="3562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Dan\Desktop\switch.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785683" y="4082705"/>
                  <a:ext cx="501936" cy="3562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Dan\Desktop\storage.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134158" y="4082705"/>
                  <a:ext cx="289956" cy="3562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Dan\Desktop\firewall.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3370901" y="4082705"/>
                  <a:ext cx="345601" cy="3562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Dan\Desktop\CPU.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2507396" y="4082705"/>
                  <a:ext cx="195005" cy="35621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12324556" y="3263554"/>
                <a:ext cx="1595438" cy="676614"/>
              </a:xfrm>
              <a:prstGeom prst="rect">
                <a:avLst/>
              </a:prstGeom>
              <a:blipFill>
                <a:blip r:embed="rId14" cstate="screen">
                  <a:extLst>
                    <a:ext uri="{BEBA8EAE-BF5A-486C-A8C5-ECC9F3942E4B}">
                      <a14:imgProps xmlns:a14="http://schemas.microsoft.com/office/drawing/2010/main">
                        <a14:imgLayer r:embed="rId15">
                          <a14:imgEffect>
                            <a14:artisticBlur/>
                          </a14:imgEffect>
                        </a14:imgLayer>
                      </a14:imgProps>
                    </a:ext>
                    <a:ext uri="{28A0092B-C50C-407E-A947-70E740481C1C}">
                      <a14:useLocalDpi xmlns:a14="http://schemas.microsoft.com/office/drawing/2010/main"/>
                    </a:ext>
                  </a:extLst>
                </a:blip>
                <a:stretch>
                  <a:fillRect/>
                </a:stretch>
              </a:bli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endParaRPr lang="en-US" sz="1800" kern="0" cap="all" dirty="0" err="1" smtClean="0">
                  <a:solidFill>
                    <a:sysClr val="windowText" lastClr="000000"/>
                  </a:solidFill>
                  <a:latin typeface="Arial Black"/>
                  <a:ea typeface="+mn-ea"/>
                </a:endParaRPr>
              </a:p>
            </p:txBody>
          </p:sp>
          <p:grpSp>
            <p:nvGrpSpPr>
              <p:cNvPr id="25" name="Group 62"/>
              <p:cNvGrpSpPr/>
              <p:nvPr/>
            </p:nvGrpSpPr>
            <p:grpSpPr>
              <a:xfrm>
                <a:off x="12134158" y="3589615"/>
                <a:ext cx="1963506" cy="486017"/>
                <a:chOff x="12228361" y="3170246"/>
                <a:chExt cx="1963506" cy="486017"/>
              </a:xfrm>
            </p:grpSpPr>
            <p:pic>
              <p:nvPicPr>
                <p:cNvPr id="27" name="Picture 3" descr="C:\Users\Dan\Desktop\vm.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2228361" y="3170246"/>
                  <a:ext cx="424273" cy="4860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Dan\Desktop\vm.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2741439" y="3170246"/>
                  <a:ext cx="424273" cy="4860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Dan\Desktop\vm.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3254517" y="3170246"/>
                  <a:ext cx="424273" cy="48601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Dan\Desktop\vm.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3767594" y="3170246"/>
                  <a:ext cx="424273" cy="48601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p:cNvSpPr/>
              <p:nvPr/>
            </p:nvSpPr>
            <p:spPr>
              <a:xfrm>
                <a:off x="12579312" y="2905274"/>
                <a:ext cx="1073194" cy="467363"/>
              </a:xfrm>
              <a:prstGeom prst="rect">
                <a:avLst/>
              </a:prstGeom>
            </p:spPr>
            <p:txBody>
              <a:bodyPr wrap="none">
                <a:spAutoFit/>
              </a:bodyPr>
              <a:lstStyle/>
              <a:p>
                <a:pPr fontAlgn="auto">
                  <a:lnSpc>
                    <a:spcPct val="75000"/>
                  </a:lnSpc>
                  <a:spcBef>
                    <a:spcPts val="0"/>
                  </a:spcBef>
                  <a:spcAft>
                    <a:spcPts val="0"/>
                  </a:spcAft>
                  <a:defRPr/>
                </a:pPr>
                <a:r>
                  <a:rPr lang="en-US" sz="1400" kern="0" cap="all" dirty="0">
                    <a:solidFill>
                      <a:sysClr val="windowText" lastClr="000000"/>
                    </a:solidFill>
                    <a:latin typeface="Arial Black"/>
                    <a:ea typeface="+mn-ea"/>
                  </a:rPr>
                  <a:t>VDC</a:t>
                </a:r>
              </a:p>
            </p:txBody>
          </p:sp>
        </p:grpSp>
      </p:grpSp>
      <p:grpSp>
        <p:nvGrpSpPr>
          <p:cNvPr id="39" name="Group 58"/>
          <p:cNvGrpSpPr/>
          <p:nvPr/>
        </p:nvGrpSpPr>
        <p:grpSpPr>
          <a:xfrm>
            <a:off x="1173844" y="2286000"/>
            <a:ext cx="2585949" cy="1284229"/>
            <a:chOff x="1319792" y="2407901"/>
            <a:chExt cx="2585949" cy="1284229"/>
          </a:xfrm>
        </p:grpSpPr>
        <p:pic>
          <p:nvPicPr>
            <p:cNvPr id="40" name="Picture 39" descr="BlueCloud.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19792" y="2407901"/>
              <a:ext cx="2585949" cy="1284229"/>
            </a:xfrm>
            <a:prstGeom prst="rect">
              <a:avLst/>
            </a:prstGeom>
            <a:effectLst>
              <a:outerShdw blurRad="50800" dist="38100" dir="2700000" algn="tl" rotWithShape="0">
                <a:prstClr val="black">
                  <a:alpha val="40000"/>
                </a:prstClr>
              </a:outerShdw>
            </a:effectLst>
          </p:spPr>
        </p:pic>
        <p:pic>
          <p:nvPicPr>
            <p:cNvPr id="41" name="Picture 40" descr="port.gif"/>
            <p:cNvPicPr>
              <a:picLocks noChangeAspect="1"/>
            </p:cNvPicPr>
            <p:nvPr/>
          </p:nvPicPr>
          <p:blipFill>
            <a:blip r:embed="rId1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728649" y="3181504"/>
              <a:ext cx="234315" cy="234315"/>
            </a:xfrm>
            <a:prstGeom prst="rect">
              <a:avLst/>
            </a:prstGeom>
          </p:spPr>
        </p:pic>
        <p:pic>
          <p:nvPicPr>
            <p:cNvPr id="42" name="Picture 41" descr="firewall.png"/>
            <p:cNvPicPr>
              <a:picLocks noChangeAspect="1"/>
            </p:cNvPicPr>
            <p:nvPr/>
          </p:nvPicPr>
          <p:blipFill>
            <a:blip r:embed="rId19"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2537320" y="2775104"/>
              <a:ext cx="368300" cy="368300"/>
            </a:xfrm>
            <a:prstGeom prst="rect">
              <a:avLst/>
            </a:prstGeom>
          </p:spPr>
        </p:pic>
        <p:pic>
          <p:nvPicPr>
            <p:cNvPr id="43" name="Picture 42" descr="loadbalancer.gif"/>
            <p:cNvPicPr>
              <a:picLocks noChangeAspect="1"/>
            </p:cNvPicPr>
            <p:nvPr/>
          </p:nvPicPr>
          <p:blipFill>
            <a:blip r:embed="rId20"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2188070" y="2756054"/>
              <a:ext cx="406400" cy="406400"/>
            </a:xfrm>
            <a:prstGeom prst="rect">
              <a:avLst/>
            </a:prstGeom>
          </p:spPr>
        </p:pic>
        <p:pic>
          <p:nvPicPr>
            <p:cNvPr id="44" name="Picture 43" descr="port.gif"/>
            <p:cNvPicPr>
              <a:picLocks noChangeAspect="1"/>
            </p:cNvPicPr>
            <p:nvPr/>
          </p:nvPicPr>
          <p:blipFill>
            <a:blip r:embed="rId1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998206" y="3181504"/>
              <a:ext cx="234315" cy="234315"/>
            </a:xfrm>
            <a:prstGeom prst="rect">
              <a:avLst/>
            </a:prstGeom>
          </p:spPr>
        </p:pic>
        <p:pic>
          <p:nvPicPr>
            <p:cNvPr id="45" name="Picture 44" descr="port.gif"/>
            <p:cNvPicPr>
              <a:picLocks noChangeAspect="1"/>
            </p:cNvPicPr>
            <p:nvPr/>
          </p:nvPicPr>
          <p:blipFill>
            <a:blip r:embed="rId1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267763" y="3181504"/>
              <a:ext cx="234315" cy="234315"/>
            </a:xfrm>
            <a:prstGeom prst="rect">
              <a:avLst/>
            </a:prstGeom>
          </p:spPr>
        </p:pic>
        <p:pic>
          <p:nvPicPr>
            <p:cNvPr id="46" name="Picture 45" descr="port.gif"/>
            <p:cNvPicPr>
              <a:picLocks noChangeAspect="1"/>
            </p:cNvPicPr>
            <p:nvPr/>
          </p:nvPicPr>
          <p:blipFill>
            <a:blip r:embed="rId1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537320" y="3181504"/>
              <a:ext cx="234315" cy="234315"/>
            </a:xfrm>
            <a:prstGeom prst="rect">
              <a:avLst/>
            </a:prstGeom>
          </p:spPr>
        </p:pic>
        <p:pic>
          <p:nvPicPr>
            <p:cNvPr id="47" name="Picture 46" descr="port.gif"/>
            <p:cNvPicPr>
              <a:picLocks noChangeAspect="1"/>
            </p:cNvPicPr>
            <p:nvPr/>
          </p:nvPicPr>
          <p:blipFill>
            <a:blip r:embed="rId1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806877" y="3181504"/>
              <a:ext cx="234315" cy="234315"/>
            </a:xfrm>
            <a:prstGeom prst="rect">
              <a:avLst/>
            </a:prstGeom>
          </p:spPr>
        </p:pic>
        <p:pic>
          <p:nvPicPr>
            <p:cNvPr id="48" name="Picture 47" descr="port.gif"/>
            <p:cNvPicPr>
              <a:picLocks noChangeAspect="1"/>
            </p:cNvPicPr>
            <p:nvPr/>
          </p:nvPicPr>
          <p:blipFill>
            <a:blip r:embed="rId1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076434" y="3181504"/>
              <a:ext cx="234315" cy="234315"/>
            </a:xfrm>
            <a:prstGeom prst="rect">
              <a:avLst/>
            </a:prstGeom>
          </p:spPr>
        </p:pic>
      </p:grpSp>
      <p:sp>
        <p:nvSpPr>
          <p:cNvPr id="49" name="TextBox 48"/>
          <p:cNvSpPr txBox="1"/>
          <p:nvPr/>
        </p:nvSpPr>
        <p:spPr>
          <a:xfrm>
            <a:off x="894246" y="5097517"/>
            <a:ext cx="1242335" cy="523220"/>
          </a:xfrm>
          <a:prstGeom prst="rect">
            <a:avLst/>
          </a:prstGeom>
          <a:noFill/>
        </p:spPr>
        <p:txBody>
          <a:bodyPr wrap="none" rtlCol="0">
            <a:spAutoFit/>
          </a:bodyPr>
          <a:lstStyle/>
          <a:p>
            <a:pPr defTabSz="457200" fontAlgn="auto">
              <a:spcBef>
                <a:spcPts val="0"/>
              </a:spcBef>
              <a:spcAft>
                <a:spcPts val="0"/>
              </a:spcAft>
            </a:pPr>
            <a:r>
              <a:rPr lang="en-US" sz="1400" dirty="0" smtClean="0">
                <a:solidFill>
                  <a:srgbClr val="333333"/>
                </a:solidFill>
                <a:latin typeface="Arial"/>
                <a:ea typeface="ＭＳ Ｐゴシック"/>
              </a:rPr>
              <a:t>Physical </a:t>
            </a:r>
          </a:p>
          <a:p>
            <a:pPr defTabSz="457200" fontAlgn="auto">
              <a:spcBef>
                <a:spcPts val="0"/>
              </a:spcBef>
              <a:spcAft>
                <a:spcPts val="0"/>
              </a:spcAft>
            </a:pPr>
            <a:r>
              <a:rPr lang="en-US" sz="1400" dirty="0" smtClean="0">
                <a:solidFill>
                  <a:srgbClr val="333333"/>
                </a:solidFill>
                <a:latin typeface="Arial"/>
                <a:ea typeface="ＭＳ Ｐゴシック"/>
              </a:rPr>
              <a:t>Infrastructure</a:t>
            </a:r>
          </a:p>
        </p:txBody>
      </p:sp>
      <p:sp>
        <p:nvSpPr>
          <p:cNvPr id="50" name="TextBox 49"/>
          <p:cNvSpPr txBox="1"/>
          <p:nvPr/>
        </p:nvSpPr>
        <p:spPr>
          <a:xfrm>
            <a:off x="882912" y="1250395"/>
            <a:ext cx="2933215" cy="338554"/>
          </a:xfrm>
          <a:prstGeom prst="rect">
            <a:avLst/>
          </a:prstGeom>
          <a:noFill/>
        </p:spPr>
        <p:txBody>
          <a:bodyPr wrap="none" rtlCol="0">
            <a:spAutoFit/>
          </a:bodyPr>
          <a:lstStyle/>
          <a:p>
            <a:pPr defTabSz="457200" fontAlgn="auto">
              <a:spcBef>
                <a:spcPts val="0"/>
              </a:spcBef>
              <a:spcAft>
                <a:spcPts val="0"/>
              </a:spcAft>
            </a:pPr>
            <a:r>
              <a:rPr lang="en-US" sz="1600" dirty="0" smtClean="0">
                <a:solidFill>
                  <a:srgbClr val="005568"/>
                </a:solidFill>
                <a:latin typeface="Arial"/>
                <a:ea typeface="ＭＳ Ｐゴシック"/>
              </a:rPr>
              <a:t>Software-Defined Data Center</a:t>
            </a:r>
          </a:p>
        </p:txBody>
      </p:sp>
    </p:spTree>
    <p:extLst>
      <p:ext uri="{BB962C8B-B14F-4D97-AF65-F5344CB8AC3E}">
        <p14:creationId xmlns:p14="http://schemas.microsoft.com/office/powerpoint/2010/main" val="25313295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Object 79"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4" name="think-cell Slide" r:id="rId151" imgW="0" imgH="0" progId="">
                  <p:embed/>
                </p:oleObj>
              </mc:Choice>
              <mc:Fallback>
                <p:oleObj name="think-cell Slide" r:id="rId15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 name="Rectangle 221"/>
          <p:cNvSpPr/>
          <p:nvPr>
            <p:custDataLst>
              <p:tags r:id="rId3"/>
            </p:custDataLst>
          </p:nvPr>
        </p:nvSpPr>
        <p:spPr bwMode="auto">
          <a:xfrm>
            <a:off x="44971" y="6151812"/>
            <a:ext cx="9016584" cy="683703"/>
          </a:xfrm>
          <a:prstGeom prst="rect">
            <a:avLst/>
          </a:prstGeom>
          <a:solidFill>
            <a:schemeClr val="bg1"/>
          </a:solidFill>
          <a:ln w="19050">
            <a:solidFill>
              <a:schemeClr val="bg1"/>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3" name="Group 195"/>
          <p:cNvGrpSpPr/>
          <p:nvPr>
            <p:custDataLst>
              <p:tags r:id="rId4"/>
            </p:custDataLst>
          </p:nvPr>
        </p:nvGrpSpPr>
        <p:grpSpPr>
          <a:xfrm>
            <a:off x="190500" y="746620"/>
            <a:ext cx="8735385" cy="3622462"/>
            <a:chOff x="190500" y="889233"/>
            <a:chExt cx="8735385" cy="3622462"/>
          </a:xfrm>
        </p:grpSpPr>
        <p:sp>
          <p:nvSpPr>
            <p:cNvPr id="79" name="Rounded Rectangle 78"/>
            <p:cNvSpPr/>
            <p:nvPr>
              <p:custDataLst>
                <p:tags r:id="rId147"/>
              </p:custDataLst>
            </p:nvPr>
          </p:nvSpPr>
          <p:spPr bwMode="auto">
            <a:xfrm>
              <a:off x="190500" y="889233"/>
              <a:ext cx="8735385" cy="3622462"/>
            </a:xfrm>
            <a:prstGeom prst="roundRect">
              <a:avLst>
                <a:gd name="adj" fmla="val 3160"/>
              </a:avLst>
            </a:prstGeom>
            <a:gradFill>
              <a:gsLst>
                <a:gs pos="0">
                  <a:schemeClr val="accent4">
                    <a:lumMod val="50000"/>
                  </a:schemeClr>
                </a:gs>
                <a:gs pos="100000">
                  <a:schemeClr val="accent4">
                    <a:lumMod val="75000"/>
                  </a:schemeClr>
                </a:gs>
              </a:gsLst>
              <a:lin ang="16200000" scaled="0"/>
            </a:gradFill>
            <a:ln w="12700">
              <a:solidFill>
                <a:schemeClr val="accent4">
                  <a:lumMod val="75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71" name="TextBox 70"/>
            <p:cNvSpPr txBox="1"/>
            <p:nvPr>
              <p:custDataLst>
                <p:tags r:id="rId148"/>
              </p:custDataLst>
            </p:nvPr>
          </p:nvSpPr>
          <p:spPr>
            <a:xfrm>
              <a:off x="3478025" y="922451"/>
              <a:ext cx="1962397" cy="276999"/>
            </a:xfrm>
            <a:prstGeom prst="rect">
              <a:avLst/>
            </a:prstGeom>
            <a:noFill/>
          </p:spPr>
          <p:txBody>
            <a:bodyPr wrap="none" rtlCol="0">
              <a:spAutoFit/>
            </a:bodyPr>
            <a:lstStyle/>
            <a:p>
              <a:pPr algn="ctr"/>
              <a:r>
                <a:rPr lang="en-US" sz="1200" b="1" dirty="0" smtClean="0">
                  <a:solidFill>
                    <a:schemeClr val="bg1"/>
                  </a:solidFill>
                  <a:latin typeface="+mn-lt"/>
                  <a:ea typeface="+mn-ea"/>
                </a:rPr>
                <a:t>VMware </a:t>
              </a:r>
              <a:r>
                <a:rPr lang="en-US" sz="1200" b="1" dirty="0" err="1" smtClean="0">
                  <a:solidFill>
                    <a:schemeClr val="bg1"/>
                  </a:solidFill>
                  <a:latin typeface="+mn-lt"/>
                  <a:ea typeface="+mn-ea"/>
                </a:rPr>
                <a:t>vCloud</a:t>
              </a:r>
              <a:r>
                <a:rPr lang="en-US" sz="1200" b="1" dirty="0" smtClean="0">
                  <a:solidFill>
                    <a:schemeClr val="bg1"/>
                  </a:solidFill>
                  <a:latin typeface="+mn-lt"/>
                  <a:ea typeface="+mn-ea"/>
                </a:rPr>
                <a:t> Director</a:t>
              </a:r>
            </a:p>
          </p:txBody>
        </p:sp>
      </p:grpSp>
      <p:sp>
        <p:nvSpPr>
          <p:cNvPr id="14" name="Rectangle 2"/>
          <p:cNvSpPr>
            <a:spLocks noGrp="1" noChangeArrowheads="1"/>
          </p:cNvSpPr>
          <p:nvPr>
            <p:ph type="title"/>
            <p:custDataLst>
              <p:tags r:id="rId5"/>
            </p:custDataLst>
          </p:nvPr>
        </p:nvSpPr>
        <p:spPr>
          <a:xfrm>
            <a:off x="356616" y="179752"/>
            <a:ext cx="8787384" cy="303985"/>
          </a:xfrm>
        </p:spPr>
        <p:txBody>
          <a:bodyPr/>
          <a:lstStyle/>
          <a:p>
            <a:r>
              <a:rPr lang="en-US" dirty="0" smtClean="0"/>
              <a:t>Automated Service Provisioning </a:t>
            </a:r>
            <a:r>
              <a:rPr lang="en-US" dirty="0"/>
              <a:t>I</a:t>
            </a:r>
            <a:r>
              <a:rPr lang="en-US" dirty="0" smtClean="0"/>
              <a:t>mproves Agility</a:t>
            </a:r>
          </a:p>
        </p:txBody>
      </p:sp>
      <p:sp>
        <p:nvSpPr>
          <p:cNvPr id="66" name="TextBox 65"/>
          <p:cNvSpPr txBox="1"/>
          <p:nvPr>
            <p:custDataLst>
              <p:tags r:id="rId6"/>
            </p:custDataLst>
          </p:nvPr>
        </p:nvSpPr>
        <p:spPr>
          <a:xfrm>
            <a:off x="3807196" y="5856239"/>
            <a:ext cx="1468672" cy="246221"/>
          </a:xfrm>
          <a:prstGeom prst="rect">
            <a:avLst/>
          </a:prstGeom>
          <a:noFill/>
        </p:spPr>
        <p:txBody>
          <a:bodyPr wrap="none" rtlCol="0">
            <a:spAutoFit/>
          </a:bodyPr>
          <a:lstStyle/>
          <a:p>
            <a:r>
              <a:rPr lang="en-US" sz="1000" b="1" dirty="0" smtClean="0">
                <a:solidFill>
                  <a:srgbClr val="333333"/>
                </a:solidFill>
                <a:latin typeface="+mn-lt"/>
                <a:ea typeface="+mn-ea"/>
              </a:rPr>
              <a:t>Secure Private Cloud</a:t>
            </a:r>
          </a:p>
        </p:txBody>
      </p:sp>
      <p:grpSp>
        <p:nvGrpSpPr>
          <p:cNvPr id="4" name="Group 232"/>
          <p:cNvGrpSpPr/>
          <p:nvPr>
            <p:custDataLst>
              <p:tags r:id="rId7"/>
            </p:custDataLst>
          </p:nvPr>
        </p:nvGrpSpPr>
        <p:grpSpPr>
          <a:xfrm>
            <a:off x="270346" y="1129368"/>
            <a:ext cx="8510497" cy="1487997"/>
            <a:chOff x="270346" y="1104900"/>
            <a:chExt cx="8510497" cy="1773522"/>
          </a:xfrm>
        </p:grpSpPr>
        <p:sp>
          <p:nvSpPr>
            <p:cNvPr id="116" name="Rounded Rectangle 115"/>
            <p:cNvSpPr/>
            <p:nvPr>
              <p:custDataLst>
                <p:tags r:id="rId143"/>
              </p:custDataLst>
            </p:nvPr>
          </p:nvSpPr>
          <p:spPr bwMode="auto">
            <a:xfrm>
              <a:off x="270346" y="1104900"/>
              <a:ext cx="4150581" cy="1773522"/>
            </a:xfrm>
            <a:prstGeom prst="roundRect">
              <a:avLst>
                <a:gd name="adj" fmla="val 5478"/>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22" name="TextBox 121"/>
            <p:cNvSpPr txBox="1"/>
            <p:nvPr>
              <p:custDataLst>
                <p:tags r:id="rId144"/>
              </p:custDataLst>
            </p:nvPr>
          </p:nvSpPr>
          <p:spPr>
            <a:xfrm>
              <a:off x="739474" y="1107839"/>
              <a:ext cx="3299795" cy="256785"/>
            </a:xfrm>
            <a:prstGeom prst="rect">
              <a:avLst/>
            </a:prstGeom>
            <a:noFill/>
          </p:spPr>
          <p:txBody>
            <a:bodyPr wrap="square" rtlCol="0">
              <a:spAutoFit/>
            </a:bodyPr>
            <a:lstStyle/>
            <a:p>
              <a:r>
                <a:rPr lang="en-US" sz="800" b="1" dirty="0" smtClean="0">
                  <a:solidFill>
                    <a:srgbClr val="333333"/>
                  </a:solidFill>
                  <a:latin typeface="+mn-lt"/>
                  <a:ea typeface="+mn-ea"/>
                </a:rPr>
                <a:t>Organization: Mission Program</a:t>
              </a:r>
            </a:p>
          </p:txBody>
        </p:sp>
        <p:sp>
          <p:nvSpPr>
            <p:cNvPr id="174" name="Rounded Rectangle 173"/>
            <p:cNvSpPr/>
            <p:nvPr>
              <p:custDataLst>
                <p:tags r:id="rId145"/>
              </p:custDataLst>
            </p:nvPr>
          </p:nvSpPr>
          <p:spPr bwMode="auto">
            <a:xfrm>
              <a:off x="4630262" y="1104900"/>
              <a:ext cx="4150581" cy="1773522"/>
            </a:xfrm>
            <a:prstGeom prst="roundRect">
              <a:avLst>
                <a:gd name="adj" fmla="val 5478"/>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75" name="TextBox 174"/>
            <p:cNvSpPr txBox="1"/>
            <p:nvPr>
              <p:custDataLst>
                <p:tags r:id="rId146"/>
              </p:custDataLst>
            </p:nvPr>
          </p:nvSpPr>
          <p:spPr>
            <a:xfrm>
              <a:off x="4939999" y="1107839"/>
              <a:ext cx="3299795" cy="256785"/>
            </a:xfrm>
            <a:prstGeom prst="rect">
              <a:avLst/>
            </a:prstGeom>
            <a:noFill/>
          </p:spPr>
          <p:txBody>
            <a:bodyPr wrap="square" rtlCol="0">
              <a:spAutoFit/>
            </a:bodyPr>
            <a:lstStyle/>
            <a:p>
              <a:r>
                <a:rPr lang="en-US" sz="800" b="1" dirty="0" smtClean="0">
                  <a:solidFill>
                    <a:srgbClr val="333333"/>
                  </a:solidFill>
                  <a:latin typeface="+mn-lt"/>
                  <a:ea typeface="+mn-ea"/>
                </a:rPr>
                <a:t>Organization: Support Services</a:t>
              </a:r>
            </a:p>
          </p:txBody>
        </p:sp>
      </p:grpSp>
      <p:grpSp>
        <p:nvGrpSpPr>
          <p:cNvPr id="5" name="Group 179"/>
          <p:cNvGrpSpPr/>
          <p:nvPr>
            <p:custDataLst>
              <p:tags r:id="rId8"/>
            </p:custDataLst>
          </p:nvPr>
        </p:nvGrpSpPr>
        <p:grpSpPr>
          <a:xfrm>
            <a:off x="6061058" y="1415119"/>
            <a:ext cx="1311964" cy="1026078"/>
            <a:chOff x="516836" y="1660703"/>
            <a:chExt cx="962107" cy="1138826"/>
          </a:xfrm>
        </p:grpSpPr>
        <p:sp>
          <p:nvSpPr>
            <p:cNvPr id="181" name="Rounded Rectangle 180"/>
            <p:cNvSpPr/>
            <p:nvPr>
              <p:custDataLst>
                <p:tags r:id="rId141"/>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82" name="TextBox 181"/>
            <p:cNvSpPr txBox="1"/>
            <p:nvPr>
              <p:custDataLst>
                <p:tags r:id="rId142"/>
              </p:custDataLst>
            </p:nvPr>
          </p:nvSpPr>
          <p:spPr>
            <a:xfrm>
              <a:off x="516836" y="1660703"/>
              <a:ext cx="962107" cy="215444"/>
            </a:xfrm>
            <a:prstGeom prst="rect">
              <a:avLst/>
            </a:prstGeom>
            <a:noFill/>
          </p:spPr>
          <p:txBody>
            <a:bodyPr wrap="square" rtlCol="0">
              <a:spAutoFit/>
            </a:bodyPr>
            <a:lstStyle/>
            <a:p>
              <a:r>
                <a:rPr lang="en-US" sz="800" b="1" dirty="0" smtClean="0">
                  <a:solidFill>
                    <a:srgbClr val="333333"/>
                  </a:solidFill>
                  <a:latin typeface="+mn-lt"/>
                  <a:ea typeface="+mn-ea"/>
                </a:rPr>
                <a:t>Organization VDCs</a:t>
              </a:r>
            </a:p>
          </p:txBody>
        </p:sp>
      </p:grpSp>
      <p:grpSp>
        <p:nvGrpSpPr>
          <p:cNvPr id="6" name="Group 182"/>
          <p:cNvGrpSpPr/>
          <p:nvPr>
            <p:custDataLst>
              <p:tags r:id="rId9"/>
            </p:custDataLst>
          </p:nvPr>
        </p:nvGrpSpPr>
        <p:grpSpPr>
          <a:xfrm>
            <a:off x="7412780" y="1415119"/>
            <a:ext cx="1311964" cy="1026078"/>
            <a:chOff x="516836" y="1660703"/>
            <a:chExt cx="962107" cy="1138826"/>
          </a:xfrm>
        </p:grpSpPr>
        <p:sp>
          <p:nvSpPr>
            <p:cNvPr id="184" name="Rounded Rectangle 183"/>
            <p:cNvSpPr/>
            <p:nvPr>
              <p:custDataLst>
                <p:tags r:id="rId139"/>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85" name="TextBox 184"/>
            <p:cNvSpPr txBox="1"/>
            <p:nvPr>
              <p:custDataLst>
                <p:tags r:id="rId140"/>
              </p:custDataLst>
            </p:nvPr>
          </p:nvSpPr>
          <p:spPr>
            <a:xfrm>
              <a:off x="516836" y="1660703"/>
              <a:ext cx="962107" cy="215444"/>
            </a:xfrm>
            <a:prstGeom prst="rect">
              <a:avLst/>
            </a:prstGeom>
            <a:noFill/>
          </p:spPr>
          <p:txBody>
            <a:bodyPr wrap="square" rtlCol="0">
              <a:spAutoFit/>
            </a:bodyPr>
            <a:lstStyle/>
            <a:p>
              <a:r>
                <a:rPr lang="en-US" sz="800" b="1" dirty="0" smtClean="0">
                  <a:solidFill>
                    <a:srgbClr val="333333"/>
                  </a:solidFill>
                  <a:latin typeface="+mn-lt"/>
                  <a:ea typeface="+mn-ea"/>
                </a:rPr>
                <a:t>Catalogs</a:t>
              </a:r>
            </a:p>
          </p:txBody>
        </p:sp>
      </p:grpSp>
      <p:sp>
        <p:nvSpPr>
          <p:cNvPr id="188" name="Rounded Rectangle 187"/>
          <p:cNvSpPr/>
          <p:nvPr>
            <p:custDataLst>
              <p:tags r:id="rId10"/>
            </p:custDataLst>
          </p:nvPr>
        </p:nvSpPr>
        <p:spPr bwMode="auto">
          <a:xfrm>
            <a:off x="6152188" y="1743848"/>
            <a:ext cx="552014" cy="596681"/>
          </a:xfrm>
          <a:prstGeom prst="roundRect">
            <a:avLst>
              <a:gd name="adj" fmla="val 5844"/>
            </a:avLst>
          </a:prstGeom>
          <a:gradFill>
            <a:gsLst>
              <a:gs pos="0">
                <a:schemeClr val="bg2"/>
              </a:gs>
              <a:gs pos="100000">
                <a:schemeClr val="bg2">
                  <a:lumMod val="75000"/>
                </a:schemeClr>
              </a:gs>
            </a:gsLst>
          </a:gradFill>
          <a:ln w="12700">
            <a:solidFill>
              <a:schemeClr val="bg2">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89" name="Rounded Rectangle 188"/>
          <p:cNvSpPr/>
          <p:nvPr>
            <p:custDataLst>
              <p:tags r:id="rId11"/>
            </p:custDataLst>
          </p:nvPr>
        </p:nvSpPr>
        <p:spPr bwMode="auto">
          <a:xfrm>
            <a:off x="6770877" y="1749480"/>
            <a:ext cx="496294" cy="588749"/>
          </a:xfrm>
          <a:prstGeom prst="roundRect">
            <a:avLst>
              <a:gd name="adj" fmla="val 5844"/>
            </a:avLst>
          </a:prstGeom>
          <a:gradFill>
            <a:gsLst>
              <a:gs pos="0">
                <a:srgbClr val="B49A50"/>
              </a:gs>
              <a:gs pos="100000">
                <a:srgbClr val="B9A241"/>
              </a:gs>
            </a:gsLst>
          </a:gradFill>
          <a:ln w="12700">
            <a:solidFill>
              <a:srgbClr val="D6A008"/>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pic>
        <p:nvPicPr>
          <p:cNvPr id="193" name="Picture 8"/>
          <p:cNvPicPr>
            <a:picLocks noChangeAspect="1" noChangeArrowheads="1"/>
          </p:cNvPicPr>
          <p:nvPr>
            <p:custDataLst>
              <p:tags r:id="rId12"/>
            </p:custDataLst>
          </p:nvPr>
        </p:nvPicPr>
        <p:blipFill>
          <a:blip r:embed="rId152" cstate="email">
            <a:extLst>
              <a:ext uri="{28A0092B-C50C-407E-A947-70E740481C1C}">
                <a14:useLocalDpi xmlns:a14="http://schemas.microsoft.com/office/drawing/2010/main"/>
              </a:ext>
            </a:extLst>
          </a:blip>
          <a:srcRect/>
          <a:stretch>
            <a:fillRect/>
          </a:stretch>
        </p:blipFill>
        <p:spPr bwMode="auto">
          <a:xfrm>
            <a:off x="7906872" y="1720443"/>
            <a:ext cx="320040" cy="240765"/>
          </a:xfrm>
          <a:prstGeom prst="rect">
            <a:avLst/>
          </a:prstGeom>
          <a:ln>
            <a:noFill/>
          </a:ln>
          <a:effectLst>
            <a:outerShdw blurRad="292100" dist="139700" dir="2700000" algn="tl" rotWithShape="0">
              <a:srgbClr val="333333">
                <a:alpha val="65000"/>
              </a:srgbClr>
            </a:outerShdw>
          </a:effectLst>
        </p:spPr>
      </p:pic>
      <p:pic>
        <p:nvPicPr>
          <p:cNvPr id="195" name="Picture 4" descr="http://t3.gstatic.com/images?q=tbn:ej5nmq_3ZajW-M:http://i265.photobucket.com/albums/ii234/cool_XXX/Screenshot-1.png&amp;t=1"/>
          <p:cNvPicPr>
            <a:picLocks noChangeAspect="1" noChangeArrowheads="1"/>
          </p:cNvPicPr>
          <p:nvPr>
            <p:custDataLst>
              <p:tags r:id="rId13"/>
            </p:custDataLst>
          </p:nvPr>
        </p:nvPicPr>
        <p:blipFill>
          <a:blip r:embed="rId153" cstate="email">
            <a:extLst>
              <a:ext uri="{28A0092B-C50C-407E-A947-70E740481C1C}">
                <a14:useLocalDpi xmlns:a14="http://schemas.microsoft.com/office/drawing/2010/main"/>
              </a:ext>
            </a:extLst>
          </a:blip>
          <a:srcRect/>
          <a:stretch>
            <a:fillRect/>
          </a:stretch>
        </p:blipFill>
        <p:spPr bwMode="auto">
          <a:xfrm>
            <a:off x="7513201" y="1710077"/>
            <a:ext cx="320040" cy="239721"/>
          </a:xfrm>
          <a:prstGeom prst="rect">
            <a:avLst/>
          </a:prstGeom>
          <a:noFill/>
        </p:spPr>
      </p:pic>
      <p:pic>
        <p:nvPicPr>
          <p:cNvPr id="166" name="Picture 10"/>
          <p:cNvPicPr>
            <a:picLocks noChangeAspect="1" noChangeArrowheads="1"/>
          </p:cNvPicPr>
          <p:nvPr>
            <p:custDataLst>
              <p:tags r:id="rId14"/>
            </p:custDataLst>
          </p:nvPr>
        </p:nvPicPr>
        <p:blipFill>
          <a:blip r:embed="rId154" cstate="email">
            <a:extLst>
              <a:ext uri="{28A0092B-C50C-407E-A947-70E740481C1C}">
                <a14:useLocalDpi xmlns:a14="http://schemas.microsoft.com/office/drawing/2010/main"/>
              </a:ext>
            </a:extLst>
          </a:blip>
          <a:srcRect/>
          <a:stretch>
            <a:fillRect/>
          </a:stretch>
        </p:blipFill>
        <p:spPr bwMode="auto">
          <a:xfrm>
            <a:off x="8305438" y="1722348"/>
            <a:ext cx="320040" cy="241874"/>
          </a:xfrm>
          <a:prstGeom prst="rect">
            <a:avLst/>
          </a:prstGeom>
          <a:ln>
            <a:noFill/>
          </a:ln>
          <a:effectLst>
            <a:outerShdw blurRad="292100" dist="139700" dir="2700000" algn="tl" rotWithShape="0">
              <a:srgbClr val="333333">
                <a:alpha val="65000"/>
              </a:srgbClr>
            </a:outerShdw>
          </a:effectLst>
        </p:spPr>
      </p:pic>
      <p:pic>
        <p:nvPicPr>
          <p:cNvPr id="215" name="Picture 8"/>
          <p:cNvPicPr>
            <a:picLocks noChangeAspect="1" noChangeArrowheads="1"/>
          </p:cNvPicPr>
          <p:nvPr>
            <p:custDataLst>
              <p:tags r:id="rId15"/>
            </p:custDataLst>
          </p:nvPr>
        </p:nvPicPr>
        <p:blipFill>
          <a:blip r:embed="rId152" cstate="email">
            <a:extLst>
              <a:ext uri="{28A0092B-C50C-407E-A947-70E740481C1C}">
                <a14:useLocalDpi xmlns:a14="http://schemas.microsoft.com/office/drawing/2010/main"/>
              </a:ext>
            </a:extLst>
          </a:blip>
          <a:srcRect/>
          <a:stretch>
            <a:fillRect/>
          </a:stretch>
        </p:blipFill>
        <p:spPr bwMode="auto">
          <a:xfrm>
            <a:off x="7525872" y="2053818"/>
            <a:ext cx="320040" cy="240765"/>
          </a:xfrm>
          <a:prstGeom prst="rect">
            <a:avLst/>
          </a:prstGeom>
          <a:ln>
            <a:noFill/>
          </a:ln>
          <a:effectLst>
            <a:outerShdw blurRad="292100" dist="139700" dir="2700000" algn="tl" rotWithShape="0">
              <a:srgbClr val="333333">
                <a:alpha val="65000"/>
              </a:srgbClr>
            </a:outerShdw>
          </a:effectLst>
        </p:spPr>
      </p:pic>
      <p:pic>
        <p:nvPicPr>
          <p:cNvPr id="216" name="Picture 9"/>
          <p:cNvPicPr>
            <a:picLocks noChangeAspect="1" noChangeArrowheads="1"/>
          </p:cNvPicPr>
          <p:nvPr>
            <p:custDataLst>
              <p:tags r:id="rId16"/>
            </p:custDataLst>
          </p:nvPr>
        </p:nvPicPr>
        <p:blipFill>
          <a:blip r:embed="rId155" cstate="email">
            <a:extLst>
              <a:ext uri="{28A0092B-C50C-407E-A947-70E740481C1C}">
                <a14:useLocalDpi xmlns:a14="http://schemas.microsoft.com/office/drawing/2010/main"/>
              </a:ext>
            </a:extLst>
          </a:blip>
          <a:srcRect/>
          <a:stretch>
            <a:fillRect/>
          </a:stretch>
        </p:blipFill>
        <p:spPr bwMode="auto">
          <a:xfrm>
            <a:off x="7925322" y="2053818"/>
            <a:ext cx="320040" cy="240765"/>
          </a:xfrm>
          <a:prstGeom prst="rect">
            <a:avLst/>
          </a:prstGeom>
          <a:ln>
            <a:noFill/>
          </a:ln>
          <a:effectLst>
            <a:outerShdw blurRad="292100" dist="139700" dir="2700000" algn="tl" rotWithShape="0">
              <a:srgbClr val="333333">
                <a:alpha val="65000"/>
              </a:srgbClr>
            </a:outerShdw>
          </a:effectLst>
        </p:spPr>
      </p:pic>
      <p:pic>
        <p:nvPicPr>
          <p:cNvPr id="217" name="Picture 4" descr="http://t3.gstatic.com/images?q=tbn:ej5nmq_3ZajW-M:http://i265.photobucket.com/albums/ii234/cool_XXX/Screenshot-1.png&amp;t=1"/>
          <p:cNvPicPr>
            <a:picLocks noChangeAspect="1" noChangeArrowheads="1"/>
          </p:cNvPicPr>
          <p:nvPr>
            <p:custDataLst>
              <p:tags r:id="rId17"/>
            </p:custDataLst>
          </p:nvPr>
        </p:nvPicPr>
        <p:blipFill>
          <a:blip r:embed="rId153" cstate="email">
            <a:extLst>
              <a:ext uri="{28A0092B-C50C-407E-A947-70E740481C1C}">
                <a14:useLocalDpi xmlns:a14="http://schemas.microsoft.com/office/drawing/2010/main"/>
              </a:ext>
            </a:extLst>
          </a:blip>
          <a:srcRect/>
          <a:stretch>
            <a:fillRect/>
          </a:stretch>
        </p:blipFill>
        <p:spPr bwMode="auto">
          <a:xfrm>
            <a:off x="8313301" y="2043452"/>
            <a:ext cx="320040" cy="239721"/>
          </a:xfrm>
          <a:prstGeom prst="rect">
            <a:avLst/>
          </a:prstGeom>
          <a:noFill/>
        </p:spPr>
      </p:pic>
      <p:grpSp>
        <p:nvGrpSpPr>
          <p:cNvPr id="7" name="Group 138"/>
          <p:cNvGrpSpPr/>
          <p:nvPr>
            <p:custDataLst>
              <p:tags r:id="rId18"/>
            </p:custDataLst>
          </p:nvPr>
        </p:nvGrpSpPr>
        <p:grpSpPr>
          <a:xfrm>
            <a:off x="1709531" y="1396069"/>
            <a:ext cx="1311964" cy="1039952"/>
            <a:chOff x="516836" y="1660703"/>
            <a:chExt cx="962107" cy="1138826"/>
          </a:xfrm>
        </p:grpSpPr>
        <p:sp>
          <p:nvSpPr>
            <p:cNvPr id="140" name="Rounded Rectangle 139"/>
            <p:cNvSpPr/>
            <p:nvPr>
              <p:custDataLst>
                <p:tags r:id="rId137"/>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41" name="TextBox 140"/>
            <p:cNvSpPr txBox="1"/>
            <p:nvPr>
              <p:custDataLst>
                <p:tags r:id="rId138"/>
              </p:custDataLst>
            </p:nvPr>
          </p:nvSpPr>
          <p:spPr>
            <a:xfrm>
              <a:off x="516836" y="1660703"/>
              <a:ext cx="962107" cy="215444"/>
            </a:xfrm>
            <a:prstGeom prst="rect">
              <a:avLst/>
            </a:prstGeom>
            <a:noFill/>
          </p:spPr>
          <p:txBody>
            <a:bodyPr wrap="square" rtlCol="0">
              <a:spAutoFit/>
            </a:bodyPr>
            <a:lstStyle/>
            <a:p>
              <a:r>
                <a:rPr lang="en-US" sz="800" b="1" dirty="0" smtClean="0">
                  <a:solidFill>
                    <a:srgbClr val="333333"/>
                  </a:solidFill>
                  <a:latin typeface="+mn-lt"/>
                  <a:ea typeface="+mn-ea"/>
                </a:rPr>
                <a:t>Organization VDCs</a:t>
              </a:r>
            </a:p>
          </p:txBody>
        </p:sp>
      </p:grpSp>
      <p:grpSp>
        <p:nvGrpSpPr>
          <p:cNvPr id="8" name="Group 141"/>
          <p:cNvGrpSpPr/>
          <p:nvPr>
            <p:custDataLst>
              <p:tags r:id="rId19"/>
            </p:custDataLst>
          </p:nvPr>
        </p:nvGrpSpPr>
        <p:grpSpPr>
          <a:xfrm>
            <a:off x="3061253" y="1396069"/>
            <a:ext cx="1311964" cy="1039952"/>
            <a:chOff x="516836" y="1660703"/>
            <a:chExt cx="962107" cy="1138826"/>
          </a:xfrm>
        </p:grpSpPr>
        <p:sp>
          <p:nvSpPr>
            <p:cNvPr id="143" name="Rounded Rectangle 142"/>
            <p:cNvSpPr/>
            <p:nvPr>
              <p:custDataLst>
                <p:tags r:id="rId135"/>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44" name="TextBox 143"/>
            <p:cNvSpPr txBox="1"/>
            <p:nvPr>
              <p:custDataLst>
                <p:tags r:id="rId136"/>
              </p:custDataLst>
            </p:nvPr>
          </p:nvSpPr>
          <p:spPr>
            <a:xfrm>
              <a:off x="516836" y="1660703"/>
              <a:ext cx="962107" cy="215444"/>
            </a:xfrm>
            <a:prstGeom prst="rect">
              <a:avLst/>
            </a:prstGeom>
            <a:noFill/>
          </p:spPr>
          <p:txBody>
            <a:bodyPr wrap="square" rtlCol="0">
              <a:spAutoFit/>
            </a:bodyPr>
            <a:lstStyle/>
            <a:p>
              <a:r>
                <a:rPr lang="en-US" sz="800" b="1" dirty="0" smtClean="0">
                  <a:solidFill>
                    <a:srgbClr val="333333"/>
                  </a:solidFill>
                  <a:latin typeface="+mn-lt"/>
                  <a:ea typeface="+mn-ea"/>
                </a:rPr>
                <a:t>Catalogs</a:t>
              </a:r>
            </a:p>
          </p:txBody>
        </p:sp>
      </p:grpSp>
      <p:sp>
        <p:nvSpPr>
          <p:cNvPr id="160" name="Rounded Rectangle 159"/>
          <p:cNvSpPr/>
          <p:nvPr>
            <p:custDataLst>
              <p:tags r:id="rId20"/>
            </p:custDataLst>
          </p:nvPr>
        </p:nvSpPr>
        <p:spPr bwMode="auto">
          <a:xfrm>
            <a:off x="1791373" y="1721948"/>
            <a:ext cx="548640" cy="594360"/>
          </a:xfrm>
          <a:prstGeom prst="roundRect">
            <a:avLst>
              <a:gd name="adj" fmla="val 5844"/>
            </a:avLst>
          </a:prstGeom>
          <a:gradFill>
            <a:gsLst>
              <a:gs pos="0">
                <a:srgbClr val="F8930C"/>
              </a:gs>
              <a:gs pos="100000">
                <a:srgbClr val="FFC000"/>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62" name="Rounded Rectangle 161"/>
          <p:cNvSpPr/>
          <p:nvPr>
            <p:custDataLst>
              <p:tags r:id="rId21"/>
            </p:custDataLst>
          </p:nvPr>
        </p:nvSpPr>
        <p:spPr bwMode="auto">
          <a:xfrm>
            <a:off x="2400213" y="1713516"/>
            <a:ext cx="548640" cy="594360"/>
          </a:xfrm>
          <a:prstGeom prst="roundRect">
            <a:avLst>
              <a:gd name="adj" fmla="val 5844"/>
            </a:avLst>
          </a:prstGeom>
          <a:gradFill>
            <a:gsLst>
              <a:gs pos="0">
                <a:srgbClr val="B49A50"/>
              </a:gs>
              <a:gs pos="100000">
                <a:srgbClr val="B9A241"/>
              </a:gs>
            </a:gsLst>
          </a:gradFill>
          <a:ln w="12700">
            <a:solidFill>
              <a:srgbClr val="D6A008"/>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pic>
        <p:nvPicPr>
          <p:cNvPr id="165" name="Picture 8"/>
          <p:cNvPicPr>
            <a:picLocks noChangeAspect="1" noChangeArrowheads="1"/>
          </p:cNvPicPr>
          <p:nvPr>
            <p:custDataLst>
              <p:tags r:id="rId22"/>
            </p:custDataLst>
          </p:nvPr>
        </p:nvPicPr>
        <p:blipFill>
          <a:blip r:embed="rId152" cstate="email">
            <a:extLst>
              <a:ext uri="{28A0092B-C50C-407E-A947-70E740481C1C}">
                <a14:useLocalDpi xmlns:a14="http://schemas.microsoft.com/office/drawing/2010/main"/>
              </a:ext>
            </a:extLst>
          </a:blip>
          <a:srcRect/>
          <a:stretch>
            <a:fillRect/>
          </a:stretch>
        </p:blipFill>
        <p:spPr bwMode="auto">
          <a:xfrm>
            <a:off x="3183870" y="1672818"/>
            <a:ext cx="320040" cy="240765"/>
          </a:xfrm>
          <a:prstGeom prst="rect">
            <a:avLst/>
          </a:prstGeom>
          <a:ln>
            <a:noFill/>
          </a:ln>
          <a:effectLst>
            <a:outerShdw blurRad="292100" dist="139700" dir="2700000" algn="tl" rotWithShape="0">
              <a:srgbClr val="333333">
                <a:alpha val="65000"/>
              </a:srgbClr>
            </a:outerShdw>
          </a:effectLst>
        </p:spPr>
      </p:pic>
      <p:pic>
        <p:nvPicPr>
          <p:cNvPr id="168" name="Picture 9"/>
          <p:cNvPicPr>
            <a:picLocks noChangeAspect="1" noChangeArrowheads="1"/>
          </p:cNvPicPr>
          <p:nvPr>
            <p:custDataLst>
              <p:tags r:id="rId23"/>
            </p:custDataLst>
          </p:nvPr>
        </p:nvPicPr>
        <p:blipFill>
          <a:blip r:embed="rId155" cstate="email">
            <a:extLst>
              <a:ext uri="{28A0092B-C50C-407E-A947-70E740481C1C}">
                <a14:useLocalDpi xmlns:a14="http://schemas.microsoft.com/office/drawing/2010/main"/>
              </a:ext>
            </a:extLst>
          </a:blip>
          <a:srcRect/>
          <a:stretch>
            <a:fillRect/>
          </a:stretch>
        </p:blipFill>
        <p:spPr bwMode="auto">
          <a:xfrm>
            <a:off x="3583320" y="1672818"/>
            <a:ext cx="320040" cy="240765"/>
          </a:xfrm>
          <a:prstGeom prst="rect">
            <a:avLst/>
          </a:prstGeom>
          <a:ln>
            <a:noFill/>
          </a:ln>
          <a:effectLst>
            <a:outerShdw blurRad="292100" dist="139700" dir="2700000" algn="tl" rotWithShape="0">
              <a:srgbClr val="333333">
                <a:alpha val="65000"/>
              </a:srgbClr>
            </a:outerShdw>
          </a:effectLst>
        </p:spPr>
      </p:pic>
      <p:pic>
        <p:nvPicPr>
          <p:cNvPr id="212" name="Picture 8"/>
          <p:cNvPicPr>
            <a:picLocks noChangeAspect="1" noChangeArrowheads="1"/>
          </p:cNvPicPr>
          <p:nvPr>
            <p:custDataLst>
              <p:tags r:id="rId24"/>
            </p:custDataLst>
          </p:nvPr>
        </p:nvPicPr>
        <p:blipFill>
          <a:blip r:embed="rId152" cstate="email">
            <a:extLst>
              <a:ext uri="{28A0092B-C50C-407E-A947-70E740481C1C}">
                <a14:useLocalDpi xmlns:a14="http://schemas.microsoft.com/office/drawing/2010/main"/>
              </a:ext>
            </a:extLst>
          </a:blip>
          <a:srcRect/>
          <a:stretch>
            <a:fillRect/>
          </a:stretch>
        </p:blipFill>
        <p:spPr bwMode="auto">
          <a:xfrm>
            <a:off x="3583920" y="2034768"/>
            <a:ext cx="320040" cy="240765"/>
          </a:xfrm>
          <a:prstGeom prst="rect">
            <a:avLst/>
          </a:prstGeom>
          <a:ln>
            <a:noFill/>
          </a:ln>
          <a:effectLst>
            <a:outerShdw blurRad="292100" dist="139700" dir="2700000" algn="tl" rotWithShape="0">
              <a:srgbClr val="333333">
                <a:alpha val="65000"/>
              </a:srgbClr>
            </a:outerShdw>
          </a:effectLst>
        </p:spPr>
      </p:pic>
      <p:pic>
        <p:nvPicPr>
          <p:cNvPr id="213" name="Picture 4" descr="http://t3.gstatic.com/images?q=tbn:ej5nmq_3ZajW-M:http://i265.photobucket.com/albums/ii234/cool_XXX/Screenshot-1.png&amp;t=1"/>
          <p:cNvPicPr>
            <a:picLocks noChangeAspect="1" noChangeArrowheads="1"/>
          </p:cNvPicPr>
          <p:nvPr>
            <p:custDataLst>
              <p:tags r:id="rId25"/>
            </p:custDataLst>
          </p:nvPr>
        </p:nvPicPr>
        <p:blipFill>
          <a:blip r:embed="rId153" cstate="email">
            <a:extLst>
              <a:ext uri="{28A0092B-C50C-407E-A947-70E740481C1C}">
                <a14:useLocalDpi xmlns:a14="http://schemas.microsoft.com/office/drawing/2010/main"/>
              </a:ext>
            </a:extLst>
          </a:blip>
          <a:srcRect/>
          <a:stretch>
            <a:fillRect/>
          </a:stretch>
        </p:blipFill>
        <p:spPr bwMode="auto">
          <a:xfrm>
            <a:off x="3190249" y="2024402"/>
            <a:ext cx="320040" cy="239721"/>
          </a:xfrm>
          <a:prstGeom prst="rect">
            <a:avLst/>
          </a:prstGeom>
          <a:noFill/>
        </p:spPr>
      </p:pic>
      <p:pic>
        <p:nvPicPr>
          <p:cNvPr id="214" name="Picture 10"/>
          <p:cNvPicPr>
            <a:picLocks noChangeAspect="1" noChangeArrowheads="1"/>
          </p:cNvPicPr>
          <p:nvPr>
            <p:custDataLst>
              <p:tags r:id="rId26"/>
            </p:custDataLst>
          </p:nvPr>
        </p:nvPicPr>
        <p:blipFill>
          <a:blip r:embed="rId154" cstate="email">
            <a:extLst>
              <a:ext uri="{28A0092B-C50C-407E-A947-70E740481C1C}">
                <a14:useLocalDpi xmlns:a14="http://schemas.microsoft.com/office/drawing/2010/main"/>
              </a:ext>
            </a:extLst>
          </a:blip>
          <a:srcRect/>
          <a:stretch>
            <a:fillRect/>
          </a:stretch>
        </p:blipFill>
        <p:spPr bwMode="auto">
          <a:xfrm>
            <a:off x="3982486" y="2036673"/>
            <a:ext cx="320040" cy="241874"/>
          </a:xfrm>
          <a:prstGeom prst="rect">
            <a:avLst/>
          </a:prstGeom>
          <a:ln>
            <a:noFill/>
          </a:ln>
          <a:effectLst>
            <a:outerShdw blurRad="292100" dist="139700" dir="2700000" algn="tl" rotWithShape="0">
              <a:srgbClr val="333333">
                <a:alpha val="65000"/>
              </a:srgbClr>
            </a:outerShdw>
          </a:effectLst>
        </p:spPr>
      </p:pic>
      <p:grpSp>
        <p:nvGrpSpPr>
          <p:cNvPr id="9" name="Group 116"/>
          <p:cNvGrpSpPr/>
          <p:nvPr>
            <p:custDataLst>
              <p:tags r:id="rId27"/>
            </p:custDataLst>
          </p:nvPr>
        </p:nvGrpSpPr>
        <p:grpSpPr>
          <a:xfrm>
            <a:off x="192947" y="5549909"/>
            <a:ext cx="8760841" cy="320040"/>
            <a:chOff x="396232" y="4891346"/>
            <a:chExt cx="1417320" cy="320040"/>
          </a:xfrm>
        </p:grpSpPr>
        <p:sp>
          <p:nvSpPr>
            <p:cNvPr id="46" name="Rounded Rectangle 45"/>
            <p:cNvSpPr/>
            <p:nvPr>
              <p:custDataLst>
                <p:tags r:id="rId133"/>
              </p:custDataLst>
            </p:nvPr>
          </p:nvSpPr>
          <p:spPr bwMode="auto">
            <a:xfrm>
              <a:off x="396232" y="4891346"/>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400" dirty="0">
                <a:solidFill>
                  <a:srgbClr val="FFFFFF"/>
                </a:solidFill>
              </a:endParaRPr>
            </a:p>
          </p:txBody>
        </p:sp>
        <p:sp>
          <p:nvSpPr>
            <p:cNvPr id="75" name="TextBox 74"/>
            <p:cNvSpPr txBox="1"/>
            <p:nvPr>
              <p:custDataLst>
                <p:tags r:id="rId134"/>
              </p:custDataLst>
            </p:nvPr>
          </p:nvSpPr>
          <p:spPr>
            <a:xfrm>
              <a:off x="992434" y="4922023"/>
              <a:ext cx="195070"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grpSp>
      <p:grpSp>
        <p:nvGrpSpPr>
          <p:cNvPr id="10" name="Group 286"/>
          <p:cNvGrpSpPr/>
          <p:nvPr>
            <p:custDataLst>
              <p:tags r:id="rId28"/>
            </p:custDataLst>
          </p:nvPr>
        </p:nvGrpSpPr>
        <p:grpSpPr>
          <a:xfrm>
            <a:off x="190499" y="4409856"/>
            <a:ext cx="8755671" cy="1076805"/>
            <a:chOff x="190499" y="4409856"/>
            <a:chExt cx="8755671" cy="1076805"/>
          </a:xfrm>
        </p:grpSpPr>
        <p:sp>
          <p:nvSpPr>
            <p:cNvPr id="47" name="Rounded Rectangle 46"/>
            <p:cNvSpPr/>
            <p:nvPr>
              <p:custDataLst>
                <p:tags r:id="rId122"/>
              </p:custDataLst>
            </p:nvPr>
          </p:nvSpPr>
          <p:spPr bwMode="auto">
            <a:xfrm>
              <a:off x="190499" y="4439664"/>
              <a:ext cx="8755671" cy="1046997"/>
            </a:xfrm>
            <a:prstGeom prst="roundRect">
              <a:avLst>
                <a:gd name="adj" fmla="val 8964"/>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400" dirty="0">
                <a:solidFill>
                  <a:srgbClr val="FFFFFF"/>
                </a:solidFill>
              </a:endParaRPr>
            </a:p>
          </p:txBody>
        </p:sp>
        <p:sp>
          <p:nvSpPr>
            <p:cNvPr id="72" name="TextBox 71"/>
            <p:cNvSpPr txBox="1"/>
            <p:nvPr>
              <p:custDataLst>
                <p:tags r:id="rId123"/>
              </p:custDataLst>
            </p:nvPr>
          </p:nvSpPr>
          <p:spPr>
            <a:xfrm>
              <a:off x="3021873" y="4409856"/>
              <a:ext cx="3058142" cy="246221"/>
            </a:xfrm>
            <a:prstGeom prst="rect">
              <a:avLst/>
            </a:prstGeom>
            <a:noFill/>
          </p:spPr>
          <p:txBody>
            <a:bodyPr wrap="square" rtlCol="0">
              <a:spAutoFit/>
            </a:bodyPr>
            <a:lstStyle/>
            <a:p>
              <a:pPr algn="ctr">
                <a:spcAft>
                  <a:spcPts val="0"/>
                </a:spcAft>
              </a:pPr>
              <a:r>
                <a:rPr lang="en-US" sz="1000" b="1" dirty="0" smtClean="0">
                  <a:solidFill>
                    <a:schemeClr val="bg1"/>
                  </a:solidFill>
                  <a:latin typeface="+mn-lt"/>
                  <a:ea typeface="+mn-ea"/>
                </a:rPr>
                <a:t>VMware vCenter Server</a:t>
              </a:r>
            </a:p>
          </p:txBody>
        </p:sp>
        <p:grpSp>
          <p:nvGrpSpPr>
            <p:cNvPr id="11" name="Group 236"/>
            <p:cNvGrpSpPr/>
            <p:nvPr>
              <p:custDataLst>
                <p:tags r:id="rId124"/>
              </p:custDataLst>
            </p:nvPr>
          </p:nvGrpSpPr>
          <p:grpSpPr>
            <a:xfrm>
              <a:off x="257755" y="4657986"/>
              <a:ext cx="2542595" cy="742129"/>
              <a:chOff x="516836" y="1660703"/>
              <a:chExt cx="962107" cy="1138826"/>
            </a:xfrm>
          </p:grpSpPr>
          <p:sp>
            <p:nvSpPr>
              <p:cNvPr id="238" name="Rounded Rectangle 237"/>
              <p:cNvSpPr/>
              <p:nvPr>
                <p:custDataLst>
                  <p:tags r:id="rId131"/>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239" name="TextBox 238"/>
              <p:cNvSpPr txBox="1"/>
              <p:nvPr>
                <p:custDataLst>
                  <p:tags r:id="rId132"/>
                </p:custDataLst>
              </p:nvPr>
            </p:nvSpPr>
            <p:spPr>
              <a:xfrm>
                <a:off x="516836" y="1660703"/>
                <a:ext cx="962107" cy="322333"/>
              </a:xfrm>
              <a:prstGeom prst="rect">
                <a:avLst/>
              </a:prstGeom>
              <a:noFill/>
            </p:spPr>
            <p:txBody>
              <a:bodyPr wrap="square" rtlCol="0">
                <a:spAutoFit/>
              </a:bodyPr>
              <a:lstStyle/>
              <a:p>
                <a:r>
                  <a:rPr lang="en-US" sz="800" b="1" dirty="0" smtClean="0">
                    <a:solidFill>
                      <a:srgbClr val="333333"/>
                    </a:solidFill>
                    <a:latin typeface="+mn-lt"/>
                    <a:ea typeface="+mn-ea"/>
                  </a:rPr>
                  <a:t>Resource Pools</a:t>
                </a:r>
              </a:p>
            </p:txBody>
          </p:sp>
        </p:grpSp>
        <p:grpSp>
          <p:nvGrpSpPr>
            <p:cNvPr id="12" name="Group 242"/>
            <p:cNvGrpSpPr/>
            <p:nvPr>
              <p:custDataLst>
                <p:tags r:id="rId125"/>
              </p:custDataLst>
            </p:nvPr>
          </p:nvGrpSpPr>
          <p:grpSpPr>
            <a:xfrm>
              <a:off x="3039055" y="4657986"/>
              <a:ext cx="2542595" cy="742129"/>
              <a:chOff x="516836" y="1660703"/>
              <a:chExt cx="962107" cy="1138826"/>
            </a:xfrm>
          </p:grpSpPr>
          <p:sp>
            <p:nvSpPr>
              <p:cNvPr id="244" name="Rounded Rectangle 243"/>
              <p:cNvSpPr/>
              <p:nvPr>
                <p:custDataLst>
                  <p:tags r:id="rId129"/>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245" name="TextBox 244"/>
              <p:cNvSpPr txBox="1"/>
              <p:nvPr>
                <p:custDataLst>
                  <p:tags r:id="rId130"/>
                </p:custDataLst>
              </p:nvPr>
            </p:nvSpPr>
            <p:spPr>
              <a:xfrm>
                <a:off x="516836" y="1660703"/>
                <a:ext cx="962107" cy="322333"/>
              </a:xfrm>
              <a:prstGeom prst="rect">
                <a:avLst/>
              </a:prstGeom>
              <a:noFill/>
            </p:spPr>
            <p:txBody>
              <a:bodyPr wrap="square" rtlCol="0">
                <a:spAutoFit/>
              </a:bodyPr>
              <a:lstStyle/>
              <a:p>
                <a:r>
                  <a:rPr lang="en-US" sz="800" b="1" dirty="0" err="1" smtClean="0">
                    <a:solidFill>
                      <a:srgbClr val="333333"/>
                    </a:solidFill>
                    <a:latin typeface="+mn-lt"/>
                    <a:ea typeface="+mn-ea"/>
                  </a:rPr>
                  <a:t>Datastores</a:t>
                </a:r>
                <a:endParaRPr lang="en-US" sz="800" b="1" dirty="0" smtClean="0">
                  <a:solidFill>
                    <a:srgbClr val="333333"/>
                  </a:solidFill>
                  <a:latin typeface="+mn-lt"/>
                  <a:ea typeface="+mn-ea"/>
                </a:endParaRPr>
              </a:p>
            </p:txBody>
          </p:sp>
        </p:grpSp>
        <p:grpSp>
          <p:nvGrpSpPr>
            <p:cNvPr id="13" name="Group 245"/>
            <p:cNvGrpSpPr/>
            <p:nvPr>
              <p:custDataLst>
                <p:tags r:id="rId126"/>
              </p:custDataLst>
            </p:nvPr>
          </p:nvGrpSpPr>
          <p:grpSpPr>
            <a:xfrm>
              <a:off x="6053237" y="4657986"/>
              <a:ext cx="2542595" cy="742129"/>
              <a:chOff x="516836" y="1660703"/>
              <a:chExt cx="962107" cy="1138826"/>
            </a:xfrm>
          </p:grpSpPr>
          <p:sp>
            <p:nvSpPr>
              <p:cNvPr id="247" name="Rounded Rectangle 246"/>
              <p:cNvSpPr/>
              <p:nvPr>
                <p:custDataLst>
                  <p:tags r:id="rId127"/>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248" name="TextBox 247"/>
              <p:cNvSpPr txBox="1"/>
              <p:nvPr>
                <p:custDataLst>
                  <p:tags r:id="rId128"/>
                </p:custDataLst>
              </p:nvPr>
            </p:nvSpPr>
            <p:spPr>
              <a:xfrm>
                <a:off x="516836" y="1660703"/>
                <a:ext cx="962107" cy="330607"/>
              </a:xfrm>
              <a:prstGeom prst="rect">
                <a:avLst/>
              </a:prstGeom>
              <a:noFill/>
            </p:spPr>
            <p:txBody>
              <a:bodyPr wrap="square" rtlCol="0">
                <a:spAutoFit/>
              </a:bodyPr>
              <a:lstStyle/>
              <a:p>
                <a:r>
                  <a:rPr lang="en-US" sz="800" b="1" dirty="0" smtClean="0">
                    <a:solidFill>
                      <a:srgbClr val="333333"/>
                    </a:solidFill>
                    <a:latin typeface="+mn-lt"/>
                    <a:ea typeface="+mn-ea"/>
                  </a:rPr>
                  <a:t>Port Groups</a:t>
                </a:r>
              </a:p>
            </p:txBody>
          </p:sp>
        </p:grpSp>
      </p:grpSp>
      <p:pic>
        <p:nvPicPr>
          <p:cNvPr id="256" name="Picture 22" descr="ICON_StorageArray_Q408"/>
          <p:cNvPicPr>
            <a:picLocks noChangeAspect="1" noChangeArrowheads="1"/>
          </p:cNvPicPr>
          <p:nvPr>
            <p:custDataLst>
              <p:tags r:id="rId29"/>
            </p:custDataLst>
          </p:nvPr>
        </p:nvPicPr>
        <p:blipFill>
          <a:blip r:embed="rId156" cstate="email">
            <a:extLst>
              <a:ext uri="{28A0092B-C50C-407E-A947-70E740481C1C}">
                <a14:useLocalDpi xmlns:a14="http://schemas.microsoft.com/office/drawing/2010/main"/>
              </a:ext>
            </a:extLst>
          </a:blip>
          <a:srcRect/>
          <a:stretch>
            <a:fillRect/>
          </a:stretch>
        </p:blipFill>
        <p:spPr bwMode="auto">
          <a:xfrm>
            <a:off x="3838575" y="6282994"/>
            <a:ext cx="695325" cy="575006"/>
          </a:xfrm>
          <a:prstGeom prst="rect">
            <a:avLst/>
          </a:prstGeom>
          <a:noFill/>
          <a:ln w="9525">
            <a:noFill/>
            <a:miter lim="800000"/>
            <a:headEnd/>
            <a:tailEnd/>
          </a:ln>
        </p:spPr>
      </p:pic>
      <p:pic>
        <p:nvPicPr>
          <p:cNvPr id="257" name="Picture 22" descr="ICON_StorageArray_Q408"/>
          <p:cNvPicPr>
            <a:picLocks noChangeAspect="1" noChangeArrowheads="1"/>
          </p:cNvPicPr>
          <p:nvPr>
            <p:custDataLst>
              <p:tags r:id="rId30"/>
            </p:custDataLst>
          </p:nvPr>
        </p:nvPicPr>
        <p:blipFill>
          <a:blip r:embed="rId156" cstate="email">
            <a:extLst>
              <a:ext uri="{28A0092B-C50C-407E-A947-70E740481C1C}">
                <a14:useLocalDpi xmlns:a14="http://schemas.microsoft.com/office/drawing/2010/main"/>
              </a:ext>
            </a:extLst>
          </a:blip>
          <a:srcRect/>
          <a:stretch>
            <a:fillRect/>
          </a:stretch>
        </p:blipFill>
        <p:spPr bwMode="auto">
          <a:xfrm>
            <a:off x="3838575" y="6073444"/>
            <a:ext cx="695325" cy="575006"/>
          </a:xfrm>
          <a:prstGeom prst="rect">
            <a:avLst/>
          </a:prstGeom>
          <a:noFill/>
          <a:ln w="9525">
            <a:noFill/>
            <a:miter lim="800000"/>
            <a:headEnd/>
            <a:tailEnd/>
          </a:ln>
        </p:spPr>
      </p:pic>
      <p:pic>
        <p:nvPicPr>
          <p:cNvPr id="258" name="Picture 22" descr="ICON_StorageArray_Q408"/>
          <p:cNvPicPr>
            <a:picLocks noChangeAspect="1" noChangeArrowheads="1"/>
          </p:cNvPicPr>
          <p:nvPr>
            <p:custDataLst>
              <p:tags r:id="rId31"/>
            </p:custDataLst>
          </p:nvPr>
        </p:nvPicPr>
        <p:blipFill>
          <a:blip r:embed="rId157" cstate="email">
            <a:extLst>
              <a:ext uri="{28A0092B-C50C-407E-A947-70E740481C1C}">
                <a14:useLocalDpi xmlns:a14="http://schemas.microsoft.com/office/drawing/2010/main"/>
              </a:ext>
            </a:extLst>
          </a:blip>
          <a:srcRect/>
          <a:stretch>
            <a:fillRect/>
          </a:stretch>
        </p:blipFill>
        <p:spPr bwMode="auto">
          <a:xfrm>
            <a:off x="4324350" y="6276975"/>
            <a:ext cx="695325" cy="587044"/>
          </a:xfrm>
          <a:prstGeom prst="rect">
            <a:avLst/>
          </a:prstGeom>
          <a:noFill/>
          <a:ln w="9525">
            <a:noFill/>
            <a:miter lim="800000"/>
            <a:headEnd/>
            <a:tailEnd/>
          </a:ln>
        </p:spPr>
      </p:pic>
      <p:pic>
        <p:nvPicPr>
          <p:cNvPr id="259" name="Picture 22" descr="ICON_StorageArray_Q408"/>
          <p:cNvPicPr>
            <a:picLocks noChangeAspect="1" noChangeArrowheads="1"/>
          </p:cNvPicPr>
          <p:nvPr>
            <p:custDataLst>
              <p:tags r:id="rId32"/>
            </p:custDataLst>
          </p:nvPr>
        </p:nvPicPr>
        <p:blipFill>
          <a:blip r:embed="rId157" cstate="email">
            <a:extLst>
              <a:ext uri="{28A0092B-C50C-407E-A947-70E740481C1C}">
                <a14:useLocalDpi xmlns:a14="http://schemas.microsoft.com/office/drawing/2010/main"/>
              </a:ext>
            </a:extLst>
          </a:blip>
          <a:srcRect/>
          <a:stretch>
            <a:fillRect/>
          </a:stretch>
        </p:blipFill>
        <p:spPr bwMode="auto">
          <a:xfrm>
            <a:off x="4324350" y="6067425"/>
            <a:ext cx="695325" cy="587044"/>
          </a:xfrm>
          <a:prstGeom prst="rect">
            <a:avLst/>
          </a:prstGeom>
          <a:noFill/>
          <a:ln w="9525">
            <a:noFill/>
            <a:miter lim="800000"/>
            <a:headEnd/>
            <a:tailEnd/>
          </a:ln>
        </p:spPr>
      </p:pic>
      <p:pic>
        <p:nvPicPr>
          <p:cNvPr id="260" name="Picture 22" descr="ICON_StorageArray_Q408"/>
          <p:cNvPicPr>
            <a:picLocks noChangeAspect="1" noChangeArrowheads="1"/>
          </p:cNvPicPr>
          <p:nvPr>
            <p:custDataLst>
              <p:tags r:id="rId33"/>
            </p:custDataLst>
          </p:nvPr>
        </p:nvPicPr>
        <p:blipFill>
          <a:blip r:embed="rId157" cstate="email">
            <a:extLst>
              <a:ext uri="{28A0092B-C50C-407E-A947-70E740481C1C}">
                <a14:useLocalDpi xmlns:a14="http://schemas.microsoft.com/office/drawing/2010/main"/>
              </a:ext>
            </a:extLst>
          </a:blip>
          <a:srcRect/>
          <a:stretch>
            <a:fillRect/>
          </a:stretch>
        </p:blipFill>
        <p:spPr bwMode="auto">
          <a:xfrm>
            <a:off x="4829175" y="6276975"/>
            <a:ext cx="695325" cy="587044"/>
          </a:xfrm>
          <a:prstGeom prst="rect">
            <a:avLst/>
          </a:prstGeom>
          <a:noFill/>
          <a:ln w="9525">
            <a:noFill/>
            <a:miter lim="800000"/>
            <a:headEnd/>
            <a:tailEnd/>
          </a:ln>
        </p:spPr>
      </p:pic>
      <p:pic>
        <p:nvPicPr>
          <p:cNvPr id="261" name="Picture 22" descr="ICON_StorageArray_Q408"/>
          <p:cNvPicPr>
            <a:picLocks noChangeAspect="1" noChangeArrowheads="1"/>
          </p:cNvPicPr>
          <p:nvPr>
            <p:custDataLst>
              <p:tags r:id="rId34"/>
            </p:custDataLst>
          </p:nvPr>
        </p:nvPicPr>
        <p:blipFill>
          <a:blip r:embed="rId157" cstate="email">
            <a:extLst>
              <a:ext uri="{28A0092B-C50C-407E-A947-70E740481C1C}">
                <a14:useLocalDpi xmlns:a14="http://schemas.microsoft.com/office/drawing/2010/main"/>
              </a:ext>
            </a:extLst>
          </a:blip>
          <a:srcRect/>
          <a:stretch>
            <a:fillRect/>
          </a:stretch>
        </p:blipFill>
        <p:spPr bwMode="auto">
          <a:xfrm>
            <a:off x="4829175" y="6067425"/>
            <a:ext cx="695325" cy="587044"/>
          </a:xfrm>
          <a:prstGeom prst="rect">
            <a:avLst/>
          </a:prstGeom>
          <a:noFill/>
          <a:ln w="9525">
            <a:noFill/>
            <a:miter lim="800000"/>
            <a:headEnd/>
            <a:tailEnd/>
          </a:ln>
        </p:spPr>
      </p:pic>
      <p:pic>
        <p:nvPicPr>
          <p:cNvPr id="264" name="Picture 357" descr="ICON_NIC_Q308"/>
          <p:cNvPicPr>
            <a:picLocks noChangeAspect="1" noChangeArrowheads="1"/>
          </p:cNvPicPr>
          <p:nvPr>
            <p:custDataLst>
              <p:tags r:id="rId35"/>
            </p:custDataLst>
          </p:nvPr>
        </p:nvPicPr>
        <p:blipFill>
          <a:blip r:embed="rId158" cstate="email">
            <a:extLst>
              <a:ext uri="{28A0092B-C50C-407E-A947-70E740481C1C}">
                <a14:useLocalDpi xmlns:a14="http://schemas.microsoft.com/office/drawing/2010/main"/>
              </a:ext>
            </a:extLst>
          </a:blip>
          <a:srcRect/>
          <a:stretch>
            <a:fillRect/>
          </a:stretch>
        </p:blipFill>
        <p:spPr bwMode="auto">
          <a:xfrm>
            <a:off x="6134669" y="6156325"/>
            <a:ext cx="528693" cy="624163"/>
          </a:xfrm>
          <a:prstGeom prst="rect">
            <a:avLst/>
          </a:prstGeom>
          <a:noFill/>
          <a:ln w="9525">
            <a:noFill/>
            <a:miter lim="800000"/>
            <a:headEnd/>
            <a:tailEnd/>
          </a:ln>
        </p:spPr>
      </p:pic>
      <p:pic>
        <p:nvPicPr>
          <p:cNvPr id="265" name="Picture 357" descr="ICON_NIC_Q308"/>
          <p:cNvPicPr>
            <a:picLocks noChangeAspect="1" noChangeArrowheads="1"/>
          </p:cNvPicPr>
          <p:nvPr>
            <p:custDataLst>
              <p:tags r:id="rId36"/>
            </p:custDataLst>
          </p:nvPr>
        </p:nvPicPr>
        <p:blipFill>
          <a:blip r:embed="rId158" cstate="email">
            <a:extLst>
              <a:ext uri="{28A0092B-C50C-407E-A947-70E740481C1C}">
                <a14:useLocalDpi xmlns:a14="http://schemas.microsoft.com/office/drawing/2010/main"/>
              </a:ext>
            </a:extLst>
          </a:blip>
          <a:srcRect/>
          <a:stretch>
            <a:fillRect/>
          </a:stretch>
        </p:blipFill>
        <p:spPr bwMode="auto">
          <a:xfrm>
            <a:off x="6458519" y="6156325"/>
            <a:ext cx="528693" cy="624163"/>
          </a:xfrm>
          <a:prstGeom prst="rect">
            <a:avLst/>
          </a:prstGeom>
          <a:noFill/>
          <a:ln w="9525">
            <a:noFill/>
            <a:miter lim="800000"/>
            <a:headEnd/>
            <a:tailEnd/>
          </a:ln>
        </p:spPr>
      </p:pic>
      <p:pic>
        <p:nvPicPr>
          <p:cNvPr id="266" name="Picture 357" descr="ICON_NIC_Q308"/>
          <p:cNvPicPr>
            <a:picLocks noChangeAspect="1" noChangeArrowheads="1"/>
          </p:cNvPicPr>
          <p:nvPr>
            <p:custDataLst>
              <p:tags r:id="rId37"/>
            </p:custDataLst>
          </p:nvPr>
        </p:nvPicPr>
        <p:blipFill>
          <a:blip r:embed="rId158" cstate="email">
            <a:extLst>
              <a:ext uri="{28A0092B-C50C-407E-A947-70E740481C1C}">
                <a14:useLocalDpi xmlns:a14="http://schemas.microsoft.com/office/drawing/2010/main"/>
              </a:ext>
            </a:extLst>
          </a:blip>
          <a:srcRect/>
          <a:stretch>
            <a:fillRect/>
          </a:stretch>
        </p:blipFill>
        <p:spPr bwMode="auto">
          <a:xfrm>
            <a:off x="6829994" y="6156325"/>
            <a:ext cx="528693" cy="624163"/>
          </a:xfrm>
          <a:prstGeom prst="rect">
            <a:avLst/>
          </a:prstGeom>
          <a:noFill/>
          <a:ln w="9525">
            <a:noFill/>
            <a:miter lim="800000"/>
            <a:headEnd/>
            <a:tailEnd/>
          </a:ln>
        </p:spPr>
      </p:pic>
      <p:pic>
        <p:nvPicPr>
          <p:cNvPr id="267" name="Picture 357" descr="ICON_NIC_Q308"/>
          <p:cNvPicPr>
            <a:picLocks noChangeAspect="1" noChangeArrowheads="1"/>
          </p:cNvPicPr>
          <p:nvPr>
            <p:custDataLst>
              <p:tags r:id="rId38"/>
            </p:custDataLst>
          </p:nvPr>
        </p:nvPicPr>
        <p:blipFill>
          <a:blip r:embed="rId158" cstate="email">
            <a:extLst>
              <a:ext uri="{28A0092B-C50C-407E-A947-70E740481C1C}">
                <a14:useLocalDpi xmlns:a14="http://schemas.microsoft.com/office/drawing/2010/main"/>
              </a:ext>
            </a:extLst>
          </a:blip>
          <a:srcRect/>
          <a:stretch>
            <a:fillRect/>
          </a:stretch>
        </p:blipFill>
        <p:spPr bwMode="auto">
          <a:xfrm>
            <a:off x="7096694" y="6156325"/>
            <a:ext cx="528693" cy="624163"/>
          </a:xfrm>
          <a:prstGeom prst="rect">
            <a:avLst/>
          </a:prstGeom>
          <a:noFill/>
          <a:ln w="9525">
            <a:noFill/>
            <a:miter lim="800000"/>
            <a:headEnd/>
            <a:tailEnd/>
          </a:ln>
        </p:spPr>
      </p:pic>
      <p:pic>
        <p:nvPicPr>
          <p:cNvPr id="268" name="Picture 357" descr="ICON_NIC_Q308"/>
          <p:cNvPicPr>
            <a:picLocks noChangeAspect="1" noChangeArrowheads="1"/>
          </p:cNvPicPr>
          <p:nvPr>
            <p:custDataLst>
              <p:tags r:id="rId39"/>
            </p:custDataLst>
          </p:nvPr>
        </p:nvPicPr>
        <p:blipFill>
          <a:blip r:embed="rId158" cstate="email">
            <a:extLst>
              <a:ext uri="{28A0092B-C50C-407E-A947-70E740481C1C}">
                <a14:useLocalDpi xmlns:a14="http://schemas.microsoft.com/office/drawing/2010/main"/>
              </a:ext>
            </a:extLst>
          </a:blip>
          <a:srcRect/>
          <a:stretch>
            <a:fillRect/>
          </a:stretch>
        </p:blipFill>
        <p:spPr bwMode="auto">
          <a:xfrm>
            <a:off x="7439594" y="6156325"/>
            <a:ext cx="528693" cy="624163"/>
          </a:xfrm>
          <a:prstGeom prst="rect">
            <a:avLst/>
          </a:prstGeom>
          <a:noFill/>
          <a:ln w="9525">
            <a:noFill/>
            <a:miter lim="800000"/>
            <a:headEnd/>
            <a:tailEnd/>
          </a:ln>
        </p:spPr>
      </p:pic>
      <p:pic>
        <p:nvPicPr>
          <p:cNvPr id="93" name="Picture 4" descr="ICON_Datacenter_1_R2_Q308"/>
          <p:cNvPicPr>
            <a:picLocks noChangeAspect="1" noChangeArrowheads="1"/>
          </p:cNvPicPr>
          <p:nvPr>
            <p:custDataLst>
              <p:tags r:id="rId40"/>
            </p:custDataLst>
          </p:nvPr>
        </p:nvPicPr>
        <p:blipFill>
          <a:blip r:embed="rId159" cstate="email">
            <a:extLst>
              <a:ext uri="{28A0092B-C50C-407E-A947-70E740481C1C}">
                <a14:useLocalDpi xmlns:a14="http://schemas.microsoft.com/office/drawing/2010/main"/>
              </a:ext>
            </a:extLst>
          </a:blip>
          <a:srcRect/>
          <a:stretch>
            <a:fillRect/>
          </a:stretch>
        </p:blipFill>
        <p:spPr bwMode="auto">
          <a:xfrm>
            <a:off x="2435875" y="5923720"/>
            <a:ext cx="341345" cy="653007"/>
          </a:xfrm>
          <a:prstGeom prst="rect">
            <a:avLst/>
          </a:prstGeom>
          <a:noFill/>
          <a:ln w="9525">
            <a:noFill/>
            <a:miter lim="800000"/>
            <a:headEnd/>
            <a:tailEnd/>
          </a:ln>
        </p:spPr>
      </p:pic>
      <p:pic>
        <p:nvPicPr>
          <p:cNvPr id="94" name="Picture 4" descr="ICON_Datacenter_1_R2_Q308"/>
          <p:cNvPicPr>
            <a:picLocks noChangeAspect="1" noChangeArrowheads="1"/>
          </p:cNvPicPr>
          <p:nvPr>
            <p:custDataLst>
              <p:tags r:id="rId41"/>
            </p:custDataLst>
          </p:nvPr>
        </p:nvPicPr>
        <p:blipFill>
          <a:blip r:embed="rId159" cstate="email">
            <a:extLst>
              <a:ext uri="{28A0092B-C50C-407E-A947-70E740481C1C}">
                <a14:useLocalDpi xmlns:a14="http://schemas.microsoft.com/office/drawing/2010/main"/>
              </a:ext>
            </a:extLst>
          </a:blip>
          <a:srcRect/>
          <a:stretch>
            <a:fillRect/>
          </a:stretch>
        </p:blipFill>
        <p:spPr bwMode="auto">
          <a:xfrm>
            <a:off x="2675784" y="6064357"/>
            <a:ext cx="341345" cy="653007"/>
          </a:xfrm>
          <a:prstGeom prst="rect">
            <a:avLst/>
          </a:prstGeom>
          <a:noFill/>
          <a:ln w="9525">
            <a:noFill/>
            <a:miter lim="800000"/>
            <a:headEnd/>
            <a:tailEnd/>
          </a:ln>
        </p:spPr>
      </p:pic>
      <p:pic>
        <p:nvPicPr>
          <p:cNvPr id="95" name="Picture 4" descr="ICON_Datacenter_1_R2_Q308"/>
          <p:cNvPicPr>
            <a:picLocks noChangeAspect="1" noChangeArrowheads="1"/>
          </p:cNvPicPr>
          <p:nvPr>
            <p:custDataLst>
              <p:tags r:id="rId42"/>
            </p:custDataLst>
          </p:nvPr>
        </p:nvPicPr>
        <p:blipFill>
          <a:blip r:embed="rId159" cstate="email">
            <a:extLst>
              <a:ext uri="{28A0092B-C50C-407E-A947-70E740481C1C}">
                <a14:useLocalDpi xmlns:a14="http://schemas.microsoft.com/office/drawing/2010/main"/>
              </a:ext>
            </a:extLst>
          </a:blip>
          <a:srcRect/>
          <a:stretch>
            <a:fillRect/>
          </a:stretch>
        </p:blipFill>
        <p:spPr bwMode="auto">
          <a:xfrm>
            <a:off x="2919829" y="6204993"/>
            <a:ext cx="341345" cy="653007"/>
          </a:xfrm>
          <a:prstGeom prst="rect">
            <a:avLst/>
          </a:prstGeom>
          <a:noFill/>
          <a:ln w="9525">
            <a:noFill/>
            <a:miter lim="800000"/>
            <a:headEnd/>
            <a:tailEnd/>
          </a:ln>
        </p:spPr>
      </p:pic>
      <p:pic>
        <p:nvPicPr>
          <p:cNvPr id="269" name="Picture 4" descr="ICON_Datacenter_1_R2_Q308"/>
          <p:cNvPicPr>
            <a:picLocks noChangeAspect="1" noChangeArrowheads="1"/>
          </p:cNvPicPr>
          <p:nvPr>
            <p:custDataLst>
              <p:tags r:id="rId43"/>
            </p:custDataLst>
          </p:nvPr>
        </p:nvPicPr>
        <p:blipFill>
          <a:blip r:embed="rId159" cstate="email">
            <a:extLst>
              <a:ext uri="{28A0092B-C50C-407E-A947-70E740481C1C}">
                <a14:useLocalDpi xmlns:a14="http://schemas.microsoft.com/office/drawing/2010/main"/>
              </a:ext>
            </a:extLst>
          </a:blip>
          <a:srcRect/>
          <a:stretch>
            <a:fillRect/>
          </a:stretch>
        </p:blipFill>
        <p:spPr bwMode="auto">
          <a:xfrm>
            <a:off x="1369075" y="5923720"/>
            <a:ext cx="341345" cy="653007"/>
          </a:xfrm>
          <a:prstGeom prst="rect">
            <a:avLst/>
          </a:prstGeom>
          <a:noFill/>
          <a:ln w="9525">
            <a:noFill/>
            <a:miter lim="800000"/>
            <a:headEnd/>
            <a:tailEnd/>
          </a:ln>
        </p:spPr>
      </p:pic>
      <p:pic>
        <p:nvPicPr>
          <p:cNvPr id="270" name="Picture 4" descr="ICON_Datacenter_1_R2_Q308"/>
          <p:cNvPicPr>
            <a:picLocks noChangeAspect="1" noChangeArrowheads="1"/>
          </p:cNvPicPr>
          <p:nvPr>
            <p:custDataLst>
              <p:tags r:id="rId44"/>
            </p:custDataLst>
          </p:nvPr>
        </p:nvPicPr>
        <p:blipFill>
          <a:blip r:embed="rId159" cstate="email">
            <a:extLst>
              <a:ext uri="{28A0092B-C50C-407E-A947-70E740481C1C}">
                <a14:useLocalDpi xmlns:a14="http://schemas.microsoft.com/office/drawing/2010/main"/>
              </a:ext>
            </a:extLst>
          </a:blip>
          <a:srcRect/>
          <a:stretch>
            <a:fillRect/>
          </a:stretch>
        </p:blipFill>
        <p:spPr bwMode="auto">
          <a:xfrm>
            <a:off x="1608984" y="6064357"/>
            <a:ext cx="341345" cy="653007"/>
          </a:xfrm>
          <a:prstGeom prst="rect">
            <a:avLst/>
          </a:prstGeom>
          <a:noFill/>
          <a:ln w="9525">
            <a:noFill/>
            <a:miter lim="800000"/>
            <a:headEnd/>
            <a:tailEnd/>
          </a:ln>
        </p:spPr>
      </p:pic>
      <p:pic>
        <p:nvPicPr>
          <p:cNvPr id="271" name="Picture 4" descr="ICON_Datacenter_1_R2_Q308"/>
          <p:cNvPicPr>
            <a:picLocks noChangeAspect="1" noChangeArrowheads="1"/>
          </p:cNvPicPr>
          <p:nvPr>
            <p:custDataLst>
              <p:tags r:id="rId45"/>
            </p:custDataLst>
          </p:nvPr>
        </p:nvPicPr>
        <p:blipFill>
          <a:blip r:embed="rId159" cstate="email">
            <a:extLst>
              <a:ext uri="{28A0092B-C50C-407E-A947-70E740481C1C}">
                <a14:useLocalDpi xmlns:a14="http://schemas.microsoft.com/office/drawing/2010/main"/>
              </a:ext>
            </a:extLst>
          </a:blip>
          <a:srcRect/>
          <a:stretch>
            <a:fillRect/>
          </a:stretch>
        </p:blipFill>
        <p:spPr bwMode="auto">
          <a:xfrm>
            <a:off x="1853029" y="6204993"/>
            <a:ext cx="341345" cy="653007"/>
          </a:xfrm>
          <a:prstGeom prst="rect">
            <a:avLst/>
          </a:prstGeom>
          <a:noFill/>
          <a:ln w="9525">
            <a:noFill/>
            <a:miter lim="800000"/>
            <a:headEnd/>
            <a:tailEnd/>
          </a:ln>
        </p:spPr>
      </p:pic>
      <p:pic>
        <p:nvPicPr>
          <p:cNvPr id="136" name="Picture 357" descr="ICON_NIC_Q308"/>
          <p:cNvPicPr>
            <a:picLocks noChangeAspect="1" noChangeArrowheads="1"/>
          </p:cNvPicPr>
          <p:nvPr>
            <p:custDataLst>
              <p:tags r:id="rId46"/>
            </p:custDataLst>
          </p:nvPr>
        </p:nvPicPr>
        <p:blipFill>
          <a:blip r:embed="rId158" cstate="email">
            <a:extLst>
              <a:ext uri="{28A0092B-C50C-407E-A947-70E740481C1C}">
                <a14:useLocalDpi xmlns:a14="http://schemas.microsoft.com/office/drawing/2010/main"/>
              </a:ext>
            </a:extLst>
          </a:blip>
          <a:srcRect/>
          <a:stretch>
            <a:fillRect/>
          </a:stretch>
        </p:blipFill>
        <p:spPr bwMode="auto">
          <a:xfrm>
            <a:off x="7782494" y="6156325"/>
            <a:ext cx="528693" cy="624163"/>
          </a:xfrm>
          <a:prstGeom prst="rect">
            <a:avLst/>
          </a:prstGeom>
          <a:noFill/>
          <a:ln w="9525">
            <a:noFill/>
            <a:miter lim="800000"/>
            <a:headEnd/>
            <a:tailEnd/>
          </a:ln>
        </p:spPr>
      </p:pic>
      <p:pic>
        <p:nvPicPr>
          <p:cNvPr id="1015812" name="Picture 4" descr="http://t3.gstatic.com/images?q=tbn:ej5nmq_3ZajW-M:http://i265.photobucket.com/albums/ii234/cool_XXX/Screenshot-1.png&amp;t=1"/>
          <p:cNvPicPr>
            <a:picLocks noChangeAspect="1" noChangeArrowheads="1"/>
          </p:cNvPicPr>
          <p:nvPr>
            <p:custDataLst>
              <p:tags r:id="rId47"/>
            </p:custDataLst>
          </p:nvPr>
        </p:nvPicPr>
        <p:blipFill>
          <a:blip r:embed="rId153" cstate="email">
            <a:extLst>
              <a:ext uri="{28A0092B-C50C-407E-A947-70E740481C1C}">
                <a14:useLocalDpi xmlns:a14="http://schemas.microsoft.com/office/drawing/2010/main"/>
              </a:ext>
            </a:extLst>
          </a:blip>
          <a:srcRect/>
          <a:stretch>
            <a:fillRect/>
          </a:stretch>
        </p:blipFill>
        <p:spPr bwMode="auto">
          <a:xfrm>
            <a:off x="3971299" y="1662452"/>
            <a:ext cx="320040" cy="239721"/>
          </a:xfrm>
          <a:prstGeom prst="rect">
            <a:avLst/>
          </a:prstGeom>
          <a:noFill/>
        </p:spPr>
      </p:pic>
      <p:grpSp>
        <p:nvGrpSpPr>
          <p:cNvPr id="15" name="Group 131"/>
          <p:cNvGrpSpPr/>
          <p:nvPr>
            <p:custDataLst>
              <p:tags r:id="rId48"/>
            </p:custDataLst>
          </p:nvPr>
        </p:nvGrpSpPr>
        <p:grpSpPr>
          <a:xfrm>
            <a:off x="207176" y="994279"/>
            <a:ext cx="8633583" cy="1665032"/>
            <a:chOff x="207176" y="994279"/>
            <a:chExt cx="8633583" cy="1665032"/>
          </a:xfrm>
        </p:grpSpPr>
        <p:sp>
          <p:nvSpPr>
            <p:cNvPr id="128" name="Rounded Rectangle 127"/>
            <p:cNvSpPr/>
            <p:nvPr>
              <p:custDataLst>
                <p:tags r:id="rId118"/>
              </p:custDataLst>
            </p:nvPr>
          </p:nvSpPr>
          <p:spPr bwMode="auto">
            <a:xfrm>
              <a:off x="222171" y="1065197"/>
              <a:ext cx="4264701" cy="1594114"/>
            </a:xfrm>
            <a:prstGeom prst="roundRect">
              <a:avLst>
                <a:gd name="adj" fmla="val 4621"/>
              </a:avLst>
            </a:prstGeom>
            <a:noFill/>
            <a:ln w="28575">
              <a:solidFill>
                <a:schemeClr val="accent1"/>
              </a:solidFill>
              <a:prstDash val="sys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8208" name="Picture 16" descr="C:\Users\Abject-3D\Desktop\VMWare Files\FINAL diagrams\Basic Virtualization\3D PNGs\VMW_10Q2_DGRM_Cloud_Director_R7_14.png"/>
            <p:cNvPicPr>
              <a:picLocks noChangeAspect="1" noChangeArrowheads="1"/>
            </p:cNvPicPr>
            <p:nvPr>
              <p:custDataLst>
                <p:tags r:id="rId119"/>
              </p:custDataLst>
            </p:nvPr>
          </p:nvPicPr>
          <p:blipFill>
            <a:blip r:embed="rId160" cstate="email">
              <a:extLst>
                <a:ext uri="{28A0092B-C50C-407E-A947-70E740481C1C}">
                  <a14:useLocalDpi xmlns:a14="http://schemas.microsoft.com/office/drawing/2010/main"/>
                </a:ext>
              </a:extLst>
            </a:blip>
            <a:srcRect/>
            <a:stretch>
              <a:fillRect/>
            </a:stretch>
          </p:blipFill>
          <p:spPr bwMode="auto">
            <a:xfrm>
              <a:off x="207176" y="994279"/>
              <a:ext cx="223136" cy="257281"/>
            </a:xfrm>
            <a:prstGeom prst="rect">
              <a:avLst/>
            </a:prstGeom>
            <a:noFill/>
          </p:spPr>
        </p:pic>
        <p:sp>
          <p:nvSpPr>
            <p:cNvPr id="129" name="Rounded Rectangle 128"/>
            <p:cNvSpPr/>
            <p:nvPr>
              <p:custDataLst>
                <p:tags r:id="rId120"/>
              </p:custDataLst>
            </p:nvPr>
          </p:nvSpPr>
          <p:spPr bwMode="auto">
            <a:xfrm>
              <a:off x="4576058" y="1065197"/>
              <a:ext cx="4264701" cy="1594114"/>
            </a:xfrm>
            <a:prstGeom prst="roundRect">
              <a:avLst>
                <a:gd name="adj" fmla="val 4621"/>
              </a:avLst>
            </a:prstGeom>
            <a:noFill/>
            <a:ln w="28575">
              <a:solidFill>
                <a:schemeClr val="accent1"/>
              </a:solidFill>
              <a:prstDash val="sys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30" name="Picture 16" descr="C:\Users\Abject-3D\Desktop\VMWare Files\FINAL diagrams\Basic Virtualization\3D PNGs\VMW_10Q2_DGRM_Cloud_Director_R7_14.png"/>
            <p:cNvPicPr>
              <a:picLocks noChangeAspect="1" noChangeArrowheads="1"/>
            </p:cNvPicPr>
            <p:nvPr>
              <p:custDataLst>
                <p:tags r:id="rId121"/>
              </p:custDataLst>
            </p:nvPr>
          </p:nvPicPr>
          <p:blipFill>
            <a:blip r:embed="rId160" cstate="email">
              <a:extLst>
                <a:ext uri="{28A0092B-C50C-407E-A947-70E740481C1C}">
                  <a14:useLocalDpi xmlns:a14="http://schemas.microsoft.com/office/drawing/2010/main"/>
                </a:ext>
              </a:extLst>
            </a:blip>
            <a:srcRect/>
            <a:stretch>
              <a:fillRect/>
            </a:stretch>
          </p:blipFill>
          <p:spPr bwMode="auto">
            <a:xfrm>
              <a:off x="4561063" y="994279"/>
              <a:ext cx="223136" cy="257281"/>
            </a:xfrm>
            <a:prstGeom prst="rect">
              <a:avLst/>
            </a:prstGeom>
            <a:noFill/>
          </p:spPr>
        </p:pic>
      </p:grpSp>
      <p:grpSp>
        <p:nvGrpSpPr>
          <p:cNvPr id="16" name="Group 160"/>
          <p:cNvGrpSpPr/>
          <p:nvPr>
            <p:custDataLst>
              <p:tags r:id="rId49"/>
            </p:custDataLst>
          </p:nvPr>
        </p:nvGrpSpPr>
        <p:grpSpPr>
          <a:xfrm>
            <a:off x="349718" y="2774047"/>
            <a:ext cx="8529707" cy="1455143"/>
            <a:chOff x="270343" y="2770872"/>
            <a:chExt cx="8529707" cy="1455143"/>
          </a:xfrm>
        </p:grpSpPr>
        <p:sp>
          <p:nvSpPr>
            <p:cNvPr id="54" name="Rounded Rectangle 53"/>
            <p:cNvSpPr/>
            <p:nvPr>
              <p:custDataLst>
                <p:tags r:id="rId108"/>
              </p:custDataLst>
            </p:nvPr>
          </p:nvSpPr>
          <p:spPr bwMode="auto">
            <a:xfrm>
              <a:off x="270343" y="2770872"/>
              <a:ext cx="8529707" cy="1455143"/>
            </a:xfrm>
            <a:prstGeom prst="roundRect">
              <a:avLst>
                <a:gd name="adj" fmla="val 5478"/>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35" name="Rounded Rectangle 34"/>
            <p:cNvSpPr/>
            <p:nvPr>
              <p:custDataLst>
                <p:tags r:id="rId109"/>
              </p:custDataLst>
            </p:nvPr>
          </p:nvSpPr>
          <p:spPr bwMode="auto">
            <a:xfrm>
              <a:off x="452363" y="3096874"/>
              <a:ext cx="2510296" cy="992677"/>
            </a:xfrm>
            <a:prstGeom prst="roundRect">
              <a:avLst>
                <a:gd name="adj" fmla="val 5844"/>
              </a:avLst>
            </a:prstGeom>
            <a:gradFill>
              <a:gsLst>
                <a:gs pos="0">
                  <a:srgbClr val="F8930C"/>
                </a:gs>
                <a:gs pos="100000">
                  <a:srgbClr val="FFC000"/>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69" name="TextBox 68"/>
            <p:cNvSpPr txBox="1"/>
            <p:nvPr>
              <p:custDataLst>
                <p:tags r:id="rId110"/>
              </p:custDataLst>
            </p:nvPr>
          </p:nvSpPr>
          <p:spPr>
            <a:xfrm rot="16200000">
              <a:off x="335838" y="3482276"/>
              <a:ext cx="486030" cy="219067"/>
            </a:xfrm>
            <a:prstGeom prst="rect">
              <a:avLst/>
            </a:prstGeom>
            <a:noFill/>
          </p:spPr>
          <p:txBody>
            <a:bodyPr wrap="none" rtlCol="0">
              <a:spAutoFit/>
            </a:bodyPr>
            <a:lstStyle/>
            <a:p>
              <a:r>
                <a:rPr lang="en-US" sz="800" b="1" dirty="0" smtClean="0">
                  <a:solidFill>
                    <a:srgbClr val="333333"/>
                  </a:solidFill>
                  <a:latin typeface="+mn-lt"/>
                  <a:ea typeface="+mn-ea"/>
                </a:rPr>
                <a:t>(Gold)</a:t>
              </a:r>
            </a:p>
          </p:txBody>
        </p:sp>
        <p:grpSp>
          <p:nvGrpSpPr>
            <p:cNvPr id="17" name="Group 199"/>
            <p:cNvGrpSpPr/>
            <p:nvPr>
              <p:custDataLst>
                <p:tags r:id="rId111"/>
              </p:custDataLst>
            </p:nvPr>
          </p:nvGrpSpPr>
          <p:grpSpPr>
            <a:xfrm>
              <a:off x="6119970" y="3096874"/>
              <a:ext cx="2510296" cy="992677"/>
              <a:chOff x="6023218" y="3239487"/>
              <a:chExt cx="2468776" cy="992677"/>
            </a:xfrm>
          </p:grpSpPr>
          <p:sp>
            <p:nvSpPr>
              <p:cNvPr id="110" name="Rounded Rectangle 109"/>
              <p:cNvSpPr/>
              <p:nvPr>
                <p:custDataLst>
                  <p:tags r:id="rId116"/>
                </p:custDataLst>
              </p:nvPr>
            </p:nvSpPr>
            <p:spPr bwMode="auto">
              <a:xfrm>
                <a:off x="6023218" y="3239487"/>
                <a:ext cx="2468776" cy="992677"/>
              </a:xfrm>
              <a:prstGeom prst="roundRect">
                <a:avLst>
                  <a:gd name="adj" fmla="val 5844"/>
                </a:avLst>
              </a:prstGeom>
              <a:gradFill>
                <a:gsLst>
                  <a:gs pos="0">
                    <a:srgbClr val="B49A50"/>
                  </a:gs>
                  <a:gs pos="100000">
                    <a:srgbClr val="B9A241"/>
                  </a:gs>
                </a:gsLst>
              </a:gradFill>
              <a:ln w="12700">
                <a:solidFill>
                  <a:srgbClr val="D6A008"/>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12" name="TextBox 111"/>
              <p:cNvSpPr txBox="1"/>
              <p:nvPr>
                <p:custDataLst>
                  <p:tags r:id="rId117"/>
                </p:custDataLst>
              </p:nvPr>
            </p:nvSpPr>
            <p:spPr>
              <a:xfrm rot="16200000">
                <a:off x="5847695" y="3626701"/>
                <a:ext cx="599843" cy="215444"/>
              </a:xfrm>
              <a:prstGeom prst="rect">
                <a:avLst/>
              </a:prstGeom>
              <a:noFill/>
            </p:spPr>
            <p:txBody>
              <a:bodyPr wrap="none" rtlCol="0">
                <a:spAutoFit/>
              </a:bodyPr>
              <a:lstStyle/>
              <a:p>
                <a:r>
                  <a:rPr lang="en-US" sz="800" b="1" dirty="0" smtClean="0">
                    <a:solidFill>
                      <a:srgbClr val="333333"/>
                    </a:solidFill>
                    <a:latin typeface="+mn-lt"/>
                    <a:ea typeface="+mn-ea"/>
                  </a:rPr>
                  <a:t>(Bronze)</a:t>
                </a:r>
              </a:p>
            </p:txBody>
          </p:sp>
        </p:grpSp>
        <p:sp>
          <p:nvSpPr>
            <p:cNvPr id="115" name="TextBox 114"/>
            <p:cNvSpPr txBox="1"/>
            <p:nvPr>
              <p:custDataLst>
                <p:tags r:id="rId112"/>
              </p:custDataLst>
            </p:nvPr>
          </p:nvSpPr>
          <p:spPr>
            <a:xfrm>
              <a:off x="2881810" y="2793612"/>
              <a:ext cx="3355291" cy="215444"/>
            </a:xfrm>
            <a:prstGeom prst="rect">
              <a:avLst/>
            </a:prstGeom>
            <a:noFill/>
          </p:spPr>
          <p:txBody>
            <a:bodyPr wrap="square" rtlCol="0">
              <a:spAutoFit/>
            </a:bodyPr>
            <a:lstStyle/>
            <a:p>
              <a:r>
                <a:rPr lang="en-US" sz="800" b="1" dirty="0" smtClean="0">
                  <a:solidFill>
                    <a:srgbClr val="333333"/>
                  </a:solidFill>
                  <a:latin typeface="+mn-lt"/>
                  <a:ea typeface="+mn-ea"/>
                </a:rPr>
                <a:t>Provider Virtual Datacenters</a:t>
              </a:r>
            </a:p>
          </p:txBody>
        </p:sp>
        <p:grpSp>
          <p:nvGrpSpPr>
            <p:cNvPr id="18" name="Group 198"/>
            <p:cNvGrpSpPr/>
            <p:nvPr>
              <p:custDataLst>
                <p:tags r:id="rId113"/>
              </p:custDataLst>
            </p:nvPr>
          </p:nvGrpSpPr>
          <p:grpSpPr>
            <a:xfrm>
              <a:off x="3290209" y="3096874"/>
              <a:ext cx="2510296" cy="992677"/>
              <a:chOff x="3240261" y="3239487"/>
              <a:chExt cx="2468776" cy="992677"/>
            </a:xfrm>
          </p:grpSpPr>
          <p:sp>
            <p:nvSpPr>
              <p:cNvPr id="106" name="Rounded Rectangle 105"/>
              <p:cNvSpPr/>
              <p:nvPr>
                <p:custDataLst>
                  <p:tags r:id="rId114"/>
                </p:custDataLst>
              </p:nvPr>
            </p:nvSpPr>
            <p:spPr bwMode="auto">
              <a:xfrm>
                <a:off x="3240261" y="3239487"/>
                <a:ext cx="2468776" cy="992677"/>
              </a:xfrm>
              <a:prstGeom prst="roundRect">
                <a:avLst>
                  <a:gd name="adj" fmla="val 5844"/>
                </a:avLst>
              </a:prstGeom>
              <a:gradFill>
                <a:gsLst>
                  <a:gs pos="0">
                    <a:schemeClr val="bg2"/>
                  </a:gs>
                  <a:gs pos="100000">
                    <a:schemeClr val="bg2">
                      <a:lumMod val="75000"/>
                    </a:schemeClr>
                  </a:gs>
                </a:gsLst>
              </a:gradFill>
              <a:ln w="12700">
                <a:solidFill>
                  <a:schemeClr val="bg2">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08" name="TextBox 107"/>
              <p:cNvSpPr txBox="1"/>
              <p:nvPr>
                <p:custDataLst>
                  <p:tags r:id="rId115"/>
                </p:custDataLst>
              </p:nvPr>
            </p:nvSpPr>
            <p:spPr>
              <a:xfrm rot="16200000">
                <a:off x="3097599" y="3626701"/>
                <a:ext cx="534121" cy="215444"/>
              </a:xfrm>
              <a:prstGeom prst="rect">
                <a:avLst/>
              </a:prstGeom>
              <a:noFill/>
            </p:spPr>
            <p:txBody>
              <a:bodyPr wrap="none" rtlCol="0">
                <a:spAutoFit/>
              </a:bodyPr>
              <a:lstStyle/>
              <a:p>
                <a:r>
                  <a:rPr lang="en-US" sz="800" b="1" dirty="0" smtClean="0">
                    <a:solidFill>
                      <a:srgbClr val="333333"/>
                    </a:solidFill>
                    <a:latin typeface="+mn-lt"/>
                    <a:ea typeface="+mn-ea"/>
                  </a:rPr>
                  <a:t>(Silver)</a:t>
                </a:r>
              </a:p>
            </p:txBody>
          </p:sp>
        </p:grpSp>
      </p:grpSp>
      <p:cxnSp>
        <p:nvCxnSpPr>
          <p:cNvPr id="171" name="Straight Arrow Connector 170"/>
          <p:cNvCxnSpPr>
            <a:endCxn id="162" idx="2"/>
          </p:cNvCxnSpPr>
          <p:nvPr>
            <p:custDataLst>
              <p:tags r:id="rId50"/>
            </p:custDataLst>
          </p:nvPr>
        </p:nvCxnSpPr>
        <p:spPr bwMode="auto">
          <a:xfrm rot="16200000" flipV="1">
            <a:off x="4187196" y="795214"/>
            <a:ext cx="996015" cy="4021340"/>
          </a:xfrm>
          <a:prstGeom prst="straightConnector1">
            <a:avLst/>
          </a:prstGeom>
          <a:ln>
            <a:solidFill>
              <a:srgbClr val="B9A241"/>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59" name="Straight Arrow Connector 158"/>
          <p:cNvCxnSpPr>
            <a:endCxn id="189" idx="2"/>
          </p:cNvCxnSpPr>
          <p:nvPr>
            <p:custDataLst>
              <p:tags r:id="rId51"/>
            </p:custDataLst>
          </p:nvPr>
        </p:nvCxnSpPr>
        <p:spPr bwMode="auto">
          <a:xfrm rot="16200000" flipV="1">
            <a:off x="6999281" y="2357973"/>
            <a:ext cx="955499" cy="916011"/>
          </a:xfrm>
          <a:prstGeom prst="straightConnector1">
            <a:avLst/>
          </a:prstGeom>
          <a:ln>
            <a:solidFill>
              <a:srgbClr val="B9A241"/>
            </a:solidFill>
            <a:headEnd type="none" w="med" len="med"/>
            <a:tailEnd type="arrow"/>
          </a:ln>
        </p:spPr>
        <p:style>
          <a:lnRef idx="3">
            <a:schemeClr val="dk1"/>
          </a:lnRef>
          <a:fillRef idx="0">
            <a:schemeClr val="dk1"/>
          </a:fillRef>
          <a:effectRef idx="2">
            <a:schemeClr val="dk1"/>
          </a:effectRef>
          <a:fontRef idx="minor">
            <a:schemeClr val="tx1"/>
          </a:fontRef>
        </p:style>
      </p:cxnSp>
      <p:grpSp>
        <p:nvGrpSpPr>
          <p:cNvPr id="19" name="Group 155"/>
          <p:cNvGrpSpPr/>
          <p:nvPr>
            <p:custDataLst>
              <p:tags r:id="rId52"/>
            </p:custDataLst>
          </p:nvPr>
        </p:nvGrpSpPr>
        <p:grpSpPr>
          <a:xfrm>
            <a:off x="761738" y="3378841"/>
            <a:ext cx="7669374" cy="438149"/>
            <a:chOff x="761738" y="3378841"/>
            <a:chExt cx="7669374" cy="438149"/>
          </a:xfrm>
        </p:grpSpPr>
        <p:pic>
          <p:nvPicPr>
            <p:cNvPr id="137" name="Picture 4"/>
            <p:cNvPicPr>
              <a:picLocks noChangeAspect="1" noChangeArrowheads="1"/>
            </p:cNvPicPr>
            <p:nvPr>
              <p:custDataLst>
                <p:tags r:id="rId99"/>
              </p:custDataLst>
            </p:nvPr>
          </p:nvPicPr>
          <p:blipFill>
            <a:blip r:embed="rId161" cstate="email">
              <a:extLst>
                <a:ext uri="{28A0092B-C50C-407E-A947-70E740481C1C}">
                  <a14:useLocalDpi xmlns:a14="http://schemas.microsoft.com/office/drawing/2010/main"/>
                </a:ext>
              </a:extLst>
            </a:blip>
            <a:srcRect/>
            <a:stretch>
              <a:fillRect/>
            </a:stretch>
          </p:blipFill>
          <p:spPr bwMode="auto">
            <a:xfrm>
              <a:off x="761738" y="3378841"/>
              <a:ext cx="438149" cy="438149"/>
            </a:xfrm>
            <a:prstGeom prst="rect">
              <a:avLst/>
            </a:prstGeom>
            <a:noFill/>
            <a:ln w="9525">
              <a:noFill/>
              <a:miter lim="800000"/>
              <a:headEnd/>
              <a:tailEnd/>
            </a:ln>
            <a:effectLst/>
          </p:spPr>
        </p:pic>
        <p:pic>
          <p:nvPicPr>
            <p:cNvPr id="145" name="Picture 14" descr="ICON_Storage_3up_Q408.png"/>
            <p:cNvPicPr>
              <a:picLocks noChangeAspect="1"/>
            </p:cNvPicPr>
            <p:nvPr>
              <p:custDataLst>
                <p:tags r:id="rId100"/>
              </p:custDataLst>
            </p:nvPr>
          </p:nvPicPr>
          <p:blipFill>
            <a:blip r:embed="rId162" cstate="email">
              <a:extLst>
                <a:ext uri="{28A0092B-C50C-407E-A947-70E740481C1C}">
                  <a14:useLocalDpi xmlns:a14="http://schemas.microsoft.com/office/drawing/2010/main"/>
                </a:ext>
              </a:extLst>
            </a:blip>
            <a:srcRect/>
            <a:stretch>
              <a:fillRect/>
            </a:stretch>
          </p:blipFill>
          <p:spPr bwMode="auto">
            <a:xfrm>
              <a:off x="1458393" y="3378841"/>
              <a:ext cx="401588" cy="396587"/>
            </a:xfrm>
            <a:prstGeom prst="rect">
              <a:avLst/>
            </a:prstGeom>
            <a:noFill/>
            <a:ln w="9525">
              <a:noFill/>
              <a:miter lim="800000"/>
              <a:headEnd/>
              <a:tailEnd/>
            </a:ln>
          </p:spPr>
        </p:pic>
        <p:pic>
          <p:nvPicPr>
            <p:cNvPr id="148" name="Picture 20" descr="ICON_NetSwitch_LG_Q408"/>
            <p:cNvPicPr>
              <a:picLocks noChangeAspect="1" noChangeArrowheads="1"/>
            </p:cNvPicPr>
            <p:nvPr>
              <p:custDataLst>
                <p:tags r:id="rId101"/>
              </p:custDataLst>
            </p:nvPr>
          </p:nvPicPr>
          <p:blipFill>
            <a:blip r:embed="rId163" cstate="email">
              <a:extLst>
                <a:ext uri="{28A0092B-C50C-407E-A947-70E740481C1C}">
                  <a14:useLocalDpi xmlns:a14="http://schemas.microsoft.com/office/drawing/2010/main"/>
                </a:ext>
              </a:extLst>
            </a:blip>
            <a:srcRect/>
            <a:stretch>
              <a:fillRect/>
            </a:stretch>
          </p:blipFill>
          <p:spPr bwMode="auto">
            <a:xfrm>
              <a:off x="2118487" y="3378841"/>
              <a:ext cx="633278" cy="412080"/>
            </a:xfrm>
            <a:prstGeom prst="rect">
              <a:avLst/>
            </a:prstGeom>
            <a:noFill/>
            <a:ln w="9525">
              <a:noFill/>
              <a:miter lim="800000"/>
              <a:headEnd/>
              <a:tailEnd/>
            </a:ln>
          </p:spPr>
        </p:pic>
        <p:pic>
          <p:nvPicPr>
            <p:cNvPr id="149" name="Picture 4"/>
            <p:cNvPicPr>
              <a:picLocks noChangeAspect="1" noChangeArrowheads="1"/>
            </p:cNvPicPr>
            <p:nvPr>
              <p:custDataLst>
                <p:tags r:id="rId102"/>
              </p:custDataLst>
            </p:nvPr>
          </p:nvPicPr>
          <p:blipFill>
            <a:blip r:embed="rId161" cstate="email">
              <a:extLst>
                <a:ext uri="{28A0092B-C50C-407E-A947-70E740481C1C}">
                  <a14:useLocalDpi xmlns:a14="http://schemas.microsoft.com/office/drawing/2010/main"/>
                </a:ext>
              </a:extLst>
            </a:blip>
            <a:srcRect/>
            <a:stretch>
              <a:fillRect/>
            </a:stretch>
          </p:blipFill>
          <p:spPr bwMode="auto">
            <a:xfrm>
              <a:off x="3613995" y="3378841"/>
              <a:ext cx="438149" cy="438149"/>
            </a:xfrm>
            <a:prstGeom prst="rect">
              <a:avLst/>
            </a:prstGeom>
            <a:noFill/>
            <a:ln w="9525">
              <a:noFill/>
              <a:miter lim="800000"/>
              <a:headEnd/>
              <a:tailEnd/>
            </a:ln>
            <a:effectLst/>
          </p:spPr>
        </p:pic>
        <p:pic>
          <p:nvPicPr>
            <p:cNvPr id="150" name="Picture 14" descr="ICON_Storage_3up_Q408.png"/>
            <p:cNvPicPr>
              <a:picLocks noChangeAspect="1"/>
            </p:cNvPicPr>
            <p:nvPr>
              <p:custDataLst>
                <p:tags r:id="rId103"/>
              </p:custDataLst>
            </p:nvPr>
          </p:nvPicPr>
          <p:blipFill>
            <a:blip r:embed="rId162" cstate="email">
              <a:extLst>
                <a:ext uri="{28A0092B-C50C-407E-A947-70E740481C1C}">
                  <a14:useLocalDpi xmlns:a14="http://schemas.microsoft.com/office/drawing/2010/main"/>
                </a:ext>
              </a:extLst>
            </a:blip>
            <a:srcRect/>
            <a:stretch>
              <a:fillRect/>
            </a:stretch>
          </p:blipFill>
          <p:spPr bwMode="auto">
            <a:xfrm>
              <a:off x="4310650" y="3378841"/>
              <a:ext cx="401588" cy="396587"/>
            </a:xfrm>
            <a:prstGeom prst="rect">
              <a:avLst/>
            </a:prstGeom>
            <a:noFill/>
            <a:ln w="9525">
              <a:noFill/>
              <a:miter lim="800000"/>
              <a:headEnd/>
              <a:tailEnd/>
            </a:ln>
          </p:spPr>
        </p:pic>
        <p:pic>
          <p:nvPicPr>
            <p:cNvPr id="152" name="Picture 20" descr="ICON_NetSwitch_LG_Q408"/>
            <p:cNvPicPr>
              <a:picLocks noChangeAspect="1" noChangeArrowheads="1"/>
            </p:cNvPicPr>
            <p:nvPr>
              <p:custDataLst>
                <p:tags r:id="rId104"/>
              </p:custDataLst>
            </p:nvPr>
          </p:nvPicPr>
          <p:blipFill>
            <a:blip r:embed="rId163" cstate="email">
              <a:extLst>
                <a:ext uri="{28A0092B-C50C-407E-A947-70E740481C1C}">
                  <a14:useLocalDpi xmlns:a14="http://schemas.microsoft.com/office/drawing/2010/main"/>
                </a:ext>
              </a:extLst>
            </a:blip>
            <a:srcRect/>
            <a:stretch>
              <a:fillRect/>
            </a:stretch>
          </p:blipFill>
          <p:spPr bwMode="auto">
            <a:xfrm>
              <a:off x="4970744" y="3378841"/>
              <a:ext cx="633278" cy="412080"/>
            </a:xfrm>
            <a:prstGeom prst="rect">
              <a:avLst/>
            </a:prstGeom>
            <a:noFill/>
            <a:ln w="9525">
              <a:noFill/>
              <a:miter lim="800000"/>
              <a:headEnd/>
              <a:tailEnd/>
            </a:ln>
          </p:spPr>
        </p:pic>
        <p:pic>
          <p:nvPicPr>
            <p:cNvPr id="153" name="Picture 4"/>
            <p:cNvPicPr>
              <a:picLocks noChangeAspect="1" noChangeArrowheads="1"/>
            </p:cNvPicPr>
            <p:nvPr>
              <p:custDataLst>
                <p:tags r:id="rId105"/>
              </p:custDataLst>
            </p:nvPr>
          </p:nvPicPr>
          <p:blipFill>
            <a:blip r:embed="rId161" cstate="email">
              <a:extLst>
                <a:ext uri="{28A0092B-C50C-407E-A947-70E740481C1C}">
                  <a14:useLocalDpi xmlns:a14="http://schemas.microsoft.com/office/drawing/2010/main"/>
                </a:ext>
              </a:extLst>
            </a:blip>
            <a:srcRect/>
            <a:stretch>
              <a:fillRect/>
            </a:stretch>
          </p:blipFill>
          <p:spPr bwMode="auto">
            <a:xfrm>
              <a:off x="6441085" y="3378841"/>
              <a:ext cx="438149" cy="438149"/>
            </a:xfrm>
            <a:prstGeom prst="rect">
              <a:avLst/>
            </a:prstGeom>
            <a:noFill/>
            <a:ln w="9525">
              <a:noFill/>
              <a:miter lim="800000"/>
              <a:headEnd/>
              <a:tailEnd/>
            </a:ln>
            <a:effectLst/>
          </p:spPr>
        </p:pic>
        <p:pic>
          <p:nvPicPr>
            <p:cNvPr id="154" name="Picture 14" descr="ICON_Storage_3up_Q408.png"/>
            <p:cNvPicPr>
              <a:picLocks noChangeAspect="1"/>
            </p:cNvPicPr>
            <p:nvPr>
              <p:custDataLst>
                <p:tags r:id="rId106"/>
              </p:custDataLst>
            </p:nvPr>
          </p:nvPicPr>
          <p:blipFill>
            <a:blip r:embed="rId162" cstate="email">
              <a:extLst>
                <a:ext uri="{28A0092B-C50C-407E-A947-70E740481C1C}">
                  <a14:useLocalDpi xmlns:a14="http://schemas.microsoft.com/office/drawing/2010/main"/>
                </a:ext>
              </a:extLst>
            </a:blip>
            <a:srcRect/>
            <a:stretch>
              <a:fillRect/>
            </a:stretch>
          </p:blipFill>
          <p:spPr bwMode="auto">
            <a:xfrm>
              <a:off x="7137740" y="3378841"/>
              <a:ext cx="401588" cy="396587"/>
            </a:xfrm>
            <a:prstGeom prst="rect">
              <a:avLst/>
            </a:prstGeom>
            <a:noFill/>
            <a:ln w="9525">
              <a:noFill/>
              <a:miter lim="800000"/>
              <a:headEnd/>
              <a:tailEnd/>
            </a:ln>
          </p:spPr>
        </p:pic>
        <p:pic>
          <p:nvPicPr>
            <p:cNvPr id="155" name="Picture 20" descr="ICON_NetSwitch_LG_Q408"/>
            <p:cNvPicPr>
              <a:picLocks noChangeAspect="1" noChangeArrowheads="1"/>
            </p:cNvPicPr>
            <p:nvPr>
              <p:custDataLst>
                <p:tags r:id="rId107"/>
              </p:custDataLst>
            </p:nvPr>
          </p:nvPicPr>
          <p:blipFill>
            <a:blip r:embed="rId163" cstate="email">
              <a:extLst>
                <a:ext uri="{28A0092B-C50C-407E-A947-70E740481C1C}">
                  <a14:useLocalDpi xmlns:a14="http://schemas.microsoft.com/office/drawing/2010/main"/>
                </a:ext>
              </a:extLst>
            </a:blip>
            <a:srcRect/>
            <a:stretch>
              <a:fillRect/>
            </a:stretch>
          </p:blipFill>
          <p:spPr bwMode="auto">
            <a:xfrm>
              <a:off x="7797834" y="3378841"/>
              <a:ext cx="633278" cy="412080"/>
            </a:xfrm>
            <a:prstGeom prst="rect">
              <a:avLst/>
            </a:prstGeom>
            <a:noFill/>
            <a:ln w="9525">
              <a:noFill/>
              <a:miter lim="800000"/>
              <a:headEnd/>
              <a:tailEnd/>
            </a:ln>
          </p:spPr>
        </p:pic>
      </p:grpSp>
      <p:cxnSp>
        <p:nvCxnSpPr>
          <p:cNvPr id="138" name="Straight Arrow Connector 137"/>
          <p:cNvCxnSpPr>
            <a:endCxn id="160" idx="2"/>
          </p:cNvCxnSpPr>
          <p:nvPr>
            <p:custDataLst>
              <p:tags r:id="rId53"/>
            </p:custDataLst>
          </p:nvPr>
        </p:nvCxnSpPr>
        <p:spPr bwMode="auto">
          <a:xfrm rot="5400000" flipH="1" flipV="1">
            <a:off x="1099399" y="2175813"/>
            <a:ext cx="825799" cy="1106790"/>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51" name="Straight Arrow Connector 150"/>
          <p:cNvCxnSpPr>
            <a:endCxn id="188" idx="2"/>
          </p:cNvCxnSpPr>
          <p:nvPr>
            <p:custDataLst>
              <p:tags r:id="rId54"/>
            </p:custDataLst>
          </p:nvPr>
        </p:nvCxnSpPr>
        <p:spPr bwMode="auto">
          <a:xfrm rot="5400000" flipH="1" flipV="1">
            <a:off x="5241684" y="2058967"/>
            <a:ext cx="904948" cy="1468073"/>
          </a:xfrm>
          <a:prstGeom prst="straightConnector1">
            <a:avLst/>
          </a:prstGeom>
          <a:ln>
            <a:solidFill>
              <a:srgbClr val="808080"/>
            </a:solidFill>
            <a:headEnd type="none" w="med" len="med"/>
            <a:tailEnd type="arrow"/>
          </a:ln>
        </p:spPr>
        <p:style>
          <a:lnRef idx="3">
            <a:schemeClr val="dk1"/>
          </a:lnRef>
          <a:fillRef idx="0">
            <a:schemeClr val="dk1"/>
          </a:fillRef>
          <a:effectRef idx="2">
            <a:schemeClr val="dk1"/>
          </a:effectRef>
          <a:fontRef idx="minor">
            <a:schemeClr val="tx1"/>
          </a:fontRef>
        </p:style>
      </p:cxnSp>
      <p:grpSp>
        <p:nvGrpSpPr>
          <p:cNvPr id="20" name="Group 210"/>
          <p:cNvGrpSpPr/>
          <p:nvPr>
            <p:custDataLst>
              <p:tags r:id="rId55"/>
            </p:custDataLst>
          </p:nvPr>
        </p:nvGrpSpPr>
        <p:grpSpPr>
          <a:xfrm>
            <a:off x="428596" y="7007542"/>
            <a:ext cx="8177902" cy="1001066"/>
            <a:chOff x="453763" y="3089883"/>
            <a:chExt cx="8177902" cy="1001066"/>
          </a:xfrm>
        </p:grpSpPr>
        <p:sp>
          <p:nvSpPr>
            <p:cNvPr id="163" name="Rounded Rectangle 162"/>
            <p:cNvSpPr/>
            <p:nvPr>
              <p:custDataLst>
                <p:tags r:id="rId93"/>
              </p:custDataLst>
            </p:nvPr>
          </p:nvSpPr>
          <p:spPr bwMode="auto">
            <a:xfrm>
              <a:off x="453763" y="3089883"/>
              <a:ext cx="2510296" cy="992677"/>
            </a:xfrm>
            <a:prstGeom prst="roundRect">
              <a:avLst>
                <a:gd name="adj" fmla="val 5844"/>
              </a:avLst>
            </a:prstGeom>
            <a:gradFill>
              <a:gsLst>
                <a:gs pos="0">
                  <a:srgbClr val="F8930C"/>
                </a:gs>
                <a:gs pos="100000">
                  <a:srgbClr val="FFC000"/>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64" name="Rounded Rectangle 163"/>
            <p:cNvSpPr/>
            <p:nvPr>
              <p:custDataLst>
                <p:tags r:id="rId94"/>
              </p:custDataLst>
            </p:nvPr>
          </p:nvSpPr>
          <p:spPr bwMode="auto">
            <a:xfrm>
              <a:off x="3283218" y="3089883"/>
              <a:ext cx="2510296" cy="992677"/>
            </a:xfrm>
            <a:prstGeom prst="roundRect">
              <a:avLst>
                <a:gd name="adj" fmla="val 5844"/>
              </a:avLst>
            </a:prstGeom>
            <a:gradFill>
              <a:gsLst>
                <a:gs pos="0">
                  <a:schemeClr val="bg2"/>
                </a:gs>
                <a:gs pos="100000">
                  <a:schemeClr val="bg2">
                    <a:lumMod val="75000"/>
                  </a:schemeClr>
                </a:gs>
              </a:gsLst>
            </a:gradFill>
            <a:ln w="12700">
              <a:solidFill>
                <a:schemeClr val="bg2">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67" name="Rounded Rectangle 166"/>
            <p:cNvSpPr/>
            <p:nvPr>
              <p:custDataLst>
                <p:tags r:id="rId95"/>
              </p:custDataLst>
            </p:nvPr>
          </p:nvSpPr>
          <p:spPr bwMode="auto">
            <a:xfrm>
              <a:off x="6121369" y="3098272"/>
              <a:ext cx="2510296" cy="992677"/>
            </a:xfrm>
            <a:prstGeom prst="roundRect">
              <a:avLst>
                <a:gd name="adj" fmla="val 5844"/>
              </a:avLst>
            </a:prstGeom>
            <a:gradFill>
              <a:gsLst>
                <a:gs pos="0">
                  <a:srgbClr val="B49A50"/>
                </a:gs>
                <a:gs pos="100000">
                  <a:srgbClr val="B9A241"/>
                </a:gs>
              </a:gsLst>
            </a:gradFill>
            <a:ln w="12700">
              <a:solidFill>
                <a:srgbClr val="D6A008"/>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76" name="TextBox 175"/>
            <p:cNvSpPr txBox="1"/>
            <p:nvPr>
              <p:custDataLst>
                <p:tags r:id="rId96"/>
              </p:custDataLst>
            </p:nvPr>
          </p:nvSpPr>
          <p:spPr>
            <a:xfrm rot="16200000">
              <a:off x="354015" y="3475285"/>
              <a:ext cx="486030" cy="219067"/>
            </a:xfrm>
            <a:prstGeom prst="rect">
              <a:avLst/>
            </a:prstGeom>
            <a:noFill/>
          </p:spPr>
          <p:txBody>
            <a:bodyPr wrap="none" rtlCol="0">
              <a:spAutoFit/>
            </a:bodyPr>
            <a:lstStyle/>
            <a:p>
              <a:r>
                <a:rPr lang="en-US" sz="800" b="1" dirty="0" smtClean="0">
                  <a:solidFill>
                    <a:srgbClr val="333333"/>
                  </a:solidFill>
                  <a:latin typeface="+mn-lt"/>
                  <a:ea typeface="+mn-ea"/>
                </a:rPr>
                <a:t>(Gold)</a:t>
              </a:r>
            </a:p>
          </p:txBody>
        </p:sp>
        <p:sp>
          <p:nvSpPr>
            <p:cNvPr id="186" name="TextBox 185"/>
            <p:cNvSpPr txBox="1"/>
            <p:nvPr>
              <p:custDataLst>
                <p:tags r:id="rId97"/>
              </p:custDataLst>
            </p:nvPr>
          </p:nvSpPr>
          <p:spPr>
            <a:xfrm rot="16200000">
              <a:off x="3148673" y="3477097"/>
              <a:ext cx="534122" cy="215444"/>
            </a:xfrm>
            <a:prstGeom prst="rect">
              <a:avLst/>
            </a:prstGeom>
            <a:noFill/>
          </p:spPr>
          <p:txBody>
            <a:bodyPr wrap="none" rtlCol="0">
              <a:spAutoFit/>
            </a:bodyPr>
            <a:lstStyle/>
            <a:p>
              <a:r>
                <a:rPr lang="en-US" sz="800" b="1" dirty="0" smtClean="0">
                  <a:solidFill>
                    <a:srgbClr val="333333"/>
                  </a:solidFill>
                  <a:latin typeface="+mn-lt"/>
                  <a:ea typeface="+mn-ea"/>
                </a:rPr>
                <a:t>(Silver)</a:t>
              </a:r>
            </a:p>
          </p:txBody>
        </p:sp>
        <p:sp>
          <p:nvSpPr>
            <p:cNvPr id="210" name="TextBox 209"/>
            <p:cNvSpPr txBox="1"/>
            <p:nvPr>
              <p:custDataLst>
                <p:tags r:id="rId98"/>
              </p:custDataLst>
            </p:nvPr>
          </p:nvSpPr>
          <p:spPr>
            <a:xfrm rot="16200000">
              <a:off x="5959681" y="3477097"/>
              <a:ext cx="599844" cy="215444"/>
            </a:xfrm>
            <a:prstGeom prst="rect">
              <a:avLst/>
            </a:prstGeom>
            <a:noFill/>
          </p:spPr>
          <p:txBody>
            <a:bodyPr wrap="none" rtlCol="0">
              <a:spAutoFit/>
            </a:bodyPr>
            <a:lstStyle/>
            <a:p>
              <a:r>
                <a:rPr lang="en-US" sz="800" b="1" dirty="0" smtClean="0">
                  <a:solidFill>
                    <a:srgbClr val="333333"/>
                  </a:solidFill>
                  <a:latin typeface="+mn-lt"/>
                  <a:ea typeface="+mn-ea"/>
                </a:rPr>
                <a:t>(Bronze)</a:t>
              </a:r>
            </a:p>
          </p:txBody>
        </p:sp>
      </p:grpSp>
      <p:pic>
        <p:nvPicPr>
          <p:cNvPr id="249" name="Picture 14" descr="ICON_Storage_3up_Q408.png"/>
          <p:cNvPicPr>
            <a:picLocks noChangeAspect="1"/>
          </p:cNvPicPr>
          <p:nvPr>
            <p:custDataLst>
              <p:tags r:id="rId56"/>
            </p:custDataLst>
          </p:nvPr>
        </p:nvPicPr>
        <p:blipFill>
          <a:blip r:embed="rId162" cstate="email">
            <a:extLst>
              <a:ext uri="{28A0092B-C50C-407E-A947-70E740481C1C}">
                <a14:useLocalDpi xmlns:a14="http://schemas.microsoft.com/office/drawing/2010/main"/>
              </a:ext>
            </a:extLst>
          </a:blip>
          <a:srcRect/>
          <a:stretch>
            <a:fillRect/>
          </a:stretch>
        </p:blipFill>
        <p:spPr bwMode="auto">
          <a:xfrm>
            <a:off x="3464450" y="4913588"/>
            <a:ext cx="401588" cy="396587"/>
          </a:xfrm>
          <a:prstGeom prst="rect">
            <a:avLst/>
          </a:prstGeom>
          <a:noFill/>
          <a:ln w="9525">
            <a:noFill/>
            <a:miter lim="800000"/>
            <a:headEnd/>
            <a:tailEnd/>
          </a:ln>
        </p:spPr>
      </p:pic>
      <p:pic>
        <p:nvPicPr>
          <p:cNvPr id="250" name="Picture 14" descr="ICON_Storage_3up_Q408.png"/>
          <p:cNvPicPr>
            <a:picLocks noChangeAspect="1"/>
          </p:cNvPicPr>
          <p:nvPr>
            <p:custDataLst>
              <p:tags r:id="rId57"/>
            </p:custDataLst>
          </p:nvPr>
        </p:nvPicPr>
        <p:blipFill>
          <a:blip r:embed="rId162" cstate="email">
            <a:extLst>
              <a:ext uri="{28A0092B-C50C-407E-A947-70E740481C1C}">
                <a14:useLocalDpi xmlns:a14="http://schemas.microsoft.com/office/drawing/2010/main"/>
              </a:ext>
            </a:extLst>
          </a:blip>
          <a:srcRect/>
          <a:stretch>
            <a:fillRect/>
          </a:stretch>
        </p:blipFill>
        <p:spPr bwMode="auto">
          <a:xfrm>
            <a:off x="4126976" y="4905639"/>
            <a:ext cx="401588" cy="396587"/>
          </a:xfrm>
          <a:prstGeom prst="rect">
            <a:avLst/>
          </a:prstGeom>
          <a:noFill/>
          <a:ln w="9525">
            <a:noFill/>
            <a:miter lim="800000"/>
            <a:headEnd/>
            <a:tailEnd/>
          </a:ln>
        </p:spPr>
      </p:pic>
      <p:pic>
        <p:nvPicPr>
          <p:cNvPr id="251" name="Picture 14" descr="ICON_Storage_3up_Q408.png"/>
          <p:cNvPicPr>
            <a:picLocks noChangeAspect="1"/>
          </p:cNvPicPr>
          <p:nvPr>
            <p:custDataLst>
              <p:tags r:id="rId58"/>
            </p:custDataLst>
          </p:nvPr>
        </p:nvPicPr>
        <p:blipFill>
          <a:blip r:embed="rId162" cstate="email">
            <a:extLst>
              <a:ext uri="{28A0092B-C50C-407E-A947-70E740481C1C}">
                <a14:useLocalDpi xmlns:a14="http://schemas.microsoft.com/office/drawing/2010/main"/>
              </a:ext>
            </a:extLst>
          </a:blip>
          <a:srcRect/>
          <a:stretch>
            <a:fillRect/>
          </a:stretch>
        </p:blipFill>
        <p:spPr bwMode="auto">
          <a:xfrm>
            <a:off x="4713304" y="4905636"/>
            <a:ext cx="401588" cy="396587"/>
          </a:xfrm>
          <a:prstGeom prst="rect">
            <a:avLst/>
          </a:prstGeom>
          <a:noFill/>
          <a:ln w="9525">
            <a:noFill/>
            <a:miter lim="800000"/>
            <a:headEnd/>
            <a:tailEnd/>
          </a:ln>
        </p:spPr>
      </p:pic>
      <p:pic>
        <p:nvPicPr>
          <p:cNvPr id="84" name="Picture 20" descr="ICON_NetSwitch_LG_Q408"/>
          <p:cNvPicPr>
            <a:picLocks noChangeAspect="1" noChangeArrowheads="1"/>
          </p:cNvPicPr>
          <p:nvPr>
            <p:custDataLst>
              <p:tags r:id="rId59"/>
            </p:custDataLst>
          </p:nvPr>
        </p:nvPicPr>
        <p:blipFill>
          <a:blip r:embed="rId163" cstate="email">
            <a:extLst>
              <a:ext uri="{28A0092B-C50C-407E-A947-70E740481C1C}">
                <a14:useLocalDpi xmlns:a14="http://schemas.microsoft.com/office/drawing/2010/main"/>
              </a:ext>
            </a:extLst>
          </a:blip>
          <a:srcRect/>
          <a:stretch>
            <a:fillRect/>
          </a:stretch>
        </p:blipFill>
        <p:spPr bwMode="auto">
          <a:xfrm>
            <a:off x="7811379" y="4893268"/>
            <a:ext cx="633278" cy="412080"/>
          </a:xfrm>
          <a:prstGeom prst="rect">
            <a:avLst/>
          </a:prstGeom>
          <a:noFill/>
          <a:ln w="9525">
            <a:noFill/>
            <a:miter lim="800000"/>
            <a:headEnd/>
            <a:tailEnd/>
          </a:ln>
        </p:spPr>
      </p:pic>
      <p:pic>
        <p:nvPicPr>
          <p:cNvPr id="98" name="Picture 20" descr="ICON_NetSwitch_LG_Q408"/>
          <p:cNvPicPr>
            <a:picLocks noChangeAspect="1" noChangeArrowheads="1"/>
          </p:cNvPicPr>
          <p:nvPr>
            <p:custDataLst>
              <p:tags r:id="rId60"/>
            </p:custDataLst>
          </p:nvPr>
        </p:nvPicPr>
        <p:blipFill>
          <a:blip r:embed="rId163" cstate="email">
            <a:extLst>
              <a:ext uri="{28A0092B-C50C-407E-A947-70E740481C1C}">
                <a14:useLocalDpi xmlns:a14="http://schemas.microsoft.com/office/drawing/2010/main"/>
              </a:ext>
            </a:extLst>
          </a:blip>
          <a:srcRect/>
          <a:stretch>
            <a:fillRect/>
          </a:stretch>
        </p:blipFill>
        <p:spPr bwMode="auto">
          <a:xfrm>
            <a:off x="7011279" y="4912814"/>
            <a:ext cx="633278" cy="412080"/>
          </a:xfrm>
          <a:prstGeom prst="rect">
            <a:avLst/>
          </a:prstGeom>
          <a:noFill/>
          <a:ln w="9525">
            <a:noFill/>
            <a:miter lim="800000"/>
            <a:headEnd/>
            <a:tailEnd/>
          </a:ln>
        </p:spPr>
      </p:pic>
      <p:pic>
        <p:nvPicPr>
          <p:cNvPr id="99" name="Picture 20" descr="ICON_NetSwitch_LG_Q408"/>
          <p:cNvPicPr>
            <a:picLocks noChangeAspect="1" noChangeArrowheads="1"/>
          </p:cNvPicPr>
          <p:nvPr>
            <p:custDataLst>
              <p:tags r:id="rId61"/>
            </p:custDataLst>
          </p:nvPr>
        </p:nvPicPr>
        <p:blipFill>
          <a:blip r:embed="rId163" cstate="email">
            <a:extLst>
              <a:ext uri="{28A0092B-C50C-407E-A947-70E740481C1C}">
                <a14:useLocalDpi xmlns:a14="http://schemas.microsoft.com/office/drawing/2010/main"/>
              </a:ext>
            </a:extLst>
          </a:blip>
          <a:srcRect/>
          <a:stretch>
            <a:fillRect/>
          </a:stretch>
        </p:blipFill>
        <p:spPr bwMode="auto">
          <a:xfrm>
            <a:off x="6220704" y="4909413"/>
            <a:ext cx="633278" cy="412080"/>
          </a:xfrm>
          <a:prstGeom prst="rect">
            <a:avLst/>
          </a:prstGeom>
          <a:noFill/>
          <a:ln w="9525">
            <a:noFill/>
            <a:miter lim="800000"/>
            <a:headEnd/>
            <a:tailEnd/>
          </a:ln>
        </p:spPr>
      </p:pic>
      <p:pic>
        <p:nvPicPr>
          <p:cNvPr id="133" name="Picture 4"/>
          <p:cNvPicPr>
            <a:picLocks noChangeAspect="1" noChangeArrowheads="1"/>
          </p:cNvPicPr>
          <p:nvPr>
            <p:custDataLst>
              <p:tags r:id="rId62"/>
            </p:custDataLst>
          </p:nvPr>
        </p:nvPicPr>
        <p:blipFill>
          <a:blip r:embed="rId161" cstate="email">
            <a:extLst>
              <a:ext uri="{28A0092B-C50C-407E-A947-70E740481C1C}">
                <a14:useLocalDpi xmlns:a14="http://schemas.microsoft.com/office/drawing/2010/main"/>
              </a:ext>
            </a:extLst>
          </a:blip>
          <a:srcRect/>
          <a:stretch>
            <a:fillRect/>
          </a:stretch>
        </p:blipFill>
        <p:spPr bwMode="auto">
          <a:xfrm>
            <a:off x="619125" y="4905637"/>
            <a:ext cx="438149" cy="438149"/>
          </a:xfrm>
          <a:prstGeom prst="rect">
            <a:avLst/>
          </a:prstGeom>
          <a:noFill/>
          <a:ln w="9525">
            <a:noFill/>
            <a:miter lim="800000"/>
            <a:headEnd/>
            <a:tailEnd/>
          </a:ln>
          <a:effectLst/>
        </p:spPr>
      </p:pic>
      <p:pic>
        <p:nvPicPr>
          <p:cNvPr id="134" name="Picture 4"/>
          <p:cNvPicPr>
            <a:picLocks noChangeAspect="1" noChangeArrowheads="1"/>
          </p:cNvPicPr>
          <p:nvPr>
            <p:custDataLst>
              <p:tags r:id="rId63"/>
            </p:custDataLst>
          </p:nvPr>
        </p:nvPicPr>
        <p:blipFill>
          <a:blip r:embed="rId161" cstate="email">
            <a:extLst>
              <a:ext uri="{28A0092B-C50C-407E-A947-70E740481C1C}">
                <a14:useLocalDpi xmlns:a14="http://schemas.microsoft.com/office/drawing/2010/main"/>
              </a:ext>
            </a:extLst>
          </a:blip>
          <a:srcRect/>
          <a:stretch>
            <a:fillRect/>
          </a:stretch>
        </p:blipFill>
        <p:spPr bwMode="auto">
          <a:xfrm>
            <a:off x="1238250" y="4905637"/>
            <a:ext cx="438149" cy="438149"/>
          </a:xfrm>
          <a:prstGeom prst="rect">
            <a:avLst/>
          </a:prstGeom>
          <a:noFill/>
          <a:ln w="9525">
            <a:noFill/>
            <a:miter lim="800000"/>
            <a:headEnd/>
            <a:tailEnd/>
          </a:ln>
          <a:effectLst/>
        </p:spPr>
      </p:pic>
      <p:pic>
        <p:nvPicPr>
          <p:cNvPr id="135" name="Picture 4"/>
          <p:cNvPicPr>
            <a:picLocks noChangeAspect="1" noChangeArrowheads="1"/>
          </p:cNvPicPr>
          <p:nvPr>
            <p:custDataLst>
              <p:tags r:id="rId64"/>
            </p:custDataLst>
          </p:nvPr>
        </p:nvPicPr>
        <p:blipFill>
          <a:blip r:embed="rId161" cstate="email">
            <a:extLst>
              <a:ext uri="{28A0092B-C50C-407E-A947-70E740481C1C}">
                <a14:useLocalDpi xmlns:a14="http://schemas.microsoft.com/office/drawing/2010/main"/>
              </a:ext>
            </a:extLst>
          </a:blip>
          <a:srcRect/>
          <a:stretch>
            <a:fillRect/>
          </a:stretch>
        </p:blipFill>
        <p:spPr bwMode="auto">
          <a:xfrm>
            <a:off x="1895475" y="4905637"/>
            <a:ext cx="438149" cy="438149"/>
          </a:xfrm>
          <a:prstGeom prst="rect">
            <a:avLst/>
          </a:prstGeom>
          <a:noFill/>
          <a:ln w="9525">
            <a:noFill/>
            <a:miter lim="800000"/>
            <a:headEnd/>
            <a:tailEnd/>
          </a:ln>
          <a:effectLst/>
        </p:spPr>
      </p:pic>
      <p:pic>
        <p:nvPicPr>
          <p:cNvPr id="272" name="Picture 8"/>
          <p:cNvPicPr>
            <a:picLocks noChangeAspect="1" noChangeArrowheads="1"/>
          </p:cNvPicPr>
          <p:nvPr>
            <p:custDataLst>
              <p:tags r:id="rId65"/>
            </p:custDataLst>
          </p:nvPr>
        </p:nvPicPr>
        <p:blipFill>
          <a:blip r:embed="rId152" cstate="email">
            <a:lum bright="-17000" contrast="-64000"/>
            <a:extLst>
              <a:ext uri="{28A0092B-C50C-407E-A947-70E740481C1C}">
                <a14:useLocalDpi xmlns:a14="http://schemas.microsoft.com/office/drawing/2010/main"/>
              </a:ext>
            </a:extLst>
          </a:blip>
          <a:srcRect/>
          <a:stretch>
            <a:fillRect/>
          </a:stretch>
        </p:blipFill>
        <p:spPr bwMode="auto">
          <a:xfrm>
            <a:off x="7906872" y="1717268"/>
            <a:ext cx="320040" cy="240765"/>
          </a:xfrm>
          <a:prstGeom prst="rect">
            <a:avLst/>
          </a:prstGeom>
          <a:ln>
            <a:noFill/>
          </a:ln>
          <a:effectLst>
            <a:outerShdw blurRad="292100" dist="139700" dir="2700000" algn="tl" rotWithShape="0">
              <a:srgbClr val="333333">
                <a:alpha val="65000"/>
              </a:srgbClr>
            </a:outerShdw>
          </a:effectLst>
        </p:spPr>
      </p:pic>
      <p:pic>
        <p:nvPicPr>
          <p:cNvPr id="273" name="Picture 4" descr="http://t3.gstatic.com/images?q=tbn:ej5nmq_3ZajW-M:http://i265.photobucket.com/albums/ii234/cool_XXX/Screenshot-1.png&amp;t=1"/>
          <p:cNvPicPr>
            <a:picLocks noChangeAspect="1" noChangeArrowheads="1"/>
          </p:cNvPicPr>
          <p:nvPr>
            <p:custDataLst>
              <p:tags r:id="rId66"/>
            </p:custDataLst>
          </p:nvPr>
        </p:nvPicPr>
        <p:blipFill>
          <a:blip r:embed="rId153" cstate="email">
            <a:lum bright="-17000" contrast="-64000"/>
            <a:extLst>
              <a:ext uri="{28A0092B-C50C-407E-A947-70E740481C1C}">
                <a14:useLocalDpi xmlns:a14="http://schemas.microsoft.com/office/drawing/2010/main"/>
              </a:ext>
            </a:extLst>
          </a:blip>
          <a:srcRect/>
          <a:stretch>
            <a:fillRect/>
          </a:stretch>
        </p:blipFill>
        <p:spPr bwMode="auto">
          <a:xfrm>
            <a:off x="7513201" y="1706902"/>
            <a:ext cx="320040" cy="239721"/>
          </a:xfrm>
          <a:prstGeom prst="rect">
            <a:avLst/>
          </a:prstGeom>
          <a:noFill/>
        </p:spPr>
      </p:pic>
      <p:pic>
        <p:nvPicPr>
          <p:cNvPr id="274" name="Picture 10"/>
          <p:cNvPicPr>
            <a:picLocks noChangeAspect="1" noChangeArrowheads="1"/>
          </p:cNvPicPr>
          <p:nvPr>
            <p:custDataLst>
              <p:tags r:id="rId67"/>
            </p:custDataLst>
          </p:nvPr>
        </p:nvPicPr>
        <p:blipFill>
          <a:blip r:embed="rId154" cstate="email">
            <a:lum bright="-17000" contrast="-64000"/>
            <a:extLst>
              <a:ext uri="{28A0092B-C50C-407E-A947-70E740481C1C}">
                <a14:useLocalDpi xmlns:a14="http://schemas.microsoft.com/office/drawing/2010/main"/>
              </a:ext>
            </a:extLst>
          </a:blip>
          <a:srcRect/>
          <a:stretch>
            <a:fillRect/>
          </a:stretch>
        </p:blipFill>
        <p:spPr bwMode="auto">
          <a:xfrm>
            <a:off x="8305438" y="1719173"/>
            <a:ext cx="320040" cy="241874"/>
          </a:xfrm>
          <a:prstGeom prst="rect">
            <a:avLst/>
          </a:prstGeom>
          <a:ln>
            <a:noFill/>
          </a:ln>
          <a:effectLst>
            <a:outerShdw blurRad="292100" dist="139700" dir="2700000" algn="tl" rotWithShape="0">
              <a:srgbClr val="333333">
                <a:alpha val="65000"/>
              </a:srgbClr>
            </a:outerShdw>
          </a:effectLst>
        </p:spPr>
      </p:pic>
      <p:pic>
        <p:nvPicPr>
          <p:cNvPr id="275" name="Picture 8"/>
          <p:cNvPicPr>
            <a:picLocks noChangeAspect="1" noChangeArrowheads="1"/>
          </p:cNvPicPr>
          <p:nvPr>
            <p:custDataLst>
              <p:tags r:id="rId68"/>
            </p:custDataLst>
          </p:nvPr>
        </p:nvPicPr>
        <p:blipFill>
          <a:blip r:embed="rId152" cstate="email">
            <a:lum bright="-17000" contrast="-64000"/>
            <a:extLst>
              <a:ext uri="{28A0092B-C50C-407E-A947-70E740481C1C}">
                <a14:useLocalDpi xmlns:a14="http://schemas.microsoft.com/office/drawing/2010/main"/>
              </a:ext>
            </a:extLst>
          </a:blip>
          <a:srcRect/>
          <a:stretch>
            <a:fillRect/>
          </a:stretch>
        </p:blipFill>
        <p:spPr bwMode="auto">
          <a:xfrm>
            <a:off x="7525872" y="2050643"/>
            <a:ext cx="320040" cy="240765"/>
          </a:xfrm>
          <a:prstGeom prst="rect">
            <a:avLst/>
          </a:prstGeom>
          <a:ln>
            <a:noFill/>
          </a:ln>
          <a:effectLst>
            <a:outerShdw blurRad="292100" dist="139700" dir="2700000" algn="tl" rotWithShape="0">
              <a:srgbClr val="333333">
                <a:alpha val="65000"/>
              </a:srgbClr>
            </a:outerShdw>
          </a:effectLst>
        </p:spPr>
      </p:pic>
      <p:pic>
        <p:nvPicPr>
          <p:cNvPr id="276" name="Picture 9"/>
          <p:cNvPicPr>
            <a:picLocks noChangeAspect="1" noChangeArrowheads="1"/>
          </p:cNvPicPr>
          <p:nvPr>
            <p:custDataLst>
              <p:tags r:id="rId69"/>
            </p:custDataLst>
          </p:nvPr>
        </p:nvPicPr>
        <p:blipFill>
          <a:blip r:embed="rId155" cstate="email">
            <a:lum bright="-17000" contrast="-64000"/>
            <a:extLst>
              <a:ext uri="{28A0092B-C50C-407E-A947-70E740481C1C}">
                <a14:useLocalDpi xmlns:a14="http://schemas.microsoft.com/office/drawing/2010/main"/>
              </a:ext>
            </a:extLst>
          </a:blip>
          <a:srcRect/>
          <a:stretch>
            <a:fillRect/>
          </a:stretch>
        </p:blipFill>
        <p:spPr bwMode="auto">
          <a:xfrm>
            <a:off x="7925322" y="2050643"/>
            <a:ext cx="320040" cy="240765"/>
          </a:xfrm>
          <a:prstGeom prst="rect">
            <a:avLst/>
          </a:prstGeom>
          <a:ln>
            <a:noFill/>
          </a:ln>
          <a:effectLst>
            <a:outerShdw blurRad="292100" dist="139700" dir="2700000" algn="tl" rotWithShape="0">
              <a:srgbClr val="333333">
                <a:alpha val="65000"/>
              </a:srgbClr>
            </a:outerShdw>
          </a:effectLst>
        </p:spPr>
      </p:pic>
      <p:pic>
        <p:nvPicPr>
          <p:cNvPr id="277" name="Picture 4" descr="http://t3.gstatic.com/images?q=tbn:ej5nmq_3ZajW-M:http://i265.photobucket.com/albums/ii234/cool_XXX/Screenshot-1.png&amp;t=1"/>
          <p:cNvPicPr>
            <a:picLocks noChangeAspect="1" noChangeArrowheads="1"/>
          </p:cNvPicPr>
          <p:nvPr>
            <p:custDataLst>
              <p:tags r:id="rId70"/>
            </p:custDataLst>
          </p:nvPr>
        </p:nvPicPr>
        <p:blipFill>
          <a:blip r:embed="rId153" cstate="email">
            <a:lum bright="-17000" contrast="-64000"/>
            <a:extLst>
              <a:ext uri="{28A0092B-C50C-407E-A947-70E740481C1C}">
                <a14:useLocalDpi xmlns:a14="http://schemas.microsoft.com/office/drawing/2010/main"/>
              </a:ext>
            </a:extLst>
          </a:blip>
          <a:srcRect/>
          <a:stretch>
            <a:fillRect/>
          </a:stretch>
        </p:blipFill>
        <p:spPr bwMode="auto">
          <a:xfrm>
            <a:off x="8313301" y="2040277"/>
            <a:ext cx="320040" cy="239721"/>
          </a:xfrm>
          <a:prstGeom prst="rect">
            <a:avLst/>
          </a:prstGeom>
          <a:noFill/>
        </p:spPr>
      </p:pic>
      <p:pic>
        <p:nvPicPr>
          <p:cNvPr id="278" name="Picture 8"/>
          <p:cNvPicPr>
            <a:picLocks noChangeAspect="1" noChangeArrowheads="1"/>
          </p:cNvPicPr>
          <p:nvPr>
            <p:custDataLst>
              <p:tags r:id="rId71"/>
            </p:custDataLst>
          </p:nvPr>
        </p:nvPicPr>
        <p:blipFill>
          <a:blip r:embed="rId152" cstate="email">
            <a:lum bright="-17000" contrast="-64000"/>
            <a:extLst>
              <a:ext uri="{28A0092B-C50C-407E-A947-70E740481C1C}">
                <a14:useLocalDpi xmlns:a14="http://schemas.microsoft.com/office/drawing/2010/main"/>
              </a:ext>
            </a:extLst>
          </a:blip>
          <a:srcRect/>
          <a:stretch>
            <a:fillRect/>
          </a:stretch>
        </p:blipFill>
        <p:spPr bwMode="auto">
          <a:xfrm>
            <a:off x="3183870" y="1669643"/>
            <a:ext cx="320040" cy="240765"/>
          </a:xfrm>
          <a:prstGeom prst="rect">
            <a:avLst/>
          </a:prstGeom>
          <a:ln>
            <a:noFill/>
          </a:ln>
          <a:effectLst>
            <a:outerShdw blurRad="292100" dist="139700" dir="2700000" algn="tl" rotWithShape="0">
              <a:srgbClr val="333333">
                <a:alpha val="65000"/>
              </a:srgbClr>
            </a:outerShdw>
          </a:effectLst>
        </p:spPr>
      </p:pic>
      <p:pic>
        <p:nvPicPr>
          <p:cNvPr id="279" name="Picture 9"/>
          <p:cNvPicPr>
            <a:picLocks noChangeAspect="1" noChangeArrowheads="1"/>
          </p:cNvPicPr>
          <p:nvPr>
            <p:custDataLst>
              <p:tags r:id="rId72"/>
            </p:custDataLst>
          </p:nvPr>
        </p:nvPicPr>
        <p:blipFill>
          <a:blip r:embed="rId155" cstate="email">
            <a:lum bright="-17000" contrast="-64000"/>
            <a:extLst>
              <a:ext uri="{28A0092B-C50C-407E-A947-70E740481C1C}">
                <a14:useLocalDpi xmlns:a14="http://schemas.microsoft.com/office/drawing/2010/main"/>
              </a:ext>
            </a:extLst>
          </a:blip>
          <a:srcRect/>
          <a:stretch>
            <a:fillRect/>
          </a:stretch>
        </p:blipFill>
        <p:spPr bwMode="auto">
          <a:xfrm>
            <a:off x="3583320" y="1669643"/>
            <a:ext cx="320040" cy="240765"/>
          </a:xfrm>
          <a:prstGeom prst="rect">
            <a:avLst/>
          </a:prstGeom>
          <a:ln>
            <a:noFill/>
          </a:ln>
          <a:effectLst>
            <a:outerShdw blurRad="292100" dist="139700" dir="2700000" algn="tl" rotWithShape="0">
              <a:srgbClr val="333333">
                <a:alpha val="65000"/>
              </a:srgbClr>
            </a:outerShdw>
          </a:effectLst>
        </p:spPr>
      </p:pic>
      <p:pic>
        <p:nvPicPr>
          <p:cNvPr id="280" name="Picture 8"/>
          <p:cNvPicPr>
            <a:picLocks noChangeAspect="1" noChangeArrowheads="1"/>
          </p:cNvPicPr>
          <p:nvPr>
            <p:custDataLst>
              <p:tags r:id="rId73"/>
            </p:custDataLst>
          </p:nvPr>
        </p:nvPicPr>
        <p:blipFill>
          <a:blip r:embed="rId152" cstate="email">
            <a:lum bright="-17000" contrast="-64000"/>
            <a:extLst>
              <a:ext uri="{28A0092B-C50C-407E-A947-70E740481C1C}">
                <a14:useLocalDpi xmlns:a14="http://schemas.microsoft.com/office/drawing/2010/main"/>
              </a:ext>
            </a:extLst>
          </a:blip>
          <a:srcRect/>
          <a:stretch>
            <a:fillRect/>
          </a:stretch>
        </p:blipFill>
        <p:spPr bwMode="auto">
          <a:xfrm>
            <a:off x="3583920" y="2031593"/>
            <a:ext cx="320040" cy="240765"/>
          </a:xfrm>
          <a:prstGeom prst="rect">
            <a:avLst/>
          </a:prstGeom>
          <a:ln>
            <a:noFill/>
          </a:ln>
          <a:effectLst>
            <a:outerShdw blurRad="292100" dist="139700" dir="2700000" algn="tl" rotWithShape="0">
              <a:srgbClr val="333333">
                <a:alpha val="65000"/>
              </a:srgbClr>
            </a:outerShdw>
          </a:effectLst>
        </p:spPr>
      </p:pic>
      <p:pic>
        <p:nvPicPr>
          <p:cNvPr id="281" name="Picture 4" descr="http://t3.gstatic.com/images?q=tbn:ej5nmq_3ZajW-M:http://i265.photobucket.com/albums/ii234/cool_XXX/Screenshot-1.png&amp;t=1"/>
          <p:cNvPicPr>
            <a:picLocks noChangeAspect="1" noChangeArrowheads="1"/>
          </p:cNvPicPr>
          <p:nvPr>
            <p:custDataLst>
              <p:tags r:id="rId74"/>
            </p:custDataLst>
          </p:nvPr>
        </p:nvPicPr>
        <p:blipFill>
          <a:blip r:embed="rId153" cstate="email">
            <a:lum bright="-17000" contrast="-64000"/>
            <a:extLst>
              <a:ext uri="{28A0092B-C50C-407E-A947-70E740481C1C}">
                <a14:useLocalDpi xmlns:a14="http://schemas.microsoft.com/office/drawing/2010/main"/>
              </a:ext>
            </a:extLst>
          </a:blip>
          <a:srcRect/>
          <a:stretch>
            <a:fillRect/>
          </a:stretch>
        </p:blipFill>
        <p:spPr bwMode="auto">
          <a:xfrm>
            <a:off x="3190249" y="2021227"/>
            <a:ext cx="320040" cy="239721"/>
          </a:xfrm>
          <a:prstGeom prst="rect">
            <a:avLst/>
          </a:prstGeom>
          <a:noFill/>
        </p:spPr>
      </p:pic>
      <p:pic>
        <p:nvPicPr>
          <p:cNvPr id="282" name="Picture 10"/>
          <p:cNvPicPr>
            <a:picLocks noChangeAspect="1" noChangeArrowheads="1"/>
          </p:cNvPicPr>
          <p:nvPr>
            <p:custDataLst>
              <p:tags r:id="rId75"/>
            </p:custDataLst>
          </p:nvPr>
        </p:nvPicPr>
        <p:blipFill>
          <a:blip r:embed="rId154" cstate="email">
            <a:lum bright="-17000" contrast="-64000"/>
            <a:extLst>
              <a:ext uri="{28A0092B-C50C-407E-A947-70E740481C1C}">
                <a14:useLocalDpi xmlns:a14="http://schemas.microsoft.com/office/drawing/2010/main"/>
              </a:ext>
            </a:extLst>
          </a:blip>
          <a:srcRect/>
          <a:stretch>
            <a:fillRect/>
          </a:stretch>
        </p:blipFill>
        <p:spPr bwMode="auto">
          <a:xfrm>
            <a:off x="3982486" y="2033498"/>
            <a:ext cx="320040" cy="241874"/>
          </a:xfrm>
          <a:prstGeom prst="rect">
            <a:avLst/>
          </a:prstGeom>
          <a:ln>
            <a:noFill/>
          </a:ln>
          <a:effectLst>
            <a:outerShdw blurRad="292100" dist="139700" dir="2700000" algn="tl" rotWithShape="0">
              <a:srgbClr val="333333">
                <a:alpha val="65000"/>
              </a:srgbClr>
            </a:outerShdw>
          </a:effectLst>
        </p:spPr>
      </p:pic>
      <p:pic>
        <p:nvPicPr>
          <p:cNvPr id="283" name="Picture 4" descr="http://t3.gstatic.com/images?q=tbn:ej5nmq_3ZajW-M:http://i265.photobucket.com/albums/ii234/cool_XXX/Screenshot-1.png&amp;t=1"/>
          <p:cNvPicPr>
            <a:picLocks noChangeAspect="1" noChangeArrowheads="1"/>
          </p:cNvPicPr>
          <p:nvPr>
            <p:custDataLst>
              <p:tags r:id="rId76"/>
            </p:custDataLst>
          </p:nvPr>
        </p:nvPicPr>
        <p:blipFill>
          <a:blip r:embed="rId153" cstate="email">
            <a:lum bright="-17000" contrast="-64000"/>
            <a:extLst>
              <a:ext uri="{28A0092B-C50C-407E-A947-70E740481C1C}">
                <a14:useLocalDpi xmlns:a14="http://schemas.microsoft.com/office/drawing/2010/main"/>
              </a:ext>
            </a:extLst>
          </a:blip>
          <a:srcRect/>
          <a:stretch>
            <a:fillRect/>
          </a:stretch>
        </p:blipFill>
        <p:spPr bwMode="auto">
          <a:xfrm>
            <a:off x="3971299" y="1659277"/>
            <a:ext cx="320040" cy="239721"/>
          </a:xfrm>
          <a:prstGeom prst="rect">
            <a:avLst/>
          </a:prstGeom>
          <a:noFill/>
        </p:spPr>
      </p:pic>
      <p:grpSp>
        <p:nvGrpSpPr>
          <p:cNvPr id="21" name="Group 284"/>
          <p:cNvGrpSpPr/>
          <p:nvPr>
            <p:custDataLst>
              <p:tags r:id="rId77"/>
            </p:custDataLst>
          </p:nvPr>
        </p:nvGrpSpPr>
        <p:grpSpPr>
          <a:xfrm>
            <a:off x="333956" y="1396068"/>
            <a:ext cx="1311964" cy="1005590"/>
            <a:chOff x="333956" y="1396068"/>
            <a:chExt cx="1311964" cy="1005590"/>
          </a:xfrm>
        </p:grpSpPr>
        <p:grpSp>
          <p:nvGrpSpPr>
            <p:cNvPr id="22" name="Group 217"/>
            <p:cNvGrpSpPr/>
            <p:nvPr>
              <p:custDataLst>
                <p:tags r:id="rId86"/>
              </p:custDataLst>
            </p:nvPr>
          </p:nvGrpSpPr>
          <p:grpSpPr>
            <a:xfrm>
              <a:off x="333956" y="1396068"/>
              <a:ext cx="1311964" cy="1005590"/>
              <a:chOff x="333956" y="1396068"/>
              <a:chExt cx="1311964" cy="1005590"/>
            </a:xfrm>
          </p:grpSpPr>
          <p:grpSp>
            <p:nvGrpSpPr>
              <p:cNvPr id="23" name="Group 125"/>
              <p:cNvGrpSpPr/>
              <p:nvPr>
                <p:custDataLst>
                  <p:tags r:id="rId87"/>
                </p:custDataLst>
              </p:nvPr>
            </p:nvGrpSpPr>
            <p:grpSpPr>
              <a:xfrm>
                <a:off x="333956" y="1396068"/>
                <a:ext cx="1311964" cy="1005590"/>
                <a:chOff x="516836" y="1660703"/>
                <a:chExt cx="962107" cy="801995"/>
              </a:xfrm>
            </p:grpSpPr>
            <p:sp>
              <p:nvSpPr>
                <p:cNvPr id="123" name="Rounded Rectangle 122"/>
                <p:cNvSpPr/>
                <p:nvPr>
                  <p:custDataLst>
                    <p:tags r:id="rId91"/>
                  </p:custDataLst>
                </p:nvPr>
              </p:nvSpPr>
              <p:spPr bwMode="auto">
                <a:xfrm>
                  <a:off x="528918" y="1661822"/>
                  <a:ext cx="942074" cy="800876"/>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25" name="TextBox 124"/>
                <p:cNvSpPr txBox="1"/>
                <p:nvPr>
                  <p:custDataLst>
                    <p:tags r:id="rId92"/>
                  </p:custDataLst>
                </p:nvPr>
              </p:nvSpPr>
              <p:spPr>
                <a:xfrm>
                  <a:off x="516836" y="1660703"/>
                  <a:ext cx="962107" cy="338554"/>
                </a:xfrm>
                <a:prstGeom prst="rect">
                  <a:avLst/>
                </a:prstGeom>
                <a:noFill/>
              </p:spPr>
              <p:txBody>
                <a:bodyPr wrap="square" rtlCol="0">
                  <a:spAutoFit/>
                </a:bodyPr>
                <a:lstStyle/>
                <a:p>
                  <a:r>
                    <a:rPr lang="en-US" sz="800" b="1" dirty="0" smtClean="0">
                      <a:solidFill>
                        <a:srgbClr val="333333"/>
                      </a:solidFill>
                      <a:latin typeface="+mn-lt"/>
                      <a:ea typeface="+mn-ea"/>
                    </a:rPr>
                    <a:t>Users &amp; Policies</a:t>
                  </a:r>
                </a:p>
              </p:txBody>
            </p:sp>
          </p:grpSp>
          <p:pic>
            <p:nvPicPr>
              <p:cNvPr id="172" name="Picture 215" descr="ICON_People_LtBlue_Q408"/>
              <p:cNvPicPr>
                <a:picLocks noChangeAspect="1" noChangeArrowheads="1"/>
              </p:cNvPicPr>
              <p:nvPr>
                <p:custDataLst>
                  <p:tags r:id="rId88"/>
                </p:custDataLst>
              </p:nvPr>
            </p:nvPicPr>
            <p:blipFill>
              <a:blip r:embed="rId164" cstate="email">
                <a:extLst>
                  <a:ext uri="{28A0092B-C50C-407E-A947-70E740481C1C}">
                    <a14:useLocalDpi xmlns:a14="http://schemas.microsoft.com/office/drawing/2010/main"/>
                  </a:ext>
                </a:extLst>
              </a:blip>
              <a:srcRect/>
              <a:stretch>
                <a:fillRect/>
              </a:stretch>
            </p:blipFill>
            <p:spPr bwMode="auto">
              <a:xfrm>
                <a:off x="447698" y="1750317"/>
                <a:ext cx="414839" cy="480392"/>
              </a:xfrm>
              <a:prstGeom prst="rect">
                <a:avLst/>
              </a:prstGeom>
              <a:noFill/>
              <a:ln w="9525">
                <a:noFill/>
                <a:miter lim="800000"/>
                <a:headEnd/>
                <a:tailEnd/>
              </a:ln>
            </p:spPr>
          </p:pic>
          <p:pic>
            <p:nvPicPr>
              <p:cNvPr id="220" name="Picture 9" descr="C:\Users\Abject-3D\Desktop\VMWare Files\FINAL diagrams\Basic Virtualization\3D PNGs\VMW_10Q2_DGRM_Cloud_Director_R8_6.png"/>
              <p:cNvPicPr>
                <a:picLocks noChangeAspect="1" noChangeArrowheads="1"/>
              </p:cNvPicPr>
              <p:nvPr>
                <p:custDataLst>
                  <p:tags r:id="rId89"/>
                </p:custDataLst>
              </p:nvPr>
            </p:nvPicPr>
            <p:blipFill>
              <a:blip r:embed="rId165" cstate="email">
                <a:extLst>
                  <a:ext uri="{28A0092B-C50C-407E-A947-70E740481C1C}">
                    <a14:useLocalDpi xmlns:a14="http://schemas.microsoft.com/office/drawing/2010/main"/>
                  </a:ext>
                </a:extLst>
              </a:blip>
              <a:srcRect/>
              <a:stretch>
                <a:fillRect/>
              </a:stretch>
            </p:blipFill>
            <p:spPr bwMode="auto">
              <a:xfrm>
                <a:off x="1264914" y="1796010"/>
                <a:ext cx="151672" cy="260876"/>
              </a:xfrm>
              <a:prstGeom prst="rect">
                <a:avLst/>
              </a:prstGeom>
              <a:noFill/>
            </p:spPr>
          </p:pic>
          <p:pic>
            <p:nvPicPr>
              <p:cNvPr id="221" name="Picture 25" descr="ICON_Script_Q308"/>
              <p:cNvPicPr>
                <a:picLocks noChangeAspect="1" noChangeArrowheads="1"/>
              </p:cNvPicPr>
              <p:nvPr>
                <p:custDataLst>
                  <p:tags r:id="rId90"/>
                </p:custDataLst>
              </p:nvPr>
            </p:nvPicPr>
            <p:blipFill>
              <a:blip r:embed="rId166" cstate="email">
                <a:extLst>
                  <a:ext uri="{28A0092B-C50C-407E-A947-70E740481C1C}">
                    <a14:useLocalDpi xmlns:a14="http://schemas.microsoft.com/office/drawing/2010/main"/>
                  </a:ext>
                </a:extLst>
              </a:blip>
              <a:srcRect/>
              <a:stretch>
                <a:fillRect/>
              </a:stretch>
            </p:blipFill>
            <p:spPr bwMode="auto">
              <a:xfrm>
                <a:off x="907273" y="1761924"/>
                <a:ext cx="276952" cy="311303"/>
              </a:xfrm>
              <a:prstGeom prst="rect">
                <a:avLst/>
              </a:prstGeom>
              <a:noFill/>
              <a:ln w="9525">
                <a:noFill/>
                <a:miter lim="800000"/>
                <a:headEnd/>
                <a:tailEnd/>
              </a:ln>
            </p:spPr>
          </p:pic>
        </p:grpSp>
        <p:pic>
          <p:nvPicPr>
            <p:cNvPr id="2" name="Picture 4" descr="http://www.redhat.com/docs/manuals/linux/RHL-8.0-Manual/getting-started-guide/figs/desktop/authicon.png"/>
            <p:cNvPicPr>
              <a:picLocks noChangeAspect="1" noChangeArrowheads="1"/>
            </p:cNvPicPr>
            <p:nvPr/>
          </p:nvPicPr>
          <p:blipFill>
            <a:blip r:embed="rId16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2480" y="2073275"/>
              <a:ext cx="287676" cy="287676"/>
            </a:xfrm>
            <a:prstGeom prst="rect">
              <a:avLst/>
            </a:prstGeom>
            <a:noFill/>
          </p:spPr>
        </p:pic>
      </p:grpSp>
      <p:grpSp>
        <p:nvGrpSpPr>
          <p:cNvPr id="24" name="Group 285"/>
          <p:cNvGrpSpPr/>
          <p:nvPr>
            <p:custDataLst>
              <p:tags r:id="rId78"/>
            </p:custDataLst>
          </p:nvPr>
        </p:nvGrpSpPr>
        <p:grpSpPr>
          <a:xfrm>
            <a:off x="4685483" y="1415119"/>
            <a:ext cx="1311964" cy="1026078"/>
            <a:chOff x="4685483" y="1415119"/>
            <a:chExt cx="1311964" cy="1026078"/>
          </a:xfrm>
        </p:grpSpPr>
        <p:grpSp>
          <p:nvGrpSpPr>
            <p:cNvPr id="25" name="Group 218"/>
            <p:cNvGrpSpPr/>
            <p:nvPr>
              <p:custDataLst>
                <p:tags r:id="rId79"/>
              </p:custDataLst>
            </p:nvPr>
          </p:nvGrpSpPr>
          <p:grpSpPr>
            <a:xfrm>
              <a:off x="4685483" y="1415119"/>
              <a:ext cx="1311964" cy="1026078"/>
              <a:chOff x="4534481" y="1415119"/>
              <a:chExt cx="1311964" cy="1026078"/>
            </a:xfrm>
          </p:grpSpPr>
          <p:grpSp>
            <p:nvGrpSpPr>
              <p:cNvPr id="26" name="Group 176"/>
              <p:cNvGrpSpPr/>
              <p:nvPr>
                <p:custDataLst>
                  <p:tags r:id="rId80"/>
                </p:custDataLst>
              </p:nvPr>
            </p:nvGrpSpPr>
            <p:grpSpPr>
              <a:xfrm>
                <a:off x="4534481" y="1415119"/>
                <a:ext cx="1311964" cy="1026078"/>
                <a:chOff x="516836" y="1660703"/>
                <a:chExt cx="962107" cy="1138826"/>
              </a:xfrm>
            </p:grpSpPr>
            <p:sp>
              <p:nvSpPr>
                <p:cNvPr id="178" name="Rounded Rectangle 177"/>
                <p:cNvSpPr/>
                <p:nvPr>
                  <p:custDataLst>
                    <p:tags r:id="rId84"/>
                  </p:custDataLst>
                </p:nvPr>
              </p:nvSpPr>
              <p:spPr bwMode="auto">
                <a:xfrm>
                  <a:off x="528918" y="1661822"/>
                  <a:ext cx="942074" cy="1137707"/>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79" name="TextBox 178"/>
                <p:cNvSpPr txBox="1"/>
                <p:nvPr>
                  <p:custDataLst>
                    <p:tags r:id="rId85"/>
                  </p:custDataLst>
                </p:nvPr>
              </p:nvSpPr>
              <p:spPr>
                <a:xfrm>
                  <a:off x="516836" y="1660703"/>
                  <a:ext cx="962107" cy="338554"/>
                </a:xfrm>
                <a:prstGeom prst="rect">
                  <a:avLst/>
                </a:prstGeom>
                <a:noFill/>
              </p:spPr>
              <p:txBody>
                <a:bodyPr wrap="square" rtlCol="0">
                  <a:spAutoFit/>
                </a:bodyPr>
                <a:lstStyle/>
                <a:p>
                  <a:r>
                    <a:rPr lang="en-US" sz="800" b="1" dirty="0" smtClean="0">
                      <a:solidFill>
                        <a:srgbClr val="333333"/>
                      </a:solidFill>
                      <a:latin typeface="+mn-lt"/>
                      <a:ea typeface="+mn-ea"/>
                    </a:rPr>
                    <a:t>Users &amp; Policies</a:t>
                  </a:r>
                </a:p>
              </p:txBody>
            </p:sp>
          </p:grpSp>
          <p:pic>
            <p:nvPicPr>
              <p:cNvPr id="202" name="Picture 217" descr="ICON_People_Orange_Q408"/>
              <p:cNvPicPr>
                <a:picLocks noChangeAspect="1" noChangeArrowheads="1"/>
              </p:cNvPicPr>
              <p:nvPr>
                <p:custDataLst>
                  <p:tags r:id="rId81"/>
                </p:custDataLst>
              </p:nvPr>
            </p:nvPicPr>
            <p:blipFill>
              <a:blip r:embed="rId168" cstate="email">
                <a:extLst>
                  <a:ext uri="{28A0092B-C50C-407E-A947-70E740481C1C}">
                    <a14:useLocalDpi xmlns:a14="http://schemas.microsoft.com/office/drawing/2010/main"/>
                  </a:ext>
                </a:extLst>
              </a:blip>
              <a:srcRect/>
              <a:stretch>
                <a:fillRect/>
              </a:stretch>
            </p:blipFill>
            <p:spPr bwMode="auto">
              <a:xfrm>
                <a:off x="4657330" y="1708346"/>
                <a:ext cx="411480" cy="452628"/>
              </a:xfrm>
              <a:prstGeom prst="rect">
                <a:avLst/>
              </a:prstGeom>
              <a:noFill/>
              <a:ln w="9525">
                <a:noFill/>
                <a:miter lim="800000"/>
                <a:headEnd/>
                <a:tailEnd/>
              </a:ln>
            </p:spPr>
          </p:pic>
          <p:pic>
            <p:nvPicPr>
              <p:cNvPr id="206" name="Picture 9" descr="C:\Users\Abject-3D\Desktop\VMWare Files\FINAL diagrams\Basic Virtualization\3D PNGs\VMW_10Q2_DGRM_Cloud_Director_R8_6.png"/>
              <p:cNvPicPr>
                <a:picLocks noChangeAspect="1" noChangeArrowheads="1"/>
              </p:cNvPicPr>
              <p:nvPr>
                <p:custDataLst>
                  <p:tags r:id="rId82"/>
                </p:custDataLst>
              </p:nvPr>
            </p:nvPicPr>
            <p:blipFill>
              <a:blip r:embed="rId165" cstate="email">
                <a:extLst>
                  <a:ext uri="{28A0092B-C50C-407E-A947-70E740481C1C}">
                    <a14:useLocalDpi xmlns:a14="http://schemas.microsoft.com/office/drawing/2010/main"/>
                  </a:ext>
                </a:extLst>
              </a:blip>
              <a:srcRect/>
              <a:stretch>
                <a:fillRect/>
              </a:stretch>
            </p:blipFill>
            <p:spPr bwMode="auto">
              <a:xfrm>
                <a:off x="5509743" y="1796010"/>
                <a:ext cx="151672" cy="260876"/>
              </a:xfrm>
              <a:prstGeom prst="rect">
                <a:avLst/>
              </a:prstGeom>
              <a:noFill/>
            </p:spPr>
          </p:pic>
          <p:pic>
            <p:nvPicPr>
              <p:cNvPr id="207" name="Picture 25" descr="ICON_Script_Q308"/>
              <p:cNvPicPr>
                <a:picLocks noChangeAspect="1" noChangeArrowheads="1"/>
              </p:cNvPicPr>
              <p:nvPr>
                <p:custDataLst>
                  <p:tags r:id="rId83"/>
                </p:custDataLst>
              </p:nvPr>
            </p:nvPicPr>
            <p:blipFill>
              <a:blip r:embed="rId166" cstate="email">
                <a:extLst>
                  <a:ext uri="{28A0092B-C50C-407E-A947-70E740481C1C}">
                    <a14:useLocalDpi xmlns:a14="http://schemas.microsoft.com/office/drawing/2010/main"/>
                  </a:ext>
                </a:extLst>
              </a:blip>
              <a:srcRect/>
              <a:stretch>
                <a:fillRect/>
              </a:stretch>
            </p:blipFill>
            <p:spPr bwMode="auto">
              <a:xfrm>
                <a:off x="5152102" y="1761924"/>
                <a:ext cx="276952" cy="311303"/>
              </a:xfrm>
              <a:prstGeom prst="rect">
                <a:avLst/>
              </a:prstGeom>
              <a:noFill/>
              <a:ln w="9525">
                <a:noFill/>
                <a:miter lim="800000"/>
                <a:headEnd/>
                <a:tailEnd/>
              </a:ln>
            </p:spPr>
          </p:pic>
        </p:grpSp>
        <p:pic>
          <p:nvPicPr>
            <p:cNvPr id="284" name="Picture 4" descr="http://www.redhat.com/docs/manuals/linux/RHL-8.0-Manual/getting-started-guide/figs/desktop/authicon.png"/>
            <p:cNvPicPr>
              <a:picLocks noChangeAspect="1" noChangeArrowheads="1"/>
            </p:cNvPicPr>
            <p:nvPr/>
          </p:nvPicPr>
          <p:blipFill>
            <a:blip r:embed="rId16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92074" y="2073275"/>
              <a:ext cx="287676" cy="287676"/>
            </a:xfrm>
            <a:prstGeom prst="rect">
              <a:avLst/>
            </a:prstGeom>
            <a:noFill/>
          </p:spPr>
        </p:pic>
      </p:grpSp>
    </p:spTree>
    <p:extLst>
      <p:ext uri="{BB962C8B-B14F-4D97-AF65-F5344CB8AC3E}">
        <p14:creationId xmlns:p14="http://schemas.microsoft.com/office/powerpoint/2010/main" val="39757164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slide(fromBottom)">
                                      <p:cBhvr>
                                        <p:cTn id="7" dur="500"/>
                                        <p:tgtEl>
                                          <p:spTgt spid="256"/>
                                        </p:tgtEl>
                                      </p:cBhvr>
                                    </p:animEffect>
                                  </p:childTnLst>
                                </p:cTn>
                              </p:par>
                              <p:par>
                                <p:cTn id="8" presetID="12" presetClass="entr" presetSubtype="4"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slide(fromBottom)">
                                      <p:cBhvr>
                                        <p:cTn id="10" dur="500"/>
                                        <p:tgtEl>
                                          <p:spTgt spid="257"/>
                                        </p:tgtEl>
                                      </p:cBhvr>
                                    </p:animEffect>
                                  </p:childTnLst>
                                </p:cTn>
                              </p:par>
                              <p:par>
                                <p:cTn id="11" presetID="12" presetClass="entr" presetSubtype="4" fill="hold"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slide(fromBottom)">
                                      <p:cBhvr>
                                        <p:cTn id="13" dur="500"/>
                                        <p:tgtEl>
                                          <p:spTgt spid="258"/>
                                        </p:tgtEl>
                                      </p:cBhvr>
                                    </p:animEffect>
                                  </p:childTnLst>
                                </p:cTn>
                              </p:par>
                              <p:par>
                                <p:cTn id="14" presetID="12" presetClass="entr" presetSubtype="4" fill="hold" nodeType="withEffect">
                                  <p:stCondLst>
                                    <p:cond delay="0"/>
                                  </p:stCondLst>
                                  <p:childTnLst>
                                    <p:set>
                                      <p:cBhvr>
                                        <p:cTn id="15" dur="1" fill="hold">
                                          <p:stCondLst>
                                            <p:cond delay="0"/>
                                          </p:stCondLst>
                                        </p:cTn>
                                        <p:tgtEl>
                                          <p:spTgt spid="259"/>
                                        </p:tgtEl>
                                        <p:attrNameLst>
                                          <p:attrName>style.visibility</p:attrName>
                                        </p:attrNameLst>
                                      </p:cBhvr>
                                      <p:to>
                                        <p:strVal val="visible"/>
                                      </p:to>
                                    </p:set>
                                    <p:animEffect transition="in" filter="slide(fromBottom)">
                                      <p:cBhvr>
                                        <p:cTn id="16" dur="500"/>
                                        <p:tgtEl>
                                          <p:spTgt spid="259"/>
                                        </p:tgtEl>
                                      </p:cBhvr>
                                    </p:animEffect>
                                  </p:childTnLst>
                                </p:cTn>
                              </p:par>
                              <p:par>
                                <p:cTn id="17" presetID="12" presetClass="entr" presetSubtype="4"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slide(fromBottom)">
                                      <p:cBhvr>
                                        <p:cTn id="19" dur="500"/>
                                        <p:tgtEl>
                                          <p:spTgt spid="260"/>
                                        </p:tgtEl>
                                      </p:cBhvr>
                                    </p:animEffect>
                                  </p:childTnLst>
                                </p:cTn>
                              </p:par>
                              <p:par>
                                <p:cTn id="20" presetID="12" presetClass="entr" presetSubtype="4" fill="hold" nodeType="with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slide(fromBottom)">
                                      <p:cBhvr>
                                        <p:cTn id="22" dur="500"/>
                                        <p:tgtEl>
                                          <p:spTgt spid="261"/>
                                        </p:tgtEl>
                                      </p:cBhvr>
                                    </p:animEffect>
                                  </p:childTnLst>
                                </p:cTn>
                              </p:par>
                              <p:par>
                                <p:cTn id="23" presetID="12" presetClass="entr" presetSubtype="4" fill="hold" nodeType="withEffect">
                                  <p:stCondLst>
                                    <p:cond delay="0"/>
                                  </p:stCondLst>
                                  <p:childTnLst>
                                    <p:set>
                                      <p:cBhvr>
                                        <p:cTn id="24" dur="1" fill="hold">
                                          <p:stCondLst>
                                            <p:cond delay="0"/>
                                          </p:stCondLst>
                                        </p:cTn>
                                        <p:tgtEl>
                                          <p:spTgt spid="264"/>
                                        </p:tgtEl>
                                        <p:attrNameLst>
                                          <p:attrName>style.visibility</p:attrName>
                                        </p:attrNameLst>
                                      </p:cBhvr>
                                      <p:to>
                                        <p:strVal val="visible"/>
                                      </p:to>
                                    </p:set>
                                    <p:animEffect transition="in" filter="slide(fromBottom)">
                                      <p:cBhvr>
                                        <p:cTn id="25" dur="500"/>
                                        <p:tgtEl>
                                          <p:spTgt spid="264"/>
                                        </p:tgtEl>
                                      </p:cBhvr>
                                    </p:animEffect>
                                  </p:childTnLst>
                                </p:cTn>
                              </p:par>
                              <p:par>
                                <p:cTn id="26" presetID="12" presetClass="entr" presetSubtype="4" fill="hold" nodeType="withEffect">
                                  <p:stCondLst>
                                    <p:cond delay="0"/>
                                  </p:stCondLst>
                                  <p:childTnLst>
                                    <p:set>
                                      <p:cBhvr>
                                        <p:cTn id="27" dur="1" fill="hold">
                                          <p:stCondLst>
                                            <p:cond delay="0"/>
                                          </p:stCondLst>
                                        </p:cTn>
                                        <p:tgtEl>
                                          <p:spTgt spid="265"/>
                                        </p:tgtEl>
                                        <p:attrNameLst>
                                          <p:attrName>style.visibility</p:attrName>
                                        </p:attrNameLst>
                                      </p:cBhvr>
                                      <p:to>
                                        <p:strVal val="visible"/>
                                      </p:to>
                                    </p:set>
                                    <p:animEffect transition="in" filter="slide(fromBottom)">
                                      <p:cBhvr>
                                        <p:cTn id="28" dur="500"/>
                                        <p:tgtEl>
                                          <p:spTgt spid="265"/>
                                        </p:tgtEl>
                                      </p:cBhvr>
                                    </p:animEffect>
                                  </p:childTnLst>
                                </p:cTn>
                              </p:par>
                              <p:par>
                                <p:cTn id="29" presetID="12" presetClass="entr" presetSubtype="4" fill="hold" nodeType="withEffect">
                                  <p:stCondLst>
                                    <p:cond delay="0"/>
                                  </p:stCondLst>
                                  <p:childTnLst>
                                    <p:set>
                                      <p:cBhvr>
                                        <p:cTn id="30" dur="1" fill="hold">
                                          <p:stCondLst>
                                            <p:cond delay="0"/>
                                          </p:stCondLst>
                                        </p:cTn>
                                        <p:tgtEl>
                                          <p:spTgt spid="266"/>
                                        </p:tgtEl>
                                        <p:attrNameLst>
                                          <p:attrName>style.visibility</p:attrName>
                                        </p:attrNameLst>
                                      </p:cBhvr>
                                      <p:to>
                                        <p:strVal val="visible"/>
                                      </p:to>
                                    </p:set>
                                    <p:animEffect transition="in" filter="slide(fromBottom)">
                                      <p:cBhvr>
                                        <p:cTn id="31" dur="500"/>
                                        <p:tgtEl>
                                          <p:spTgt spid="266"/>
                                        </p:tgtEl>
                                      </p:cBhvr>
                                    </p:animEffect>
                                  </p:childTnLst>
                                </p:cTn>
                              </p:par>
                              <p:par>
                                <p:cTn id="32" presetID="12" presetClass="entr" presetSubtype="4" fill="hold" nodeType="withEffect">
                                  <p:stCondLst>
                                    <p:cond delay="0"/>
                                  </p:stCondLst>
                                  <p:childTnLst>
                                    <p:set>
                                      <p:cBhvr>
                                        <p:cTn id="33" dur="1" fill="hold">
                                          <p:stCondLst>
                                            <p:cond delay="0"/>
                                          </p:stCondLst>
                                        </p:cTn>
                                        <p:tgtEl>
                                          <p:spTgt spid="267"/>
                                        </p:tgtEl>
                                        <p:attrNameLst>
                                          <p:attrName>style.visibility</p:attrName>
                                        </p:attrNameLst>
                                      </p:cBhvr>
                                      <p:to>
                                        <p:strVal val="visible"/>
                                      </p:to>
                                    </p:set>
                                    <p:animEffect transition="in" filter="slide(fromBottom)">
                                      <p:cBhvr>
                                        <p:cTn id="34" dur="500"/>
                                        <p:tgtEl>
                                          <p:spTgt spid="267"/>
                                        </p:tgtEl>
                                      </p:cBhvr>
                                    </p:animEffect>
                                  </p:childTnLst>
                                </p:cTn>
                              </p:par>
                              <p:par>
                                <p:cTn id="35" presetID="12" presetClass="entr" presetSubtype="4" fill="hold" nodeType="withEffect">
                                  <p:stCondLst>
                                    <p:cond delay="0"/>
                                  </p:stCondLst>
                                  <p:childTnLst>
                                    <p:set>
                                      <p:cBhvr>
                                        <p:cTn id="36" dur="1" fill="hold">
                                          <p:stCondLst>
                                            <p:cond delay="0"/>
                                          </p:stCondLst>
                                        </p:cTn>
                                        <p:tgtEl>
                                          <p:spTgt spid="268"/>
                                        </p:tgtEl>
                                        <p:attrNameLst>
                                          <p:attrName>style.visibility</p:attrName>
                                        </p:attrNameLst>
                                      </p:cBhvr>
                                      <p:to>
                                        <p:strVal val="visible"/>
                                      </p:to>
                                    </p:set>
                                    <p:animEffect transition="in" filter="slide(fromBottom)">
                                      <p:cBhvr>
                                        <p:cTn id="37" dur="500"/>
                                        <p:tgtEl>
                                          <p:spTgt spid="268"/>
                                        </p:tgtEl>
                                      </p:cBhvr>
                                    </p:animEffect>
                                  </p:childTnLst>
                                </p:cTn>
                              </p:par>
                              <p:par>
                                <p:cTn id="38" presetID="12" presetClass="entr" presetSubtype="4" fill="hold"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slide(fromBottom)">
                                      <p:cBhvr>
                                        <p:cTn id="40" dur="500"/>
                                        <p:tgtEl>
                                          <p:spTgt spid="93"/>
                                        </p:tgtEl>
                                      </p:cBhvr>
                                    </p:animEffect>
                                  </p:childTnLst>
                                </p:cTn>
                              </p:par>
                              <p:par>
                                <p:cTn id="41" presetID="12" presetClass="entr" presetSubtype="4"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slide(fromBottom)">
                                      <p:cBhvr>
                                        <p:cTn id="43" dur="500"/>
                                        <p:tgtEl>
                                          <p:spTgt spid="94"/>
                                        </p:tgtEl>
                                      </p:cBhvr>
                                    </p:animEffect>
                                  </p:childTnLst>
                                </p:cTn>
                              </p:par>
                              <p:par>
                                <p:cTn id="44" presetID="12" presetClass="entr" presetSubtype="4" fill="hold"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slide(fromBottom)">
                                      <p:cBhvr>
                                        <p:cTn id="46" dur="500"/>
                                        <p:tgtEl>
                                          <p:spTgt spid="95"/>
                                        </p:tgtEl>
                                      </p:cBhvr>
                                    </p:animEffect>
                                  </p:childTnLst>
                                </p:cTn>
                              </p:par>
                              <p:par>
                                <p:cTn id="47" presetID="12" presetClass="entr" presetSubtype="4" fill="hold" nodeType="withEffect">
                                  <p:stCondLst>
                                    <p:cond delay="0"/>
                                  </p:stCondLst>
                                  <p:childTnLst>
                                    <p:set>
                                      <p:cBhvr>
                                        <p:cTn id="48" dur="1" fill="hold">
                                          <p:stCondLst>
                                            <p:cond delay="0"/>
                                          </p:stCondLst>
                                        </p:cTn>
                                        <p:tgtEl>
                                          <p:spTgt spid="269"/>
                                        </p:tgtEl>
                                        <p:attrNameLst>
                                          <p:attrName>style.visibility</p:attrName>
                                        </p:attrNameLst>
                                      </p:cBhvr>
                                      <p:to>
                                        <p:strVal val="visible"/>
                                      </p:to>
                                    </p:set>
                                    <p:animEffect transition="in" filter="slide(fromBottom)">
                                      <p:cBhvr>
                                        <p:cTn id="49" dur="500"/>
                                        <p:tgtEl>
                                          <p:spTgt spid="269"/>
                                        </p:tgtEl>
                                      </p:cBhvr>
                                    </p:animEffect>
                                  </p:childTnLst>
                                </p:cTn>
                              </p:par>
                              <p:par>
                                <p:cTn id="50" presetID="12" presetClass="entr" presetSubtype="4" fill="hold" nodeType="withEffect">
                                  <p:stCondLst>
                                    <p:cond delay="0"/>
                                  </p:stCondLst>
                                  <p:childTnLst>
                                    <p:set>
                                      <p:cBhvr>
                                        <p:cTn id="51" dur="1" fill="hold">
                                          <p:stCondLst>
                                            <p:cond delay="0"/>
                                          </p:stCondLst>
                                        </p:cTn>
                                        <p:tgtEl>
                                          <p:spTgt spid="270"/>
                                        </p:tgtEl>
                                        <p:attrNameLst>
                                          <p:attrName>style.visibility</p:attrName>
                                        </p:attrNameLst>
                                      </p:cBhvr>
                                      <p:to>
                                        <p:strVal val="visible"/>
                                      </p:to>
                                    </p:set>
                                    <p:animEffect transition="in" filter="slide(fromBottom)">
                                      <p:cBhvr>
                                        <p:cTn id="52" dur="500"/>
                                        <p:tgtEl>
                                          <p:spTgt spid="270"/>
                                        </p:tgtEl>
                                      </p:cBhvr>
                                    </p:animEffect>
                                  </p:childTnLst>
                                </p:cTn>
                              </p:par>
                              <p:par>
                                <p:cTn id="53" presetID="12" presetClass="entr" presetSubtype="4" fill="hold" nodeType="withEffect">
                                  <p:stCondLst>
                                    <p:cond delay="0"/>
                                  </p:stCondLst>
                                  <p:childTnLst>
                                    <p:set>
                                      <p:cBhvr>
                                        <p:cTn id="54" dur="1" fill="hold">
                                          <p:stCondLst>
                                            <p:cond delay="0"/>
                                          </p:stCondLst>
                                        </p:cTn>
                                        <p:tgtEl>
                                          <p:spTgt spid="271"/>
                                        </p:tgtEl>
                                        <p:attrNameLst>
                                          <p:attrName>style.visibility</p:attrName>
                                        </p:attrNameLst>
                                      </p:cBhvr>
                                      <p:to>
                                        <p:strVal val="visible"/>
                                      </p:to>
                                    </p:set>
                                    <p:animEffect transition="in" filter="slide(fromBottom)">
                                      <p:cBhvr>
                                        <p:cTn id="55" dur="500"/>
                                        <p:tgtEl>
                                          <p:spTgt spid="271"/>
                                        </p:tgtEl>
                                      </p:cBhvr>
                                    </p:animEffect>
                                  </p:childTnLst>
                                </p:cTn>
                              </p:par>
                              <p:par>
                                <p:cTn id="56" presetID="12" presetClass="entr" presetSubtype="4" fill="hold"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slide(fromBottom)">
                                      <p:cBhvr>
                                        <p:cTn id="58" dur="500"/>
                                        <p:tgtEl>
                                          <p:spTgt spid="136"/>
                                        </p:tgtEl>
                                      </p:cBhvr>
                                    </p:animEffect>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slide(fromBottom)">
                                      <p:cBhvr>
                                        <p:cTn id="62" dur="500"/>
                                        <p:tgtEl>
                                          <p:spTgt spid="66"/>
                                        </p:tgtEl>
                                      </p:cBhvr>
                                    </p:animEffect>
                                  </p:childTnLst>
                                </p:cTn>
                              </p:par>
                            </p:childTnLst>
                          </p:cTn>
                        </p:par>
                        <p:par>
                          <p:cTn id="63" fill="hold">
                            <p:stCondLst>
                              <p:cond delay="1000"/>
                            </p:stCondLst>
                            <p:childTnLst>
                              <p:par>
                                <p:cTn id="64" presetID="12" presetClass="entr" presetSubtype="4"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slide(fromBottom)">
                                      <p:cBhvr>
                                        <p:cTn id="66" dur="500"/>
                                        <p:tgtEl>
                                          <p:spTgt spid="9"/>
                                        </p:tgtEl>
                                      </p:cBhvr>
                                    </p:animEffect>
                                  </p:childTnLst>
                                </p:cTn>
                              </p:par>
                            </p:childTnLst>
                          </p:cTn>
                        </p:par>
                        <p:par>
                          <p:cTn id="67" fill="hold">
                            <p:stCondLst>
                              <p:cond delay="1500"/>
                            </p:stCondLst>
                            <p:childTnLst>
                              <p:par>
                                <p:cTn id="68" presetID="12" presetClass="entr" presetSubtype="4"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slide(fromBottom)">
                                      <p:cBhvr>
                                        <p:cTn id="70" dur="500"/>
                                        <p:tgtEl>
                                          <p:spTgt spid="10"/>
                                        </p:tgtEl>
                                      </p:cBhvr>
                                    </p:animEffect>
                                  </p:childTnLst>
                                </p:cTn>
                              </p:par>
                            </p:childTnLst>
                          </p:cTn>
                        </p:par>
                        <p:par>
                          <p:cTn id="71" fill="hold">
                            <p:stCondLst>
                              <p:cond delay="2000"/>
                            </p:stCondLst>
                            <p:childTnLst>
                              <p:par>
                                <p:cTn id="72" presetID="0" presetClass="path" presetSubtype="0" accel="50000" decel="50000" fill="hold" nodeType="afterEffect">
                                  <p:stCondLst>
                                    <p:cond delay="0"/>
                                  </p:stCondLst>
                                  <p:childTnLst>
                                    <p:animMotion origin="layout" path="M 4.16667E-6 -2.59259E-6 L -0.19566 -0.14537 " pathEditMode="relative" rAng="0" ptsTypes="AA">
                                      <p:cBhvr>
                                        <p:cTn id="73" dur="2000" fill="hold"/>
                                        <p:tgtEl>
                                          <p:spTgt spid="93"/>
                                        </p:tgtEl>
                                        <p:attrNameLst>
                                          <p:attrName>ppt_x</p:attrName>
                                          <p:attrName>ppt_y</p:attrName>
                                        </p:attrNameLst>
                                      </p:cBhvr>
                                      <p:rCtr x="-98" y="-73"/>
                                    </p:animMotion>
                                  </p:childTnLst>
                                </p:cTn>
                              </p:par>
                              <p:par>
                                <p:cTn id="74" presetID="0" presetClass="path" presetSubtype="0" accel="50000" decel="50000" fill="hold" nodeType="withEffect">
                                  <p:stCondLst>
                                    <p:cond delay="0"/>
                                  </p:stCondLst>
                                  <p:childTnLst>
                                    <p:animMotion origin="layout" path="M -4.72222E-6 -2.96296E-6 L -0.15156 -0.16273 " pathEditMode="relative" rAng="0" ptsTypes="AA">
                                      <p:cBhvr>
                                        <p:cTn id="75" dur="2000" fill="hold"/>
                                        <p:tgtEl>
                                          <p:spTgt spid="94"/>
                                        </p:tgtEl>
                                        <p:attrNameLst>
                                          <p:attrName>ppt_x</p:attrName>
                                          <p:attrName>ppt_y</p:attrName>
                                        </p:attrNameLst>
                                      </p:cBhvr>
                                      <p:rCtr x="-76" y="-81"/>
                                    </p:animMotion>
                                  </p:childTnLst>
                                </p:cTn>
                              </p:par>
                              <p:par>
                                <p:cTn id="76" presetID="0" presetClass="path" presetSubtype="0" accel="50000" decel="50000" fill="hold" nodeType="withEffect">
                                  <p:stCondLst>
                                    <p:cond delay="0"/>
                                  </p:stCondLst>
                                  <p:childTnLst>
                                    <p:animMotion origin="layout" path="M 8.33333E-7 -2.59259E-6 L -0.08056 -0.14791 " pathEditMode="relative" rAng="0" ptsTypes="AA">
                                      <p:cBhvr>
                                        <p:cTn id="77" dur="2000" fill="hold"/>
                                        <p:tgtEl>
                                          <p:spTgt spid="269"/>
                                        </p:tgtEl>
                                        <p:attrNameLst>
                                          <p:attrName>ppt_x</p:attrName>
                                          <p:attrName>ppt_y</p:attrName>
                                        </p:attrNameLst>
                                      </p:cBhvr>
                                      <p:rCtr x="-40" y="-74"/>
                                    </p:animMotion>
                                  </p:childTnLst>
                                </p:cTn>
                              </p:par>
                              <p:par>
                                <p:cTn id="78" presetID="0" presetClass="path" presetSubtype="0" accel="50000" decel="50000" fill="hold" nodeType="withEffect">
                                  <p:stCondLst>
                                    <p:cond delay="0"/>
                                  </p:stCondLst>
                                  <p:childTnLst>
                                    <p:animMotion origin="layout" path="M 1.94444E-6 -2.96296E-6 L -0.0349 -0.16898 " pathEditMode="relative" rAng="0" ptsTypes="AA">
                                      <p:cBhvr>
                                        <p:cTn id="79" dur="2000" fill="hold"/>
                                        <p:tgtEl>
                                          <p:spTgt spid="270"/>
                                        </p:tgtEl>
                                        <p:attrNameLst>
                                          <p:attrName>ppt_x</p:attrName>
                                          <p:attrName>ppt_y</p:attrName>
                                        </p:attrNameLst>
                                      </p:cBhvr>
                                      <p:rCtr x="-18" y="-84"/>
                                    </p:animMotion>
                                  </p:childTnLst>
                                </p:cTn>
                              </p:par>
                              <p:par>
                                <p:cTn id="80" presetID="0" presetClass="path" presetSubtype="0" accel="50000" decel="50000" fill="hold" nodeType="withEffect">
                                  <p:stCondLst>
                                    <p:cond delay="0"/>
                                  </p:stCondLst>
                                  <p:childTnLst>
                                    <p:animMotion origin="layout" path="M -5.55556E-7 -4.81481E-6 L 0.00764 -0.18449 " pathEditMode="relative" rAng="0" ptsTypes="AA">
                                      <p:cBhvr>
                                        <p:cTn id="81" dur="2000" fill="hold"/>
                                        <p:tgtEl>
                                          <p:spTgt spid="271"/>
                                        </p:tgtEl>
                                        <p:attrNameLst>
                                          <p:attrName>ppt_x</p:attrName>
                                          <p:attrName>ppt_y</p:attrName>
                                        </p:attrNameLst>
                                      </p:cBhvr>
                                      <p:rCtr x="4" y="-92"/>
                                    </p:animMotion>
                                  </p:childTnLst>
                                </p:cTn>
                              </p:par>
                              <p:par>
                                <p:cTn id="82" presetID="0" presetClass="path" presetSubtype="0" accel="50000" decel="50000" fill="hold" nodeType="withEffect">
                                  <p:stCondLst>
                                    <p:cond delay="0"/>
                                  </p:stCondLst>
                                  <p:childTnLst>
                                    <p:animMotion origin="layout" path="M 2.77778E-6 -4.81481E-6 L -0.11163 -0.18634 " pathEditMode="relative" rAng="0" ptsTypes="AA">
                                      <p:cBhvr>
                                        <p:cTn id="83" dur="2000" fill="hold"/>
                                        <p:tgtEl>
                                          <p:spTgt spid="95"/>
                                        </p:tgtEl>
                                        <p:attrNameLst>
                                          <p:attrName>ppt_x</p:attrName>
                                          <p:attrName>ppt_y</p:attrName>
                                        </p:attrNameLst>
                                      </p:cBhvr>
                                      <p:rCtr x="-56" y="-93"/>
                                    </p:animMotion>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fade">
                                      <p:cBhvr>
                                        <p:cTn id="87" dur="2000"/>
                                        <p:tgtEl>
                                          <p:spTgt spid="133"/>
                                        </p:tgtEl>
                                      </p:cBhvr>
                                    </p:animEffect>
                                  </p:childTnLst>
                                </p:cTn>
                              </p:par>
                              <p:par>
                                <p:cTn id="88" presetID="10" presetClass="entr" presetSubtype="0" fill="hold"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2000"/>
                                        <p:tgtEl>
                                          <p:spTgt spid="134"/>
                                        </p:tgtEl>
                                      </p:cBhvr>
                                    </p:animEffect>
                                  </p:childTnLst>
                                </p:cTn>
                              </p:par>
                              <p:par>
                                <p:cTn id="91" presetID="10" presetClass="entr" presetSubtype="0"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fade">
                                      <p:cBhvr>
                                        <p:cTn id="93" dur="2000"/>
                                        <p:tgtEl>
                                          <p:spTgt spid="135"/>
                                        </p:tgtEl>
                                      </p:cBhvr>
                                    </p:animEffect>
                                  </p:childTnLst>
                                </p:cTn>
                              </p:par>
                              <p:par>
                                <p:cTn id="94" presetID="10" presetClass="exit" presetSubtype="0" fill="hold" nodeType="withEffect">
                                  <p:stCondLst>
                                    <p:cond delay="0"/>
                                  </p:stCondLst>
                                  <p:childTnLst>
                                    <p:animEffect transition="out" filter="fade">
                                      <p:cBhvr>
                                        <p:cTn id="95" dur="2000"/>
                                        <p:tgtEl>
                                          <p:spTgt spid="93"/>
                                        </p:tgtEl>
                                      </p:cBhvr>
                                    </p:animEffect>
                                    <p:set>
                                      <p:cBhvr>
                                        <p:cTn id="96" dur="1" fill="hold">
                                          <p:stCondLst>
                                            <p:cond delay="1999"/>
                                          </p:stCondLst>
                                        </p:cTn>
                                        <p:tgtEl>
                                          <p:spTgt spid="9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94"/>
                                        </p:tgtEl>
                                      </p:cBhvr>
                                    </p:animEffect>
                                    <p:set>
                                      <p:cBhvr>
                                        <p:cTn id="99" dur="1" fill="hold">
                                          <p:stCondLst>
                                            <p:cond delay="1999"/>
                                          </p:stCondLst>
                                        </p:cTn>
                                        <p:tgtEl>
                                          <p:spTgt spid="9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95"/>
                                        </p:tgtEl>
                                      </p:cBhvr>
                                    </p:animEffect>
                                    <p:set>
                                      <p:cBhvr>
                                        <p:cTn id="102" dur="1" fill="hold">
                                          <p:stCondLst>
                                            <p:cond delay="1999"/>
                                          </p:stCondLst>
                                        </p:cTn>
                                        <p:tgtEl>
                                          <p:spTgt spid="9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269"/>
                                        </p:tgtEl>
                                      </p:cBhvr>
                                    </p:animEffect>
                                    <p:set>
                                      <p:cBhvr>
                                        <p:cTn id="105" dur="1" fill="hold">
                                          <p:stCondLst>
                                            <p:cond delay="1999"/>
                                          </p:stCondLst>
                                        </p:cTn>
                                        <p:tgtEl>
                                          <p:spTgt spid="26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270"/>
                                        </p:tgtEl>
                                      </p:cBhvr>
                                    </p:animEffect>
                                    <p:set>
                                      <p:cBhvr>
                                        <p:cTn id="108" dur="1" fill="hold">
                                          <p:stCondLst>
                                            <p:cond delay="1999"/>
                                          </p:stCondLst>
                                        </p:cTn>
                                        <p:tgtEl>
                                          <p:spTgt spid="2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271"/>
                                        </p:tgtEl>
                                      </p:cBhvr>
                                    </p:animEffect>
                                    <p:set>
                                      <p:cBhvr>
                                        <p:cTn id="111" dur="1" fill="hold">
                                          <p:stCondLst>
                                            <p:cond delay="1999"/>
                                          </p:stCondLst>
                                        </p:cTn>
                                        <p:tgtEl>
                                          <p:spTgt spid="271"/>
                                        </p:tgtEl>
                                        <p:attrNameLst>
                                          <p:attrName>style.visibility</p:attrName>
                                        </p:attrNameLst>
                                      </p:cBhvr>
                                      <p:to>
                                        <p:strVal val="hidden"/>
                                      </p:to>
                                    </p:set>
                                  </p:childTnLst>
                                </p:cTn>
                              </p:par>
                            </p:childTnLst>
                          </p:cTn>
                        </p:par>
                        <p:par>
                          <p:cTn id="112" fill="hold">
                            <p:stCondLst>
                              <p:cond delay="6000"/>
                            </p:stCondLst>
                            <p:childTnLst>
                              <p:par>
                                <p:cTn id="113" presetID="0" presetClass="path" presetSubtype="0" accel="50000" decel="50000" fill="hold" nodeType="afterEffect">
                                  <p:stCondLst>
                                    <p:cond delay="0"/>
                                  </p:stCondLst>
                                  <p:childTnLst>
                                    <p:animMotion origin="layout" path="M 0.0026 0.00903 L 0.01545 -0.1625 " pathEditMode="relative" rAng="0" ptsTypes="AA">
                                      <p:cBhvr>
                                        <p:cTn id="114" dur="2000" fill="hold"/>
                                        <p:tgtEl>
                                          <p:spTgt spid="257"/>
                                        </p:tgtEl>
                                        <p:attrNameLst>
                                          <p:attrName>ppt_x</p:attrName>
                                          <p:attrName>ppt_y</p:attrName>
                                        </p:attrNameLst>
                                      </p:cBhvr>
                                      <p:rCtr x="6" y="-86"/>
                                    </p:animMotion>
                                  </p:childTnLst>
                                </p:cTn>
                              </p:par>
                              <p:par>
                                <p:cTn id="115" presetID="0" presetClass="path" presetSubtype="0" accel="50000" decel="50000" fill="hold" nodeType="withEffect">
                                  <p:stCondLst>
                                    <p:cond delay="0"/>
                                  </p:stCondLst>
                                  <p:childTnLst>
                                    <p:animMotion origin="layout" path="M 0.00278 0.01111 L -0.05711 -0.1919 " pathEditMode="relative" rAng="0" ptsTypes="AA">
                                      <p:cBhvr>
                                        <p:cTn id="116" dur="2000" fill="hold"/>
                                        <p:tgtEl>
                                          <p:spTgt spid="256"/>
                                        </p:tgtEl>
                                        <p:attrNameLst>
                                          <p:attrName>ppt_x</p:attrName>
                                          <p:attrName>ppt_y</p:attrName>
                                        </p:attrNameLst>
                                      </p:cBhvr>
                                      <p:rCtr x="-30" y="-102"/>
                                    </p:animMotion>
                                  </p:childTnLst>
                                </p:cTn>
                              </p:par>
                              <p:par>
                                <p:cTn id="117" presetID="0" presetClass="path" presetSubtype="0" accel="50000" decel="50000" fill="hold" nodeType="withEffect">
                                  <p:stCondLst>
                                    <p:cond delay="0"/>
                                  </p:stCondLst>
                                  <p:childTnLst>
                                    <p:animMotion origin="layout" path="M 8.33333E-7 -4.81481E-6 L -0.04375 -0.16389 " pathEditMode="relative" ptsTypes="AA">
                                      <p:cBhvr>
                                        <p:cTn id="118" dur="2000" fill="hold"/>
                                        <p:tgtEl>
                                          <p:spTgt spid="259"/>
                                        </p:tgtEl>
                                        <p:attrNameLst>
                                          <p:attrName>ppt_x</p:attrName>
                                          <p:attrName>ppt_y</p:attrName>
                                        </p:attrNameLst>
                                      </p:cBhvr>
                                    </p:animMotion>
                                  </p:childTnLst>
                                </p:cTn>
                              </p:par>
                              <p:par>
                                <p:cTn id="119" presetID="0" presetClass="path" presetSubtype="0" accel="50000" decel="50000" fill="hold" nodeType="withEffect">
                                  <p:stCondLst>
                                    <p:cond delay="0"/>
                                  </p:stCondLst>
                                  <p:childTnLst>
                                    <p:animMotion origin="layout" path="M 0.00157 0.00579 L 0.02639 -0.19305 " pathEditMode="relative" rAng="0" ptsTypes="AA">
                                      <p:cBhvr>
                                        <p:cTn id="120" dur="2000" fill="hold"/>
                                        <p:tgtEl>
                                          <p:spTgt spid="258"/>
                                        </p:tgtEl>
                                        <p:attrNameLst>
                                          <p:attrName>ppt_x</p:attrName>
                                          <p:attrName>ppt_y</p:attrName>
                                        </p:attrNameLst>
                                      </p:cBhvr>
                                      <p:rCtr x="12" y="-100"/>
                                    </p:animMotion>
                                  </p:childTnLst>
                                </p:cTn>
                              </p:par>
                              <p:par>
                                <p:cTn id="121" presetID="0" presetClass="path" presetSubtype="0" accel="50000" decel="50000" fill="hold" nodeType="withEffect">
                                  <p:stCondLst>
                                    <p:cond delay="0"/>
                                  </p:stCondLst>
                                  <p:childTnLst>
                                    <p:animMotion origin="layout" path="M 0.00139 0.00695 L -0.16545 -0.16134 " pathEditMode="relative" rAng="0" ptsTypes="AA">
                                      <p:cBhvr>
                                        <p:cTn id="122" dur="2000" fill="hold"/>
                                        <p:tgtEl>
                                          <p:spTgt spid="261"/>
                                        </p:tgtEl>
                                        <p:attrNameLst>
                                          <p:attrName>ppt_x</p:attrName>
                                          <p:attrName>ppt_y</p:attrName>
                                        </p:attrNameLst>
                                      </p:cBhvr>
                                      <p:rCtr x="-84" y="-84"/>
                                    </p:animMotion>
                                  </p:childTnLst>
                                </p:cTn>
                              </p:par>
                              <p:par>
                                <p:cTn id="123" presetID="0" presetClass="path" presetSubtype="0" accel="50000" decel="50000" fill="hold" nodeType="withEffect">
                                  <p:stCondLst>
                                    <p:cond delay="0"/>
                                  </p:stCondLst>
                                  <p:childTnLst>
                                    <p:animMotion origin="layout" path="M -0.00121 0.01065 L -0.02882 -0.19305 " pathEditMode="relative" rAng="0" ptsTypes="AA">
                                      <p:cBhvr>
                                        <p:cTn id="124" dur="2000" fill="hold"/>
                                        <p:tgtEl>
                                          <p:spTgt spid="260"/>
                                        </p:tgtEl>
                                        <p:attrNameLst>
                                          <p:attrName>ppt_x</p:attrName>
                                          <p:attrName>ppt_y</p:attrName>
                                        </p:attrNameLst>
                                      </p:cBhvr>
                                      <p:rCtr x="-14" y="-102"/>
                                    </p:animMotion>
                                  </p:childTnLst>
                                </p:cTn>
                              </p:par>
                            </p:childTnLst>
                          </p:cTn>
                        </p:par>
                        <p:par>
                          <p:cTn id="125" fill="hold">
                            <p:stCondLst>
                              <p:cond delay="8000"/>
                            </p:stCondLst>
                            <p:childTnLst>
                              <p:par>
                                <p:cTn id="126" presetID="10" presetClass="entr" presetSubtype="0" fill="hold" nodeType="afterEffect">
                                  <p:stCondLst>
                                    <p:cond delay="0"/>
                                  </p:stCondLst>
                                  <p:childTnLst>
                                    <p:set>
                                      <p:cBhvr>
                                        <p:cTn id="127" dur="1" fill="hold">
                                          <p:stCondLst>
                                            <p:cond delay="0"/>
                                          </p:stCondLst>
                                        </p:cTn>
                                        <p:tgtEl>
                                          <p:spTgt spid="249"/>
                                        </p:tgtEl>
                                        <p:attrNameLst>
                                          <p:attrName>style.visibility</p:attrName>
                                        </p:attrNameLst>
                                      </p:cBhvr>
                                      <p:to>
                                        <p:strVal val="visible"/>
                                      </p:to>
                                    </p:set>
                                    <p:animEffect transition="in" filter="fade">
                                      <p:cBhvr>
                                        <p:cTn id="128" dur="2000"/>
                                        <p:tgtEl>
                                          <p:spTgt spid="249"/>
                                        </p:tgtEl>
                                      </p:cBhvr>
                                    </p:animEffect>
                                  </p:childTnLst>
                                </p:cTn>
                              </p:par>
                              <p:par>
                                <p:cTn id="129" presetID="10" presetClass="entr" presetSubtype="0" fill="hold" nodeType="withEffect">
                                  <p:stCondLst>
                                    <p:cond delay="0"/>
                                  </p:stCondLst>
                                  <p:childTnLst>
                                    <p:set>
                                      <p:cBhvr>
                                        <p:cTn id="130" dur="1" fill="hold">
                                          <p:stCondLst>
                                            <p:cond delay="0"/>
                                          </p:stCondLst>
                                        </p:cTn>
                                        <p:tgtEl>
                                          <p:spTgt spid="250"/>
                                        </p:tgtEl>
                                        <p:attrNameLst>
                                          <p:attrName>style.visibility</p:attrName>
                                        </p:attrNameLst>
                                      </p:cBhvr>
                                      <p:to>
                                        <p:strVal val="visible"/>
                                      </p:to>
                                    </p:set>
                                    <p:animEffect transition="in" filter="fade">
                                      <p:cBhvr>
                                        <p:cTn id="131" dur="2000"/>
                                        <p:tgtEl>
                                          <p:spTgt spid="250"/>
                                        </p:tgtEl>
                                      </p:cBhvr>
                                    </p:animEffect>
                                  </p:childTnLst>
                                </p:cTn>
                              </p:par>
                              <p:par>
                                <p:cTn id="132" presetID="10" presetClass="entr" presetSubtype="0" fill="hold" nodeType="withEffect">
                                  <p:stCondLst>
                                    <p:cond delay="0"/>
                                  </p:stCondLst>
                                  <p:childTnLst>
                                    <p:set>
                                      <p:cBhvr>
                                        <p:cTn id="133" dur="1" fill="hold">
                                          <p:stCondLst>
                                            <p:cond delay="0"/>
                                          </p:stCondLst>
                                        </p:cTn>
                                        <p:tgtEl>
                                          <p:spTgt spid="251"/>
                                        </p:tgtEl>
                                        <p:attrNameLst>
                                          <p:attrName>style.visibility</p:attrName>
                                        </p:attrNameLst>
                                      </p:cBhvr>
                                      <p:to>
                                        <p:strVal val="visible"/>
                                      </p:to>
                                    </p:set>
                                    <p:animEffect transition="in" filter="fade">
                                      <p:cBhvr>
                                        <p:cTn id="134" dur="2000"/>
                                        <p:tgtEl>
                                          <p:spTgt spid="251"/>
                                        </p:tgtEl>
                                      </p:cBhvr>
                                    </p:animEffect>
                                  </p:childTnLst>
                                </p:cTn>
                              </p:par>
                              <p:par>
                                <p:cTn id="135" presetID="10" presetClass="exit" presetSubtype="0" fill="hold" nodeType="withEffect">
                                  <p:stCondLst>
                                    <p:cond delay="0"/>
                                  </p:stCondLst>
                                  <p:childTnLst>
                                    <p:animEffect transition="out" filter="fade">
                                      <p:cBhvr>
                                        <p:cTn id="136" dur="2000"/>
                                        <p:tgtEl>
                                          <p:spTgt spid="256"/>
                                        </p:tgtEl>
                                      </p:cBhvr>
                                    </p:animEffect>
                                    <p:set>
                                      <p:cBhvr>
                                        <p:cTn id="137" dur="1" fill="hold">
                                          <p:stCondLst>
                                            <p:cond delay="1999"/>
                                          </p:stCondLst>
                                        </p:cTn>
                                        <p:tgtEl>
                                          <p:spTgt spid="256"/>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2000"/>
                                        <p:tgtEl>
                                          <p:spTgt spid="257"/>
                                        </p:tgtEl>
                                      </p:cBhvr>
                                    </p:animEffect>
                                    <p:set>
                                      <p:cBhvr>
                                        <p:cTn id="140" dur="1" fill="hold">
                                          <p:stCondLst>
                                            <p:cond delay="1999"/>
                                          </p:stCondLst>
                                        </p:cTn>
                                        <p:tgtEl>
                                          <p:spTgt spid="257"/>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0"/>
                                        <p:tgtEl>
                                          <p:spTgt spid="258"/>
                                        </p:tgtEl>
                                      </p:cBhvr>
                                    </p:animEffect>
                                    <p:set>
                                      <p:cBhvr>
                                        <p:cTn id="143" dur="1" fill="hold">
                                          <p:stCondLst>
                                            <p:cond delay="1999"/>
                                          </p:stCondLst>
                                        </p:cTn>
                                        <p:tgtEl>
                                          <p:spTgt spid="258"/>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0"/>
                                        <p:tgtEl>
                                          <p:spTgt spid="259"/>
                                        </p:tgtEl>
                                      </p:cBhvr>
                                    </p:animEffect>
                                    <p:set>
                                      <p:cBhvr>
                                        <p:cTn id="146" dur="1" fill="hold">
                                          <p:stCondLst>
                                            <p:cond delay="1999"/>
                                          </p:stCondLst>
                                        </p:cTn>
                                        <p:tgtEl>
                                          <p:spTgt spid="259"/>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0"/>
                                        <p:tgtEl>
                                          <p:spTgt spid="260"/>
                                        </p:tgtEl>
                                      </p:cBhvr>
                                    </p:animEffect>
                                    <p:set>
                                      <p:cBhvr>
                                        <p:cTn id="149" dur="1" fill="hold">
                                          <p:stCondLst>
                                            <p:cond delay="1999"/>
                                          </p:stCondLst>
                                        </p:cTn>
                                        <p:tgtEl>
                                          <p:spTgt spid="260"/>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2000"/>
                                        <p:tgtEl>
                                          <p:spTgt spid="261"/>
                                        </p:tgtEl>
                                      </p:cBhvr>
                                    </p:animEffect>
                                    <p:set>
                                      <p:cBhvr>
                                        <p:cTn id="152" dur="1" fill="hold">
                                          <p:stCondLst>
                                            <p:cond delay="1999"/>
                                          </p:stCondLst>
                                        </p:cTn>
                                        <p:tgtEl>
                                          <p:spTgt spid="261"/>
                                        </p:tgtEl>
                                        <p:attrNameLst>
                                          <p:attrName>style.visibility</p:attrName>
                                        </p:attrNameLst>
                                      </p:cBhvr>
                                      <p:to>
                                        <p:strVal val="hidden"/>
                                      </p:to>
                                    </p:set>
                                  </p:childTnLst>
                                </p:cTn>
                              </p:par>
                            </p:childTnLst>
                          </p:cTn>
                        </p:par>
                        <p:par>
                          <p:cTn id="153" fill="hold">
                            <p:stCondLst>
                              <p:cond delay="10000"/>
                            </p:stCondLst>
                            <p:childTnLst>
                              <p:par>
                                <p:cTn id="154" presetID="0" presetClass="path" presetSubtype="0" accel="50000" decel="50000" fill="hold" nodeType="afterEffect">
                                  <p:stCondLst>
                                    <p:cond delay="0"/>
                                  </p:stCondLst>
                                  <p:childTnLst>
                                    <p:animMotion origin="layout" path="M -2.77778E-6 -0.00023 L 0.01528 -0.19708 " pathEditMode="relative" rAng="0" ptsTypes="AA">
                                      <p:cBhvr>
                                        <p:cTn id="155" dur="2000" fill="hold"/>
                                        <p:tgtEl>
                                          <p:spTgt spid="264"/>
                                        </p:tgtEl>
                                        <p:attrNameLst>
                                          <p:attrName>ppt_x</p:attrName>
                                          <p:attrName>ppt_y</p:attrName>
                                        </p:attrNameLst>
                                      </p:cBhvr>
                                      <p:rCtr x="8" y="-99"/>
                                    </p:animMotion>
                                  </p:childTnLst>
                                </p:cTn>
                              </p:par>
                              <p:par>
                                <p:cTn id="156" presetID="0" presetClass="path" presetSubtype="0" accel="50000" decel="50000" fill="hold" nodeType="withEffect">
                                  <p:stCondLst>
                                    <p:cond delay="0"/>
                                  </p:stCondLst>
                                  <p:childTnLst>
                                    <p:animMotion origin="layout" path="M 1.11111E-6 3.4143E-6 L 0.07153 -0.2112 " pathEditMode="relative" rAng="0" ptsTypes="AA">
                                      <p:cBhvr>
                                        <p:cTn id="157" dur="2000" fill="hold"/>
                                        <p:tgtEl>
                                          <p:spTgt spid="265"/>
                                        </p:tgtEl>
                                        <p:attrNameLst>
                                          <p:attrName>ppt_x</p:attrName>
                                          <p:attrName>ppt_y</p:attrName>
                                        </p:attrNameLst>
                                      </p:cBhvr>
                                      <p:rCtr x="36" y="-106"/>
                                    </p:animMotion>
                                  </p:childTnLst>
                                </p:cTn>
                              </p:par>
                              <p:par>
                                <p:cTn id="158" presetID="0" presetClass="path" presetSubtype="0" accel="50000" decel="50000" fill="hold" nodeType="withEffect">
                                  <p:stCondLst>
                                    <p:cond delay="0"/>
                                  </p:stCondLst>
                                  <p:childTnLst>
                                    <p:animMotion origin="layout" path="M 3.61111E-6 1.90608E-6 L 0.11666 -0.20449 " pathEditMode="relative" rAng="0" ptsTypes="AA">
                                      <p:cBhvr>
                                        <p:cTn id="159" dur="2000" fill="hold"/>
                                        <p:tgtEl>
                                          <p:spTgt spid="266"/>
                                        </p:tgtEl>
                                        <p:attrNameLst>
                                          <p:attrName>ppt_x</p:attrName>
                                          <p:attrName>ppt_y</p:attrName>
                                        </p:attrNameLst>
                                      </p:cBhvr>
                                      <p:rCtr x="58" y="-102"/>
                                    </p:animMotion>
                                  </p:childTnLst>
                                </p:cTn>
                              </p:par>
                              <p:par>
                                <p:cTn id="160" presetID="0" presetClass="path" presetSubtype="0" accel="50000" decel="50000" fill="hold" nodeType="withEffect">
                                  <p:stCondLst>
                                    <p:cond delay="0"/>
                                  </p:stCondLst>
                                  <p:childTnLst>
                                    <p:animMotion origin="layout" path="M 3.05556E-6 3.98103E-6 L -0.08907 -0.20588 " pathEditMode="relative" rAng="0" ptsTypes="AA">
                                      <p:cBhvr>
                                        <p:cTn id="161" dur="2000" fill="hold"/>
                                        <p:tgtEl>
                                          <p:spTgt spid="267"/>
                                        </p:tgtEl>
                                        <p:attrNameLst>
                                          <p:attrName>ppt_x</p:attrName>
                                          <p:attrName>ppt_y</p:attrName>
                                        </p:attrNameLst>
                                      </p:cBhvr>
                                      <p:rCtr x="-45" y="-103"/>
                                    </p:animMotion>
                                  </p:childTnLst>
                                </p:cTn>
                              </p:par>
                              <p:par>
                                <p:cTn id="162" presetID="0" presetClass="path" presetSubtype="0" accel="50000" decel="50000" fill="hold" nodeType="withEffect">
                                  <p:stCondLst>
                                    <p:cond delay="0"/>
                                  </p:stCondLst>
                                  <p:childTnLst>
                                    <p:animMotion origin="layout" path="M -2.22222E-6 -1.68864E-7 L -0.04062 -0.20171 " pathEditMode="relative" rAng="0" ptsTypes="AA">
                                      <p:cBhvr>
                                        <p:cTn id="163" dur="2000" fill="hold"/>
                                        <p:tgtEl>
                                          <p:spTgt spid="268"/>
                                        </p:tgtEl>
                                        <p:attrNameLst>
                                          <p:attrName>ppt_x</p:attrName>
                                          <p:attrName>ppt_y</p:attrName>
                                        </p:attrNameLst>
                                      </p:cBhvr>
                                      <p:rCtr x="-20" y="-101"/>
                                    </p:animMotion>
                                  </p:childTnLst>
                                </p:cTn>
                              </p:par>
                              <p:par>
                                <p:cTn id="164" presetID="0" presetClass="path" presetSubtype="0" accel="50000" decel="50000" fill="hold" nodeType="withEffect">
                                  <p:stCondLst>
                                    <p:cond delay="0"/>
                                  </p:stCondLst>
                                  <p:childTnLst>
                                    <p:animMotion origin="layout" path="M -1.11111E-6 0.00532 L 0.00903 -0.1994 " pathEditMode="relative" rAng="0" ptsTypes="AA">
                                      <p:cBhvr>
                                        <p:cTn id="165" dur="2000" fill="hold"/>
                                        <p:tgtEl>
                                          <p:spTgt spid="136"/>
                                        </p:tgtEl>
                                        <p:attrNameLst>
                                          <p:attrName>ppt_x</p:attrName>
                                          <p:attrName>ppt_y</p:attrName>
                                        </p:attrNameLst>
                                      </p:cBhvr>
                                      <p:rCtr x="5" y="-102"/>
                                    </p:animMotion>
                                  </p:childTnLst>
                                </p:cTn>
                              </p:par>
                            </p:childTnLst>
                          </p:cTn>
                        </p:par>
                        <p:par>
                          <p:cTn id="166" fill="hold">
                            <p:stCondLst>
                              <p:cond delay="12000"/>
                            </p:stCondLst>
                            <p:childTnLst>
                              <p:par>
                                <p:cTn id="167" presetID="10" presetClass="exit" presetSubtype="0" fill="hold" grpId="0" nodeType="afterEffect">
                                  <p:stCondLst>
                                    <p:cond delay="0"/>
                                  </p:stCondLst>
                                  <p:childTnLst>
                                    <p:animEffect transition="out" filter="fade">
                                      <p:cBhvr>
                                        <p:cTn id="168" dur="2000"/>
                                        <p:tgtEl>
                                          <p:spTgt spid="222"/>
                                        </p:tgtEl>
                                      </p:cBhvr>
                                    </p:animEffect>
                                    <p:set>
                                      <p:cBhvr>
                                        <p:cTn id="169" dur="1" fill="hold">
                                          <p:stCondLst>
                                            <p:cond delay="1999"/>
                                          </p:stCondLst>
                                        </p:cTn>
                                        <p:tgtEl>
                                          <p:spTgt spid="222"/>
                                        </p:tgtEl>
                                        <p:attrNameLst>
                                          <p:attrName>style.visibility</p:attrName>
                                        </p:attrNameLst>
                                      </p:cBhvr>
                                      <p:to>
                                        <p:strVal val="hidden"/>
                                      </p:to>
                                    </p:set>
                                  </p:childTnLst>
                                </p:cTn>
                              </p:par>
                            </p:childTnLst>
                          </p:cTn>
                        </p:par>
                        <p:par>
                          <p:cTn id="170" fill="hold">
                            <p:stCondLst>
                              <p:cond delay="14000"/>
                            </p:stCondLst>
                            <p:childTnLst>
                              <p:par>
                                <p:cTn id="171" presetID="10" presetClass="entr" presetSubtype="0" fill="hold" nodeType="afterEffect">
                                  <p:stCondLst>
                                    <p:cond delay="0"/>
                                  </p:stCondLst>
                                  <p:childTnLst>
                                    <p:set>
                                      <p:cBhvr>
                                        <p:cTn id="172" dur="1" fill="hold">
                                          <p:stCondLst>
                                            <p:cond delay="0"/>
                                          </p:stCondLst>
                                        </p:cTn>
                                        <p:tgtEl>
                                          <p:spTgt spid="84"/>
                                        </p:tgtEl>
                                        <p:attrNameLst>
                                          <p:attrName>style.visibility</p:attrName>
                                        </p:attrNameLst>
                                      </p:cBhvr>
                                      <p:to>
                                        <p:strVal val="visible"/>
                                      </p:to>
                                    </p:set>
                                    <p:animEffect transition="in" filter="fade">
                                      <p:cBhvr>
                                        <p:cTn id="173" dur="2000"/>
                                        <p:tgtEl>
                                          <p:spTgt spid="84"/>
                                        </p:tgtEl>
                                      </p:cBhvr>
                                    </p:animEffect>
                                  </p:childTnLst>
                                </p:cTn>
                              </p:par>
                              <p:par>
                                <p:cTn id="174" presetID="10" presetClass="entr" presetSubtype="0" fill="hold" nodeType="withEffect">
                                  <p:stCondLst>
                                    <p:cond delay="0"/>
                                  </p:stCondLst>
                                  <p:childTnLst>
                                    <p:set>
                                      <p:cBhvr>
                                        <p:cTn id="175" dur="1" fill="hold">
                                          <p:stCondLst>
                                            <p:cond delay="0"/>
                                          </p:stCondLst>
                                        </p:cTn>
                                        <p:tgtEl>
                                          <p:spTgt spid="98"/>
                                        </p:tgtEl>
                                        <p:attrNameLst>
                                          <p:attrName>style.visibility</p:attrName>
                                        </p:attrNameLst>
                                      </p:cBhvr>
                                      <p:to>
                                        <p:strVal val="visible"/>
                                      </p:to>
                                    </p:set>
                                    <p:animEffect transition="in" filter="fade">
                                      <p:cBhvr>
                                        <p:cTn id="176" dur="2000"/>
                                        <p:tgtEl>
                                          <p:spTgt spid="98"/>
                                        </p:tgtEl>
                                      </p:cBhvr>
                                    </p:animEffect>
                                  </p:childTnLst>
                                </p:cTn>
                              </p:par>
                              <p:par>
                                <p:cTn id="177" presetID="10" presetClass="entr" presetSubtype="0" fill="hold" nodeType="withEffect">
                                  <p:stCondLst>
                                    <p:cond delay="0"/>
                                  </p:stCondLst>
                                  <p:childTnLst>
                                    <p:set>
                                      <p:cBhvr>
                                        <p:cTn id="178" dur="1" fill="hold">
                                          <p:stCondLst>
                                            <p:cond delay="0"/>
                                          </p:stCondLst>
                                        </p:cTn>
                                        <p:tgtEl>
                                          <p:spTgt spid="99"/>
                                        </p:tgtEl>
                                        <p:attrNameLst>
                                          <p:attrName>style.visibility</p:attrName>
                                        </p:attrNameLst>
                                      </p:cBhvr>
                                      <p:to>
                                        <p:strVal val="visible"/>
                                      </p:to>
                                    </p:set>
                                    <p:animEffect transition="in" filter="fade">
                                      <p:cBhvr>
                                        <p:cTn id="179" dur="2000"/>
                                        <p:tgtEl>
                                          <p:spTgt spid="99"/>
                                        </p:tgtEl>
                                      </p:cBhvr>
                                    </p:animEffect>
                                  </p:childTnLst>
                                </p:cTn>
                              </p:par>
                              <p:par>
                                <p:cTn id="180" presetID="10" presetClass="exit" presetSubtype="0" fill="hold" nodeType="withEffect">
                                  <p:stCondLst>
                                    <p:cond delay="0"/>
                                  </p:stCondLst>
                                  <p:childTnLst>
                                    <p:animEffect transition="out" filter="fade">
                                      <p:cBhvr>
                                        <p:cTn id="181" dur="2000"/>
                                        <p:tgtEl>
                                          <p:spTgt spid="264"/>
                                        </p:tgtEl>
                                      </p:cBhvr>
                                    </p:animEffect>
                                    <p:set>
                                      <p:cBhvr>
                                        <p:cTn id="182" dur="1" fill="hold">
                                          <p:stCondLst>
                                            <p:cond delay="1999"/>
                                          </p:stCondLst>
                                        </p:cTn>
                                        <p:tgtEl>
                                          <p:spTgt spid="264"/>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2000"/>
                                        <p:tgtEl>
                                          <p:spTgt spid="265"/>
                                        </p:tgtEl>
                                      </p:cBhvr>
                                    </p:animEffect>
                                    <p:set>
                                      <p:cBhvr>
                                        <p:cTn id="185" dur="1" fill="hold">
                                          <p:stCondLst>
                                            <p:cond delay="1999"/>
                                          </p:stCondLst>
                                        </p:cTn>
                                        <p:tgtEl>
                                          <p:spTgt spid="265"/>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000"/>
                                        <p:tgtEl>
                                          <p:spTgt spid="266"/>
                                        </p:tgtEl>
                                      </p:cBhvr>
                                    </p:animEffect>
                                    <p:set>
                                      <p:cBhvr>
                                        <p:cTn id="188" dur="1" fill="hold">
                                          <p:stCondLst>
                                            <p:cond delay="1999"/>
                                          </p:stCondLst>
                                        </p:cTn>
                                        <p:tgtEl>
                                          <p:spTgt spid="266"/>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2000"/>
                                        <p:tgtEl>
                                          <p:spTgt spid="267"/>
                                        </p:tgtEl>
                                      </p:cBhvr>
                                    </p:animEffect>
                                    <p:set>
                                      <p:cBhvr>
                                        <p:cTn id="191" dur="1" fill="hold">
                                          <p:stCondLst>
                                            <p:cond delay="1999"/>
                                          </p:stCondLst>
                                        </p:cTn>
                                        <p:tgtEl>
                                          <p:spTgt spid="267"/>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2000"/>
                                        <p:tgtEl>
                                          <p:spTgt spid="268"/>
                                        </p:tgtEl>
                                      </p:cBhvr>
                                    </p:animEffect>
                                    <p:set>
                                      <p:cBhvr>
                                        <p:cTn id="194" dur="1" fill="hold">
                                          <p:stCondLst>
                                            <p:cond delay="1999"/>
                                          </p:stCondLst>
                                        </p:cTn>
                                        <p:tgtEl>
                                          <p:spTgt spid="268"/>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2000"/>
                                        <p:tgtEl>
                                          <p:spTgt spid="136"/>
                                        </p:tgtEl>
                                      </p:cBhvr>
                                    </p:animEffect>
                                    <p:set>
                                      <p:cBhvr>
                                        <p:cTn id="197" dur="1" fill="hold">
                                          <p:stCondLst>
                                            <p:cond delay="1999"/>
                                          </p:stCondLst>
                                        </p:cTn>
                                        <p:tgtEl>
                                          <p:spTgt spid="136"/>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
                                        </p:tgtEl>
                                        <p:attrNameLst>
                                          <p:attrName>style.visibility</p:attrName>
                                        </p:attrNameLst>
                                      </p:cBhvr>
                                      <p:to>
                                        <p:strVal val="visible"/>
                                      </p:to>
                                    </p:set>
                                    <p:animEffect transition="in" filter="fade">
                                      <p:cBhvr>
                                        <p:cTn id="202" dur="2000"/>
                                        <p:tgtEl>
                                          <p:spTgt spid="3"/>
                                        </p:tgtEl>
                                      </p:cBhvr>
                                    </p:animEffect>
                                  </p:childTnLst>
                                </p:cTn>
                              </p:par>
                            </p:childTnLst>
                          </p:cTn>
                        </p:par>
                        <p:par>
                          <p:cTn id="203" fill="hold">
                            <p:stCondLst>
                              <p:cond delay="2000"/>
                            </p:stCondLst>
                            <p:childTnLst>
                              <p:par>
                                <p:cTn id="204" presetID="12" presetClass="entr" presetSubtype="4" fill="hold" nodeType="afterEffect">
                                  <p:stCondLst>
                                    <p:cond delay="0"/>
                                  </p:stCondLst>
                                  <p:childTnLst>
                                    <p:set>
                                      <p:cBhvr>
                                        <p:cTn id="205" dur="1" fill="hold">
                                          <p:stCondLst>
                                            <p:cond delay="0"/>
                                          </p:stCondLst>
                                        </p:cTn>
                                        <p:tgtEl>
                                          <p:spTgt spid="16"/>
                                        </p:tgtEl>
                                        <p:attrNameLst>
                                          <p:attrName>style.visibility</p:attrName>
                                        </p:attrNameLst>
                                      </p:cBhvr>
                                      <p:to>
                                        <p:strVal val="visible"/>
                                      </p:to>
                                    </p:set>
                                    <p:animEffect transition="in" filter="slide(fromBottom)">
                                      <p:cBhvr>
                                        <p:cTn id="206" dur="500"/>
                                        <p:tgtEl>
                                          <p:spTgt spid="16"/>
                                        </p:tgtEl>
                                      </p:cBhvr>
                                    </p:animEffect>
                                  </p:childTnLst>
                                </p:cTn>
                              </p:par>
                            </p:childTnLst>
                          </p:cTn>
                        </p:par>
                        <p:par>
                          <p:cTn id="207" fill="hold">
                            <p:stCondLst>
                              <p:cond delay="2500"/>
                            </p:stCondLst>
                            <p:childTnLst>
                              <p:par>
                                <p:cTn id="208" presetID="0" presetClass="path" presetSubtype="0" accel="50000" decel="50000" fill="hold" nodeType="afterEffect">
                                  <p:stCondLst>
                                    <p:cond delay="0"/>
                                  </p:stCondLst>
                                  <p:childTnLst>
                                    <p:animMotion origin="layout" path="M -5.55556E-6 -8.14815E-6 L 0.01718 -0.22987 " pathEditMode="relative" ptsTypes="AA">
                                      <p:cBhvr>
                                        <p:cTn id="209" dur="2000" fill="hold"/>
                                        <p:tgtEl>
                                          <p:spTgt spid="133"/>
                                        </p:tgtEl>
                                        <p:attrNameLst>
                                          <p:attrName>ppt_x</p:attrName>
                                          <p:attrName>ppt_y</p:attrName>
                                        </p:attrNameLst>
                                      </p:cBhvr>
                                    </p:animMotion>
                                  </p:childTnLst>
                                </p:cTn>
                              </p:par>
                              <p:par>
                                <p:cTn id="210" presetID="0" presetClass="path" presetSubtype="0" accel="50000" decel="50000" fill="hold" nodeType="withEffect">
                                  <p:stCondLst>
                                    <p:cond delay="0"/>
                                  </p:stCondLst>
                                  <p:childTnLst>
                                    <p:animMotion origin="layout" path="M 1.66667E-6 4.24705E-6 L 0.25798 -0.22462 " pathEditMode="relative" rAng="0" ptsTypes="AA">
                                      <p:cBhvr>
                                        <p:cTn id="211" dur="2000" fill="hold"/>
                                        <p:tgtEl>
                                          <p:spTgt spid="134"/>
                                        </p:tgtEl>
                                        <p:attrNameLst>
                                          <p:attrName>ppt_x</p:attrName>
                                          <p:attrName>ppt_y</p:attrName>
                                        </p:attrNameLst>
                                      </p:cBhvr>
                                      <p:rCtr x="129" y="-112"/>
                                    </p:animMotion>
                                  </p:childTnLst>
                                </p:cTn>
                              </p:par>
                              <p:par>
                                <p:cTn id="212" presetID="0" presetClass="path" presetSubtype="0" accel="50000" decel="50000" fill="hold" nodeType="withEffect">
                                  <p:stCondLst>
                                    <p:cond delay="0"/>
                                  </p:stCondLst>
                                  <p:childTnLst>
                                    <p:animMotion origin="layout" path="M 0 -3.678E-6 L 0.4974 -0.22183 " pathEditMode="relative" rAng="0" ptsTypes="AA">
                                      <p:cBhvr>
                                        <p:cTn id="213" dur="2000" fill="hold"/>
                                        <p:tgtEl>
                                          <p:spTgt spid="135"/>
                                        </p:tgtEl>
                                        <p:attrNameLst>
                                          <p:attrName>ppt_x</p:attrName>
                                          <p:attrName>ppt_y</p:attrName>
                                        </p:attrNameLst>
                                      </p:cBhvr>
                                      <p:rCtr x="249" y="-111"/>
                                    </p:animMotion>
                                  </p:childTnLst>
                                </p:cTn>
                              </p:par>
                              <p:par>
                                <p:cTn id="214" presetID="0" presetClass="path" presetSubtype="0" accel="50000" decel="50000" fill="hold" nodeType="withEffect">
                                  <p:stCondLst>
                                    <p:cond delay="0"/>
                                  </p:stCondLst>
                                  <p:childTnLst>
                                    <p:animMotion origin="layout" path="M 1.66667E-6 -3.29864E-6 L -0.21945 -0.22045 " pathEditMode="relative" rAng="0" ptsTypes="AA">
                                      <p:cBhvr>
                                        <p:cTn id="215" dur="2000" fill="hold"/>
                                        <p:tgtEl>
                                          <p:spTgt spid="249"/>
                                        </p:tgtEl>
                                        <p:attrNameLst>
                                          <p:attrName>ppt_x</p:attrName>
                                          <p:attrName>ppt_y</p:attrName>
                                        </p:attrNameLst>
                                      </p:cBhvr>
                                      <p:rCtr x="-110" y="-110"/>
                                    </p:animMotion>
                                  </p:childTnLst>
                                </p:cTn>
                              </p:par>
                              <p:par>
                                <p:cTn id="216" presetID="0" presetClass="path" presetSubtype="0" accel="50000" decel="50000" fill="hold" nodeType="withEffect">
                                  <p:stCondLst>
                                    <p:cond delay="0"/>
                                  </p:stCondLst>
                                  <p:childTnLst>
                                    <p:animMotion origin="layout" path="M -3.88889E-6 3.7037E-6 L 0.02014 -0.22871 " pathEditMode="relative" rAng="0" ptsTypes="AA">
                                      <p:cBhvr>
                                        <p:cTn id="217" dur="2000" fill="hold"/>
                                        <p:tgtEl>
                                          <p:spTgt spid="250"/>
                                        </p:tgtEl>
                                        <p:attrNameLst>
                                          <p:attrName>ppt_x</p:attrName>
                                          <p:attrName>ppt_y</p:attrName>
                                        </p:attrNameLst>
                                      </p:cBhvr>
                                      <p:rCtr x="10" y="-114"/>
                                    </p:animMotion>
                                  </p:childTnLst>
                                </p:cTn>
                              </p:par>
                              <p:par>
                                <p:cTn id="218" presetID="0" presetClass="path" presetSubtype="0" accel="50000" decel="50000" fill="hold" nodeType="withEffect">
                                  <p:stCondLst>
                                    <p:cond delay="0"/>
                                  </p:stCondLst>
                                  <p:childTnLst>
                                    <p:animMotion origin="layout" path="M 0.0026 -0.00255 L 0.26128 -0.2267 " pathEditMode="relative" rAng="0" ptsTypes="AA">
                                      <p:cBhvr>
                                        <p:cTn id="219" dur="2000" fill="hold"/>
                                        <p:tgtEl>
                                          <p:spTgt spid="251"/>
                                        </p:tgtEl>
                                        <p:attrNameLst>
                                          <p:attrName>ppt_x</p:attrName>
                                          <p:attrName>ppt_y</p:attrName>
                                        </p:attrNameLst>
                                      </p:cBhvr>
                                      <p:rCtr x="129" y="-112"/>
                                    </p:animMotion>
                                  </p:childTnLst>
                                </p:cTn>
                              </p:par>
                              <p:par>
                                <p:cTn id="220" presetID="0" presetClass="path" presetSubtype="0" accel="50000" decel="50000" fill="hold" nodeType="withEffect">
                                  <p:stCondLst>
                                    <p:cond delay="0"/>
                                  </p:stCondLst>
                                  <p:childTnLst>
                                    <p:animMotion origin="layout" path="M -5.55556E-7 4.24705E-6 L -0.13542 -0.22439 " pathEditMode="relative" rAng="0" ptsTypes="AA">
                                      <p:cBhvr>
                                        <p:cTn id="221" dur="2000" fill="hold"/>
                                        <p:tgtEl>
                                          <p:spTgt spid="99"/>
                                        </p:tgtEl>
                                        <p:attrNameLst>
                                          <p:attrName>ppt_x</p:attrName>
                                          <p:attrName>ppt_y</p:attrName>
                                        </p:attrNameLst>
                                      </p:cBhvr>
                                      <p:rCtr x="-68" y="-112"/>
                                    </p:animMotion>
                                  </p:childTnLst>
                                </p:cTn>
                              </p:par>
                              <p:par>
                                <p:cTn id="222" presetID="0" presetClass="path" presetSubtype="0" accel="50000" decel="50000" fill="hold" nodeType="withEffect">
                                  <p:stCondLst>
                                    <p:cond delay="0"/>
                                  </p:stCondLst>
                                  <p:childTnLst>
                                    <p:animMotion origin="layout" path="M 2.77778E-7 -4.99422E-6 L -0.52604 -0.21998 " pathEditMode="relative" rAng="0" ptsTypes="AA">
                                      <p:cBhvr>
                                        <p:cTn id="223" dur="2000" fill="hold"/>
                                        <p:tgtEl>
                                          <p:spTgt spid="98"/>
                                        </p:tgtEl>
                                        <p:attrNameLst>
                                          <p:attrName>ppt_x</p:attrName>
                                          <p:attrName>ppt_y</p:attrName>
                                        </p:attrNameLst>
                                      </p:cBhvr>
                                      <p:rCtr x="-263" y="-110"/>
                                    </p:animMotion>
                                  </p:childTnLst>
                                </p:cTn>
                              </p:par>
                              <p:par>
                                <p:cTn id="224" presetID="0" presetClass="path" presetSubtype="0" accel="50000" decel="50000" fill="hold" nodeType="withEffect">
                                  <p:stCondLst>
                                    <p:cond delay="0"/>
                                  </p:stCondLst>
                                  <p:childTnLst>
                                    <p:animMotion origin="layout" path="M -1.11111E-6 -3.48601E-6 L -0.00035 -0.21813 " pathEditMode="relative" rAng="0" ptsTypes="AA">
                                      <p:cBhvr>
                                        <p:cTn id="225" dur="2000" fill="hold"/>
                                        <p:tgtEl>
                                          <p:spTgt spid="84"/>
                                        </p:tgtEl>
                                        <p:attrNameLst>
                                          <p:attrName>ppt_x</p:attrName>
                                          <p:attrName>ppt_y</p:attrName>
                                        </p:attrNameLst>
                                      </p:cBhvr>
                                      <p:rCtr x="0" y="-109"/>
                                    </p:animMotion>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19"/>
                                        </p:tgtEl>
                                        <p:attrNameLst>
                                          <p:attrName>style.visibility</p:attrName>
                                        </p:attrNameLst>
                                      </p:cBhvr>
                                      <p:to>
                                        <p:strVal val="visible"/>
                                      </p:to>
                                    </p:set>
                                    <p:animEffect transition="in" filter="fade">
                                      <p:cBhvr>
                                        <p:cTn id="230" dur="1000"/>
                                        <p:tgtEl>
                                          <p:spTgt spid="19"/>
                                        </p:tgtEl>
                                      </p:cBhvr>
                                    </p:animEffect>
                                  </p:childTnLst>
                                </p:cTn>
                              </p:par>
                            </p:childTnLst>
                          </p:cTn>
                        </p:par>
                        <p:par>
                          <p:cTn id="231" fill="hold">
                            <p:stCondLst>
                              <p:cond delay="1000"/>
                            </p:stCondLst>
                            <p:childTnLst>
                              <p:par>
                                <p:cTn id="232" presetID="10" presetClass="exit" presetSubtype="0" fill="hold" nodeType="afterEffect">
                                  <p:stCondLst>
                                    <p:cond delay="0"/>
                                  </p:stCondLst>
                                  <p:childTnLst>
                                    <p:animEffect transition="out" filter="fade">
                                      <p:cBhvr>
                                        <p:cTn id="233" dur="1000"/>
                                        <p:tgtEl>
                                          <p:spTgt spid="251"/>
                                        </p:tgtEl>
                                      </p:cBhvr>
                                    </p:animEffect>
                                    <p:set>
                                      <p:cBhvr>
                                        <p:cTn id="234" dur="1" fill="hold">
                                          <p:stCondLst>
                                            <p:cond delay="999"/>
                                          </p:stCondLst>
                                        </p:cTn>
                                        <p:tgtEl>
                                          <p:spTgt spid="251"/>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1000"/>
                                        <p:tgtEl>
                                          <p:spTgt spid="250"/>
                                        </p:tgtEl>
                                      </p:cBhvr>
                                    </p:animEffect>
                                    <p:set>
                                      <p:cBhvr>
                                        <p:cTn id="237" dur="1" fill="hold">
                                          <p:stCondLst>
                                            <p:cond delay="999"/>
                                          </p:stCondLst>
                                        </p:cTn>
                                        <p:tgtEl>
                                          <p:spTgt spid="250"/>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1000"/>
                                        <p:tgtEl>
                                          <p:spTgt spid="249"/>
                                        </p:tgtEl>
                                      </p:cBhvr>
                                    </p:animEffect>
                                    <p:set>
                                      <p:cBhvr>
                                        <p:cTn id="240" dur="1" fill="hold">
                                          <p:stCondLst>
                                            <p:cond delay="999"/>
                                          </p:stCondLst>
                                        </p:cTn>
                                        <p:tgtEl>
                                          <p:spTgt spid="249"/>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1000"/>
                                        <p:tgtEl>
                                          <p:spTgt spid="135"/>
                                        </p:tgtEl>
                                      </p:cBhvr>
                                    </p:animEffect>
                                    <p:set>
                                      <p:cBhvr>
                                        <p:cTn id="243" dur="1" fill="hold">
                                          <p:stCondLst>
                                            <p:cond delay="999"/>
                                          </p:stCondLst>
                                        </p:cTn>
                                        <p:tgtEl>
                                          <p:spTgt spid="135"/>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1000"/>
                                        <p:tgtEl>
                                          <p:spTgt spid="134"/>
                                        </p:tgtEl>
                                      </p:cBhvr>
                                    </p:animEffect>
                                    <p:set>
                                      <p:cBhvr>
                                        <p:cTn id="246" dur="1" fill="hold">
                                          <p:stCondLst>
                                            <p:cond delay="999"/>
                                          </p:stCondLst>
                                        </p:cTn>
                                        <p:tgtEl>
                                          <p:spTgt spid="134"/>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1000"/>
                                        <p:tgtEl>
                                          <p:spTgt spid="133"/>
                                        </p:tgtEl>
                                      </p:cBhvr>
                                    </p:animEffect>
                                    <p:set>
                                      <p:cBhvr>
                                        <p:cTn id="249" dur="1" fill="hold">
                                          <p:stCondLst>
                                            <p:cond delay="999"/>
                                          </p:stCondLst>
                                        </p:cTn>
                                        <p:tgtEl>
                                          <p:spTgt spid="133"/>
                                        </p:tgtEl>
                                        <p:attrNameLst>
                                          <p:attrName>style.visibility</p:attrName>
                                        </p:attrNameLst>
                                      </p:cBhvr>
                                      <p:to>
                                        <p:strVal val="hidden"/>
                                      </p:to>
                                    </p:set>
                                  </p:childTnLst>
                                </p:cTn>
                              </p:par>
                              <p:par>
                                <p:cTn id="250" presetID="10" presetClass="exit" presetSubtype="0" fill="hold" nodeType="withEffect">
                                  <p:stCondLst>
                                    <p:cond delay="0"/>
                                  </p:stCondLst>
                                  <p:childTnLst>
                                    <p:animEffect transition="out" filter="fade">
                                      <p:cBhvr>
                                        <p:cTn id="251" dur="1000"/>
                                        <p:tgtEl>
                                          <p:spTgt spid="99"/>
                                        </p:tgtEl>
                                      </p:cBhvr>
                                    </p:animEffect>
                                    <p:set>
                                      <p:cBhvr>
                                        <p:cTn id="252" dur="1" fill="hold">
                                          <p:stCondLst>
                                            <p:cond delay="999"/>
                                          </p:stCondLst>
                                        </p:cTn>
                                        <p:tgtEl>
                                          <p:spTgt spid="99"/>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1000"/>
                                        <p:tgtEl>
                                          <p:spTgt spid="98"/>
                                        </p:tgtEl>
                                      </p:cBhvr>
                                    </p:animEffect>
                                    <p:set>
                                      <p:cBhvr>
                                        <p:cTn id="255" dur="1" fill="hold">
                                          <p:stCondLst>
                                            <p:cond delay="999"/>
                                          </p:stCondLst>
                                        </p:cTn>
                                        <p:tgtEl>
                                          <p:spTgt spid="98"/>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1000"/>
                                        <p:tgtEl>
                                          <p:spTgt spid="84"/>
                                        </p:tgtEl>
                                      </p:cBhvr>
                                    </p:animEffect>
                                    <p:set>
                                      <p:cBhvr>
                                        <p:cTn id="258" dur="1" fill="hold">
                                          <p:stCondLst>
                                            <p:cond delay="999"/>
                                          </p:stCondLst>
                                        </p:cTn>
                                        <p:tgtEl>
                                          <p:spTgt spid="84"/>
                                        </p:tgtEl>
                                        <p:attrNameLst>
                                          <p:attrName>style.visibility</p:attrName>
                                        </p:attrNameLst>
                                      </p:cBhvr>
                                      <p:to>
                                        <p:strVal val="hidden"/>
                                      </p:to>
                                    </p:set>
                                  </p:childTnLst>
                                </p:cTn>
                              </p:par>
                            </p:childTnLst>
                          </p:cTn>
                        </p:par>
                        <p:par>
                          <p:cTn id="259" fill="hold">
                            <p:stCondLst>
                              <p:cond delay="2000"/>
                            </p:stCondLst>
                            <p:childTnLst>
                              <p:par>
                                <p:cTn id="260" presetID="10" presetClass="entr" presetSubtype="0" fill="hold" nodeType="afterEffect">
                                  <p:stCondLst>
                                    <p:cond delay="0"/>
                                  </p:stCondLst>
                                  <p:childTnLst>
                                    <p:set>
                                      <p:cBhvr>
                                        <p:cTn id="261" dur="1" fill="hold">
                                          <p:stCondLst>
                                            <p:cond delay="0"/>
                                          </p:stCondLst>
                                        </p:cTn>
                                        <p:tgtEl>
                                          <p:spTgt spid="4"/>
                                        </p:tgtEl>
                                        <p:attrNameLst>
                                          <p:attrName>style.visibility</p:attrName>
                                        </p:attrNameLst>
                                      </p:cBhvr>
                                      <p:to>
                                        <p:strVal val="visible"/>
                                      </p:to>
                                    </p:set>
                                    <p:animEffect transition="in" filter="fade">
                                      <p:cBhvr>
                                        <p:cTn id="262" dur="2000"/>
                                        <p:tgtEl>
                                          <p:spTgt spid="4"/>
                                        </p:tgtEl>
                                      </p:cBhvr>
                                    </p:animEffect>
                                  </p:childTnLst>
                                </p:cTn>
                              </p:par>
                              <p:par>
                                <p:cTn id="263" presetID="10" presetClass="entr" presetSubtype="0" fill="hold" nodeType="withEffect">
                                  <p:stCondLst>
                                    <p:cond delay="0"/>
                                  </p:stCondLst>
                                  <p:childTnLst>
                                    <p:set>
                                      <p:cBhvr>
                                        <p:cTn id="264" dur="1" fill="hold">
                                          <p:stCondLst>
                                            <p:cond delay="0"/>
                                          </p:stCondLst>
                                        </p:cTn>
                                        <p:tgtEl>
                                          <p:spTgt spid="15"/>
                                        </p:tgtEl>
                                        <p:attrNameLst>
                                          <p:attrName>style.visibility</p:attrName>
                                        </p:attrNameLst>
                                      </p:cBhvr>
                                      <p:to>
                                        <p:strVal val="visible"/>
                                      </p:to>
                                    </p:set>
                                    <p:animEffect transition="in" filter="fade">
                                      <p:cBhvr>
                                        <p:cTn id="265" dur="2000"/>
                                        <p:tgtEl>
                                          <p:spTgt spid="15"/>
                                        </p:tgtEl>
                                      </p:cBhvr>
                                    </p:animEffect>
                                  </p:childTnLst>
                                </p:cTn>
                              </p:par>
                            </p:childTnLst>
                          </p:cTn>
                        </p:par>
                        <p:par>
                          <p:cTn id="266" fill="hold">
                            <p:stCondLst>
                              <p:cond delay="4000"/>
                            </p:stCondLst>
                            <p:childTnLst>
                              <p:par>
                                <p:cTn id="267" presetID="12" presetClass="entr" presetSubtype="4" fill="hold" nodeType="afterEffect">
                                  <p:stCondLst>
                                    <p:cond delay="0"/>
                                  </p:stCondLst>
                                  <p:childTnLst>
                                    <p:set>
                                      <p:cBhvr>
                                        <p:cTn id="268" dur="1" fill="hold">
                                          <p:stCondLst>
                                            <p:cond delay="0"/>
                                          </p:stCondLst>
                                        </p:cTn>
                                        <p:tgtEl>
                                          <p:spTgt spid="21"/>
                                        </p:tgtEl>
                                        <p:attrNameLst>
                                          <p:attrName>style.visibility</p:attrName>
                                        </p:attrNameLst>
                                      </p:cBhvr>
                                      <p:to>
                                        <p:strVal val="visible"/>
                                      </p:to>
                                    </p:set>
                                    <p:animEffect transition="in" filter="slide(fromBottom)">
                                      <p:cBhvr>
                                        <p:cTn id="269" dur="500"/>
                                        <p:tgtEl>
                                          <p:spTgt spid="21"/>
                                        </p:tgtEl>
                                      </p:cBhvr>
                                    </p:animEffect>
                                  </p:childTnLst>
                                </p:cTn>
                              </p:par>
                              <p:par>
                                <p:cTn id="270" presetID="12" presetClass="entr" presetSubtype="4" fill="hold" nodeType="withEffect">
                                  <p:stCondLst>
                                    <p:cond delay="0"/>
                                  </p:stCondLst>
                                  <p:childTnLst>
                                    <p:set>
                                      <p:cBhvr>
                                        <p:cTn id="271" dur="1" fill="hold">
                                          <p:stCondLst>
                                            <p:cond delay="0"/>
                                          </p:stCondLst>
                                        </p:cTn>
                                        <p:tgtEl>
                                          <p:spTgt spid="24"/>
                                        </p:tgtEl>
                                        <p:attrNameLst>
                                          <p:attrName>style.visibility</p:attrName>
                                        </p:attrNameLst>
                                      </p:cBhvr>
                                      <p:to>
                                        <p:strVal val="visible"/>
                                      </p:to>
                                    </p:set>
                                    <p:animEffect transition="in" filter="slide(fromBottom)">
                                      <p:cBhvr>
                                        <p:cTn id="272" dur="500"/>
                                        <p:tgtEl>
                                          <p:spTgt spid="24"/>
                                        </p:tgtEl>
                                      </p:cBhvr>
                                    </p:animEffect>
                                  </p:childTnLst>
                                </p:cTn>
                              </p:par>
                            </p:childTnLst>
                          </p:cTn>
                        </p:par>
                        <p:par>
                          <p:cTn id="273" fill="hold">
                            <p:stCondLst>
                              <p:cond delay="4500"/>
                            </p:stCondLst>
                            <p:childTnLst>
                              <p:par>
                                <p:cTn id="274" presetID="10" presetClass="entr" presetSubtype="0" fill="hold" nodeType="afterEffect">
                                  <p:stCondLst>
                                    <p:cond delay="0"/>
                                  </p:stCondLst>
                                  <p:childTnLst>
                                    <p:set>
                                      <p:cBhvr>
                                        <p:cTn id="275" dur="1" fill="hold">
                                          <p:stCondLst>
                                            <p:cond delay="0"/>
                                          </p:stCondLst>
                                        </p:cTn>
                                        <p:tgtEl>
                                          <p:spTgt spid="6"/>
                                        </p:tgtEl>
                                        <p:attrNameLst>
                                          <p:attrName>style.visibility</p:attrName>
                                        </p:attrNameLst>
                                      </p:cBhvr>
                                      <p:to>
                                        <p:strVal val="visible"/>
                                      </p:to>
                                    </p:set>
                                    <p:animEffect transition="in" filter="fade">
                                      <p:cBhvr>
                                        <p:cTn id="276" dur="2000"/>
                                        <p:tgtEl>
                                          <p:spTgt spid="6"/>
                                        </p:tgtEl>
                                      </p:cBhvr>
                                    </p:animEffect>
                                  </p:childTnLst>
                                </p:cTn>
                              </p:par>
                              <p:par>
                                <p:cTn id="277" presetID="10" presetClass="entr" presetSubtype="0" fill="hold" nodeType="withEffect">
                                  <p:stCondLst>
                                    <p:cond delay="0"/>
                                  </p:stCondLst>
                                  <p:childTnLst>
                                    <p:set>
                                      <p:cBhvr>
                                        <p:cTn id="278" dur="1" fill="hold">
                                          <p:stCondLst>
                                            <p:cond delay="0"/>
                                          </p:stCondLst>
                                        </p:cTn>
                                        <p:tgtEl>
                                          <p:spTgt spid="193"/>
                                        </p:tgtEl>
                                        <p:attrNameLst>
                                          <p:attrName>style.visibility</p:attrName>
                                        </p:attrNameLst>
                                      </p:cBhvr>
                                      <p:to>
                                        <p:strVal val="visible"/>
                                      </p:to>
                                    </p:set>
                                    <p:animEffect transition="in" filter="fade">
                                      <p:cBhvr>
                                        <p:cTn id="279" dur="2000"/>
                                        <p:tgtEl>
                                          <p:spTgt spid="193"/>
                                        </p:tgtEl>
                                      </p:cBhvr>
                                    </p:animEffect>
                                  </p:childTnLst>
                                </p:cTn>
                              </p:par>
                              <p:par>
                                <p:cTn id="280" presetID="10" presetClass="entr" presetSubtype="0" fill="hold" nodeType="withEffect">
                                  <p:stCondLst>
                                    <p:cond delay="0"/>
                                  </p:stCondLst>
                                  <p:childTnLst>
                                    <p:set>
                                      <p:cBhvr>
                                        <p:cTn id="281" dur="1" fill="hold">
                                          <p:stCondLst>
                                            <p:cond delay="0"/>
                                          </p:stCondLst>
                                        </p:cTn>
                                        <p:tgtEl>
                                          <p:spTgt spid="195"/>
                                        </p:tgtEl>
                                        <p:attrNameLst>
                                          <p:attrName>style.visibility</p:attrName>
                                        </p:attrNameLst>
                                      </p:cBhvr>
                                      <p:to>
                                        <p:strVal val="visible"/>
                                      </p:to>
                                    </p:set>
                                    <p:animEffect transition="in" filter="fade">
                                      <p:cBhvr>
                                        <p:cTn id="282" dur="2000"/>
                                        <p:tgtEl>
                                          <p:spTgt spid="195"/>
                                        </p:tgtEl>
                                      </p:cBhvr>
                                    </p:animEffect>
                                  </p:childTnLst>
                                </p:cTn>
                              </p:par>
                              <p:par>
                                <p:cTn id="283" presetID="10" presetClass="entr" presetSubtype="0" fill="hold" nodeType="withEffect">
                                  <p:stCondLst>
                                    <p:cond delay="0"/>
                                  </p:stCondLst>
                                  <p:childTnLst>
                                    <p:set>
                                      <p:cBhvr>
                                        <p:cTn id="284" dur="1" fill="hold">
                                          <p:stCondLst>
                                            <p:cond delay="0"/>
                                          </p:stCondLst>
                                        </p:cTn>
                                        <p:tgtEl>
                                          <p:spTgt spid="166"/>
                                        </p:tgtEl>
                                        <p:attrNameLst>
                                          <p:attrName>style.visibility</p:attrName>
                                        </p:attrNameLst>
                                      </p:cBhvr>
                                      <p:to>
                                        <p:strVal val="visible"/>
                                      </p:to>
                                    </p:set>
                                    <p:animEffect transition="in" filter="fade">
                                      <p:cBhvr>
                                        <p:cTn id="285" dur="2000"/>
                                        <p:tgtEl>
                                          <p:spTgt spid="166"/>
                                        </p:tgtEl>
                                      </p:cBhvr>
                                    </p:animEffect>
                                  </p:childTnLst>
                                </p:cTn>
                              </p:par>
                              <p:par>
                                <p:cTn id="286" presetID="10" presetClass="entr" presetSubtype="0" fill="hold" nodeType="withEffect">
                                  <p:stCondLst>
                                    <p:cond delay="0"/>
                                  </p:stCondLst>
                                  <p:childTnLst>
                                    <p:set>
                                      <p:cBhvr>
                                        <p:cTn id="287" dur="1" fill="hold">
                                          <p:stCondLst>
                                            <p:cond delay="0"/>
                                          </p:stCondLst>
                                        </p:cTn>
                                        <p:tgtEl>
                                          <p:spTgt spid="215"/>
                                        </p:tgtEl>
                                        <p:attrNameLst>
                                          <p:attrName>style.visibility</p:attrName>
                                        </p:attrNameLst>
                                      </p:cBhvr>
                                      <p:to>
                                        <p:strVal val="visible"/>
                                      </p:to>
                                    </p:set>
                                    <p:animEffect transition="in" filter="fade">
                                      <p:cBhvr>
                                        <p:cTn id="288" dur="2000"/>
                                        <p:tgtEl>
                                          <p:spTgt spid="215"/>
                                        </p:tgtEl>
                                      </p:cBhvr>
                                    </p:animEffect>
                                  </p:childTnLst>
                                </p:cTn>
                              </p:par>
                              <p:par>
                                <p:cTn id="289" presetID="10" presetClass="entr" presetSubtype="0" fill="hold" nodeType="withEffect">
                                  <p:stCondLst>
                                    <p:cond delay="0"/>
                                  </p:stCondLst>
                                  <p:childTnLst>
                                    <p:set>
                                      <p:cBhvr>
                                        <p:cTn id="290" dur="1" fill="hold">
                                          <p:stCondLst>
                                            <p:cond delay="0"/>
                                          </p:stCondLst>
                                        </p:cTn>
                                        <p:tgtEl>
                                          <p:spTgt spid="216"/>
                                        </p:tgtEl>
                                        <p:attrNameLst>
                                          <p:attrName>style.visibility</p:attrName>
                                        </p:attrNameLst>
                                      </p:cBhvr>
                                      <p:to>
                                        <p:strVal val="visible"/>
                                      </p:to>
                                    </p:set>
                                    <p:animEffect transition="in" filter="fade">
                                      <p:cBhvr>
                                        <p:cTn id="291" dur="2000"/>
                                        <p:tgtEl>
                                          <p:spTgt spid="216"/>
                                        </p:tgtEl>
                                      </p:cBhvr>
                                    </p:animEffect>
                                  </p:childTnLst>
                                </p:cTn>
                              </p:par>
                              <p:par>
                                <p:cTn id="292" presetID="10" presetClass="entr" presetSubtype="0" fill="hold" nodeType="withEffect">
                                  <p:stCondLst>
                                    <p:cond delay="0"/>
                                  </p:stCondLst>
                                  <p:childTnLst>
                                    <p:set>
                                      <p:cBhvr>
                                        <p:cTn id="293" dur="1" fill="hold">
                                          <p:stCondLst>
                                            <p:cond delay="0"/>
                                          </p:stCondLst>
                                        </p:cTn>
                                        <p:tgtEl>
                                          <p:spTgt spid="217"/>
                                        </p:tgtEl>
                                        <p:attrNameLst>
                                          <p:attrName>style.visibility</p:attrName>
                                        </p:attrNameLst>
                                      </p:cBhvr>
                                      <p:to>
                                        <p:strVal val="visible"/>
                                      </p:to>
                                    </p:set>
                                    <p:animEffect transition="in" filter="fade">
                                      <p:cBhvr>
                                        <p:cTn id="294" dur="2000"/>
                                        <p:tgtEl>
                                          <p:spTgt spid="217"/>
                                        </p:tgtEl>
                                      </p:cBhvr>
                                    </p:animEffect>
                                  </p:childTnLst>
                                </p:cTn>
                              </p:par>
                              <p:par>
                                <p:cTn id="295" presetID="10" presetClass="entr" presetSubtype="0" fill="hold" nodeType="withEffect">
                                  <p:stCondLst>
                                    <p:cond delay="0"/>
                                  </p:stCondLst>
                                  <p:childTnLst>
                                    <p:set>
                                      <p:cBhvr>
                                        <p:cTn id="296" dur="1" fill="hold">
                                          <p:stCondLst>
                                            <p:cond delay="0"/>
                                          </p:stCondLst>
                                        </p:cTn>
                                        <p:tgtEl>
                                          <p:spTgt spid="8"/>
                                        </p:tgtEl>
                                        <p:attrNameLst>
                                          <p:attrName>style.visibility</p:attrName>
                                        </p:attrNameLst>
                                      </p:cBhvr>
                                      <p:to>
                                        <p:strVal val="visible"/>
                                      </p:to>
                                    </p:set>
                                    <p:animEffect transition="in" filter="fade">
                                      <p:cBhvr>
                                        <p:cTn id="297" dur="2000"/>
                                        <p:tgtEl>
                                          <p:spTgt spid="8"/>
                                        </p:tgtEl>
                                      </p:cBhvr>
                                    </p:animEffect>
                                  </p:childTnLst>
                                </p:cTn>
                              </p:par>
                              <p:par>
                                <p:cTn id="298" presetID="10" presetClass="entr" presetSubtype="0" fill="hold" nodeType="withEffect">
                                  <p:stCondLst>
                                    <p:cond delay="0"/>
                                  </p:stCondLst>
                                  <p:childTnLst>
                                    <p:set>
                                      <p:cBhvr>
                                        <p:cTn id="299" dur="1" fill="hold">
                                          <p:stCondLst>
                                            <p:cond delay="0"/>
                                          </p:stCondLst>
                                        </p:cTn>
                                        <p:tgtEl>
                                          <p:spTgt spid="165"/>
                                        </p:tgtEl>
                                        <p:attrNameLst>
                                          <p:attrName>style.visibility</p:attrName>
                                        </p:attrNameLst>
                                      </p:cBhvr>
                                      <p:to>
                                        <p:strVal val="visible"/>
                                      </p:to>
                                    </p:set>
                                    <p:animEffect transition="in" filter="fade">
                                      <p:cBhvr>
                                        <p:cTn id="300" dur="2000"/>
                                        <p:tgtEl>
                                          <p:spTgt spid="165"/>
                                        </p:tgtEl>
                                      </p:cBhvr>
                                    </p:animEffect>
                                  </p:childTnLst>
                                </p:cTn>
                              </p:par>
                              <p:par>
                                <p:cTn id="301" presetID="10" presetClass="entr" presetSubtype="0" fill="hold" nodeType="withEffect">
                                  <p:stCondLst>
                                    <p:cond delay="0"/>
                                  </p:stCondLst>
                                  <p:childTnLst>
                                    <p:set>
                                      <p:cBhvr>
                                        <p:cTn id="302" dur="1" fill="hold">
                                          <p:stCondLst>
                                            <p:cond delay="0"/>
                                          </p:stCondLst>
                                        </p:cTn>
                                        <p:tgtEl>
                                          <p:spTgt spid="168"/>
                                        </p:tgtEl>
                                        <p:attrNameLst>
                                          <p:attrName>style.visibility</p:attrName>
                                        </p:attrNameLst>
                                      </p:cBhvr>
                                      <p:to>
                                        <p:strVal val="visible"/>
                                      </p:to>
                                    </p:set>
                                    <p:animEffect transition="in" filter="fade">
                                      <p:cBhvr>
                                        <p:cTn id="303" dur="2000"/>
                                        <p:tgtEl>
                                          <p:spTgt spid="168"/>
                                        </p:tgtEl>
                                      </p:cBhvr>
                                    </p:animEffect>
                                  </p:childTnLst>
                                </p:cTn>
                              </p:par>
                              <p:par>
                                <p:cTn id="304" presetID="10" presetClass="entr" presetSubtype="0" fill="hold" nodeType="withEffect">
                                  <p:stCondLst>
                                    <p:cond delay="0"/>
                                  </p:stCondLst>
                                  <p:childTnLst>
                                    <p:set>
                                      <p:cBhvr>
                                        <p:cTn id="305" dur="1" fill="hold">
                                          <p:stCondLst>
                                            <p:cond delay="0"/>
                                          </p:stCondLst>
                                        </p:cTn>
                                        <p:tgtEl>
                                          <p:spTgt spid="212"/>
                                        </p:tgtEl>
                                        <p:attrNameLst>
                                          <p:attrName>style.visibility</p:attrName>
                                        </p:attrNameLst>
                                      </p:cBhvr>
                                      <p:to>
                                        <p:strVal val="visible"/>
                                      </p:to>
                                    </p:set>
                                    <p:animEffect transition="in" filter="fade">
                                      <p:cBhvr>
                                        <p:cTn id="306" dur="2000"/>
                                        <p:tgtEl>
                                          <p:spTgt spid="212"/>
                                        </p:tgtEl>
                                      </p:cBhvr>
                                    </p:animEffect>
                                  </p:childTnLst>
                                </p:cTn>
                              </p:par>
                              <p:par>
                                <p:cTn id="307" presetID="10" presetClass="entr" presetSubtype="0" fill="hold" nodeType="withEffect">
                                  <p:stCondLst>
                                    <p:cond delay="0"/>
                                  </p:stCondLst>
                                  <p:childTnLst>
                                    <p:set>
                                      <p:cBhvr>
                                        <p:cTn id="308" dur="1" fill="hold">
                                          <p:stCondLst>
                                            <p:cond delay="0"/>
                                          </p:stCondLst>
                                        </p:cTn>
                                        <p:tgtEl>
                                          <p:spTgt spid="213"/>
                                        </p:tgtEl>
                                        <p:attrNameLst>
                                          <p:attrName>style.visibility</p:attrName>
                                        </p:attrNameLst>
                                      </p:cBhvr>
                                      <p:to>
                                        <p:strVal val="visible"/>
                                      </p:to>
                                    </p:set>
                                    <p:animEffect transition="in" filter="fade">
                                      <p:cBhvr>
                                        <p:cTn id="309" dur="2000"/>
                                        <p:tgtEl>
                                          <p:spTgt spid="213"/>
                                        </p:tgtEl>
                                      </p:cBhvr>
                                    </p:animEffect>
                                  </p:childTnLst>
                                </p:cTn>
                              </p:par>
                              <p:par>
                                <p:cTn id="310" presetID="10" presetClass="entr" presetSubtype="0" fill="hold" nodeType="withEffect">
                                  <p:stCondLst>
                                    <p:cond delay="0"/>
                                  </p:stCondLst>
                                  <p:childTnLst>
                                    <p:set>
                                      <p:cBhvr>
                                        <p:cTn id="311" dur="1" fill="hold">
                                          <p:stCondLst>
                                            <p:cond delay="0"/>
                                          </p:stCondLst>
                                        </p:cTn>
                                        <p:tgtEl>
                                          <p:spTgt spid="214"/>
                                        </p:tgtEl>
                                        <p:attrNameLst>
                                          <p:attrName>style.visibility</p:attrName>
                                        </p:attrNameLst>
                                      </p:cBhvr>
                                      <p:to>
                                        <p:strVal val="visible"/>
                                      </p:to>
                                    </p:set>
                                    <p:animEffect transition="in" filter="fade">
                                      <p:cBhvr>
                                        <p:cTn id="312" dur="2000"/>
                                        <p:tgtEl>
                                          <p:spTgt spid="214"/>
                                        </p:tgtEl>
                                      </p:cBhvr>
                                    </p:animEffect>
                                  </p:childTnLst>
                                </p:cTn>
                              </p:par>
                              <p:par>
                                <p:cTn id="313" presetID="10" presetClass="entr" presetSubtype="0" fill="hold" nodeType="withEffect">
                                  <p:stCondLst>
                                    <p:cond delay="0"/>
                                  </p:stCondLst>
                                  <p:childTnLst>
                                    <p:set>
                                      <p:cBhvr>
                                        <p:cTn id="314" dur="1" fill="hold">
                                          <p:stCondLst>
                                            <p:cond delay="0"/>
                                          </p:stCondLst>
                                        </p:cTn>
                                        <p:tgtEl>
                                          <p:spTgt spid="1015812"/>
                                        </p:tgtEl>
                                        <p:attrNameLst>
                                          <p:attrName>style.visibility</p:attrName>
                                        </p:attrNameLst>
                                      </p:cBhvr>
                                      <p:to>
                                        <p:strVal val="visible"/>
                                      </p:to>
                                    </p:set>
                                    <p:animEffect transition="in" filter="fade">
                                      <p:cBhvr>
                                        <p:cTn id="315" dur="2000"/>
                                        <p:tgtEl>
                                          <p:spTgt spid="1015812"/>
                                        </p:tgtEl>
                                      </p:cBhvr>
                                    </p:animEffect>
                                  </p:childTnLst>
                                </p:cTn>
                              </p:par>
                              <p:par>
                                <p:cTn id="316" presetID="10" presetClass="entr" presetSubtype="0" fill="hold" nodeType="withEffect">
                                  <p:stCondLst>
                                    <p:cond delay="0"/>
                                  </p:stCondLst>
                                  <p:childTnLst>
                                    <p:set>
                                      <p:cBhvr>
                                        <p:cTn id="317" dur="1" fill="hold">
                                          <p:stCondLst>
                                            <p:cond delay="0"/>
                                          </p:stCondLst>
                                        </p:cTn>
                                        <p:tgtEl>
                                          <p:spTgt spid="7"/>
                                        </p:tgtEl>
                                        <p:attrNameLst>
                                          <p:attrName>style.visibility</p:attrName>
                                        </p:attrNameLst>
                                      </p:cBhvr>
                                      <p:to>
                                        <p:strVal val="visible"/>
                                      </p:to>
                                    </p:set>
                                    <p:animEffect transition="in" filter="fade">
                                      <p:cBhvr>
                                        <p:cTn id="318" dur="2000"/>
                                        <p:tgtEl>
                                          <p:spTgt spid="7"/>
                                        </p:tgtEl>
                                      </p:cBhvr>
                                    </p:animEffect>
                                  </p:childTnLst>
                                </p:cTn>
                              </p:par>
                              <p:par>
                                <p:cTn id="319" presetID="10" presetClass="entr" presetSubtype="0" fill="hold" nodeType="withEffect">
                                  <p:stCondLst>
                                    <p:cond delay="0"/>
                                  </p:stCondLst>
                                  <p:childTnLst>
                                    <p:set>
                                      <p:cBhvr>
                                        <p:cTn id="320" dur="1" fill="hold">
                                          <p:stCondLst>
                                            <p:cond delay="0"/>
                                          </p:stCondLst>
                                        </p:cTn>
                                        <p:tgtEl>
                                          <p:spTgt spid="5"/>
                                        </p:tgtEl>
                                        <p:attrNameLst>
                                          <p:attrName>style.visibility</p:attrName>
                                        </p:attrNameLst>
                                      </p:cBhvr>
                                      <p:to>
                                        <p:strVal val="visible"/>
                                      </p:to>
                                    </p:set>
                                    <p:animEffect transition="in" filter="fade">
                                      <p:cBhvr>
                                        <p:cTn id="321" dur="2000"/>
                                        <p:tgtEl>
                                          <p:spTgt spid="5"/>
                                        </p:tgtEl>
                                      </p:cBhvr>
                                    </p:animEffect>
                                  </p:childTnLst>
                                </p:cTn>
                              </p:par>
                              <p:par>
                                <p:cTn id="322" presetID="10" presetClass="entr" presetSubtype="0" fill="hold" nodeType="withEffect">
                                  <p:stCondLst>
                                    <p:cond delay="0"/>
                                  </p:stCondLst>
                                  <p:childTnLst>
                                    <p:set>
                                      <p:cBhvr>
                                        <p:cTn id="323" dur="1" fill="hold">
                                          <p:stCondLst>
                                            <p:cond delay="0"/>
                                          </p:stCondLst>
                                        </p:cTn>
                                        <p:tgtEl>
                                          <p:spTgt spid="272"/>
                                        </p:tgtEl>
                                        <p:attrNameLst>
                                          <p:attrName>style.visibility</p:attrName>
                                        </p:attrNameLst>
                                      </p:cBhvr>
                                      <p:to>
                                        <p:strVal val="visible"/>
                                      </p:to>
                                    </p:set>
                                    <p:animEffect transition="in" filter="fade">
                                      <p:cBhvr>
                                        <p:cTn id="324" dur="2000"/>
                                        <p:tgtEl>
                                          <p:spTgt spid="272"/>
                                        </p:tgtEl>
                                      </p:cBhvr>
                                    </p:animEffect>
                                  </p:childTnLst>
                                </p:cTn>
                              </p:par>
                              <p:par>
                                <p:cTn id="325" presetID="10" presetClass="entr" presetSubtype="0" fill="hold" nodeType="withEffect">
                                  <p:stCondLst>
                                    <p:cond delay="0"/>
                                  </p:stCondLst>
                                  <p:childTnLst>
                                    <p:set>
                                      <p:cBhvr>
                                        <p:cTn id="326" dur="1" fill="hold">
                                          <p:stCondLst>
                                            <p:cond delay="0"/>
                                          </p:stCondLst>
                                        </p:cTn>
                                        <p:tgtEl>
                                          <p:spTgt spid="273"/>
                                        </p:tgtEl>
                                        <p:attrNameLst>
                                          <p:attrName>style.visibility</p:attrName>
                                        </p:attrNameLst>
                                      </p:cBhvr>
                                      <p:to>
                                        <p:strVal val="visible"/>
                                      </p:to>
                                    </p:set>
                                    <p:animEffect transition="in" filter="fade">
                                      <p:cBhvr>
                                        <p:cTn id="327" dur="2000"/>
                                        <p:tgtEl>
                                          <p:spTgt spid="273"/>
                                        </p:tgtEl>
                                      </p:cBhvr>
                                    </p:animEffect>
                                  </p:childTnLst>
                                </p:cTn>
                              </p:par>
                              <p:par>
                                <p:cTn id="328" presetID="10" presetClass="entr" presetSubtype="0" fill="hold" nodeType="withEffect">
                                  <p:stCondLst>
                                    <p:cond delay="0"/>
                                  </p:stCondLst>
                                  <p:childTnLst>
                                    <p:set>
                                      <p:cBhvr>
                                        <p:cTn id="329" dur="1" fill="hold">
                                          <p:stCondLst>
                                            <p:cond delay="0"/>
                                          </p:stCondLst>
                                        </p:cTn>
                                        <p:tgtEl>
                                          <p:spTgt spid="274"/>
                                        </p:tgtEl>
                                        <p:attrNameLst>
                                          <p:attrName>style.visibility</p:attrName>
                                        </p:attrNameLst>
                                      </p:cBhvr>
                                      <p:to>
                                        <p:strVal val="visible"/>
                                      </p:to>
                                    </p:set>
                                    <p:animEffect transition="in" filter="fade">
                                      <p:cBhvr>
                                        <p:cTn id="330" dur="2000"/>
                                        <p:tgtEl>
                                          <p:spTgt spid="274"/>
                                        </p:tgtEl>
                                      </p:cBhvr>
                                    </p:animEffect>
                                  </p:childTnLst>
                                </p:cTn>
                              </p:par>
                              <p:par>
                                <p:cTn id="331" presetID="10" presetClass="entr" presetSubtype="0" fill="hold" nodeType="withEffect">
                                  <p:stCondLst>
                                    <p:cond delay="0"/>
                                  </p:stCondLst>
                                  <p:childTnLst>
                                    <p:set>
                                      <p:cBhvr>
                                        <p:cTn id="332" dur="1" fill="hold">
                                          <p:stCondLst>
                                            <p:cond delay="0"/>
                                          </p:stCondLst>
                                        </p:cTn>
                                        <p:tgtEl>
                                          <p:spTgt spid="275"/>
                                        </p:tgtEl>
                                        <p:attrNameLst>
                                          <p:attrName>style.visibility</p:attrName>
                                        </p:attrNameLst>
                                      </p:cBhvr>
                                      <p:to>
                                        <p:strVal val="visible"/>
                                      </p:to>
                                    </p:set>
                                    <p:animEffect transition="in" filter="fade">
                                      <p:cBhvr>
                                        <p:cTn id="333" dur="2000"/>
                                        <p:tgtEl>
                                          <p:spTgt spid="275"/>
                                        </p:tgtEl>
                                      </p:cBhvr>
                                    </p:animEffect>
                                  </p:childTnLst>
                                </p:cTn>
                              </p:par>
                              <p:par>
                                <p:cTn id="334" presetID="10" presetClass="entr" presetSubtype="0" fill="hold" nodeType="withEffect">
                                  <p:stCondLst>
                                    <p:cond delay="0"/>
                                  </p:stCondLst>
                                  <p:childTnLst>
                                    <p:set>
                                      <p:cBhvr>
                                        <p:cTn id="335" dur="1" fill="hold">
                                          <p:stCondLst>
                                            <p:cond delay="0"/>
                                          </p:stCondLst>
                                        </p:cTn>
                                        <p:tgtEl>
                                          <p:spTgt spid="276"/>
                                        </p:tgtEl>
                                        <p:attrNameLst>
                                          <p:attrName>style.visibility</p:attrName>
                                        </p:attrNameLst>
                                      </p:cBhvr>
                                      <p:to>
                                        <p:strVal val="visible"/>
                                      </p:to>
                                    </p:set>
                                    <p:animEffect transition="in" filter="fade">
                                      <p:cBhvr>
                                        <p:cTn id="336" dur="2000"/>
                                        <p:tgtEl>
                                          <p:spTgt spid="276"/>
                                        </p:tgtEl>
                                      </p:cBhvr>
                                    </p:animEffect>
                                  </p:childTnLst>
                                </p:cTn>
                              </p:par>
                              <p:par>
                                <p:cTn id="337" presetID="10" presetClass="entr" presetSubtype="0" fill="hold" nodeType="withEffect">
                                  <p:stCondLst>
                                    <p:cond delay="0"/>
                                  </p:stCondLst>
                                  <p:childTnLst>
                                    <p:set>
                                      <p:cBhvr>
                                        <p:cTn id="338" dur="1" fill="hold">
                                          <p:stCondLst>
                                            <p:cond delay="0"/>
                                          </p:stCondLst>
                                        </p:cTn>
                                        <p:tgtEl>
                                          <p:spTgt spid="277"/>
                                        </p:tgtEl>
                                        <p:attrNameLst>
                                          <p:attrName>style.visibility</p:attrName>
                                        </p:attrNameLst>
                                      </p:cBhvr>
                                      <p:to>
                                        <p:strVal val="visible"/>
                                      </p:to>
                                    </p:set>
                                    <p:animEffect transition="in" filter="fade">
                                      <p:cBhvr>
                                        <p:cTn id="339" dur="2000"/>
                                        <p:tgtEl>
                                          <p:spTgt spid="277"/>
                                        </p:tgtEl>
                                      </p:cBhvr>
                                    </p:animEffect>
                                  </p:childTnLst>
                                </p:cTn>
                              </p:par>
                              <p:par>
                                <p:cTn id="340" presetID="10" presetClass="entr" presetSubtype="0" fill="hold" nodeType="withEffect">
                                  <p:stCondLst>
                                    <p:cond delay="0"/>
                                  </p:stCondLst>
                                  <p:childTnLst>
                                    <p:set>
                                      <p:cBhvr>
                                        <p:cTn id="341" dur="1" fill="hold">
                                          <p:stCondLst>
                                            <p:cond delay="0"/>
                                          </p:stCondLst>
                                        </p:cTn>
                                        <p:tgtEl>
                                          <p:spTgt spid="278"/>
                                        </p:tgtEl>
                                        <p:attrNameLst>
                                          <p:attrName>style.visibility</p:attrName>
                                        </p:attrNameLst>
                                      </p:cBhvr>
                                      <p:to>
                                        <p:strVal val="visible"/>
                                      </p:to>
                                    </p:set>
                                    <p:animEffect transition="in" filter="fade">
                                      <p:cBhvr>
                                        <p:cTn id="342" dur="2000"/>
                                        <p:tgtEl>
                                          <p:spTgt spid="278"/>
                                        </p:tgtEl>
                                      </p:cBhvr>
                                    </p:animEffect>
                                  </p:childTnLst>
                                </p:cTn>
                              </p:par>
                              <p:par>
                                <p:cTn id="343" presetID="10" presetClass="entr" presetSubtype="0" fill="hold" nodeType="withEffect">
                                  <p:stCondLst>
                                    <p:cond delay="0"/>
                                  </p:stCondLst>
                                  <p:childTnLst>
                                    <p:set>
                                      <p:cBhvr>
                                        <p:cTn id="344" dur="1" fill="hold">
                                          <p:stCondLst>
                                            <p:cond delay="0"/>
                                          </p:stCondLst>
                                        </p:cTn>
                                        <p:tgtEl>
                                          <p:spTgt spid="279"/>
                                        </p:tgtEl>
                                        <p:attrNameLst>
                                          <p:attrName>style.visibility</p:attrName>
                                        </p:attrNameLst>
                                      </p:cBhvr>
                                      <p:to>
                                        <p:strVal val="visible"/>
                                      </p:to>
                                    </p:set>
                                    <p:animEffect transition="in" filter="fade">
                                      <p:cBhvr>
                                        <p:cTn id="345" dur="2000"/>
                                        <p:tgtEl>
                                          <p:spTgt spid="279"/>
                                        </p:tgtEl>
                                      </p:cBhvr>
                                    </p:animEffect>
                                  </p:childTnLst>
                                </p:cTn>
                              </p:par>
                              <p:par>
                                <p:cTn id="346" presetID="10" presetClass="entr" presetSubtype="0" fill="hold" nodeType="withEffect">
                                  <p:stCondLst>
                                    <p:cond delay="0"/>
                                  </p:stCondLst>
                                  <p:childTnLst>
                                    <p:set>
                                      <p:cBhvr>
                                        <p:cTn id="347" dur="1" fill="hold">
                                          <p:stCondLst>
                                            <p:cond delay="0"/>
                                          </p:stCondLst>
                                        </p:cTn>
                                        <p:tgtEl>
                                          <p:spTgt spid="280"/>
                                        </p:tgtEl>
                                        <p:attrNameLst>
                                          <p:attrName>style.visibility</p:attrName>
                                        </p:attrNameLst>
                                      </p:cBhvr>
                                      <p:to>
                                        <p:strVal val="visible"/>
                                      </p:to>
                                    </p:set>
                                    <p:animEffect transition="in" filter="fade">
                                      <p:cBhvr>
                                        <p:cTn id="348" dur="2000"/>
                                        <p:tgtEl>
                                          <p:spTgt spid="280"/>
                                        </p:tgtEl>
                                      </p:cBhvr>
                                    </p:animEffect>
                                  </p:childTnLst>
                                </p:cTn>
                              </p:par>
                              <p:par>
                                <p:cTn id="349" presetID="10" presetClass="entr" presetSubtype="0" fill="hold" nodeType="withEffect">
                                  <p:stCondLst>
                                    <p:cond delay="0"/>
                                  </p:stCondLst>
                                  <p:childTnLst>
                                    <p:set>
                                      <p:cBhvr>
                                        <p:cTn id="350" dur="1" fill="hold">
                                          <p:stCondLst>
                                            <p:cond delay="0"/>
                                          </p:stCondLst>
                                        </p:cTn>
                                        <p:tgtEl>
                                          <p:spTgt spid="281"/>
                                        </p:tgtEl>
                                        <p:attrNameLst>
                                          <p:attrName>style.visibility</p:attrName>
                                        </p:attrNameLst>
                                      </p:cBhvr>
                                      <p:to>
                                        <p:strVal val="visible"/>
                                      </p:to>
                                    </p:set>
                                    <p:animEffect transition="in" filter="fade">
                                      <p:cBhvr>
                                        <p:cTn id="351" dur="2000"/>
                                        <p:tgtEl>
                                          <p:spTgt spid="281"/>
                                        </p:tgtEl>
                                      </p:cBhvr>
                                    </p:animEffect>
                                  </p:childTnLst>
                                </p:cTn>
                              </p:par>
                              <p:par>
                                <p:cTn id="352" presetID="10" presetClass="entr" presetSubtype="0" fill="hold" nodeType="withEffect">
                                  <p:stCondLst>
                                    <p:cond delay="0"/>
                                  </p:stCondLst>
                                  <p:childTnLst>
                                    <p:set>
                                      <p:cBhvr>
                                        <p:cTn id="353" dur="1" fill="hold">
                                          <p:stCondLst>
                                            <p:cond delay="0"/>
                                          </p:stCondLst>
                                        </p:cTn>
                                        <p:tgtEl>
                                          <p:spTgt spid="282"/>
                                        </p:tgtEl>
                                        <p:attrNameLst>
                                          <p:attrName>style.visibility</p:attrName>
                                        </p:attrNameLst>
                                      </p:cBhvr>
                                      <p:to>
                                        <p:strVal val="visible"/>
                                      </p:to>
                                    </p:set>
                                    <p:animEffect transition="in" filter="fade">
                                      <p:cBhvr>
                                        <p:cTn id="354" dur="2000"/>
                                        <p:tgtEl>
                                          <p:spTgt spid="282"/>
                                        </p:tgtEl>
                                      </p:cBhvr>
                                    </p:animEffect>
                                  </p:childTnLst>
                                </p:cTn>
                              </p:par>
                              <p:par>
                                <p:cTn id="355" presetID="10" presetClass="entr" presetSubtype="0" fill="hold" nodeType="withEffect">
                                  <p:stCondLst>
                                    <p:cond delay="0"/>
                                  </p:stCondLst>
                                  <p:childTnLst>
                                    <p:set>
                                      <p:cBhvr>
                                        <p:cTn id="356" dur="1" fill="hold">
                                          <p:stCondLst>
                                            <p:cond delay="0"/>
                                          </p:stCondLst>
                                        </p:cTn>
                                        <p:tgtEl>
                                          <p:spTgt spid="283"/>
                                        </p:tgtEl>
                                        <p:attrNameLst>
                                          <p:attrName>style.visibility</p:attrName>
                                        </p:attrNameLst>
                                      </p:cBhvr>
                                      <p:to>
                                        <p:strVal val="visible"/>
                                      </p:to>
                                    </p:set>
                                    <p:animEffect transition="in" filter="fade">
                                      <p:cBhvr>
                                        <p:cTn id="357" dur="2000"/>
                                        <p:tgtEl>
                                          <p:spTgt spid="283"/>
                                        </p:tgtEl>
                                      </p:cBhvr>
                                    </p:animEffect>
                                  </p:childTnLst>
                                </p:cTn>
                              </p:par>
                            </p:childTnLst>
                          </p:cTn>
                        </p:par>
                        <p:par>
                          <p:cTn id="358" fill="hold">
                            <p:stCondLst>
                              <p:cond delay="6500"/>
                            </p:stCondLst>
                            <p:childTnLst>
                              <p:par>
                                <p:cTn id="359" presetID="3" presetClass="entr" presetSubtype="10" fill="hold" nodeType="afterEffect">
                                  <p:stCondLst>
                                    <p:cond delay="0"/>
                                  </p:stCondLst>
                                  <p:childTnLst>
                                    <p:set>
                                      <p:cBhvr>
                                        <p:cTn id="360" dur="1" fill="hold">
                                          <p:stCondLst>
                                            <p:cond delay="0"/>
                                          </p:stCondLst>
                                        </p:cTn>
                                        <p:tgtEl>
                                          <p:spTgt spid="138"/>
                                        </p:tgtEl>
                                        <p:attrNameLst>
                                          <p:attrName>style.visibility</p:attrName>
                                        </p:attrNameLst>
                                      </p:cBhvr>
                                      <p:to>
                                        <p:strVal val="visible"/>
                                      </p:to>
                                    </p:set>
                                    <p:animEffect transition="in" filter="blinds(horizontal)">
                                      <p:cBhvr>
                                        <p:cTn id="361" dur="500"/>
                                        <p:tgtEl>
                                          <p:spTgt spid="138"/>
                                        </p:tgtEl>
                                      </p:cBhvr>
                                    </p:animEffect>
                                  </p:childTnLst>
                                </p:cTn>
                              </p:par>
                            </p:childTnLst>
                          </p:cTn>
                        </p:par>
                        <p:par>
                          <p:cTn id="362" fill="hold">
                            <p:stCondLst>
                              <p:cond delay="7000"/>
                            </p:stCondLst>
                            <p:childTnLst>
                              <p:par>
                                <p:cTn id="363" presetID="4" presetClass="entr" presetSubtype="16" fill="hold" grpId="0" nodeType="afterEffect">
                                  <p:stCondLst>
                                    <p:cond delay="0"/>
                                  </p:stCondLst>
                                  <p:childTnLst>
                                    <p:set>
                                      <p:cBhvr>
                                        <p:cTn id="364" dur="1" fill="hold">
                                          <p:stCondLst>
                                            <p:cond delay="0"/>
                                          </p:stCondLst>
                                        </p:cTn>
                                        <p:tgtEl>
                                          <p:spTgt spid="160"/>
                                        </p:tgtEl>
                                        <p:attrNameLst>
                                          <p:attrName>style.visibility</p:attrName>
                                        </p:attrNameLst>
                                      </p:cBhvr>
                                      <p:to>
                                        <p:strVal val="visible"/>
                                      </p:to>
                                    </p:set>
                                    <p:animEffect transition="in" filter="box(in)">
                                      <p:cBhvr>
                                        <p:cTn id="365" dur="500"/>
                                        <p:tgtEl>
                                          <p:spTgt spid="160"/>
                                        </p:tgtEl>
                                      </p:cBhvr>
                                    </p:animEffect>
                                  </p:childTnLst>
                                </p:cTn>
                              </p:par>
                            </p:childTnLst>
                          </p:cTn>
                        </p:par>
                        <p:par>
                          <p:cTn id="366" fill="hold">
                            <p:stCondLst>
                              <p:cond delay="7500"/>
                            </p:stCondLst>
                            <p:childTnLst>
                              <p:par>
                                <p:cTn id="367" presetID="1" presetClass="exit" presetSubtype="0" fill="hold" nodeType="afterEffect">
                                  <p:stCondLst>
                                    <p:cond delay="0"/>
                                  </p:stCondLst>
                                  <p:childTnLst>
                                    <p:set>
                                      <p:cBhvr>
                                        <p:cTn id="368" dur="1" fill="hold">
                                          <p:stCondLst>
                                            <p:cond delay="0"/>
                                          </p:stCondLst>
                                        </p:cTn>
                                        <p:tgtEl>
                                          <p:spTgt spid="138"/>
                                        </p:tgtEl>
                                        <p:attrNameLst>
                                          <p:attrName>style.visibility</p:attrName>
                                        </p:attrNameLst>
                                      </p:cBhvr>
                                      <p:to>
                                        <p:strVal val="hidden"/>
                                      </p:to>
                                    </p:set>
                                  </p:childTnLst>
                                </p:cTn>
                              </p:par>
                            </p:childTnLst>
                          </p:cTn>
                        </p:par>
                        <p:par>
                          <p:cTn id="369" fill="hold">
                            <p:stCondLst>
                              <p:cond delay="7500"/>
                            </p:stCondLst>
                            <p:childTnLst>
                              <p:par>
                                <p:cTn id="370" presetID="22" presetClass="entr" presetSubtype="4" fill="hold" nodeType="afterEffect">
                                  <p:stCondLst>
                                    <p:cond delay="0"/>
                                  </p:stCondLst>
                                  <p:childTnLst>
                                    <p:set>
                                      <p:cBhvr>
                                        <p:cTn id="371" dur="1" fill="hold">
                                          <p:stCondLst>
                                            <p:cond delay="0"/>
                                          </p:stCondLst>
                                        </p:cTn>
                                        <p:tgtEl>
                                          <p:spTgt spid="151"/>
                                        </p:tgtEl>
                                        <p:attrNameLst>
                                          <p:attrName>style.visibility</p:attrName>
                                        </p:attrNameLst>
                                      </p:cBhvr>
                                      <p:to>
                                        <p:strVal val="visible"/>
                                      </p:to>
                                    </p:set>
                                    <p:animEffect transition="in" filter="wipe(down)">
                                      <p:cBhvr>
                                        <p:cTn id="372" dur="500"/>
                                        <p:tgtEl>
                                          <p:spTgt spid="151"/>
                                        </p:tgtEl>
                                      </p:cBhvr>
                                    </p:animEffect>
                                  </p:childTnLst>
                                </p:cTn>
                              </p:par>
                            </p:childTnLst>
                          </p:cTn>
                        </p:par>
                        <p:par>
                          <p:cTn id="373" fill="hold">
                            <p:stCondLst>
                              <p:cond delay="8000"/>
                            </p:stCondLst>
                            <p:childTnLst>
                              <p:par>
                                <p:cTn id="374" presetID="4" presetClass="entr" presetSubtype="16" fill="hold" grpId="0" nodeType="afterEffect">
                                  <p:stCondLst>
                                    <p:cond delay="0"/>
                                  </p:stCondLst>
                                  <p:childTnLst>
                                    <p:set>
                                      <p:cBhvr>
                                        <p:cTn id="375" dur="1" fill="hold">
                                          <p:stCondLst>
                                            <p:cond delay="0"/>
                                          </p:stCondLst>
                                        </p:cTn>
                                        <p:tgtEl>
                                          <p:spTgt spid="188"/>
                                        </p:tgtEl>
                                        <p:attrNameLst>
                                          <p:attrName>style.visibility</p:attrName>
                                        </p:attrNameLst>
                                      </p:cBhvr>
                                      <p:to>
                                        <p:strVal val="visible"/>
                                      </p:to>
                                    </p:set>
                                    <p:animEffect transition="in" filter="box(in)">
                                      <p:cBhvr>
                                        <p:cTn id="376" dur="500"/>
                                        <p:tgtEl>
                                          <p:spTgt spid="188"/>
                                        </p:tgtEl>
                                      </p:cBhvr>
                                    </p:animEffect>
                                  </p:childTnLst>
                                </p:cTn>
                              </p:par>
                            </p:childTnLst>
                          </p:cTn>
                        </p:par>
                        <p:par>
                          <p:cTn id="377" fill="hold">
                            <p:stCondLst>
                              <p:cond delay="8500"/>
                            </p:stCondLst>
                            <p:childTnLst>
                              <p:par>
                                <p:cTn id="378" presetID="9" presetClass="exit" presetSubtype="0" fill="hold" nodeType="afterEffect">
                                  <p:stCondLst>
                                    <p:cond delay="0"/>
                                  </p:stCondLst>
                                  <p:childTnLst>
                                    <p:animEffect transition="out" filter="dissolve">
                                      <p:cBhvr>
                                        <p:cTn id="379" dur="500"/>
                                        <p:tgtEl>
                                          <p:spTgt spid="151"/>
                                        </p:tgtEl>
                                      </p:cBhvr>
                                    </p:animEffect>
                                    <p:set>
                                      <p:cBhvr>
                                        <p:cTn id="380" dur="1" fill="hold">
                                          <p:stCondLst>
                                            <p:cond delay="499"/>
                                          </p:stCondLst>
                                        </p:cTn>
                                        <p:tgtEl>
                                          <p:spTgt spid="151"/>
                                        </p:tgtEl>
                                        <p:attrNameLst>
                                          <p:attrName>style.visibility</p:attrName>
                                        </p:attrNameLst>
                                      </p:cBhvr>
                                      <p:to>
                                        <p:strVal val="hidden"/>
                                      </p:to>
                                    </p:set>
                                  </p:childTnLst>
                                </p:cTn>
                              </p:par>
                            </p:childTnLst>
                          </p:cTn>
                        </p:par>
                        <p:par>
                          <p:cTn id="381" fill="hold">
                            <p:stCondLst>
                              <p:cond delay="9000"/>
                            </p:stCondLst>
                            <p:childTnLst>
                              <p:par>
                                <p:cTn id="382" presetID="22" presetClass="entr" presetSubtype="4" fill="hold" nodeType="afterEffect">
                                  <p:stCondLst>
                                    <p:cond delay="0"/>
                                  </p:stCondLst>
                                  <p:childTnLst>
                                    <p:set>
                                      <p:cBhvr>
                                        <p:cTn id="383" dur="1" fill="hold">
                                          <p:stCondLst>
                                            <p:cond delay="0"/>
                                          </p:stCondLst>
                                        </p:cTn>
                                        <p:tgtEl>
                                          <p:spTgt spid="171"/>
                                        </p:tgtEl>
                                        <p:attrNameLst>
                                          <p:attrName>style.visibility</p:attrName>
                                        </p:attrNameLst>
                                      </p:cBhvr>
                                      <p:to>
                                        <p:strVal val="visible"/>
                                      </p:to>
                                    </p:set>
                                    <p:animEffect transition="in" filter="wipe(down)">
                                      <p:cBhvr>
                                        <p:cTn id="384" dur="500"/>
                                        <p:tgtEl>
                                          <p:spTgt spid="171"/>
                                        </p:tgtEl>
                                      </p:cBhvr>
                                    </p:animEffect>
                                  </p:childTnLst>
                                </p:cTn>
                              </p:par>
                            </p:childTnLst>
                          </p:cTn>
                        </p:par>
                        <p:par>
                          <p:cTn id="385" fill="hold">
                            <p:stCondLst>
                              <p:cond delay="9500"/>
                            </p:stCondLst>
                            <p:childTnLst>
                              <p:par>
                                <p:cTn id="386" presetID="4" presetClass="entr" presetSubtype="16" fill="hold" grpId="0" nodeType="afterEffect">
                                  <p:stCondLst>
                                    <p:cond delay="0"/>
                                  </p:stCondLst>
                                  <p:childTnLst>
                                    <p:set>
                                      <p:cBhvr>
                                        <p:cTn id="387" dur="1" fill="hold">
                                          <p:stCondLst>
                                            <p:cond delay="0"/>
                                          </p:stCondLst>
                                        </p:cTn>
                                        <p:tgtEl>
                                          <p:spTgt spid="162"/>
                                        </p:tgtEl>
                                        <p:attrNameLst>
                                          <p:attrName>style.visibility</p:attrName>
                                        </p:attrNameLst>
                                      </p:cBhvr>
                                      <p:to>
                                        <p:strVal val="visible"/>
                                      </p:to>
                                    </p:set>
                                    <p:animEffect transition="in" filter="box(in)">
                                      <p:cBhvr>
                                        <p:cTn id="388" dur="500"/>
                                        <p:tgtEl>
                                          <p:spTgt spid="162"/>
                                        </p:tgtEl>
                                      </p:cBhvr>
                                    </p:animEffect>
                                  </p:childTnLst>
                                </p:cTn>
                              </p:par>
                            </p:childTnLst>
                          </p:cTn>
                        </p:par>
                        <p:par>
                          <p:cTn id="389" fill="hold">
                            <p:stCondLst>
                              <p:cond delay="10000"/>
                            </p:stCondLst>
                            <p:childTnLst>
                              <p:par>
                                <p:cTn id="390" presetID="9" presetClass="exit" presetSubtype="0" fill="hold" nodeType="afterEffect">
                                  <p:stCondLst>
                                    <p:cond delay="0"/>
                                  </p:stCondLst>
                                  <p:childTnLst>
                                    <p:animEffect transition="out" filter="dissolve">
                                      <p:cBhvr>
                                        <p:cTn id="391" dur="500"/>
                                        <p:tgtEl>
                                          <p:spTgt spid="171"/>
                                        </p:tgtEl>
                                      </p:cBhvr>
                                    </p:animEffect>
                                    <p:set>
                                      <p:cBhvr>
                                        <p:cTn id="392" dur="1" fill="hold">
                                          <p:stCondLst>
                                            <p:cond delay="499"/>
                                          </p:stCondLst>
                                        </p:cTn>
                                        <p:tgtEl>
                                          <p:spTgt spid="171"/>
                                        </p:tgtEl>
                                        <p:attrNameLst>
                                          <p:attrName>style.visibility</p:attrName>
                                        </p:attrNameLst>
                                      </p:cBhvr>
                                      <p:to>
                                        <p:strVal val="hidden"/>
                                      </p:to>
                                    </p:set>
                                  </p:childTnLst>
                                </p:cTn>
                              </p:par>
                            </p:childTnLst>
                          </p:cTn>
                        </p:par>
                        <p:par>
                          <p:cTn id="393" fill="hold">
                            <p:stCondLst>
                              <p:cond delay="10500"/>
                            </p:stCondLst>
                            <p:childTnLst>
                              <p:par>
                                <p:cTn id="394" presetID="22" presetClass="entr" presetSubtype="4" fill="hold" nodeType="afterEffect">
                                  <p:stCondLst>
                                    <p:cond delay="0"/>
                                  </p:stCondLst>
                                  <p:childTnLst>
                                    <p:set>
                                      <p:cBhvr>
                                        <p:cTn id="395" dur="1" fill="hold">
                                          <p:stCondLst>
                                            <p:cond delay="0"/>
                                          </p:stCondLst>
                                        </p:cTn>
                                        <p:tgtEl>
                                          <p:spTgt spid="159"/>
                                        </p:tgtEl>
                                        <p:attrNameLst>
                                          <p:attrName>style.visibility</p:attrName>
                                        </p:attrNameLst>
                                      </p:cBhvr>
                                      <p:to>
                                        <p:strVal val="visible"/>
                                      </p:to>
                                    </p:set>
                                    <p:animEffect transition="in" filter="wipe(down)">
                                      <p:cBhvr>
                                        <p:cTn id="396" dur="500"/>
                                        <p:tgtEl>
                                          <p:spTgt spid="159"/>
                                        </p:tgtEl>
                                      </p:cBhvr>
                                    </p:animEffect>
                                  </p:childTnLst>
                                </p:cTn>
                              </p:par>
                            </p:childTnLst>
                          </p:cTn>
                        </p:par>
                        <p:par>
                          <p:cTn id="397" fill="hold">
                            <p:stCondLst>
                              <p:cond delay="11000"/>
                            </p:stCondLst>
                            <p:childTnLst>
                              <p:par>
                                <p:cTn id="398" presetID="4" presetClass="entr" presetSubtype="16" fill="hold" grpId="0" nodeType="afterEffect">
                                  <p:stCondLst>
                                    <p:cond delay="0"/>
                                  </p:stCondLst>
                                  <p:childTnLst>
                                    <p:set>
                                      <p:cBhvr>
                                        <p:cTn id="399" dur="1" fill="hold">
                                          <p:stCondLst>
                                            <p:cond delay="0"/>
                                          </p:stCondLst>
                                        </p:cTn>
                                        <p:tgtEl>
                                          <p:spTgt spid="189"/>
                                        </p:tgtEl>
                                        <p:attrNameLst>
                                          <p:attrName>style.visibility</p:attrName>
                                        </p:attrNameLst>
                                      </p:cBhvr>
                                      <p:to>
                                        <p:strVal val="visible"/>
                                      </p:to>
                                    </p:set>
                                    <p:animEffect transition="in" filter="box(in)">
                                      <p:cBhvr>
                                        <p:cTn id="400" dur="500"/>
                                        <p:tgtEl>
                                          <p:spTgt spid="189"/>
                                        </p:tgtEl>
                                      </p:cBhvr>
                                    </p:animEffect>
                                  </p:childTnLst>
                                </p:cTn>
                              </p:par>
                            </p:childTnLst>
                          </p:cTn>
                        </p:par>
                        <p:par>
                          <p:cTn id="401" fill="hold">
                            <p:stCondLst>
                              <p:cond delay="11500"/>
                            </p:stCondLst>
                            <p:childTnLst>
                              <p:par>
                                <p:cTn id="402" presetID="9" presetClass="exit" presetSubtype="0" fill="hold" nodeType="afterEffect">
                                  <p:stCondLst>
                                    <p:cond delay="0"/>
                                  </p:stCondLst>
                                  <p:childTnLst>
                                    <p:animEffect transition="out" filter="dissolve">
                                      <p:cBhvr>
                                        <p:cTn id="403" dur="500"/>
                                        <p:tgtEl>
                                          <p:spTgt spid="159"/>
                                        </p:tgtEl>
                                      </p:cBhvr>
                                    </p:animEffect>
                                    <p:set>
                                      <p:cBhvr>
                                        <p:cTn id="404" dur="1" fill="hold">
                                          <p:stCondLst>
                                            <p:cond delay="499"/>
                                          </p:stCondLst>
                                        </p:cTn>
                                        <p:tgtEl>
                                          <p:spTgt spid="159"/>
                                        </p:tgtEl>
                                        <p:attrNameLst>
                                          <p:attrName>style.visibility</p:attrName>
                                        </p:attrNameLst>
                                      </p:cBhvr>
                                      <p:to>
                                        <p:strVal val="hidden"/>
                                      </p:to>
                                    </p:set>
                                  </p:childTnLst>
                                </p:cTn>
                              </p:par>
                            </p:childTnLst>
                          </p:cTn>
                        </p:par>
                      </p:childTnLst>
                    </p:cTn>
                  </p:par>
                  <p:par>
                    <p:cTn id="405" fill="hold">
                      <p:stCondLst>
                        <p:cond delay="indefinite"/>
                      </p:stCondLst>
                      <p:childTnLst>
                        <p:par>
                          <p:cTn id="406" fill="hold">
                            <p:stCondLst>
                              <p:cond delay="0"/>
                            </p:stCondLst>
                            <p:childTnLst>
                              <p:par>
                                <p:cTn id="407" presetID="0" presetClass="path" presetSubtype="0" accel="50000" decel="50000" fill="hold" nodeType="clickEffect">
                                  <p:stCondLst>
                                    <p:cond delay="0"/>
                                  </p:stCondLst>
                                  <p:childTnLst>
                                    <p:animMotion origin="layout" path="M -0.0007 7.40741E-7 L -0.13733 0.02778 " pathEditMode="relative" rAng="0" ptsTypes="AA">
                                      <p:cBhvr>
                                        <p:cTn id="408" dur="2000" fill="hold"/>
                                        <p:tgtEl>
                                          <p:spTgt spid="165"/>
                                        </p:tgtEl>
                                        <p:attrNameLst>
                                          <p:attrName>ppt_x</p:attrName>
                                          <p:attrName>ppt_y</p:attrName>
                                        </p:attrNameLst>
                                      </p:cBhvr>
                                      <p:rCtr x="-68" y="14"/>
                                    </p:animMotion>
                                  </p:childTnLst>
                                </p:cTn>
                              </p:par>
                            </p:childTnLst>
                          </p:cTn>
                        </p:par>
                        <p:par>
                          <p:cTn id="409" fill="hold">
                            <p:stCondLst>
                              <p:cond delay="2000"/>
                            </p:stCondLst>
                            <p:childTnLst>
                              <p:par>
                                <p:cTn id="410" presetID="0" presetClass="path" presetSubtype="0" accel="50000" decel="50000" fill="hold" nodeType="afterEffect">
                                  <p:stCondLst>
                                    <p:cond delay="0"/>
                                  </p:stCondLst>
                                  <p:childTnLst>
                                    <p:animMotion origin="layout" path="M 5E-6 -1.23063E-6 L -0.11511 0.00763 " pathEditMode="relative" rAng="0" ptsTypes="AA">
                                      <p:cBhvr>
                                        <p:cTn id="411" dur="2000" fill="hold"/>
                                        <p:tgtEl>
                                          <p:spTgt spid="168"/>
                                        </p:tgtEl>
                                        <p:attrNameLst>
                                          <p:attrName>ppt_x</p:attrName>
                                          <p:attrName>ppt_y</p:attrName>
                                        </p:attrNameLst>
                                      </p:cBhvr>
                                      <p:rCtr x="-58" y="4"/>
                                    </p:animMotion>
                                  </p:childTnLst>
                                </p:cTn>
                              </p:par>
                            </p:childTnLst>
                          </p:cTn>
                        </p:par>
                        <p:par>
                          <p:cTn id="412" fill="hold">
                            <p:stCondLst>
                              <p:cond delay="4000"/>
                            </p:stCondLst>
                            <p:childTnLst>
                              <p:par>
                                <p:cTn id="413" presetID="0" presetClass="path" presetSubtype="0" accel="50000" decel="50000" fill="hold" nodeType="afterEffect">
                                  <p:stCondLst>
                                    <p:cond delay="0"/>
                                  </p:stCondLst>
                                  <p:childTnLst>
                                    <p:animMotion origin="layout" path="M 3.88889E-6 -1.98473E-6 L -0.16007 0.05274 " pathEditMode="relative" rAng="0" ptsTypes="AA">
                                      <p:cBhvr>
                                        <p:cTn id="414" dur="2000" fill="hold"/>
                                        <p:tgtEl>
                                          <p:spTgt spid="1015812"/>
                                        </p:tgtEl>
                                        <p:attrNameLst>
                                          <p:attrName>ppt_x</p:attrName>
                                          <p:attrName>ppt_y</p:attrName>
                                        </p:attrNameLst>
                                      </p:cBhvr>
                                      <p:rCtr x="-80" y="26"/>
                                    </p:animMotion>
                                  </p:childTnLst>
                                </p:cTn>
                              </p:par>
                            </p:childTnLst>
                          </p:cTn>
                        </p:par>
                        <p:par>
                          <p:cTn id="415" fill="hold">
                            <p:stCondLst>
                              <p:cond delay="6000"/>
                            </p:stCondLst>
                            <p:childTnLst>
                              <p:par>
                                <p:cTn id="416" presetID="0" presetClass="path" presetSubtype="0" accel="50000" decel="50000" fill="hold" nodeType="afterEffect">
                                  <p:stCondLst>
                                    <p:cond delay="0"/>
                                  </p:stCondLst>
                                  <p:childTnLst>
                                    <p:animMotion origin="layout" path="M 0.00035 -0.00023 L -0.16163 -0.03101 " pathEditMode="relative" ptsTypes="AA">
                                      <p:cBhvr>
                                        <p:cTn id="417" dur="2000" fill="hold"/>
                                        <p:tgtEl>
                                          <p:spTgt spid="217"/>
                                        </p:tgtEl>
                                        <p:attrNameLst>
                                          <p:attrName>ppt_x</p:attrName>
                                          <p:attrName>ppt_y</p:attrName>
                                        </p:attrNameLst>
                                      </p:cBhvr>
                                    </p:animMotion>
                                  </p:childTnLst>
                                </p:cTn>
                              </p:par>
                            </p:childTnLst>
                          </p:cTn>
                        </p:par>
                        <p:par>
                          <p:cTn id="418" fill="hold">
                            <p:stCondLst>
                              <p:cond delay="8000"/>
                            </p:stCondLst>
                            <p:childTnLst>
                              <p:par>
                                <p:cTn id="419" presetID="0" presetClass="path" presetSubtype="0" accel="50000" decel="50000" fill="hold" nodeType="afterEffect">
                                  <p:stCondLst>
                                    <p:cond delay="0"/>
                                  </p:stCondLst>
                                  <p:childTnLst>
                                    <p:animMotion origin="layout" path="M -4.44444E-6 1.85185E-6 L -0.13802 -0.03078 " pathEditMode="relative" ptsTypes="AA">
                                      <p:cBhvr>
                                        <p:cTn id="420" dur="2000" fill="hold"/>
                                        <p:tgtEl>
                                          <p:spTgt spid="2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66" grpId="0"/>
      <p:bldP spid="188" grpId="0" animBg="1"/>
      <p:bldP spid="189" grpId="0" animBg="1"/>
      <p:bldP spid="160" grpId="0" animBg="1"/>
      <p:bldP spid="1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22897" y="932675"/>
            <a:ext cx="3226019" cy="3955716"/>
            <a:chOff x="2541229" y="2008014"/>
            <a:chExt cx="2952491" cy="3955716"/>
          </a:xfrm>
        </p:grpSpPr>
        <p:grpSp>
          <p:nvGrpSpPr>
            <p:cNvPr id="52" name="Group 51"/>
            <p:cNvGrpSpPr/>
            <p:nvPr/>
          </p:nvGrpSpPr>
          <p:grpSpPr>
            <a:xfrm>
              <a:off x="2541229" y="2008014"/>
              <a:ext cx="2952491" cy="3955716"/>
              <a:chOff x="2524656" y="2008015"/>
              <a:chExt cx="2952491" cy="3955716"/>
            </a:xfrm>
          </p:grpSpPr>
          <p:sp>
            <p:nvSpPr>
              <p:cNvPr id="47" name="Rectangle 46"/>
              <p:cNvSpPr/>
              <p:nvPr/>
            </p:nvSpPr>
            <p:spPr bwMode="auto">
              <a:xfrm>
                <a:off x="2524656" y="2008015"/>
                <a:ext cx="2952491" cy="3955716"/>
              </a:xfrm>
              <a:prstGeom prst="rect">
                <a:avLst/>
              </a:prstGeom>
              <a:solidFill>
                <a:schemeClr val="accent2">
                  <a:lumMod val="20000"/>
                  <a:lumOff val="80000"/>
                </a:schemeClr>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59" name="Picture 17" descr="ICON_VM_basic_flat_R2_Q408.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8202" y="3467406"/>
                <a:ext cx="997252" cy="997248"/>
              </a:xfrm>
              <a:prstGeom prst="rect">
                <a:avLst/>
              </a:prstGeom>
              <a:solidFill>
                <a:schemeClr val="accent2">
                  <a:lumMod val="20000"/>
                  <a:lumOff val="80000"/>
                </a:schemeClr>
              </a:solidFill>
              <a:ln w="9525">
                <a:solidFill>
                  <a:srgbClr val="000000"/>
                </a:solidFill>
                <a:miter lim="800000"/>
                <a:headEnd/>
                <a:tailEnd/>
              </a:ln>
              <a:extLst/>
            </p:spPr>
          </p:pic>
        </p:grpSp>
        <p:sp>
          <p:nvSpPr>
            <p:cNvPr id="3" name="TextBox 2"/>
            <p:cNvSpPr txBox="1"/>
            <p:nvPr/>
          </p:nvSpPr>
          <p:spPr>
            <a:xfrm>
              <a:off x="2577976" y="2076125"/>
              <a:ext cx="260850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spcBef>
                  <a:spcPts val="0"/>
                </a:spcBef>
                <a:spcAft>
                  <a:spcPts val="1200"/>
                </a:spcAft>
              </a:pPr>
              <a:r>
                <a:rPr lang="en-US" sz="1600" b="1" dirty="0" smtClean="0">
                  <a:solidFill>
                    <a:srgbClr val="000000"/>
                  </a:solidFill>
                  <a:latin typeface="Arial"/>
                  <a:ea typeface="ＭＳ Ｐゴシック"/>
                </a:rPr>
                <a:t>VM: Compute Becomes Software-Defined</a:t>
              </a:r>
            </a:p>
          </p:txBody>
        </p:sp>
      </p:grpSp>
      <p:sp>
        <p:nvSpPr>
          <p:cNvPr id="5" name="Rectangle 4"/>
          <p:cNvSpPr/>
          <p:nvPr/>
        </p:nvSpPr>
        <p:spPr bwMode="auto">
          <a:xfrm>
            <a:off x="799061" y="932676"/>
            <a:ext cx="1923836" cy="3955716"/>
          </a:xfrm>
          <a:prstGeom prst="rect">
            <a:avLst/>
          </a:prstGeom>
          <a:solidFill>
            <a:schemeClr val="bg2">
              <a:lumMod val="40000"/>
              <a:lumOff val="60000"/>
            </a:schemeClr>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2" name="Title 1"/>
          <p:cNvSpPr>
            <a:spLocks noGrp="1"/>
          </p:cNvSpPr>
          <p:nvPr>
            <p:ph type="title"/>
          </p:nvPr>
        </p:nvSpPr>
        <p:spPr>
          <a:solidFill>
            <a:schemeClr val="bg1"/>
          </a:solidFill>
        </p:spPr>
        <p:txBody>
          <a:bodyPr/>
          <a:lstStyle/>
          <a:p>
            <a:r>
              <a:rPr lang="en-US" sz="2000" dirty="0" smtClean="0"/>
              <a:t>SDDC Improves Agility and Reduces Cost</a:t>
            </a:r>
            <a:endParaRPr lang="en-US" sz="2000" dirty="0"/>
          </a:p>
        </p:txBody>
      </p:sp>
      <p:sp>
        <p:nvSpPr>
          <p:cNvPr id="55" name="TextBox 54"/>
          <p:cNvSpPr txBox="1"/>
          <p:nvPr/>
        </p:nvSpPr>
        <p:spPr>
          <a:xfrm>
            <a:off x="802646" y="4065290"/>
            <a:ext cx="1928733" cy="830997"/>
          </a:xfrm>
          <a:prstGeom prst="rect">
            <a:avLst/>
          </a:prstGeom>
          <a:noFill/>
        </p:spPr>
        <p:txBody>
          <a:bodyPr wrap="square" rtlCol="0">
            <a:spAutoFit/>
          </a:bodyPr>
          <a:lstStyle/>
          <a:p>
            <a:r>
              <a:rPr lang="en-US" b="1" dirty="0" smtClean="0">
                <a:solidFill>
                  <a:srgbClr val="0000FF"/>
                </a:solidFill>
                <a:latin typeface="+mn-lt"/>
                <a:ea typeface="+mn-ea"/>
              </a:rPr>
              <a:t>$10,000</a:t>
            </a:r>
            <a:br>
              <a:rPr lang="en-US" b="1" dirty="0" smtClean="0">
                <a:solidFill>
                  <a:srgbClr val="0000FF"/>
                </a:solidFill>
                <a:latin typeface="+mn-lt"/>
                <a:ea typeface="+mn-ea"/>
              </a:rPr>
            </a:br>
            <a:r>
              <a:rPr lang="en-US" b="1" dirty="0" smtClean="0">
                <a:solidFill>
                  <a:srgbClr val="0000FF"/>
                </a:solidFill>
                <a:latin typeface="+mn-lt"/>
                <a:ea typeface="+mn-ea"/>
              </a:rPr>
              <a:t>10 weeks</a:t>
            </a:r>
          </a:p>
        </p:txBody>
      </p:sp>
      <p:pic>
        <p:nvPicPr>
          <p:cNvPr id="56" name="Picture 384" descr="ICON_Server_Rack_Q3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4386" y="2161636"/>
            <a:ext cx="1534890" cy="1293756"/>
          </a:xfrm>
          <a:prstGeom prst="rect">
            <a:avLst/>
          </a:prstGeom>
          <a:noFill/>
          <a:ln w="9525">
            <a:noFill/>
            <a:miter lim="800000"/>
            <a:headEnd/>
            <a:tailEnd/>
          </a:ln>
        </p:spPr>
      </p:pic>
      <p:grpSp>
        <p:nvGrpSpPr>
          <p:cNvPr id="8" name="Group 7"/>
          <p:cNvGrpSpPr/>
          <p:nvPr/>
        </p:nvGrpSpPr>
        <p:grpSpPr>
          <a:xfrm>
            <a:off x="5870678" y="932675"/>
            <a:ext cx="3501947" cy="3955717"/>
            <a:chOff x="5648089" y="2008014"/>
            <a:chExt cx="3501947" cy="3955717"/>
          </a:xfrm>
        </p:grpSpPr>
        <p:sp>
          <p:nvSpPr>
            <p:cNvPr id="48" name="Rectangle 47"/>
            <p:cNvSpPr/>
            <p:nvPr/>
          </p:nvSpPr>
          <p:spPr bwMode="auto">
            <a:xfrm>
              <a:off x="5687922" y="2008014"/>
              <a:ext cx="2924444" cy="3955717"/>
            </a:xfrm>
            <a:prstGeom prst="rect">
              <a:avLst/>
            </a:prstGeom>
            <a:solidFill>
              <a:schemeClr val="accent4">
                <a:lumMod val="40000"/>
                <a:lumOff val="60000"/>
              </a:schemeClr>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6" name="TextBox 35"/>
            <p:cNvSpPr txBox="1"/>
            <p:nvPr/>
          </p:nvSpPr>
          <p:spPr>
            <a:xfrm>
              <a:off x="6263998" y="5425255"/>
              <a:ext cx="2886038" cy="461665"/>
            </a:xfrm>
            <a:prstGeom prst="rect">
              <a:avLst/>
            </a:prstGeom>
            <a:noFill/>
            <a:ln>
              <a:noFill/>
            </a:ln>
          </p:spPr>
          <p:txBody>
            <a:bodyPr wrap="square" rtlCol="0">
              <a:spAutoFit/>
            </a:bodyPr>
            <a:lstStyle/>
            <a:p>
              <a:pPr algn="l"/>
              <a:r>
                <a:rPr lang="en-US" b="1" u="sng" dirty="0" smtClean="0">
                  <a:solidFill>
                    <a:srgbClr val="0000FF"/>
                  </a:solidFill>
                  <a:latin typeface="+mn-lt"/>
                  <a:ea typeface="+mn-ea"/>
                </a:rPr>
                <a:t>15 minutes</a:t>
              </a:r>
            </a:p>
          </p:txBody>
        </p:sp>
        <p:sp>
          <p:nvSpPr>
            <p:cNvPr id="37" name="Rounded Rectangle 36"/>
            <p:cNvSpPr/>
            <p:nvPr/>
          </p:nvSpPr>
          <p:spPr bwMode="auto">
            <a:xfrm>
              <a:off x="5877770" y="3162647"/>
              <a:ext cx="2530339" cy="1894711"/>
            </a:xfrm>
            <a:prstGeom prst="roundRect">
              <a:avLst>
                <a:gd name="adj" fmla="val 7971"/>
              </a:avLst>
            </a:prstGeom>
            <a:gradFill flip="none" rotWithShape="1">
              <a:gsLst>
                <a:gs pos="0">
                  <a:srgbClr val="808080">
                    <a:shade val="30000"/>
                    <a:satMod val="115000"/>
                  </a:srgbClr>
                </a:gs>
                <a:gs pos="81000">
                  <a:srgbClr val="808080">
                    <a:shade val="67500"/>
                    <a:satMod val="115000"/>
                  </a:srgbClr>
                </a:gs>
                <a:gs pos="100000">
                  <a:srgbClr val="808080">
                    <a:shade val="100000"/>
                    <a:satMod val="115000"/>
                  </a:srgbClr>
                </a:gs>
              </a:gsLst>
              <a:lin ang="5400000" scaled="1"/>
              <a:tileRect/>
            </a:gradFill>
            <a:ln w="19050">
              <a:noFill/>
              <a:round/>
              <a:headEnd/>
              <a:tailEnd/>
            </a:ln>
            <a:effectLst>
              <a:glow rad="101600">
                <a:schemeClr val="tx1">
                  <a:lumMod val="75000"/>
                  <a:alpha val="40000"/>
                </a:schemeClr>
              </a:glo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8" name="TextBox 37"/>
            <p:cNvSpPr txBox="1"/>
            <p:nvPr/>
          </p:nvSpPr>
          <p:spPr>
            <a:xfrm>
              <a:off x="6167678" y="3217581"/>
              <a:ext cx="1425037" cy="64633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3600" b="1" dirty="0" smtClean="0">
                  <a:solidFill>
                    <a:schemeClr val="bg1"/>
                  </a:solidFill>
                  <a:latin typeface="+mn-lt"/>
                  <a:ea typeface="+mn-ea"/>
                </a:rPr>
                <a:t>VDC</a:t>
              </a:r>
            </a:p>
          </p:txBody>
        </p:sp>
        <p:pic>
          <p:nvPicPr>
            <p:cNvPr id="39" name="Picture 17" descr="ICON_VM_basic_flat_R2_Q40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7678" y="4051386"/>
              <a:ext cx="601080" cy="6010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 name="Picture 17" descr="ICON_VM_basic_flat_R2_Q40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9188" y="4058939"/>
              <a:ext cx="593527" cy="5935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751349" y="3211027"/>
              <a:ext cx="500028" cy="1813786"/>
              <a:chOff x="8204536" y="2309395"/>
              <a:chExt cx="632332" cy="2217702"/>
            </a:xfrm>
          </p:grpSpPr>
          <p:pic>
            <p:nvPicPr>
              <p:cNvPr id="41" name="Picture 13" descr="ICON_Storage_1up_Q30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20124" y="2309395"/>
                <a:ext cx="384440" cy="437712"/>
              </a:xfrm>
              <a:prstGeom prst="rect">
                <a:avLst/>
              </a:prstGeom>
              <a:noFill/>
              <a:ln w="9525">
                <a:noFill/>
                <a:miter lim="800000"/>
                <a:headEnd/>
                <a:tailEnd/>
              </a:ln>
              <a:effectLst>
                <a:glow rad="101600">
                  <a:schemeClr val="bg1">
                    <a:lumMod val="75000"/>
                    <a:alpha val="60000"/>
                  </a:schemeClr>
                </a:glow>
              </a:effectLst>
            </p:spPr>
          </p:pic>
          <p:pic>
            <p:nvPicPr>
              <p:cNvPr id="42" name="Picture 5" descr="ICON_NetworkSwitch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45256" y="2775937"/>
                <a:ext cx="553920" cy="368166"/>
              </a:xfrm>
              <a:prstGeom prst="rect">
                <a:avLst/>
              </a:prstGeom>
              <a:noFill/>
              <a:ln w="9525">
                <a:noFill/>
                <a:miter lim="800000"/>
                <a:headEnd/>
                <a:tailEnd/>
              </a:ln>
              <a:effectLst>
                <a:glow rad="101600">
                  <a:schemeClr val="bg1">
                    <a:lumMod val="75000"/>
                    <a:alpha val="60000"/>
                  </a:schemeClr>
                </a:glow>
              </a:effectLst>
            </p:spPr>
          </p:pic>
          <p:pic>
            <p:nvPicPr>
              <p:cNvPr id="43" name="Picture 45" descr="ICON_Firewall_Q30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04536" y="3172932"/>
                <a:ext cx="630760" cy="543684"/>
              </a:xfrm>
              <a:prstGeom prst="rect">
                <a:avLst/>
              </a:prstGeom>
              <a:noFill/>
              <a:ln w="9525">
                <a:noFill/>
                <a:miter lim="800000"/>
                <a:headEnd/>
                <a:tailEnd/>
              </a:ln>
              <a:effectLst>
                <a:glow rad="101600">
                  <a:schemeClr val="bg1">
                    <a:lumMod val="75000"/>
                    <a:alpha val="60000"/>
                  </a:schemeClr>
                </a:glow>
              </a:effectLst>
            </p:spPr>
          </p:pic>
          <p:pic>
            <p:nvPicPr>
              <p:cNvPr id="44" name="Picture 9"/>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335961" y="3718286"/>
                <a:ext cx="500907" cy="348906"/>
              </a:xfrm>
              <a:prstGeom prst="rect">
                <a:avLst/>
              </a:prstGeom>
              <a:noFill/>
              <a:ln w="9525">
                <a:solidFill>
                  <a:schemeClr val="tx1"/>
                </a:solidFill>
                <a:miter lim="800000"/>
                <a:headEnd/>
                <a:tailEnd/>
              </a:ln>
              <a:effectLst>
                <a:glow rad="101600">
                  <a:schemeClr val="bg1">
                    <a:lumMod val="75000"/>
                    <a:alpha val="6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
              <p:cNvPicPr>
                <a:picLocks noChangeAspect="1" noChangeArrowheads="1"/>
              </p:cNvPicPr>
              <p:nvPr/>
            </p:nvPicPr>
            <p:blipFill>
              <a:blip r:embed="rId9"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328366" y="4123181"/>
                <a:ext cx="433353" cy="403916"/>
              </a:xfrm>
              <a:prstGeom prst="rect">
                <a:avLst/>
              </a:prstGeom>
              <a:noFill/>
              <a:ln w="9525">
                <a:noFill/>
                <a:miter lim="800000"/>
                <a:headEnd/>
                <a:tailEnd/>
              </a:ln>
              <a:effectLst>
                <a:glow rad="101600">
                  <a:schemeClr val="bg1">
                    <a:lumMod val="75000"/>
                    <a:alpha val="60000"/>
                  </a:schemeClr>
                </a:glow>
              </a:effectLst>
            </p:spPr>
          </p:pic>
        </p:grpSp>
        <p:sp>
          <p:nvSpPr>
            <p:cNvPr id="46" name="TextBox 45"/>
            <p:cNvSpPr txBox="1"/>
            <p:nvPr/>
          </p:nvSpPr>
          <p:spPr>
            <a:xfrm>
              <a:off x="5648089" y="2084825"/>
              <a:ext cx="3041087" cy="83099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1" dirty="0" smtClean="0">
                  <a:solidFill>
                    <a:srgbClr val="000000"/>
                  </a:solidFill>
                  <a:latin typeface="+mn-lt"/>
                  <a:ea typeface="+mn-ea"/>
                </a:rPr>
                <a:t>Software Defined Datacenter: </a:t>
              </a:r>
              <a:r>
                <a:rPr lang="en-US" sz="1600" dirty="0" smtClean="0">
                  <a:solidFill>
                    <a:srgbClr val="000000"/>
                  </a:solidFill>
                  <a:latin typeface="+mn-lt"/>
                  <a:ea typeface="+mn-ea"/>
                </a:rPr>
                <a:t>Logical compute, networking, security, storage, availability</a:t>
              </a:r>
            </a:p>
          </p:txBody>
        </p:sp>
      </p:grpSp>
      <p:grpSp>
        <p:nvGrpSpPr>
          <p:cNvPr id="15" name="Group 14"/>
          <p:cNvGrpSpPr/>
          <p:nvPr/>
        </p:nvGrpSpPr>
        <p:grpSpPr>
          <a:xfrm>
            <a:off x="2799706" y="1316726"/>
            <a:ext cx="3110587" cy="3571664"/>
            <a:chOff x="2344510" y="2392065"/>
            <a:chExt cx="3110587" cy="3571664"/>
          </a:xfrm>
        </p:grpSpPr>
        <p:grpSp>
          <p:nvGrpSpPr>
            <p:cNvPr id="51" name="Group 50"/>
            <p:cNvGrpSpPr/>
            <p:nvPr/>
          </p:nvGrpSpPr>
          <p:grpSpPr>
            <a:xfrm>
              <a:off x="2344510" y="2392065"/>
              <a:ext cx="3110587" cy="3571664"/>
              <a:chOff x="2344510" y="2392065"/>
              <a:chExt cx="3110587" cy="3571664"/>
            </a:xfrm>
          </p:grpSpPr>
          <p:sp>
            <p:nvSpPr>
              <p:cNvPr id="20" name="TextBox 19"/>
              <p:cNvSpPr txBox="1"/>
              <p:nvPr/>
            </p:nvSpPr>
            <p:spPr>
              <a:xfrm>
                <a:off x="4572000" y="5656490"/>
                <a:ext cx="861077" cy="261610"/>
              </a:xfrm>
              <a:prstGeom prst="rect">
                <a:avLst/>
              </a:prstGeom>
              <a:solidFill>
                <a:schemeClr val="accent2">
                  <a:lumMod val="20000"/>
                  <a:lumOff val="80000"/>
                </a:schemeClr>
              </a:solidFill>
              <a:ln>
                <a:noFill/>
              </a:ln>
            </p:spPr>
            <p:txBody>
              <a:bodyPr wrap="square" rtlCol="0">
                <a:spAutoFit/>
              </a:bodyPr>
              <a:lstStyle/>
              <a:p>
                <a:r>
                  <a:rPr lang="en-US" sz="1100" dirty="0" smtClean="0">
                    <a:solidFill>
                      <a:srgbClr val="333333"/>
                    </a:solidFill>
                    <a:latin typeface="+mn-lt"/>
                    <a:ea typeface="+mn-ea"/>
                  </a:rPr>
                  <a:t>Availability</a:t>
                </a:r>
              </a:p>
            </p:txBody>
          </p:sp>
          <p:sp>
            <p:nvSpPr>
              <p:cNvPr id="17" name="TextBox 16"/>
              <p:cNvSpPr txBox="1"/>
              <p:nvPr/>
            </p:nvSpPr>
            <p:spPr>
              <a:xfrm>
                <a:off x="4264760" y="3621025"/>
                <a:ext cx="1175301" cy="261610"/>
              </a:xfrm>
              <a:prstGeom prst="rect">
                <a:avLst/>
              </a:prstGeom>
              <a:solidFill>
                <a:schemeClr val="accent2">
                  <a:lumMod val="20000"/>
                  <a:lumOff val="80000"/>
                </a:schemeClr>
              </a:solidFill>
              <a:ln>
                <a:noFill/>
              </a:ln>
            </p:spPr>
            <p:txBody>
              <a:bodyPr wrap="square" rtlCol="0">
                <a:spAutoFit/>
              </a:bodyPr>
              <a:lstStyle/>
              <a:p>
                <a:pPr>
                  <a:spcAft>
                    <a:spcPts val="0"/>
                  </a:spcAft>
                </a:pPr>
                <a:r>
                  <a:rPr lang="en-US" sz="1100" dirty="0" smtClean="0">
                    <a:solidFill>
                      <a:srgbClr val="333333"/>
                    </a:solidFill>
                    <a:latin typeface="+mn-lt"/>
                    <a:ea typeface="+mn-ea"/>
                  </a:rPr>
                  <a:t>VLAN networks</a:t>
                </a:r>
              </a:p>
            </p:txBody>
          </p:sp>
          <p:sp>
            <p:nvSpPr>
              <p:cNvPr id="23" name="TextBox 22"/>
              <p:cNvSpPr txBox="1"/>
              <p:nvPr/>
            </p:nvSpPr>
            <p:spPr>
              <a:xfrm>
                <a:off x="2344510" y="5132732"/>
                <a:ext cx="2007263" cy="830997"/>
              </a:xfrm>
              <a:prstGeom prst="rect">
                <a:avLst/>
              </a:prstGeom>
              <a:solidFill>
                <a:schemeClr val="accent2">
                  <a:lumMod val="20000"/>
                  <a:lumOff val="80000"/>
                </a:schemeClr>
              </a:solidFill>
            </p:spPr>
            <p:txBody>
              <a:bodyPr wrap="square" rtlCol="0">
                <a:spAutoFit/>
              </a:bodyPr>
              <a:lstStyle/>
              <a:p>
                <a:r>
                  <a:rPr lang="en-US" b="1" dirty="0" smtClean="0">
                    <a:solidFill>
                      <a:srgbClr val="0000FF"/>
                    </a:solidFill>
                    <a:latin typeface="+mn-lt"/>
                    <a:ea typeface="+mn-ea"/>
                  </a:rPr>
                  <a:t>$1800</a:t>
                </a:r>
                <a:br>
                  <a:rPr lang="en-US" b="1" dirty="0" smtClean="0">
                    <a:solidFill>
                      <a:srgbClr val="0000FF"/>
                    </a:solidFill>
                    <a:latin typeface="+mn-lt"/>
                    <a:ea typeface="+mn-ea"/>
                  </a:rPr>
                </a:br>
                <a:r>
                  <a:rPr lang="en-US" b="1" dirty="0" smtClean="0">
                    <a:solidFill>
                      <a:srgbClr val="0000FF"/>
                    </a:solidFill>
                    <a:latin typeface="+mn-lt"/>
                    <a:ea typeface="+mn-ea"/>
                  </a:rPr>
                  <a:t>5 days</a:t>
                </a:r>
              </a:p>
            </p:txBody>
          </p:sp>
          <p:pic>
            <p:nvPicPr>
              <p:cNvPr id="11" name="Picture 5" descr="ICON_NetworkSwitch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64977" y="3221838"/>
                <a:ext cx="576075" cy="437592"/>
              </a:xfrm>
              <a:prstGeom prst="rect">
                <a:avLst/>
              </a:prstGeom>
              <a:solidFill>
                <a:schemeClr val="accent2">
                  <a:lumMod val="20000"/>
                  <a:lumOff val="80000"/>
                </a:schemeClr>
              </a:solidFill>
              <a:ln w="9525">
                <a:noFill/>
                <a:miter lim="800000"/>
                <a:headEnd/>
                <a:tailEnd/>
              </a:ln>
            </p:spPr>
          </p:pic>
          <p:pic>
            <p:nvPicPr>
              <p:cNvPr id="12" name="Picture 45" descr="ICON_Firewall_Q30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58186" y="3821973"/>
                <a:ext cx="497763" cy="490342"/>
              </a:xfrm>
              <a:prstGeom prst="rect">
                <a:avLst/>
              </a:prstGeom>
              <a:solidFill>
                <a:schemeClr val="accent2">
                  <a:lumMod val="20000"/>
                  <a:lumOff val="80000"/>
                </a:schemeClr>
              </a:solidFill>
              <a:ln w="9525">
                <a:noFill/>
                <a:miter lim="800000"/>
                <a:headEnd/>
                <a:tailEnd/>
              </a:ln>
            </p:spPr>
          </p:pic>
          <p:pic>
            <p:nvPicPr>
              <p:cNvPr id="13" name="Picture 9"/>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4725441" y="4505992"/>
                <a:ext cx="409381" cy="382398"/>
              </a:xfrm>
              <a:prstGeom prst="rect">
                <a:avLst/>
              </a:prstGeom>
              <a:solidFill>
                <a:schemeClr val="accent2">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7233" name="Picture 1"/>
              <p:cNvPicPr>
                <a:picLocks noChangeAspect="1" noChangeArrowheads="1"/>
              </p:cNvPicPr>
              <p:nvPr/>
            </p:nvPicPr>
            <p:blipFill>
              <a:blip r:embed="rId1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725441" y="5274710"/>
                <a:ext cx="430508" cy="458590"/>
              </a:xfrm>
              <a:prstGeom prst="rect">
                <a:avLst/>
              </a:prstGeom>
              <a:solidFill>
                <a:schemeClr val="accent2">
                  <a:lumMod val="20000"/>
                  <a:lumOff val="80000"/>
                </a:schemeClr>
              </a:solidFill>
              <a:ln w="9525">
                <a:noFill/>
                <a:miter lim="800000"/>
                <a:headEnd/>
                <a:tailEnd/>
              </a:ln>
            </p:spPr>
          </p:pic>
          <p:sp>
            <p:nvSpPr>
              <p:cNvPr id="16" name="TextBox 15"/>
              <p:cNvSpPr txBox="1"/>
              <p:nvPr/>
            </p:nvSpPr>
            <p:spPr>
              <a:xfrm>
                <a:off x="4452515" y="2968140"/>
                <a:ext cx="849180" cy="261610"/>
              </a:xfrm>
              <a:prstGeom prst="rect">
                <a:avLst/>
              </a:prstGeom>
              <a:solidFill>
                <a:schemeClr val="accent2">
                  <a:lumMod val="20000"/>
                  <a:lumOff val="80000"/>
                </a:schemeClr>
              </a:solidFill>
              <a:ln>
                <a:noFill/>
              </a:ln>
            </p:spPr>
            <p:txBody>
              <a:bodyPr wrap="square" rtlCol="0">
                <a:spAutoFit/>
              </a:bodyPr>
              <a:lstStyle/>
              <a:p>
                <a:pPr>
                  <a:spcAft>
                    <a:spcPts val="0"/>
                  </a:spcAft>
                </a:pPr>
                <a:r>
                  <a:rPr lang="en-US" sz="1100" dirty="0">
                    <a:solidFill>
                      <a:srgbClr val="333333"/>
                    </a:solidFill>
                    <a:latin typeface="+mn-lt"/>
                    <a:ea typeface="+mn-ea"/>
                  </a:rPr>
                  <a:t>S</a:t>
                </a:r>
                <a:r>
                  <a:rPr lang="en-US" sz="1100" dirty="0" smtClean="0">
                    <a:solidFill>
                      <a:srgbClr val="333333"/>
                    </a:solidFill>
                    <a:latin typeface="+mn-lt"/>
                    <a:ea typeface="+mn-ea"/>
                  </a:rPr>
                  <a:t>torage</a:t>
                </a:r>
              </a:p>
            </p:txBody>
          </p:sp>
          <p:sp>
            <p:nvSpPr>
              <p:cNvPr id="18" name="TextBox 17"/>
              <p:cNvSpPr txBox="1"/>
              <p:nvPr/>
            </p:nvSpPr>
            <p:spPr>
              <a:xfrm>
                <a:off x="4379975" y="4281135"/>
                <a:ext cx="1062372" cy="261610"/>
              </a:xfrm>
              <a:prstGeom prst="rect">
                <a:avLst/>
              </a:prstGeom>
              <a:solidFill>
                <a:schemeClr val="accent2">
                  <a:lumMod val="20000"/>
                  <a:lumOff val="80000"/>
                </a:schemeClr>
              </a:solidFill>
              <a:ln>
                <a:noFill/>
              </a:ln>
            </p:spPr>
            <p:txBody>
              <a:bodyPr wrap="square" rtlCol="0">
                <a:spAutoFit/>
              </a:bodyPr>
              <a:lstStyle/>
              <a:p>
                <a:r>
                  <a:rPr lang="en-US" sz="1100" dirty="0" smtClean="0">
                    <a:solidFill>
                      <a:srgbClr val="333333"/>
                    </a:solidFill>
                    <a:latin typeface="+mn-lt"/>
                    <a:ea typeface="+mn-ea"/>
                  </a:rPr>
                  <a:t>Firewall</a:t>
                </a:r>
              </a:p>
            </p:txBody>
          </p:sp>
          <p:sp>
            <p:nvSpPr>
              <p:cNvPr id="19" name="TextBox 18"/>
              <p:cNvSpPr txBox="1"/>
              <p:nvPr/>
            </p:nvSpPr>
            <p:spPr>
              <a:xfrm>
                <a:off x="4354180" y="4841553"/>
                <a:ext cx="1100917" cy="430887"/>
              </a:xfrm>
              <a:prstGeom prst="rect">
                <a:avLst/>
              </a:prstGeom>
              <a:solidFill>
                <a:schemeClr val="accent2">
                  <a:lumMod val="20000"/>
                  <a:lumOff val="80000"/>
                </a:schemeClr>
              </a:solidFill>
              <a:ln>
                <a:noFill/>
              </a:ln>
            </p:spPr>
            <p:txBody>
              <a:bodyPr wrap="square" rtlCol="0">
                <a:spAutoFit/>
              </a:bodyPr>
              <a:lstStyle/>
              <a:p>
                <a:r>
                  <a:rPr lang="en-US" sz="1100" dirty="0">
                    <a:solidFill>
                      <a:srgbClr val="333333"/>
                    </a:solidFill>
                    <a:latin typeface="+mn-lt"/>
                    <a:ea typeface="+mn-ea"/>
                  </a:rPr>
                  <a:t>S</a:t>
                </a:r>
                <a:r>
                  <a:rPr lang="en-US" sz="1100" dirty="0" smtClean="0">
                    <a:solidFill>
                      <a:srgbClr val="333333"/>
                    </a:solidFill>
                    <a:latin typeface="+mn-lt"/>
                    <a:ea typeface="+mn-ea"/>
                  </a:rPr>
                  <a:t>ecurity, monitoring</a:t>
                </a:r>
              </a:p>
            </p:txBody>
          </p:sp>
          <p:pic>
            <p:nvPicPr>
              <p:cNvPr id="10" name="Picture 13" descr="ICON_Storage_1up_Q308.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64977" y="2392065"/>
                <a:ext cx="464964" cy="605024"/>
              </a:xfrm>
              <a:prstGeom prst="rect">
                <a:avLst/>
              </a:prstGeom>
              <a:solidFill>
                <a:schemeClr val="accent2">
                  <a:lumMod val="20000"/>
                  <a:lumOff val="80000"/>
                </a:schemeClr>
              </a:solidFill>
              <a:ln w="9525">
                <a:noFill/>
                <a:miter lim="800000"/>
                <a:headEnd/>
                <a:tailEnd/>
              </a:ln>
            </p:spPr>
          </p:pic>
          <p:sp>
            <p:nvSpPr>
              <p:cNvPr id="14" name="TextBox 13"/>
              <p:cNvSpPr txBox="1"/>
              <p:nvPr/>
            </p:nvSpPr>
            <p:spPr>
              <a:xfrm>
                <a:off x="3842305" y="3466064"/>
                <a:ext cx="629735" cy="7694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l">
                  <a:spcBef>
                    <a:spcPts val="0"/>
                  </a:spcBef>
                  <a:spcAft>
                    <a:spcPts val="1200"/>
                  </a:spcAft>
                </a:pPr>
                <a:r>
                  <a:rPr lang="en-US" sz="4400" dirty="0" smtClean="0">
                    <a:solidFill>
                      <a:srgbClr val="000000"/>
                    </a:solidFill>
                    <a:latin typeface="Arial"/>
                    <a:ea typeface="ＭＳ Ｐゴシック"/>
                  </a:rPr>
                  <a:t>+</a:t>
                </a:r>
              </a:p>
            </p:txBody>
          </p:sp>
        </p:grpSp>
        <p:sp>
          <p:nvSpPr>
            <p:cNvPr id="9" name="TextBox 8"/>
            <p:cNvSpPr txBox="1"/>
            <p:nvPr/>
          </p:nvSpPr>
          <p:spPr>
            <a:xfrm>
              <a:off x="2344510" y="2569763"/>
              <a:ext cx="2320467"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l">
                <a:spcBef>
                  <a:spcPts val="0"/>
                </a:spcBef>
                <a:spcAft>
                  <a:spcPts val="1200"/>
                </a:spcAft>
              </a:pPr>
              <a:r>
                <a:rPr lang="en-US" sz="1600" dirty="0" smtClean="0">
                  <a:solidFill>
                    <a:schemeClr val="accent6"/>
                  </a:solidFill>
                  <a:latin typeface="Arial"/>
                  <a:ea typeface="ＭＳ Ｐゴシック"/>
                </a:rPr>
                <a:t>But other services are still hardware delivered</a:t>
              </a:r>
            </a:p>
          </p:txBody>
        </p:sp>
      </p:grpSp>
      <p:sp>
        <p:nvSpPr>
          <p:cNvPr id="21" name="TextBox 20"/>
          <p:cNvSpPr txBox="1"/>
          <p:nvPr/>
        </p:nvSpPr>
        <p:spPr>
          <a:xfrm>
            <a:off x="839604" y="1009486"/>
            <a:ext cx="1729672"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spcBef>
                <a:spcPts val="0"/>
              </a:spcBef>
              <a:spcAft>
                <a:spcPts val="1200"/>
              </a:spcAft>
            </a:pPr>
            <a:r>
              <a:rPr lang="en-US" sz="1600" b="1" dirty="0" smtClean="0">
                <a:solidFill>
                  <a:srgbClr val="000000"/>
                </a:solidFill>
                <a:latin typeface="Arial"/>
                <a:ea typeface="ＭＳ Ｐゴシック"/>
              </a:rPr>
              <a:t>Physical Provisioning</a:t>
            </a:r>
          </a:p>
        </p:txBody>
      </p:sp>
      <p:grpSp>
        <p:nvGrpSpPr>
          <p:cNvPr id="6" name="Group 5"/>
          <p:cNvGrpSpPr/>
          <p:nvPr/>
        </p:nvGrpSpPr>
        <p:grpSpPr>
          <a:xfrm>
            <a:off x="225777" y="601006"/>
            <a:ext cx="8672437" cy="5511923"/>
            <a:chOff x="-343840" y="817460"/>
            <a:chExt cx="8672437" cy="5511923"/>
          </a:xfrm>
        </p:grpSpPr>
        <p:sp>
          <p:nvSpPr>
            <p:cNvPr id="29" name="Rectangle 28"/>
            <p:cNvSpPr/>
            <p:nvPr/>
          </p:nvSpPr>
          <p:spPr bwMode="auto">
            <a:xfrm>
              <a:off x="186737" y="855865"/>
              <a:ext cx="8035893" cy="5031055"/>
            </a:xfrm>
            <a:prstGeom prst="rect">
              <a:avLst/>
            </a:prstGeom>
            <a:solidFill>
              <a:schemeClr val="bg1">
                <a:lumMod val="95000"/>
                <a:alpha val="78000"/>
              </a:schemeClr>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72" name="Group 71"/>
            <p:cNvGrpSpPr/>
            <p:nvPr/>
          </p:nvGrpSpPr>
          <p:grpSpPr>
            <a:xfrm>
              <a:off x="-343840" y="817460"/>
              <a:ext cx="8672437" cy="5511923"/>
              <a:chOff x="40211" y="855865"/>
              <a:chExt cx="8672437" cy="5511923"/>
            </a:xfrm>
          </p:grpSpPr>
          <p:cxnSp>
            <p:nvCxnSpPr>
              <p:cNvPr id="73" name="Straight Arrow Connector 72"/>
              <p:cNvCxnSpPr/>
              <p:nvPr/>
            </p:nvCxnSpPr>
            <p:spPr bwMode="auto">
              <a:xfrm flipV="1">
                <a:off x="570789" y="855865"/>
                <a:ext cx="0" cy="5069460"/>
              </a:xfrm>
              <a:prstGeom prst="straightConnector1">
                <a:avLst/>
              </a:prstGeom>
              <a:solidFill>
                <a:srgbClr val="0095D3"/>
              </a:solidFill>
              <a:ln w="1905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a:off x="570789" y="5925325"/>
                <a:ext cx="8141859" cy="0"/>
              </a:xfrm>
              <a:prstGeom prst="straightConnector1">
                <a:avLst/>
              </a:prstGeom>
              <a:solidFill>
                <a:srgbClr val="0095D3"/>
              </a:solidFill>
              <a:ln w="19050" cap="flat" cmpd="sng" algn="ctr">
                <a:solidFill>
                  <a:schemeClr val="tx1"/>
                </a:solidFill>
                <a:prstDash val="solid"/>
                <a:round/>
                <a:headEnd type="none" w="med" len="med"/>
                <a:tailEnd type="arrow"/>
              </a:ln>
              <a:effectLst/>
            </p:spPr>
          </p:cxnSp>
          <p:sp>
            <p:nvSpPr>
              <p:cNvPr id="75" name="TextBox 74"/>
              <p:cNvSpPr txBox="1"/>
              <p:nvPr/>
            </p:nvSpPr>
            <p:spPr>
              <a:xfrm rot="16200000">
                <a:off x="-2245864" y="3248473"/>
                <a:ext cx="4910703"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rtlCol="0">
                <a:spAutoFit/>
              </a:bodyPr>
              <a:lstStyle/>
              <a:p>
                <a:pPr algn="l">
                  <a:spcBef>
                    <a:spcPts val="0"/>
                  </a:spcBef>
                  <a:spcAft>
                    <a:spcPts val="1200"/>
                  </a:spcAft>
                </a:pPr>
                <a:r>
                  <a:rPr lang="en-US" sz="1600" dirty="0" smtClean="0">
                    <a:solidFill>
                      <a:schemeClr val="tx1"/>
                    </a:solidFill>
                    <a:latin typeface="Arial"/>
                    <a:ea typeface="ＭＳ Ｐゴシック"/>
                  </a:rPr>
                  <a:t>Time taken to provision datacenter services </a:t>
                </a:r>
                <a:r>
                  <a:rPr lang="en-US" sz="1600" dirty="0">
                    <a:solidFill>
                      <a:schemeClr val="tx1"/>
                    </a:solidFill>
                    <a:latin typeface="Arial"/>
                    <a:ea typeface="ＭＳ Ｐゴシック"/>
                  </a:rPr>
                  <a:t>(</a:t>
                </a:r>
                <a:r>
                  <a:rPr lang="en-US" sz="1600" dirty="0" smtClean="0">
                    <a:solidFill>
                      <a:schemeClr val="tx1"/>
                    </a:solidFill>
                    <a:latin typeface="Arial"/>
                    <a:ea typeface="ＭＳ Ｐゴシック"/>
                  </a:rPr>
                  <a:t>weeks)</a:t>
                </a:r>
              </a:p>
            </p:txBody>
          </p:sp>
          <p:graphicFrame>
            <p:nvGraphicFramePr>
              <p:cNvPr id="76" name="Chart 75"/>
              <p:cNvGraphicFramePr>
                <a:graphicFrameLocks/>
              </p:cNvGraphicFramePr>
              <p:nvPr>
                <p:extLst>
                  <p:ext uri="{D42A27DB-BD31-4B8C-83A1-F6EECF244321}">
                    <p14:modId xmlns:p14="http://schemas.microsoft.com/office/powerpoint/2010/main" val="723232511"/>
                  </p:ext>
                </p:extLst>
              </p:nvPr>
            </p:nvGraphicFramePr>
            <p:xfrm>
              <a:off x="239326" y="1068140"/>
              <a:ext cx="8249984" cy="5010805"/>
            </p:xfrm>
            <a:graphic>
              <a:graphicData uri="http://schemas.openxmlformats.org/drawingml/2006/chart">
                <c:chart xmlns:c="http://schemas.openxmlformats.org/drawingml/2006/chart" xmlns:r="http://schemas.openxmlformats.org/officeDocument/2006/relationships" r:id="rId15"/>
              </a:graphicData>
            </a:graphic>
          </p:graphicFrame>
          <p:sp>
            <p:nvSpPr>
              <p:cNvPr id="77" name="Rectangle 76"/>
              <p:cNvSpPr/>
              <p:nvPr/>
            </p:nvSpPr>
            <p:spPr bwMode="auto">
              <a:xfrm>
                <a:off x="1768435" y="1201510"/>
                <a:ext cx="153620" cy="115215"/>
              </a:xfrm>
              <a:prstGeom prst="rect">
                <a:avLst/>
              </a:prstGeom>
              <a:solidFill>
                <a:schemeClr val="accent1"/>
              </a:solidFill>
              <a:ln w="1905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78" name="Rectangle 77"/>
              <p:cNvSpPr/>
              <p:nvPr/>
            </p:nvSpPr>
            <p:spPr bwMode="auto">
              <a:xfrm>
                <a:off x="4361296" y="5387655"/>
                <a:ext cx="153620" cy="115215"/>
              </a:xfrm>
              <a:prstGeom prst="rect">
                <a:avLst/>
              </a:prstGeom>
              <a:solidFill>
                <a:schemeClr val="accent1"/>
              </a:solidFill>
              <a:ln w="1905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79" name="Rectangle 78"/>
              <p:cNvSpPr/>
              <p:nvPr/>
            </p:nvSpPr>
            <p:spPr bwMode="auto">
              <a:xfrm>
                <a:off x="6914705" y="5810110"/>
                <a:ext cx="153620" cy="115215"/>
              </a:xfrm>
              <a:prstGeom prst="rect">
                <a:avLst/>
              </a:prstGeom>
              <a:solidFill>
                <a:schemeClr val="accent1"/>
              </a:solidFill>
              <a:ln w="1905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80" name="TextBox 79"/>
              <p:cNvSpPr txBox="1"/>
              <p:nvPr/>
            </p:nvSpPr>
            <p:spPr>
              <a:xfrm>
                <a:off x="1061405" y="5998456"/>
                <a:ext cx="1621658"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spcBef>
                    <a:spcPts val="0"/>
                  </a:spcBef>
                  <a:spcAft>
                    <a:spcPts val="0"/>
                  </a:spcAft>
                </a:pPr>
                <a:r>
                  <a:rPr lang="en-US" sz="1200" dirty="0" smtClean="0">
                    <a:solidFill>
                      <a:schemeClr val="tx1"/>
                    </a:solidFill>
                    <a:latin typeface="Arial"/>
                    <a:ea typeface="ＭＳ Ｐゴシック"/>
                  </a:rPr>
                  <a:t>Physical provisioning</a:t>
                </a:r>
              </a:p>
            </p:txBody>
          </p:sp>
          <p:sp>
            <p:nvSpPr>
              <p:cNvPr id="81" name="TextBox 80"/>
              <p:cNvSpPr txBox="1"/>
              <p:nvPr/>
            </p:nvSpPr>
            <p:spPr>
              <a:xfrm>
                <a:off x="3259138" y="5906123"/>
                <a:ext cx="2342705"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spcBef>
                    <a:spcPts val="0"/>
                  </a:spcBef>
                  <a:spcAft>
                    <a:spcPts val="0"/>
                  </a:spcAft>
                </a:pPr>
                <a:r>
                  <a:rPr lang="en-US" sz="1200" dirty="0" smtClean="0">
                    <a:solidFill>
                      <a:schemeClr val="tx1"/>
                    </a:solidFill>
                    <a:latin typeface="Arial"/>
                    <a:ea typeface="ＭＳ Ｐゴシック"/>
                  </a:rPr>
                  <a:t>Virtualization</a:t>
                </a:r>
                <a:br>
                  <a:rPr lang="en-US" sz="1200" dirty="0" smtClean="0">
                    <a:solidFill>
                      <a:schemeClr val="tx1"/>
                    </a:solidFill>
                    <a:latin typeface="Arial"/>
                    <a:ea typeface="ＭＳ Ｐゴシック"/>
                  </a:rPr>
                </a:br>
                <a:r>
                  <a:rPr lang="en-US" sz="1200" dirty="0" smtClean="0">
                    <a:solidFill>
                      <a:schemeClr val="tx1"/>
                    </a:solidFill>
                    <a:latin typeface="Arial"/>
                    <a:ea typeface="ＭＳ Ｐゴシック"/>
                  </a:rPr>
                  <a:t>Software defined compute</a:t>
                </a:r>
              </a:p>
            </p:txBody>
          </p:sp>
          <p:sp>
            <p:nvSpPr>
              <p:cNvPr id="82" name="TextBox 81"/>
              <p:cNvSpPr txBox="1"/>
              <p:nvPr/>
            </p:nvSpPr>
            <p:spPr>
              <a:xfrm>
                <a:off x="6216323" y="5906123"/>
                <a:ext cx="1655997"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spcBef>
                    <a:spcPts val="0"/>
                  </a:spcBef>
                  <a:spcAft>
                    <a:spcPts val="0"/>
                  </a:spcAft>
                </a:pPr>
                <a:r>
                  <a:rPr lang="en-US" sz="1200" dirty="0" smtClean="0">
                    <a:solidFill>
                      <a:schemeClr val="tx1"/>
                    </a:solidFill>
                    <a:latin typeface="Arial"/>
                    <a:ea typeface="ＭＳ Ｐゴシック"/>
                  </a:rPr>
                  <a:t>The Software-defined </a:t>
                </a:r>
                <a:br>
                  <a:rPr lang="en-US" sz="1200" dirty="0" smtClean="0">
                    <a:solidFill>
                      <a:schemeClr val="tx1"/>
                    </a:solidFill>
                    <a:latin typeface="Arial"/>
                    <a:ea typeface="ＭＳ Ｐゴシック"/>
                  </a:rPr>
                </a:br>
                <a:r>
                  <a:rPr lang="en-US" sz="1200" dirty="0" smtClean="0">
                    <a:solidFill>
                      <a:schemeClr val="tx1"/>
                    </a:solidFill>
                    <a:latin typeface="Arial"/>
                    <a:ea typeface="ＭＳ Ｐゴシック"/>
                  </a:rPr>
                  <a:t>Datacenter</a:t>
                </a:r>
              </a:p>
            </p:txBody>
          </p:sp>
          <p:sp>
            <p:nvSpPr>
              <p:cNvPr id="83" name="TextBox 82"/>
              <p:cNvSpPr txBox="1"/>
              <p:nvPr/>
            </p:nvSpPr>
            <p:spPr>
              <a:xfrm rot="16200000">
                <a:off x="708720" y="3281674"/>
                <a:ext cx="2351926"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l">
                  <a:spcBef>
                    <a:spcPts val="0"/>
                  </a:spcBef>
                  <a:spcAft>
                    <a:spcPts val="1200"/>
                  </a:spcAft>
                </a:pPr>
                <a:r>
                  <a:rPr lang="en-US" sz="4000" dirty="0" smtClean="0">
                    <a:solidFill>
                      <a:srgbClr val="333300"/>
                    </a:solidFill>
                    <a:latin typeface="Arial"/>
                    <a:ea typeface="ＭＳ Ｐゴシック"/>
                  </a:rPr>
                  <a:t>10 weeks</a:t>
                </a:r>
              </a:p>
            </p:txBody>
          </p:sp>
          <p:sp>
            <p:nvSpPr>
              <p:cNvPr id="84" name="TextBox 1"/>
              <p:cNvSpPr txBox="1"/>
              <p:nvPr/>
            </p:nvSpPr>
            <p:spPr>
              <a:xfrm>
                <a:off x="6485158" y="5495254"/>
                <a:ext cx="1119217" cy="3077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0"/>
                  </a:spcBef>
                  <a:spcAft>
                    <a:spcPts val="1200"/>
                  </a:spcAft>
                </a:pPr>
                <a:r>
                  <a:rPr lang="en-US" sz="1400" b="1" dirty="0" smtClean="0">
                    <a:solidFill>
                      <a:srgbClr val="333300"/>
                    </a:solidFill>
                    <a:latin typeface="Arial"/>
                    <a:ea typeface="ＭＳ Ｐゴシック"/>
                  </a:rPr>
                  <a:t>15 minutes</a:t>
                </a:r>
              </a:p>
            </p:txBody>
          </p:sp>
        </p:grpSp>
      </p:grpSp>
    </p:spTree>
    <p:extLst>
      <p:ext uri="{BB962C8B-B14F-4D97-AF65-F5344CB8AC3E}">
        <p14:creationId xmlns:p14="http://schemas.microsoft.com/office/powerpoint/2010/main" val="26073827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Achieved by SDDC (total customer base)</a:t>
            </a:r>
            <a:endParaRPr lang="en-US" dirty="0"/>
          </a:p>
        </p:txBody>
      </p:sp>
      <p:pic>
        <p:nvPicPr>
          <p:cNvPr id="4" name="Picture 3"/>
          <p:cNvPicPr>
            <a:picLocks noChangeAspect="1"/>
          </p:cNvPicPr>
          <p:nvPr/>
        </p:nvPicPr>
        <p:blipFill>
          <a:blip r:embed="rId2"/>
          <a:stretch>
            <a:fillRect/>
          </a:stretch>
        </p:blipFill>
        <p:spPr>
          <a:xfrm>
            <a:off x="0" y="1601611"/>
            <a:ext cx="9144000" cy="3673400"/>
          </a:xfrm>
          <a:prstGeom prst="rect">
            <a:avLst/>
          </a:prstGeom>
        </p:spPr>
      </p:pic>
    </p:spTree>
    <p:extLst>
      <p:ext uri="{BB962C8B-B14F-4D97-AF65-F5344CB8AC3E}">
        <p14:creationId xmlns:p14="http://schemas.microsoft.com/office/powerpoint/2010/main" val="462866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bourgeois\Local Settings\Temporary Internet Files\Content.IE5\LEE2OI72\MC900183464[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118731" y="668983"/>
            <a:ext cx="4861931" cy="2486812"/>
          </a:xfrm>
          <a:prstGeom prst="rect">
            <a:avLst/>
          </a:prstGeom>
          <a:noFill/>
        </p:spPr>
      </p:pic>
      <p:pic>
        <p:nvPicPr>
          <p:cNvPr id="24578" name="Picture 29" descr="ICON_Cloud_Q30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3375" y="1098550"/>
            <a:ext cx="24606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8" descr="ICON_Cloud_Q30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97575" y="717550"/>
            <a:ext cx="24606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7" descr="ICON_Cloud_Q30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9038" y="847725"/>
            <a:ext cx="24606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7" descr="ICON_Cloud_Q30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7838" y="892175"/>
            <a:ext cx="24606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itle 1"/>
          <p:cNvSpPr>
            <a:spLocks noGrp="1"/>
          </p:cNvSpPr>
          <p:nvPr>
            <p:ph type="title"/>
          </p:nvPr>
        </p:nvSpPr>
        <p:spPr/>
        <p:txBody>
          <a:bodyPr/>
          <a:lstStyle/>
          <a:p>
            <a:r>
              <a:rPr lang="en-US" dirty="0" smtClean="0">
                <a:latin typeface="Arial" charset="0"/>
                <a:ea typeface="ＭＳ Ｐゴシック" charset="0"/>
              </a:rPr>
              <a:t>Phase 3: Hybrid Cloud Computing</a:t>
            </a:r>
            <a:endParaRPr lang="en-US" dirty="0">
              <a:latin typeface="Arial" charset="0"/>
              <a:ea typeface="ＭＳ Ｐゴシック" charset="0"/>
            </a:endParaRPr>
          </a:p>
        </p:txBody>
      </p:sp>
      <p:sp>
        <p:nvSpPr>
          <p:cNvPr id="77" name="TextBox 76"/>
          <p:cNvSpPr txBox="1"/>
          <p:nvPr/>
        </p:nvSpPr>
        <p:spPr>
          <a:xfrm>
            <a:off x="6829425" y="1379538"/>
            <a:ext cx="1552575" cy="584200"/>
          </a:xfrm>
          <a:prstGeom prst="rect">
            <a:avLst/>
          </a:prstGeom>
          <a:noFill/>
        </p:spPr>
        <p:txBody>
          <a:bodyPr wrap="none">
            <a:spAutoFit/>
          </a:bodyPr>
          <a:lstStyle/>
          <a:p>
            <a:pPr algn="ctr">
              <a:spcAft>
                <a:spcPts val="0"/>
              </a:spcAft>
              <a:defRPr/>
            </a:pPr>
            <a:r>
              <a:rPr lang="en-US" sz="1600" b="1" dirty="0">
                <a:solidFill>
                  <a:schemeClr val="accent3"/>
                </a:solidFill>
                <a:latin typeface="+mn-lt"/>
                <a:ea typeface="+mn-ea"/>
              </a:rPr>
              <a:t>Cloud Service</a:t>
            </a:r>
          </a:p>
          <a:p>
            <a:pPr>
              <a:spcAft>
                <a:spcPts val="0"/>
              </a:spcAft>
              <a:defRPr/>
            </a:pPr>
            <a:r>
              <a:rPr lang="en-US" sz="1600" b="1" dirty="0">
                <a:solidFill>
                  <a:schemeClr val="accent3"/>
                </a:solidFill>
                <a:latin typeface="+mn-lt"/>
                <a:ea typeface="+mn-ea"/>
              </a:rPr>
              <a:t>Providers</a:t>
            </a:r>
          </a:p>
        </p:txBody>
      </p:sp>
      <p:sp>
        <p:nvSpPr>
          <p:cNvPr id="68" name="TextBox 67"/>
          <p:cNvSpPr txBox="1"/>
          <p:nvPr/>
        </p:nvSpPr>
        <p:spPr>
          <a:xfrm>
            <a:off x="965200" y="1401763"/>
            <a:ext cx="1666875" cy="584200"/>
          </a:xfrm>
          <a:prstGeom prst="rect">
            <a:avLst/>
          </a:prstGeom>
          <a:noFill/>
        </p:spPr>
        <p:txBody>
          <a:bodyPr wrap="none">
            <a:spAutoFit/>
          </a:bodyPr>
          <a:lstStyle/>
          <a:p>
            <a:pPr algn="ctr">
              <a:defRPr/>
            </a:pPr>
            <a:r>
              <a:rPr lang="en-US" sz="1600" b="1" dirty="0">
                <a:solidFill>
                  <a:schemeClr val="accent3"/>
                </a:solidFill>
                <a:latin typeface="+mn-lt"/>
                <a:ea typeface="+mn-ea"/>
              </a:rPr>
              <a:t>Internal Private</a:t>
            </a:r>
          </a:p>
          <a:p>
            <a:pPr>
              <a:defRPr/>
            </a:pPr>
            <a:r>
              <a:rPr lang="en-US" sz="1600" b="1" dirty="0">
                <a:solidFill>
                  <a:schemeClr val="accent3"/>
                </a:solidFill>
                <a:latin typeface="+mn-lt"/>
                <a:ea typeface="+mn-ea"/>
              </a:rPr>
              <a:t>Cloud</a:t>
            </a:r>
          </a:p>
        </p:txBody>
      </p:sp>
      <p:sp>
        <p:nvSpPr>
          <p:cNvPr id="26" name="Left-Right Arrow 25"/>
          <p:cNvSpPr/>
          <p:nvPr/>
        </p:nvSpPr>
        <p:spPr bwMode="auto">
          <a:xfrm>
            <a:off x="3143177" y="2696593"/>
            <a:ext cx="2883514" cy="715364"/>
          </a:xfrm>
          <a:prstGeom prst="leftRightArrow">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182880" rIns="182880" anchor="ctr"/>
          <a:lstStyle/>
          <a:p>
            <a:pPr algn="ctr" eaLnBrk="0" fontAlgn="auto" hangingPunct="0">
              <a:lnSpc>
                <a:spcPct val="90000"/>
              </a:lnSpc>
              <a:spcBef>
                <a:spcPts val="0"/>
              </a:spcBef>
              <a:spcAft>
                <a:spcPts val="0"/>
              </a:spcAft>
              <a:buClr>
                <a:srgbClr val="E96B12"/>
              </a:buClr>
              <a:buSzPct val="75000"/>
              <a:defRPr/>
            </a:pPr>
            <a:r>
              <a:rPr lang="en-US" sz="2000" b="1" kern="0" dirty="0">
                <a:gradFill>
                  <a:gsLst>
                    <a:gs pos="0">
                      <a:srgbClr val="FFFFFF"/>
                    </a:gs>
                    <a:gs pos="100000">
                      <a:srgbClr val="FFFFFF"/>
                    </a:gs>
                  </a:gsLst>
                  <a:lin ang="0" scaled="0"/>
                </a:gradFill>
                <a:cs typeface="Arial"/>
              </a:rPr>
              <a:t>Bridging</a:t>
            </a:r>
          </a:p>
        </p:txBody>
      </p:sp>
      <p:grpSp>
        <p:nvGrpSpPr>
          <p:cNvPr id="3" name="Group 28"/>
          <p:cNvGrpSpPr>
            <a:grpSpLocks/>
          </p:cNvGrpSpPr>
          <p:nvPr/>
        </p:nvGrpSpPr>
        <p:grpSpPr bwMode="auto">
          <a:xfrm>
            <a:off x="441325" y="2949575"/>
            <a:ext cx="2563813" cy="2486025"/>
            <a:chOff x="500920" y="2949479"/>
            <a:chExt cx="2563827" cy="2486676"/>
          </a:xfrm>
        </p:grpSpPr>
        <p:sp>
          <p:nvSpPr>
            <p:cNvPr id="91" name="Rectangle 17"/>
            <p:cNvSpPr>
              <a:spLocks noChangeArrowheads="1"/>
            </p:cNvSpPr>
            <p:nvPr/>
          </p:nvSpPr>
          <p:spPr bwMode="auto">
            <a:xfrm>
              <a:off x="669196" y="2949479"/>
              <a:ext cx="2374913" cy="2312005"/>
            </a:xfrm>
            <a:prstGeom prst="rect">
              <a:avLst/>
            </a:prstGeom>
            <a:solidFill>
              <a:schemeClr val="bg2">
                <a:lumMod val="40000"/>
                <a:lumOff val="60000"/>
              </a:schemeClr>
            </a:solidFill>
            <a:ln w="3175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lstStyle/>
            <a:p>
              <a:pPr>
                <a:defRPr/>
              </a:pPr>
              <a:endParaRPr lang="en-US" dirty="0">
                <a:latin typeface="Arial" pitchFamily="34" charset="0"/>
                <a:cs typeface="Arial" pitchFamily="34" charset="0"/>
              </a:endParaRPr>
            </a:p>
          </p:txBody>
        </p:sp>
        <p:sp>
          <p:nvSpPr>
            <p:cNvPr id="92" name="Rectangle 3"/>
            <p:cNvSpPr txBox="1">
              <a:spLocks noChangeArrowheads="1"/>
            </p:cNvSpPr>
            <p:nvPr/>
          </p:nvSpPr>
          <p:spPr bwMode="auto">
            <a:xfrm>
              <a:off x="713646" y="3081277"/>
              <a:ext cx="2311413" cy="662160"/>
            </a:xfrm>
            <a:prstGeom prst="rect">
              <a:avLst/>
            </a:prstGeom>
            <a:noFill/>
            <a:ln w="9525">
              <a:noFill/>
              <a:miter lim="800000"/>
              <a:headEnd/>
              <a:tailEnd/>
            </a:ln>
          </p:spPr>
          <p:txBody>
            <a:bodyPr lIns="45702" tIns="22851" rIns="45702" bIns="22851">
              <a:spAutoFit/>
            </a:bodyPr>
            <a:lstStyle/>
            <a:p>
              <a:pPr marL="0" lvl="1" algn="ctr" defTabSz="1089025">
                <a:lnSpc>
                  <a:spcPct val="85000"/>
                </a:lnSpc>
                <a:spcAft>
                  <a:spcPct val="15000"/>
                </a:spcAft>
                <a:buClr>
                  <a:srgbClr val="7498BF"/>
                </a:buClr>
                <a:defRPr/>
              </a:pPr>
              <a:r>
                <a:rPr lang="en-US" sz="1600" b="1" kern="0" dirty="0">
                  <a:solidFill>
                    <a:schemeClr val="accent3"/>
                  </a:solidFill>
                </a:rPr>
                <a:t>Internal Private Cloud</a:t>
              </a:r>
            </a:p>
            <a:p>
              <a:pPr marL="0" lvl="1" defTabSz="1089025">
                <a:spcAft>
                  <a:spcPts val="0"/>
                </a:spcAft>
                <a:buClr>
                  <a:srgbClr val="7498BF"/>
                </a:buClr>
                <a:defRPr/>
              </a:pPr>
              <a:r>
                <a:rPr lang="en-US" sz="1200" i="1" kern="0" dirty="0">
                  <a:solidFill>
                    <a:schemeClr val="tx1"/>
                  </a:solidFill>
                </a:rPr>
                <a:t>Operated solely for an Agency typically within the firewall</a:t>
              </a:r>
            </a:p>
          </p:txBody>
        </p:sp>
        <p:sp>
          <p:nvSpPr>
            <p:cNvPr id="93" name="Rectangle 15"/>
            <p:cNvSpPr>
              <a:spLocks noChangeArrowheads="1"/>
            </p:cNvSpPr>
            <p:nvPr/>
          </p:nvSpPr>
          <p:spPr bwMode="auto">
            <a:xfrm>
              <a:off x="500920" y="2949479"/>
              <a:ext cx="208499" cy="2334116"/>
            </a:xfrm>
            <a:prstGeom prst="rect">
              <a:avLst/>
            </a:prstGeom>
            <a:gradFill>
              <a:gsLst>
                <a:gs pos="0">
                  <a:schemeClr val="tx2"/>
                </a:gs>
                <a:gs pos="83000">
                  <a:schemeClr val="tx2">
                    <a:lumMod val="40000"/>
                    <a:lumOff val="60000"/>
                  </a:schemeClr>
                </a:gs>
              </a:gsLst>
            </a:gradFill>
            <a:ln w="12700">
              <a:solidFill>
                <a:schemeClr val="tx2">
                  <a:lumMod val="50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600">
                <a:solidFill>
                  <a:srgbClr val="FFFFFF"/>
                </a:solidFill>
              </a:endParaRPr>
            </a:p>
          </p:txBody>
        </p:sp>
        <p:sp>
          <p:nvSpPr>
            <p:cNvPr id="24" name="Rectangle 23"/>
            <p:cNvSpPr/>
            <p:nvPr/>
          </p:nvSpPr>
          <p:spPr bwMode="auto">
            <a:xfrm>
              <a:off x="639034" y="3757729"/>
              <a:ext cx="2425713" cy="1678426"/>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182880" tIns="274320" bIns="0"/>
            <a:lstStyle/>
            <a:p>
              <a:pPr marL="111125" indent="-111125" algn="l">
                <a:spcAft>
                  <a:spcPts val="600"/>
                </a:spcAft>
                <a:buClr>
                  <a:schemeClr val="accent3"/>
                </a:buClr>
                <a:buFont typeface="Arial" pitchFamily="34" charset="0"/>
                <a:buChar char="•"/>
                <a:defRPr/>
              </a:pPr>
              <a:r>
                <a:rPr lang="en-US" sz="1200" dirty="0">
                  <a:solidFill>
                    <a:schemeClr val="tx1"/>
                  </a:solidFill>
                </a:rPr>
                <a:t>Greater control over security, compliance, </a:t>
              </a:r>
              <a:r>
                <a:rPr lang="en-US" sz="1200" dirty="0" err="1">
                  <a:solidFill>
                    <a:schemeClr val="tx1"/>
                  </a:solidFill>
                </a:rPr>
                <a:t>QoS</a:t>
              </a:r>
              <a:endParaRPr lang="en-US" sz="1200" dirty="0">
                <a:solidFill>
                  <a:schemeClr val="tx1"/>
                </a:solidFill>
              </a:endParaRPr>
            </a:p>
            <a:p>
              <a:pPr marL="111125" indent="-111125" algn="l">
                <a:spcAft>
                  <a:spcPts val="600"/>
                </a:spcAft>
                <a:buClr>
                  <a:schemeClr val="accent3"/>
                </a:buClr>
                <a:buFont typeface="Arial" pitchFamily="34" charset="0"/>
                <a:buChar char="•"/>
                <a:defRPr/>
              </a:pPr>
              <a:r>
                <a:rPr lang="en-US" sz="1200" dirty="0">
                  <a:solidFill>
                    <a:schemeClr val="tx1"/>
                  </a:solidFill>
                </a:rPr>
                <a:t>Easier integration</a:t>
              </a:r>
            </a:p>
            <a:p>
              <a:pPr marL="111125" indent="-111125" algn="l">
                <a:spcAft>
                  <a:spcPts val="600"/>
                </a:spcAft>
                <a:buClr>
                  <a:schemeClr val="accent3"/>
                </a:buClr>
                <a:buFont typeface="Arial" pitchFamily="34" charset="0"/>
                <a:buChar char="•"/>
                <a:defRPr/>
              </a:pPr>
              <a:r>
                <a:rPr lang="en-US" sz="1200" dirty="0">
                  <a:solidFill>
                    <a:schemeClr val="tx1"/>
                  </a:solidFill>
                </a:rPr>
                <a:t>Support existing applications</a:t>
              </a:r>
              <a:endParaRPr lang="en-US" sz="1400" dirty="0">
                <a:solidFill>
                  <a:schemeClr val="tx1"/>
                </a:solidFill>
              </a:endParaRPr>
            </a:p>
            <a:p>
              <a:pPr algn="l">
                <a:lnSpc>
                  <a:spcPct val="110000"/>
                </a:lnSpc>
                <a:spcAft>
                  <a:spcPts val="1272"/>
                </a:spcAft>
                <a:buClr>
                  <a:schemeClr val="accent3"/>
                </a:buClr>
                <a:buFont typeface="Arial" pitchFamily="34" charset="0"/>
                <a:buChar char="•"/>
                <a:defRPr/>
              </a:pPr>
              <a:endParaRPr lang="en-US" sz="1400" dirty="0">
                <a:solidFill>
                  <a:schemeClr val="tx1"/>
                </a:solidFill>
              </a:endParaRPr>
            </a:p>
          </p:txBody>
        </p:sp>
      </p:grpSp>
      <p:grpSp>
        <p:nvGrpSpPr>
          <p:cNvPr id="4" name="Group 31"/>
          <p:cNvGrpSpPr>
            <a:grpSpLocks/>
          </p:cNvGrpSpPr>
          <p:nvPr/>
        </p:nvGrpSpPr>
        <p:grpSpPr bwMode="auto">
          <a:xfrm>
            <a:off x="3292475" y="3446463"/>
            <a:ext cx="2546350" cy="2332037"/>
            <a:chOff x="3293263" y="3446585"/>
            <a:chExt cx="2545889" cy="2331720"/>
          </a:xfrm>
        </p:grpSpPr>
        <p:sp>
          <p:nvSpPr>
            <p:cNvPr id="83" name="Rectangle 17"/>
            <p:cNvSpPr>
              <a:spLocks noChangeArrowheads="1"/>
            </p:cNvSpPr>
            <p:nvPr/>
          </p:nvSpPr>
          <p:spPr bwMode="auto">
            <a:xfrm>
              <a:off x="3461508" y="3446585"/>
              <a:ext cx="2377644" cy="2312673"/>
            </a:xfrm>
            <a:prstGeom prst="rect">
              <a:avLst/>
            </a:prstGeom>
            <a:solidFill>
              <a:schemeClr val="accent2">
                <a:lumMod val="20000"/>
                <a:lumOff val="80000"/>
              </a:schemeClr>
            </a:solidFill>
            <a:ln w="3175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lstStyle/>
            <a:p>
              <a:pPr>
                <a:defRPr/>
              </a:pPr>
              <a:endParaRPr lang="en-US" dirty="0">
                <a:latin typeface="Arial" pitchFamily="34" charset="0"/>
                <a:cs typeface="Arial" pitchFamily="34" charset="0"/>
              </a:endParaRPr>
            </a:p>
          </p:txBody>
        </p:sp>
        <p:sp>
          <p:nvSpPr>
            <p:cNvPr id="84" name="Rectangle 3"/>
            <p:cNvSpPr txBox="1">
              <a:spLocks noChangeArrowheads="1"/>
            </p:cNvSpPr>
            <p:nvPr/>
          </p:nvSpPr>
          <p:spPr bwMode="auto">
            <a:xfrm>
              <a:off x="3507537" y="3608488"/>
              <a:ext cx="2320505" cy="846022"/>
            </a:xfrm>
            <a:prstGeom prst="rect">
              <a:avLst/>
            </a:prstGeom>
            <a:noFill/>
            <a:ln w="9525">
              <a:noFill/>
              <a:miter lim="800000"/>
              <a:headEnd/>
              <a:tailEnd/>
            </a:ln>
          </p:spPr>
          <p:txBody>
            <a:bodyPr lIns="45702" tIns="22851" rIns="45702" bIns="22851">
              <a:spAutoFit/>
            </a:bodyPr>
            <a:lstStyle/>
            <a:p>
              <a:pPr marL="0" lvl="1" algn="ctr" defTabSz="1089025">
                <a:lnSpc>
                  <a:spcPct val="85000"/>
                </a:lnSpc>
                <a:spcAft>
                  <a:spcPct val="15000"/>
                </a:spcAft>
                <a:buClr>
                  <a:srgbClr val="7498BF"/>
                </a:buClr>
                <a:defRPr/>
              </a:pPr>
              <a:r>
                <a:rPr lang="en-US" sz="1600" b="1" kern="0" dirty="0">
                  <a:solidFill>
                    <a:schemeClr val="accent3"/>
                  </a:solidFill>
                </a:rPr>
                <a:t>Hybrid Cloud</a:t>
              </a:r>
            </a:p>
            <a:p>
              <a:pPr marL="3175" lvl="1" defTabSz="1089025">
                <a:spcAft>
                  <a:spcPts val="0"/>
                </a:spcAft>
                <a:buClr>
                  <a:srgbClr val="7498BF"/>
                </a:buClr>
                <a:defRPr/>
              </a:pPr>
              <a:r>
                <a:rPr lang="en-US" sz="1200" i="1" kern="0" dirty="0">
                  <a:solidFill>
                    <a:schemeClr val="tx1"/>
                  </a:solidFill>
                </a:rPr>
                <a:t>Composition of two or more interoperable clouds, enabling data and application portability</a:t>
              </a:r>
            </a:p>
          </p:txBody>
        </p:sp>
        <p:sp>
          <p:nvSpPr>
            <p:cNvPr id="85" name="Rectangle 15"/>
            <p:cNvSpPr>
              <a:spLocks noChangeArrowheads="1"/>
            </p:cNvSpPr>
            <p:nvPr/>
          </p:nvSpPr>
          <p:spPr bwMode="auto">
            <a:xfrm>
              <a:off x="3293263" y="3446585"/>
              <a:ext cx="210312" cy="2331720"/>
            </a:xfrm>
            <a:prstGeom prst="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182880" rIns="182880" anchor="ctr"/>
            <a:lstStyle/>
            <a:p>
              <a:pPr eaLnBrk="0" fontAlgn="auto" hangingPunct="0">
                <a:lnSpc>
                  <a:spcPct val="90000"/>
                </a:lnSpc>
                <a:spcBef>
                  <a:spcPts val="0"/>
                </a:spcBef>
                <a:spcAft>
                  <a:spcPts val="0"/>
                </a:spcAft>
                <a:buClr>
                  <a:srgbClr val="E96B12"/>
                </a:buClr>
                <a:buSzPct val="75000"/>
                <a:defRPr/>
              </a:pPr>
              <a:endParaRPr lang="en-US" sz="2000" b="1" kern="0">
                <a:gradFill>
                  <a:gsLst>
                    <a:gs pos="0">
                      <a:srgbClr val="FFFFFF"/>
                    </a:gs>
                    <a:gs pos="100000">
                      <a:srgbClr val="FFFFFF"/>
                    </a:gs>
                  </a:gsLst>
                  <a:lin ang="0" scaled="0"/>
                </a:gradFill>
                <a:cs typeface="Arial"/>
              </a:endParaRPr>
            </a:p>
          </p:txBody>
        </p:sp>
      </p:grpSp>
      <p:grpSp>
        <p:nvGrpSpPr>
          <p:cNvPr id="5" name="Group 27"/>
          <p:cNvGrpSpPr>
            <a:grpSpLocks/>
          </p:cNvGrpSpPr>
          <p:nvPr/>
        </p:nvGrpSpPr>
        <p:grpSpPr bwMode="auto">
          <a:xfrm>
            <a:off x="6246813" y="2949575"/>
            <a:ext cx="2559050" cy="2362200"/>
            <a:chOff x="6277631" y="2949480"/>
            <a:chExt cx="2558260" cy="2362885"/>
          </a:xfrm>
        </p:grpSpPr>
        <p:sp>
          <p:nvSpPr>
            <p:cNvPr id="87" name="Rectangle 16"/>
            <p:cNvSpPr>
              <a:spLocks noChangeArrowheads="1"/>
            </p:cNvSpPr>
            <p:nvPr/>
          </p:nvSpPr>
          <p:spPr bwMode="auto">
            <a:xfrm>
              <a:off x="6409352" y="2949480"/>
              <a:ext cx="2377341" cy="2313659"/>
            </a:xfrm>
            <a:prstGeom prst="rect">
              <a:avLst/>
            </a:prstGeom>
            <a:solidFill>
              <a:schemeClr val="bg2">
                <a:lumMod val="40000"/>
                <a:lumOff val="60000"/>
              </a:schemeClr>
            </a:solidFill>
            <a:ln w="3175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wrap="none"/>
            <a:lstStyle/>
            <a:p>
              <a:pPr>
                <a:defRPr/>
              </a:pPr>
              <a:endParaRPr lang="en-US">
                <a:latin typeface="Arial" pitchFamily="34" charset="0"/>
                <a:cs typeface="Arial" pitchFamily="34" charset="0"/>
              </a:endParaRPr>
            </a:p>
          </p:txBody>
        </p:sp>
        <p:sp>
          <p:nvSpPr>
            <p:cNvPr id="88" name="Rectangle 3"/>
            <p:cNvSpPr txBox="1">
              <a:spLocks noChangeArrowheads="1"/>
            </p:cNvSpPr>
            <p:nvPr/>
          </p:nvSpPr>
          <p:spPr bwMode="auto">
            <a:xfrm>
              <a:off x="6442680" y="3017763"/>
              <a:ext cx="2393211" cy="871790"/>
            </a:xfrm>
            <a:prstGeom prst="rect">
              <a:avLst/>
            </a:prstGeom>
            <a:noFill/>
            <a:ln w="9525">
              <a:noFill/>
              <a:miter lim="800000"/>
              <a:headEnd/>
              <a:tailEnd/>
            </a:ln>
          </p:spPr>
          <p:txBody>
            <a:bodyPr lIns="45702" tIns="22851" rIns="45702" bIns="22851">
              <a:spAutoFit/>
            </a:bodyPr>
            <a:lstStyle/>
            <a:p>
              <a:pPr marL="0" lvl="1" algn="ctr" defTabSz="1089025">
                <a:lnSpc>
                  <a:spcPct val="85000"/>
                </a:lnSpc>
                <a:spcAft>
                  <a:spcPct val="15000"/>
                </a:spcAft>
                <a:buClr>
                  <a:srgbClr val="7498BF"/>
                </a:buClr>
                <a:defRPr/>
              </a:pPr>
              <a:r>
                <a:rPr lang="en-US" sz="1600" b="1" kern="0" dirty="0">
                  <a:solidFill>
                    <a:schemeClr val="accent3"/>
                  </a:solidFill>
                </a:rPr>
                <a:t>Service Provider Clouds</a:t>
              </a:r>
            </a:p>
            <a:p>
              <a:pPr marL="3175" lvl="1" defTabSz="1089025">
                <a:spcAft>
                  <a:spcPts val="0"/>
                </a:spcAft>
                <a:buClr>
                  <a:srgbClr val="7498BF"/>
                </a:buClr>
                <a:defRPr/>
              </a:pPr>
              <a:r>
                <a:rPr lang="en-US" sz="1200" i="1" kern="0" dirty="0">
                  <a:solidFill>
                    <a:schemeClr val="tx1"/>
                  </a:solidFill>
                </a:rPr>
                <a:t>Accessible over various networks for customer consumption</a:t>
              </a:r>
            </a:p>
          </p:txBody>
        </p:sp>
        <p:sp>
          <p:nvSpPr>
            <p:cNvPr id="89" name="Rectangle 14"/>
            <p:cNvSpPr>
              <a:spLocks noChangeArrowheads="1"/>
            </p:cNvSpPr>
            <p:nvPr/>
          </p:nvSpPr>
          <p:spPr bwMode="auto">
            <a:xfrm>
              <a:off x="6277631" y="2949480"/>
              <a:ext cx="210312" cy="2331720"/>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solidFill>
                <a:schemeClr val="tx2">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600">
                <a:solidFill>
                  <a:srgbClr val="FFFFFF"/>
                </a:solidFill>
              </a:endParaRPr>
            </a:p>
          </p:txBody>
        </p:sp>
        <p:sp>
          <p:nvSpPr>
            <p:cNvPr id="23" name="Rectangle 22"/>
            <p:cNvSpPr/>
            <p:nvPr/>
          </p:nvSpPr>
          <p:spPr bwMode="auto">
            <a:xfrm>
              <a:off x="6518857" y="3695821"/>
              <a:ext cx="2240858" cy="1616544"/>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182880" tIns="274320" bIns="0"/>
            <a:lstStyle/>
            <a:p>
              <a:pPr marL="111125" indent="-111125" algn="l">
                <a:spcAft>
                  <a:spcPts val="600"/>
                </a:spcAft>
                <a:buClr>
                  <a:schemeClr val="accent3"/>
                </a:buClr>
                <a:buFont typeface="Arial" pitchFamily="34" charset="0"/>
                <a:buChar char="•"/>
                <a:defRPr/>
              </a:pPr>
              <a:r>
                <a:rPr lang="en-US" sz="1200" dirty="0">
                  <a:solidFill>
                    <a:schemeClr val="tx1"/>
                  </a:solidFill>
                </a:rPr>
                <a:t>Private and public clouds</a:t>
              </a:r>
            </a:p>
            <a:p>
              <a:pPr marL="111125" indent="-111125" algn="l">
                <a:spcAft>
                  <a:spcPts val="600"/>
                </a:spcAft>
                <a:buClr>
                  <a:schemeClr val="accent3"/>
                </a:buClr>
                <a:buFont typeface="Arial" pitchFamily="34" charset="0"/>
                <a:buChar char="•"/>
                <a:defRPr/>
              </a:pPr>
              <a:r>
                <a:rPr lang="en-US" sz="1200" dirty="0">
                  <a:solidFill>
                    <a:schemeClr val="tx1"/>
                  </a:solidFill>
                </a:rPr>
                <a:t>Efficiencies vary widely</a:t>
              </a:r>
            </a:p>
            <a:p>
              <a:pPr marL="111125" indent="-111125" algn="l">
                <a:spcAft>
                  <a:spcPts val="600"/>
                </a:spcAft>
                <a:buClr>
                  <a:schemeClr val="accent3"/>
                </a:buClr>
                <a:buFont typeface="Arial" pitchFamily="34" charset="0"/>
                <a:buChar char="•"/>
                <a:defRPr/>
              </a:pPr>
              <a:r>
                <a:rPr lang="en-US" sz="1200" dirty="0">
                  <a:solidFill>
                    <a:schemeClr val="tx1"/>
                  </a:solidFill>
                </a:rPr>
                <a:t>Commodity workloads</a:t>
              </a:r>
            </a:p>
            <a:p>
              <a:pPr marL="111125" indent="-111125" algn="l">
                <a:spcAft>
                  <a:spcPts val="600"/>
                </a:spcAft>
                <a:buClr>
                  <a:schemeClr val="accent3"/>
                </a:buClr>
                <a:buFont typeface="Arial" pitchFamily="34" charset="0"/>
                <a:buChar char="•"/>
                <a:defRPr/>
              </a:pPr>
              <a:r>
                <a:rPr lang="en-US" sz="1200" dirty="0">
                  <a:solidFill>
                    <a:schemeClr val="tx1"/>
                  </a:solidFill>
                </a:rPr>
                <a:t>Common workloads</a:t>
              </a:r>
            </a:p>
            <a:p>
              <a:pPr marL="111125" indent="-111125" algn="l">
                <a:spcAft>
                  <a:spcPts val="600"/>
                </a:spcAft>
                <a:buClr>
                  <a:schemeClr val="accent3"/>
                </a:buClr>
                <a:buFont typeface="Arial" pitchFamily="34" charset="0"/>
                <a:buChar char="•"/>
                <a:defRPr/>
              </a:pPr>
              <a:r>
                <a:rPr lang="en-US" sz="1200" dirty="0">
                  <a:solidFill>
                    <a:schemeClr val="tx1"/>
                  </a:solidFill>
                </a:rPr>
                <a:t>Option for new workloads</a:t>
              </a:r>
            </a:p>
          </p:txBody>
        </p:sp>
      </p:grpSp>
      <p:sp>
        <p:nvSpPr>
          <p:cNvPr id="31" name="Rectangle 30"/>
          <p:cNvSpPr/>
          <p:nvPr/>
        </p:nvSpPr>
        <p:spPr bwMode="auto">
          <a:xfrm>
            <a:off x="3451225" y="4224338"/>
            <a:ext cx="2370138" cy="1616075"/>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182880" tIns="274320" bIns="0"/>
          <a:lstStyle/>
          <a:p>
            <a:pPr marL="111125" indent="-111125" algn="l">
              <a:spcAft>
                <a:spcPts val="600"/>
              </a:spcAft>
              <a:buClr>
                <a:schemeClr val="accent3"/>
              </a:buClr>
              <a:buFont typeface="Arial" pitchFamily="34" charset="0"/>
              <a:buChar char="•"/>
              <a:defRPr/>
            </a:pPr>
            <a:r>
              <a:rPr lang="en-US" sz="1200" dirty="0">
                <a:solidFill>
                  <a:schemeClr val="accent3"/>
                </a:solidFill>
              </a:rPr>
              <a:t>Optimal cost efficiency</a:t>
            </a:r>
          </a:p>
          <a:p>
            <a:pPr marL="111125" indent="-111125" algn="l">
              <a:spcAft>
                <a:spcPts val="600"/>
              </a:spcAft>
              <a:buClr>
                <a:schemeClr val="accent3"/>
              </a:buClr>
              <a:buFont typeface="Arial" pitchFamily="34" charset="0"/>
              <a:buChar char="•"/>
              <a:defRPr/>
            </a:pPr>
            <a:r>
              <a:rPr lang="en-US" sz="1200" dirty="0">
                <a:solidFill>
                  <a:schemeClr val="accent3"/>
                </a:solidFill>
              </a:rPr>
              <a:t>Federated security model</a:t>
            </a:r>
          </a:p>
          <a:p>
            <a:pPr marL="111125" indent="-111125" algn="l">
              <a:spcAft>
                <a:spcPts val="600"/>
              </a:spcAft>
              <a:buClr>
                <a:schemeClr val="accent3"/>
              </a:buClr>
              <a:buFont typeface="Arial" pitchFamily="34" charset="0"/>
              <a:buChar char="•"/>
              <a:defRPr/>
            </a:pPr>
            <a:r>
              <a:rPr lang="en-US" sz="1200" dirty="0">
                <a:solidFill>
                  <a:schemeClr val="accent3"/>
                </a:solidFill>
              </a:rPr>
              <a:t>Integrated management</a:t>
            </a:r>
          </a:p>
          <a:p>
            <a:pPr marL="111125" indent="-111125" algn="l">
              <a:spcAft>
                <a:spcPts val="600"/>
              </a:spcAft>
              <a:buClr>
                <a:schemeClr val="accent3"/>
              </a:buClr>
              <a:buFont typeface="Arial" pitchFamily="34" charset="0"/>
              <a:buChar char="•"/>
              <a:defRPr/>
            </a:pPr>
            <a:r>
              <a:rPr lang="en-US" sz="1200" dirty="0">
                <a:solidFill>
                  <a:schemeClr val="accent3"/>
                </a:solidFill>
              </a:rPr>
              <a:t>Open standards for mobility</a:t>
            </a:r>
            <a:endParaRPr lang="en-US" sz="1400" dirty="0">
              <a:solidFill>
                <a:schemeClr val="accent3"/>
              </a:solidFill>
            </a:endParaRPr>
          </a:p>
          <a:p>
            <a:pPr algn="l">
              <a:lnSpc>
                <a:spcPct val="110000"/>
              </a:lnSpc>
              <a:spcAft>
                <a:spcPts val="1272"/>
              </a:spcAft>
              <a:buClr>
                <a:schemeClr val="accent3"/>
              </a:buClr>
              <a:buFont typeface="Arial" pitchFamily="34" charset="0"/>
              <a:buChar char="•"/>
              <a:defRPr/>
            </a:pPr>
            <a:endParaRPr lang="en-US" sz="1400" dirty="0">
              <a:solidFill>
                <a:schemeClr val="tx1"/>
              </a:solidFill>
            </a:endParaRPr>
          </a:p>
        </p:txBody>
      </p:sp>
    </p:spTree>
    <p:extLst>
      <p:ext uri="{BB962C8B-B14F-4D97-AF65-F5344CB8AC3E}">
        <p14:creationId xmlns:p14="http://schemas.microsoft.com/office/powerpoint/2010/main" val="373701914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strVal val="#ppt_h"/>
                                          </p:val>
                                        </p:tav>
                                        <p:tav tm="100000">
                                          <p:val>
                                            <p:strVal val="#ppt_h"/>
                                          </p:val>
                                        </p:tav>
                                      </p:tavLst>
                                    </p:anim>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SDDC fit within the Hybrid Cloud?</a:t>
            </a:r>
            <a:endParaRPr lang="en-US" dirty="0"/>
          </a:p>
        </p:txBody>
      </p:sp>
      <p:pic>
        <p:nvPicPr>
          <p:cNvPr id="5" name="Picture 27" descr="ICON_Cloud_Q308"/>
          <p:cNvPicPr>
            <a:picLocks noChangeAspect="1" noChangeArrowheads="1"/>
          </p:cNvPicPr>
          <p:nvPr/>
        </p:nvPicPr>
        <p:blipFill>
          <a:blip r:embed="rId4" cstate="print"/>
          <a:srcRect/>
          <a:stretch>
            <a:fillRect/>
          </a:stretch>
        </p:blipFill>
        <p:spPr bwMode="auto">
          <a:xfrm>
            <a:off x="25660" y="1623659"/>
            <a:ext cx="4069639" cy="2589404"/>
          </a:xfrm>
          <a:prstGeom prst="rect">
            <a:avLst/>
          </a:prstGeom>
          <a:noFill/>
          <a:ln w="9525">
            <a:noFill/>
            <a:miter lim="800000"/>
            <a:headEnd/>
            <a:tailEnd/>
          </a:ln>
        </p:spPr>
      </p:pic>
      <p:pic>
        <p:nvPicPr>
          <p:cNvPr id="7" name="Picture 27" descr="ICON_Cloud_Q308"/>
          <p:cNvPicPr>
            <a:picLocks noChangeAspect="1" noChangeArrowheads="1"/>
          </p:cNvPicPr>
          <p:nvPr/>
        </p:nvPicPr>
        <p:blipFill>
          <a:blip r:embed="rId4" cstate="print"/>
          <a:srcRect/>
          <a:stretch>
            <a:fillRect/>
          </a:stretch>
        </p:blipFill>
        <p:spPr bwMode="auto">
          <a:xfrm flipH="1">
            <a:off x="5342395" y="1626862"/>
            <a:ext cx="3791980" cy="2571869"/>
          </a:xfrm>
          <a:prstGeom prst="rect">
            <a:avLst/>
          </a:prstGeom>
          <a:noFill/>
          <a:ln w="9525">
            <a:noFill/>
            <a:miter lim="800000"/>
            <a:headEnd/>
            <a:tailEnd/>
          </a:ln>
        </p:spPr>
      </p:pic>
      <p:pic>
        <p:nvPicPr>
          <p:cNvPr id="95" name="Picture 24" descr="DGRM_VMmark_VirtBench_Q307"/>
          <p:cNvPicPr>
            <a:picLocks noChangeAspect="1" noChangeArrowheads="1"/>
          </p:cNvPicPr>
          <p:nvPr/>
        </p:nvPicPr>
        <p:blipFill>
          <a:blip r:embed="rId5" cstate="email">
            <a:clrChange>
              <a:clrFrom>
                <a:srgbClr val="231F20"/>
              </a:clrFrom>
              <a:clrTo>
                <a:srgbClr val="231F20">
                  <a:alpha val="0"/>
                </a:srgbClr>
              </a:clrTo>
            </a:clrChange>
            <a:extLst>
              <a:ext uri="{28A0092B-C50C-407E-A947-70E740481C1C}">
                <a14:useLocalDpi xmlns:a14="http://schemas.microsoft.com/office/drawing/2010/main"/>
              </a:ext>
            </a:extLst>
          </a:blip>
          <a:srcRect/>
          <a:stretch>
            <a:fillRect/>
          </a:stretch>
        </p:blipFill>
        <p:spPr bwMode="auto">
          <a:xfrm>
            <a:off x="4598172" y="2510605"/>
            <a:ext cx="344738" cy="34772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9" name="Picture 2" descr="C:\Users\skishi\Desktop\Discovery Screens\tg_vcCloud-App-TaskBar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60821" y="5126286"/>
            <a:ext cx="1383094" cy="904737"/>
          </a:xfrm>
          <a:prstGeom prst="rect">
            <a:avLst/>
          </a:prstGeom>
          <a:ln>
            <a:headEnd/>
            <a:tailEnd/>
          </a:ln>
          <a:effectLst/>
        </p:spPr>
        <p:style>
          <a:lnRef idx="3">
            <a:schemeClr val="lt1"/>
          </a:lnRef>
          <a:fillRef idx="1">
            <a:schemeClr val="dk1"/>
          </a:fillRef>
          <a:effectRef idx="1">
            <a:schemeClr val="dk1"/>
          </a:effectRef>
          <a:fontRef idx="minor">
            <a:schemeClr val="lt1"/>
          </a:fontRef>
        </p:style>
      </p:pic>
      <p:grpSp>
        <p:nvGrpSpPr>
          <p:cNvPr id="108" name="Group 107"/>
          <p:cNvGrpSpPr/>
          <p:nvPr/>
        </p:nvGrpSpPr>
        <p:grpSpPr>
          <a:xfrm>
            <a:off x="4226593" y="2653519"/>
            <a:ext cx="315901" cy="40150"/>
            <a:chOff x="7651985" y="872714"/>
            <a:chExt cx="315901" cy="40150"/>
          </a:xfrm>
        </p:grpSpPr>
        <p:sp>
          <p:nvSpPr>
            <p:cNvPr id="103" name="Oval 27"/>
            <p:cNvSpPr>
              <a:spLocks noChangeArrowheads="1"/>
            </p:cNvSpPr>
            <p:nvPr/>
          </p:nvSpPr>
          <p:spPr bwMode="auto">
            <a:xfrm>
              <a:off x="7651985" y="875786"/>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04" name="Oval 27"/>
            <p:cNvSpPr>
              <a:spLocks noChangeArrowheads="1"/>
            </p:cNvSpPr>
            <p:nvPr/>
          </p:nvSpPr>
          <p:spPr bwMode="auto">
            <a:xfrm>
              <a:off x="7740240" y="874250"/>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05" name="Oval 27"/>
            <p:cNvSpPr>
              <a:spLocks noChangeArrowheads="1"/>
            </p:cNvSpPr>
            <p:nvPr/>
          </p:nvSpPr>
          <p:spPr bwMode="auto">
            <a:xfrm>
              <a:off x="7842872" y="874250"/>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06" name="Oval 27"/>
            <p:cNvSpPr>
              <a:spLocks noChangeArrowheads="1"/>
            </p:cNvSpPr>
            <p:nvPr/>
          </p:nvSpPr>
          <p:spPr bwMode="auto">
            <a:xfrm>
              <a:off x="7931127" y="872714"/>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grpSp>
      <p:sp>
        <p:nvSpPr>
          <p:cNvPr id="89" name="TextBox 88"/>
          <p:cNvSpPr txBox="1"/>
          <p:nvPr/>
        </p:nvSpPr>
        <p:spPr>
          <a:xfrm>
            <a:off x="1641825" y="4728471"/>
            <a:ext cx="1414096" cy="276999"/>
          </a:xfrm>
          <a:prstGeom prst="rect">
            <a:avLst/>
          </a:prstGeom>
          <a:noFill/>
        </p:spPr>
        <p:txBody>
          <a:bodyPr wrap="square" rtlCol="0">
            <a:spAutoFit/>
          </a:bodyPr>
          <a:lstStyle/>
          <a:p>
            <a:r>
              <a:rPr lang="en-US" sz="1200" b="1" dirty="0" smtClean="0">
                <a:solidFill>
                  <a:schemeClr val="tx1"/>
                </a:solidFill>
                <a:latin typeface="Arial"/>
                <a:ea typeface="ＭＳ Ｐゴシック"/>
              </a:rPr>
              <a:t>Private Cloud</a:t>
            </a:r>
          </a:p>
        </p:txBody>
      </p:sp>
      <p:sp>
        <p:nvSpPr>
          <p:cNvPr id="90" name="TextBox 89"/>
          <p:cNvSpPr txBox="1"/>
          <p:nvPr/>
        </p:nvSpPr>
        <p:spPr>
          <a:xfrm>
            <a:off x="5803583" y="4731446"/>
            <a:ext cx="2127967" cy="276999"/>
          </a:xfrm>
          <a:prstGeom prst="rect">
            <a:avLst/>
          </a:prstGeom>
          <a:noFill/>
        </p:spPr>
        <p:txBody>
          <a:bodyPr wrap="square" rtlCol="0">
            <a:spAutoFit/>
          </a:bodyPr>
          <a:lstStyle/>
          <a:p>
            <a:r>
              <a:rPr lang="en-US" sz="1200" b="1" dirty="0" smtClean="0">
                <a:solidFill>
                  <a:schemeClr val="tx1"/>
                </a:solidFill>
                <a:latin typeface="Arial"/>
                <a:ea typeface="ＭＳ Ｐゴシック"/>
              </a:rPr>
              <a:t>Private / Public Cloud</a:t>
            </a:r>
          </a:p>
        </p:txBody>
      </p:sp>
      <p:pic>
        <p:nvPicPr>
          <p:cNvPr id="107" name="Picture 106" descr="Picture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63963" y="5146924"/>
            <a:ext cx="1167314" cy="876486"/>
          </a:xfrm>
          <a:prstGeom prst="rect">
            <a:avLst/>
          </a:prstGeom>
          <a:effectLst/>
        </p:spPr>
        <p:style>
          <a:lnRef idx="3">
            <a:schemeClr val="lt1"/>
          </a:lnRef>
          <a:fillRef idx="1">
            <a:schemeClr val="dk1"/>
          </a:fillRef>
          <a:effectRef idx="1">
            <a:schemeClr val="dk1"/>
          </a:effectRef>
          <a:fontRef idx="minor">
            <a:schemeClr val="lt1"/>
          </a:fontRef>
        </p:style>
      </p:pic>
      <p:pic>
        <p:nvPicPr>
          <p:cNvPr id="109"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1331" y="5171828"/>
            <a:ext cx="1452734" cy="834291"/>
          </a:xfrm>
          <a:prstGeom prst="rect">
            <a:avLst/>
          </a:prstGeom>
          <a:ln>
            <a:headEnd/>
            <a:tailEnd/>
          </a:ln>
          <a:effectLst/>
          <a:extLst/>
        </p:spPr>
        <p:style>
          <a:lnRef idx="3">
            <a:schemeClr val="lt1"/>
          </a:lnRef>
          <a:fillRef idx="1">
            <a:schemeClr val="dk1"/>
          </a:fillRef>
          <a:effectRef idx="1">
            <a:schemeClr val="dk1"/>
          </a:effectRef>
          <a:fontRef idx="minor">
            <a:schemeClr val="lt1"/>
          </a:fontRef>
        </p:style>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3652" y="2385944"/>
            <a:ext cx="3483045" cy="2351300"/>
          </a:xfrm>
          <a:prstGeom prst="rect">
            <a:avLst/>
          </a:prstGeom>
        </p:spPr>
      </p:pic>
      <p:sp>
        <p:nvSpPr>
          <p:cNvPr id="101" name="Isosceles Triangle 100"/>
          <p:cNvSpPr>
            <a:spLocks noChangeArrowheads="1"/>
          </p:cNvSpPr>
          <p:nvPr/>
        </p:nvSpPr>
        <p:spPr bwMode="auto">
          <a:xfrm rot="16200000" flipH="1">
            <a:off x="-287754" y="3244287"/>
            <a:ext cx="1880269" cy="256421"/>
          </a:xfrm>
          <a:prstGeom prst="triangle">
            <a:avLst>
              <a:gd name="adj" fmla="val 73120"/>
            </a:avLst>
          </a:prstGeom>
          <a:gradFill rotWithShape="1">
            <a:gsLst>
              <a:gs pos="0">
                <a:srgbClr val="ACB8DA"/>
              </a:gs>
              <a:gs pos="35001">
                <a:srgbClr val="C6CDE4"/>
              </a:gs>
              <a:gs pos="100000">
                <a:srgbClr val="E9ECF5"/>
              </a:gs>
            </a:gsLst>
            <a:lin ang="16200000" scaled="1"/>
          </a:gradFill>
          <a:ln>
            <a:noFill/>
          </a:ln>
          <a:effectLst>
            <a:outerShdw blurRad="635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97" name="Picture 2" descr="C:\Users\testuser\AppData\Local\Temp\VMwareDnD\1ba05a9b\ICON_Gear_Flat_Q109_.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7543" y="3543571"/>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Isosceles Triangle 101"/>
          <p:cNvSpPr>
            <a:spLocks noChangeArrowheads="1"/>
          </p:cNvSpPr>
          <p:nvPr/>
        </p:nvSpPr>
        <p:spPr bwMode="auto">
          <a:xfrm rot="16200000" flipH="1" flipV="1">
            <a:off x="7656626" y="3218340"/>
            <a:ext cx="1880269" cy="289364"/>
          </a:xfrm>
          <a:prstGeom prst="triangle">
            <a:avLst>
              <a:gd name="adj" fmla="val 73120"/>
            </a:avLst>
          </a:prstGeom>
          <a:gradFill rotWithShape="1">
            <a:gsLst>
              <a:gs pos="0">
                <a:srgbClr val="ACB8DA"/>
              </a:gs>
              <a:gs pos="35001">
                <a:srgbClr val="C6CDE4"/>
              </a:gs>
              <a:gs pos="100000">
                <a:srgbClr val="E9ECF5"/>
              </a:gs>
            </a:gsLst>
            <a:lin ang="16200000" scaled="1"/>
          </a:gradFill>
          <a:ln>
            <a:noFill/>
          </a:ln>
          <a:effectLst>
            <a:outerShdw blurRad="635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00" name="Picture 2" descr="C:\Users\testuser\AppData\Local\Temp\VMwareDnD\1ba05a9b\ICON_Gear_Flat_Q109_.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42248" y="3534095"/>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 name="Group 122"/>
          <p:cNvGrpSpPr/>
          <p:nvPr/>
        </p:nvGrpSpPr>
        <p:grpSpPr>
          <a:xfrm rot="18599173">
            <a:off x="4686896" y="4741364"/>
            <a:ext cx="660736" cy="41686"/>
            <a:chOff x="1595061" y="5500440"/>
            <a:chExt cx="660736" cy="41686"/>
          </a:xfrm>
        </p:grpSpPr>
        <p:sp>
          <p:nvSpPr>
            <p:cNvPr id="110" name="Oval 27"/>
            <p:cNvSpPr>
              <a:spLocks noChangeArrowheads="1"/>
            </p:cNvSpPr>
            <p:nvPr/>
          </p:nvSpPr>
          <p:spPr bwMode="auto">
            <a:xfrm>
              <a:off x="1595061" y="5505048"/>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11" name="Oval 27"/>
            <p:cNvSpPr>
              <a:spLocks noChangeArrowheads="1"/>
            </p:cNvSpPr>
            <p:nvPr/>
          </p:nvSpPr>
          <p:spPr bwMode="auto">
            <a:xfrm>
              <a:off x="1683316" y="5503512"/>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12" name="Oval 27"/>
            <p:cNvSpPr>
              <a:spLocks noChangeArrowheads="1"/>
            </p:cNvSpPr>
            <p:nvPr/>
          </p:nvSpPr>
          <p:spPr bwMode="auto">
            <a:xfrm>
              <a:off x="1773119" y="5503512"/>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13" name="Oval 27"/>
            <p:cNvSpPr>
              <a:spLocks noChangeArrowheads="1"/>
            </p:cNvSpPr>
            <p:nvPr/>
          </p:nvSpPr>
          <p:spPr bwMode="auto">
            <a:xfrm>
              <a:off x="1861374" y="5501976"/>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19" name="Oval 27"/>
            <p:cNvSpPr>
              <a:spLocks noChangeArrowheads="1"/>
            </p:cNvSpPr>
            <p:nvPr/>
          </p:nvSpPr>
          <p:spPr bwMode="auto">
            <a:xfrm>
              <a:off x="1952725" y="5503512"/>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20" name="Oval 27"/>
            <p:cNvSpPr>
              <a:spLocks noChangeArrowheads="1"/>
            </p:cNvSpPr>
            <p:nvPr/>
          </p:nvSpPr>
          <p:spPr bwMode="auto">
            <a:xfrm>
              <a:off x="2040980" y="5501976"/>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21" name="Oval 27"/>
            <p:cNvSpPr>
              <a:spLocks noChangeArrowheads="1"/>
            </p:cNvSpPr>
            <p:nvPr/>
          </p:nvSpPr>
          <p:spPr bwMode="auto">
            <a:xfrm>
              <a:off x="2130783" y="5501976"/>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22" name="Oval 27"/>
            <p:cNvSpPr>
              <a:spLocks noChangeArrowheads="1"/>
            </p:cNvSpPr>
            <p:nvPr/>
          </p:nvSpPr>
          <p:spPr bwMode="auto">
            <a:xfrm>
              <a:off x="2219038" y="5500440"/>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grpSp>
      <p:grpSp>
        <p:nvGrpSpPr>
          <p:cNvPr id="128" name="Group 127"/>
          <p:cNvGrpSpPr/>
          <p:nvPr/>
        </p:nvGrpSpPr>
        <p:grpSpPr>
          <a:xfrm rot="13838271">
            <a:off x="3889943" y="4739830"/>
            <a:ext cx="660736" cy="41686"/>
            <a:chOff x="1595061" y="5500440"/>
            <a:chExt cx="660736" cy="41686"/>
          </a:xfrm>
        </p:grpSpPr>
        <p:sp>
          <p:nvSpPr>
            <p:cNvPr id="129" name="Oval 27"/>
            <p:cNvSpPr>
              <a:spLocks noChangeArrowheads="1"/>
            </p:cNvSpPr>
            <p:nvPr/>
          </p:nvSpPr>
          <p:spPr bwMode="auto">
            <a:xfrm>
              <a:off x="1595061" y="5505048"/>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30" name="Oval 27"/>
            <p:cNvSpPr>
              <a:spLocks noChangeArrowheads="1"/>
            </p:cNvSpPr>
            <p:nvPr/>
          </p:nvSpPr>
          <p:spPr bwMode="auto">
            <a:xfrm>
              <a:off x="1683316" y="5503512"/>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31" name="Oval 27"/>
            <p:cNvSpPr>
              <a:spLocks noChangeArrowheads="1"/>
            </p:cNvSpPr>
            <p:nvPr/>
          </p:nvSpPr>
          <p:spPr bwMode="auto">
            <a:xfrm>
              <a:off x="1773119" y="5503512"/>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32" name="Oval 27"/>
            <p:cNvSpPr>
              <a:spLocks noChangeArrowheads="1"/>
            </p:cNvSpPr>
            <p:nvPr/>
          </p:nvSpPr>
          <p:spPr bwMode="auto">
            <a:xfrm>
              <a:off x="1861374" y="5501976"/>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33" name="Oval 27"/>
            <p:cNvSpPr>
              <a:spLocks noChangeArrowheads="1"/>
            </p:cNvSpPr>
            <p:nvPr/>
          </p:nvSpPr>
          <p:spPr bwMode="auto">
            <a:xfrm>
              <a:off x="1952725" y="5503512"/>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34" name="Oval 27"/>
            <p:cNvSpPr>
              <a:spLocks noChangeArrowheads="1"/>
            </p:cNvSpPr>
            <p:nvPr/>
          </p:nvSpPr>
          <p:spPr bwMode="auto">
            <a:xfrm>
              <a:off x="2040980" y="5501976"/>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35" name="Oval 27"/>
            <p:cNvSpPr>
              <a:spLocks noChangeArrowheads="1"/>
            </p:cNvSpPr>
            <p:nvPr/>
          </p:nvSpPr>
          <p:spPr bwMode="auto">
            <a:xfrm>
              <a:off x="2130783" y="5501976"/>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136" name="Oval 27"/>
            <p:cNvSpPr>
              <a:spLocks noChangeArrowheads="1"/>
            </p:cNvSpPr>
            <p:nvPr/>
          </p:nvSpPr>
          <p:spPr bwMode="auto">
            <a:xfrm>
              <a:off x="2219038" y="5500440"/>
              <a:ext cx="36759" cy="3707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grpSp>
      <p:sp>
        <p:nvSpPr>
          <p:cNvPr id="94" name="Left-Right Arrow 93"/>
          <p:cNvSpPr/>
          <p:nvPr/>
        </p:nvSpPr>
        <p:spPr bwMode="auto">
          <a:xfrm>
            <a:off x="4232041" y="2986608"/>
            <a:ext cx="769746" cy="218071"/>
          </a:xfrm>
          <a:prstGeom prst="leftRightArrow">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182880" rIns="182880" anchor="ctr"/>
          <a:lstStyle/>
          <a:p>
            <a:pPr marR="0" defTabSz="914400" eaLnBrk="0" fontAlgn="auto" latinLnBrk="0" hangingPunct="0">
              <a:lnSpc>
                <a:spcPct val="90000"/>
              </a:lnSpc>
              <a:spcBef>
                <a:spcPts val="0"/>
              </a:spcBef>
              <a:spcAft>
                <a:spcPts val="0"/>
              </a:spcAft>
              <a:buClr>
                <a:srgbClr val="E96B12"/>
              </a:buClr>
              <a:buSzPct val="75000"/>
              <a:buFontTx/>
              <a:buNone/>
              <a:tabLst/>
              <a:defRPr/>
            </a:pPr>
            <a:endParaRPr lang="en-US" sz="2000" b="1" kern="0" dirty="0" smtClean="0">
              <a:gradFill>
                <a:gsLst>
                  <a:gs pos="0">
                    <a:srgbClr val="FFFFFF"/>
                  </a:gs>
                  <a:gs pos="100000">
                    <a:srgbClr val="FFFFFF"/>
                  </a:gs>
                </a:gsLst>
                <a:lin ang="0" scaled="0"/>
              </a:gradFill>
              <a:latin typeface="+mn-lt"/>
              <a:ea typeface="+mn-ea"/>
              <a:cs typeface="Arial"/>
            </a:endParaRPr>
          </a:p>
        </p:txBody>
      </p:sp>
      <p:grpSp>
        <p:nvGrpSpPr>
          <p:cNvPr id="12" name="Group 11"/>
          <p:cNvGrpSpPr/>
          <p:nvPr/>
        </p:nvGrpSpPr>
        <p:grpSpPr>
          <a:xfrm>
            <a:off x="423701" y="779456"/>
            <a:ext cx="8338631" cy="1032260"/>
            <a:chOff x="423701" y="897036"/>
            <a:chExt cx="8338631" cy="1032260"/>
          </a:xfrm>
        </p:grpSpPr>
        <p:sp>
          <p:nvSpPr>
            <p:cNvPr id="9" name="Rounded Rectangle 8"/>
            <p:cNvSpPr/>
            <p:nvPr/>
          </p:nvSpPr>
          <p:spPr bwMode="auto">
            <a:xfrm>
              <a:off x="423701" y="1208548"/>
              <a:ext cx="8338631" cy="720748"/>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Bef>
                  <a:spcPts val="0"/>
                </a:spcBef>
                <a:spcAft>
                  <a:spcPts val="0"/>
                </a:spcAft>
                <a:buClr>
                  <a:srgbClr val="000000"/>
                </a:buClr>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Business Process</a:t>
              </a:r>
            </a:p>
            <a:p>
              <a:pPr>
                <a:spcBef>
                  <a:spcPts val="0"/>
                </a:spcBef>
                <a:spcAft>
                  <a:spcPts val="0"/>
                </a:spcAft>
                <a:buClr>
                  <a:srgbClr val="000000"/>
                </a:buClr>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Automation</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81" name="Group 80"/>
            <p:cNvGrpSpPr/>
            <p:nvPr/>
          </p:nvGrpSpPr>
          <p:grpSpPr>
            <a:xfrm>
              <a:off x="6735317" y="1390525"/>
              <a:ext cx="1846584" cy="346353"/>
              <a:chOff x="6414592" y="2232017"/>
              <a:chExt cx="1846584" cy="346353"/>
            </a:xfrm>
          </p:grpSpPr>
          <p:sp>
            <p:nvSpPr>
              <p:cNvPr id="60" name="Rounded Rectangle 59"/>
              <p:cNvSpPr/>
              <p:nvPr/>
            </p:nvSpPr>
            <p:spPr bwMode="auto">
              <a:xfrm>
                <a:off x="6530056" y="2232017"/>
                <a:ext cx="1616476" cy="346353"/>
              </a:xfrm>
              <a:prstGeom prst="roundRect">
                <a:avLst>
                  <a:gd name="adj" fmla="val 906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round/>
                <a:headEnd/>
                <a:tailEnd/>
              </a:ln>
              <a:effectLst/>
              <a:scene3d>
                <a:camera prst="orthographicFront">
                  <a:rot lat="0" lon="0" rev="0"/>
                </a:camera>
                <a:lightRig rig="balanced" dir="t">
                  <a:rot lat="0" lon="0" rev="8700000"/>
                </a:lightRig>
              </a:scene3d>
              <a:sp3d>
                <a:bevelT w="38100" h="38100"/>
              </a:sp3d>
            </p:spPr>
            <p:txBody>
              <a:bodyPr wrap="none" lIns="0" tIns="0" rIns="0" bIns="0" rtlCol="0" anchor="ctr"/>
              <a:lstStyle/>
              <a:p>
                <a:endParaRPr lang="en-US" sz="1800" dirty="0" smtClean="0">
                  <a:solidFill>
                    <a:srgbClr val="FFFFFF"/>
                  </a:solidFill>
                </a:endParaRPr>
              </a:p>
            </p:txBody>
          </p:sp>
          <p:sp>
            <p:nvSpPr>
              <p:cNvPr id="61" name="TextBox 60"/>
              <p:cNvSpPr txBox="1"/>
              <p:nvPr/>
            </p:nvSpPr>
            <p:spPr>
              <a:xfrm>
                <a:off x="6414592" y="2258723"/>
                <a:ext cx="1846584" cy="276999"/>
              </a:xfrm>
              <a:prstGeom prst="rect">
                <a:avLst/>
              </a:prstGeom>
              <a:noFill/>
            </p:spPr>
            <p:txBody>
              <a:bodyPr wrap="square" rtlCol="0">
                <a:spAutoFit/>
              </a:bodyPr>
              <a:lstStyle/>
              <a:p>
                <a:r>
                  <a:rPr lang="en-US" sz="1200" dirty="0" smtClean="0">
                    <a:solidFill>
                      <a:srgbClr val="FFFFFF"/>
                    </a:solidFill>
                    <a:latin typeface="Arial"/>
                    <a:ea typeface="ＭＳ Ｐゴシック"/>
                  </a:rPr>
                  <a:t>Service Catalog</a:t>
                </a:r>
              </a:p>
            </p:txBody>
          </p:sp>
        </p:grpSp>
        <p:sp>
          <p:nvSpPr>
            <p:cNvPr id="48" name="Rounded Rectangle 47"/>
            <p:cNvSpPr/>
            <p:nvPr/>
          </p:nvSpPr>
          <p:spPr bwMode="auto">
            <a:xfrm>
              <a:off x="704222" y="1403351"/>
              <a:ext cx="1528056" cy="333528"/>
            </a:xfrm>
            <a:prstGeom prst="roundRect">
              <a:avLst>
                <a:gd name="adj" fmla="val 906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round/>
              <a:headEnd/>
              <a:tailEnd/>
            </a:ln>
            <a:effectLst/>
            <a:scene3d>
              <a:camera prst="orthographicFront">
                <a:rot lat="0" lon="0" rev="0"/>
              </a:camera>
              <a:lightRig rig="balanced" dir="t">
                <a:rot lat="0" lon="0" rev="8700000"/>
              </a:lightRig>
            </a:scene3d>
            <a:sp3d>
              <a:bevelT w="38100" h="38100"/>
            </a:sp3d>
          </p:spPr>
          <p:txBody>
            <a:bodyPr wrap="none" lIns="0" tIns="0" rIns="0" bIns="0" rtlCol="0" anchor="ctr"/>
            <a:lstStyle/>
            <a:p>
              <a:endParaRPr lang="en-US" sz="1800" dirty="0" smtClean="0">
                <a:solidFill>
                  <a:srgbClr val="FFFFFF"/>
                </a:solidFill>
              </a:endParaRPr>
            </a:p>
          </p:txBody>
        </p:sp>
        <p:sp>
          <p:nvSpPr>
            <p:cNvPr id="49" name="TextBox 48"/>
            <p:cNvSpPr txBox="1"/>
            <p:nvPr/>
          </p:nvSpPr>
          <p:spPr>
            <a:xfrm>
              <a:off x="779694" y="1406294"/>
              <a:ext cx="1414096" cy="276999"/>
            </a:xfrm>
            <a:prstGeom prst="rect">
              <a:avLst/>
            </a:prstGeom>
            <a:noFill/>
          </p:spPr>
          <p:txBody>
            <a:bodyPr wrap="square" rtlCol="0">
              <a:spAutoFit/>
            </a:bodyPr>
            <a:lstStyle/>
            <a:p>
              <a:r>
                <a:rPr lang="en-US" sz="1200" dirty="0" smtClean="0">
                  <a:solidFill>
                    <a:srgbClr val="FFFFFF"/>
                  </a:solidFill>
                  <a:latin typeface="Arial"/>
                  <a:ea typeface="ＭＳ Ｐゴシック"/>
                </a:rPr>
                <a:t>Self Service</a:t>
              </a:r>
            </a:p>
          </p:txBody>
        </p:sp>
        <p:pic>
          <p:nvPicPr>
            <p:cNvPr id="53" name="Picture 16" descr="ICON_Person_Green_Q408.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19292" y="988368"/>
              <a:ext cx="272635" cy="472333"/>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52" name="Picture 210" descr="ICON_Person_Q308"/>
            <p:cNvPicPr>
              <a:picLocks noChangeAspect="1" noChangeArrowheads="1"/>
            </p:cNvPicPr>
            <p:nvPr/>
          </p:nvPicPr>
          <p:blipFill>
            <a:blip r:embed="rId12" cstate="email"/>
            <a:srcRect/>
            <a:stretch>
              <a:fillRect/>
            </a:stretch>
          </p:blipFill>
          <p:spPr bwMode="auto">
            <a:xfrm>
              <a:off x="840810" y="903873"/>
              <a:ext cx="267919" cy="456411"/>
            </a:xfrm>
            <a:prstGeom prst="rect">
              <a:avLst/>
            </a:prstGeom>
            <a:noFill/>
            <a:ln w="9525">
              <a:noFill/>
              <a:miter lim="800000"/>
              <a:headEnd/>
              <a:tailEnd/>
            </a:ln>
            <a:effectLst>
              <a:outerShdw blurRad="76200" dir="18900000" sy="23000" kx="-1200000" algn="bl" rotWithShape="0">
                <a:prstClr val="black">
                  <a:alpha val="20000"/>
                </a:prstClr>
              </a:outerShdw>
            </a:effectLst>
          </p:spPr>
        </p:pic>
        <p:grpSp>
          <p:nvGrpSpPr>
            <p:cNvPr id="63" name="Group 133"/>
            <p:cNvGrpSpPr/>
            <p:nvPr/>
          </p:nvGrpSpPr>
          <p:grpSpPr>
            <a:xfrm>
              <a:off x="6630927" y="993030"/>
              <a:ext cx="2080083" cy="448804"/>
              <a:chOff x="3684265" y="4180356"/>
              <a:chExt cx="3057848" cy="654096"/>
            </a:xfrm>
          </p:grpSpPr>
          <p:grpSp>
            <p:nvGrpSpPr>
              <p:cNvPr id="64" name="Group 20"/>
              <p:cNvGrpSpPr/>
              <p:nvPr/>
            </p:nvGrpSpPr>
            <p:grpSpPr>
              <a:xfrm>
                <a:off x="3684265" y="4180356"/>
                <a:ext cx="654541" cy="654096"/>
                <a:chOff x="1145668" y="-2364015"/>
                <a:chExt cx="922979" cy="922352"/>
              </a:xfrm>
            </p:grpSpPr>
            <p:sp>
              <p:nvSpPr>
                <p:cNvPr id="78" name="Rectangle 21"/>
                <p:cNvSpPr/>
                <p:nvPr/>
              </p:nvSpPr>
              <p:spPr bwMode="auto">
                <a:xfrm>
                  <a:off x="1170741" y="-2327322"/>
                  <a:ext cx="852612" cy="853581"/>
                </a:xfrm>
                <a:prstGeom prst="rect">
                  <a:avLst/>
                </a:prstGeom>
                <a:solidFill>
                  <a:schemeClr val="tx1"/>
                </a:solidFill>
                <a:ln w="19050">
                  <a:noFill/>
                  <a:round/>
                  <a:headEnd/>
                  <a:tailEnd/>
                </a:ln>
              </p:spPr>
              <p:txBody>
                <a:bodyPr wrap="none" lIns="0" tIns="0" rIns="0" bIns="0" rtlCol="0" anchor="ctr"/>
                <a:lstStyle/>
                <a:p>
                  <a:endParaRPr lang="en-US" sz="1800" dirty="0" smtClean="0">
                    <a:solidFill>
                      <a:srgbClr val="FFFFFF"/>
                    </a:solidFill>
                  </a:endParaRPr>
                </a:p>
              </p:txBody>
            </p:sp>
            <p:pic>
              <p:nvPicPr>
                <p:cNvPr id="79" name="Picture 21" descr="DGRM_VMmark_VirtBench_Q307"/>
                <p:cNvPicPr>
                  <a:picLocks noChangeAspect="1" noChangeArrowheads="1"/>
                </p:cNvPicPr>
                <p:nvPr/>
              </p:nvPicPr>
              <p:blipFill>
                <a:blip r:embed="rId13" cstate="email">
                  <a:clrChange>
                    <a:clrFrom>
                      <a:srgbClr val="231F20"/>
                    </a:clrFrom>
                    <a:clrTo>
                      <a:srgbClr val="231F20">
                        <a:alpha val="0"/>
                      </a:srgbClr>
                    </a:clrTo>
                  </a:clrChange>
                  <a:extLst>
                    <a:ext uri="{28A0092B-C50C-407E-A947-70E740481C1C}">
                      <a14:useLocalDpi xmlns:a14="http://schemas.microsoft.com/office/drawing/2010/main"/>
                    </a:ext>
                  </a:extLst>
                </a:blip>
                <a:srcRect/>
                <a:stretch>
                  <a:fillRect/>
                </a:stretch>
              </p:blipFill>
              <p:spPr bwMode="auto">
                <a:xfrm>
                  <a:off x="1145668" y="-2364015"/>
                  <a:ext cx="922979" cy="922352"/>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65" name="Group 29"/>
              <p:cNvGrpSpPr/>
              <p:nvPr/>
            </p:nvGrpSpPr>
            <p:grpSpPr>
              <a:xfrm>
                <a:off x="5109758" y="4180359"/>
                <a:ext cx="654097" cy="651349"/>
                <a:chOff x="4177185" y="-2362078"/>
                <a:chExt cx="922354" cy="918480"/>
              </a:xfrm>
            </p:grpSpPr>
            <p:sp>
              <p:nvSpPr>
                <p:cNvPr id="76" name="Rectangle 24"/>
                <p:cNvSpPr/>
                <p:nvPr/>
              </p:nvSpPr>
              <p:spPr bwMode="auto">
                <a:xfrm>
                  <a:off x="4219313" y="-2324474"/>
                  <a:ext cx="843934" cy="841006"/>
                </a:xfrm>
                <a:prstGeom prst="rect">
                  <a:avLst/>
                </a:prstGeom>
                <a:solidFill>
                  <a:schemeClr val="tx1"/>
                </a:solidFill>
                <a:ln w="19050">
                  <a:noFill/>
                  <a:round/>
                  <a:headEnd/>
                  <a:tailEnd/>
                </a:ln>
              </p:spPr>
              <p:txBody>
                <a:bodyPr wrap="none" lIns="0" tIns="0" rIns="0" bIns="0" rtlCol="0" anchor="ctr"/>
                <a:lstStyle/>
                <a:p>
                  <a:endParaRPr lang="en-US" sz="1800" dirty="0" smtClean="0">
                    <a:solidFill>
                      <a:srgbClr val="FFFFFF"/>
                    </a:solidFill>
                  </a:endParaRPr>
                </a:p>
              </p:txBody>
            </p:sp>
            <p:pic>
              <p:nvPicPr>
                <p:cNvPr id="77" name="Picture 22" descr="DGRM_VMmark_VirtBench_Q307"/>
                <p:cNvPicPr>
                  <a:picLocks noChangeAspect="1" noChangeArrowheads="1"/>
                </p:cNvPicPr>
                <p:nvPr/>
              </p:nvPicPr>
              <p:blipFill>
                <a:blip r:embed="rId14" cstate="email">
                  <a:clrChange>
                    <a:clrFrom>
                      <a:srgbClr val="231F20"/>
                    </a:clrFrom>
                    <a:clrTo>
                      <a:srgbClr val="231F20">
                        <a:alpha val="0"/>
                      </a:srgbClr>
                    </a:clrTo>
                  </a:clrChange>
                  <a:extLst>
                    <a:ext uri="{28A0092B-C50C-407E-A947-70E740481C1C}">
                      <a14:useLocalDpi xmlns:a14="http://schemas.microsoft.com/office/drawing/2010/main"/>
                    </a:ext>
                  </a:extLst>
                </a:blip>
                <a:srcRect/>
                <a:stretch>
                  <a:fillRect/>
                </a:stretch>
              </p:blipFill>
              <p:spPr bwMode="auto">
                <a:xfrm>
                  <a:off x="4177185" y="-2362078"/>
                  <a:ext cx="922354" cy="918480"/>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66" name="Group 26"/>
              <p:cNvGrpSpPr/>
              <p:nvPr/>
            </p:nvGrpSpPr>
            <p:grpSpPr>
              <a:xfrm>
                <a:off x="6092137" y="4180356"/>
                <a:ext cx="649976" cy="649976"/>
                <a:chOff x="6457396" y="-2361109"/>
                <a:chExt cx="916542" cy="916542"/>
              </a:xfrm>
            </p:grpSpPr>
            <p:sp>
              <p:nvSpPr>
                <p:cNvPr id="74" name="Rectangle 73"/>
                <p:cNvSpPr/>
                <p:nvPr/>
              </p:nvSpPr>
              <p:spPr bwMode="auto">
                <a:xfrm>
                  <a:off x="6493212" y="-2315578"/>
                  <a:ext cx="846677" cy="832109"/>
                </a:xfrm>
                <a:prstGeom prst="rect">
                  <a:avLst/>
                </a:prstGeom>
                <a:solidFill>
                  <a:schemeClr val="tx1"/>
                </a:solidFill>
                <a:ln w="19050">
                  <a:noFill/>
                  <a:round/>
                  <a:headEnd/>
                  <a:tailEnd/>
                </a:ln>
              </p:spPr>
              <p:txBody>
                <a:bodyPr wrap="none" lIns="0" tIns="0" rIns="0" bIns="0" rtlCol="0" anchor="ctr"/>
                <a:lstStyle/>
                <a:p>
                  <a:endParaRPr lang="en-US" sz="1800" dirty="0" smtClean="0">
                    <a:solidFill>
                      <a:srgbClr val="FFFFFF"/>
                    </a:solidFill>
                  </a:endParaRPr>
                </a:p>
              </p:txBody>
            </p:sp>
            <p:pic>
              <p:nvPicPr>
                <p:cNvPr id="75" name="Picture 24" descr="DGRM_VMmark_VirtBench_Q307"/>
                <p:cNvPicPr>
                  <a:picLocks noChangeAspect="1" noChangeArrowheads="1"/>
                </p:cNvPicPr>
                <p:nvPr/>
              </p:nvPicPr>
              <p:blipFill>
                <a:blip r:embed="rId15" cstate="email">
                  <a:clrChange>
                    <a:clrFrom>
                      <a:srgbClr val="231F20"/>
                    </a:clrFrom>
                    <a:clrTo>
                      <a:srgbClr val="231F20">
                        <a:alpha val="0"/>
                      </a:srgbClr>
                    </a:clrTo>
                  </a:clrChange>
                  <a:extLst>
                    <a:ext uri="{28A0092B-C50C-407E-A947-70E740481C1C}">
                      <a14:useLocalDpi xmlns:a14="http://schemas.microsoft.com/office/drawing/2010/main"/>
                    </a:ext>
                  </a:extLst>
                </a:blip>
                <a:srcRect/>
                <a:stretch>
                  <a:fillRect/>
                </a:stretch>
              </p:blipFill>
              <p:spPr bwMode="auto">
                <a:xfrm>
                  <a:off x="6457396" y="-2361109"/>
                  <a:ext cx="916542" cy="916542"/>
                </a:xfrm>
                <a:prstGeom prst="rect">
                  <a:avLst/>
                </a:prstGeom>
                <a:noFill/>
                <a:ln w="9525">
                  <a:noFill/>
                  <a:miter lim="800000"/>
                  <a:headEnd/>
                  <a:tailEnd/>
                </a:ln>
                <a:effectLst>
                  <a:outerShdw blurRad="50800" dist="38100" dir="5400000" algn="t" rotWithShape="0">
                    <a:prstClr val="black">
                      <a:alpha val="40000"/>
                    </a:prstClr>
                  </a:outerShdw>
                </a:effectLst>
              </p:spPr>
            </p:pic>
          </p:grpSp>
          <p:grpSp>
            <p:nvGrpSpPr>
              <p:cNvPr id="67" name="Group 31"/>
              <p:cNvGrpSpPr>
                <a:grpSpLocks/>
              </p:cNvGrpSpPr>
              <p:nvPr/>
            </p:nvGrpSpPr>
            <p:grpSpPr bwMode="auto">
              <a:xfrm>
                <a:off x="5777280" y="4505325"/>
                <a:ext cx="270190" cy="54038"/>
                <a:chOff x="3552" y="2168"/>
                <a:chExt cx="240" cy="48"/>
              </a:xfrm>
              <a:effectLst/>
            </p:grpSpPr>
            <p:sp>
              <p:nvSpPr>
                <p:cNvPr id="71" name="Oval 26"/>
                <p:cNvSpPr>
                  <a:spLocks noChangeArrowheads="1"/>
                </p:cNvSpPr>
                <p:nvPr/>
              </p:nvSpPr>
              <p:spPr bwMode="auto">
                <a:xfrm>
                  <a:off x="3552"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72" name="Oval 27"/>
                <p:cNvSpPr>
                  <a:spLocks noChangeArrowheads="1"/>
                </p:cNvSpPr>
                <p:nvPr/>
              </p:nvSpPr>
              <p:spPr bwMode="auto">
                <a:xfrm>
                  <a:off x="3648"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sp>
              <p:nvSpPr>
                <p:cNvPr id="73" name="Oval 28"/>
                <p:cNvSpPr>
                  <a:spLocks noChangeArrowheads="1"/>
                </p:cNvSpPr>
                <p:nvPr/>
              </p:nvSpPr>
              <p:spPr bwMode="auto">
                <a:xfrm>
                  <a:off x="3744"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2000" dirty="0">
                    <a:solidFill>
                      <a:srgbClr val="FFFFFF"/>
                    </a:solidFill>
                  </a:endParaRPr>
                </a:p>
              </p:txBody>
            </p:sp>
          </p:grpSp>
          <p:grpSp>
            <p:nvGrpSpPr>
              <p:cNvPr id="68" name="Group 17"/>
              <p:cNvGrpSpPr/>
              <p:nvPr/>
            </p:nvGrpSpPr>
            <p:grpSpPr>
              <a:xfrm>
                <a:off x="4391504" y="4180356"/>
                <a:ext cx="645853" cy="651871"/>
                <a:chOff x="2668251" y="-2358939"/>
                <a:chExt cx="910728" cy="919214"/>
              </a:xfrm>
            </p:grpSpPr>
            <p:sp>
              <p:nvSpPr>
                <p:cNvPr id="69" name="Rectangle 68"/>
                <p:cNvSpPr/>
                <p:nvPr/>
              </p:nvSpPr>
              <p:spPr bwMode="auto">
                <a:xfrm>
                  <a:off x="2706208" y="-2319612"/>
                  <a:ext cx="839524" cy="836143"/>
                </a:xfrm>
                <a:prstGeom prst="rect">
                  <a:avLst/>
                </a:prstGeom>
                <a:solidFill>
                  <a:schemeClr val="tx1"/>
                </a:solidFill>
                <a:ln w="19050">
                  <a:noFill/>
                  <a:round/>
                  <a:headEnd/>
                  <a:tailEnd/>
                </a:ln>
              </p:spPr>
              <p:txBody>
                <a:bodyPr wrap="none" lIns="0" tIns="0" rIns="0" bIns="0" rtlCol="0" anchor="ctr"/>
                <a:lstStyle/>
                <a:p>
                  <a:endParaRPr lang="en-US" sz="1800" dirty="0" smtClean="0">
                    <a:solidFill>
                      <a:srgbClr val="FFFFFF"/>
                    </a:solidFill>
                  </a:endParaRPr>
                </a:p>
              </p:txBody>
            </p:sp>
            <p:pic>
              <p:nvPicPr>
                <p:cNvPr id="70" name="Picture 69" descr="DGRM_VMmark_VirtBench_Q307"/>
                <p:cNvPicPr>
                  <a:picLocks noChangeAspect="1" noChangeArrowheads="1"/>
                </p:cNvPicPr>
                <p:nvPr/>
              </p:nvPicPr>
              <p:blipFill>
                <a:blip r:embed="rId16" cstate="email">
                  <a:clrChange>
                    <a:clrFrom>
                      <a:srgbClr val="231F20"/>
                    </a:clrFrom>
                    <a:clrTo>
                      <a:srgbClr val="231F20">
                        <a:alpha val="0"/>
                      </a:srgbClr>
                    </a:clrTo>
                  </a:clrChange>
                  <a:extLst>
                    <a:ext uri="{28A0092B-C50C-407E-A947-70E740481C1C}">
                      <a14:useLocalDpi xmlns:a14="http://schemas.microsoft.com/office/drawing/2010/main"/>
                    </a:ext>
                  </a:extLst>
                </a:blip>
                <a:srcRect/>
                <a:stretch>
                  <a:fillRect/>
                </a:stretch>
              </p:blipFill>
              <p:spPr bwMode="auto">
                <a:xfrm>
                  <a:off x="2668251" y="-2358939"/>
                  <a:ext cx="910728" cy="919214"/>
                </a:xfrm>
                <a:prstGeom prst="rect">
                  <a:avLst/>
                </a:prstGeom>
                <a:noFill/>
                <a:ln w="9525">
                  <a:noFill/>
                  <a:miter lim="800000"/>
                  <a:headEnd/>
                  <a:tailEnd/>
                </a:ln>
                <a:effectLst>
                  <a:outerShdw blurRad="50800" dist="38100" dir="5400000" algn="t" rotWithShape="0">
                    <a:prstClr val="black">
                      <a:alpha val="40000"/>
                    </a:prstClr>
                  </a:outerShdw>
                </a:effectLst>
              </p:spPr>
            </p:pic>
          </p:grpSp>
        </p:grpSp>
        <p:pic>
          <p:nvPicPr>
            <p:cNvPr id="83" name="Picture 16" descr="ICON_Person_Green_Q408.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56562" y="897036"/>
              <a:ext cx="272635" cy="472333"/>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84" name="Picture 210" descr="ICON_Person_Q308"/>
            <p:cNvPicPr>
              <a:picLocks noChangeAspect="1" noChangeArrowheads="1"/>
            </p:cNvPicPr>
            <p:nvPr/>
          </p:nvPicPr>
          <p:blipFill>
            <a:blip r:embed="rId12" cstate="email"/>
            <a:srcRect/>
            <a:stretch>
              <a:fillRect/>
            </a:stretch>
          </p:blipFill>
          <p:spPr bwMode="auto">
            <a:xfrm>
              <a:off x="1390909" y="992133"/>
              <a:ext cx="267919" cy="456411"/>
            </a:xfrm>
            <a:prstGeom prst="rect">
              <a:avLst/>
            </a:prstGeom>
            <a:noFill/>
            <a:ln w="9525">
              <a:noFill/>
              <a:miter lim="800000"/>
              <a:headEnd/>
              <a:tailEnd/>
            </a:ln>
            <a:effectLst>
              <a:outerShdw blurRad="76200" dir="18900000" sy="23000" kx="-1200000" algn="bl" rotWithShape="0">
                <a:prstClr val="black">
                  <a:alpha val="20000"/>
                </a:prstClr>
              </a:outerShdw>
            </a:effectLst>
          </p:spPr>
        </p:pic>
        <p:grpSp>
          <p:nvGrpSpPr>
            <p:cNvPr id="87" name="Group 86"/>
            <p:cNvGrpSpPr/>
            <p:nvPr/>
          </p:nvGrpSpPr>
          <p:grpSpPr>
            <a:xfrm>
              <a:off x="2407970" y="1401820"/>
              <a:ext cx="1302921" cy="333528"/>
              <a:chOff x="3177726" y="960536"/>
              <a:chExt cx="1302921" cy="333528"/>
            </a:xfrm>
          </p:grpSpPr>
          <p:sp>
            <p:nvSpPr>
              <p:cNvPr id="85" name="Rounded Rectangle 84"/>
              <p:cNvSpPr/>
              <p:nvPr/>
            </p:nvSpPr>
            <p:spPr bwMode="auto">
              <a:xfrm>
                <a:off x="3177726" y="960536"/>
                <a:ext cx="1302921" cy="333528"/>
              </a:xfrm>
              <a:prstGeom prst="roundRect">
                <a:avLst>
                  <a:gd name="adj" fmla="val 906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round/>
                <a:headEnd/>
                <a:tailEnd/>
              </a:ln>
              <a:effectLst/>
              <a:scene3d>
                <a:camera prst="orthographicFront">
                  <a:rot lat="0" lon="0" rev="0"/>
                </a:camera>
                <a:lightRig rig="balanced" dir="t">
                  <a:rot lat="0" lon="0" rev="8700000"/>
                </a:lightRig>
              </a:scene3d>
              <a:sp3d>
                <a:bevelT w="38100" h="38100"/>
              </a:sp3d>
            </p:spPr>
            <p:txBody>
              <a:bodyPr wrap="none" lIns="0" tIns="0" rIns="0" bIns="0" rtlCol="0" anchor="ctr"/>
              <a:lstStyle/>
              <a:p>
                <a:endParaRPr lang="en-US" sz="1800" dirty="0" smtClean="0">
                  <a:solidFill>
                    <a:srgbClr val="FFFFFF"/>
                  </a:solidFill>
                </a:endParaRPr>
              </a:p>
            </p:txBody>
          </p:sp>
          <p:sp>
            <p:nvSpPr>
              <p:cNvPr id="86" name="TextBox 85"/>
              <p:cNvSpPr txBox="1"/>
              <p:nvPr/>
            </p:nvSpPr>
            <p:spPr>
              <a:xfrm>
                <a:off x="3432005" y="963479"/>
                <a:ext cx="814571" cy="276999"/>
              </a:xfrm>
              <a:prstGeom prst="rect">
                <a:avLst/>
              </a:prstGeom>
              <a:noFill/>
            </p:spPr>
            <p:txBody>
              <a:bodyPr wrap="none" rtlCol="0">
                <a:spAutoFit/>
              </a:bodyPr>
              <a:lstStyle/>
              <a:p>
                <a:r>
                  <a:rPr lang="en-US" sz="1200" dirty="0" smtClean="0">
                    <a:solidFill>
                      <a:srgbClr val="FFFFFF"/>
                    </a:solidFill>
                    <a:latin typeface="Arial"/>
                    <a:ea typeface="ＭＳ Ｐゴシック"/>
                  </a:rPr>
                  <a:t>Workflow</a:t>
                </a:r>
              </a:p>
            </p:txBody>
          </p:sp>
        </p:grpSp>
        <p:grpSp>
          <p:nvGrpSpPr>
            <p:cNvPr id="91" name="Group 90"/>
            <p:cNvGrpSpPr/>
            <p:nvPr/>
          </p:nvGrpSpPr>
          <p:grpSpPr>
            <a:xfrm>
              <a:off x="5381792" y="1400287"/>
              <a:ext cx="1302921" cy="333528"/>
              <a:chOff x="3535941" y="960536"/>
              <a:chExt cx="1302921" cy="333528"/>
            </a:xfrm>
          </p:grpSpPr>
          <p:sp>
            <p:nvSpPr>
              <p:cNvPr id="92" name="Rounded Rectangle 91"/>
              <p:cNvSpPr/>
              <p:nvPr/>
            </p:nvSpPr>
            <p:spPr bwMode="auto">
              <a:xfrm>
                <a:off x="3535941" y="960536"/>
                <a:ext cx="1302921" cy="333528"/>
              </a:xfrm>
              <a:prstGeom prst="roundRect">
                <a:avLst>
                  <a:gd name="adj" fmla="val 906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round/>
                <a:headEnd/>
                <a:tailEnd/>
              </a:ln>
              <a:effectLst/>
              <a:scene3d>
                <a:camera prst="orthographicFront">
                  <a:rot lat="0" lon="0" rev="0"/>
                </a:camera>
                <a:lightRig rig="balanced" dir="t">
                  <a:rot lat="0" lon="0" rev="8700000"/>
                </a:lightRig>
              </a:scene3d>
              <a:sp3d>
                <a:bevelT w="38100" h="38100"/>
              </a:sp3d>
            </p:spPr>
            <p:txBody>
              <a:bodyPr wrap="none" lIns="0" tIns="0" rIns="0" bIns="0" rtlCol="0" anchor="ctr"/>
              <a:lstStyle/>
              <a:p>
                <a:endParaRPr lang="en-US" sz="1800" dirty="0" smtClean="0">
                  <a:solidFill>
                    <a:srgbClr val="FFFFFF"/>
                  </a:solidFill>
                </a:endParaRPr>
              </a:p>
            </p:txBody>
          </p:sp>
          <p:sp>
            <p:nvSpPr>
              <p:cNvPr id="93" name="TextBox 92"/>
              <p:cNvSpPr txBox="1"/>
              <p:nvPr/>
            </p:nvSpPr>
            <p:spPr>
              <a:xfrm>
                <a:off x="3904171" y="963479"/>
                <a:ext cx="586669" cy="276999"/>
              </a:xfrm>
              <a:prstGeom prst="rect">
                <a:avLst/>
              </a:prstGeom>
              <a:noFill/>
            </p:spPr>
            <p:txBody>
              <a:bodyPr wrap="none" rtlCol="0">
                <a:spAutoFit/>
              </a:bodyPr>
              <a:lstStyle/>
              <a:p>
                <a:r>
                  <a:rPr lang="en-US" sz="1200" dirty="0" smtClean="0">
                    <a:solidFill>
                      <a:srgbClr val="FFFFFF"/>
                    </a:solidFill>
                    <a:latin typeface="Arial"/>
                    <a:ea typeface="ＭＳ Ｐゴシック"/>
                  </a:rPr>
                  <a:t>Portal</a:t>
                </a:r>
              </a:p>
            </p:txBody>
          </p:sp>
        </p:grpSp>
      </p:grpSp>
      <p:sp>
        <p:nvSpPr>
          <p:cNvPr id="80" name="Rounded Rectangle 79"/>
          <p:cNvSpPr/>
          <p:nvPr/>
        </p:nvSpPr>
        <p:spPr bwMode="auto">
          <a:xfrm>
            <a:off x="610125" y="2129372"/>
            <a:ext cx="7943523" cy="249042"/>
          </a:xfrm>
          <a:prstGeom prst="roundRect">
            <a:avLst/>
          </a:prstGeom>
          <a:solidFill>
            <a:srgbClr val="FF0000">
              <a:alpha val="62000"/>
            </a:srgbClr>
          </a:soli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Bef>
                <a:spcPts val="0"/>
              </a:spcBef>
              <a:spcAft>
                <a:spcPts val="0"/>
              </a:spcAft>
              <a:buClr>
                <a:srgbClr val="000000"/>
              </a:buClr>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Security &amp; Compliance</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8" name="Rounded Rectangle 87"/>
          <p:cNvSpPr/>
          <p:nvPr/>
        </p:nvSpPr>
        <p:spPr bwMode="auto">
          <a:xfrm>
            <a:off x="613113" y="1849444"/>
            <a:ext cx="7943523" cy="249042"/>
          </a:xfrm>
          <a:prstGeom prst="roundRect">
            <a:avLst/>
          </a:prstGeom>
          <a:solidFill>
            <a:schemeClr val="accent3">
              <a:lumMod val="60000"/>
              <a:lumOff val="40000"/>
              <a:alpha val="62000"/>
            </a:schemeClr>
          </a:soli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Bef>
                <a:spcPts val="0"/>
              </a:spcBef>
              <a:spcAft>
                <a:spcPts val="0"/>
              </a:spcAft>
              <a:buClr>
                <a:srgbClr val="000000"/>
              </a:buClr>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Cloud Operations</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2" name="Picture 16" descr="ICON_Person_Green_Q408.png"/>
          <p:cNvPicPr>
            <a:picLocks noChangeAspect="1"/>
          </p:cNvPicPr>
          <p:nvPr/>
        </p:nvPicPr>
        <p:blipFill>
          <a:blip r:embed="rId11" cstate="email"/>
          <a:srcRect/>
          <a:stretch>
            <a:fillRect/>
          </a:stretch>
        </p:blipFill>
        <p:spPr bwMode="auto">
          <a:xfrm>
            <a:off x="4465293" y="5014207"/>
            <a:ext cx="397705" cy="689013"/>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15" name="Picture 114"/>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637797" y="5163722"/>
            <a:ext cx="1237358" cy="817753"/>
          </a:xfrm>
          <a:prstGeom prst="rect">
            <a:avLst/>
          </a:prstGeom>
          <a:ln/>
          <a:effectLst/>
        </p:spPr>
        <p:style>
          <a:lnRef idx="3">
            <a:schemeClr val="lt1"/>
          </a:lnRef>
          <a:fillRef idx="1">
            <a:schemeClr val="dk1"/>
          </a:fillRef>
          <a:effectRef idx="1">
            <a:schemeClr val="dk1"/>
          </a:effectRef>
          <a:fontRef idx="minor">
            <a:schemeClr val="lt1"/>
          </a:fontRef>
        </p:style>
      </p:pic>
      <p:pic>
        <p:nvPicPr>
          <p:cNvPr id="114" name="Picture 2"/>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6366933" y="2387599"/>
            <a:ext cx="2302933" cy="217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TextBox 115"/>
          <p:cNvSpPr txBox="1"/>
          <p:nvPr>
            <p:custDataLst>
              <p:tags r:id="rId1"/>
            </p:custDataLst>
          </p:nvPr>
        </p:nvSpPr>
        <p:spPr>
          <a:xfrm>
            <a:off x="5117553" y="2472901"/>
            <a:ext cx="585432" cy="2069920"/>
          </a:xfrm>
          <a:prstGeom prst="roundRect">
            <a:avLst>
              <a:gd name="adj" fmla="val 6802"/>
            </a:avLst>
          </a:prstGeom>
          <a:solidFill>
            <a:schemeClr val="bg1">
              <a:alpha val="69804"/>
            </a:schemeClr>
          </a:solidFill>
          <a:ln w="19050">
            <a:solidFill>
              <a:schemeClr val="accent1">
                <a:alpha val="50196"/>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t"/>
          <a:lstStyle/>
          <a:p>
            <a:pPr>
              <a:spcAft>
                <a:spcPct val="40000"/>
              </a:spcAft>
              <a:buClr>
                <a:srgbClr val="000000"/>
              </a:buClr>
              <a:defRPr/>
            </a:pPr>
            <a:endParaRPr lang="en-US" sz="1050" kern="0" dirty="0">
              <a:solidFill>
                <a:srgbClr val="003D79"/>
              </a:solidFill>
              <a:effectLst>
                <a:outerShdw blurRad="38100" dist="38100" dir="2700000" algn="tl">
                  <a:srgbClr val="000000">
                    <a:alpha val="43137"/>
                  </a:srgbClr>
                </a:outerShdw>
              </a:effectLst>
              <a:ea typeface="ヒラギノ角ゴ ProN W3" charset="0"/>
            </a:endParaRPr>
          </a:p>
        </p:txBody>
      </p:sp>
      <p:sp>
        <p:nvSpPr>
          <p:cNvPr id="117" name="TextBox 116"/>
          <p:cNvSpPr txBox="1"/>
          <p:nvPr/>
        </p:nvSpPr>
        <p:spPr>
          <a:xfrm>
            <a:off x="5117553" y="2472901"/>
            <a:ext cx="585432" cy="478845"/>
          </a:xfrm>
          <a:prstGeom prst="roundRect">
            <a:avLst>
              <a:gd name="adj" fmla="val 6802"/>
            </a:avLst>
          </a:prstGeom>
          <a:solidFill>
            <a:schemeClr val="bg1">
              <a:alpha val="69804"/>
            </a:schemeClr>
          </a:solidFill>
          <a:ln w="19050">
            <a:solidFill>
              <a:schemeClr val="accent1">
                <a:alpha val="50196"/>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rIns="0" anchor="ctr" anchorCtr="1"/>
          <a:lstStyle/>
          <a:p>
            <a:pPr algn="ctr">
              <a:spcAft>
                <a:spcPct val="40000"/>
              </a:spcAft>
              <a:buClr>
                <a:srgbClr val="000000"/>
              </a:buClr>
              <a:defRPr/>
            </a:pPr>
            <a:r>
              <a:rPr lang="en-US" sz="700" b="1" kern="0" dirty="0">
                <a:solidFill>
                  <a:srgbClr val="003D79"/>
                </a:solidFill>
                <a:ea typeface="ヒラギノ角ゴ ProN W3" charset="0"/>
              </a:rPr>
              <a:t>Hardware</a:t>
            </a:r>
          </a:p>
        </p:txBody>
      </p:sp>
      <p:pic>
        <p:nvPicPr>
          <p:cNvPr id="118" name="Picture 4" descr="http://www.ovirt.org/wp-content/uploads/2011/09/ibm-logo1.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288304" y="3030686"/>
            <a:ext cx="278777" cy="278777"/>
          </a:xfrm>
          <a:prstGeom prst="rect">
            <a:avLst/>
          </a:prstGeom>
          <a:noFill/>
        </p:spPr>
      </p:pic>
      <p:pic>
        <p:nvPicPr>
          <p:cNvPr id="124" name="Picture 8" descr="https://encrypted-tbn0.google.com/images?q=tbn:ANd9GcTs8sPW_PE9OJnceyYbviE1AvSN8HrDtjw48zmB6VdADRGEiET8Tw"/>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288304" y="3768461"/>
            <a:ext cx="278777" cy="278777"/>
          </a:xfrm>
          <a:prstGeom prst="rect">
            <a:avLst/>
          </a:prstGeom>
          <a:noFill/>
        </p:spPr>
      </p:pic>
      <p:pic>
        <p:nvPicPr>
          <p:cNvPr id="125" name="Picture 15"/>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288304" y="4156708"/>
            <a:ext cx="278777" cy="278777"/>
          </a:xfrm>
          <a:prstGeom prst="rect">
            <a:avLst/>
          </a:prstGeom>
          <a:noFill/>
          <a:ln w="9525">
            <a:noFill/>
            <a:miter lim="800000"/>
            <a:headEnd/>
            <a:tailEnd/>
          </a:ln>
        </p:spPr>
      </p:pic>
      <p:sp>
        <p:nvSpPr>
          <p:cNvPr id="126" name="TextBox 125"/>
          <p:cNvSpPr txBox="1"/>
          <p:nvPr>
            <p:custDataLst>
              <p:tags r:id="rId2"/>
            </p:custDataLst>
          </p:nvPr>
        </p:nvSpPr>
        <p:spPr>
          <a:xfrm>
            <a:off x="5769022" y="2455967"/>
            <a:ext cx="585432" cy="2069920"/>
          </a:xfrm>
          <a:prstGeom prst="roundRect">
            <a:avLst>
              <a:gd name="adj" fmla="val 6802"/>
            </a:avLst>
          </a:prstGeom>
          <a:solidFill>
            <a:schemeClr val="bg1">
              <a:alpha val="69804"/>
            </a:schemeClr>
          </a:solidFill>
          <a:ln w="19050">
            <a:solidFill>
              <a:schemeClr val="accent1">
                <a:alpha val="50196"/>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t"/>
          <a:lstStyle/>
          <a:p>
            <a:pPr>
              <a:spcAft>
                <a:spcPct val="40000"/>
              </a:spcAft>
              <a:buClr>
                <a:srgbClr val="000000"/>
              </a:buClr>
              <a:defRPr/>
            </a:pPr>
            <a:endParaRPr lang="en-US" sz="1050" kern="0" dirty="0">
              <a:solidFill>
                <a:srgbClr val="003D79"/>
              </a:solidFill>
              <a:effectLst>
                <a:outerShdw blurRad="38100" dist="38100" dir="2700000" algn="tl">
                  <a:srgbClr val="000000">
                    <a:alpha val="43137"/>
                  </a:srgbClr>
                </a:outerShdw>
              </a:effectLst>
              <a:ea typeface="ヒラギノ角ゴ ProN W3" charset="0"/>
            </a:endParaRPr>
          </a:p>
        </p:txBody>
      </p:sp>
      <p:sp>
        <p:nvSpPr>
          <p:cNvPr id="127" name="TextBox 126"/>
          <p:cNvSpPr txBox="1"/>
          <p:nvPr/>
        </p:nvSpPr>
        <p:spPr>
          <a:xfrm>
            <a:off x="5769022" y="2455967"/>
            <a:ext cx="585432" cy="478845"/>
          </a:xfrm>
          <a:prstGeom prst="roundRect">
            <a:avLst>
              <a:gd name="adj" fmla="val 6802"/>
            </a:avLst>
          </a:prstGeom>
          <a:solidFill>
            <a:schemeClr val="bg1">
              <a:alpha val="69804"/>
            </a:schemeClr>
          </a:solidFill>
          <a:ln w="19050">
            <a:solidFill>
              <a:schemeClr val="accent1">
                <a:alpha val="50196"/>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rIns="0" anchor="ctr" anchorCtr="1"/>
          <a:lstStyle/>
          <a:p>
            <a:pPr algn="ctr">
              <a:spcAft>
                <a:spcPct val="40000"/>
              </a:spcAft>
              <a:buClr>
                <a:srgbClr val="000000"/>
              </a:buClr>
              <a:defRPr/>
            </a:pPr>
            <a:r>
              <a:rPr lang="en-US" sz="700" b="1" kern="0" dirty="0">
                <a:solidFill>
                  <a:srgbClr val="003D79"/>
                </a:solidFill>
                <a:ea typeface="ヒラギノ角ゴ ProN W3" charset="0"/>
              </a:rPr>
              <a:t>Hyper-</a:t>
            </a:r>
            <a:br>
              <a:rPr lang="en-US" sz="700" b="1" kern="0" dirty="0">
                <a:solidFill>
                  <a:srgbClr val="003D79"/>
                </a:solidFill>
                <a:ea typeface="ヒラギノ角ゴ ProN W3" charset="0"/>
              </a:rPr>
            </a:br>
            <a:r>
              <a:rPr lang="en-US" sz="700" b="1" kern="0" dirty="0">
                <a:solidFill>
                  <a:srgbClr val="003D79"/>
                </a:solidFill>
                <a:ea typeface="ヒラギノ角ゴ ProN W3" charset="0"/>
              </a:rPr>
              <a:t>visors</a:t>
            </a:r>
          </a:p>
        </p:txBody>
      </p:sp>
      <p:pic>
        <p:nvPicPr>
          <p:cNvPr id="137" name="Picture 2" descr="http://t0.gstatic.com/images?q=tbn:ANd9GcRVvUfyAWP-o4UOC3upRiCuZQevcKDceJctPXdxEk_qb0Tu0fbw0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923963" y="3153140"/>
            <a:ext cx="275551" cy="28228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auto">
          <a:xfrm>
            <a:off x="5916541" y="3655730"/>
            <a:ext cx="290393" cy="39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138" descr="http://www.linux-kvm.org/wiki/skins/kvm/kvmbanner-logo2.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876122" y="4262434"/>
            <a:ext cx="371230" cy="115082"/>
          </a:xfrm>
          <a:prstGeom prst="rect">
            <a:avLst/>
          </a:prstGeom>
          <a:noFill/>
        </p:spPr>
      </p:pic>
      <p:pic>
        <p:nvPicPr>
          <p:cNvPr id="140" name="Picture 2"/>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325334" y="3405402"/>
            <a:ext cx="210318" cy="21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4" descr="http://www.vmware.com/files/images/logos/VMW-LGO-VMware-vCloud-DTCNTR-Metal.jp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839250" y="3277212"/>
            <a:ext cx="657027" cy="312655"/>
          </a:xfrm>
          <a:prstGeom prst="rect">
            <a:avLst/>
          </a:prstGeom>
          <a:noFill/>
        </p:spPr>
      </p:pic>
      <p:pic>
        <p:nvPicPr>
          <p:cNvPr id="142" name="Picture 6" descr="http://www.greenhousedata.com/wp-content/media/VMW-LGO-VMware-vCloud-pwrd-Metal.pn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517277" y="3427583"/>
            <a:ext cx="593274" cy="280817"/>
          </a:xfrm>
          <a:prstGeom prst="rect">
            <a:avLst/>
          </a:prstGeom>
          <a:noFill/>
        </p:spPr>
      </p:pic>
    </p:spTree>
    <p:extLst>
      <p:ext uri="{BB962C8B-B14F-4D97-AF65-F5344CB8AC3E}">
        <p14:creationId xmlns:p14="http://schemas.microsoft.com/office/powerpoint/2010/main" val="276585202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blinds(horizontal)">
                                      <p:cBhvr>
                                        <p:cTn id="11" dur="500"/>
                                        <p:tgtEl>
                                          <p:spTgt spid="8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8" presetClass="emph" presetSubtype="0" repeatCount="indefinite" fill="hold" nodeType="withEffect">
                                  <p:stCondLst>
                                    <p:cond delay="0"/>
                                  </p:stCondLst>
                                  <p:childTnLst>
                                    <p:animRot by="21600000">
                                      <p:cBhvr>
                                        <p:cTn id="17" dur="2000" fill="hold"/>
                                        <p:tgtEl>
                                          <p:spTgt spid="9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500" fill="hold"/>
                                        <p:tgtEl>
                                          <p:spTgt spid="94"/>
                                        </p:tgtEl>
                                        <p:attrNameLst>
                                          <p:attrName>ppt_w</p:attrName>
                                        </p:attrNameLst>
                                      </p:cBhvr>
                                      <p:tavLst>
                                        <p:tav tm="0">
                                          <p:val>
                                            <p:fltVal val="0"/>
                                          </p:val>
                                        </p:tav>
                                        <p:tav tm="100000">
                                          <p:val>
                                            <p:strVal val="#ppt_w"/>
                                          </p:val>
                                        </p:tav>
                                      </p:tavLst>
                                    </p:anim>
                                    <p:anim calcmode="lin" valueType="num">
                                      <p:cBhvr>
                                        <p:cTn id="25" dur="500" fill="hold"/>
                                        <p:tgtEl>
                                          <p:spTgt spid="94"/>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500" fill="hold"/>
                                        <p:tgtEl>
                                          <p:spTgt spid="95"/>
                                        </p:tgtEl>
                                        <p:attrNameLst>
                                          <p:attrName>ppt_x</p:attrName>
                                        </p:attrNameLst>
                                      </p:cBhvr>
                                      <p:tavLst>
                                        <p:tav tm="0">
                                          <p:val>
                                            <p:strVal val="0-#ppt_w/2"/>
                                          </p:val>
                                        </p:tav>
                                        <p:tav tm="100000">
                                          <p:val>
                                            <p:strVal val="#ppt_x"/>
                                          </p:val>
                                        </p:tav>
                                      </p:tavLst>
                                    </p:anim>
                                    <p:anim calcmode="lin" valueType="num">
                                      <p:cBhvr additive="base">
                                        <p:cTn id="30" dur="500" fill="hold"/>
                                        <p:tgtEl>
                                          <p:spTgt spid="9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additive="base">
                                        <p:cTn id="33" dur="500" fill="hold"/>
                                        <p:tgtEl>
                                          <p:spTgt spid="108"/>
                                        </p:tgtEl>
                                        <p:attrNameLst>
                                          <p:attrName>ppt_x</p:attrName>
                                        </p:attrNameLst>
                                      </p:cBhvr>
                                      <p:tavLst>
                                        <p:tav tm="0">
                                          <p:val>
                                            <p:strVal val="0-#ppt_w/2"/>
                                          </p:val>
                                        </p:tav>
                                        <p:tav tm="100000">
                                          <p:val>
                                            <p:strVal val="#ppt_x"/>
                                          </p:val>
                                        </p:tav>
                                      </p:tavLst>
                                    </p:anim>
                                    <p:anim calcmode="lin" valueType="num">
                                      <p:cBhvr additive="base">
                                        <p:cTn id="34"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dissolve">
                                      <p:cBhvr>
                                        <p:cTn id="39" dur="500"/>
                                        <p:tgtEl>
                                          <p:spTgt spid="107"/>
                                        </p:tgtEl>
                                      </p:cBhvr>
                                    </p:animEffect>
                                  </p:childTnLst>
                                </p:cTn>
                              </p:par>
                              <p:par>
                                <p:cTn id="40" presetID="9" presetClass="entr" presetSubtype="0" fill="hold"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dissolve">
                                      <p:cBhvr>
                                        <p:cTn id="42" dur="500"/>
                                        <p:tgtEl>
                                          <p:spTgt spid="109"/>
                                        </p:tgtEl>
                                      </p:cBhvr>
                                    </p:animEffect>
                                  </p:childTnLst>
                                </p:cTn>
                              </p:par>
                              <p:par>
                                <p:cTn id="43" presetID="9" presetClass="entr" presetSubtype="0"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dissolve">
                                      <p:cBhvr>
                                        <p:cTn id="45" dur="500"/>
                                        <p:tgtEl>
                                          <p:spTgt spid="99"/>
                                        </p:tgtEl>
                                      </p:cBhvr>
                                    </p:animEffect>
                                  </p:childTnLst>
                                </p:cTn>
                              </p:par>
                              <p:par>
                                <p:cTn id="46" presetID="9" presetClass="entr" presetSubtype="0"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animEffect transition="in" filter="dissolve">
                                      <p:cBhvr>
                                        <p:cTn id="4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0" grpId="0" animBg="1"/>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nip Same Side Corner Rectangle 73"/>
          <p:cNvSpPr/>
          <p:nvPr/>
        </p:nvSpPr>
        <p:spPr bwMode="auto">
          <a:xfrm rot="5400000">
            <a:off x="254000" y="1531938"/>
            <a:ext cx="4198937" cy="3621088"/>
          </a:xfrm>
          <a:prstGeom prst="snip2SameRect">
            <a:avLst>
              <a:gd name="adj1" fmla="val 42427"/>
              <a:gd name="adj2" fmla="val 0"/>
            </a:avLst>
          </a:prstGeom>
          <a:gradFill flip="none" rotWithShape="1">
            <a:gsLst>
              <a:gs pos="0">
                <a:schemeClr val="accent5">
                  <a:lumMod val="75000"/>
                  <a:alpha val="51000"/>
                </a:schemeClr>
              </a:gs>
              <a:gs pos="59000">
                <a:srgbClr val="FFFFFF">
                  <a:alpha val="45000"/>
                </a:srgbClr>
              </a:gs>
            </a:gsLst>
            <a:lin ang="5400000" scaled="0"/>
            <a:tileRect/>
          </a:gradFill>
          <a:ln w="9525">
            <a:noFill/>
            <a:round/>
            <a:headEnd/>
            <a:tailEnd/>
          </a:ln>
        </p:spPr>
        <p:txBody>
          <a:bodyPr lIns="0" rIns="0" anchor="ctr"/>
          <a:lstStyle/>
          <a:p>
            <a:pPr algn="ctr">
              <a:defRPr/>
            </a:pPr>
            <a:endParaRPr lang="en-US" sz="1400" b="1" dirty="0">
              <a:solidFill>
                <a:srgbClr val="FFFFFF"/>
              </a:solidFill>
              <a:latin typeface="Arial"/>
            </a:endParaRPr>
          </a:p>
        </p:txBody>
      </p:sp>
      <p:sp>
        <p:nvSpPr>
          <p:cNvPr id="135" name="Snip Same Side Corner Rectangle 134"/>
          <p:cNvSpPr/>
          <p:nvPr/>
        </p:nvSpPr>
        <p:spPr bwMode="auto">
          <a:xfrm rot="16200000">
            <a:off x="4774406" y="1502569"/>
            <a:ext cx="5014913" cy="3724275"/>
          </a:xfrm>
          <a:prstGeom prst="snip2SameRect">
            <a:avLst>
              <a:gd name="adj1" fmla="val 50000"/>
              <a:gd name="adj2" fmla="val 0"/>
            </a:avLst>
          </a:prstGeom>
          <a:gradFill flip="none" rotWithShape="1">
            <a:gsLst>
              <a:gs pos="0">
                <a:schemeClr val="accent5">
                  <a:lumMod val="75000"/>
                  <a:alpha val="51000"/>
                </a:schemeClr>
              </a:gs>
              <a:gs pos="53000">
                <a:srgbClr val="FFFFFF">
                  <a:alpha val="45000"/>
                </a:srgbClr>
              </a:gs>
            </a:gsLst>
            <a:lin ang="6720000" scaled="0"/>
            <a:tileRect/>
          </a:gradFill>
          <a:ln w="9525">
            <a:noFill/>
            <a:round/>
            <a:headEnd/>
            <a:tailEnd/>
          </a:ln>
        </p:spPr>
        <p:txBody>
          <a:bodyPr lIns="0" rIns="0" anchor="ctr"/>
          <a:lstStyle/>
          <a:p>
            <a:pPr algn="ctr">
              <a:defRPr/>
            </a:pPr>
            <a:endParaRPr lang="en-US" sz="1400" dirty="0">
              <a:solidFill>
                <a:srgbClr val="FFFFFF"/>
              </a:solidFill>
              <a:latin typeface="Arial"/>
            </a:endParaRPr>
          </a:p>
        </p:txBody>
      </p:sp>
      <p:sp>
        <p:nvSpPr>
          <p:cNvPr id="177" name="Rounded Rectangle 176"/>
          <p:cNvSpPr/>
          <p:nvPr/>
        </p:nvSpPr>
        <p:spPr bwMode="auto">
          <a:xfrm>
            <a:off x="6182108" y="778476"/>
            <a:ext cx="1831258" cy="425488"/>
          </a:xfrm>
          <a:prstGeom prst="roundRect">
            <a:avLst>
              <a:gd name="adj" fmla="val 26616"/>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C0C0C0">
                    <a:lumMod val="50000"/>
                  </a:srgbClr>
                </a:solidFill>
              </a:rPr>
              <a:t>Diverse Access Points</a:t>
            </a:r>
          </a:p>
        </p:txBody>
      </p:sp>
      <p:grpSp>
        <p:nvGrpSpPr>
          <p:cNvPr id="5" name="Group 12"/>
          <p:cNvGrpSpPr>
            <a:grpSpLocks/>
          </p:cNvGrpSpPr>
          <p:nvPr/>
        </p:nvGrpSpPr>
        <p:grpSpPr bwMode="auto">
          <a:xfrm>
            <a:off x="6440486" y="1300163"/>
            <a:ext cx="2285329" cy="842962"/>
            <a:chOff x="5896451" y="1447800"/>
            <a:chExt cx="2285571" cy="843946"/>
          </a:xfrm>
        </p:grpSpPr>
        <p:pic>
          <p:nvPicPr>
            <p:cNvPr id="79" name="Picture 78"/>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6451" y="1447800"/>
              <a:ext cx="1417787" cy="843946"/>
            </a:xfrm>
            <a:prstGeom prst="rect">
              <a:avLst/>
            </a:prstGeom>
            <a:ln w="38100">
              <a:solidFill>
                <a:schemeClr val="bg2">
                  <a:lumMod val="75000"/>
                </a:schemeClr>
              </a:solidFill>
            </a:ln>
            <a:effectLst/>
          </p:spPr>
        </p:pic>
        <p:sp>
          <p:nvSpPr>
            <p:cNvPr id="32850" name="TextBox 79"/>
            <p:cNvSpPr txBox="1">
              <a:spLocks noChangeArrowheads="1"/>
            </p:cNvSpPr>
            <p:nvPr/>
          </p:nvSpPr>
          <p:spPr bwMode="auto">
            <a:xfrm>
              <a:off x="7381494" y="1720072"/>
              <a:ext cx="800528" cy="27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ctr" eaLnBrk="1" hangingPunct="1"/>
              <a:r>
                <a:rPr lang="en-US" sz="1200" b="1" dirty="0">
                  <a:solidFill>
                    <a:srgbClr val="3A3A3A"/>
                  </a:solidFill>
                </a:rPr>
                <a:t>Browser</a:t>
              </a:r>
            </a:p>
          </p:txBody>
        </p:sp>
      </p:grpSp>
      <p:grpSp>
        <p:nvGrpSpPr>
          <p:cNvPr id="7" name="Group 13"/>
          <p:cNvGrpSpPr>
            <a:grpSpLocks/>
          </p:cNvGrpSpPr>
          <p:nvPr/>
        </p:nvGrpSpPr>
        <p:grpSpPr bwMode="auto">
          <a:xfrm>
            <a:off x="6248402" y="2129517"/>
            <a:ext cx="2539083" cy="954316"/>
            <a:chOff x="5817497" y="2438400"/>
            <a:chExt cx="1948837" cy="588705"/>
          </a:xfrm>
        </p:grpSpPr>
        <p:pic>
          <p:nvPicPr>
            <p:cNvPr id="32846" name="Picture 40" descr="ICON_Laptop_Q3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7497" y="2438400"/>
              <a:ext cx="643327" cy="5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7" name="Picture 2" descr="C:\Users\testuser\AppData\Local\Temp\VMwareDnD\555dc0ff\ICON_App_3D_Q40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9988" y="2626810"/>
              <a:ext cx="317575" cy="26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8" name="TextBox 81"/>
            <p:cNvSpPr txBox="1">
              <a:spLocks noChangeArrowheads="1"/>
            </p:cNvSpPr>
            <p:nvPr/>
          </p:nvSpPr>
          <p:spPr bwMode="auto">
            <a:xfrm>
              <a:off x="7097482" y="2638938"/>
              <a:ext cx="668852" cy="17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a:solidFill>
                    <a:srgbClr val="333333"/>
                  </a:solidFill>
                </a:rPr>
                <a:t>Windows</a:t>
              </a:r>
            </a:p>
          </p:txBody>
        </p:sp>
      </p:grpSp>
      <p:grpSp>
        <p:nvGrpSpPr>
          <p:cNvPr id="2" name="Group 1"/>
          <p:cNvGrpSpPr/>
          <p:nvPr/>
        </p:nvGrpSpPr>
        <p:grpSpPr>
          <a:xfrm>
            <a:off x="6392711" y="3142231"/>
            <a:ext cx="2559025" cy="914513"/>
            <a:chOff x="6392711" y="3142231"/>
            <a:chExt cx="2559025" cy="914513"/>
          </a:xfrm>
        </p:grpSpPr>
        <p:pic>
          <p:nvPicPr>
            <p:cNvPr id="32839" name="Picture 4" descr="C:\Users\testuser\AppData\Local\Temp\VMwareDnD\c45473a7\VMW_09Q3_ICON_Monitor_Wid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2711" y="3142231"/>
              <a:ext cx="770021" cy="9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0" name="Picture 2" descr="C:\Users\testuser\AppData\Local\Temp\VMwareDnD\555dc0ff\ICON_App_3D_Q408.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89421" y="3475323"/>
              <a:ext cx="425584" cy="35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1" name="TextBox 83"/>
            <p:cNvSpPr txBox="1">
              <a:spLocks noChangeArrowheads="1"/>
            </p:cNvSpPr>
            <p:nvPr/>
          </p:nvSpPr>
          <p:spPr bwMode="auto">
            <a:xfrm>
              <a:off x="7628261" y="3428621"/>
              <a:ext cx="1323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smtClean="0">
                  <a:solidFill>
                    <a:srgbClr val="333333"/>
                  </a:solidFill>
                </a:rPr>
                <a:t>Virtual Desktop</a:t>
              </a:r>
              <a:endParaRPr lang="en-US" sz="1200" b="1" dirty="0">
                <a:solidFill>
                  <a:srgbClr val="333333"/>
                </a:solidFill>
              </a:endParaRPr>
            </a:p>
          </p:txBody>
        </p:sp>
      </p:grpSp>
      <p:grpSp>
        <p:nvGrpSpPr>
          <p:cNvPr id="4" name="Group 3"/>
          <p:cNvGrpSpPr/>
          <p:nvPr/>
        </p:nvGrpSpPr>
        <p:grpSpPr>
          <a:xfrm>
            <a:off x="6609600" y="5025225"/>
            <a:ext cx="2058795" cy="723212"/>
            <a:chOff x="6609600" y="5025225"/>
            <a:chExt cx="2058795" cy="723212"/>
          </a:xfrm>
        </p:grpSpPr>
        <p:pic>
          <p:nvPicPr>
            <p:cNvPr id="32838" name="Picture 11" descr="C:\Users\testuser\AppData\Local\Temp\VMwareDnD\982bde8c\VMW_09Q3_ICON_iPhon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09600" y="5025225"/>
              <a:ext cx="302180" cy="7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4" name="Picture 2" descr="C:\Users\testuser\AppData\Local\Temp\VMwareDnD\555dc0ff\ICON_App_3D_Q408.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81500" y="5159462"/>
              <a:ext cx="425584" cy="35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5" name="TextBox 87"/>
            <p:cNvSpPr txBox="1">
              <a:spLocks noChangeArrowheads="1"/>
            </p:cNvSpPr>
            <p:nvPr/>
          </p:nvSpPr>
          <p:spPr bwMode="auto">
            <a:xfrm>
              <a:off x="7881126" y="5159462"/>
              <a:ext cx="7872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smtClean="0">
                  <a:solidFill>
                    <a:srgbClr val="333333"/>
                  </a:solidFill>
                </a:rPr>
                <a:t>Android</a:t>
              </a:r>
              <a:endParaRPr lang="en-US" sz="1200" b="1" dirty="0">
                <a:solidFill>
                  <a:srgbClr val="333333"/>
                </a:solidFill>
              </a:endParaRPr>
            </a:p>
          </p:txBody>
        </p:sp>
      </p:grpSp>
      <p:grpSp>
        <p:nvGrpSpPr>
          <p:cNvPr id="9" name="Group 15"/>
          <p:cNvGrpSpPr>
            <a:grpSpLocks/>
          </p:cNvGrpSpPr>
          <p:nvPr/>
        </p:nvGrpSpPr>
        <p:grpSpPr bwMode="auto">
          <a:xfrm>
            <a:off x="3514725" y="1300163"/>
            <a:ext cx="2665413" cy="4313237"/>
            <a:chOff x="2971520" y="1447800"/>
            <a:chExt cx="2664822" cy="4313891"/>
          </a:xfrm>
        </p:grpSpPr>
        <p:cxnSp>
          <p:nvCxnSpPr>
            <p:cNvPr id="161" name="Straight Arrow Connector 160"/>
            <p:cNvCxnSpPr/>
            <p:nvPr/>
          </p:nvCxnSpPr>
          <p:spPr bwMode="auto">
            <a:xfrm>
              <a:off x="2971520" y="3554731"/>
              <a:ext cx="526933" cy="0"/>
            </a:xfrm>
            <a:prstGeom prst="straightConnector1">
              <a:avLst/>
            </a:prstGeom>
            <a:solidFill>
              <a:srgbClr val="0095D3"/>
            </a:solidFill>
            <a:ln w="19050" cap="flat" cmpd="sng" algn="ctr">
              <a:solidFill>
                <a:schemeClr val="accent1">
                  <a:lumMod val="50000"/>
                </a:schemeClr>
              </a:solidFill>
              <a:prstDash val="solid"/>
              <a:round/>
              <a:headEnd type="arrow"/>
              <a:tailEnd type="arrow"/>
            </a:ln>
            <a:effectLst/>
          </p:spPr>
        </p:cxnSp>
        <p:cxnSp>
          <p:nvCxnSpPr>
            <p:cNvPr id="132" name="Straight Arrow Connector 131"/>
            <p:cNvCxnSpPr/>
            <p:nvPr/>
          </p:nvCxnSpPr>
          <p:spPr bwMode="auto">
            <a:xfrm flipH="1">
              <a:off x="5074492" y="2627491"/>
              <a:ext cx="561850" cy="420752"/>
            </a:xfrm>
            <a:prstGeom prst="straightConnector1">
              <a:avLst/>
            </a:prstGeom>
            <a:solidFill>
              <a:srgbClr val="0095D3"/>
            </a:solidFill>
            <a:ln w="19050" cap="flat" cmpd="sng" algn="ctr">
              <a:solidFill>
                <a:schemeClr val="accent1">
                  <a:lumMod val="50000"/>
                </a:schemeClr>
              </a:solidFill>
              <a:prstDash val="solid"/>
              <a:round/>
              <a:headEnd type="arrow"/>
              <a:tailEnd type="arrow"/>
            </a:ln>
            <a:effectLst/>
          </p:spPr>
        </p:cxnSp>
        <p:cxnSp>
          <p:nvCxnSpPr>
            <p:cNvPr id="133" name="Straight Arrow Connector 132"/>
            <p:cNvCxnSpPr/>
            <p:nvPr/>
          </p:nvCxnSpPr>
          <p:spPr bwMode="auto">
            <a:xfrm flipH="1" flipV="1">
              <a:off x="5104647" y="3886570"/>
              <a:ext cx="531695" cy="511253"/>
            </a:xfrm>
            <a:prstGeom prst="straightConnector1">
              <a:avLst/>
            </a:prstGeom>
            <a:solidFill>
              <a:srgbClr val="0095D3"/>
            </a:solidFill>
            <a:ln w="19050" cap="flat" cmpd="sng" algn="ctr">
              <a:solidFill>
                <a:schemeClr val="accent1">
                  <a:lumMod val="50000"/>
                </a:schemeClr>
              </a:solidFill>
              <a:prstDash val="solid"/>
              <a:round/>
              <a:headEnd type="arrow"/>
              <a:tailEnd type="arrow"/>
            </a:ln>
            <a:effectLst/>
          </p:spPr>
        </p:cxnSp>
        <p:cxnSp>
          <p:nvCxnSpPr>
            <p:cNvPr id="134" name="Straight Arrow Connector 133"/>
            <p:cNvCxnSpPr/>
            <p:nvPr/>
          </p:nvCxnSpPr>
          <p:spPr bwMode="auto">
            <a:xfrm flipV="1">
              <a:off x="5074492" y="3554731"/>
              <a:ext cx="561850" cy="7939"/>
            </a:xfrm>
            <a:prstGeom prst="straightConnector1">
              <a:avLst/>
            </a:prstGeom>
            <a:solidFill>
              <a:srgbClr val="0095D3"/>
            </a:solidFill>
            <a:ln w="19050" cap="flat" cmpd="sng" algn="ctr">
              <a:solidFill>
                <a:schemeClr val="accent1">
                  <a:lumMod val="50000"/>
                </a:schemeClr>
              </a:solidFill>
              <a:prstDash val="solid"/>
              <a:round/>
              <a:headEnd type="arrow"/>
              <a:tailEnd type="arrow"/>
            </a:ln>
            <a:effectLst/>
          </p:spPr>
        </p:cxnSp>
        <p:cxnSp>
          <p:nvCxnSpPr>
            <p:cNvPr id="172" name="Straight Connector 171"/>
            <p:cNvCxnSpPr/>
            <p:nvPr/>
          </p:nvCxnSpPr>
          <p:spPr bwMode="auto">
            <a:xfrm>
              <a:off x="5334784" y="1447800"/>
              <a:ext cx="0" cy="4267847"/>
            </a:xfrm>
            <a:prstGeom prst="line">
              <a:avLst/>
            </a:prstGeom>
            <a:solidFill>
              <a:srgbClr val="6C7472"/>
            </a:solidFill>
            <a:ln w="12700" cap="flat" cmpd="sng" algn="ctr">
              <a:solidFill>
                <a:srgbClr val="0073A4"/>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3" name="Straight Connector 172"/>
            <p:cNvCxnSpPr/>
            <p:nvPr/>
          </p:nvCxnSpPr>
          <p:spPr bwMode="auto">
            <a:xfrm>
              <a:off x="3276252" y="1447800"/>
              <a:ext cx="0" cy="4313891"/>
            </a:xfrm>
            <a:prstGeom prst="line">
              <a:avLst/>
            </a:prstGeom>
            <a:solidFill>
              <a:srgbClr val="6C7472"/>
            </a:solidFill>
            <a:ln w="12700" cap="flat" cmpd="sng" algn="ctr">
              <a:solidFill>
                <a:srgbClr val="0073A4"/>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828" name="TextBox 173"/>
            <p:cNvSpPr txBox="1">
              <a:spLocks noChangeArrowheads="1"/>
            </p:cNvSpPr>
            <p:nvPr/>
          </p:nvSpPr>
          <p:spPr bwMode="auto">
            <a:xfrm flipH="1">
              <a:off x="3664684" y="1600200"/>
              <a:ext cx="1278702" cy="59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405" tIns="19202" rIns="38405" bIns="19202">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ctr" eaLnBrk="1" hangingPunct="1"/>
              <a:r>
                <a:rPr lang="en-US" sz="1200" b="1" dirty="0">
                  <a:solidFill>
                    <a:srgbClr val="333333"/>
                  </a:solidFill>
                  <a:cs typeface="Arial" charset="0"/>
                </a:rPr>
                <a:t>Universal App Catalog and Workflow</a:t>
              </a:r>
            </a:p>
          </p:txBody>
        </p:sp>
        <p:sp>
          <p:nvSpPr>
            <p:cNvPr id="182" name="Rounded Rectangle 181"/>
            <p:cNvSpPr/>
            <p:nvPr/>
          </p:nvSpPr>
          <p:spPr bwMode="auto">
            <a:xfrm>
              <a:off x="3581400" y="2895600"/>
              <a:ext cx="1342174" cy="1147686"/>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Bef>
                  <a:spcPct val="50000"/>
                </a:spcBef>
                <a:defRPr/>
              </a:pPr>
              <a:endParaRPr lang="en-US" b="1" dirty="0">
                <a:solidFill>
                  <a:srgbClr val="FFFFFF"/>
                </a:solidFill>
                <a:cs typeface="Arial" charset="0"/>
              </a:endParaRPr>
            </a:p>
            <a:p>
              <a:pPr algn="ctr">
                <a:spcBef>
                  <a:spcPct val="50000"/>
                </a:spcBef>
                <a:defRPr/>
              </a:pPr>
              <a:r>
                <a:rPr lang="en-US" b="1" dirty="0">
                  <a:solidFill>
                    <a:srgbClr val="FFFFFF"/>
                  </a:solidFill>
                  <a:cs typeface="Arial" charset="0"/>
                </a:rPr>
                <a:t>Broker</a:t>
              </a:r>
            </a:p>
            <a:p>
              <a:pPr algn="ctr">
                <a:spcBef>
                  <a:spcPct val="50000"/>
                </a:spcBef>
                <a:defRPr/>
              </a:pPr>
              <a:endParaRPr lang="en-US" b="1" dirty="0">
                <a:solidFill>
                  <a:srgbClr val="FFFFFF"/>
                </a:solidFill>
                <a:cs typeface="Arial" charset="0"/>
              </a:endParaRPr>
            </a:p>
          </p:txBody>
        </p:sp>
        <p:pic>
          <p:nvPicPr>
            <p:cNvPr id="32832" name="Picture 25" descr="ICON_Script_Q30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42284" y="4163255"/>
              <a:ext cx="463116" cy="5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3" name="Picture 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61339" y="2159574"/>
              <a:ext cx="1315461" cy="67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4" name="Picture 2" descr="C:\Users\testuser\AppData\Local\Temp\VMwareDnD\6faa9720\meter2_256x256.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32160" y="4168570"/>
              <a:ext cx="485376" cy="48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5" name="Picture 23" descr="ICON_Lock_Q30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09011" y="4179633"/>
              <a:ext cx="274580" cy="49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6" name="TextBox 90"/>
            <p:cNvSpPr txBox="1">
              <a:spLocks noChangeArrowheads="1"/>
            </p:cNvSpPr>
            <p:nvPr/>
          </p:nvSpPr>
          <p:spPr bwMode="auto">
            <a:xfrm flipH="1">
              <a:off x="3581400" y="4758844"/>
              <a:ext cx="1424279" cy="59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405" tIns="19202" rIns="38405" bIns="19202">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ctr" eaLnBrk="1" hangingPunct="1"/>
              <a:r>
                <a:rPr lang="en-US" sz="1200" b="1" dirty="0">
                  <a:solidFill>
                    <a:srgbClr val="333333"/>
                  </a:solidFill>
                  <a:cs typeface="Arial" charset="0"/>
                </a:rPr>
                <a:t>Entitlements, Policies and Reporting</a:t>
              </a:r>
            </a:p>
          </p:txBody>
        </p:sp>
      </p:grpSp>
      <p:sp>
        <p:nvSpPr>
          <p:cNvPr id="32778" name="AutoShape 18" descr="data:image/jpeg;base64,/9j/4AAQSkZJRgABAQAAAQABAAD/2wCEAAkGBgwPEBAODQ0QEQ0NEBAQDQ4NDxANDQwNExAWFRUQEhIXGzIeFxovGRISHy8gIycpLC8sFR4xNTAvQSYrLCkBCQoKDgwOGQ8PGSwgHyQpLCw1LDU1LjIvKjQ1NTMwKik0LCw1KSwsKSkpLiwpLCw1KS0sNSw1KTUsLCksLC4sKf/AABEIAOEA4QMBIgACEQEDEQH/xAAbAAEAAQUBAAAAAAAAAAAAAAAABwIDBAUGAf/EAE0QAAECBAEFCggLBQgDAAAAAAABAgMEERIFBgchMVEiJTJBYXFysbLSExQjU3ORkrMWFyQzQnSBgpOhwlLB0+HxFVRVg5Siw9E0YmT/xAAaAQEAAgMBAAAAAAAAAAAAAAAABAUBAgMG/8QAKBEBAAIBAwIEBwEAAAAAAAAAAAECAwQRMyExEhQycSNBUWGBsfAi/9oADAMBAAIRAxEAPwCcQAAAAAAAAAAAAAAAAAAAAAAAAAAAAAAAAAAAAAAAAAAAAAAAAAAAAAAAAAAAAAAAAAAAAAAAAAAAAAAAAAAAAAoiRUalV/mpU96IiqupDVRYyuWq/YmxAMh845dWhPzLd6rrVfWWkUXAXbuVRcWrhcBeuFxZuFwF64XFm4XAXrhcWbhcBeuFxZuFwF648u5VLVwuAu3LtX1lbJpycdU5THuCqBs4MdrtWvjQuGobEVFqi6UNnAio5qL602KBcAAAAAAAAAAAAAYWJxqI1v7S1+xP6oYKKXMbdumcy9aGPCUC8AegeA12L5RSUmiLNTDId3Ba5avd0WppX7EMCQy9wqO5GMmkRzlo1IrHwbl2Ir0RFM7SxvDoAEBhkAAAAAAAAAAAHp4BSqmThsbdK3alftT+v5GJFPMNd5ZvM7qA3wAAAAAAAAAAAADTY5w2dFesswEL+N8NnRXrLUBAL1DW5SYuknKxplUqsJlWt/biKtGt9pUQ2tDnsvpB0aQjtYlVbZEomtUhxGvVPU1TNY3mIYtO0TKLpaTfFcs1NuWLMRd05ztNNjWpxInEhmOloapRWIqbKIVQ3JRKaqJQqqejrStY2h5m97WneZdfkHib91KvcrmsbdBVy1VrK0VldiVSnPyHYUOFyFlnOjuiU3MNioq8VXKlE/JTvaFJqq1rlmKr3SWtbFE2UUFCugoRkpRQUK6CgFFBQroKAUUFCugoBRQUK6CgGPGQt4Z883md2VL0ZC3hvzzeZ3ZUDfAAAAAAAAAAAAANRjXDZ0V6yiXQuYzw2dFesol0Av0PFbXQpXQ1uUWKrKSseaRl6wGK9GK61HqnFWmj1Ac5i2QNXK+Uc1rVWvgn1RrV/wDVU1JyGDK5BTbl8o6GxvGqKr1pyJQxEzrzq6f7MZp/+lf4Z78a09/hjP8AUr/DLCt9TWu0QrrY9La28y7/AArCYUtDSHCTRrcq8JztqmZQ5nIzKyPPrGSNKtg+CsttiLFvuur9FKcFPWdRQhXi0Wnxd06k1mseHspoKHA45nKmZeajy0KRbEbLua3wix1Yrqsa7g2LThU18RhfGtPf4Yz/AFK/wzeMOSY3iGk58dZ2mUl0FCOpLOfORIsOG7DmNbEiMYrkmFVWo5yIq0s06zsceynkpFl81GRleAxN1FiLsYxNKmlsdq9JhvXJW3WstpQUIun86s9GVUkZNsOHxRZpVc9eXwbVonrU1y5X487Ss7DbyNgQ6fminWumyW6xDlbU469JlMVBQiiUy+xmGvlFl47eNHQ1hOVORzVp+R2uTeW8tOr4JzVgzNK+BiKi301rDdqcnqXkNb4MlOtobUz479Il0VBQqoKHF2Y8ZC1hyeWb97sqX4yFnD/nm/e7KgbwAAAAAAAAAAAABqcY4bOivWUy5VjHDZ0V6ymXAyTnc4S72Tnol7SHRHN5xV3rnPRfrabV7wxbtKK4T9ynMhVeY0N+hOZCu89JDzkw7/NiumZ5oX6zvSP81q6Zn/K/WSAUWr5rf3yXel4q/wB80K5RO3xn/TN9yww7y9lI7fGf9MnumGHeW+n4q+yq1EfEt7siFHVrkc1d01Uc2undItU6jEdLrEiujzER0WM9aq+ItyonEibE5EL0Bjnuaxulz3I1qaquVaJ1ndYXmzqiOmo6oq/Qg8XO5U0+oxmvjpMTfuYseS8TFOziEcLyTVzc4dSnla7fCLU5HK/JFZFGxYb1fAc5GqrqXw3LqrTWnKa01eO8+GG19JkpG8tBeL1RUc1Va5qo5jm6HMcmpyLtLN4vJM7SjxGyZMlMZWblmRHU8I2rItNXhG61+3Qv2m4OAzWzK1mYfF5N6c61RepDvzz+engyTWF9hv48cWlZjFnD/nm/e7Kl6MWcP+eb97sqcXZuwAAAAAAAAAAAAGoxld2zor1lMup7ja7tnRXrLUBwGZU5vOO7euc9GnvGnQXHNZyXb1zfQb71ptXvDFu0olhv0JzIVXmMx+hOY9vPSQoNkkZqXf8Alc8LqcSDUjrNO7RNc8LqcSDcUWq5bLnTcUIQylfvjP8Ap/8AjaYN5fylfvjP/WF7DTAvLfT8dfZV54+JLa4I75TL+nhe8QnRFIFwF3yqW9PC94hOyOK/X+qPZN0Uf5lcqc5nEh3YZN7WQ0iJyKxyO/Sb+40WXTt7Z76tF7CkGveE23WJQ62JoTmKrzFhP3KcyFV56SFBMJBzVO8rMejh9pxJFSMs07vKTPQh9pxJNxR6vmn8fpcaXih5GUs4evlm/e7KlUZxaw1fLN5ndlSKkN+AAAAAAAAAAAAA0uPLu4fRXrQx4Di7lEu7h9F3WhiwHAZtxzOcp+9c30We9YdDccxnKfvXNc0P3rDavqhi3aURtfoTmPbyy12hD249GpNkl5pXbma6UPsuJBuI6zSu3E104fZUkC4otVy2W2DjhBmUr98Z/wCsL2WmBeZOUj98J76y/qQwbi3wcdfZW5Y/3La5Pu+Vy3p4XbQndHECZOO+WSvp4XbQnVHEDX+qPZM0npleuNFl4/e2d+rReypuLjQZev3tnfq7+ogV7pc9kNQ36E5iq8sQ3aE5iq49JHZSTCRM0zvKTXQhdbySLiMs0rt3NdGF1vJIuKPV8s/j9LXT8cEZxRhS+XbzO7JRGcMHXy7eZ3ZIzu6UAAAAAAAAAAAABz+UzqPhdF3WhhQHmRlc+joK7Uf1t/7NbLRgNlecvnKfvZM/5fvmHQo8xcUw6DNQnQI7boT6XNqra0cippRa60QzWdpiWJ6wglrtB7cS38X+FeYX8WJ3h8X+FeYX8WJ3i289j+koHlbfZrM0zvJzPpIfZU7681GD4HKyaObLMtSIqK6rnOqqJRNamxuK3NeL3m0JmOvhrESg3KJ3y+e+sv8A3GDcTBM5DYZFiPjPgqsSK5XxF8JES5y61pXQWvi/wrzC/ixO8T8espWsVmJRb6e1rTKNsml+WSvp4faQnNHnNymROGwnsiw4Ko+G5HMXwkRaOTUtFU39xF1OauW0TDvhxzjiYlevNBl6/e2c9C43N5jYhJQpiE+BGbdCitte2qtq3nTShGjpLtKBmO0JzFVxLaZvsK8wv4sTvD4v8K8wv4sTvFt57H9JQPK2+zSZpnbqa5oP6yRrzTYPgEpJ3+LQ7fCW31c51ba01ryqbO8rs94yXm0JmKs0rESRnlWCO+UN5n9RiTEUryciVmW8jX9RxdHYgAAAAAAAAAAAAOfy0lVdASK3XBdVeg7Qv52nKSc2SRGY1zXMeiK1yK1yLqVFSioRjjWGPk4qt0rCcqrCf+03YvKn8wN3CjVLt5z8tiPKZrJ9NoGzuFxr/Hk2jx1NoGwuFxr/AB1No8dTaBsLhca/x1No8dTaBsLhca/x1No8dTaBsLhca/x1No8dTaBsLhca/wAdTaPHU2gbC8ofFoYDp5NpiTGI8oF+dm+U3GQ8urnRY66kTwbeVVorupvrOVlYMWZipChpVztarwWN43O5CTsMkocCEyDD1MTSvG53G5ftAywKgAAAAAAAAAUPVSs8VAMCZiP4jncZa+I1WPbc1eJeJdqbFOvdCRSy+RYutAIimZWPCVaNVzeSiPT9y/kY/wDadvCR7eeG/wDchLkTBITtaIYkXJSXd9FAIsXHoSa4i+xE7pQuUkv53/ZE7pJkTIWWX6KGK/N1Kr9ECO1yolvPJ7MTunnwqlfPp7MTunfPzZSq8RadmtldgHDfCuU8+nsxO6efCuU/vCezE7p265qpXYefFRK7AOJ+Fkp/eE9mJ3T34Vynn09mJ3TtfioldhUmamV2AcR8KpXz6ezE7p6mVEr59PZid07lM1krsLjM2MqnEBwiZSy/nv8AbE7pUmPwV1RF9iJ3SQGZuJRPomTDyElW/RQCOUxVHcG9eaHE/wCi9Bgx4q6GK1P2n6/san71QkuFknLN1NQzIeBwW6moByuBSjoKUYlFXhOXhOXlU6eVc/jMtkixNSF5sJEApYql08RD0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333333"/>
              </a:solidFill>
            </a:endParaRPr>
          </a:p>
        </p:txBody>
      </p:sp>
      <p:sp>
        <p:nvSpPr>
          <p:cNvPr id="32779" name="AutoShape 20" descr="data:image/jpeg;base64,/9j/4AAQSkZJRgABAQAAAQABAAD/2wCEAAkGBgwPEBAODQ0QEQ0NEBAQDQ4NDxANDQwNExAWFRUQEhIXGzIeFxovGRISHy8gIycpLC8sFR4xNTAvQSYrLCkBCQoKDgwOGQ8PGSwgHyQpLCw1LDU1LjIvKjQ1NTMwKik0LCw1KSwsKSkpLiwpLCw1KS0sNSw1KTUsLCksLC4sKf/AABEIAOEA4QMBIgACEQEDEQH/xAAbAAEAAQUBAAAAAAAAAAAAAAAABwIDBAUGAf/EAE0QAAECBAEFCggLBQgDAAAAAAABAgMEERIFBgchMVEiJTJBYXFysbLSExQjU3ORkrMWFyQzQnSBgpOhwlLB0+HxFVRVg5Siw9E0YmT/xAAaAQEAAgMBAAAAAAAAAAAAAAAABAUBAgMG/8QAKBEBAAIBAwIEBwEAAAAAAAAAAAECAwQRMyExEhQycSNBUWGBsfAi/9oADAMBAAIRAxEAPwCcQAAAAAAAAAAAAAAAAAAAAAAAAAAAAAAAAAAAAAAAAAAAAAAAAAAAAAAAAAAAAAAAAAAAAAAAAAAAAAAAAAAAAAoiRUalV/mpU96IiqupDVRYyuWq/YmxAMh845dWhPzLd6rrVfWWkUXAXbuVRcWrhcBeuFxZuFwF64XFm4XAXrhcWbhcBeuFxZuFwF648u5VLVwuAu3LtX1lbJpycdU5THuCqBs4MdrtWvjQuGobEVFqi6UNnAio5qL602KBcAAAAAAAAAAAAAYWJxqI1v7S1+xP6oYKKXMbdumcy9aGPCUC8AegeA12L5RSUmiLNTDId3Ba5avd0WppX7EMCQy9wqO5GMmkRzlo1IrHwbl2Ir0RFM7SxvDoAEBhkAAAAAAAAAAAHp4BSqmThsbdK3alftT+v5GJFPMNd5ZvM7qA3wAAAAAAAAAAAADTY5w2dFesswEL+N8NnRXrLUBAL1DW5SYuknKxplUqsJlWt/biKtGt9pUQ2tDnsvpB0aQjtYlVbZEomtUhxGvVPU1TNY3mIYtO0TKLpaTfFcs1NuWLMRd05ztNNjWpxInEhmOloapRWIqbKIVQ3JRKaqJQqqejrStY2h5m97WneZdfkHib91KvcrmsbdBVy1VrK0VldiVSnPyHYUOFyFlnOjuiU3MNioq8VXKlE/JTvaFJqq1rlmKr3SWtbFE2UUFCugoRkpRQUK6CgFFBQroKAUUFCugoBRQUK6CgGPGQt4Z883md2VL0ZC3hvzzeZ3ZUDfAAAAAAAAAAAAANRjXDZ0V6yiXQuYzw2dFesol0Av0PFbXQpXQ1uUWKrKSseaRl6wGK9GK61HqnFWmj1Ac5i2QNXK+Uc1rVWvgn1RrV/wDVU1JyGDK5BTbl8o6GxvGqKr1pyJQxEzrzq6f7MZp/+lf4Z78a09/hjP8AUr/DLCt9TWu0QrrY9La28y7/AArCYUtDSHCTRrcq8JztqmZQ5nIzKyPPrGSNKtg+CsttiLFvuur9FKcFPWdRQhXi0Wnxd06k1mseHspoKHA45nKmZeajy0KRbEbLua3wix1Yrqsa7g2LThU18RhfGtPf4Yz/AFK/wzeMOSY3iGk58dZ2mUl0FCOpLOfORIsOG7DmNbEiMYrkmFVWo5yIq0s06zsceynkpFl81GRleAxN1FiLsYxNKmlsdq9JhvXJW3WstpQUIun86s9GVUkZNsOHxRZpVc9eXwbVonrU1y5X487Ss7DbyNgQ6fminWumyW6xDlbU469JlMVBQiiUy+xmGvlFl47eNHQ1hOVORzVp+R2uTeW8tOr4JzVgzNK+BiKi301rDdqcnqXkNb4MlOtobUz479Il0VBQqoKHF2Y8ZC1hyeWb97sqX4yFnD/nm/e7KgbwAAAAAAAAAAAABqcY4bOivWUy5VjHDZ0V6ymXAyTnc4S72Tnol7SHRHN5xV3rnPRfrabV7wxbtKK4T9ynMhVeY0N+hOZCu89JDzkw7/NiumZ5oX6zvSP81q6Zn/K/WSAUWr5rf3yXel4q/wB80K5RO3xn/TN9yww7y9lI7fGf9MnumGHeW+n4q+yq1EfEt7siFHVrkc1d01Uc2undItU6jEdLrEiujzER0WM9aq+ItyonEibE5EL0Bjnuaxulz3I1qaquVaJ1ndYXmzqiOmo6oq/Qg8XO5U0+oxmvjpMTfuYseS8TFOziEcLyTVzc4dSnla7fCLU5HK/JFZFGxYb1fAc5GqrqXw3LqrTWnKa01eO8+GG19JkpG8tBeL1RUc1Va5qo5jm6HMcmpyLtLN4vJM7SjxGyZMlMZWblmRHU8I2rItNXhG61+3Qv2m4OAzWzK1mYfF5N6c61RepDvzz+engyTWF9hv48cWlZjFnD/nm/e7Kl6MWcP+eb97sqcXZuwAAAAAAAAAAAAGoxld2zor1lMup7ja7tnRXrLUBwGZU5vOO7euc9GnvGnQXHNZyXb1zfQb71ptXvDFu0olhv0JzIVXmMx+hOY9vPSQoNkkZqXf8Alc8LqcSDUjrNO7RNc8LqcSDcUWq5bLnTcUIQylfvjP8Ap/8AjaYN5fylfvjP/WF7DTAvLfT8dfZV54+JLa4I75TL+nhe8QnRFIFwF3yqW9PC94hOyOK/X+qPZN0Uf5lcqc5nEh3YZN7WQ0iJyKxyO/Sb+40WXTt7Z76tF7CkGveE23WJQ62JoTmKrzFhP3KcyFV56SFBMJBzVO8rMejh9pxJFSMs07vKTPQh9pxJNxR6vmn8fpcaXih5GUs4evlm/e7KlUZxaw1fLN5ndlSKkN+AAAAAAAAAAAAA0uPLu4fRXrQx4Di7lEu7h9F3WhiwHAZtxzOcp+9c30We9YdDccxnKfvXNc0P3rDavqhi3aURtfoTmPbyy12hD249GpNkl5pXbma6UPsuJBuI6zSu3E104fZUkC4otVy2W2DjhBmUr98Z/wCsL2WmBeZOUj98J76y/qQwbi3wcdfZW5Y/3La5Pu+Vy3p4XbQndHECZOO+WSvp4XbQnVHEDX+qPZM0npleuNFl4/e2d+rReypuLjQZev3tnfq7+ogV7pc9kNQ36E5iq8sQ3aE5iq49JHZSTCRM0zvKTXQhdbySLiMs0rt3NdGF1vJIuKPV8s/j9LXT8cEZxRhS+XbzO7JRGcMHXy7eZ3ZIzu6UAAAAAAAAAAAABz+UzqPhdF3WhhQHmRlc+joK7Uf1t/7NbLRgNlecvnKfvZM/5fvmHQo8xcUw6DNQnQI7boT6XNqra0cippRa60QzWdpiWJ6wglrtB7cS38X+FeYX8WJ3h8X+FeYX8WJ3i289j+koHlbfZrM0zvJzPpIfZU7681GD4HKyaObLMtSIqK6rnOqqJRNamxuK3NeL3m0JmOvhrESg3KJ3y+e+sv8A3GDcTBM5DYZFiPjPgqsSK5XxF8JES5y61pXQWvi/wrzC/ixO8T8espWsVmJRb6e1rTKNsml+WSvp4faQnNHnNymROGwnsiw4Ko+G5HMXwkRaOTUtFU39xF1OauW0TDvhxzjiYlevNBl6/e2c9C43N5jYhJQpiE+BGbdCitte2qtq3nTShGjpLtKBmO0JzFVxLaZvsK8wv4sTvD4v8K8wv4sTvFt57H9JQPK2+zSZpnbqa5oP6yRrzTYPgEpJ3+LQ7fCW31c51ba01ryqbO8rs94yXm0JmKs0rESRnlWCO+UN5n9RiTEUryciVmW8jX9RxdHYgAAAAAAAAAAAAOfy0lVdASK3XBdVeg7Qv52nKSc2SRGY1zXMeiK1yK1yLqVFSioRjjWGPk4qt0rCcqrCf+03YvKn8wN3CjVLt5z8tiPKZrJ9NoGzuFxr/Hk2jx1NoGwuFxr/AB1No8dTaBsLhca/x1No8dTaBsLhca/x1No8dTaBsLhca/x1No8dTaBsLhca/wAdTaPHU2gbC8ofFoYDp5NpiTGI8oF+dm+U3GQ8urnRY66kTwbeVVorupvrOVlYMWZipChpVztarwWN43O5CTsMkocCEyDD1MTSvG53G5ftAywKgAAAAAAAAAUPVSs8VAMCZiP4jncZa+I1WPbc1eJeJdqbFOvdCRSy+RYutAIimZWPCVaNVzeSiPT9y/kY/wDadvCR7eeG/wDchLkTBITtaIYkXJSXd9FAIsXHoSa4i+xE7pQuUkv53/ZE7pJkTIWWX6KGK/N1Kr9ECO1yolvPJ7MTunnwqlfPp7MTunfPzZSq8RadmtldgHDfCuU8+nsxO6efCuU/vCezE7p265qpXYefFRK7AOJ+Fkp/eE9mJ3T34Vynn09mJ3TtfioldhUmamV2AcR8KpXz6ezE7p6mVEr59PZid07lM1krsLjM2MqnEBwiZSy/nv8AbE7pUmPwV1RF9iJ3SQGZuJRPomTDyElW/RQCOUxVHcG9eaHE/wCi9Bgx4q6GK1P2n6/san71QkuFknLN1NQzIeBwW6moByuBSjoKUYlFXhOXhOXlU6eVc/jMtkixNSF5sJEApYql08RD0AAAAAAAAAAAAAAAAAAAAAAAAAAAAAAAAAAAAAAAAAAAAAAAAAAAAAAAAAAAAAAAAAAAAAAAAAAAAAAAAAAAAAAAAAAAAAAAAAAAAAAAAAAAAAAAAAAAAAAAAAAAAAA//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333333"/>
              </a:solidFill>
            </a:endParaRPr>
          </a:p>
        </p:txBody>
      </p:sp>
      <p:grpSp>
        <p:nvGrpSpPr>
          <p:cNvPr id="11" name="Group 6"/>
          <p:cNvGrpSpPr>
            <a:grpSpLocks/>
          </p:cNvGrpSpPr>
          <p:nvPr/>
        </p:nvGrpSpPr>
        <p:grpSpPr bwMode="auto">
          <a:xfrm>
            <a:off x="949325" y="2322513"/>
            <a:ext cx="2740121" cy="1143000"/>
            <a:chOff x="404936" y="2470229"/>
            <a:chExt cx="2741216" cy="1144092"/>
          </a:xfrm>
        </p:grpSpPr>
        <p:sp>
          <p:nvSpPr>
            <p:cNvPr id="146" name="Rounded Rectangle 145"/>
            <p:cNvSpPr/>
            <p:nvPr/>
          </p:nvSpPr>
          <p:spPr bwMode="auto">
            <a:xfrm>
              <a:off x="670155" y="2557624"/>
              <a:ext cx="1704068" cy="996314"/>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defRPr/>
              </a:pPr>
              <a:endParaRPr lang="en-US" sz="1800" dirty="0" err="1">
                <a:solidFill>
                  <a:srgbClr val="FFFFFF"/>
                </a:solidFill>
              </a:endParaRPr>
            </a:p>
          </p:txBody>
        </p:sp>
        <p:pic>
          <p:nvPicPr>
            <p:cNvPr id="32816" name="Picture 10" descr="https://encrypted-tbn1.google.com/images?q=tbn:ANd9GcSn8KH80EC_boMfwnw8q1iQLSd-6RyK9qD1mxXVdK877R0bBwICAA"/>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90243" y="2615292"/>
              <a:ext cx="738137" cy="55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12" descr="https://encrypted-tbn3.google.com/images?q=tbn:ANd9GcQ25tYBTuHYrqkWN-hkT0LdMkt9Esu-9LBlnndSpFwJjkNejjg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2726" y="3073696"/>
              <a:ext cx="581790" cy="32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115" descr="ICON_Cloud_Q308"/>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flipH="1">
              <a:off x="404936" y="2470229"/>
              <a:ext cx="530780" cy="3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4" descr="http://userlogos.org/files/logos/macleod.mac/salesforce.2.u.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454140" y="2901592"/>
              <a:ext cx="950304" cy="7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2" descr="http://www.seomofo.com/downloads/new-google-logo-knockoff.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513375" y="2711835"/>
              <a:ext cx="832143" cy="32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1" name="TextBox 136"/>
            <p:cNvSpPr txBox="1">
              <a:spLocks noChangeArrowheads="1"/>
            </p:cNvSpPr>
            <p:nvPr/>
          </p:nvSpPr>
          <p:spPr bwMode="auto">
            <a:xfrm flipH="1">
              <a:off x="2435097" y="2884622"/>
              <a:ext cx="711055" cy="4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5" tIns="19202" rIns="38405" bIns="19202">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err="1">
                  <a:solidFill>
                    <a:srgbClr val="333333"/>
                  </a:solidFill>
                  <a:cs typeface="Arial" charset="0"/>
                </a:rPr>
                <a:t>SaaS</a:t>
              </a:r>
              <a:endParaRPr lang="en-US" sz="1200" b="1" dirty="0">
                <a:solidFill>
                  <a:srgbClr val="333333"/>
                </a:solidFill>
                <a:cs typeface="Arial" charset="0"/>
              </a:endParaRPr>
            </a:p>
            <a:p>
              <a:pPr eaLnBrk="1" hangingPunct="1"/>
              <a:r>
                <a:rPr lang="en-US" sz="1200" b="1" dirty="0">
                  <a:solidFill>
                    <a:srgbClr val="333333"/>
                  </a:solidFill>
                  <a:cs typeface="Arial" charset="0"/>
                </a:rPr>
                <a:t>Services</a:t>
              </a:r>
            </a:p>
          </p:txBody>
        </p:sp>
      </p:grpSp>
      <p:grpSp>
        <p:nvGrpSpPr>
          <p:cNvPr id="97" name="Group 96"/>
          <p:cNvGrpSpPr>
            <a:grpSpLocks/>
          </p:cNvGrpSpPr>
          <p:nvPr/>
        </p:nvGrpSpPr>
        <p:grpSpPr bwMode="auto">
          <a:xfrm>
            <a:off x="1214438" y="777875"/>
            <a:ext cx="2722250" cy="1524000"/>
            <a:chOff x="1214034" y="778476"/>
            <a:chExt cx="2723490" cy="1523972"/>
          </a:xfrm>
        </p:grpSpPr>
        <p:sp>
          <p:nvSpPr>
            <p:cNvPr id="20" name="Rounded Rectangle 19"/>
            <p:cNvSpPr/>
            <p:nvPr/>
          </p:nvSpPr>
          <p:spPr bwMode="auto">
            <a:xfrm>
              <a:off x="1214034" y="1305516"/>
              <a:ext cx="1704163" cy="996932"/>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sp>
          <p:nvSpPr>
            <p:cNvPr id="175" name="Rounded Rectangle 174"/>
            <p:cNvSpPr/>
            <p:nvPr/>
          </p:nvSpPr>
          <p:spPr bwMode="auto">
            <a:xfrm>
              <a:off x="1231566" y="778476"/>
              <a:ext cx="1632148" cy="425488"/>
            </a:xfrm>
            <a:prstGeom prst="roundRect">
              <a:avLst>
                <a:gd name="adj" fmla="val 26616"/>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C0C0C0">
                      <a:lumMod val="50000"/>
                    </a:srgbClr>
                  </a:solidFill>
                </a:rPr>
                <a:t>Apps &amp; Data Everywhere</a:t>
              </a:r>
            </a:p>
          </p:txBody>
        </p:sp>
        <p:pic>
          <p:nvPicPr>
            <p:cNvPr id="32808" name="Picture 138" descr="ms-office-logo.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576379" y="1526316"/>
              <a:ext cx="295676" cy="28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139" descr="acrobat.gif"/>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01370" y="1518829"/>
              <a:ext cx="252211" cy="2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140" descr="Java.jp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820374" y="1825923"/>
              <a:ext cx="251714" cy="3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141" descr="firefox.jp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947934" y="1518829"/>
              <a:ext cx="277983" cy="26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142" descr="ie-logo.jpg"/>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473486" y="1898674"/>
              <a:ext cx="298583" cy="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144" descr="skype.jpg"/>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200526" y="1940752"/>
              <a:ext cx="458133" cy="2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4" name="TextBox 146"/>
            <p:cNvSpPr txBox="1">
              <a:spLocks noChangeArrowheads="1"/>
            </p:cNvSpPr>
            <p:nvPr/>
          </p:nvSpPr>
          <p:spPr bwMode="auto">
            <a:xfrm flipH="1">
              <a:off x="2907386" y="1669538"/>
              <a:ext cx="1030138" cy="48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5" tIns="19202" rIns="38405" bIns="19202">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a:solidFill>
                    <a:srgbClr val="333333"/>
                  </a:solidFill>
                  <a:cs typeface="Arial" charset="0"/>
                </a:rPr>
                <a:t>Windows</a:t>
              </a:r>
            </a:p>
            <a:p>
              <a:pPr eaLnBrk="1" hangingPunct="1"/>
              <a:r>
                <a:rPr lang="en-US" sz="1200" b="1" dirty="0">
                  <a:solidFill>
                    <a:srgbClr val="333333"/>
                  </a:solidFill>
                  <a:cs typeface="Arial" charset="0"/>
                </a:rPr>
                <a:t>Legacy Apps</a:t>
              </a:r>
            </a:p>
          </p:txBody>
        </p:sp>
      </p:grpSp>
      <p:grpSp>
        <p:nvGrpSpPr>
          <p:cNvPr id="12" name="Group 10"/>
          <p:cNvGrpSpPr>
            <a:grpSpLocks/>
          </p:cNvGrpSpPr>
          <p:nvPr/>
        </p:nvGrpSpPr>
        <p:grpSpPr bwMode="auto">
          <a:xfrm>
            <a:off x="139700" y="4646613"/>
            <a:ext cx="3625873" cy="1020762"/>
            <a:chOff x="-404092" y="4794854"/>
            <a:chExt cx="3626349" cy="1020075"/>
          </a:xfrm>
        </p:grpSpPr>
        <p:sp>
          <p:nvSpPr>
            <p:cNvPr id="158" name="Rounded Rectangle 157"/>
            <p:cNvSpPr/>
            <p:nvPr/>
          </p:nvSpPr>
          <p:spPr bwMode="auto">
            <a:xfrm>
              <a:off x="670787" y="4794854"/>
              <a:ext cx="1703611" cy="996279"/>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a:defRPr/>
              </a:pPr>
              <a:endParaRPr lang="en-US" sz="1800" dirty="0" err="1">
                <a:solidFill>
                  <a:srgbClr val="FFFFFF"/>
                </a:solidFill>
              </a:endParaRPr>
            </a:p>
          </p:txBody>
        </p:sp>
        <p:sp>
          <p:nvSpPr>
            <p:cNvPr id="32797" name="TextBox 185"/>
            <p:cNvSpPr txBox="1">
              <a:spLocks noChangeArrowheads="1"/>
            </p:cNvSpPr>
            <p:nvPr/>
          </p:nvSpPr>
          <p:spPr bwMode="auto">
            <a:xfrm flipH="1">
              <a:off x="2511393" y="5105400"/>
              <a:ext cx="710864" cy="4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5" tIns="19202" rIns="38405" bIns="19202">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a:solidFill>
                    <a:srgbClr val="333333"/>
                  </a:solidFill>
                  <a:cs typeface="Arial" charset="0"/>
                </a:rPr>
                <a:t>Data </a:t>
              </a:r>
            </a:p>
            <a:p>
              <a:pPr eaLnBrk="1" hangingPunct="1"/>
              <a:r>
                <a:rPr lang="en-US" sz="1200" b="1" dirty="0">
                  <a:solidFill>
                    <a:srgbClr val="333333"/>
                  </a:solidFill>
                  <a:cs typeface="Arial" charset="0"/>
                </a:rPr>
                <a:t>Services</a:t>
              </a:r>
            </a:p>
          </p:txBody>
        </p:sp>
        <p:pic>
          <p:nvPicPr>
            <p:cNvPr id="187" name="Picture 186"/>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flipH="1">
              <a:off x="1199494" y="4877348"/>
              <a:ext cx="781153" cy="809080"/>
            </a:xfrm>
            <a:prstGeom prst="rect">
              <a:avLst/>
            </a:prstGeom>
            <a:effectLst>
              <a:outerShdw blurRad="76200" dist="114300" dir="13500000" sy="23000" kx="1200000" algn="br" rotWithShape="0">
                <a:prstClr val="black">
                  <a:alpha val="20000"/>
                </a:prstClr>
              </a:outerShdw>
            </a:effectLst>
          </p:spPr>
        </p:pic>
        <p:grpSp>
          <p:nvGrpSpPr>
            <p:cNvPr id="32799" name="Group 204"/>
            <p:cNvGrpSpPr>
              <a:grpSpLocks/>
            </p:cNvGrpSpPr>
            <p:nvPr/>
          </p:nvGrpSpPr>
          <p:grpSpPr bwMode="auto">
            <a:xfrm flipH="1">
              <a:off x="1415547" y="5048262"/>
              <a:ext cx="452221" cy="524244"/>
              <a:chOff x="1569225" y="698570"/>
              <a:chExt cx="689541" cy="930871"/>
            </a:xfrm>
          </p:grpSpPr>
          <p:pic>
            <p:nvPicPr>
              <p:cNvPr id="32801" name="Picture 205" descr="ICON_FileFolder_yellow_Q308"/>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569225" y="69857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2" name="Picture 206" descr="ICON_FileFolder_yellow_Q308"/>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667371" y="83820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207" descr="ICON_FileFolder_yellow_Q308"/>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746158" y="99060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04092" y="5415148"/>
              <a:ext cx="184174" cy="399781"/>
            </a:xfrm>
            <a:prstGeom prst="rect">
              <a:avLst/>
            </a:prstGeom>
            <a:noFill/>
          </p:spPr>
          <p:txBody>
            <a:bodyPr wrap="none">
              <a:spAutoFit/>
            </a:bodyPr>
            <a:lstStyle/>
            <a:p>
              <a:pPr>
                <a:defRPr/>
              </a:pPr>
              <a:endParaRPr lang="en-US" sz="2000" dirty="0" err="1">
                <a:solidFill>
                  <a:srgbClr val="333333"/>
                </a:solidFill>
                <a:latin typeface="+mn-lt"/>
                <a:ea typeface="+mn-ea"/>
              </a:endParaRPr>
            </a:p>
          </p:txBody>
        </p:sp>
      </p:grpSp>
      <p:grpSp>
        <p:nvGrpSpPr>
          <p:cNvPr id="14" name="Group 91"/>
          <p:cNvGrpSpPr>
            <a:grpSpLocks/>
          </p:cNvGrpSpPr>
          <p:nvPr/>
        </p:nvGrpSpPr>
        <p:grpSpPr bwMode="auto">
          <a:xfrm>
            <a:off x="1214438" y="3509963"/>
            <a:ext cx="2395983" cy="995362"/>
            <a:chOff x="670326" y="3657600"/>
            <a:chExt cx="2396228" cy="996346"/>
          </a:xfrm>
        </p:grpSpPr>
        <p:grpSp>
          <p:nvGrpSpPr>
            <p:cNvPr id="32785" name="Group 8"/>
            <p:cNvGrpSpPr>
              <a:grpSpLocks/>
            </p:cNvGrpSpPr>
            <p:nvPr/>
          </p:nvGrpSpPr>
          <p:grpSpPr bwMode="auto">
            <a:xfrm>
              <a:off x="670326" y="3657600"/>
              <a:ext cx="2396228" cy="996346"/>
              <a:chOff x="670326" y="3657600"/>
              <a:chExt cx="2396228" cy="996346"/>
            </a:xfrm>
          </p:grpSpPr>
          <p:sp>
            <p:nvSpPr>
              <p:cNvPr id="157" name="Rounded Rectangle 156"/>
              <p:cNvSpPr/>
              <p:nvPr/>
            </p:nvSpPr>
            <p:spPr bwMode="auto">
              <a:xfrm>
                <a:off x="670326" y="3657600"/>
                <a:ext cx="1703561" cy="996346"/>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a:defRPr/>
                </a:pPr>
                <a:endParaRPr lang="en-US" sz="1800" dirty="0" err="1">
                  <a:solidFill>
                    <a:srgbClr val="FFFFFF"/>
                  </a:solidFill>
                </a:endParaRPr>
              </a:p>
            </p:txBody>
          </p:sp>
          <p:sp>
            <p:nvSpPr>
              <p:cNvPr id="32795" name="TextBox 155"/>
              <p:cNvSpPr txBox="1">
                <a:spLocks noChangeArrowheads="1"/>
              </p:cNvSpPr>
              <p:nvPr/>
            </p:nvSpPr>
            <p:spPr bwMode="auto">
              <a:xfrm flipH="1">
                <a:off x="2501648" y="3980185"/>
                <a:ext cx="564906" cy="48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5" tIns="19202" rIns="38405" bIns="19202">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a:solidFill>
                      <a:srgbClr val="333333"/>
                    </a:solidFill>
                    <a:cs typeface="Arial" charset="0"/>
                  </a:rPr>
                  <a:t>Mobile </a:t>
                </a:r>
              </a:p>
              <a:p>
                <a:pPr eaLnBrk="1" hangingPunct="1"/>
                <a:r>
                  <a:rPr lang="en-US" sz="1200" b="1" dirty="0">
                    <a:solidFill>
                      <a:srgbClr val="333333"/>
                    </a:solidFill>
                    <a:cs typeface="Arial" charset="0"/>
                  </a:rPr>
                  <a:t>Apps</a:t>
                </a:r>
              </a:p>
            </p:txBody>
          </p:sp>
        </p:grpSp>
        <p:pic>
          <p:nvPicPr>
            <p:cNvPr id="32786" name="Picture 2"/>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41874" y="4222607"/>
              <a:ext cx="362310" cy="36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3"/>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115151" y="3741892"/>
              <a:ext cx="394480" cy="39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4"/>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535509" y="3769742"/>
              <a:ext cx="357997" cy="35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5"/>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33068" y="3765248"/>
              <a:ext cx="366803" cy="36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0" name="Picture 6"/>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1138690" y="4217366"/>
              <a:ext cx="353684" cy="35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7"/>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1935193" y="3759679"/>
              <a:ext cx="372374" cy="37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Picture 8"/>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1534603" y="4207444"/>
              <a:ext cx="380461" cy="38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11"/>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1940944" y="4195313"/>
              <a:ext cx="383778" cy="39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4" name="Title 1"/>
          <p:cNvSpPr>
            <a:spLocks noGrp="1"/>
          </p:cNvSpPr>
          <p:nvPr>
            <p:ph type="title"/>
          </p:nvPr>
        </p:nvSpPr>
        <p:spPr>
          <a:xfrm>
            <a:off x="466725" y="171450"/>
            <a:ext cx="8382000" cy="333375"/>
          </a:xfrm>
        </p:spPr>
        <p:txBody>
          <a:bodyPr/>
          <a:lstStyle/>
          <a:p>
            <a:r>
              <a:rPr lang="en-US" dirty="0" smtClean="0">
                <a:latin typeface="Arial" charset="0"/>
                <a:ea typeface="ＭＳ Ｐゴシック" charset="0"/>
              </a:rPr>
              <a:t>A New Architecture for End User Computing</a:t>
            </a:r>
            <a:endParaRPr lang="en-US" dirty="0">
              <a:latin typeface="Arial" charset="0"/>
              <a:ea typeface="ＭＳ Ｐゴシック" charset="0"/>
            </a:endParaRPr>
          </a:p>
        </p:txBody>
      </p:sp>
      <p:grpSp>
        <p:nvGrpSpPr>
          <p:cNvPr id="3" name="Group 2"/>
          <p:cNvGrpSpPr/>
          <p:nvPr/>
        </p:nvGrpSpPr>
        <p:grpSpPr>
          <a:xfrm>
            <a:off x="6392863" y="4131733"/>
            <a:ext cx="2030487" cy="822325"/>
            <a:chOff x="6392863" y="4131733"/>
            <a:chExt cx="2030487" cy="822325"/>
          </a:xfrm>
        </p:grpSpPr>
        <p:pic>
          <p:nvPicPr>
            <p:cNvPr id="32842" name="Picture 2" descr="C:\Users\testuser\AppData\Local\Temp\VMwareDnD\555dc0ff\ICON_App_3D_Q408.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89421" y="4322890"/>
              <a:ext cx="425584" cy="35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3" name="TextBox 85"/>
            <p:cNvSpPr txBox="1">
              <a:spLocks noChangeArrowheads="1"/>
            </p:cNvSpPr>
            <p:nvPr/>
          </p:nvSpPr>
          <p:spPr bwMode="auto">
            <a:xfrm>
              <a:off x="7973588" y="4376368"/>
              <a:ext cx="449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r>
                <a:rPr lang="en-US" sz="1200" b="1" dirty="0" err="1">
                  <a:solidFill>
                    <a:srgbClr val="333333"/>
                  </a:solidFill>
                </a:rPr>
                <a:t>iOS</a:t>
              </a:r>
              <a:endParaRPr lang="en-US" sz="1200" b="1" dirty="0">
                <a:solidFill>
                  <a:srgbClr val="333333"/>
                </a:solidFill>
              </a:endParaRPr>
            </a:p>
          </p:txBody>
        </p:sp>
        <p:pic>
          <p:nvPicPr>
            <p:cNvPr id="78" name="Picture 77" descr="ipad2.png"/>
            <p:cNvPicPr>
              <a:picLocks noChangeAspect="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392863" y="4131733"/>
              <a:ext cx="666750" cy="822325"/>
            </a:xfrm>
            <a:prstGeom prst="rect">
              <a:avLst/>
            </a:prstGeom>
            <a:noFill/>
            <a:ln w="9525">
              <a:noFill/>
              <a:miter lim="800000"/>
              <a:headEnd/>
              <a:tailEnd/>
            </a:ln>
          </p:spPr>
        </p:pic>
      </p:grpSp>
    </p:spTree>
    <p:extLst>
      <p:ext uri="{BB962C8B-B14F-4D97-AF65-F5344CB8AC3E}">
        <p14:creationId xmlns:p14="http://schemas.microsoft.com/office/powerpoint/2010/main" val="8978772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97"/>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nodeType="afterGroup">
                            <p:stCondLst>
                              <p:cond delay="4000"/>
                            </p:stCondLst>
                            <p:childTnLst>
                              <p:par>
                                <p:cTn id="14" presetID="1" presetClass="entr" presetSubtype="0" fill="hold"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77"/>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100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nodeType="afterEffect">
                                  <p:stCondLst>
                                    <p:cond delay="100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1000"/>
                                  </p:stCondLst>
                                  <p:childTnLst>
                                    <p:set>
                                      <p:cBhvr>
                                        <p:cTn id="31" dur="1" fill="hold">
                                          <p:stCondLst>
                                            <p:cond delay="0"/>
                                          </p:stCondLst>
                                        </p:cTn>
                                        <p:tgtEl>
                                          <p:spTgt spid="3"/>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nodeType="afterEffect">
                                  <p:stCondLst>
                                    <p:cond delay="100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22" presetClass="entr" presetSubtype="2"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right)">
                                      <p:cBhvr>
                                        <p:cTn id="42" dur="500"/>
                                        <p:tgtEl>
                                          <p:spTgt spid="74"/>
                                        </p:tgtEl>
                                      </p:cBhvr>
                                    </p:animEffect>
                                  </p:childTnLst>
                                </p:cTn>
                              </p:par>
                              <p:par>
                                <p:cTn id="43" presetID="22" presetClass="entr" presetSubtype="8" fill="hold" nodeType="withEffect">
                                  <p:stCondLst>
                                    <p:cond delay="0"/>
                                  </p:stCondLst>
                                  <p:childTnLst>
                                    <p:set>
                                      <p:cBhvr>
                                        <p:cTn id="44" dur="1" fill="hold">
                                          <p:stCondLst>
                                            <p:cond delay="0"/>
                                          </p:stCondLst>
                                        </p:cTn>
                                        <p:tgtEl>
                                          <p:spTgt spid="135"/>
                                        </p:tgtEl>
                                        <p:attrNameLst>
                                          <p:attrName>style.visibility</p:attrName>
                                        </p:attrNameLst>
                                      </p:cBhvr>
                                      <p:to>
                                        <p:strVal val="visible"/>
                                      </p:to>
                                    </p:set>
                                    <p:animEffect transition="in" filter="wipe(left)">
                                      <p:cBhvr>
                                        <p:cTn id="45"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en-US" dirty="0" smtClean="0"/>
              <a:t>Best Practice: Transforming the Role of the Organization</a:t>
            </a:r>
            <a:endParaRPr lang="en-US" dirty="0"/>
          </a:p>
        </p:txBody>
      </p:sp>
      <p:grpSp>
        <p:nvGrpSpPr>
          <p:cNvPr id="5" name="Group 4"/>
          <p:cNvGrpSpPr/>
          <p:nvPr/>
        </p:nvGrpSpPr>
        <p:grpSpPr>
          <a:xfrm>
            <a:off x="6011707" y="1585913"/>
            <a:ext cx="2765581" cy="3801724"/>
            <a:chOff x="6011707" y="1585913"/>
            <a:chExt cx="2765581" cy="3801724"/>
          </a:xfrm>
        </p:grpSpPr>
        <p:sp>
          <p:nvSpPr>
            <p:cNvPr id="24" name="Rounded Rectangle 23"/>
            <p:cNvSpPr/>
            <p:nvPr/>
          </p:nvSpPr>
          <p:spPr bwMode="gray">
            <a:xfrm>
              <a:off x="6011707" y="3140964"/>
              <a:ext cx="2765581" cy="2246673"/>
            </a:xfrm>
            <a:prstGeom prst="roundRect">
              <a:avLst>
                <a:gd name="adj" fmla="val 1181"/>
              </a:avLst>
            </a:prstGeom>
            <a:gradFill flip="none" rotWithShape="1">
              <a:gsLst>
                <a:gs pos="0">
                  <a:schemeClr val="accent1">
                    <a:lumMod val="20000"/>
                    <a:lumOff val="80000"/>
                  </a:schemeClr>
                </a:gs>
                <a:gs pos="100000">
                  <a:schemeClr val="bg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57200" bIns="0" rtlCol="0" anchor="t" anchorCtr="0"/>
            <a:lstStyle/>
            <a:p>
              <a:pPr algn="ctr">
                <a:spcBef>
                  <a:spcPts val="600"/>
                </a:spcBef>
              </a:pPr>
              <a:r>
                <a:rPr lang="en-US" sz="1600" b="1" dirty="0">
                  <a:solidFill>
                    <a:schemeClr val="tx2"/>
                  </a:solidFill>
                </a:rPr>
                <a:t> </a:t>
              </a:r>
              <a:r>
                <a:rPr lang="en-US" sz="1600" b="1" dirty="0" smtClean="0">
                  <a:solidFill>
                    <a:srgbClr val="3366FF"/>
                  </a:solidFill>
                  <a:latin typeface="Verdana"/>
                  <a:cs typeface="Verdana"/>
                </a:rPr>
                <a:t>ORGANIZATIONAL ALIGNMENT</a:t>
              </a:r>
            </a:p>
            <a:p>
              <a:pPr algn="ctr">
                <a:lnSpc>
                  <a:spcPct val="70000"/>
                </a:lnSpc>
                <a:spcBef>
                  <a:spcPts val="600"/>
                </a:spcBef>
              </a:pPr>
              <a:r>
                <a:rPr lang="en-US" sz="1400" dirty="0" smtClean="0">
                  <a:solidFill>
                    <a:srgbClr val="333333"/>
                  </a:solidFill>
                  <a:latin typeface="Verdana"/>
                  <a:cs typeface="Verdana"/>
                </a:rPr>
                <a:t>“Front Office” Capabilities</a:t>
              </a:r>
            </a:p>
            <a:p>
              <a:pPr algn="ctr">
                <a:lnSpc>
                  <a:spcPct val="70000"/>
                </a:lnSpc>
                <a:spcBef>
                  <a:spcPts val="600"/>
                </a:spcBef>
              </a:pPr>
              <a:r>
                <a:rPr lang="en-US" sz="1400" dirty="0" smtClean="0">
                  <a:solidFill>
                    <a:srgbClr val="333333"/>
                  </a:solidFill>
                  <a:latin typeface="Verdana"/>
                  <a:cs typeface="Verdana"/>
                </a:rPr>
                <a:t>Role Transformation</a:t>
              </a:r>
            </a:p>
            <a:p>
              <a:pPr algn="ctr">
                <a:lnSpc>
                  <a:spcPct val="70000"/>
                </a:lnSpc>
                <a:spcBef>
                  <a:spcPts val="600"/>
                </a:spcBef>
              </a:pPr>
              <a:r>
                <a:rPr lang="en-US" sz="1400" dirty="0" smtClean="0">
                  <a:solidFill>
                    <a:srgbClr val="333333"/>
                  </a:solidFill>
                  <a:latin typeface="Verdana"/>
                  <a:cs typeface="Verdana"/>
                </a:rPr>
                <a:t>Incentives &amp; Accountability</a:t>
              </a:r>
            </a:p>
            <a:p>
              <a:pPr algn="ctr">
                <a:lnSpc>
                  <a:spcPct val="70000"/>
                </a:lnSpc>
                <a:spcBef>
                  <a:spcPts val="600"/>
                </a:spcBef>
              </a:pPr>
              <a:r>
                <a:rPr lang="en-US" sz="1400" dirty="0" smtClean="0">
                  <a:solidFill>
                    <a:srgbClr val="333333"/>
                  </a:solidFill>
                  <a:latin typeface="Verdana"/>
                  <a:cs typeface="Verdana"/>
                </a:rPr>
                <a:t>Communication</a:t>
              </a:r>
            </a:p>
          </p:txBody>
        </p:sp>
        <p:grpSp>
          <p:nvGrpSpPr>
            <p:cNvPr id="32" name="Group 31"/>
            <p:cNvGrpSpPr/>
            <p:nvPr/>
          </p:nvGrpSpPr>
          <p:grpSpPr bwMode="gray">
            <a:xfrm>
              <a:off x="6415424" y="1585913"/>
              <a:ext cx="1933669" cy="1933669"/>
              <a:chOff x="6555211" y="958850"/>
              <a:chExt cx="1678572" cy="1678572"/>
            </a:xfrm>
          </p:grpSpPr>
          <p:pic>
            <p:nvPicPr>
              <p:cNvPr id="33" name="Picture 32" descr="_blank ic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6555211" y="958850"/>
                <a:ext cx="1678572" cy="1678572"/>
              </a:xfrm>
              <a:prstGeom prst="rect">
                <a:avLst/>
              </a:prstGeom>
            </p:spPr>
          </p:pic>
          <p:pic>
            <p:nvPicPr>
              <p:cNvPr id="34" name="Picture 33" descr="100808028b.jpg"/>
              <p:cNvPicPr>
                <a:picLocks noChangeAspect="1"/>
              </p:cNvPicPr>
              <p:nvPr/>
            </p:nvPicPr>
            <p:blipFill>
              <a:blip r:embed="rId4" cstate="email">
                <a:extLst>
                  <a:ext uri="{28A0092B-C50C-407E-A947-70E740481C1C}">
                    <a14:useLocalDpi xmlns:a14="http://schemas.microsoft.com/office/drawing/2010/main"/>
                  </a:ext>
                </a:extLst>
              </a:blip>
              <a:srcRect t="-64097" b="-62811"/>
              <a:stretch>
                <a:fillRect/>
              </a:stretch>
            </p:blipFill>
            <p:spPr bwMode="gray">
              <a:xfrm>
                <a:off x="6705848" y="1065375"/>
                <a:ext cx="1371600" cy="1367327"/>
              </a:xfrm>
              <a:prstGeom prst="ellipse">
                <a:avLst/>
              </a:prstGeom>
              <a:solidFill>
                <a:schemeClr val="bg1"/>
              </a:solidFill>
              <a:effectLst>
                <a:innerShdw blurRad="63500" dist="50800" dir="16200000">
                  <a:prstClr val="black">
                    <a:alpha val="50000"/>
                  </a:prstClr>
                </a:innerShdw>
              </a:effectLst>
            </p:spPr>
          </p:pic>
        </p:grpSp>
      </p:grpSp>
      <p:grpSp>
        <p:nvGrpSpPr>
          <p:cNvPr id="8" name="Group 7"/>
          <p:cNvGrpSpPr/>
          <p:nvPr/>
        </p:nvGrpSpPr>
        <p:grpSpPr>
          <a:xfrm>
            <a:off x="366713" y="1662113"/>
            <a:ext cx="2765581" cy="3725524"/>
            <a:chOff x="366713" y="1662113"/>
            <a:chExt cx="2765581" cy="3725524"/>
          </a:xfrm>
        </p:grpSpPr>
        <p:sp>
          <p:nvSpPr>
            <p:cNvPr id="19" name="Rounded Rectangle 18"/>
            <p:cNvSpPr/>
            <p:nvPr/>
          </p:nvSpPr>
          <p:spPr bwMode="gray">
            <a:xfrm>
              <a:off x="366713" y="3140964"/>
              <a:ext cx="2765581" cy="2246673"/>
            </a:xfrm>
            <a:prstGeom prst="roundRect">
              <a:avLst>
                <a:gd name="adj" fmla="val 1181"/>
              </a:avLst>
            </a:prstGeom>
            <a:gradFill flip="none" rotWithShape="1">
              <a:gsLst>
                <a:gs pos="0">
                  <a:schemeClr val="accent1">
                    <a:lumMod val="20000"/>
                    <a:lumOff val="80000"/>
                  </a:schemeClr>
                </a:gs>
                <a:gs pos="100000">
                  <a:schemeClr val="bg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57200" bIns="0" rtlCol="0" anchor="t" anchorCtr="0"/>
            <a:lstStyle/>
            <a:p>
              <a:pPr algn="ctr">
                <a:spcBef>
                  <a:spcPts val="600"/>
                </a:spcBef>
              </a:pPr>
              <a:r>
                <a:rPr lang="en-US" sz="1600" b="1" dirty="0" smtClean="0">
                  <a:solidFill>
                    <a:srgbClr val="3366FF"/>
                  </a:solidFill>
                  <a:latin typeface="Verdana"/>
                  <a:cs typeface="Verdana"/>
                </a:rPr>
                <a:t>A NEW BUSINESS MODEL</a:t>
              </a:r>
            </a:p>
            <a:p>
              <a:pPr algn="ctr">
                <a:lnSpc>
                  <a:spcPct val="70000"/>
                </a:lnSpc>
                <a:spcBef>
                  <a:spcPts val="600"/>
                </a:spcBef>
              </a:pPr>
              <a:r>
                <a:rPr lang="en-US" sz="1400" dirty="0" smtClean="0">
                  <a:solidFill>
                    <a:schemeClr val="tx1"/>
                  </a:solidFill>
                  <a:latin typeface="Verdana"/>
                  <a:cs typeface="Verdana"/>
                </a:rPr>
                <a:t>Service Oriented</a:t>
              </a:r>
            </a:p>
            <a:p>
              <a:pPr algn="ctr">
                <a:lnSpc>
                  <a:spcPct val="70000"/>
                </a:lnSpc>
                <a:spcBef>
                  <a:spcPts val="600"/>
                </a:spcBef>
              </a:pPr>
              <a:r>
                <a:rPr lang="en-US" sz="1400" dirty="0" smtClean="0">
                  <a:solidFill>
                    <a:schemeClr val="tx1"/>
                  </a:solidFill>
                  <a:latin typeface="Verdana"/>
                  <a:cs typeface="Verdana"/>
                </a:rPr>
                <a:t>Customer Driven</a:t>
              </a:r>
            </a:p>
            <a:p>
              <a:pPr algn="ctr">
                <a:lnSpc>
                  <a:spcPct val="70000"/>
                </a:lnSpc>
                <a:spcBef>
                  <a:spcPts val="600"/>
                </a:spcBef>
              </a:pPr>
              <a:r>
                <a:rPr lang="en-US" sz="1400" dirty="0" smtClean="0">
                  <a:solidFill>
                    <a:schemeClr val="tx1"/>
                  </a:solidFill>
                  <a:latin typeface="Verdana"/>
                  <a:cs typeface="Verdana"/>
                </a:rPr>
                <a:t>Financial Transparency</a:t>
              </a:r>
            </a:p>
            <a:p>
              <a:pPr algn="ctr">
                <a:lnSpc>
                  <a:spcPct val="70000"/>
                </a:lnSpc>
                <a:spcBef>
                  <a:spcPts val="600"/>
                </a:spcBef>
              </a:pPr>
              <a:r>
                <a:rPr lang="en-US" sz="1400" dirty="0" smtClean="0">
                  <a:solidFill>
                    <a:schemeClr val="tx1"/>
                  </a:solidFill>
                  <a:latin typeface="Verdana"/>
                  <a:cs typeface="Verdana"/>
                </a:rPr>
                <a:t>Services Broker</a:t>
              </a:r>
            </a:p>
          </p:txBody>
        </p:sp>
        <p:pic>
          <p:nvPicPr>
            <p:cNvPr id="36" name="Picture 35" descr="CLASSIFY DAT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752475" y="1662113"/>
              <a:ext cx="1914525" cy="1914525"/>
            </a:xfrm>
            <a:prstGeom prst="rect">
              <a:avLst/>
            </a:prstGeom>
          </p:spPr>
        </p:pic>
      </p:grpSp>
      <p:grpSp>
        <p:nvGrpSpPr>
          <p:cNvPr id="9" name="Group 8"/>
          <p:cNvGrpSpPr/>
          <p:nvPr/>
        </p:nvGrpSpPr>
        <p:grpSpPr>
          <a:xfrm>
            <a:off x="3022600" y="1598613"/>
            <a:ext cx="3098799" cy="3789024"/>
            <a:chOff x="3022600" y="1598613"/>
            <a:chExt cx="3098799" cy="3789024"/>
          </a:xfrm>
        </p:grpSpPr>
        <p:sp>
          <p:nvSpPr>
            <p:cNvPr id="23" name="Rounded Rectangle 22"/>
            <p:cNvSpPr/>
            <p:nvPr/>
          </p:nvSpPr>
          <p:spPr bwMode="gray">
            <a:xfrm>
              <a:off x="3022600" y="3140964"/>
              <a:ext cx="3098799" cy="2246673"/>
            </a:xfrm>
            <a:prstGeom prst="roundRect">
              <a:avLst>
                <a:gd name="adj" fmla="val 1181"/>
              </a:avLst>
            </a:prstGeom>
            <a:gradFill flip="none" rotWithShape="1">
              <a:gsLst>
                <a:gs pos="0">
                  <a:schemeClr val="accent1">
                    <a:lumMod val="20000"/>
                    <a:lumOff val="80000"/>
                  </a:schemeClr>
                </a:gs>
                <a:gs pos="100000">
                  <a:schemeClr val="bg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tIns="457200" bIns="0" rtlCol="0" anchor="t" anchorCtr="0"/>
            <a:lstStyle/>
            <a:p>
              <a:pPr algn="ctr">
                <a:spcBef>
                  <a:spcPts val="600"/>
                </a:spcBef>
              </a:pPr>
              <a:r>
                <a:rPr lang="en-US" sz="1600" b="1" dirty="0" smtClean="0">
                  <a:solidFill>
                    <a:srgbClr val="3366FF"/>
                  </a:solidFill>
                  <a:latin typeface="Verdana"/>
                  <a:cs typeface="Verdana"/>
                </a:rPr>
                <a:t>PROCESS      INNOVATION</a:t>
              </a:r>
            </a:p>
            <a:p>
              <a:pPr algn="ctr">
                <a:lnSpc>
                  <a:spcPct val="70000"/>
                </a:lnSpc>
                <a:spcBef>
                  <a:spcPts val="600"/>
                </a:spcBef>
              </a:pPr>
              <a:r>
                <a:rPr lang="en-US" sz="1400" dirty="0" smtClean="0">
                  <a:solidFill>
                    <a:schemeClr val="tx1"/>
                  </a:solidFill>
                  <a:latin typeface="Verdana"/>
                  <a:cs typeface="Verdana"/>
                </a:rPr>
                <a:t>Monitoring &amp; Management</a:t>
              </a:r>
            </a:p>
            <a:p>
              <a:pPr algn="ctr">
                <a:lnSpc>
                  <a:spcPct val="70000"/>
                </a:lnSpc>
                <a:spcBef>
                  <a:spcPts val="600"/>
                </a:spcBef>
              </a:pPr>
              <a:r>
                <a:rPr lang="en-US" sz="1400" dirty="0" smtClean="0">
                  <a:solidFill>
                    <a:schemeClr val="tx1"/>
                  </a:solidFill>
                  <a:latin typeface="Verdana"/>
                  <a:cs typeface="Verdana"/>
                </a:rPr>
                <a:t>Planning &amp; Architecture</a:t>
              </a:r>
            </a:p>
            <a:p>
              <a:pPr algn="ctr">
                <a:lnSpc>
                  <a:spcPct val="70000"/>
                </a:lnSpc>
                <a:spcBef>
                  <a:spcPts val="600"/>
                </a:spcBef>
              </a:pPr>
              <a:r>
                <a:rPr lang="en-US" sz="1400" dirty="0" smtClean="0">
                  <a:solidFill>
                    <a:schemeClr val="tx1"/>
                  </a:solidFill>
                  <a:latin typeface="Verdana"/>
                  <a:cs typeface="Verdana"/>
                </a:rPr>
                <a:t>Budget and Finance</a:t>
              </a:r>
            </a:p>
            <a:p>
              <a:pPr algn="ctr">
                <a:lnSpc>
                  <a:spcPct val="70000"/>
                </a:lnSpc>
                <a:spcBef>
                  <a:spcPts val="600"/>
                </a:spcBef>
              </a:pPr>
              <a:r>
                <a:rPr lang="en-US" sz="1400" dirty="0" smtClean="0">
                  <a:solidFill>
                    <a:schemeClr val="tx1"/>
                  </a:solidFill>
                  <a:latin typeface="Verdana"/>
                  <a:cs typeface="Verdana"/>
                </a:rPr>
                <a:t>Governance</a:t>
              </a:r>
            </a:p>
          </p:txBody>
        </p:sp>
        <p:grpSp>
          <p:nvGrpSpPr>
            <p:cNvPr id="25" name="Group 24"/>
            <p:cNvGrpSpPr/>
            <p:nvPr/>
          </p:nvGrpSpPr>
          <p:grpSpPr bwMode="gray">
            <a:xfrm>
              <a:off x="3513630" y="1598613"/>
              <a:ext cx="1933669" cy="1933669"/>
              <a:chOff x="910217" y="958850"/>
              <a:chExt cx="1678572" cy="1678572"/>
            </a:xfrm>
          </p:grpSpPr>
          <p:pic>
            <p:nvPicPr>
              <p:cNvPr id="26" name="Picture 25" descr="_blank ic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910217" y="958850"/>
                <a:ext cx="1678572" cy="1678572"/>
              </a:xfrm>
              <a:prstGeom prst="rect">
                <a:avLst/>
              </a:prstGeom>
            </p:spPr>
          </p:pic>
          <p:pic>
            <p:nvPicPr>
              <p:cNvPr id="2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l="-9450" t="-28923" r="-10250" b="-36975"/>
              <a:stretch>
                <a:fillRect/>
              </a:stretch>
            </p:blipFill>
            <p:spPr bwMode="gray">
              <a:xfrm>
                <a:off x="1060506" y="1065754"/>
                <a:ext cx="1371600" cy="1371600"/>
              </a:xfrm>
              <a:prstGeom prst="ellipse">
                <a:avLst/>
              </a:prstGeom>
              <a:solidFill>
                <a:schemeClr val="bg1"/>
              </a:solidFill>
              <a:ln>
                <a:noFill/>
              </a:ln>
              <a:effectLst>
                <a:innerShdw blurRad="63500" dist="50800" dir="16200000">
                  <a:prstClr val="black">
                    <a:alpha val="50000"/>
                  </a:prstClr>
                </a:innerShdw>
              </a:effectLst>
            </p:spPr>
          </p:pic>
        </p:grpSp>
      </p:grpSp>
      <p:sp>
        <p:nvSpPr>
          <p:cNvPr id="37" name="Rounded Rectangle 36"/>
          <p:cNvSpPr/>
          <p:nvPr/>
        </p:nvSpPr>
        <p:spPr bwMode="auto">
          <a:xfrm>
            <a:off x="1409535" y="747259"/>
            <a:ext cx="6462584" cy="903741"/>
          </a:xfrm>
          <a:prstGeom prst="roundRect">
            <a:avLst>
              <a:gd name="adj" fmla="val 10082"/>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marL="234950">
              <a:spcBef>
                <a:spcPts val="1200"/>
              </a:spcBef>
              <a:spcAft>
                <a:spcPts val="800"/>
              </a:spcAft>
              <a:buClr>
                <a:srgbClr val="000000"/>
              </a:buClr>
              <a:defRPr/>
            </a:pPr>
            <a:r>
              <a:rPr lang="en-US" sz="2800" dirty="0" smtClean="0">
                <a:solidFill>
                  <a:schemeClr val="bg1"/>
                </a:solidFill>
              </a:rPr>
              <a:t>Don’t Underestimate the Importance of Communications and Training</a:t>
            </a:r>
            <a:endParaRPr lang="en-US" sz="2000" i="1" dirty="0">
              <a:solidFill>
                <a:schemeClr val="bg1"/>
              </a:solidFill>
            </a:endParaRPr>
          </a:p>
        </p:txBody>
      </p:sp>
    </p:spTree>
    <p:extLst>
      <p:ext uri="{BB962C8B-B14F-4D97-AF65-F5344CB8AC3E}">
        <p14:creationId xmlns:p14="http://schemas.microsoft.com/office/powerpoint/2010/main" val="117503541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2000"/>
                                        <p:tgtEl>
                                          <p:spTgt spid="37"/>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2808" y="0"/>
            <a:ext cx="7722870" cy="1079626"/>
          </a:xfrm>
        </p:spPr>
        <p:txBody>
          <a:bodyPr/>
          <a:lstStyle/>
          <a:p>
            <a:pPr eaLnBrk="1" hangingPunct="1"/>
            <a:r>
              <a:rPr lang="en-US" dirty="0" smtClean="0"/>
              <a:t>Agenda</a:t>
            </a:r>
          </a:p>
        </p:txBody>
      </p:sp>
      <p:sp>
        <p:nvSpPr>
          <p:cNvPr id="5" name="Text Placeholder 4"/>
          <p:cNvSpPr>
            <a:spLocks noGrp="1"/>
          </p:cNvSpPr>
          <p:nvPr>
            <p:ph type="body" sz="quarter" idx="12"/>
          </p:nvPr>
        </p:nvSpPr>
        <p:spPr>
          <a:xfrm>
            <a:off x="628933" y="1362074"/>
            <a:ext cx="6791082" cy="3748405"/>
          </a:xfrm>
        </p:spPr>
        <p:txBody>
          <a:bodyPr/>
          <a:lstStyle/>
          <a:p>
            <a:r>
              <a:rPr lang="en-US" sz="2400" dirty="0" smtClean="0">
                <a:solidFill>
                  <a:srgbClr val="000000"/>
                </a:solidFill>
              </a:rPr>
              <a:t>Background and IT Industry Trends</a:t>
            </a:r>
          </a:p>
          <a:p>
            <a:endParaRPr lang="en-US" sz="2400" dirty="0" smtClean="0">
              <a:solidFill>
                <a:srgbClr val="000000"/>
              </a:solidFill>
            </a:endParaRPr>
          </a:p>
          <a:p>
            <a:r>
              <a:rPr lang="en-US" sz="2400" dirty="0" smtClean="0">
                <a:solidFill>
                  <a:srgbClr val="000000"/>
                </a:solidFill>
              </a:rPr>
              <a:t>Journey to IT as a Service</a:t>
            </a:r>
          </a:p>
          <a:p>
            <a:endParaRPr lang="en-US" sz="2400" dirty="0">
              <a:solidFill>
                <a:srgbClr val="000000"/>
              </a:solidFill>
            </a:endParaRPr>
          </a:p>
          <a:p>
            <a:r>
              <a:rPr lang="en-US" sz="2400" dirty="0" smtClean="0">
                <a:solidFill>
                  <a:srgbClr val="000000"/>
                </a:solidFill>
              </a:rPr>
              <a:t>Phase 1: Data Center Consolidation</a:t>
            </a:r>
          </a:p>
          <a:p>
            <a:endParaRPr lang="en-US" sz="2400" dirty="0">
              <a:solidFill>
                <a:srgbClr val="000000"/>
              </a:solidFill>
            </a:endParaRPr>
          </a:p>
          <a:p>
            <a:r>
              <a:rPr lang="en-US" sz="2400" dirty="0" smtClean="0">
                <a:solidFill>
                  <a:srgbClr val="000000"/>
                </a:solidFill>
              </a:rPr>
              <a:t>Phase 2: Software Defined Data Center</a:t>
            </a:r>
          </a:p>
          <a:p>
            <a:endParaRPr lang="en-US" sz="2400" dirty="0">
              <a:solidFill>
                <a:srgbClr val="000000"/>
              </a:solidFill>
            </a:endParaRPr>
          </a:p>
          <a:p>
            <a:r>
              <a:rPr lang="en-US" sz="2400" dirty="0" smtClean="0">
                <a:solidFill>
                  <a:srgbClr val="000000"/>
                </a:solidFill>
              </a:rPr>
              <a:t>Phase 3: Hybrid Cloud Computing</a:t>
            </a:r>
          </a:p>
          <a:p>
            <a:endParaRPr lang="en-US" sz="2400" dirty="0">
              <a:solidFill>
                <a:srgbClr val="000000"/>
              </a:solidFill>
            </a:endParaRPr>
          </a:p>
          <a:p>
            <a:r>
              <a:rPr lang="en-US" sz="2400" dirty="0" smtClean="0">
                <a:solidFill>
                  <a:srgbClr val="000000"/>
                </a:solidFill>
              </a:rPr>
              <a:t>Transforming the Organization</a:t>
            </a:r>
          </a:p>
          <a:p>
            <a:pPr marL="0" indent="0">
              <a:buNone/>
            </a:pPr>
            <a:endParaRPr lang="en-US" sz="2400" dirty="0" smtClean="0">
              <a:solidFill>
                <a:srgbClr val="000000"/>
              </a:solidFill>
            </a:endParaRPr>
          </a:p>
          <a:p>
            <a:pPr marL="0" indent="0">
              <a:buNone/>
            </a:pPr>
            <a:endParaRPr lang="en-US" sz="2400" dirty="0" smtClean="0">
              <a:solidFill>
                <a:srgbClr val="0000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Establish the Business Model</a:t>
            </a:r>
            <a:endParaRPr lang="en-US" dirty="0"/>
          </a:p>
        </p:txBody>
      </p:sp>
      <p:sp>
        <p:nvSpPr>
          <p:cNvPr id="3" name="Right Arrow 2"/>
          <p:cNvSpPr/>
          <p:nvPr/>
        </p:nvSpPr>
        <p:spPr bwMode="gray">
          <a:xfrm>
            <a:off x="190499" y="2564534"/>
            <a:ext cx="8586789" cy="460856"/>
          </a:xfrm>
          <a:prstGeom prst="rightArrow">
            <a:avLst/>
          </a:prstGeom>
          <a:solidFill>
            <a:schemeClr val="bg1">
              <a:lumMod val="75000"/>
            </a:schemeClr>
          </a:solidFill>
          <a:ln w="9525">
            <a:solidFill>
              <a:schemeClr val="bg1">
                <a:lumMod val="75000"/>
              </a:schemeClr>
            </a:solidFill>
          </a:ln>
          <a:effectLst/>
        </p:spPr>
        <p:style>
          <a:lnRef idx="1">
            <a:schemeClr val="dk1"/>
          </a:lnRef>
          <a:fillRef idx="2">
            <a:schemeClr val="dk1"/>
          </a:fillRef>
          <a:effectRef idx="1">
            <a:schemeClr val="dk1"/>
          </a:effectRef>
          <a:fontRef idx="minor">
            <a:schemeClr val="dk1"/>
          </a:fontRef>
        </p:style>
      </p:sp>
      <p:sp>
        <p:nvSpPr>
          <p:cNvPr id="4" name="Freeform 3"/>
          <p:cNvSpPr/>
          <p:nvPr/>
        </p:nvSpPr>
        <p:spPr bwMode="gray">
          <a:xfrm>
            <a:off x="366689"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lstStyle/>
          <a:p>
            <a:pPr lvl="0" algn="ctr">
              <a:lnSpc>
                <a:spcPct val="90000"/>
              </a:lnSpc>
              <a:spcBef>
                <a:spcPct val="0"/>
              </a:spcBef>
              <a:spcAft>
                <a:spcPct val="35000"/>
              </a:spcAft>
            </a:pPr>
            <a:r>
              <a:rPr lang="en-US" sz="1100" dirty="0" smtClean="0">
                <a:solidFill>
                  <a:schemeClr val="tx2"/>
                </a:solidFill>
              </a:rPr>
              <a:t>Define Services Categories</a:t>
            </a:r>
            <a:endParaRPr lang="en-US" sz="1100" dirty="0">
              <a:solidFill>
                <a:schemeClr val="tx2"/>
              </a:solidFill>
            </a:endParaRPr>
          </a:p>
        </p:txBody>
      </p:sp>
      <p:sp>
        <p:nvSpPr>
          <p:cNvPr id="5" name="Freeform 4"/>
          <p:cNvSpPr/>
          <p:nvPr/>
        </p:nvSpPr>
        <p:spPr bwMode="gray">
          <a:xfrm>
            <a:off x="1383673"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lstStyle/>
          <a:p>
            <a:pPr lvl="0" algn="ctr">
              <a:lnSpc>
                <a:spcPct val="90000"/>
              </a:lnSpc>
              <a:spcBef>
                <a:spcPct val="0"/>
              </a:spcBef>
              <a:spcAft>
                <a:spcPct val="35000"/>
              </a:spcAft>
            </a:pPr>
            <a:r>
              <a:rPr lang="en-US" sz="1100" dirty="0" smtClean="0">
                <a:solidFill>
                  <a:schemeClr val="tx2"/>
                </a:solidFill>
              </a:rPr>
              <a:t>Allocate</a:t>
            </a:r>
            <a:br>
              <a:rPr lang="en-US" sz="1100" dirty="0" smtClean="0">
                <a:solidFill>
                  <a:schemeClr val="tx2"/>
                </a:solidFill>
              </a:rPr>
            </a:br>
            <a:r>
              <a:rPr lang="en-US" sz="1100" dirty="0" smtClean="0">
                <a:solidFill>
                  <a:schemeClr val="tx2"/>
                </a:solidFill>
              </a:rPr>
              <a:t>All Costs</a:t>
            </a:r>
            <a:endParaRPr lang="en-US" sz="1100" dirty="0">
              <a:solidFill>
                <a:schemeClr val="tx2"/>
              </a:solidFill>
            </a:endParaRPr>
          </a:p>
        </p:txBody>
      </p:sp>
      <p:sp>
        <p:nvSpPr>
          <p:cNvPr id="6" name="Freeform 5"/>
          <p:cNvSpPr/>
          <p:nvPr/>
        </p:nvSpPr>
        <p:spPr bwMode="gray">
          <a:xfrm>
            <a:off x="2400657"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lstStyle/>
          <a:p>
            <a:pPr lvl="0" algn="ctr">
              <a:lnSpc>
                <a:spcPct val="90000"/>
              </a:lnSpc>
              <a:spcBef>
                <a:spcPct val="0"/>
              </a:spcBef>
              <a:spcAft>
                <a:spcPct val="35000"/>
              </a:spcAft>
            </a:pPr>
            <a:r>
              <a:rPr lang="en-US" sz="1100" dirty="0" smtClean="0">
                <a:solidFill>
                  <a:schemeClr val="tx2"/>
                </a:solidFill>
              </a:rPr>
              <a:t>Determine Unit Drivers</a:t>
            </a:r>
            <a:endParaRPr lang="en-US" sz="1100" dirty="0">
              <a:solidFill>
                <a:schemeClr val="tx2"/>
              </a:solidFill>
            </a:endParaRPr>
          </a:p>
        </p:txBody>
      </p:sp>
      <p:sp>
        <p:nvSpPr>
          <p:cNvPr id="7" name="Freeform 6"/>
          <p:cNvSpPr/>
          <p:nvPr/>
        </p:nvSpPr>
        <p:spPr bwMode="gray">
          <a:xfrm>
            <a:off x="3417641"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lstStyle/>
          <a:p>
            <a:pPr lvl="0" algn="ctr">
              <a:lnSpc>
                <a:spcPct val="90000"/>
              </a:lnSpc>
              <a:spcBef>
                <a:spcPct val="0"/>
              </a:spcBef>
              <a:spcAft>
                <a:spcPct val="35000"/>
              </a:spcAft>
            </a:pPr>
            <a:r>
              <a:rPr lang="en-US" sz="1100" dirty="0" smtClean="0">
                <a:solidFill>
                  <a:schemeClr val="tx2"/>
                </a:solidFill>
              </a:rPr>
              <a:t>Derive Unit Costs</a:t>
            </a:r>
            <a:endParaRPr lang="en-US" sz="1100" dirty="0">
              <a:solidFill>
                <a:schemeClr val="tx2"/>
              </a:solidFill>
            </a:endParaRPr>
          </a:p>
        </p:txBody>
      </p:sp>
      <p:sp>
        <p:nvSpPr>
          <p:cNvPr id="8" name="Freeform 7"/>
          <p:cNvSpPr/>
          <p:nvPr/>
        </p:nvSpPr>
        <p:spPr bwMode="gray">
          <a:xfrm>
            <a:off x="4434625"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lstStyle/>
          <a:p>
            <a:pPr lvl="0" algn="ctr">
              <a:lnSpc>
                <a:spcPct val="90000"/>
              </a:lnSpc>
              <a:spcBef>
                <a:spcPct val="0"/>
              </a:spcBef>
              <a:spcAft>
                <a:spcPct val="35000"/>
              </a:spcAft>
            </a:pPr>
            <a:r>
              <a:rPr lang="en-US" sz="1100" dirty="0" smtClean="0">
                <a:solidFill>
                  <a:schemeClr val="tx2"/>
                </a:solidFill>
              </a:rPr>
              <a:t>Determine Unit Prices</a:t>
            </a:r>
            <a:endParaRPr lang="en-US" sz="1100" dirty="0">
              <a:solidFill>
                <a:schemeClr val="tx2"/>
              </a:solidFill>
            </a:endParaRPr>
          </a:p>
        </p:txBody>
      </p:sp>
      <p:sp>
        <p:nvSpPr>
          <p:cNvPr id="9" name="Freeform 8"/>
          <p:cNvSpPr/>
          <p:nvPr/>
        </p:nvSpPr>
        <p:spPr bwMode="gray">
          <a:xfrm>
            <a:off x="5451609"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ctr">
              <a:lnSpc>
                <a:spcPct val="50000"/>
              </a:lnSpc>
              <a:spcBef>
                <a:spcPct val="0"/>
              </a:spcBef>
            </a:pPr>
            <a:r>
              <a:rPr lang="en-US" sz="1100" dirty="0" smtClean="0">
                <a:solidFill>
                  <a:schemeClr val="tx2"/>
                </a:solidFill>
              </a:rPr>
              <a:t>Measure</a:t>
            </a:r>
          </a:p>
          <a:p>
            <a:pPr lvl="0" algn="ctr">
              <a:lnSpc>
                <a:spcPct val="50000"/>
              </a:lnSpc>
              <a:spcBef>
                <a:spcPct val="0"/>
              </a:spcBef>
            </a:pPr>
            <a:r>
              <a:rPr lang="en-US" sz="1100" dirty="0" smtClean="0">
                <a:solidFill>
                  <a:schemeClr val="tx2"/>
                </a:solidFill>
              </a:rPr>
              <a:t>Service</a:t>
            </a:r>
          </a:p>
          <a:p>
            <a:pPr lvl="0" algn="ctr">
              <a:lnSpc>
                <a:spcPct val="50000"/>
              </a:lnSpc>
              <a:spcBef>
                <a:spcPct val="0"/>
              </a:spcBef>
            </a:pPr>
            <a:r>
              <a:rPr lang="en-US" sz="1100" spc="-100" dirty="0" smtClean="0">
                <a:solidFill>
                  <a:schemeClr val="tx2"/>
                </a:solidFill>
              </a:rPr>
              <a:t>Consumption</a:t>
            </a:r>
            <a:endParaRPr lang="en-US" sz="1100" spc="-100" dirty="0">
              <a:solidFill>
                <a:schemeClr val="tx2"/>
              </a:solidFill>
            </a:endParaRPr>
          </a:p>
        </p:txBody>
      </p:sp>
      <p:sp>
        <p:nvSpPr>
          <p:cNvPr id="10" name="Freeform 9"/>
          <p:cNvSpPr/>
          <p:nvPr/>
        </p:nvSpPr>
        <p:spPr bwMode="gray">
          <a:xfrm>
            <a:off x="6468593"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lstStyle/>
          <a:p>
            <a:pPr lvl="0" algn="ctr">
              <a:lnSpc>
                <a:spcPct val="90000"/>
              </a:lnSpc>
              <a:spcBef>
                <a:spcPct val="0"/>
              </a:spcBef>
              <a:spcAft>
                <a:spcPct val="35000"/>
              </a:spcAft>
            </a:pPr>
            <a:r>
              <a:rPr lang="en-US" sz="1100" dirty="0" smtClean="0">
                <a:solidFill>
                  <a:schemeClr val="tx2"/>
                </a:solidFill>
              </a:rPr>
              <a:t>Invoice Business Units</a:t>
            </a:r>
            <a:endParaRPr lang="en-US" sz="1100" dirty="0">
              <a:solidFill>
                <a:schemeClr val="tx2"/>
              </a:solidFill>
            </a:endParaRPr>
          </a:p>
        </p:txBody>
      </p:sp>
      <p:sp>
        <p:nvSpPr>
          <p:cNvPr id="11" name="Freeform 10"/>
          <p:cNvSpPr/>
          <p:nvPr/>
        </p:nvSpPr>
        <p:spPr bwMode="gray">
          <a:xfrm>
            <a:off x="7485579" y="2375680"/>
            <a:ext cx="961897" cy="865037"/>
          </a:xfrm>
          <a:custGeom>
            <a:avLst/>
            <a:gdLst>
              <a:gd name="connsiteX0" fmla="*/ 0 w 961897"/>
              <a:gd name="connsiteY0" fmla="*/ 160319 h 1153383"/>
              <a:gd name="connsiteX1" fmla="*/ 160319 w 961897"/>
              <a:gd name="connsiteY1" fmla="*/ 0 h 1153383"/>
              <a:gd name="connsiteX2" fmla="*/ 801578 w 961897"/>
              <a:gd name="connsiteY2" fmla="*/ 0 h 1153383"/>
              <a:gd name="connsiteX3" fmla="*/ 961897 w 961897"/>
              <a:gd name="connsiteY3" fmla="*/ 160319 h 1153383"/>
              <a:gd name="connsiteX4" fmla="*/ 961897 w 961897"/>
              <a:gd name="connsiteY4" fmla="*/ 993064 h 1153383"/>
              <a:gd name="connsiteX5" fmla="*/ 801578 w 961897"/>
              <a:gd name="connsiteY5" fmla="*/ 1153383 h 1153383"/>
              <a:gd name="connsiteX6" fmla="*/ 160319 w 961897"/>
              <a:gd name="connsiteY6" fmla="*/ 1153383 h 1153383"/>
              <a:gd name="connsiteX7" fmla="*/ 0 w 961897"/>
              <a:gd name="connsiteY7" fmla="*/ 993064 h 1153383"/>
              <a:gd name="connsiteX8" fmla="*/ 0 w 961897"/>
              <a:gd name="connsiteY8" fmla="*/ 160319 h 115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97" h="1153383">
                <a:moveTo>
                  <a:pt x="0" y="160319"/>
                </a:moveTo>
                <a:cubicBezTo>
                  <a:pt x="0" y="71777"/>
                  <a:pt x="71777" y="0"/>
                  <a:pt x="160319" y="0"/>
                </a:cubicBezTo>
                <a:lnTo>
                  <a:pt x="801578" y="0"/>
                </a:lnTo>
                <a:cubicBezTo>
                  <a:pt x="890120" y="0"/>
                  <a:pt x="961897" y="71777"/>
                  <a:pt x="961897" y="160319"/>
                </a:cubicBezTo>
                <a:lnTo>
                  <a:pt x="961897" y="993064"/>
                </a:lnTo>
                <a:cubicBezTo>
                  <a:pt x="961897" y="1081606"/>
                  <a:pt x="890120" y="1153383"/>
                  <a:pt x="801578" y="1153383"/>
                </a:cubicBezTo>
                <a:lnTo>
                  <a:pt x="160319" y="1153383"/>
                </a:lnTo>
                <a:cubicBezTo>
                  <a:pt x="71777" y="1153383"/>
                  <a:pt x="0" y="1081606"/>
                  <a:pt x="0" y="993064"/>
                </a:cubicBezTo>
                <a:lnTo>
                  <a:pt x="0" y="160319"/>
                </a:lnTo>
                <a:close/>
              </a:path>
            </a:pathLst>
          </a:custGeom>
          <a:gradFill flip="none" rotWithShape="1">
            <a:gsLst>
              <a:gs pos="0">
                <a:schemeClr val="accent1">
                  <a:lumMod val="20000"/>
                  <a:lumOff val="80000"/>
                </a:schemeClr>
              </a:gs>
              <a:gs pos="100000">
                <a:schemeClr val="bg1"/>
              </a:gs>
            </a:gsLst>
            <a:lin ang="13500000" scaled="1"/>
            <a:tileRect/>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lstStyle/>
          <a:p>
            <a:pPr lvl="0" algn="ctr">
              <a:lnSpc>
                <a:spcPct val="90000"/>
              </a:lnSpc>
              <a:spcBef>
                <a:spcPct val="0"/>
              </a:spcBef>
              <a:spcAft>
                <a:spcPct val="35000"/>
              </a:spcAft>
            </a:pPr>
            <a:r>
              <a:rPr lang="en-US" sz="1100" dirty="0" smtClean="0">
                <a:solidFill>
                  <a:schemeClr val="tx2"/>
                </a:solidFill>
              </a:rPr>
              <a:t>Funds Transfer From BU </a:t>
            </a:r>
            <a:br>
              <a:rPr lang="en-US" sz="1100" dirty="0" smtClean="0">
                <a:solidFill>
                  <a:schemeClr val="tx2"/>
                </a:solidFill>
              </a:rPr>
            </a:br>
            <a:r>
              <a:rPr lang="en-US" sz="1100" dirty="0" smtClean="0">
                <a:solidFill>
                  <a:schemeClr val="tx2"/>
                </a:solidFill>
              </a:rPr>
              <a:t>To IT</a:t>
            </a:r>
            <a:endParaRPr lang="en-US" sz="1100" dirty="0">
              <a:solidFill>
                <a:schemeClr val="tx2"/>
              </a:solidFill>
            </a:endParaRPr>
          </a:p>
        </p:txBody>
      </p:sp>
      <p:sp>
        <p:nvSpPr>
          <p:cNvPr id="12" name="Oval 2"/>
          <p:cNvSpPr>
            <a:spLocks noChangeArrowheads="1"/>
          </p:cNvSpPr>
          <p:nvPr/>
        </p:nvSpPr>
        <p:spPr bwMode="gray">
          <a:xfrm>
            <a:off x="756197"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a:solidFill>
                  <a:schemeClr val="bg1"/>
                </a:solidFill>
              </a:rPr>
              <a:t>1</a:t>
            </a:r>
          </a:p>
        </p:txBody>
      </p:sp>
      <p:sp>
        <p:nvSpPr>
          <p:cNvPr id="13" name="Oval 3"/>
          <p:cNvSpPr>
            <a:spLocks noChangeArrowheads="1"/>
          </p:cNvSpPr>
          <p:nvPr/>
        </p:nvSpPr>
        <p:spPr bwMode="gray">
          <a:xfrm>
            <a:off x="1773181"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a:solidFill>
                  <a:schemeClr val="bg1"/>
                </a:solidFill>
              </a:rPr>
              <a:t>2</a:t>
            </a:r>
          </a:p>
        </p:txBody>
      </p:sp>
      <p:sp>
        <p:nvSpPr>
          <p:cNvPr id="14" name="Oval 4"/>
          <p:cNvSpPr>
            <a:spLocks noChangeArrowheads="1"/>
          </p:cNvSpPr>
          <p:nvPr/>
        </p:nvSpPr>
        <p:spPr bwMode="gray">
          <a:xfrm>
            <a:off x="2790165"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a:solidFill>
                  <a:schemeClr val="bg1"/>
                </a:solidFill>
              </a:rPr>
              <a:t>3</a:t>
            </a:r>
          </a:p>
        </p:txBody>
      </p:sp>
      <p:sp>
        <p:nvSpPr>
          <p:cNvPr id="15" name="Oval 5"/>
          <p:cNvSpPr>
            <a:spLocks noChangeArrowheads="1"/>
          </p:cNvSpPr>
          <p:nvPr/>
        </p:nvSpPr>
        <p:spPr bwMode="gray">
          <a:xfrm>
            <a:off x="3807149"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a:solidFill>
                  <a:schemeClr val="bg1"/>
                </a:solidFill>
              </a:rPr>
              <a:t>4</a:t>
            </a:r>
          </a:p>
        </p:txBody>
      </p:sp>
      <p:sp>
        <p:nvSpPr>
          <p:cNvPr id="16" name="Oval 6"/>
          <p:cNvSpPr>
            <a:spLocks noChangeArrowheads="1"/>
          </p:cNvSpPr>
          <p:nvPr/>
        </p:nvSpPr>
        <p:spPr bwMode="gray">
          <a:xfrm>
            <a:off x="4824133"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a:solidFill>
                  <a:schemeClr val="bg1"/>
                </a:solidFill>
              </a:rPr>
              <a:t>5</a:t>
            </a:r>
          </a:p>
        </p:txBody>
      </p:sp>
      <p:sp>
        <p:nvSpPr>
          <p:cNvPr id="17" name="Oval 7"/>
          <p:cNvSpPr>
            <a:spLocks noChangeArrowheads="1"/>
          </p:cNvSpPr>
          <p:nvPr/>
        </p:nvSpPr>
        <p:spPr bwMode="gray">
          <a:xfrm>
            <a:off x="5841117"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a:solidFill>
                  <a:schemeClr val="bg1"/>
                </a:solidFill>
              </a:rPr>
              <a:t>6</a:t>
            </a:r>
          </a:p>
        </p:txBody>
      </p:sp>
      <p:sp>
        <p:nvSpPr>
          <p:cNvPr id="18" name="Oval 7"/>
          <p:cNvSpPr>
            <a:spLocks noChangeArrowheads="1"/>
          </p:cNvSpPr>
          <p:nvPr/>
        </p:nvSpPr>
        <p:spPr bwMode="gray">
          <a:xfrm>
            <a:off x="6858101"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smtClean="0">
                <a:solidFill>
                  <a:schemeClr val="bg1"/>
                </a:solidFill>
              </a:rPr>
              <a:t>7</a:t>
            </a:r>
            <a:endParaRPr lang="en-US" sz="1000" b="1" dirty="0">
              <a:solidFill>
                <a:schemeClr val="bg1"/>
              </a:solidFill>
            </a:endParaRPr>
          </a:p>
        </p:txBody>
      </p:sp>
      <p:sp>
        <p:nvSpPr>
          <p:cNvPr id="19" name="Oval 7"/>
          <p:cNvSpPr>
            <a:spLocks noChangeArrowheads="1"/>
          </p:cNvSpPr>
          <p:nvPr/>
        </p:nvSpPr>
        <p:spPr bwMode="gray">
          <a:xfrm>
            <a:off x="7875087" y="2276499"/>
            <a:ext cx="182880" cy="182880"/>
          </a:xfrm>
          <a:prstGeom prst="ellipse">
            <a:avLst/>
          </a:prstGeom>
          <a:solidFill>
            <a:schemeClr val="tx2"/>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0" tIns="0" rIns="0" bIns="0" anchor="ctr"/>
          <a:lstStyle/>
          <a:p>
            <a:pPr algn="ctr"/>
            <a:r>
              <a:rPr lang="en-US" sz="1000" b="1" dirty="0" smtClean="0">
                <a:solidFill>
                  <a:schemeClr val="bg1"/>
                </a:solidFill>
              </a:rPr>
              <a:t>8</a:t>
            </a:r>
            <a:endParaRPr lang="en-US" sz="1000" b="1" dirty="0">
              <a:solidFill>
                <a:schemeClr val="bg1"/>
              </a:solidFill>
            </a:endParaRPr>
          </a:p>
        </p:txBody>
      </p:sp>
      <p:sp>
        <p:nvSpPr>
          <p:cNvPr id="28" name="Rectangle 27"/>
          <p:cNvSpPr/>
          <p:nvPr/>
        </p:nvSpPr>
        <p:spPr bwMode="gray">
          <a:xfrm>
            <a:off x="2448444" y="1873250"/>
            <a:ext cx="2995733"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r>
              <a:rPr lang="en-US" sz="1600" b="1" dirty="0" smtClean="0">
                <a:solidFill>
                  <a:srgbClr val="52D527"/>
                </a:solidFill>
              </a:rPr>
              <a:t>PRICING ANALYSIS</a:t>
            </a:r>
          </a:p>
        </p:txBody>
      </p:sp>
      <p:sp>
        <p:nvSpPr>
          <p:cNvPr id="29" name="Rectangle 28"/>
          <p:cNvSpPr/>
          <p:nvPr/>
        </p:nvSpPr>
        <p:spPr bwMode="gray">
          <a:xfrm>
            <a:off x="5444177" y="1873250"/>
            <a:ext cx="2937788"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r>
              <a:rPr lang="en-US" sz="1600" b="1" dirty="0" smtClean="0">
                <a:solidFill>
                  <a:srgbClr val="52D527"/>
                </a:solidFill>
              </a:rPr>
              <a:t>METERING/INVOICING</a:t>
            </a:r>
          </a:p>
        </p:txBody>
      </p:sp>
      <p:sp>
        <p:nvSpPr>
          <p:cNvPr id="30" name="TextBox 29"/>
          <p:cNvSpPr txBox="1"/>
          <p:nvPr/>
        </p:nvSpPr>
        <p:spPr bwMode="gray">
          <a:xfrm>
            <a:off x="374592" y="1873250"/>
            <a:ext cx="1958638" cy="246221"/>
          </a:xfrm>
          <a:prstGeom prst="rect">
            <a:avLst/>
          </a:prstGeom>
          <a:noFill/>
        </p:spPr>
        <p:txBody>
          <a:bodyPr wrap="square" lIns="0" tIns="0" rIns="0" bIns="0" rtlCol="0" anchor="t" anchorCtr="0">
            <a:spAutoFit/>
          </a:bodyPr>
          <a:lstStyle/>
          <a:p>
            <a:pPr algn="ctr"/>
            <a:r>
              <a:rPr lang="en-US" sz="1600" b="1" dirty="0" smtClean="0">
                <a:solidFill>
                  <a:srgbClr val="52D527"/>
                </a:solidFill>
              </a:rPr>
              <a:t>SERVICE COSTING</a:t>
            </a:r>
          </a:p>
        </p:txBody>
      </p:sp>
      <p:cxnSp>
        <p:nvCxnSpPr>
          <p:cNvPr id="31" name="Straight Connector 30"/>
          <p:cNvCxnSpPr/>
          <p:nvPr/>
        </p:nvCxnSpPr>
        <p:spPr bwMode="gray">
          <a:xfrm>
            <a:off x="5444178" y="2161285"/>
            <a:ext cx="2995395" cy="0"/>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a:off x="2391633" y="2161285"/>
            <a:ext cx="2995395" cy="0"/>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a:off x="374592" y="2161285"/>
            <a:ext cx="1958085" cy="0"/>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sp>
        <p:nvSpPr>
          <p:cNvPr id="34" name="Text Box 50"/>
          <p:cNvSpPr>
            <a:spLocks noChangeArrowheads="1"/>
          </p:cNvSpPr>
          <p:nvPr/>
        </p:nvSpPr>
        <p:spPr bwMode="auto">
          <a:xfrm>
            <a:off x="5219700" y="3797300"/>
            <a:ext cx="2956957" cy="1480606"/>
          </a:xfrm>
          <a:prstGeom prst="homePlate">
            <a:avLst>
              <a:gd name="adj" fmla="val 24109"/>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76200" dir="18900000" sy="23000" kx="-1200000" algn="bl" rotWithShape="0">
              <a:prstClr val="black">
                <a:alpha val="2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tIns="182880" anchor="ctr" anchorCtr="1"/>
          <a:lstStyle/>
          <a:p>
            <a:pPr marL="225425">
              <a:lnSpc>
                <a:spcPct val="80000"/>
              </a:lnSpc>
              <a:buClr>
                <a:srgbClr val="000000"/>
              </a:buClr>
            </a:pPr>
            <a:r>
              <a:rPr lang="en-US" sz="2000" b="1" dirty="0" smtClean="0">
                <a:solidFill>
                  <a:srgbClr val="FFFFFF"/>
                </a:solidFill>
              </a:rPr>
              <a:t>Phase 3</a:t>
            </a:r>
          </a:p>
          <a:p>
            <a:pPr marL="225425">
              <a:lnSpc>
                <a:spcPct val="80000"/>
              </a:lnSpc>
              <a:buClr>
                <a:srgbClr val="000000"/>
              </a:buClr>
            </a:pPr>
            <a:r>
              <a:rPr lang="en-US" sz="2800" b="1" dirty="0" smtClean="0">
                <a:solidFill>
                  <a:srgbClr val="FFFFFF"/>
                </a:solidFill>
              </a:rPr>
              <a:t>Operate</a:t>
            </a:r>
            <a:endParaRPr lang="en-US" sz="2800" b="1" dirty="0">
              <a:solidFill>
                <a:srgbClr val="FFFFFF"/>
              </a:solidFill>
            </a:endParaRPr>
          </a:p>
        </p:txBody>
      </p:sp>
      <p:sp>
        <p:nvSpPr>
          <p:cNvPr id="35" name="Text Box 20"/>
          <p:cNvSpPr>
            <a:spLocks noChangeArrowheads="1"/>
          </p:cNvSpPr>
          <p:nvPr/>
        </p:nvSpPr>
        <p:spPr bwMode="auto">
          <a:xfrm>
            <a:off x="2679700" y="3797300"/>
            <a:ext cx="2989041" cy="1480606"/>
          </a:xfrm>
          <a:prstGeom prst="homePlate">
            <a:avLst>
              <a:gd name="adj" fmla="val 24705"/>
            </a:avLst>
          </a:prstGeom>
          <a:gradFill>
            <a:gsLst>
              <a:gs pos="0">
                <a:schemeClr val="accent3">
                  <a:lumMod val="75000"/>
                </a:schemeClr>
              </a:gs>
              <a:gs pos="35000">
                <a:schemeClr val="accent1">
                  <a:lumMod val="75000"/>
                </a:schemeClr>
              </a:gs>
              <a:gs pos="100000">
                <a:schemeClr val="accent1"/>
              </a:gs>
            </a:gsLst>
          </a:gradFill>
          <a:ln w="12700">
            <a:solidFill>
              <a:srgbClr val="1A448A"/>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tIns="182880" bIns="0" anchor="ctr" anchorCtr="1"/>
          <a:lstStyle/>
          <a:p>
            <a:pPr marL="168275">
              <a:lnSpc>
                <a:spcPct val="50000"/>
              </a:lnSpc>
              <a:spcBef>
                <a:spcPts val="600"/>
              </a:spcBef>
              <a:buClr>
                <a:srgbClr val="000000"/>
              </a:buClr>
            </a:pPr>
            <a:r>
              <a:rPr lang="en-US" sz="2000" b="1" dirty="0" smtClean="0">
                <a:solidFill>
                  <a:srgbClr val="FFFFFF"/>
                </a:solidFill>
              </a:rPr>
              <a:t>Phase 2 </a:t>
            </a:r>
          </a:p>
          <a:p>
            <a:pPr marL="168275">
              <a:lnSpc>
                <a:spcPct val="50000"/>
              </a:lnSpc>
              <a:spcBef>
                <a:spcPts val="600"/>
              </a:spcBef>
              <a:buClr>
                <a:srgbClr val="000000"/>
              </a:buClr>
            </a:pPr>
            <a:r>
              <a:rPr lang="en-US" sz="2800" b="1" dirty="0" smtClean="0">
                <a:solidFill>
                  <a:srgbClr val="FFFFFF"/>
                </a:solidFill>
              </a:rPr>
              <a:t>Baseline</a:t>
            </a:r>
            <a:endParaRPr lang="en-US" sz="2800" b="1" dirty="0">
              <a:solidFill>
                <a:srgbClr val="FFFFFF"/>
              </a:solidFill>
            </a:endParaRPr>
          </a:p>
        </p:txBody>
      </p:sp>
      <p:sp>
        <p:nvSpPr>
          <p:cNvPr id="36" name="Text Box 19"/>
          <p:cNvSpPr>
            <a:spLocks noChangeArrowheads="1"/>
          </p:cNvSpPr>
          <p:nvPr/>
        </p:nvSpPr>
        <p:spPr bwMode="auto">
          <a:xfrm>
            <a:off x="416379" y="3794470"/>
            <a:ext cx="2743200" cy="1478477"/>
          </a:xfrm>
          <a:prstGeom prst="homePlate">
            <a:avLst>
              <a:gd name="adj" fmla="val 26112"/>
            </a:avLst>
          </a:prstGeom>
          <a:gradFill>
            <a:gsLst>
              <a:gs pos="0">
                <a:schemeClr val="accent1">
                  <a:lumMod val="75000"/>
                </a:schemeClr>
              </a:gs>
              <a:gs pos="35000">
                <a:schemeClr val="accent1"/>
              </a:gs>
              <a:gs pos="100000">
                <a:schemeClr val="accent1">
                  <a:lumMod val="60000"/>
                  <a:lumOff val="40000"/>
                </a:schemeClr>
              </a:gs>
            </a:gsLst>
          </a:grad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tIns="182880" anchor="ctr" anchorCtr="1"/>
          <a:lstStyle/>
          <a:p>
            <a:pPr>
              <a:lnSpc>
                <a:spcPct val="80000"/>
              </a:lnSpc>
              <a:buClr>
                <a:srgbClr val="000000"/>
              </a:buClr>
            </a:pPr>
            <a:r>
              <a:rPr lang="en-US" sz="2000" b="1" dirty="0" smtClean="0">
                <a:solidFill>
                  <a:srgbClr val="FFFFFF"/>
                </a:solidFill>
              </a:rPr>
              <a:t>Phase 1</a:t>
            </a:r>
          </a:p>
          <a:p>
            <a:pPr>
              <a:lnSpc>
                <a:spcPct val="80000"/>
              </a:lnSpc>
              <a:buClr>
                <a:srgbClr val="000000"/>
              </a:buClr>
            </a:pPr>
            <a:r>
              <a:rPr lang="en-US" sz="2800" b="1" dirty="0" smtClean="0">
                <a:solidFill>
                  <a:srgbClr val="FFFFFF"/>
                </a:solidFill>
              </a:rPr>
              <a:t>Design</a:t>
            </a:r>
            <a:endParaRPr lang="en-US" sz="2800" b="1" dirty="0">
              <a:solidFill>
                <a:srgbClr val="FFFFFF"/>
              </a:solidFill>
            </a:endParaRPr>
          </a:p>
        </p:txBody>
      </p:sp>
      <p:sp>
        <p:nvSpPr>
          <p:cNvPr id="44" name="Rounded Rectangle 43"/>
          <p:cNvSpPr/>
          <p:nvPr/>
        </p:nvSpPr>
        <p:spPr bwMode="auto">
          <a:xfrm>
            <a:off x="1409535" y="747259"/>
            <a:ext cx="6462584" cy="903741"/>
          </a:xfrm>
          <a:prstGeom prst="roundRect">
            <a:avLst>
              <a:gd name="adj" fmla="val 10082"/>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marL="234950">
              <a:spcBef>
                <a:spcPts val="1200"/>
              </a:spcBef>
              <a:spcAft>
                <a:spcPts val="800"/>
              </a:spcAft>
              <a:buClr>
                <a:srgbClr val="000000"/>
              </a:buClr>
              <a:defRPr/>
            </a:pPr>
            <a:r>
              <a:rPr lang="en-US" sz="2800" dirty="0" smtClean="0">
                <a:solidFill>
                  <a:schemeClr val="bg1"/>
                </a:solidFill>
              </a:rPr>
              <a:t>The Business Model Includes Services, Costs, Pricing, and Budget</a:t>
            </a:r>
            <a:endParaRPr lang="en-US" sz="2000" i="1" dirty="0">
              <a:solidFill>
                <a:schemeClr val="bg1"/>
              </a:solidFill>
            </a:endParaRPr>
          </a:p>
        </p:txBody>
      </p:sp>
    </p:spTree>
    <p:extLst>
      <p:ext uri="{BB962C8B-B14F-4D97-AF65-F5344CB8AC3E}">
        <p14:creationId xmlns:p14="http://schemas.microsoft.com/office/powerpoint/2010/main" val="196965359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000"/>
                                        <p:tgtEl>
                                          <p:spTgt spid="36"/>
                                        </p:tgtEl>
                                        <p:attrNameLst>
                                          <p:attrName>ppt_x</p:attrName>
                                        </p:attrNameLst>
                                      </p:cBhvr>
                                      <p:tavLst>
                                        <p:tav tm="0">
                                          <p:val>
                                            <p:strVal val="#ppt_x-#ppt_w*1.125000"/>
                                          </p:val>
                                        </p:tav>
                                        <p:tav tm="100000">
                                          <p:val>
                                            <p:strVal val="#ppt_x"/>
                                          </p:val>
                                        </p:tav>
                                      </p:tavLst>
                                    </p:anim>
                                    <p:animEffect transition="in" filter="wipe(right)">
                                      <p:cBhvr>
                                        <p:cTn id="13" dur="1000"/>
                                        <p:tgtEl>
                                          <p:spTgt spid="36"/>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000"/>
                                        <p:tgtEl>
                                          <p:spTgt spid="35"/>
                                        </p:tgtEl>
                                        <p:attrNameLst>
                                          <p:attrName>ppt_x</p:attrName>
                                        </p:attrNameLst>
                                      </p:cBhvr>
                                      <p:tavLst>
                                        <p:tav tm="0">
                                          <p:val>
                                            <p:strVal val="#ppt_x-#ppt_w*1.125000"/>
                                          </p:val>
                                        </p:tav>
                                        <p:tav tm="100000">
                                          <p:val>
                                            <p:strVal val="#ppt_x"/>
                                          </p:val>
                                        </p:tav>
                                      </p:tavLst>
                                    </p:anim>
                                    <p:animEffect transition="in" filter="wipe(right)">
                                      <p:cBhvr>
                                        <p:cTn id="18" dur="1000"/>
                                        <p:tgtEl>
                                          <p:spTgt spid="35"/>
                                        </p:tgtEl>
                                      </p:cBhvr>
                                    </p:animEffect>
                                  </p:childTnLst>
                                </p:cTn>
                              </p:par>
                            </p:childTnLst>
                          </p:cTn>
                        </p:par>
                        <p:par>
                          <p:cTn id="19" fill="hold">
                            <p:stCondLst>
                              <p:cond delay="2000"/>
                            </p:stCondLst>
                            <p:childTnLst>
                              <p:par>
                                <p:cTn id="20" presetID="1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p:tgtEl>
                                          <p:spTgt spid="34"/>
                                        </p:tgtEl>
                                        <p:attrNameLst>
                                          <p:attrName>ppt_x</p:attrName>
                                        </p:attrNameLst>
                                      </p:cBhvr>
                                      <p:tavLst>
                                        <p:tav tm="0">
                                          <p:val>
                                            <p:strVal val="#ppt_x-#ppt_w*1.125000"/>
                                          </p:val>
                                        </p:tav>
                                        <p:tav tm="100000">
                                          <p:val>
                                            <p:strVal val="#ppt_x"/>
                                          </p:val>
                                        </p:tav>
                                      </p:tavLst>
                                    </p:anim>
                                    <p:animEffect transition="in" filter="wipe(right)">
                                      <p:cBhvr>
                                        <p:cTn id="2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bwMode="gray"/>
        <p:txBody>
          <a:bodyPr/>
          <a:lstStyle/>
          <a:p>
            <a:pPr lvl="0"/>
            <a:r>
              <a:rPr lang="en-US" dirty="0" smtClean="0"/>
              <a:t>Benefits of Transformation to IT as a Service</a:t>
            </a:r>
            <a:endParaRPr lang="en-US" dirty="0"/>
          </a:p>
        </p:txBody>
      </p:sp>
      <p:pic>
        <p:nvPicPr>
          <p:cNvPr id="53" name="Picture 52"/>
          <p:cNvPicPr>
            <a:picLocks noChangeAspect="1"/>
          </p:cNvPicPr>
          <p:nvPr/>
        </p:nvPicPr>
        <p:blipFill rotWithShape="1">
          <a:blip r:embed="rId3" cstate="email">
            <a:duotone>
              <a:schemeClr val="bg2">
                <a:shade val="45000"/>
                <a:satMod val="135000"/>
              </a:schemeClr>
              <a:prstClr val="white"/>
            </a:duotone>
            <a:lum bright="10000"/>
            <a:extLst>
              <a:ext uri="{28A0092B-C50C-407E-A947-70E740481C1C}">
                <a14:useLocalDpi xmlns:a14="http://schemas.microsoft.com/office/drawing/2010/main"/>
              </a:ext>
            </a:extLst>
          </a:blip>
          <a:srcRect/>
          <a:stretch/>
        </p:blipFill>
        <p:spPr bwMode="gray">
          <a:xfrm>
            <a:off x="1115580" y="2046288"/>
            <a:ext cx="6912840" cy="2938535"/>
          </a:xfrm>
          <a:prstGeom prst="rect">
            <a:avLst/>
          </a:prstGeom>
        </p:spPr>
      </p:pic>
      <p:cxnSp>
        <p:nvCxnSpPr>
          <p:cNvPr id="54" name="Straight Connector 53"/>
          <p:cNvCxnSpPr/>
          <p:nvPr/>
        </p:nvCxnSpPr>
        <p:spPr bwMode="gray">
          <a:xfrm>
            <a:off x="3419474" y="2019229"/>
            <a:ext cx="0" cy="29876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gray">
          <a:xfrm>
            <a:off x="5724524" y="2046360"/>
            <a:ext cx="0" cy="2937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6" name="Group 83"/>
          <p:cNvGrpSpPr/>
          <p:nvPr/>
        </p:nvGrpSpPr>
        <p:grpSpPr bwMode="gray">
          <a:xfrm>
            <a:off x="1111608" y="4991095"/>
            <a:ext cx="6937528" cy="240950"/>
            <a:chOff x="1111609" y="4306810"/>
            <a:chExt cx="6937528" cy="240950"/>
          </a:xfrm>
        </p:grpSpPr>
        <p:cxnSp>
          <p:nvCxnSpPr>
            <p:cNvPr id="57" name="Straight Arrow Connector 56"/>
            <p:cNvCxnSpPr/>
            <p:nvPr/>
          </p:nvCxnSpPr>
          <p:spPr bwMode="gray">
            <a:xfrm rot="16200000" flipH="1">
              <a:off x="7492766" y="3752741"/>
              <a:ext cx="1353" cy="1111388"/>
            </a:xfrm>
            <a:prstGeom prst="straightConnector1">
              <a:avLst/>
            </a:prstGeom>
            <a:ln w="28575">
              <a:solidFill>
                <a:srgbClr val="33333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gray">
            <a:xfrm rot="16200000" flipH="1">
              <a:off x="5744333" y="3139357"/>
              <a:ext cx="1354" cy="2338154"/>
            </a:xfrm>
            <a:prstGeom prst="straightConnector1">
              <a:avLst/>
            </a:prstGeom>
            <a:ln w="28575">
              <a:solidFill>
                <a:srgbClr val="33333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bwMode="gray">
            <a:xfrm rot="5400000" flipH="1" flipV="1">
              <a:off x="3406048" y="3138884"/>
              <a:ext cx="2301" cy="2338154"/>
            </a:xfrm>
            <a:prstGeom prst="straightConnector1">
              <a:avLst/>
            </a:prstGeom>
            <a:ln w="28575">
              <a:solidFill>
                <a:srgbClr val="33333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gray">
            <a:xfrm>
              <a:off x="1111609" y="4309123"/>
              <a:ext cx="1129837" cy="1"/>
            </a:xfrm>
            <a:prstGeom prst="straightConnector1">
              <a:avLst/>
            </a:prstGeom>
            <a:ln w="28575">
              <a:solidFill>
                <a:srgbClr val="33333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Box 82"/>
            <p:cNvSpPr txBox="1">
              <a:spLocks noChangeArrowheads="1"/>
            </p:cNvSpPr>
            <p:nvPr/>
          </p:nvSpPr>
          <p:spPr bwMode="gray">
            <a:xfrm>
              <a:off x="1926245" y="4363094"/>
              <a:ext cx="564758" cy="184666"/>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1200" b="1" dirty="0" smtClean="0">
                  <a:solidFill>
                    <a:srgbClr val="333333"/>
                  </a:solidFill>
                  <a:latin typeface="+mj-lt"/>
                  <a:cs typeface="Arial" charset="0"/>
                </a:rPr>
                <a:t>2004-08</a:t>
              </a:r>
              <a:endParaRPr lang="en-US" sz="1200" b="1" dirty="0">
                <a:solidFill>
                  <a:srgbClr val="333333"/>
                </a:solidFill>
                <a:latin typeface="+mj-lt"/>
                <a:cs typeface="Arial" charset="0"/>
              </a:endParaRPr>
            </a:p>
          </p:txBody>
        </p:sp>
        <p:sp>
          <p:nvSpPr>
            <p:cNvPr id="62" name="Text Box 85"/>
            <p:cNvSpPr txBox="1">
              <a:spLocks noChangeArrowheads="1"/>
            </p:cNvSpPr>
            <p:nvPr/>
          </p:nvSpPr>
          <p:spPr bwMode="gray">
            <a:xfrm>
              <a:off x="4322474" y="4363094"/>
              <a:ext cx="564758" cy="184666"/>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1200" b="1" dirty="0" smtClean="0">
                  <a:solidFill>
                    <a:schemeClr val="tx1"/>
                  </a:solidFill>
                  <a:latin typeface="+mj-lt"/>
                  <a:cs typeface="Arial" charset="0"/>
                </a:rPr>
                <a:t>2009-10</a:t>
              </a:r>
              <a:endParaRPr lang="en-US" sz="1200" b="1" dirty="0">
                <a:solidFill>
                  <a:schemeClr val="tx1"/>
                </a:solidFill>
                <a:latin typeface="+mj-lt"/>
                <a:cs typeface="Arial" charset="0"/>
              </a:endParaRPr>
            </a:p>
          </p:txBody>
        </p:sp>
        <p:sp>
          <p:nvSpPr>
            <p:cNvPr id="63" name="Text Box 85"/>
            <p:cNvSpPr txBox="1">
              <a:spLocks noChangeArrowheads="1"/>
            </p:cNvSpPr>
            <p:nvPr/>
          </p:nvSpPr>
          <p:spPr bwMode="gray">
            <a:xfrm>
              <a:off x="6532000" y="4363094"/>
              <a:ext cx="817306" cy="184666"/>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1200" b="1" dirty="0" smtClean="0">
                  <a:solidFill>
                    <a:srgbClr val="333333"/>
                  </a:solidFill>
                  <a:latin typeface="+mj-lt"/>
                  <a:cs typeface="Arial" charset="0"/>
                </a:rPr>
                <a:t>2011-2012+</a:t>
              </a:r>
              <a:endParaRPr lang="en-US" sz="1200" b="1" dirty="0">
                <a:solidFill>
                  <a:srgbClr val="333333"/>
                </a:solidFill>
                <a:latin typeface="+mj-lt"/>
                <a:cs typeface="Arial" charset="0"/>
              </a:endParaRPr>
            </a:p>
          </p:txBody>
        </p:sp>
      </p:grpSp>
      <p:grpSp>
        <p:nvGrpSpPr>
          <p:cNvPr id="64" name="Group 91"/>
          <p:cNvGrpSpPr/>
          <p:nvPr/>
        </p:nvGrpSpPr>
        <p:grpSpPr bwMode="gray">
          <a:xfrm>
            <a:off x="1107023" y="1585985"/>
            <a:ext cx="6921396" cy="387798"/>
            <a:chOff x="1107024" y="944297"/>
            <a:chExt cx="6921396" cy="387798"/>
          </a:xfrm>
        </p:grpSpPr>
        <p:sp>
          <p:nvSpPr>
            <p:cNvPr id="65" name="Text Box 100"/>
            <p:cNvSpPr txBox="1">
              <a:spLocks noChangeArrowheads="1"/>
            </p:cNvSpPr>
            <p:nvPr/>
          </p:nvSpPr>
          <p:spPr bwMode="gray">
            <a:xfrm>
              <a:off x="1107024" y="944297"/>
              <a:ext cx="227320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2000" b="1">
                  <a:solidFill>
                    <a:schemeClr val="tx1"/>
                  </a:solidFill>
                  <a:latin typeface="Arial" charset="0"/>
                  <a:cs typeface="Arial" charset="0"/>
                </a:defRPr>
              </a:lvl1pPr>
              <a:lvl2pPr marL="742950" indent="-285750" algn="l">
                <a:defRPr sz="2000" b="1">
                  <a:solidFill>
                    <a:schemeClr val="tx1"/>
                  </a:solidFill>
                  <a:latin typeface="Arial" charset="0"/>
                  <a:cs typeface="Arial" charset="0"/>
                </a:defRPr>
              </a:lvl2pPr>
              <a:lvl3pPr marL="1143000" indent="-228600" algn="l">
                <a:defRPr sz="2000" b="1">
                  <a:solidFill>
                    <a:schemeClr val="tx1"/>
                  </a:solidFill>
                  <a:latin typeface="Arial" charset="0"/>
                  <a:cs typeface="Arial" charset="0"/>
                </a:defRPr>
              </a:lvl3pPr>
              <a:lvl4pPr marL="1600200" indent="-228600" algn="l">
                <a:defRPr sz="2000" b="1">
                  <a:solidFill>
                    <a:schemeClr val="tx1"/>
                  </a:solidFill>
                  <a:latin typeface="Arial" charset="0"/>
                  <a:cs typeface="Arial" charset="0"/>
                </a:defRPr>
              </a:lvl4pPr>
              <a:lvl5pPr marL="2057400" indent="-228600" algn="l">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lnSpc>
                  <a:spcPct val="90000"/>
                </a:lnSpc>
                <a:buClr>
                  <a:srgbClr val="007DC3"/>
                </a:buClr>
              </a:pPr>
              <a:r>
                <a:rPr lang="en-US" sz="1600" dirty="0" smtClean="0">
                  <a:solidFill>
                    <a:srgbClr val="1A0499"/>
                  </a:solidFill>
                  <a:latin typeface="+mj-lt"/>
                </a:rPr>
                <a:t>IT PRODUCTION</a:t>
              </a:r>
              <a:r>
                <a:rPr lang="en-US" sz="1400" dirty="0" smtClean="0">
                  <a:solidFill>
                    <a:srgbClr val="5F5F5F"/>
                  </a:solidFill>
                  <a:latin typeface="+mj-lt"/>
                </a:rPr>
                <a:t/>
              </a:r>
              <a:br>
                <a:rPr lang="en-US" sz="1400" dirty="0" smtClean="0">
                  <a:solidFill>
                    <a:srgbClr val="5F5F5F"/>
                  </a:solidFill>
                  <a:latin typeface="+mj-lt"/>
                </a:rPr>
              </a:br>
              <a:r>
                <a:rPr lang="en-US" sz="1200" dirty="0" smtClean="0">
                  <a:solidFill>
                    <a:srgbClr val="5F5F5F"/>
                  </a:solidFill>
                  <a:latin typeface="+mj-lt"/>
                </a:rPr>
                <a:t>Infrastructure Focus</a:t>
              </a:r>
              <a:endParaRPr lang="en-US" sz="1100" dirty="0">
                <a:solidFill>
                  <a:srgbClr val="5F5F5F"/>
                </a:solidFill>
                <a:latin typeface="+mj-lt"/>
              </a:endParaRPr>
            </a:p>
          </p:txBody>
        </p:sp>
        <p:sp>
          <p:nvSpPr>
            <p:cNvPr id="66" name="Text Box 100"/>
            <p:cNvSpPr txBox="1">
              <a:spLocks noChangeArrowheads="1"/>
            </p:cNvSpPr>
            <p:nvPr/>
          </p:nvSpPr>
          <p:spPr bwMode="gray">
            <a:xfrm>
              <a:off x="3289886" y="944297"/>
              <a:ext cx="256422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000" b="1">
                  <a:solidFill>
                    <a:schemeClr val="tx1"/>
                  </a:solidFill>
                  <a:latin typeface="Arial" charset="0"/>
                  <a:cs typeface="Arial" charset="0"/>
                </a:defRPr>
              </a:lvl1pPr>
              <a:lvl2pPr marL="742950" indent="-285750" algn="l">
                <a:defRPr sz="2000" b="1">
                  <a:solidFill>
                    <a:schemeClr val="tx1"/>
                  </a:solidFill>
                  <a:latin typeface="Arial" charset="0"/>
                  <a:cs typeface="Arial" charset="0"/>
                </a:defRPr>
              </a:lvl2pPr>
              <a:lvl3pPr marL="1143000" indent="-228600" algn="l">
                <a:defRPr sz="2000" b="1">
                  <a:solidFill>
                    <a:schemeClr val="tx1"/>
                  </a:solidFill>
                  <a:latin typeface="Arial" charset="0"/>
                  <a:cs typeface="Arial" charset="0"/>
                </a:defRPr>
              </a:lvl3pPr>
              <a:lvl4pPr marL="1600200" indent="-228600" algn="l">
                <a:defRPr sz="2000" b="1">
                  <a:solidFill>
                    <a:schemeClr val="tx1"/>
                  </a:solidFill>
                  <a:latin typeface="Arial" charset="0"/>
                  <a:cs typeface="Arial" charset="0"/>
                </a:defRPr>
              </a:lvl4pPr>
              <a:lvl5pPr marL="2057400" indent="-228600" algn="l">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lnSpc>
                  <a:spcPct val="90000"/>
                </a:lnSpc>
                <a:buClr>
                  <a:srgbClr val="007DC3"/>
                </a:buClr>
              </a:pPr>
              <a:r>
                <a:rPr lang="en-US" sz="1600" dirty="0" smtClean="0">
                  <a:solidFill>
                    <a:srgbClr val="1A0499"/>
                  </a:solidFill>
                  <a:latin typeface="+mj-lt"/>
                </a:rPr>
                <a:t>BUSINESS PRODUCTION</a:t>
              </a:r>
              <a:r>
                <a:rPr lang="en-US" sz="1600" dirty="0" smtClean="0">
                  <a:solidFill>
                    <a:srgbClr val="4CCAFF"/>
                  </a:solidFill>
                  <a:latin typeface="+mj-lt"/>
                </a:rPr>
                <a:t/>
              </a:r>
              <a:br>
                <a:rPr lang="en-US" sz="1600" dirty="0" smtClean="0">
                  <a:solidFill>
                    <a:srgbClr val="4CCAFF"/>
                  </a:solidFill>
                  <a:latin typeface="+mj-lt"/>
                </a:rPr>
              </a:br>
              <a:r>
                <a:rPr lang="en-US" sz="1200" dirty="0" smtClean="0">
                  <a:solidFill>
                    <a:srgbClr val="5F5F5F"/>
                  </a:solidFill>
                  <a:latin typeface="+mj-lt"/>
                </a:rPr>
                <a:t>Applications Focus</a:t>
              </a:r>
              <a:endParaRPr lang="en-US" sz="1200" dirty="0">
                <a:solidFill>
                  <a:srgbClr val="5F5F5F"/>
                </a:solidFill>
                <a:latin typeface="+mj-lt"/>
              </a:endParaRPr>
            </a:p>
          </p:txBody>
        </p:sp>
        <p:sp>
          <p:nvSpPr>
            <p:cNvPr id="67" name="Text Box 100"/>
            <p:cNvSpPr txBox="1">
              <a:spLocks noChangeArrowheads="1"/>
            </p:cNvSpPr>
            <p:nvPr/>
          </p:nvSpPr>
          <p:spPr bwMode="gray">
            <a:xfrm>
              <a:off x="5724140" y="944297"/>
              <a:ext cx="2304280"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2000" b="1">
                  <a:solidFill>
                    <a:schemeClr val="tx1"/>
                  </a:solidFill>
                  <a:latin typeface="Arial" charset="0"/>
                  <a:cs typeface="Arial" charset="0"/>
                </a:defRPr>
              </a:lvl1pPr>
              <a:lvl2pPr marL="742950" indent="-285750" algn="l">
                <a:defRPr sz="2000" b="1">
                  <a:solidFill>
                    <a:schemeClr val="tx1"/>
                  </a:solidFill>
                  <a:latin typeface="Arial" charset="0"/>
                  <a:cs typeface="Arial" charset="0"/>
                </a:defRPr>
              </a:lvl2pPr>
              <a:lvl3pPr marL="1143000" indent="-228600" algn="l">
                <a:defRPr sz="2000" b="1">
                  <a:solidFill>
                    <a:schemeClr val="tx1"/>
                  </a:solidFill>
                  <a:latin typeface="Arial" charset="0"/>
                  <a:cs typeface="Arial" charset="0"/>
                </a:defRPr>
              </a:lvl3pPr>
              <a:lvl4pPr marL="1600200" indent="-228600" algn="l">
                <a:defRPr sz="2000" b="1">
                  <a:solidFill>
                    <a:schemeClr val="tx1"/>
                  </a:solidFill>
                  <a:latin typeface="Arial" charset="0"/>
                  <a:cs typeface="Arial" charset="0"/>
                </a:defRPr>
              </a:lvl4pPr>
              <a:lvl5pPr marL="2057400" indent="-228600" algn="l">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lnSpc>
                  <a:spcPct val="90000"/>
                </a:lnSpc>
                <a:buClr>
                  <a:srgbClr val="007DC3"/>
                </a:buClr>
              </a:pPr>
              <a:r>
                <a:rPr lang="en-US" sz="1400" dirty="0" smtClean="0">
                  <a:solidFill>
                    <a:srgbClr val="1A0499"/>
                  </a:solidFill>
                  <a:latin typeface="+mj-lt"/>
                </a:rPr>
                <a:t>IT-AS-A-SERVICE</a:t>
              </a:r>
              <a:r>
                <a:rPr lang="en-US" sz="1400" dirty="0" smtClean="0">
                  <a:solidFill>
                    <a:srgbClr val="4CCAFF"/>
                  </a:solidFill>
                  <a:latin typeface="+mj-lt"/>
                </a:rPr>
                <a:t/>
              </a:r>
              <a:br>
                <a:rPr lang="en-US" sz="1400" dirty="0" smtClean="0">
                  <a:solidFill>
                    <a:srgbClr val="4CCAFF"/>
                  </a:solidFill>
                  <a:latin typeface="+mj-lt"/>
                </a:rPr>
              </a:br>
              <a:r>
                <a:rPr lang="en-US" sz="1200" dirty="0" smtClean="0">
                  <a:solidFill>
                    <a:srgbClr val="5F5F5F"/>
                  </a:solidFill>
                  <a:latin typeface="+mj-lt"/>
                </a:rPr>
                <a:t>Business Focus</a:t>
              </a:r>
              <a:endParaRPr lang="en-US" sz="1200" dirty="0">
                <a:solidFill>
                  <a:srgbClr val="5F5F5F"/>
                </a:solidFill>
                <a:latin typeface="+mj-lt"/>
              </a:endParaRPr>
            </a:p>
          </p:txBody>
        </p:sp>
      </p:grpSp>
      <p:cxnSp>
        <p:nvCxnSpPr>
          <p:cNvPr id="68" name="Straight Connector 67"/>
          <p:cNvCxnSpPr/>
          <p:nvPr/>
        </p:nvCxnSpPr>
        <p:spPr bwMode="gray">
          <a:xfrm flipV="1">
            <a:off x="977125" y="2019229"/>
            <a:ext cx="0" cy="2597949"/>
          </a:xfrm>
          <a:prstGeom prst="line">
            <a:avLst/>
          </a:prstGeom>
          <a:ln w="28575">
            <a:solidFill>
              <a:srgbClr val="33333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bwMode="gray">
          <a:xfrm rot="16200000">
            <a:off x="-5454" y="3416811"/>
            <a:ext cx="1675789" cy="197490"/>
          </a:xfrm>
          <a:prstGeom prst="rect">
            <a:avLst/>
          </a:prstGeom>
          <a:noFill/>
          <a:ln>
            <a:noFill/>
          </a:ln>
        </p:spPr>
        <p:txBody>
          <a:bodyPr wrap="square" lIns="0" tIns="0" rIns="0" bIns="0">
            <a:spAutoFit/>
          </a:bodyPr>
          <a:lstStyle>
            <a:defPPr>
              <a:defRPr lang="en-US"/>
            </a:defPPr>
            <a:lvl1pPr algn="ctr">
              <a:lnSpc>
                <a:spcPct val="90000"/>
              </a:lnSpc>
              <a:buClr>
                <a:srgbClr val="007DC3"/>
              </a:buClr>
              <a:buFontTx/>
              <a:buNone/>
              <a:defRPr sz="1400" b="0">
                <a:solidFill>
                  <a:schemeClr val="bg2">
                    <a:lumMod val="60000"/>
                    <a:lumOff val="40000"/>
                  </a:schemeClr>
                </a:solidFill>
                <a:latin typeface="MetaMediumLF-Roman" pitchFamily="34" charset="0"/>
                <a:cs typeface="Arial" charset="0"/>
              </a:defRPr>
            </a:lvl1pPr>
            <a:lvl2pPr marL="742950" indent="-285750">
              <a:defRPr sz="2000" b="1">
                <a:latin typeface="Arial" charset="0"/>
                <a:cs typeface="Arial" charset="0"/>
              </a:defRPr>
            </a:lvl2pPr>
            <a:lvl3pPr marL="1143000" indent="-228600">
              <a:defRPr sz="2000" b="1">
                <a:latin typeface="Arial" charset="0"/>
                <a:cs typeface="Arial" charset="0"/>
              </a:defRPr>
            </a:lvl3pPr>
            <a:lvl4pPr marL="1600200" indent="-228600">
              <a:defRPr sz="2000" b="1">
                <a:latin typeface="Arial" charset="0"/>
                <a:cs typeface="Arial" charset="0"/>
              </a:defRPr>
            </a:lvl4pPr>
            <a:lvl5pPr marL="2057400" indent="-228600">
              <a:defRPr sz="2000" b="1">
                <a:latin typeface="Arial" charset="0"/>
                <a:cs typeface="Arial" charset="0"/>
              </a:defRPr>
            </a:lvl5pPr>
            <a:lvl6pPr marL="2514600" indent="-228600" eaLnBrk="0" fontAlgn="base" hangingPunct="0">
              <a:spcBef>
                <a:spcPct val="0"/>
              </a:spcBef>
              <a:spcAft>
                <a:spcPct val="0"/>
              </a:spcAft>
              <a:defRPr sz="2000" b="1">
                <a:latin typeface="Arial" charset="0"/>
                <a:cs typeface="Arial" charset="0"/>
              </a:defRPr>
            </a:lvl6pPr>
            <a:lvl7pPr marL="2971800" indent="-228600" eaLnBrk="0" fontAlgn="base" hangingPunct="0">
              <a:spcBef>
                <a:spcPct val="0"/>
              </a:spcBef>
              <a:spcAft>
                <a:spcPct val="0"/>
              </a:spcAft>
              <a:defRPr sz="2000" b="1">
                <a:latin typeface="Arial" charset="0"/>
                <a:cs typeface="Arial" charset="0"/>
              </a:defRPr>
            </a:lvl7pPr>
            <a:lvl8pPr marL="3429000" indent="-228600" eaLnBrk="0" fontAlgn="base" hangingPunct="0">
              <a:spcBef>
                <a:spcPct val="0"/>
              </a:spcBef>
              <a:spcAft>
                <a:spcPct val="0"/>
              </a:spcAft>
              <a:defRPr sz="2000" b="1">
                <a:latin typeface="Arial" charset="0"/>
                <a:cs typeface="Arial" charset="0"/>
              </a:defRPr>
            </a:lvl8pPr>
            <a:lvl9pPr marL="3886200" indent="-228600" eaLnBrk="0" fontAlgn="base" hangingPunct="0">
              <a:spcBef>
                <a:spcPct val="0"/>
              </a:spcBef>
              <a:spcAft>
                <a:spcPct val="0"/>
              </a:spcAft>
              <a:defRPr sz="2000" b="1">
                <a:latin typeface="Arial" charset="0"/>
                <a:cs typeface="Arial" charset="0"/>
              </a:defRPr>
            </a:lvl9pPr>
          </a:lstStyle>
          <a:p>
            <a:r>
              <a:rPr lang="en-US" b="1" dirty="0" smtClean="0">
                <a:solidFill>
                  <a:srgbClr val="333333"/>
                </a:solidFill>
                <a:latin typeface="+mj-lt"/>
              </a:rPr>
              <a:t>% </a:t>
            </a:r>
            <a:r>
              <a:rPr lang="en-US" sz="1200" b="1" dirty="0" smtClean="0">
                <a:solidFill>
                  <a:srgbClr val="333333"/>
                </a:solidFill>
                <a:latin typeface="+mj-lt"/>
              </a:rPr>
              <a:t>VIRTUALIZED</a:t>
            </a:r>
            <a:endParaRPr lang="en-US" b="1" dirty="0">
              <a:solidFill>
                <a:srgbClr val="333333"/>
              </a:solidFill>
              <a:latin typeface="+mj-lt"/>
            </a:endParaRPr>
          </a:p>
        </p:txBody>
      </p:sp>
      <p:sp>
        <p:nvSpPr>
          <p:cNvPr id="70" name="Text Placeholder 202"/>
          <p:cNvSpPr txBox="1">
            <a:spLocks/>
          </p:cNvSpPr>
          <p:nvPr/>
        </p:nvSpPr>
        <p:spPr bwMode="gray">
          <a:xfrm>
            <a:off x="7120362" y="2400329"/>
            <a:ext cx="1541734" cy="738664"/>
          </a:xfrm>
          <a:prstGeom prst="rect">
            <a:avLst/>
          </a:prstGeom>
        </p:spPr>
        <p:txBody>
          <a:bodyPr wrap="square" lIns="0" tIns="0" rIns="0" bIns="0" anchor="t" anchorCtr="0">
            <a:spAutoFit/>
          </a:bodyPr>
          <a:lstStyle/>
          <a:p>
            <a:pPr marR="0" lvl="0" indent="3175" defTabSz="914400" rtl="0" eaLnBrk="1" fontAlgn="auto" latinLnBrk="0" hangingPunct="1">
              <a:lnSpc>
                <a:spcPct val="100000"/>
              </a:lnSpc>
              <a:spcBef>
                <a:spcPct val="20000"/>
              </a:spcBef>
              <a:spcAft>
                <a:spcPts val="0"/>
              </a:spcAft>
              <a:buClr>
                <a:srgbClr val="2C95DD"/>
              </a:buClr>
              <a:buSzTx/>
              <a:buFont typeface="Arial" pitchFamily="34" charset="0"/>
              <a:buNone/>
              <a:tabLst/>
              <a:defRPr/>
            </a:pPr>
            <a:r>
              <a:rPr kumimoji="0" lang="en-US" sz="1200" b="1" i="0" u="none" strike="noStrike" kern="1200" cap="none" spc="0" normalizeH="0" baseline="0" noProof="0" dirty="0" smtClean="0">
                <a:ln>
                  <a:noFill/>
                </a:ln>
                <a:solidFill>
                  <a:srgbClr val="008000"/>
                </a:solidFill>
                <a:effectLst>
                  <a:glow rad="101600">
                    <a:schemeClr val="bg1">
                      <a:alpha val="60000"/>
                    </a:schemeClr>
                  </a:glow>
                </a:effectLst>
                <a:uLnTx/>
                <a:uFillTx/>
                <a:ea typeface="+mn-ea"/>
                <a:cs typeface="+mn-cs"/>
              </a:rPr>
              <a:t>Percentage of IT Spend On New Capabilities </a:t>
            </a:r>
            <a:r>
              <a:rPr lang="en-US" sz="1200" b="1" dirty="0" smtClean="0">
                <a:solidFill>
                  <a:srgbClr val="008000"/>
                </a:solidFill>
                <a:effectLst>
                  <a:glow rad="101600">
                    <a:schemeClr val="bg1">
                      <a:alpha val="60000"/>
                    </a:schemeClr>
                  </a:glow>
                </a:effectLst>
              </a:rPr>
              <a:t>V</a:t>
            </a:r>
            <a:r>
              <a:rPr kumimoji="0" lang="en-US" sz="1200" b="1" i="0" u="none" strike="noStrike" kern="1200" cap="none" spc="0" normalizeH="0" baseline="0" noProof="0" dirty="0" smtClean="0">
                <a:ln>
                  <a:noFill/>
                </a:ln>
                <a:solidFill>
                  <a:srgbClr val="008000"/>
                </a:solidFill>
                <a:effectLst>
                  <a:glow rad="101600">
                    <a:schemeClr val="bg1">
                      <a:alpha val="60000"/>
                    </a:schemeClr>
                  </a:glow>
                </a:effectLst>
                <a:uLnTx/>
                <a:uFillTx/>
                <a:ea typeface="+mn-ea"/>
                <a:cs typeface="+mn-cs"/>
              </a:rPr>
              <a:t>s. Lights-On</a:t>
            </a:r>
            <a:endParaRPr kumimoji="0" lang="en-US" sz="1200" b="1" i="0" u="none" strike="noStrike" kern="1200" cap="none" spc="0" normalizeH="0" baseline="0" noProof="0" dirty="0">
              <a:ln>
                <a:noFill/>
              </a:ln>
              <a:solidFill>
                <a:srgbClr val="008000"/>
              </a:solidFill>
              <a:effectLst>
                <a:glow rad="101600">
                  <a:schemeClr val="bg1">
                    <a:alpha val="60000"/>
                  </a:schemeClr>
                </a:glow>
              </a:effectLst>
              <a:uLnTx/>
              <a:uFillTx/>
              <a:ea typeface="+mn-ea"/>
              <a:cs typeface="+mn-cs"/>
            </a:endParaRPr>
          </a:p>
        </p:txBody>
      </p:sp>
      <p:sp>
        <p:nvSpPr>
          <p:cNvPr id="71" name="Text Placeholder 202"/>
          <p:cNvSpPr txBox="1">
            <a:spLocks/>
          </p:cNvSpPr>
          <p:nvPr/>
        </p:nvSpPr>
        <p:spPr bwMode="gray">
          <a:xfrm>
            <a:off x="7120362" y="4025170"/>
            <a:ext cx="1813002" cy="553998"/>
          </a:xfrm>
          <a:prstGeom prst="rect">
            <a:avLst/>
          </a:prstGeom>
        </p:spPr>
        <p:txBody>
          <a:bodyPr wrap="square" lIns="0" tIns="0" rIns="0" bIns="0" anchor="t" anchorCtr="0">
            <a:spAutoFit/>
          </a:bodyPr>
          <a:lstStyle/>
          <a:p>
            <a:pPr marR="0" lvl="0" indent="3175" defTabSz="914400" rtl="0" eaLnBrk="1" fontAlgn="auto" latinLnBrk="0" hangingPunct="1">
              <a:lnSpc>
                <a:spcPct val="100000"/>
              </a:lnSpc>
              <a:spcBef>
                <a:spcPct val="20000"/>
              </a:spcBef>
              <a:spcAft>
                <a:spcPts val="0"/>
              </a:spcAft>
              <a:buClr>
                <a:srgbClr val="2C95DD"/>
              </a:buClr>
              <a:buSzTx/>
              <a:tabLst/>
              <a:defRPr/>
            </a:pPr>
            <a:r>
              <a:rPr kumimoji="0" lang="en-US" sz="1200" b="1" i="0" u="none" strike="noStrike" kern="1200" cap="none" spc="0" normalizeH="0" baseline="0" noProof="0" dirty="0" smtClean="0">
                <a:ln>
                  <a:noFill/>
                </a:ln>
                <a:solidFill>
                  <a:srgbClr val="1A0499"/>
                </a:solidFill>
                <a:effectLst>
                  <a:glow rad="101600">
                    <a:schemeClr val="bg1">
                      <a:alpha val="60000"/>
                    </a:schemeClr>
                  </a:glow>
                </a:effectLst>
                <a:uLnTx/>
                <a:uFillTx/>
                <a:ea typeface="+mn-ea"/>
                <a:cs typeface="+mn-cs"/>
              </a:rPr>
              <a:t>Approximate </a:t>
            </a:r>
            <a:br>
              <a:rPr kumimoji="0" lang="en-US" sz="1200" b="1" i="0" u="none" strike="noStrike" kern="1200" cap="none" spc="0" normalizeH="0" baseline="0" noProof="0" dirty="0" smtClean="0">
                <a:ln>
                  <a:noFill/>
                </a:ln>
                <a:solidFill>
                  <a:srgbClr val="1A0499"/>
                </a:solidFill>
                <a:effectLst>
                  <a:glow rad="101600">
                    <a:schemeClr val="bg1">
                      <a:alpha val="60000"/>
                    </a:schemeClr>
                  </a:glow>
                </a:effectLst>
                <a:uLnTx/>
                <a:uFillTx/>
                <a:ea typeface="+mn-ea"/>
                <a:cs typeface="+mn-cs"/>
              </a:rPr>
            </a:br>
            <a:r>
              <a:rPr kumimoji="0" lang="en-US" sz="1200" b="1" i="0" u="none" strike="noStrike" kern="1200" cap="none" spc="0" normalizeH="0" baseline="0" noProof="0" dirty="0" smtClean="0">
                <a:ln>
                  <a:noFill/>
                </a:ln>
                <a:solidFill>
                  <a:srgbClr val="1A0499"/>
                </a:solidFill>
                <a:effectLst>
                  <a:glow rad="101600">
                    <a:schemeClr val="bg1">
                      <a:alpha val="60000"/>
                    </a:schemeClr>
                  </a:glow>
                </a:effectLst>
                <a:uLnTx/>
                <a:uFillTx/>
                <a:ea typeface="+mn-ea"/>
                <a:cs typeface="+mn-cs"/>
              </a:rPr>
              <a:t>Time-To-Provision App. Environments</a:t>
            </a:r>
            <a:endParaRPr kumimoji="0" lang="en-US" sz="1200" b="1" i="0" u="none" strike="noStrike" kern="1200" cap="none" spc="0" normalizeH="0" baseline="0" noProof="0" dirty="0">
              <a:ln>
                <a:noFill/>
              </a:ln>
              <a:solidFill>
                <a:srgbClr val="1A0499"/>
              </a:solidFill>
              <a:effectLst>
                <a:glow rad="101600">
                  <a:schemeClr val="bg1">
                    <a:alpha val="60000"/>
                  </a:schemeClr>
                </a:glow>
              </a:effectLst>
              <a:uLnTx/>
              <a:uFillTx/>
              <a:ea typeface="+mn-ea"/>
              <a:cs typeface="+mn-cs"/>
            </a:endParaRPr>
          </a:p>
        </p:txBody>
      </p:sp>
      <p:sp>
        <p:nvSpPr>
          <p:cNvPr id="72" name="Freeform 71"/>
          <p:cNvSpPr/>
          <p:nvPr/>
        </p:nvSpPr>
        <p:spPr bwMode="gray">
          <a:xfrm rot="8520000">
            <a:off x="1771014" y="3244428"/>
            <a:ext cx="2812918" cy="1557459"/>
          </a:xfrm>
          <a:custGeom>
            <a:avLst/>
            <a:gdLst>
              <a:gd name="connsiteX0" fmla="*/ 0 w 6190343"/>
              <a:gd name="connsiteY0" fmla="*/ 0 h 2463074"/>
              <a:gd name="connsiteX1" fmla="*/ 2699658 w 6190343"/>
              <a:gd name="connsiteY1" fmla="*/ 644435 h 2463074"/>
              <a:gd name="connsiteX2" fmla="*/ 4763589 w 6190343"/>
              <a:gd name="connsiteY2" fmla="*/ 1428206 h 2463074"/>
              <a:gd name="connsiteX3" fmla="*/ 5956663 w 6190343"/>
              <a:gd name="connsiteY3" fmla="*/ 2299063 h 2463074"/>
              <a:gd name="connsiteX4" fmla="*/ 6165669 w 6190343"/>
              <a:gd name="connsiteY4" fmla="*/ 2412275 h 246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343" h="2463074">
                <a:moveTo>
                  <a:pt x="0" y="0"/>
                </a:moveTo>
                <a:cubicBezTo>
                  <a:pt x="952863" y="203200"/>
                  <a:pt x="1905727" y="406401"/>
                  <a:pt x="2699658" y="644435"/>
                </a:cubicBezTo>
                <a:cubicBezTo>
                  <a:pt x="3493589" y="882469"/>
                  <a:pt x="4220755" y="1152435"/>
                  <a:pt x="4763589" y="1428206"/>
                </a:cubicBezTo>
                <a:cubicBezTo>
                  <a:pt x="5306423" y="1703977"/>
                  <a:pt x="5722983" y="2135052"/>
                  <a:pt x="5956663" y="2299063"/>
                </a:cubicBezTo>
                <a:cubicBezTo>
                  <a:pt x="6190343" y="2463074"/>
                  <a:pt x="6165669" y="2412275"/>
                  <a:pt x="6165669" y="2412275"/>
                </a:cubicBezTo>
              </a:path>
            </a:pathLst>
          </a:custGeom>
          <a:ln w="5715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bwMode="gray">
          <a:xfrm>
            <a:off x="1259387" y="2504102"/>
            <a:ext cx="5661380" cy="1914525"/>
          </a:xfrm>
          <a:custGeom>
            <a:avLst/>
            <a:gdLst>
              <a:gd name="connsiteX0" fmla="*/ 0 w 6190343"/>
              <a:gd name="connsiteY0" fmla="*/ 0 h 2463074"/>
              <a:gd name="connsiteX1" fmla="*/ 2699658 w 6190343"/>
              <a:gd name="connsiteY1" fmla="*/ 644435 h 2463074"/>
              <a:gd name="connsiteX2" fmla="*/ 4763589 w 6190343"/>
              <a:gd name="connsiteY2" fmla="*/ 1428206 h 2463074"/>
              <a:gd name="connsiteX3" fmla="*/ 5956663 w 6190343"/>
              <a:gd name="connsiteY3" fmla="*/ 2299063 h 2463074"/>
              <a:gd name="connsiteX4" fmla="*/ 6165669 w 6190343"/>
              <a:gd name="connsiteY4" fmla="*/ 2412275 h 246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343" h="2463074">
                <a:moveTo>
                  <a:pt x="0" y="0"/>
                </a:moveTo>
                <a:cubicBezTo>
                  <a:pt x="952863" y="203200"/>
                  <a:pt x="1905727" y="406401"/>
                  <a:pt x="2699658" y="644435"/>
                </a:cubicBezTo>
                <a:cubicBezTo>
                  <a:pt x="3493589" y="882469"/>
                  <a:pt x="4220755" y="1152435"/>
                  <a:pt x="4763589" y="1428206"/>
                </a:cubicBezTo>
                <a:cubicBezTo>
                  <a:pt x="5306423" y="1703977"/>
                  <a:pt x="5722983" y="2135052"/>
                  <a:pt x="5956663" y="2299063"/>
                </a:cubicBezTo>
                <a:cubicBezTo>
                  <a:pt x="6190343" y="2463074"/>
                  <a:pt x="6165669" y="2412275"/>
                  <a:pt x="6165669" y="2412275"/>
                </a:cubicBezTo>
              </a:path>
            </a:pathLst>
          </a:custGeom>
          <a:ln w="57150">
            <a:solidFill>
              <a:srgbClr val="1A04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bwMode="gray">
          <a:xfrm>
            <a:off x="6476737" y="4105251"/>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76" name="Oval 75"/>
          <p:cNvSpPr/>
          <p:nvPr/>
        </p:nvSpPr>
        <p:spPr bwMode="gray">
          <a:xfrm>
            <a:off x="6522994" y="4140973"/>
            <a:ext cx="425529" cy="328613"/>
          </a:xfrm>
          <a:prstGeom prst="ellipse">
            <a:avLst/>
          </a:prstGeom>
          <a:solidFill>
            <a:schemeClr val="bg1"/>
          </a:solidFill>
          <a:ln w="19050">
            <a:solidFill>
              <a:srgbClr val="1A0499"/>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000" dirty="0">
                <a:solidFill>
                  <a:srgbClr val="333333"/>
                </a:solidFill>
              </a:rPr>
              <a:t>&lt;</a:t>
            </a:r>
            <a:r>
              <a:rPr lang="en-US" sz="1000" dirty="0" smtClean="0">
                <a:solidFill>
                  <a:srgbClr val="333333"/>
                </a:solidFill>
              </a:rPr>
              <a:t>1</a:t>
            </a:r>
          </a:p>
          <a:p>
            <a:pPr algn="ctr">
              <a:lnSpc>
                <a:spcPct val="80000"/>
              </a:lnSpc>
            </a:pPr>
            <a:r>
              <a:rPr lang="en-US" sz="1000" dirty="0" smtClean="0">
                <a:solidFill>
                  <a:srgbClr val="333333"/>
                </a:solidFill>
              </a:rPr>
              <a:t>Day</a:t>
            </a:r>
            <a:endParaRPr lang="en-US" sz="1000" dirty="0">
              <a:solidFill>
                <a:srgbClr val="333333"/>
              </a:solidFill>
            </a:endParaRPr>
          </a:p>
        </p:txBody>
      </p:sp>
      <p:sp>
        <p:nvSpPr>
          <p:cNvPr id="77" name="Oval 76"/>
          <p:cNvSpPr/>
          <p:nvPr/>
        </p:nvSpPr>
        <p:spPr bwMode="gray">
          <a:xfrm>
            <a:off x="5588676" y="3518271"/>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80" name="Oval 79"/>
          <p:cNvSpPr/>
          <p:nvPr/>
        </p:nvSpPr>
        <p:spPr bwMode="gray">
          <a:xfrm>
            <a:off x="5634933" y="3553993"/>
            <a:ext cx="425529" cy="328613"/>
          </a:xfrm>
          <a:prstGeom prst="ellipse">
            <a:avLst/>
          </a:prstGeom>
          <a:solidFill>
            <a:schemeClr val="bg1"/>
          </a:solidFill>
          <a:ln w="19050">
            <a:solidFill>
              <a:srgbClr val="1A0499"/>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000" dirty="0" smtClean="0">
                <a:solidFill>
                  <a:srgbClr val="333333"/>
                </a:solidFill>
              </a:rPr>
              <a:t>7</a:t>
            </a:r>
            <a:br>
              <a:rPr lang="en-US" sz="1000" dirty="0" smtClean="0">
                <a:solidFill>
                  <a:srgbClr val="333333"/>
                </a:solidFill>
              </a:rPr>
            </a:br>
            <a:r>
              <a:rPr lang="en-US" sz="1000" dirty="0" smtClean="0">
                <a:solidFill>
                  <a:srgbClr val="333333"/>
                </a:solidFill>
              </a:rPr>
              <a:t>Days</a:t>
            </a:r>
            <a:endParaRPr lang="en-US" sz="1000" dirty="0">
              <a:solidFill>
                <a:srgbClr val="333333"/>
              </a:solidFill>
            </a:endParaRPr>
          </a:p>
        </p:txBody>
      </p:sp>
      <p:sp>
        <p:nvSpPr>
          <p:cNvPr id="81" name="Oval 80"/>
          <p:cNvSpPr/>
          <p:nvPr/>
        </p:nvSpPr>
        <p:spPr bwMode="gray">
          <a:xfrm>
            <a:off x="3812558" y="2891290"/>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82" name="Oval 81"/>
          <p:cNvSpPr/>
          <p:nvPr/>
        </p:nvSpPr>
        <p:spPr bwMode="gray">
          <a:xfrm>
            <a:off x="3858815" y="2927012"/>
            <a:ext cx="425529" cy="328613"/>
          </a:xfrm>
          <a:prstGeom prst="ellipse">
            <a:avLst/>
          </a:prstGeom>
          <a:solidFill>
            <a:schemeClr val="bg1"/>
          </a:solidFill>
          <a:ln w="19050">
            <a:solidFill>
              <a:srgbClr val="1A0499"/>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000" dirty="0" smtClean="0">
                <a:solidFill>
                  <a:srgbClr val="333333"/>
                </a:solidFill>
              </a:rPr>
              <a:t>40</a:t>
            </a:r>
            <a:br>
              <a:rPr lang="en-US" sz="1000" dirty="0" smtClean="0">
                <a:solidFill>
                  <a:srgbClr val="333333"/>
                </a:solidFill>
              </a:rPr>
            </a:br>
            <a:r>
              <a:rPr lang="en-US" sz="1000" dirty="0" smtClean="0">
                <a:solidFill>
                  <a:srgbClr val="333333"/>
                </a:solidFill>
              </a:rPr>
              <a:t>Days</a:t>
            </a:r>
            <a:endParaRPr lang="en-US" sz="1000" dirty="0">
              <a:solidFill>
                <a:srgbClr val="333333"/>
              </a:solidFill>
            </a:endParaRPr>
          </a:p>
        </p:txBody>
      </p:sp>
      <p:sp>
        <p:nvSpPr>
          <p:cNvPr id="83" name="Oval 82"/>
          <p:cNvSpPr/>
          <p:nvPr/>
        </p:nvSpPr>
        <p:spPr bwMode="gray">
          <a:xfrm>
            <a:off x="2924497" y="2676975"/>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84" name="Oval 83"/>
          <p:cNvSpPr/>
          <p:nvPr/>
        </p:nvSpPr>
        <p:spPr bwMode="gray">
          <a:xfrm>
            <a:off x="2970754" y="2712697"/>
            <a:ext cx="425529" cy="328613"/>
          </a:xfrm>
          <a:prstGeom prst="ellipse">
            <a:avLst/>
          </a:prstGeom>
          <a:solidFill>
            <a:schemeClr val="bg1"/>
          </a:solidFill>
          <a:ln w="19050">
            <a:solidFill>
              <a:srgbClr val="1A0499"/>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000" dirty="0" smtClean="0">
                <a:solidFill>
                  <a:srgbClr val="333333"/>
                </a:solidFill>
              </a:rPr>
              <a:t>60</a:t>
            </a:r>
            <a:br>
              <a:rPr lang="en-US" sz="1000" dirty="0" smtClean="0">
                <a:solidFill>
                  <a:srgbClr val="333333"/>
                </a:solidFill>
              </a:rPr>
            </a:br>
            <a:r>
              <a:rPr lang="en-US" sz="1000" dirty="0" smtClean="0">
                <a:solidFill>
                  <a:srgbClr val="333333"/>
                </a:solidFill>
              </a:rPr>
              <a:t>Days</a:t>
            </a:r>
            <a:endParaRPr lang="en-US" sz="1000" dirty="0">
              <a:solidFill>
                <a:srgbClr val="333333"/>
              </a:solidFill>
            </a:endParaRPr>
          </a:p>
        </p:txBody>
      </p:sp>
      <p:sp>
        <p:nvSpPr>
          <p:cNvPr id="92" name="Oval 91"/>
          <p:cNvSpPr/>
          <p:nvPr/>
        </p:nvSpPr>
        <p:spPr bwMode="gray">
          <a:xfrm>
            <a:off x="2036438" y="2479086"/>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96" name="Oval 95"/>
          <p:cNvSpPr/>
          <p:nvPr/>
        </p:nvSpPr>
        <p:spPr bwMode="gray">
          <a:xfrm>
            <a:off x="2082695" y="2514808"/>
            <a:ext cx="425529" cy="328613"/>
          </a:xfrm>
          <a:prstGeom prst="ellipse">
            <a:avLst/>
          </a:prstGeom>
          <a:solidFill>
            <a:schemeClr val="bg1"/>
          </a:solidFill>
          <a:ln w="19050">
            <a:solidFill>
              <a:srgbClr val="1A0499"/>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000" dirty="0" smtClean="0">
                <a:solidFill>
                  <a:srgbClr val="333333"/>
                </a:solidFill>
              </a:rPr>
              <a:t>80</a:t>
            </a:r>
            <a:br>
              <a:rPr lang="en-US" sz="1000" dirty="0" smtClean="0">
                <a:solidFill>
                  <a:srgbClr val="333333"/>
                </a:solidFill>
              </a:rPr>
            </a:br>
            <a:r>
              <a:rPr lang="en-US" sz="1000" dirty="0" smtClean="0">
                <a:solidFill>
                  <a:srgbClr val="333333"/>
                </a:solidFill>
              </a:rPr>
              <a:t>Days</a:t>
            </a:r>
            <a:endParaRPr lang="en-US" sz="1000" dirty="0">
              <a:solidFill>
                <a:srgbClr val="333333"/>
              </a:solidFill>
            </a:endParaRPr>
          </a:p>
        </p:txBody>
      </p:sp>
      <p:sp>
        <p:nvSpPr>
          <p:cNvPr id="97" name="Oval 96"/>
          <p:cNvSpPr/>
          <p:nvPr/>
        </p:nvSpPr>
        <p:spPr bwMode="gray">
          <a:xfrm>
            <a:off x="1000365" y="2304069"/>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98" name="Oval 97"/>
          <p:cNvSpPr/>
          <p:nvPr/>
        </p:nvSpPr>
        <p:spPr bwMode="gray">
          <a:xfrm>
            <a:off x="1046622" y="2339791"/>
            <a:ext cx="425529" cy="328613"/>
          </a:xfrm>
          <a:prstGeom prst="ellipse">
            <a:avLst/>
          </a:prstGeom>
          <a:solidFill>
            <a:schemeClr val="bg1"/>
          </a:solidFill>
          <a:ln w="19050">
            <a:solidFill>
              <a:srgbClr val="1A0499"/>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000" dirty="0" smtClean="0">
                <a:solidFill>
                  <a:schemeClr val="tx1"/>
                </a:solidFill>
              </a:rPr>
              <a:t>90</a:t>
            </a:r>
            <a:br>
              <a:rPr lang="en-US" sz="1000" dirty="0" smtClean="0">
                <a:solidFill>
                  <a:schemeClr val="tx1"/>
                </a:solidFill>
              </a:rPr>
            </a:br>
            <a:r>
              <a:rPr lang="en-US" sz="1000" dirty="0" smtClean="0">
                <a:solidFill>
                  <a:schemeClr val="tx1"/>
                </a:solidFill>
              </a:rPr>
              <a:t>Days</a:t>
            </a:r>
            <a:endParaRPr lang="en-US" sz="1000" dirty="0">
              <a:solidFill>
                <a:schemeClr val="tx1"/>
              </a:solidFill>
            </a:endParaRPr>
          </a:p>
        </p:txBody>
      </p:sp>
      <p:sp>
        <p:nvSpPr>
          <p:cNvPr id="99" name="Freeform 98"/>
          <p:cNvSpPr/>
          <p:nvPr/>
        </p:nvSpPr>
        <p:spPr bwMode="gray">
          <a:xfrm rot="19734117">
            <a:off x="5022852" y="3057372"/>
            <a:ext cx="1994766" cy="243393"/>
          </a:xfrm>
          <a:custGeom>
            <a:avLst/>
            <a:gdLst>
              <a:gd name="connsiteX0" fmla="*/ 0 w 6190343"/>
              <a:gd name="connsiteY0" fmla="*/ 0 h 2463074"/>
              <a:gd name="connsiteX1" fmla="*/ 2699658 w 6190343"/>
              <a:gd name="connsiteY1" fmla="*/ 644435 h 2463074"/>
              <a:gd name="connsiteX2" fmla="*/ 4763589 w 6190343"/>
              <a:gd name="connsiteY2" fmla="*/ 1428206 h 2463074"/>
              <a:gd name="connsiteX3" fmla="*/ 5956663 w 6190343"/>
              <a:gd name="connsiteY3" fmla="*/ 2299063 h 2463074"/>
              <a:gd name="connsiteX4" fmla="*/ 6165669 w 6190343"/>
              <a:gd name="connsiteY4" fmla="*/ 2412275 h 246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343" h="2463074">
                <a:moveTo>
                  <a:pt x="0" y="0"/>
                </a:moveTo>
                <a:cubicBezTo>
                  <a:pt x="952863" y="203200"/>
                  <a:pt x="1905727" y="406401"/>
                  <a:pt x="2699658" y="644435"/>
                </a:cubicBezTo>
                <a:cubicBezTo>
                  <a:pt x="3493589" y="882469"/>
                  <a:pt x="4220755" y="1152435"/>
                  <a:pt x="4763589" y="1428206"/>
                </a:cubicBezTo>
                <a:cubicBezTo>
                  <a:pt x="5306423" y="1703977"/>
                  <a:pt x="5722983" y="2135052"/>
                  <a:pt x="5956663" y="2299063"/>
                </a:cubicBezTo>
                <a:cubicBezTo>
                  <a:pt x="6190343" y="2463074"/>
                  <a:pt x="6165669" y="2412275"/>
                  <a:pt x="6165669" y="2412275"/>
                </a:cubicBezTo>
              </a:path>
            </a:pathLst>
          </a:custGeom>
          <a:ln w="5715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Oval 99"/>
          <p:cNvSpPr/>
          <p:nvPr/>
        </p:nvSpPr>
        <p:spPr bwMode="gray">
          <a:xfrm>
            <a:off x="6476737" y="2604319"/>
            <a:ext cx="518043" cy="400056"/>
          </a:xfrm>
          <a:prstGeom prst="ellipse">
            <a:avLst/>
          </a:prstGeom>
          <a:gradFill>
            <a:gsLst>
              <a:gs pos="0">
                <a:schemeClr val="bg1">
                  <a:lumMod val="95000"/>
                </a:schemeClr>
              </a:gs>
              <a:gs pos="100000">
                <a:schemeClr val="bg1">
                  <a:lumMod val="85000"/>
                </a:schemeClr>
              </a:gs>
            </a:gsLst>
            <a:lin ang="5400000" scaled="0"/>
          </a:gradFill>
          <a:ln w="952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1" name="Oval 100"/>
          <p:cNvSpPr/>
          <p:nvPr/>
        </p:nvSpPr>
        <p:spPr bwMode="gray">
          <a:xfrm>
            <a:off x="6522994" y="2640041"/>
            <a:ext cx="425529" cy="328613"/>
          </a:xfrm>
          <a:prstGeom prst="ellipse">
            <a:avLst/>
          </a:prstGeom>
          <a:solidFill>
            <a:schemeClr val="bg1"/>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000" dirty="0" smtClean="0">
                <a:solidFill>
                  <a:srgbClr val="333333"/>
                </a:solidFill>
              </a:rPr>
              <a:t>42%</a:t>
            </a:r>
            <a:endParaRPr lang="en-US" sz="1000" dirty="0">
              <a:solidFill>
                <a:srgbClr val="333333"/>
              </a:solidFill>
            </a:endParaRPr>
          </a:p>
        </p:txBody>
      </p:sp>
      <p:sp>
        <p:nvSpPr>
          <p:cNvPr id="102" name="Oval 101"/>
          <p:cNvSpPr/>
          <p:nvPr/>
        </p:nvSpPr>
        <p:spPr bwMode="gray">
          <a:xfrm>
            <a:off x="5588676" y="2982276"/>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103" name="Oval 102"/>
          <p:cNvSpPr/>
          <p:nvPr/>
        </p:nvSpPr>
        <p:spPr bwMode="gray">
          <a:xfrm>
            <a:off x="5634933" y="3017998"/>
            <a:ext cx="425529" cy="328613"/>
          </a:xfrm>
          <a:prstGeom prst="ellipse">
            <a:avLst/>
          </a:prstGeom>
          <a:solidFill>
            <a:schemeClr val="bg1"/>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000" dirty="0" smtClean="0">
                <a:solidFill>
                  <a:srgbClr val="333333"/>
                </a:solidFill>
              </a:rPr>
              <a:t>40%</a:t>
            </a:r>
            <a:endParaRPr lang="en-US" sz="1000" dirty="0">
              <a:solidFill>
                <a:srgbClr val="333333"/>
              </a:solidFill>
            </a:endParaRPr>
          </a:p>
        </p:txBody>
      </p:sp>
      <p:sp>
        <p:nvSpPr>
          <p:cNvPr id="104" name="Oval 103"/>
          <p:cNvSpPr/>
          <p:nvPr/>
        </p:nvSpPr>
        <p:spPr bwMode="gray">
          <a:xfrm>
            <a:off x="2036438" y="4190898"/>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105" name="Oval 104"/>
          <p:cNvSpPr/>
          <p:nvPr/>
        </p:nvSpPr>
        <p:spPr bwMode="gray">
          <a:xfrm>
            <a:off x="2082695" y="4226620"/>
            <a:ext cx="425529" cy="328613"/>
          </a:xfrm>
          <a:prstGeom prst="ellipse">
            <a:avLst/>
          </a:prstGeom>
          <a:solidFill>
            <a:schemeClr val="bg1"/>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000" dirty="0" smtClean="0">
                <a:solidFill>
                  <a:srgbClr val="333333"/>
                </a:solidFill>
              </a:rPr>
              <a:t>20%</a:t>
            </a:r>
            <a:endParaRPr lang="en-US" sz="1000" dirty="0">
              <a:solidFill>
                <a:srgbClr val="333333"/>
              </a:solidFill>
            </a:endParaRPr>
          </a:p>
        </p:txBody>
      </p:sp>
      <p:sp>
        <p:nvSpPr>
          <p:cNvPr id="106" name="Oval 105"/>
          <p:cNvSpPr/>
          <p:nvPr/>
        </p:nvSpPr>
        <p:spPr bwMode="gray">
          <a:xfrm>
            <a:off x="2924497" y="4052804"/>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107" name="Oval 106"/>
          <p:cNvSpPr/>
          <p:nvPr/>
        </p:nvSpPr>
        <p:spPr bwMode="gray">
          <a:xfrm>
            <a:off x="2970754" y="4088526"/>
            <a:ext cx="425529" cy="328613"/>
          </a:xfrm>
          <a:prstGeom prst="ellipse">
            <a:avLst/>
          </a:prstGeom>
          <a:solidFill>
            <a:schemeClr val="bg1"/>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000" dirty="0" smtClean="0">
                <a:solidFill>
                  <a:srgbClr val="333333"/>
                </a:solidFill>
              </a:rPr>
              <a:t>21%</a:t>
            </a:r>
            <a:endParaRPr lang="en-US" sz="1000" dirty="0">
              <a:solidFill>
                <a:srgbClr val="333333"/>
              </a:solidFill>
            </a:endParaRPr>
          </a:p>
        </p:txBody>
      </p:sp>
      <p:sp>
        <p:nvSpPr>
          <p:cNvPr id="108" name="Oval 107"/>
          <p:cNvSpPr/>
          <p:nvPr/>
        </p:nvSpPr>
        <p:spPr bwMode="gray">
          <a:xfrm>
            <a:off x="3825813" y="3808957"/>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109" name="Oval 108"/>
          <p:cNvSpPr/>
          <p:nvPr/>
        </p:nvSpPr>
        <p:spPr bwMode="gray">
          <a:xfrm>
            <a:off x="3872070" y="3844679"/>
            <a:ext cx="425529" cy="328613"/>
          </a:xfrm>
          <a:prstGeom prst="ellipse">
            <a:avLst/>
          </a:prstGeom>
          <a:solidFill>
            <a:schemeClr val="bg1"/>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000" dirty="0" smtClean="0">
                <a:solidFill>
                  <a:srgbClr val="333333"/>
                </a:solidFill>
              </a:rPr>
              <a:t>23%</a:t>
            </a:r>
            <a:endParaRPr lang="en-US" sz="1000" dirty="0">
              <a:solidFill>
                <a:srgbClr val="333333"/>
              </a:solidFill>
            </a:endParaRPr>
          </a:p>
        </p:txBody>
      </p:sp>
      <p:sp>
        <p:nvSpPr>
          <p:cNvPr id="110" name="Oval 109"/>
          <p:cNvSpPr/>
          <p:nvPr/>
        </p:nvSpPr>
        <p:spPr bwMode="gray">
          <a:xfrm>
            <a:off x="4700617" y="3504387"/>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111" name="Oval 110"/>
          <p:cNvSpPr/>
          <p:nvPr/>
        </p:nvSpPr>
        <p:spPr bwMode="gray">
          <a:xfrm>
            <a:off x="4746874" y="3540109"/>
            <a:ext cx="425529" cy="328613"/>
          </a:xfrm>
          <a:prstGeom prst="ellipse">
            <a:avLst/>
          </a:prstGeom>
          <a:solidFill>
            <a:schemeClr val="bg1"/>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000" dirty="0" smtClean="0">
                <a:solidFill>
                  <a:srgbClr val="333333"/>
                </a:solidFill>
              </a:rPr>
              <a:t>25%</a:t>
            </a:r>
            <a:endParaRPr lang="en-US" sz="1000" dirty="0">
              <a:solidFill>
                <a:srgbClr val="333333"/>
              </a:solidFill>
            </a:endParaRPr>
          </a:p>
        </p:txBody>
      </p:sp>
      <p:sp>
        <p:nvSpPr>
          <p:cNvPr id="114" name="Oval 113"/>
          <p:cNvSpPr/>
          <p:nvPr/>
        </p:nvSpPr>
        <p:spPr bwMode="gray">
          <a:xfrm>
            <a:off x="1151227" y="4062533"/>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115" name="Oval 114"/>
          <p:cNvSpPr/>
          <p:nvPr/>
        </p:nvSpPr>
        <p:spPr bwMode="gray">
          <a:xfrm>
            <a:off x="1197484" y="4098255"/>
            <a:ext cx="425529" cy="328613"/>
          </a:xfrm>
          <a:prstGeom prst="ellipse">
            <a:avLst/>
          </a:prstGeom>
          <a:solidFill>
            <a:schemeClr val="bg1"/>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000" dirty="0" smtClean="0">
                <a:solidFill>
                  <a:srgbClr val="333333"/>
                </a:solidFill>
              </a:rPr>
              <a:t>20%</a:t>
            </a:r>
            <a:endParaRPr lang="en-US" sz="1000" dirty="0">
              <a:solidFill>
                <a:srgbClr val="333333"/>
              </a:solidFill>
            </a:endParaRPr>
          </a:p>
        </p:txBody>
      </p:sp>
      <p:sp>
        <p:nvSpPr>
          <p:cNvPr id="116" name="Oval 115"/>
          <p:cNvSpPr/>
          <p:nvPr/>
        </p:nvSpPr>
        <p:spPr bwMode="gray">
          <a:xfrm>
            <a:off x="4700617" y="3089635"/>
            <a:ext cx="518043" cy="400056"/>
          </a:xfrm>
          <a:prstGeom prst="ellipse">
            <a:avLst/>
          </a:prstGeom>
          <a:gradFill>
            <a:gsLst>
              <a:gs pos="0">
                <a:schemeClr val="bg1">
                  <a:lumMod val="95000"/>
                </a:schemeClr>
              </a:gs>
              <a:gs pos="100000">
                <a:schemeClr val="bg1">
                  <a:lumMod val="85000"/>
                </a:schemeClr>
              </a:gs>
            </a:gsLst>
            <a:lin ang="5400000" scaled="0"/>
          </a:gra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FFFFFF"/>
              </a:solidFill>
              <a:latin typeface="+mj-lt"/>
            </a:endParaRPr>
          </a:p>
        </p:txBody>
      </p:sp>
      <p:sp>
        <p:nvSpPr>
          <p:cNvPr id="117" name="Oval 116"/>
          <p:cNvSpPr/>
          <p:nvPr/>
        </p:nvSpPr>
        <p:spPr bwMode="gray">
          <a:xfrm>
            <a:off x="4746874" y="3125357"/>
            <a:ext cx="425529" cy="328613"/>
          </a:xfrm>
          <a:prstGeom prst="ellipse">
            <a:avLst/>
          </a:prstGeom>
          <a:solidFill>
            <a:schemeClr val="bg1"/>
          </a:solidFill>
          <a:ln w="19050">
            <a:solidFill>
              <a:srgbClr val="1A0499"/>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000" dirty="0" smtClean="0">
                <a:solidFill>
                  <a:srgbClr val="333333"/>
                </a:solidFill>
              </a:rPr>
              <a:t>30</a:t>
            </a:r>
            <a:br>
              <a:rPr lang="en-US" sz="1000" dirty="0" smtClean="0">
                <a:solidFill>
                  <a:srgbClr val="333333"/>
                </a:solidFill>
              </a:rPr>
            </a:br>
            <a:r>
              <a:rPr lang="en-US" sz="1000" dirty="0" smtClean="0">
                <a:solidFill>
                  <a:srgbClr val="333333"/>
                </a:solidFill>
              </a:rPr>
              <a:t>Days</a:t>
            </a:r>
            <a:endParaRPr lang="en-US" sz="1000" dirty="0">
              <a:solidFill>
                <a:srgbClr val="333333"/>
              </a:solidFill>
            </a:endParaRPr>
          </a:p>
        </p:txBody>
      </p:sp>
    </p:spTree>
    <p:extLst>
      <p:ext uri="{BB962C8B-B14F-4D97-AF65-F5344CB8AC3E}">
        <p14:creationId xmlns:p14="http://schemas.microsoft.com/office/powerpoint/2010/main" val="33661540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0"/>
          <p:cNvSpPr txBox="1">
            <a:spLocks noChangeArrowheads="1"/>
          </p:cNvSpPr>
          <p:nvPr/>
        </p:nvSpPr>
        <p:spPr bwMode="auto">
          <a:xfrm>
            <a:off x="5964643" y="3517626"/>
            <a:ext cx="2050540" cy="607883"/>
          </a:xfrm>
          <a:prstGeom prst="rect">
            <a:avLst/>
          </a:prstGeom>
          <a:noFill/>
          <a:ln w="9525">
            <a:noFill/>
            <a:miter lim="800000"/>
            <a:headEnd/>
            <a:tailEnd/>
          </a:ln>
        </p:spPr>
        <p:txBody>
          <a:bodyPr wrap="square" lIns="64284" tIns="32143" rIns="64284" bIns="32143">
            <a:spAutoFit/>
          </a:bodyPr>
          <a:lstStyle/>
          <a:p>
            <a:pPr eaLnBrk="0" hangingPunct="0">
              <a:lnSpc>
                <a:spcPct val="90000"/>
              </a:lnSpc>
              <a:spcAft>
                <a:spcPct val="0"/>
              </a:spcAft>
            </a:pPr>
            <a:r>
              <a:rPr lang="en-US" sz="1400" b="1" dirty="0">
                <a:solidFill>
                  <a:srgbClr val="00529B"/>
                </a:solidFill>
                <a:ea typeface="Arial Unicode MS" pitchFamily="34" charset="-128"/>
                <a:cs typeface="Arial Unicode MS" pitchFamily="34" charset="-128"/>
              </a:rPr>
              <a:t>Gartner Data Center Conference </a:t>
            </a:r>
            <a:r>
              <a:rPr lang="en-US" sz="1400" b="1" dirty="0" smtClean="0">
                <a:solidFill>
                  <a:srgbClr val="00529B"/>
                </a:solidFill>
                <a:ea typeface="Arial Unicode MS" pitchFamily="34" charset="-128"/>
                <a:cs typeface="Arial Unicode MS" pitchFamily="34" charset="-128"/>
              </a:rPr>
              <a:t>Poll</a:t>
            </a:r>
            <a:endParaRPr lang="en-US" sz="1400" b="1" dirty="0">
              <a:solidFill>
                <a:srgbClr val="00529B"/>
              </a:solidFill>
              <a:ea typeface="Arial Unicode MS" pitchFamily="34" charset="-128"/>
              <a:cs typeface="Arial Unicode MS" pitchFamily="34" charset="-128"/>
            </a:endParaRPr>
          </a:p>
          <a:p>
            <a:pPr eaLnBrk="0" hangingPunct="0">
              <a:lnSpc>
                <a:spcPct val="90000"/>
              </a:lnSpc>
              <a:spcAft>
                <a:spcPct val="0"/>
              </a:spcAft>
            </a:pPr>
            <a:r>
              <a:rPr lang="en-US" sz="1100" b="1" dirty="0">
                <a:solidFill>
                  <a:srgbClr val="000000"/>
                </a:solidFill>
                <a:ea typeface="Arial Unicode MS" pitchFamily="34" charset="-128"/>
                <a:cs typeface="Arial Unicode MS" pitchFamily="34" charset="-128"/>
              </a:rPr>
              <a:t>N = 167</a:t>
            </a:r>
          </a:p>
        </p:txBody>
      </p:sp>
      <p:sp>
        <p:nvSpPr>
          <p:cNvPr id="5" name="TextBox 21"/>
          <p:cNvSpPr txBox="1">
            <a:spLocks noChangeArrowheads="1"/>
          </p:cNvSpPr>
          <p:nvPr/>
        </p:nvSpPr>
        <p:spPr bwMode="auto">
          <a:xfrm>
            <a:off x="0" y="1013639"/>
            <a:ext cx="9144000" cy="512216"/>
          </a:xfrm>
          <a:prstGeom prst="rect">
            <a:avLst/>
          </a:prstGeom>
          <a:noFill/>
          <a:ln w="9525">
            <a:noFill/>
            <a:miter lim="800000"/>
            <a:headEnd/>
            <a:tailEnd/>
          </a:ln>
        </p:spPr>
        <p:txBody>
          <a:bodyPr wrap="square" lIns="64284" tIns="32143" rIns="64284" bIns="32143">
            <a:spAutoFit/>
          </a:bodyPr>
          <a:lstStyle/>
          <a:p>
            <a:pPr eaLnBrk="0" hangingPunct="0">
              <a:lnSpc>
                <a:spcPct val="90000"/>
              </a:lnSpc>
              <a:spcBef>
                <a:spcPct val="30000"/>
              </a:spcBef>
              <a:spcAft>
                <a:spcPct val="10000"/>
              </a:spcAft>
            </a:pPr>
            <a:r>
              <a:rPr lang="en-US" sz="1600" b="1" dirty="0">
                <a:solidFill>
                  <a:srgbClr val="00529B"/>
                </a:solidFill>
                <a:ea typeface="Arial Unicode MS" pitchFamily="34" charset="-128"/>
                <a:cs typeface="Arial Unicode MS" pitchFamily="34" charset="-128"/>
              </a:rPr>
              <a:t>What are your three biggest challenges</a:t>
            </a:r>
            <a:br>
              <a:rPr lang="en-US" sz="1600" b="1" dirty="0">
                <a:solidFill>
                  <a:srgbClr val="00529B"/>
                </a:solidFill>
                <a:ea typeface="Arial Unicode MS" pitchFamily="34" charset="-128"/>
                <a:cs typeface="Arial Unicode MS" pitchFamily="34" charset="-128"/>
              </a:rPr>
            </a:br>
            <a:r>
              <a:rPr lang="en-US" sz="1600" b="1" dirty="0">
                <a:solidFill>
                  <a:srgbClr val="00529B"/>
                </a:solidFill>
                <a:ea typeface="Arial Unicode MS" pitchFamily="34" charset="-128"/>
                <a:cs typeface="Arial Unicode MS" pitchFamily="34" charset="-128"/>
              </a:rPr>
              <a:t>in creating </a:t>
            </a:r>
            <a:r>
              <a:rPr lang="en-US" sz="1600" b="1" dirty="0" smtClean="0">
                <a:solidFill>
                  <a:srgbClr val="00529B"/>
                </a:solidFill>
                <a:ea typeface="Arial Unicode MS" pitchFamily="34" charset="-128"/>
                <a:cs typeface="Arial Unicode MS" pitchFamily="34" charset="-128"/>
              </a:rPr>
              <a:t>an IT as a Service offering? </a:t>
            </a:r>
            <a:endParaRPr lang="en-US" sz="1600" b="1" dirty="0">
              <a:solidFill>
                <a:srgbClr val="00529B"/>
              </a:solidFill>
              <a:ea typeface="Arial Unicode MS" pitchFamily="34" charset="-128"/>
              <a:cs typeface="Arial Unicode MS" pitchFamily="34" charset="-128"/>
            </a:endParaRPr>
          </a:p>
        </p:txBody>
      </p:sp>
      <p:cxnSp>
        <p:nvCxnSpPr>
          <p:cNvPr id="7" name="Straight Connector 4"/>
          <p:cNvCxnSpPr>
            <a:cxnSpLocks noChangeShapeType="1"/>
          </p:cNvCxnSpPr>
          <p:nvPr/>
        </p:nvCxnSpPr>
        <p:spPr bwMode="auto">
          <a:xfrm>
            <a:off x="251149" y="754559"/>
            <a:ext cx="6178227" cy="0"/>
          </a:xfrm>
          <a:prstGeom prst="line">
            <a:avLst/>
          </a:prstGeom>
          <a:noFill/>
          <a:ln w="12700" algn="ctr">
            <a:noFill/>
            <a:round/>
            <a:headEnd/>
            <a:tailEnd/>
          </a:ln>
        </p:spPr>
      </p:cxnSp>
      <p:sp>
        <p:nvSpPr>
          <p:cNvPr id="2" name="Rectangle 1"/>
          <p:cNvSpPr/>
          <p:nvPr/>
        </p:nvSpPr>
        <p:spPr bwMode="auto">
          <a:xfrm>
            <a:off x="647565" y="1891059"/>
            <a:ext cx="7367619" cy="2598157"/>
          </a:xfrm>
          <a:prstGeom prst="rect">
            <a:avLst/>
          </a:prstGeom>
          <a:solidFill>
            <a:schemeClr val="accent2">
              <a:lumMod val="60000"/>
              <a:lumOff val="40000"/>
              <a:alpha val="30000"/>
            </a:schemeClr>
          </a:solidFill>
          <a:ln w="28575" cmpd="sng">
            <a:solidFill>
              <a:schemeClr val="tx1"/>
            </a:solidFill>
            <a:prstDash val="sysDash"/>
            <a:round/>
            <a:headEnd/>
            <a:tailEnd/>
          </a:ln>
        </p:spPr>
        <p:txBody>
          <a:bodyPr wrap="none" lIns="0" tIns="0" rIns="0" bIns="0" rtlCol="0" anchor="ctr"/>
          <a:lstStyle/>
          <a:p>
            <a:pPr defTabSz="914303"/>
            <a:endParaRPr lang="en-US" sz="1800" dirty="0">
              <a:solidFill>
                <a:srgbClr val="FFFFFF"/>
              </a:solidFill>
            </a:endParaRPr>
          </a:p>
        </p:txBody>
      </p:sp>
      <p:grpSp>
        <p:nvGrpSpPr>
          <p:cNvPr id="3" name="Group 66"/>
          <p:cNvGrpSpPr/>
          <p:nvPr/>
        </p:nvGrpSpPr>
        <p:grpSpPr>
          <a:xfrm>
            <a:off x="1202118" y="1921866"/>
            <a:ext cx="6455077" cy="4114054"/>
            <a:chOff x="1255718" y="1986474"/>
            <a:chExt cx="4805440" cy="4719836"/>
          </a:xfrm>
          <a:effectLst>
            <a:outerShdw blurRad="76200" dist="12700" dir="2700000" sy="-23000" kx="-800400" algn="bl" rotWithShape="0">
              <a:prstClr val="black">
                <a:alpha val="20000"/>
              </a:prstClr>
            </a:outerShdw>
          </a:effectLst>
        </p:grpSpPr>
        <p:sp>
          <p:nvSpPr>
            <p:cNvPr id="9" name="Rectangle 17"/>
            <p:cNvSpPr>
              <a:spLocks noChangeArrowheads="1"/>
            </p:cNvSpPr>
            <p:nvPr/>
          </p:nvSpPr>
          <p:spPr bwMode="auto">
            <a:xfrm>
              <a:off x="2089484" y="6303040"/>
              <a:ext cx="492956" cy="271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spcAft>
                  <a:spcPct val="0"/>
                </a:spcAft>
              </a:pPr>
              <a:r>
                <a:rPr lang="en-US" sz="1600" dirty="0">
                  <a:solidFill>
                    <a:srgbClr val="000000"/>
                  </a:solidFill>
                  <a:latin typeface="Arial Narrow" pitchFamily="34" charset="0"/>
                  <a:ea typeface="Arial Unicode MS" pitchFamily="34" charset="-128"/>
                  <a:cs typeface="Arial" pitchFamily="34" charset="0"/>
                </a:rPr>
                <a:t>Not sure</a:t>
              </a:r>
            </a:p>
          </p:txBody>
        </p:sp>
        <p:sp>
          <p:nvSpPr>
            <p:cNvPr id="10" name="Rectangle 18"/>
            <p:cNvSpPr>
              <a:spLocks noChangeArrowheads="1"/>
            </p:cNvSpPr>
            <p:nvPr/>
          </p:nvSpPr>
          <p:spPr bwMode="auto">
            <a:xfrm>
              <a:off x="1480415" y="5548818"/>
              <a:ext cx="1102026" cy="4924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lnSpc>
                  <a:spcPct val="90000"/>
                </a:lnSpc>
                <a:spcAft>
                  <a:spcPct val="0"/>
                </a:spcAft>
              </a:pPr>
              <a:r>
                <a:rPr lang="en-US" sz="1600" dirty="0">
                  <a:solidFill>
                    <a:srgbClr val="000000"/>
                  </a:solidFill>
                  <a:latin typeface="Arial Narrow" pitchFamily="34" charset="0"/>
                  <a:ea typeface="Arial Unicode MS" pitchFamily="34" charset="-128"/>
                  <a:cs typeface="Arial" pitchFamily="34" charset="0"/>
                </a:rPr>
                <a:t>Business/customer</a:t>
              </a:r>
              <a:br>
                <a:rPr lang="en-US" sz="1600" dirty="0">
                  <a:solidFill>
                    <a:srgbClr val="000000"/>
                  </a:solidFill>
                  <a:latin typeface="Arial Narrow" pitchFamily="34" charset="0"/>
                  <a:ea typeface="Arial Unicode MS" pitchFamily="34" charset="-128"/>
                  <a:cs typeface="Arial" pitchFamily="34" charset="0"/>
                </a:rPr>
              </a:br>
              <a:r>
                <a:rPr lang="en-US" sz="1600" dirty="0">
                  <a:solidFill>
                    <a:srgbClr val="000000"/>
                  </a:solidFill>
                  <a:latin typeface="Arial Narrow" pitchFamily="34" charset="0"/>
                  <a:ea typeface="Arial Unicode MS" pitchFamily="34" charset="-128"/>
                  <a:cs typeface="Arial" pitchFamily="34" charset="0"/>
                </a:rPr>
                <a:t>relationship</a:t>
              </a:r>
            </a:p>
          </p:txBody>
        </p:sp>
        <p:sp>
          <p:nvSpPr>
            <p:cNvPr id="11" name="Rectangle 19"/>
            <p:cNvSpPr>
              <a:spLocks noChangeArrowheads="1"/>
            </p:cNvSpPr>
            <p:nvPr/>
          </p:nvSpPr>
          <p:spPr bwMode="auto">
            <a:xfrm>
              <a:off x="1854828" y="5077859"/>
              <a:ext cx="727612" cy="2988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spcAft>
                  <a:spcPct val="0"/>
                </a:spcAft>
              </a:pPr>
              <a:r>
                <a:rPr lang="en-US" sz="1800" dirty="0">
                  <a:solidFill>
                    <a:srgbClr val="000000"/>
                  </a:solidFill>
                  <a:latin typeface="Arial Narrow" pitchFamily="34" charset="0"/>
                  <a:ea typeface="Arial Unicode MS" pitchFamily="34" charset="-128"/>
                  <a:cs typeface="Arial" pitchFamily="34" charset="0"/>
                </a:rPr>
                <a:t>Technology</a:t>
              </a:r>
            </a:p>
          </p:txBody>
        </p:sp>
        <p:sp>
          <p:nvSpPr>
            <p:cNvPr id="12" name="Rectangle 23"/>
            <p:cNvSpPr>
              <a:spLocks noChangeArrowheads="1"/>
            </p:cNvSpPr>
            <p:nvPr/>
          </p:nvSpPr>
          <p:spPr bwMode="auto">
            <a:xfrm>
              <a:off x="2127719" y="4534459"/>
              <a:ext cx="454723" cy="26565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spcAft>
                  <a:spcPct val="0"/>
                </a:spcAft>
              </a:pPr>
              <a:r>
                <a:rPr lang="en-US" sz="1600" b="1" dirty="0">
                  <a:solidFill>
                    <a:srgbClr val="000000"/>
                  </a:solidFill>
                  <a:latin typeface="Arial Narrow" pitchFamily="34" charset="0"/>
                  <a:ea typeface="Arial Unicode MS" pitchFamily="34" charset="-128"/>
                  <a:cs typeface="Arial" pitchFamily="34" charset="0"/>
                </a:rPr>
                <a:t>Politics</a:t>
              </a:r>
            </a:p>
          </p:txBody>
        </p:sp>
        <p:sp>
          <p:nvSpPr>
            <p:cNvPr id="13" name="Rectangle 24"/>
            <p:cNvSpPr>
              <a:spLocks noChangeArrowheads="1"/>
            </p:cNvSpPr>
            <p:nvPr/>
          </p:nvSpPr>
          <p:spPr bwMode="auto">
            <a:xfrm>
              <a:off x="1275209" y="3808971"/>
              <a:ext cx="1307233" cy="4826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lnSpc>
                  <a:spcPct val="90000"/>
                </a:lnSpc>
                <a:spcAft>
                  <a:spcPct val="0"/>
                </a:spcAft>
              </a:pPr>
              <a:r>
                <a:rPr lang="en-US" sz="1600" b="1" dirty="0">
                  <a:solidFill>
                    <a:srgbClr val="000000"/>
                  </a:solidFill>
                  <a:latin typeface="Arial Narrow" pitchFamily="34" charset="0"/>
                  <a:ea typeface="Arial Unicode MS" pitchFamily="34" charset="-128"/>
                  <a:cs typeface="Arial" pitchFamily="34" charset="0"/>
                </a:rPr>
                <a:t>Service description &amp;</a:t>
              </a:r>
              <a:br>
                <a:rPr lang="en-US" sz="1600" b="1" dirty="0">
                  <a:solidFill>
                    <a:srgbClr val="000000"/>
                  </a:solidFill>
                  <a:latin typeface="Arial Narrow" pitchFamily="34" charset="0"/>
                  <a:ea typeface="Arial Unicode MS" pitchFamily="34" charset="-128"/>
                  <a:cs typeface="Arial" pitchFamily="34" charset="0"/>
                </a:rPr>
              </a:br>
              <a:r>
                <a:rPr lang="en-US" sz="1600" b="1" dirty="0">
                  <a:solidFill>
                    <a:srgbClr val="000000"/>
                  </a:solidFill>
                  <a:latin typeface="Arial Narrow" pitchFamily="34" charset="0"/>
                  <a:ea typeface="Arial Unicode MS" pitchFamily="34" charset="-128"/>
                  <a:cs typeface="Arial" pitchFamily="34" charset="0"/>
                </a:rPr>
                <a:t>self-service interface</a:t>
              </a:r>
            </a:p>
          </p:txBody>
        </p:sp>
        <p:sp>
          <p:nvSpPr>
            <p:cNvPr id="14" name="Rectangle 26"/>
            <p:cNvSpPr>
              <a:spLocks noChangeArrowheads="1"/>
            </p:cNvSpPr>
            <p:nvPr/>
          </p:nvSpPr>
          <p:spPr bwMode="auto">
            <a:xfrm>
              <a:off x="2135100" y="3324252"/>
              <a:ext cx="447340" cy="26565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spcAft>
                  <a:spcPct val="0"/>
                </a:spcAft>
              </a:pPr>
              <a:r>
                <a:rPr lang="en-US" sz="1600" b="1" dirty="0">
                  <a:solidFill>
                    <a:srgbClr val="000000"/>
                  </a:solidFill>
                  <a:latin typeface="Arial Narrow" pitchFamily="34" charset="0"/>
                  <a:ea typeface="Arial Unicode MS" pitchFamily="34" charset="-128"/>
                  <a:cs typeface="Arial" pitchFamily="34" charset="0"/>
                </a:rPr>
                <a:t>Culture</a:t>
              </a:r>
            </a:p>
          </p:txBody>
        </p:sp>
        <p:sp>
          <p:nvSpPr>
            <p:cNvPr id="15" name="Rectangle 14"/>
            <p:cNvSpPr>
              <a:spLocks noChangeArrowheads="1"/>
            </p:cNvSpPr>
            <p:nvPr/>
          </p:nvSpPr>
          <p:spPr bwMode="auto">
            <a:xfrm>
              <a:off x="1319356" y="2601185"/>
              <a:ext cx="1263085" cy="4826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lnSpc>
                  <a:spcPct val="90000"/>
                </a:lnSpc>
                <a:spcAft>
                  <a:spcPct val="0"/>
                </a:spcAft>
              </a:pPr>
              <a:r>
                <a:rPr lang="en-US" sz="1600" b="1" dirty="0">
                  <a:solidFill>
                    <a:srgbClr val="000000"/>
                  </a:solidFill>
                  <a:latin typeface="Arial Narrow" pitchFamily="34" charset="0"/>
                  <a:ea typeface="Arial Unicode MS" pitchFamily="34" charset="-128"/>
                  <a:cs typeface="Arial" pitchFamily="34" charset="0"/>
                </a:rPr>
                <a:t>Funding/chargeback</a:t>
              </a:r>
              <a:br>
                <a:rPr lang="en-US" sz="1600" b="1" dirty="0">
                  <a:solidFill>
                    <a:srgbClr val="000000"/>
                  </a:solidFill>
                  <a:latin typeface="Arial Narrow" pitchFamily="34" charset="0"/>
                  <a:ea typeface="Arial Unicode MS" pitchFamily="34" charset="-128"/>
                  <a:cs typeface="Arial" pitchFamily="34" charset="0"/>
                </a:rPr>
              </a:br>
              <a:r>
                <a:rPr lang="en-US" sz="1600" b="1" dirty="0">
                  <a:solidFill>
                    <a:srgbClr val="000000"/>
                  </a:solidFill>
                  <a:latin typeface="Arial Narrow" pitchFamily="34" charset="0"/>
                  <a:ea typeface="Arial Unicode MS" pitchFamily="34" charset="-128"/>
                  <a:cs typeface="Arial" pitchFamily="34" charset="0"/>
                </a:rPr>
                <a:t>model</a:t>
              </a:r>
            </a:p>
          </p:txBody>
        </p:sp>
        <p:sp>
          <p:nvSpPr>
            <p:cNvPr id="16" name="Rectangle 15"/>
            <p:cNvSpPr>
              <a:spLocks noChangeArrowheads="1"/>
            </p:cNvSpPr>
            <p:nvPr/>
          </p:nvSpPr>
          <p:spPr bwMode="auto">
            <a:xfrm>
              <a:off x="1255718" y="2050504"/>
              <a:ext cx="1326719" cy="4826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r">
                <a:lnSpc>
                  <a:spcPct val="90000"/>
                </a:lnSpc>
                <a:spcAft>
                  <a:spcPct val="0"/>
                </a:spcAft>
              </a:pPr>
              <a:r>
                <a:rPr lang="en-US" sz="1600" b="1" dirty="0">
                  <a:solidFill>
                    <a:srgbClr val="000000"/>
                  </a:solidFill>
                  <a:latin typeface="Arial Narrow" pitchFamily="34" charset="0"/>
                  <a:ea typeface="Arial Unicode MS" pitchFamily="34" charset="-128"/>
                  <a:cs typeface="Arial" pitchFamily="34" charset="0"/>
                </a:rPr>
                <a:t>Management and</a:t>
              </a:r>
              <a:br>
                <a:rPr lang="en-US" sz="1600" b="1" dirty="0">
                  <a:solidFill>
                    <a:srgbClr val="000000"/>
                  </a:solidFill>
                  <a:latin typeface="Arial Narrow" pitchFamily="34" charset="0"/>
                  <a:ea typeface="Arial Unicode MS" pitchFamily="34" charset="-128"/>
                  <a:cs typeface="Arial" pitchFamily="34" charset="0"/>
                </a:rPr>
              </a:br>
              <a:r>
                <a:rPr lang="en-US" sz="1600" b="1" dirty="0">
                  <a:solidFill>
                    <a:srgbClr val="000000"/>
                  </a:solidFill>
                  <a:latin typeface="Arial Narrow" pitchFamily="34" charset="0"/>
                  <a:ea typeface="Arial Unicode MS" pitchFamily="34" charset="-128"/>
                  <a:cs typeface="Arial" pitchFamily="34" charset="0"/>
                </a:rPr>
                <a:t>operations processes</a:t>
              </a:r>
            </a:p>
          </p:txBody>
        </p:sp>
        <p:grpSp>
          <p:nvGrpSpPr>
            <p:cNvPr id="6" name="Group 38"/>
            <p:cNvGrpSpPr/>
            <p:nvPr/>
          </p:nvGrpSpPr>
          <p:grpSpPr>
            <a:xfrm>
              <a:off x="2598889" y="1986474"/>
              <a:ext cx="3462269" cy="4719836"/>
              <a:chOff x="2580551" y="1208375"/>
              <a:chExt cx="3613919" cy="4804228"/>
            </a:xfrm>
          </p:grpSpPr>
          <p:sp>
            <p:nvSpPr>
              <p:cNvPr id="18" name="Rectangle 160"/>
              <p:cNvSpPr>
                <a:spLocks noChangeArrowheads="1"/>
              </p:cNvSpPr>
              <p:nvPr/>
            </p:nvSpPr>
            <p:spPr bwMode="gray">
              <a:xfrm>
                <a:off x="2657349" y="1281587"/>
                <a:ext cx="3244083"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19" name="Rectangle 160"/>
              <p:cNvSpPr>
                <a:spLocks noChangeArrowheads="1"/>
              </p:cNvSpPr>
              <p:nvPr/>
            </p:nvSpPr>
            <p:spPr bwMode="gray">
              <a:xfrm>
                <a:off x="2657351" y="1883028"/>
                <a:ext cx="2517466"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20" name="Rectangle 160"/>
              <p:cNvSpPr>
                <a:spLocks noChangeArrowheads="1"/>
              </p:cNvSpPr>
              <p:nvPr/>
            </p:nvSpPr>
            <p:spPr bwMode="gray">
              <a:xfrm>
                <a:off x="2657351" y="2484469"/>
                <a:ext cx="2274876"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21" name="Rectangle 160"/>
              <p:cNvSpPr>
                <a:spLocks noChangeArrowheads="1"/>
              </p:cNvSpPr>
              <p:nvPr/>
            </p:nvSpPr>
            <p:spPr bwMode="gray">
              <a:xfrm>
                <a:off x="2657349" y="3085910"/>
                <a:ext cx="1870559"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22" name="Rectangle 160"/>
              <p:cNvSpPr>
                <a:spLocks noChangeArrowheads="1"/>
              </p:cNvSpPr>
              <p:nvPr/>
            </p:nvSpPr>
            <p:spPr bwMode="gray">
              <a:xfrm>
                <a:off x="2657351" y="3687351"/>
                <a:ext cx="1627967"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23" name="Rectangle 160"/>
              <p:cNvSpPr>
                <a:spLocks noChangeArrowheads="1"/>
              </p:cNvSpPr>
              <p:nvPr/>
            </p:nvSpPr>
            <p:spPr bwMode="gray">
              <a:xfrm>
                <a:off x="2657351" y="4288793"/>
                <a:ext cx="1466240"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24" name="Rectangle 160"/>
              <p:cNvSpPr>
                <a:spLocks noChangeArrowheads="1"/>
              </p:cNvSpPr>
              <p:nvPr/>
            </p:nvSpPr>
            <p:spPr bwMode="gray">
              <a:xfrm>
                <a:off x="2657351" y="4890234"/>
                <a:ext cx="1258306"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25" name="Rectangle 160"/>
              <p:cNvSpPr>
                <a:spLocks noChangeArrowheads="1"/>
              </p:cNvSpPr>
              <p:nvPr/>
            </p:nvSpPr>
            <p:spPr bwMode="gray">
              <a:xfrm>
                <a:off x="2657351" y="5491678"/>
                <a:ext cx="449670" cy="468098"/>
              </a:xfrm>
              <a:prstGeom prst="rect">
                <a:avLst/>
              </a:prstGeom>
              <a:gradFill flip="none" rotWithShape="1">
                <a:gsLst>
                  <a:gs pos="0">
                    <a:srgbClr val="00529B">
                      <a:tint val="66000"/>
                      <a:satMod val="160000"/>
                    </a:srgbClr>
                  </a:gs>
                  <a:gs pos="50000">
                    <a:srgbClr val="00529B">
                      <a:tint val="44500"/>
                      <a:satMod val="160000"/>
                    </a:srgbClr>
                  </a:gs>
                  <a:gs pos="100000">
                    <a:srgbClr val="00529B">
                      <a:tint val="23500"/>
                      <a:satMod val="160000"/>
                    </a:srgbClr>
                  </a:gs>
                </a:gsLst>
                <a:path path="circle">
                  <a:fillToRect l="100000" b="100000"/>
                </a:path>
                <a:tileRect t="-100000" r="-100000"/>
              </a:gradFill>
              <a:ln w="9525" algn="ctr">
                <a:noFill/>
                <a:miter lim="800000"/>
                <a:headEnd type="none" w="sm" len="sm"/>
                <a:tailEnd type="none" w="sm" len="sm"/>
              </a:ln>
            </p:spPr>
            <p:txBody>
              <a:bodyPr wrap="none" anchor="ct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26" name="Rectangle 9"/>
              <p:cNvSpPr>
                <a:spLocks noChangeArrowheads="1"/>
              </p:cNvSpPr>
              <p:nvPr/>
            </p:nvSpPr>
            <p:spPr bwMode="auto">
              <a:xfrm>
                <a:off x="3182855" y="5578535"/>
                <a:ext cx="193898"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11</a:t>
                </a:r>
              </a:p>
            </p:txBody>
          </p:sp>
          <p:sp>
            <p:nvSpPr>
              <p:cNvPr id="27" name="Rectangle 10"/>
              <p:cNvSpPr>
                <a:spLocks noChangeArrowheads="1"/>
              </p:cNvSpPr>
              <p:nvPr/>
            </p:nvSpPr>
            <p:spPr bwMode="auto">
              <a:xfrm>
                <a:off x="4017669" y="4980846"/>
                <a:ext cx="207761"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31</a:t>
                </a:r>
              </a:p>
            </p:txBody>
          </p:sp>
          <p:sp>
            <p:nvSpPr>
              <p:cNvPr id="28" name="Rectangle 11"/>
              <p:cNvSpPr>
                <a:spLocks noChangeArrowheads="1"/>
              </p:cNvSpPr>
              <p:nvPr/>
            </p:nvSpPr>
            <p:spPr bwMode="auto">
              <a:xfrm>
                <a:off x="4208064" y="4380777"/>
                <a:ext cx="207761"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36</a:t>
                </a:r>
              </a:p>
            </p:txBody>
          </p:sp>
          <p:sp>
            <p:nvSpPr>
              <p:cNvPr id="29" name="Rectangle 12"/>
              <p:cNvSpPr>
                <a:spLocks noChangeArrowheads="1"/>
              </p:cNvSpPr>
              <p:nvPr/>
            </p:nvSpPr>
            <p:spPr bwMode="auto">
              <a:xfrm>
                <a:off x="4370702" y="3771185"/>
                <a:ext cx="207761"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40</a:t>
                </a:r>
              </a:p>
            </p:txBody>
          </p:sp>
          <p:sp>
            <p:nvSpPr>
              <p:cNvPr id="30" name="Rectangle 13"/>
              <p:cNvSpPr>
                <a:spLocks noChangeArrowheads="1"/>
              </p:cNvSpPr>
              <p:nvPr/>
            </p:nvSpPr>
            <p:spPr bwMode="auto">
              <a:xfrm>
                <a:off x="4635889" y="3180641"/>
                <a:ext cx="207761"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46</a:t>
                </a:r>
              </a:p>
            </p:txBody>
          </p:sp>
          <p:sp>
            <p:nvSpPr>
              <p:cNvPr id="31" name="Rectangle 14"/>
              <p:cNvSpPr>
                <a:spLocks noChangeArrowheads="1"/>
              </p:cNvSpPr>
              <p:nvPr/>
            </p:nvSpPr>
            <p:spPr bwMode="auto">
              <a:xfrm>
                <a:off x="5033140" y="2571047"/>
                <a:ext cx="207761"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56</a:t>
                </a:r>
              </a:p>
            </p:txBody>
          </p:sp>
          <p:sp>
            <p:nvSpPr>
              <p:cNvPr id="32" name="Rectangle 15"/>
              <p:cNvSpPr>
                <a:spLocks noChangeArrowheads="1"/>
              </p:cNvSpPr>
              <p:nvPr/>
            </p:nvSpPr>
            <p:spPr bwMode="auto">
              <a:xfrm>
                <a:off x="5270569" y="1970979"/>
                <a:ext cx="207761"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62</a:t>
                </a:r>
              </a:p>
            </p:txBody>
          </p:sp>
          <p:sp>
            <p:nvSpPr>
              <p:cNvPr id="33" name="Rectangle 16"/>
              <p:cNvSpPr>
                <a:spLocks noChangeArrowheads="1"/>
              </p:cNvSpPr>
              <p:nvPr/>
            </p:nvSpPr>
            <p:spPr bwMode="auto">
              <a:xfrm>
                <a:off x="5986709" y="1370912"/>
                <a:ext cx="207761" cy="31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spcAft>
                    <a:spcPct val="0"/>
                  </a:spcAft>
                </a:pPr>
                <a:r>
                  <a:rPr lang="en-US" sz="1800" dirty="0">
                    <a:solidFill>
                      <a:srgbClr val="000000"/>
                    </a:solidFill>
                    <a:latin typeface="Arial" pitchFamily="34" charset="0"/>
                    <a:ea typeface="Arial Unicode MS" pitchFamily="34" charset="-128"/>
                    <a:cs typeface="Arial" pitchFamily="34" charset="0"/>
                  </a:rPr>
                  <a:t>80</a:t>
                </a:r>
              </a:p>
            </p:txBody>
          </p:sp>
          <p:grpSp>
            <p:nvGrpSpPr>
              <p:cNvPr id="8" name="Group 84"/>
              <p:cNvGrpSpPr/>
              <p:nvPr/>
            </p:nvGrpSpPr>
            <p:grpSpPr>
              <a:xfrm>
                <a:off x="2580551" y="1208375"/>
                <a:ext cx="72508" cy="4804228"/>
                <a:chOff x="2112963" y="1960563"/>
                <a:chExt cx="61913" cy="4143375"/>
              </a:xfrm>
            </p:grpSpPr>
            <p:sp>
              <p:nvSpPr>
                <p:cNvPr id="35" name="Rectangle 7"/>
                <p:cNvSpPr>
                  <a:spLocks noChangeArrowheads="1"/>
                </p:cNvSpPr>
                <p:nvPr/>
              </p:nvSpPr>
              <p:spPr bwMode="auto">
                <a:xfrm>
                  <a:off x="2165351" y="1965325"/>
                  <a:ext cx="9525" cy="4133850"/>
                </a:xfrm>
                <a:prstGeom prst="rect">
                  <a:avLst/>
                </a:pr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sp>
              <p:nvSpPr>
                <p:cNvPr id="36" name="Freeform 8"/>
                <p:cNvSpPr>
                  <a:spLocks noEditPoints="1"/>
                </p:cNvSpPr>
                <p:nvPr/>
              </p:nvSpPr>
              <p:spPr bwMode="auto">
                <a:xfrm>
                  <a:off x="2112963" y="1960563"/>
                  <a:ext cx="57150" cy="4143375"/>
                </a:xfrm>
                <a:custGeom>
                  <a:avLst/>
                  <a:gdLst/>
                  <a:ahLst/>
                  <a:cxnLst>
                    <a:cxn ang="0">
                      <a:pos x="0" y="2604"/>
                    </a:cxn>
                    <a:cxn ang="0">
                      <a:pos x="36" y="2604"/>
                    </a:cxn>
                    <a:cxn ang="0">
                      <a:pos x="36" y="2610"/>
                    </a:cxn>
                    <a:cxn ang="0">
                      <a:pos x="0" y="2610"/>
                    </a:cxn>
                    <a:cxn ang="0">
                      <a:pos x="0" y="2604"/>
                    </a:cxn>
                    <a:cxn ang="0">
                      <a:pos x="0" y="2281"/>
                    </a:cxn>
                    <a:cxn ang="0">
                      <a:pos x="36" y="2281"/>
                    </a:cxn>
                    <a:cxn ang="0">
                      <a:pos x="36" y="2287"/>
                    </a:cxn>
                    <a:cxn ang="0">
                      <a:pos x="0" y="2287"/>
                    </a:cxn>
                    <a:cxn ang="0">
                      <a:pos x="0" y="2281"/>
                    </a:cxn>
                    <a:cxn ang="0">
                      <a:pos x="0" y="1951"/>
                    </a:cxn>
                    <a:cxn ang="0">
                      <a:pos x="36" y="1951"/>
                    </a:cxn>
                    <a:cxn ang="0">
                      <a:pos x="36" y="1957"/>
                    </a:cxn>
                    <a:cxn ang="0">
                      <a:pos x="0" y="1957"/>
                    </a:cxn>
                    <a:cxn ang="0">
                      <a:pos x="0" y="1951"/>
                    </a:cxn>
                    <a:cxn ang="0">
                      <a:pos x="0" y="1628"/>
                    </a:cxn>
                    <a:cxn ang="0">
                      <a:pos x="36" y="1628"/>
                    </a:cxn>
                    <a:cxn ang="0">
                      <a:pos x="36" y="1634"/>
                    </a:cxn>
                    <a:cxn ang="0">
                      <a:pos x="0" y="1634"/>
                    </a:cxn>
                    <a:cxn ang="0">
                      <a:pos x="0" y="1628"/>
                    </a:cxn>
                    <a:cxn ang="0">
                      <a:pos x="0" y="1299"/>
                    </a:cxn>
                    <a:cxn ang="0">
                      <a:pos x="36" y="1299"/>
                    </a:cxn>
                    <a:cxn ang="0">
                      <a:pos x="36" y="1305"/>
                    </a:cxn>
                    <a:cxn ang="0">
                      <a:pos x="0" y="1305"/>
                    </a:cxn>
                    <a:cxn ang="0">
                      <a:pos x="0" y="1299"/>
                    </a:cxn>
                    <a:cxn ang="0">
                      <a:pos x="0" y="976"/>
                    </a:cxn>
                    <a:cxn ang="0">
                      <a:pos x="36" y="976"/>
                    </a:cxn>
                    <a:cxn ang="0">
                      <a:pos x="36" y="982"/>
                    </a:cxn>
                    <a:cxn ang="0">
                      <a:pos x="0" y="982"/>
                    </a:cxn>
                    <a:cxn ang="0">
                      <a:pos x="0" y="976"/>
                    </a:cxn>
                    <a:cxn ang="0">
                      <a:pos x="0" y="652"/>
                    </a:cxn>
                    <a:cxn ang="0">
                      <a:pos x="36" y="652"/>
                    </a:cxn>
                    <a:cxn ang="0">
                      <a:pos x="36" y="658"/>
                    </a:cxn>
                    <a:cxn ang="0">
                      <a:pos x="0" y="658"/>
                    </a:cxn>
                    <a:cxn ang="0">
                      <a:pos x="0" y="652"/>
                    </a:cxn>
                    <a:cxn ang="0">
                      <a:pos x="0" y="323"/>
                    </a:cxn>
                    <a:cxn ang="0">
                      <a:pos x="36" y="323"/>
                    </a:cxn>
                    <a:cxn ang="0">
                      <a:pos x="36" y="329"/>
                    </a:cxn>
                    <a:cxn ang="0">
                      <a:pos x="0" y="329"/>
                    </a:cxn>
                    <a:cxn ang="0">
                      <a:pos x="0" y="323"/>
                    </a:cxn>
                    <a:cxn ang="0">
                      <a:pos x="0" y="0"/>
                    </a:cxn>
                    <a:cxn ang="0">
                      <a:pos x="36" y="0"/>
                    </a:cxn>
                    <a:cxn ang="0">
                      <a:pos x="36" y="6"/>
                    </a:cxn>
                    <a:cxn ang="0">
                      <a:pos x="0" y="6"/>
                    </a:cxn>
                    <a:cxn ang="0">
                      <a:pos x="0" y="0"/>
                    </a:cxn>
                  </a:cxnLst>
                  <a:rect l="0" t="0" r="r" b="b"/>
                  <a:pathLst>
                    <a:path w="36" h="2610">
                      <a:moveTo>
                        <a:pt x="0" y="2604"/>
                      </a:moveTo>
                      <a:lnTo>
                        <a:pt x="36" y="2604"/>
                      </a:lnTo>
                      <a:lnTo>
                        <a:pt x="36" y="2610"/>
                      </a:lnTo>
                      <a:lnTo>
                        <a:pt x="0" y="2610"/>
                      </a:lnTo>
                      <a:lnTo>
                        <a:pt x="0" y="2604"/>
                      </a:lnTo>
                      <a:close/>
                      <a:moveTo>
                        <a:pt x="0" y="2281"/>
                      </a:moveTo>
                      <a:lnTo>
                        <a:pt x="36" y="2281"/>
                      </a:lnTo>
                      <a:lnTo>
                        <a:pt x="36" y="2287"/>
                      </a:lnTo>
                      <a:lnTo>
                        <a:pt x="0" y="2287"/>
                      </a:lnTo>
                      <a:lnTo>
                        <a:pt x="0" y="2281"/>
                      </a:lnTo>
                      <a:close/>
                      <a:moveTo>
                        <a:pt x="0" y="1951"/>
                      </a:moveTo>
                      <a:lnTo>
                        <a:pt x="36" y="1951"/>
                      </a:lnTo>
                      <a:lnTo>
                        <a:pt x="36" y="1957"/>
                      </a:lnTo>
                      <a:lnTo>
                        <a:pt x="0" y="1957"/>
                      </a:lnTo>
                      <a:lnTo>
                        <a:pt x="0" y="1951"/>
                      </a:lnTo>
                      <a:close/>
                      <a:moveTo>
                        <a:pt x="0" y="1628"/>
                      </a:moveTo>
                      <a:lnTo>
                        <a:pt x="36" y="1628"/>
                      </a:lnTo>
                      <a:lnTo>
                        <a:pt x="36" y="1634"/>
                      </a:lnTo>
                      <a:lnTo>
                        <a:pt x="0" y="1634"/>
                      </a:lnTo>
                      <a:lnTo>
                        <a:pt x="0" y="1628"/>
                      </a:lnTo>
                      <a:close/>
                      <a:moveTo>
                        <a:pt x="0" y="1299"/>
                      </a:moveTo>
                      <a:lnTo>
                        <a:pt x="36" y="1299"/>
                      </a:lnTo>
                      <a:lnTo>
                        <a:pt x="36" y="1305"/>
                      </a:lnTo>
                      <a:lnTo>
                        <a:pt x="0" y="1305"/>
                      </a:lnTo>
                      <a:lnTo>
                        <a:pt x="0" y="1299"/>
                      </a:lnTo>
                      <a:close/>
                      <a:moveTo>
                        <a:pt x="0" y="976"/>
                      </a:moveTo>
                      <a:lnTo>
                        <a:pt x="36" y="976"/>
                      </a:lnTo>
                      <a:lnTo>
                        <a:pt x="36" y="982"/>
                      </a:lnTo>
                      <a:lnTo>
                        <a:pt x="0" y="982"/>
                      </a:lnTo>
                      <a:lnTo>
                        <a:pt x="0" y="976"/>
                      </a:lnTo>
                      <a:close/>
                      <a:moveTo>
                        <a:pt x="0" y="652"/>
                      </a:moveTo>
                      <a:lnTo>
                        <a:pt x="36" y="652"/>
                      </a:lnTo>
                      <a:lnTo>
                        <a:pt x="36" y="658"/>
                      </a:lnTo>
                      <a:lnTo>
                        <a:pt x="0" y="658"/>
                      </a:lnTo>
                      <a:lnTo>
                        <a:pt x="0" y="652"/>
                      </a:lnTo>
                      <a:close/>
                      <a:moveTo>
                        <a:pt x="0" y="323"/>
                      </a:moveTo>
                      <a:lnTo>
                        <a:pt x="36" y="323"/>
                      </a:lnTo>
                      <a:lnTo>
                        <a:pt x="36" y="329"/>
                      </a:lnTo>
                      <a:lnTo>
                        <a:pt x="0" y="329"/>
                      </a:lnTo>
                      <a:lnTo>
                        <a:pt x="0" y="323"/>
                      </a:lnTo>
                      <a:close/>
                      <a:moveTo>
                        <a:pt x="0" y="0"/>
                      </a:moveTo>
                      <a:lnTo>
                        <a:pt x="36" y="0"/>
                      </a:lnTo>
                      <a:lnTo>
                        <a:pt x="36" y="6"/>
                      </a:lnTo>
                      <a:lnTo>
                        <a:pt x="0" y="6"/>
                      </a:lnTo>
                      <a:lnTo>
                        <a:pt x="0" y="0"/>
                      </a:lnTo>
                      <a:close/>
                    </a:path>
                  </a:pathLst>
                </a:cu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eaLnBrk="0" hangingPunct="0">
                    <a:lnSpc>
                      <a:spcPct val="90000"/>
                    </a:lnSpc>
                    <a:spcBef>
                      <a:spcPct val="30000"/>
                    </a:spcBef>
                    <a:spcAft>
                      <a:spcPct val="10000"/>
                    </a:spcAft>
                  </a:pPr>
                  <a:endParaRPr lang="en-US" sz="1800" dirty="0">
                    <a:solidFill>
                      <a:srgbClr val="000000"/>
                    </a:solidFill>
                    <a:ea typeface="Arial Unicode MS" pitchFamily="34" charset="-128"/>
                    <a:cs typeface="Arial Unicode MS" pitchFamily="34" charset="-128"/>
                  </a:endParaRPr>
                </a:p>
              </p:txBody>
            </p:sp>
          </p:grpSp>
        </p:grpSp>
      </p:grpSp>
      <p:sp>
        <p:nvSpPr>
          <p:cNvPr id="17" name="Title 16"/>
          <p:cNvSpPr>
            <a:spLocks noGrp="1"/>
          </p:cNvSpPr>
          <p:nvPr>
            <p:ph type="title"/>
          </p:nvPr>
        </p:nvSpPr>
        <p:spPr/>
        <p:txBody>
          <a:bodyPr/>
          <a:lstStyle/>
          <a:p>
            <a:r>
              <a:rPr lang="en-US" sz="2400" dirty="0" smtClean="0"/>
              <a:t>Challenges to Expect on the Journey</a:t>
            </a:r>
            <a:endParaRPr lang="en-US" sz="2400" dirty="0"/>
          </a:p>
        </p:txBody>
      </p:sp>
    </p:spTree>
    <p:extLst>
      <p:ext uri="{BB962C8B-B14F-4D97-AF65-F5344CB8AC3E}">
        <p14:creationId xmlns:p14="http://schemas.microsoft.com/office/powerpoint/2010/main" val="271616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Matters – VMware is the SDDC and EUC Leader</a:t>
            </a:r>
            <a:endParaRPr lang="en-US" dirty="0"/>
          </a:p>
        </p:txBody>
      </p:sp>
      <p:pic>
        <p:nvPicPr>
          <p:cNvPr id="4" name="Picture 2" descr="Boy with a skateboard"/>
          <p:cNvPicPr>
            <a:picLocks noChangeAspect="1" noChangeArrowheads="1"/>
          </p:cNvPicPr>
          <p:nvPr/>
        </p:nvPicPr>
        <p:blipFill>
          <a:blip r:embed="rId2" cstate="print"/>
          <a:srcRect/>
          <a:stretch>
            <a:fillRect/>
          </a:stretch>
        </p:blipFill>
        <p:spPr bwMode="auto">
          <a:xfrm>
            <a:off x="1880268" y="791910"/>
            <a:ext cx="5160963" cy="5356225"/>
          </a:xfrm>
          <a:prstGeom prst="rect">
            <a:avLst/>
          </a:prstGeom>
          <a:noFill/>
          <a:ln w="9525">
            <a:noFill/>
            <a:miter lim="800000"/>
            <a:headEnd/>
            <a:tailEnd/>
          </a:ln>
        </p:spPr>
      </p:pic>
    </p:spTree>
    <p:extLst>
      <p:ext uri="{BB962C8B-B14F-4D97-AF65-F5344CB8AC3E}">
        <p14:creationId xmlns:p14="http://schemas.microsoft.com/office/powerpoint/2010/main" val="14248233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latin typeface="Arial" charset="0"/>
                <a:ea typeface="ＭＳ Ｐゴシック" charset="0"/>
              </a:rPr>
              <a:t>Questions???</a:t>
            </a:r>
            <a:endParaRPr lang="en-US" dirty="0">
              <a:latin typeface="Arial" charset="0"/>
              <a:ea typeface="ＭＳ Ｐゴシック" charset="0"/>
            </a:endParaRPr>
          </a:p>
        </p:txBody>
      </p:sp>
      <p:sp>
        <p:nvSpPr>
          <p:cNvPr id="3" name="TextBox 2"/>
          <p:cNvSpPr txBox="1"/>
          <p:nvPr/>
        </p:nvSpPr>
        <p:spPr>
          <a:xfrm>
            <a:off x="1150938" y="1127125"/>
            <a:ext cx="6424612" cy="3046988"/>
          </a:xfrm>
          <a:prstGeom prst="rect">
            <a:avLst/>
          </a:prstGeom>
          <a:noFill/>
        </p:spPr>
        <p:txBody>
          <a:bodyPr>
            <a:spAutoFit/>
          </a:bodyPr>
          <a:lstStyle/>
          <a:p>
            <a:pPr algn="ctr">
              <a:defRPr/>
            </a:pPr>
            <a:r>
              <a:rPr lang="en-US" b="1" dirty="0" smtClean="0">
                <a:solidFill>
                  <a:schemeClr val="accent3"/>
                </a:solidFill>
                <a:latin typeface="+mn-lt"/>
                <a:ea typeface="+mn-ea"/>
              </a:rPr>
              <a:t>Email: </a:t>
            </a:r>
            <a:r>
              <a:rPr lang="en-US" b="1" dirty="0" err="1" smtClean="0">
                <a:solidFill>
                  <a:schemeClr val="accent3"/>
                </a:solidFill>
                <a:latin typeface="+mn-lt"/>
                <a:ea typeface="+mn-ea"/>
              </a:rPr>
              <a:t>dbourgeois@vmware.com</a:t>
            </a:r>
            <a:endParaRPr lang="en-US" b="1" dirty="0" smtClean="0">
              <a:solidFill>
                <a:schemeClr val="accent3"/>
              </a:solidFill>
              <a:latin typeface="+mn-lt"/>
              <a:ea typeface="+mn-ea"/>
            </a:endParaRPr>
          </a:p>
          <a:p>
            <a:pPr algn="ctr">
              <a:defRPr/>
            </a:pPr>
            <a:endParaRPr lang="en-US" b="1" dirty="0">
              <a:solidFill>
                <a:schemeClr val="accent3"/>
              </a:solidFill>
              <a:latin typeface="+mn-lt"/>
              <a:ea typeface="+mn-ea"/>
            </a:endParaRPr>
          </a:p>
          <a:p>
            <a:pPr algn="ctr">
              <a:defRPr/>
            </a:pPr>
            <a:r>
              <a:rPr lang="en-US" b="1" dirty="0" smtClean="0">
                <a:solidFill>
                  <a:schemeClr val="accent3"/>
                </a:solidFill>
                <a:latin typeface="+mn-lt"/>
                <a:ea typeface="+mn-ea"/>
              </a:rPr>
              <a:t>Blog</a:t>
            </a:r>
            <a:r>
              <a:rPr lang="en-US" b="1" dirty="0">
                <a:solidFill>
                  <a:schemeClr val="accent3"/>
                </a:solidFill>
                <a:latin typeface="+mn-lt"/>
                <a:ea typeface="+mn-ea"/>
              </a:rPr>
              <a:t>: </a:t>
            </a:r>
            <a:r>
              <a:rPr lang="en-US" b="1" dirty="0" err="1">
                <a:solidFill>
                  <a:schemeClr val="accent3"/>
                </a:solidFill>
                <a:latin typeface="+mn-lt"/>
                <a:ea typeface="+mn-ea"/>
              </a:rPr>
              <a:t>VMwareDoug.com</a:t>
            </a:r>
            <a:endParaRPr lang="en-US" b="1" dirty="0">
              <a:solidFill>
                <a:schemeClr val="accent3"/>
              </a:solidFill>
              <a:latin typeface="+mn-lt"/>
              <a:ea typeface="+mn-ea"/>
            </a:endParaRPr>
          </a:p>
          <a:p>
            <a:pPr>
              <a:defRPr/>
            </a:pPr>
            <a:endParaRPr lang="en-US" b="1" dirty="0">
              <a:solidFill>
                <a:schemeClr val="accent3"/>
              </a:solidFill>
              <a:latin typeface="+mn-lt"/>
              <a:ea typeface="+mn-ea"/>
            </a:endParaRPr>
          </a:p>
          <a:p>
            <a:pPr algn="ctr">
              <a:defRPr/>
            </a:pPr>
            <a:r>
              <a:rPr lang="en-US" b="1" dirty="0">
                <a:solidFill>
                  <a:schemeClr val="accent3"/>
                </a:solidFill>
                <a:latin typeface="+mn-lt"/>
                <a:ea typeface="+mn-ea"/>
              </a:rPr>
              <a:t>Twitter: @</a:t>
            </a:r>
            <a:r>
              <a:rPr lang="en-US" b="1" dirty="0" err="1">
                <a:solidFill>
                  <a:schemeClr val="accent3"/>
                </a:solidFill>
                <a:latin typeface="+mn-lt"/>
                <a:ea typeface="+mn-ea"/>
              </a:rPr>
              <a:t>VMwareDoug</a:t>
            </a:r>
            <a:endParaRPr lang="en-US" b="1" dirty="0">
              <a:solidFill>
                <a:schemeClr val="accent3"/>
              </a:solidFill>
              <a:latin typeface="+mn-lt"/>
              <a:ea typeface="+mn-ea"/>
            </a:endParaRPr>
          </a:p>
          <a:p>
            <a:pPr>
              <a:defRPr/>
            </a:pPr>
            <a:endParaRPr lang="en-US" b="1" dirty="0">
              <a:solidFill>
                <a:schemeClr val="accent3"/>
              </a:solidFill>
              <a:latin typeface="+mn-lt"/>
              <a:ea typeface="+mn-ea"/>
            </a:endParaRPr>
          </a:p>
        </p:txBody>
      </p:sp>
    </p:spTree>
    <p:extLst>
      <p:ext uri="{BB962C8B-B14F-4D97-AF65-F5344CB8AC3E}">
        <p14:creationId xmlns:p14="http://schemas.microsoft.com/office/powerpoint/2010/main" val="2557429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89809" y="674808"/>
            <a:ext cx="4339858" cy="2598970"/>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b="1" dirty="0" smtClean="0">
                <a:solidFill>
                  <a:schemeClr val="bg1"/>
                </a:solidFill>
              </a:rPr>
              <a:t>IT Trends</a:t>
            </a:r>
          </a:p>
          <a:p>
            <a:pPr marL="457200" indent="-457200" algn="l">
              <a:buFont typeface="+mj-lt"/>
              <a:buAutoNum type="arabicPeriod"/>
            </a:pPr>
            <a:r>
              <a:rPr lang="en-US" sz="1800" b="1" dirty="0" smtClean="0">
                <a:solidFill>
                  <a:schemeClr val="bg1"/>
                </a:solidFill>
              </a:rPr>
              <a:t>Transition to IT as a Service</a:t>
            </a:r>
          </a:p>
          <a:p>
            <a:pPr marL="457200" indent="-457200" algn="l">
              <a:buFont typeface="+mj-lt"/>
              <a:buAutoNum type="arabicPeriod"/>
            </a:pPr>
            <a:r>
              <a:rPr lang="en-US" sz="1800" b="1" dirty="0">
                <a:solidFill>
                  <a:schemeClr val="bg1"/>
                </a:solidFill>
              </a:rPr>
              <a:t>Software Defined Data Center</a:t>
            </a:r>
            <a:endParaRPr lang="en-US" sz="1800" b="1" dirty="0" smtClean="0">
              <a:solidFill>
                <a:schemeClr val="bg1"/>
              </a:solidFill>
            </a:endParaRPr>
          </a:p>
          <a:p>
            <a:pPr marL="457200" indent="-457200" algn="l">
              <a:buFont typeface="+mj-lt"/>
              <a:buAutoNum type="arabicPeriod"/>
            </a:pPr>
            <a:r>
              <a:rPr lang="en-US" sz="1800" b="1" dirty="0" smtClean="0">
                <a:solidFill>
                  <a:schemeClr val="bg1"/>
                </a:solidFill>
              </a:rPr>
              <a:t>Multi-device Mobility</a:t>
            </a:r>
          </a:p>
          <a:p>
            <a:pPr marL="457200" indent="-457200" algn="l">
              <a:buFont typeface="+mj-lt"/>
              <a:buAutoNum type="arabicPeriod"/>
            </a:pPr>
            <a:r>
              <a:rPr lang="en-US" sz="1800" b="1" dirty="0" smtClean="0">
                <a:solidFill>
                  <a:schemeClr val="bg1"/>
                </a:solidFill>
              </a:rPr>
              <a:t>Big Data</a:t>
            </a:r>
          </a:p>
          <a:p>
            <a:pPr marL="457200" indent="-457200" algn="l">
              <a:buFont typeface="+mj-lt"/>
              <a:buAutoNum type="arabicPeriod"/>
            </a:pPr>
            <a:r>
              <a:rPr lang="en-US" sz="1800" b="1" dirty="0" smtClean="0">
                <a:solidFill>
                  <a:schemeClr val="bg1"/>
                </a:solidFill>
              </a:rPr>
              <a:t>Application Ecosystem</a:t>
            </a:r>
            <a:endParaRPr lang="en-US" b="1" dirty="0" smtClean="0">
              <a:solidFill>
                <a:schemeClr val="bg1"/>
              </a:solidFill>
            </a:endParaRPr>
          </a:p>
          <a:p>
            <a:endParaRPr lang="en-US" sz="1800" b="1" dirty="0" smtClean="0">
              <a:solidFill>
                <a:schemeClr val="bg1"/>
              </a:solidFill>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97711" y="1054562"/>
            <a:ext cx="3017213" cy="1796588"/>
          </a:xfrm>
          <a:prstGeom prst="rect">
            <a:avLst/>
          </a:prstGeom>
          <a:ln w="6350">
            <a:solidFill>
              <a:schemeClr val="bg1">
                <a:lumMod val="50000"/>
              </a:schemeClr>
            </a:solidFill>
          </a:ln>
          <a:effectLst>
            <a:outerShdw blurRad="76200" dir="18900000" sy="23000" kx="-1200000" algn="bl" rotWithShape="0">
              <a:prstClr val="black">
                <a:alpha val="20000"/>
              </a:prstClr>
            </a:outerShdw>
          </a:effectLst>
        </p:spPr>
      </p:pic>
      <p:grpSp>
        <p:nvGrpSpPr>
          <p:cNvPr id="4" name="Group 4"/>
          <p:cNvGrpSpPr/>
          <p:nvPr/>
        </p:nvGrpSpPr>
        <p:grpSpPr>
          <a:xfrm>
            <a:off x="4030600" y="2307771"/>
            <a:ext cx="3017520" cy="1801368"/>
            <a:chOff x="4030600" y="2307771"/>
            <a:chExt cx="3017520" cy="1801368"/>
          </a:xfrm>
        </p:grpSpPr>
        <p:sp>
          <p:nvSpPr>
            <p:cNvPr id="3" name="Rectangle 2"/>
            <p:cNvSpPr/>
            <p:nvPr/>
          </p:nvSpPr>
          <p:spPr bwMode="auto">
            <a:xfrm>
              <a:off x="4030600" y="2307771"/>
              <a:ext cx="3017520" cy="1801368"/>
            </a:xfrm>
            <a:prstGeom prst="rect">
              <a:avLst/>
            </a:prstGeom>
            <a:solidFill>
              <a:schemeClr val="bg1"/>
            </a:solidFill>
            <a:ln w="6350">
              <a:solidFill>
                <a:schemeClr val="bg1">
                  <a:lumMod val="50000"/>
                </a:schemeClr>
              </a:solidFill>
              <a:round/>
              <a:headEnd/>
              <a:tailEnd/>
            </a:ln>
            <a:effectLst>
              <a:outerShdw blurRad="76200" dir="18900000" sy="23000" kx="-1200000" algn="bl"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8481" y="2338163"/>
              <a:ext cx="2979753" cy="1757100"/>
            </a:xfrm>
            <a:prstGeom prst="rect">
              <a:avLst/>
            </a:prstGeom>
            <a:effectLst/>
          </p:spPr>
        </p:pic>
      </p:grpSp>
      <p:sp>
        <p:nvSpPr>
          <p:cNvPr id="2" name="Title 1"/>
          <p:cNvSpPr>
            <a:spLocks noGrp="1"/>
          </p:cNvSpPr>
          <p:nvPr>
            <p:ph type="title"/>
          </p:nvPr>
        </p:nvSpPr>
        <p:spPr/>
        <p:txBody>
          <a:bodyPr/>
          <a:lstStyle/>
          <a:p>
            <a:r>
              <a:rPr lang="en-US" dirty="0" smtClean="0"/>
              <a:t>The Shifting Landscape</a:t>
            </a:r>
            <a:endParaRPr lang="en-US" dirty="0"/>
          </a:p>
        </p:txBody>
      </p:sp>
      <p:grpSp>
        <p:nvGrpSpPr>
          <p:cNvPr id="5" name="Group 5"/>
          <p:cNvGrpSpPr/>
          <p:nvPr/>
        </p:nvGrpSpPr>
        <p:grpSpPr>
          <a:xfrm>
            <a:off x="2267115" y="3526971"/>
            <a:ext cx="3017520" cy="1801368"/>
            <a:chOff x="2267115" y="3526971"/>
            <a:chExt cx="3017520" cy="1801368"/>
          </a:xfrm>
        </p:grpSpPr>
        <p:sp>
          <p:nvSpPr>
            <p:cNvPr id="15" name="Rectangle 14"/>
            <p:cNvSpPr/>
            <p:nvPr/>
          </p:nvSpPr>
          <p:spPr bwMode="auto">
            <a:xfrm>
              <a:off x="2267115" y="3526971"/>
              <a:ext cx="3017520" cy="1801368"/>
            </a:xfrm>
            <a:prstGeom prst="rect">
              <a:avLst/>
            </a:prstGeom>
            <a:solidFill>
              <a:schemeClr val="bg1"/>
            </a:solidFill>
            <a:ln w="6350">
              <a:solidFill>
                <a:schemeClr val="bg1">
                  <a:lumMod val="50000"/>
                </a:schemeClr>
              </a:solidFill>
              <a:round/>
              <a:headEnd/>
              <a:tailEnd/>
            </a:ln>
            <a:effectLst>
              <a:outerShdw blurRad="76200" dir="18900000" sy="23000" kx="-1200000" algn="bl"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7" name="Picture 6"/>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07048" y="3534416"/>
              <a:ext cx="2420295" cy="1770610"/>
            </a:xfrm>
            <a:prstGeom prst="rect">
              <a:avLst/>
            </a:prstGeom>
            <a:effectLst/>
          </p:spPr>
        </p:pic>
      </p:grpSp>
      <p:sp>
        <p:nvSpPr>
          <p:cNvPr id="11" name="TextBox 10"/>
          <p:cNvSpPr txBox="1"/>
          <p:nvPr/>
        </p:nvSpPr>
        <p:spPr>
          <a:xfrm>
            <a:off x="379616" y="3968251"/>
            <a:ext cx="1377300" cy="276999"/>
          </a:xfrm>
          <a:prstGeom prst="rect">
            <a:avLst/>
          </a:prstGeom>
          <a:noFill/>
        </p:spPr>
        <p:txBody>
          <a:bodyPr wrap="none" rtlCol="0">
            <a:spAutoFit/>
          </a:bodyPr>
          <a:lstStyle/>
          <a:p>
            <a:pPr algn="l"/>
            <a:r>
              <a:rPr lang="en-US" sz="1200" dirty="0" smtClean="0">
                <a:solidFill>
                  <a:schemeClr val="tx1"/>
                </a:solidFill>
                <a:latin typeface="Arial" pitchFamily="34" charset="0"/>
                <a:cs typeface="Arial" pitchFamily="34" charset="0"/>
              </a:rPr>
              <a:t>Delivery Methods</a:t>
            </a:r>
            <a:endParaRPr lang="en-US" sz="1200" dirty="0">
              <a:solidFill>
                <a:schemeClr val="tx1"/>
              </a:solidFill>
              <a:latin typeface="Arial" pitchFamily="34" charset="0"/>
              <a:cs typeface="Arial" pitchFamily="34" charset="0"/>
            </a:endParaRPr>
          </a:p>
        </p:txBody>
      </p:sp>
      <p:sp>
        <p:nvSpPr>
          <p:cNvPr id="12" name="TextBox 11"/>
          <p:cNvSpPr txBox="1"/>
          <p:nvPr/>
        </p:nvSpPr>
        <p:spPr>
          <a:xfrm>
            <a:off x="2172973" y="3248621"/>
            <a:ext cx="736099" cy="276999"/>
          </a:xfrm>
          <a:prstGeom prst="rect">
            <a:avLst/>
          </a:prstGeom>
          <a:noFill/>
        </p:spPr>
        <p:txBody>
          <a:bodyPr wrap="none" rtlCol="0">
            <a:spAutoFit/>
          </a:bodyPr>
          <a:lstStyle/>
          <a:p>
            <a:pPr algn="l"/>
            <a:r>
              <a:rPr lang="en-US" sz="1200" dirty="0" smtClean="0">
                <a:solidFill>
                  <a:srgbClr val="333333"/>
                </a:solidFill>
                <a:latin typeface="Arial" pitchFamily="34" charset="0"/>
                <a:cs typeface="Arial" pitchFamily="34" charset="0"/>
              </a:rPr>
              <a:t>Devices</a:t>
            </a:r>
            <a:endParaRPr lang="en-US" sz="1200" dirty="0">
              <a:solidFill>
                <a:srgbClr val="333333"/>
              </a:solidFill>
              <a:latin typeface="Arial" pitchFamily="34" charset="0"/>
              <a:cs typeface="Arial" pitchFamily="34" charset="0"/>
            </a:endParaRPr>
          </a:p>
        </p:txBody>
      </p:sp>
      <p:sp>
        <p:nvSpPr>
          <p:cNvPr id="13" name="TextBox 12"/>
          <p:cNvSpPr txBox="1"/>
          <p:nvPr/>
        </p:nvSpPr>
        <p:spPr>
          <a:xfrm>
            <a:off x="3958774" y="2027999"/>
            <a:ext cx="1031051" cy="276999"/>
          </a:xfrm>
          <a:prstGeom prst="rect">
            <a:avLst/>
          </a:prstGeom>
          <a:noFill/>
        </p:spPr>
        <p:txBody>
          <a:bodyPr wrap="none" rtlCol="0">
            <a:spAutoFit/>
          </a:bodyPr>
          <a:lstStyle/>
          <a:p>
            <a:pPr algn="l"/>
            <a:r>
              <a:rPr lang="en-US" sz="1200" dirty="0" smtClean="0">
                <a:solidFill>
                  <a:srgbClr val="333333"/>
                </a:solidFill>
                <a:latin typeface="Arial" pitchFamily="34" charset="0"/>
                <a:cs typeface="Arial" pitchFamily="34" charset="0"/>
              </a:rPr>
              <a:t>Applications</a:t>
            </a:r>
            <a:endParaRPr lang="en-US" sz="1200" dirty="0">
              <a:solidFill>
                <a:srgbClr val="333333"/>
              </a:solidFill>
              <a:latin typeface="Arial" pitchFamily="34" charset="0"/>
              <a:cs typeface="Arial" pitchFamily="34" charset="0"/>
            </a:endParaRPr>
          </a:p>
        </p:txBody>
      </p:sp>
      <p:sp>
        <p:nvSpPr>
          <p:cNvPr id="14" name="TextBox 13"/>
          <p:cNvSpPr txBox="1"/>
          <p:nvPr/>
        </p:nvSpPr>
        <p:spPr>
          <a:xfrm>
            <a:off x="5795814" y="773428"/>
            <a:ext cx="925779" cy="276999"/>
          </a:xfrm>
          <a:prstGeom prst="rect">
            <a:avLst/>
          </a:prstGeom>
          <a:noFill/>
        </p:spPr>
        <p:txBody>
          <a:bodyPr wrap="none" rtlCol="0">
            <a:spAutoFit/>
          </a:bodyPr>
          <a:lstStyle/>
          <a:p>
            <a:pPr algn="l"/>
            <a:r>
              <a:rPr lang="en-US" sz="1200" dirty="0" smtClean="0">
                <a:solidFill>
                  <a:srgbClr val="333333"/>
                </a:solidFill>
                <a:latin typeface="Arial" pitchFamily="34" charset="0"/>
                <a:cs typeface="Arial" pitchFamily="34" charset="0"/>
              </a:rPr>
              <a:t>Work Style</a:t>
            </a:r>
            <a:endParaRPr lang="en-US" sz="1200" dirty="0">
              <a:solidFill>
                <a:srgbClr val="333333"/>
              </a:solidFill>
              <a:latin typeface="Arial" pitchFamily="34" charset="0"/>
              <a:cs typeface="Arial" pitchFamily="34" charset="0"/>
            </a:endParaRPr>
          </a:p>
        </p:txBody>
      </p:sp>
      <p:grpSp>
        <p:nvGrpSpPr>
          <p:cNvPr id="6" name="Group 8"/>
          <p:cNvGrpSpPr/>
          <p:nvPr/>
        </p:nvGrpSpPr>
        <p:grpSpPr>
          <a:xfrm>
            <a:off x="470972" y="4247579"/>
            <a:ext cx="3017520" cy="1801368"/>
            <a:chOff x="470972" y="4247579"/>
            <a:chExt cx="3017520" cy="1801368"/>
          </a:xfrm>
        </p:grpSpPr>
        <p:sp>
          <p:nvSpPr>
            <p:cNvPr id="16" name="Rectangle 15"/>
            <p:cNvSpPr/>
            <p:nvPr/>
          </p:nvSpPr>
          <p:spPr bwMode="auto">
            <a:xfrm>
              <a:off x="470972" y="4247579"/>
              <a:ext cx="3017520" cy="1801368"/>
            </a:xfrm>
            <a:prstGeom prst="rect">
              <a:avLst/>
            </a:prstGeom>
            <a:solidFill>
              <a:schemeClr val="bg1"/>
            </a:solidFill>
            <a:ln w="6350">
              <a:solidFill>
                <a:schemeClr val="bg1">
                  <a:lumMod val="50000"/>
                </a:schemeClr>
              </a:solidFill>
              <a:round/>
              <a:headEnd/>
              <a:tailEnd/>
            </a:ln>
            <a:effectLst>
              <a:outerShdw blurRad="76200" dir="18900000" sy="23000" kx="-1200000" algn="bl"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9" name="Group 3"/>
            <p:cNvGrpSpPr/>
            <p:nvPr/>
          </p:nvGrpSpPr>
          <p:grpSpPr>
            <a:xfrm>
              <a:off x="721307" y="4445687"/>
              <a:ext cx="2492468" cy="1261291"/>
              <a:chOff x="631430" y="4402702"/>
              <a:chExt cx="2492468" cy="1261291"/>
            </a:xfrm>
          </p:grpSpPr>
          <p:pic>
            <p:nvPicPr>
              <p:cNvPr id="20" name="Picture 27" descr="ICON_Cloud_Q308"/>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631430" y="4402702"/>
                <a:ext cx="962435" cy="612526"/>
              </a:xfrm>
              <a:prstGeom prst="rect">
                <a:avLst/>
              </a:prstGeom>
              <a:noFill/>
              <a:ln>
                <a:noFill/>
              </a:ln>
              <a:effectLst>
                <a:outerShdw blurRad="152400" dist="7239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7" descr="ICON_Cloud_Q30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13595" y="4504126"/>
                <a:ext cx="1392836" cy="885767"/>
              </a:xfrm>
              <a:prstGeom prst="rect">
                <a:avLst/>
              </a:prstGeom>
              <a:noFill/>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descr="ICON_Cloud_Q308"/>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2161463" y="5051467"/>
                <a:ext cx="962435" cy="612526"/>
              </a:xfrm>
              <a:prstGeom prst="rect">
                <a:avLst/>
              </a:prstGeom>
              <a:noFill/>
              <a:ln>
                <a:noFill/>
              </a:ln>
              <a:effectLst>
                <a:outerShdw blurRad="152400" dist="1016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6744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right)">
                                      <p:cBhvr>
                                        <p:cTn id="17" dur="500"/>
                                        <p:tgtEl>
                                          <p:spTgt spid="12"/>
                                        </p:tgtEl>
                                      </p:cBhvr>
                                    </p:animEffect>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par>
                                <p:cTn id="27" presetID="2" presetClass="entr" presetSubtype="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par>
                                <p:cTn id="36" presetID="2" presetClass="entr" presetSubtype="2"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1+#ppt_w/2"/>
                                          </p:val>
                                        </p:tav>
                                        <p:tav tm="100000">
                                          <p:val>
                                            <p:strVal val="#ppt_x"/>
                                          </p:val>
                                        </p:tav>
                                      </p:tavLst>
                                    </p:anim>
                                    <p:anim calcmode="lin" valueType="num">
                                      <p:cBhvr additive="base">
                                        <p:cTn id="39" dur="10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ppt_w</p:attrName>
                                        </p:attrNameLst>
                                      </p:cBhvr>
                                      <p:tavLst>
                                        <p:tav tm="0">
                                          <p:val>
                                            <p:fltVal val="0"/>
                                          </p:val>
                                        </p:tav>
                                        <p:tav tm="100000">
                                          <p:val>
                                            <p:strVal val="#ppt_w"/>
                                          </p:val>
                                        </p:tav>
                                      </p:tavLst>
                                    </p:anim>
                                    <p:anim calcmode="lin" valueType="num">
                                      <p:cBhvr>
                                        <p:cTn id="44" dur="1000" fill="hold"/>
                                        <p:tgtEl>
                                          <p:spTgt spid="23"/>
                                        </p:tgtEl>
                                        <p:attrNameLst>
                                          <p:attrName>ppt_h</p:attrName>
                                        </p:attrNameLst>
                                      </p:cBhvr>
                                      <p:tavLst>
                                        <p:tav tm="0">
                                          <p:val>
                                            <p:fltVal val="0"/>
                                          </p:val>
                                        </p:tav>
                                        <p:tav tm="100000">
                                          <p:val>
                                            <p:strVal val="#ppt_h"/>
                                          </p:val>
                                        </p:tav>
                                      </p:tavLst>
                                    </p:anim>
                                    <p:animEffect transition="in" filter="fade">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3"/>
          <p:cNvSpPr>
            <a:spLocks noChangeArrowheads="1"/>
          </p:cNvSpPr>
          <p:nvPr/>
        </p:nvSpPr>
        <p:spPr bwMode="auto">
          <a:xfrm>
            <a:off x="1298574" y="1467951"/>
            <a:ext cx="2290762" cy="3310919"/>
          </a:xfrm>
          <a:prstGeom prst="rect">
            <a:avLst/>
          </a:prstGeom>
          <a:gradFill flip="none" rotWithShape="1">
            <a:gsLst>
              <a:gs pos="0">
                <a:srgbClr val="FFFFFF">
                  <a:lumMod val="95000"/>
                  <a:shade val="30000"/>
                  <a:satMod val="115000"/>
                </a:srgbClr>
              </a:gs>
              <a:gs pos="21000">
                <a:srgbClr val="FFFFFF">
                  <a:lumMod val="95000"/>
                  <a:shade val="67500"/>
                  <a:satMod val="115000"/>
                </a:srgbClr>
              </a:gs>
              <a:gs pos="100000">
                <a:srgbClr val="FFFFFF">
                  <a:lumMod val="95000"/>
                  <a:shade val="100000"/>
                  <a:satMod val="115000"/>
                </a:srgbClr>
              </a:gs>
            </a:gsLst>
            <a:lin ang="16200000" scaled="1"/>
            <a:tileRect/>
          </a:gradFill>
          <a:ln w="28575">
            <a:noFill/>
            <a:miter lim="800000"/>
            <a:headEnd/>
            <a:tailEnd/>
          </a:ln>
          <a:effectLst>
            <a:outerShdw sx="1000" sy="1000" kx="-1200000" algn="bl" rotWithShape="0">
              <a:prstClr val="black"/>
            </a:outerShdw>
          </a:effectLst>
        </p:spPr>
        <p:txBody>
          <a:bodyPr wrap="none" lIns="64008" tIns="32004" rIns="64008" bIns="32004"/>
          <a:lstStyle/>
          <a:p>
            <a:pPr algn="ctr" defTabSz="457177" fontAlgn="auto">
              <a:spcBef>
                <a:spcPts val="0"/>
              </a:spcBef>
              <a:spcAft>
                <a:spcPts val="0"/>
              </a:spcAft>
              <a:defRPr/>
            </a:pPr>
            <a:endParaRPr lang="en-US" sz="900" kern="0" dirty="0">
              <a:solidFill>
                <a:srgbClr val="FFFFFF">
                  <a:lumMod val="75000"/>
                </a:srgbClr>
              </a:solidFill>
              <a:latin typeface="MetaNormalLF-Roman"/>
              <a:cs typeface="ＭＳ Ｐゴシック" pitchFamily="-65" charset="-128"/>
            </a:endParaRPr>
          </a:p>
        </p:txBody>
      </p:sp>
      <p:sp>
        <p:nvSpPr>
          <p:cNvPr id="78" name="Rectangle 3"/>
          <p:cNvSpPr>
            <a:spLocks noChangeArrowheads="1"/>
          </p:cNvSpPr>
          <p:nvPr/>
        </p:nvSpPr>
        <p:spPr bwMode="auto">
          <a:xfrm>
            <a:off x="3630611" y="1482238"/>
            <a:ext cx="2290763" cy="3297924"/>
          </a:xfrm>
          <a:prstGeom prst="rect">
            <a:avLst/>
          </a:prstGeom>
          <a:gradFill flip="none" rotWithShape="1">
            <a:gsLst>
              <a:gs pos="0">
                <a:srgbClr val="FFFFFF">
                  <a:lumMod val="95000"/>
                  <a:shade val="30000"/>
                  <a:satMod val="115000"/>
                </a:srgbClr>
              </a:gs>
              <a:gs pos="21000">
                <a:srgbClr val="FFFFFF">
                  <a:lumMod val="95000"/>
                  <a:shade val="67500"/>
                  <a:satMod val="115000"/>
                </a:srgbClr>
              </a:gs>
              <a:gs pos="100000">
                <a:srgbClr val="FFFFFF">
                  <a:lumMod val="95000"/>
                  <a:shade val="100000"/>
                  <a:satMod val="115000"/>
                </a:srgbClr>
              </a:gs>
            </a:gsLst>
            <a:lin ang="16200000" scaled="1"/>
            <a:tileRect/>
          </a:gradFill>
          <a:ln w="28575">
            <a:noFill/>
            <a:miter lim="800000"/>
            <a:headEnd/>
            <a:tailEnd/>
          </a:ln>
          <a:effectLst>
            <a:outerShdw blurRad="76200" sx="1000" sy="1000" kx="-1200000" algn="bl" rotWithShape="0">
              <a:prstClr val="black"/>
            </a:outerShdw>
          </a:effectLst>
        </p:spPr>
        <p:txBody>
          <a:bodyPr wrap="none" lIns="64008" tIns="32004" rIns="64008" bIns="32004"/>
          <a:lstStyle/>
          <a:p>
            <a:pPr algn="ctr" defTabSz="457177" fontAlgn="auto">
              <a:spcBef>
                <a:spcPts val="0"/>
              </a:spcBef>
              <a:spcAft>
                <a:spcPts val="0"/>
              </a:spcAft>
              <a:defRPr/>
            </a:pPr>
            <a:endParaRPr lang="en-US" sz="900" kern="0" dirty="0">
              <a:solidFill>
                <a:srgbClr val="FFFFFF">
                  <a:lumMod val="75000"/>
                </a:srgbClr>
              </a:solidFill>
              <a:latin typeface="MetaNormalLF-Roman"/>
              <a:cs typeface="ＭＳ Ｐゴシック" pitchFamily="-65" charset="-128"/>
            </a:endParaRPr>
          </a:p>
        </p:txBody>
      </p:sp>
      <p:sp>
        <p:nvSpPr>
          <p:cNvPr id="79" name="Rectangle 78"/>
          <p:cNvSpPr>
            <a:spLocks noChangeArrowheads="1"/>
          </p:cNvSpPr>
          <p:nvPr/>
        </p:nvSpPr>
        <p:spPr bwMode="auto">
          <a:xfrm>
            <a:off x="5970377" y="1464985"/>
            <a:ext cx="2290762" cy="3313617"/>
          </a:xfrm>
          <a:prstGeom prst="rect">
            <a:avLst/>
          </a:prstGeom>
          <a:gradFill flip="none" rotWithShape="1">
            <a:gsLst>
              <a:gs pos="0">
                <a:srgbClr val="FFFFFF">
                  <a:lumMod val="95000"/>
                  <a:shade val="30000"/>
                  <a:satMod val="115000"/>
                </a:srgbClr>
              </a:gs>
              <a:gs pos="21000">
                <a:srgbClr val="FFFFFF">
                  <a:lumMod val="95000"/>
                  <a:shade val="67500"/>
                  <a:satMod val="115000"/>
                </a:srgbClr>
              </a:gs>
              <a:gs pos="100000">
                <a:srgbClr val="FFFFFF">
                  <a:lumMod val="95000"/>
                  <a:shade val="100000"/>
                  <a:satMod val="115000"/>
                </a:srgbClr>
              </a:gs>
            </a:gsLst>
            <a:lin ang="16200000" scaled="1"/>
            <a:tileRect/>
          </a:gradFill>
          <a:ln w="28575">
            <a:noFill/>
            <a:miter lim="800000"/>
            <a:headEnd/>
            <a:tailEnd/>
          </a:ln>
          <a:effectLst>
            <a:outerShdw blurRad="25400" sx="1000" sy="1000" kx="-1200000" algn="bl" rotWithShape="0">
              <a:prstClr val="black"/>
            </a:outerShdw>
          </a:effectLst>
        </p:spPr>
        <p:txBody>
          <a:bodyPr wrap="none" lIns="64008" tIns="32004" rIns="64008" bIns="32004"/>
          <a:lstStyle/>
          <a:p>
            <a:pPr algn="ctr" defTabSz="457177" fontAlgn="auto">
              <a:spcBef>
                <a:spcPts val="0"/>
              </a:spcBef>
              <a:spcAft>
                <a:spcPts val="0"/>
              </a:spcAft>
              <a:defRPr/>
            </a:pPr>
            <a:endParaRPr lang="en-US" sz="900" kern="0" dirty="0">
              <a:solidFill>
                <a:srgbClr val="FFFFFF">
                  <a:lumMod val="75000"/>
                </a:srgbClr>
              </a:solidFill>
              <a:latin typeface="MetaNormalLF-Roman"/>
              <a:cs typeface="ＭＳ Ｐゴシック" pitchFamily="-65" charset="-128"/>
            </a:endParaRPr>
          </a:p>
        </p:txBody>
      </p:sp>
      <p:sp>
        <p:nvSpPr>
          <p:cNvPr id="80" name="Freeform 79"/>
          <p:cNvSpPr/>
          <p:nvPr/>
        </p:nvSpPr>
        <p:spPr bwMode="auto">
          <a:xfrm>
            <a:off x="1057278" y="1753700"/>
            <a:ext cx="6942137" cy="2727325"/>
          </a:xfrm>
          <a:custGeom>
            <a:avLst/>
            <a:gdLst>
              <a:gd name="connsiteX0" fmla="*/ 0 w 4722125"/>
              <a:gd name="connsiteY0" fmla="*/ 2975212 h 2975212"/>
              <a:gd name="connsiteX1" fmla="*/ 832513 w 4722125"/>
              <a:gd name="connsiteY1" fmla="*/ 2279176 h 2975212"/>
              <a:gd name="connsiteX2" fmla="*/ 1978925 w 4722125"/>
              <a:gd name="connsiteY2" fmla="*/ 1514902 h 2975212"/>
              <a:gd name="connsiteX3" fmla="*/ 3275463 w 4722125"/>
              <a:gd name="connsiteY3" fmla="*/ 1064526 h 2975212"/>
              <a:gd name="connsiteX4" fmla="*/ 4722125 w 4722125"/>
              <a:gd name="connsiteY4" fmla="*/ 0 h 2975212"/>
              <a:gd name="connsiteX0" fmla="*/ 0 w 6771426"/>
              <a:gd name="connsiteY0" fmla="*/ 3220571 h 3220571"/>
              <a:gd name="connsiteX1" fmla="*/ 832513 w 6771426"/>
              <a:gd name="connsiteY1" fmla="*/ 2524535 h 3220571"/>
              <a:gd name="connsiteX2" fmla="*/ 1978925 w 6771426"/>
              <a:gd name="connsiteY2" fmla="*/ 1760261 h 3220571"/>
              <a:gd name="connsiteX3" fmla="*/ 3275463 w 6771426"/>
              <a:gd name="connsiteY3" fmla="*/ 1309885 h 3220571"/>
              <a:gd name="connsiteX4" fmla="*/ 6771426 w 6771426"/>
              <a:gd name="connsiteY4" fmla="*/ 0 h 3220571"/>
              <a:gd name="connsiteX0" fmla="*/ 0 w 6771426"/>
              <a:gd name="connsiteY0" fmla="*/ 3220571 h 3220571"/>
              <a:gd name="connsiteX1" fmla="*/ 832513 w 6771426"/>
              <a:gd name="connsiteY1" fmla="*/ 2524535 h 3220571"/>
              <a:gd name="connsiteX2" fmla="*/ 1978925 w 6771426"/>
              <a:gd name="connsiteY2" fmla="*/ 1760261 h 3220571"/>
              <a:gd name="connsiteX3" fmla="*/ 3275463 w 6771426"/>
              <a:gd name="connsiteY3" fmla="*/ 1309885 h 3220571"/>
              <a:gd name="connsiteX4" fmla="*/ 6771426 w 6771426"/>
              <a:gd name="connsiteY4" fmla="*/ 0 h 3220571"/>
              <a:gd name="connsiteX0" fmla="*/ 0 w 6771426"/>
              <a:gd name="connsiteY0" fmla="*/ 3220571 h 3220571"/>
              <a:gd name="connsiteX1" fmla="*/ 832513 w 6771426"/>
              <a:gd name="connsiteY1" fmla="*/ 2524535 h 3220571"/>
              <a:gd name="connsiteX2" fmla="*/ 1978925 w 6771426"/>
              <a:gd name="connsiteY2" fmla="*/ 1760261 h 3220571"/>
              <a:gd name="connsiteX3" fmla="*/ 3275463 w 6771426"/>
              <a:gd name="connsiteY3" fmla="*/ 1309885 h 3220571"/>
              <a:gd name="connsiteX4" fmla="*/ 4597642 w 6771426"/>
              <a:gd name="connsiteY4" fmla="*/ 313515 h 3220571"/>
              <a:gd name="connsiteX5" fmla="*/ 6771426 w 6771426"/>
              <a:gd name="connsiteY5" fmla="*/ 0 h 3220571"/>
              <a:gd name="connsiteX0" fmla="*/ 0 w 6771426"/>
              <a:gd name="connsiteY0" fmla="*/ 3220571 h 3220571"/>
              <a:gd name="connsiteX1" fmla="*/ 832513 w 6771426"/>
              <a:gd name="connsiteY1" fmla="*/ 2524535 h 3220571"/>
              <a:gd name="connsiteX2" fmla="*/ 1978925 w 6771426"/>
              <a:gd name="connsiteY2" fmla="*/ 1760261 h 3220571"/>
              <a:gd name="connsiteX3" fmla="*/ 3275463 w 6771426"/>
              <a:gd name="connsiteY3" fmla="*/ 1309885 h 3220571"/>
              <a:gd name="connsiteX4" fmla="*/ 4597642 w 6771426"/>
              <a:gd name="connsiteY4" fmla="*/ 313515 h 3220571"/>
              <a:gd name="connsiteX5" fmla="*/ 6771426 w 6771426"/>
              <a:gd name="connsiteY5" fmla="*/ 0 h 3220571"/>
              <a:gd name="connsiteX0" fmla="*/ 0 w 6771426"/>
              <a:gd name="connsiteY0" fmla="*/ 3384143 h 3384143"/>
              <a:gd name="connsiteX1" fmla="*/ 832513 w 6771426"/>
              <a:gd name="connsiteY1" fmla="*/ 2688107 h 3384143"/>
              <a:gd name="connsiteX2" fmla="*/ 1978925 w 6771426"/>
              <a:gd name="connsiteY2" fmla="*/ 1923833 h 3384143"/>
              <a:gd name="connsiteX3" fmla="*/ 3275463 w 6771426"/>
              <a:gd name="connsiteY3" fmla="*/ 1473457 h 3384143"/>
              <a:gd name="connsiteX4" fmla="*/ 4597642 w 6771426"/>
              <a:gd name="connsiteY4" fmla="*/ 477087 h 3384143"/>
              <a:gd name="connsiteX5" fmla="*/ 6771426 w 6771426"/>
              <a:gd name="connsiteY5" fmla="*/ 0 h 3384143"/>
              <a:gd name="connsiteX0" fmla="*/ 0 w 6771426"/>
              <a:gd name="connsiteY0" fmla="*/ 3384143 h 3384143"/>
              <a:gd name="connsiteX1" fmla="*/ 832513 w 6771426"/>
              <a:gd name="connsiteY1" fmla="*/ 2688107 h 3384143"/>
              <a:gd name="connsiteX2" fmla="*/ 1978925 w 6771426"/>
              <a:gd name="connsiteY2" fmla="*/ 1923833 h 3384143"/>
              <a:gd name="connsiteX3" fmla="*/ 3275463 w 6771426"/>
              <a:gd name="connsiteY3" fmla="*/ 1473457 h 3384143"/>
              <a:gd name="connsiteX4" fmla="*/ 4597642 w 6771426"/>
              <a:gd name="connsiteY4" fmla="*/ 477087 h 3384143"/>
              <a:gd name="connsiteX5" fmla="*/ 6771426 w 6771426"/>
              <a:gd name="connsiteY5" fmla="*/ 0 h 33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1426" h="3384143">
                <a:moveTo>
                  <a:pt x="0" y="3384143"/>
                </a:moveTo>
                <a:cubicBezTo>
                  <a:pt x="251346" y="3157817"/>
                  <a:pt x="502692" y="2931492"/>
                  <a:pt x="832513" y="2688107"/>
                </a:cubicBezTo>
                <a:cubicBezTo>
                  <a:pt x="1162334" y="2444722"/>
                  <a:pt x="1571767" y="2126275"/>
                  <a:pt x="1978925" y="1923833"/>
                </a:cubicBezTo>
                <a:cubicBezTo>
                  <a:pt x="2386083" y="1721391"/>
                  <a:pt x="2839010" y="1714581"/>
                  <a:pt x="3275463" y="1473457"/>
                </a:cubicBezTo>
                <a:cubicBezTo>
                  <a:pt x="3711916" y="1232333"/>
                  <a:pt x="4014981" y="722663"/>
                  <a:pt x="4597642" y="477087"/>
                </a:cubicBezTo>
                <a:cubicBezTo>
                  <a:pt x="5180303" y="231511"/>
                  <a:pt x="6018020" y="38622"/>
                  <a:pt x="6771426" y="0"/>
                </a:cubicBezTo>
              </a:path>
            </a:pathLst>
          </a:custGeom>
          <a:noFill/>
          <a:ln w="38100" cap="flat" cmpd="sng" algn="ctr">
            <a:solidFill>
              <a:srgbClr val="FFD24F">
                <a:lumMod val="75000"/>
              </a:srgbClr>
            </a:solidFill>
            <a:prstDash val="solid"/>
          </a:ln>
          <a:effectLst>
            <a:outerShdw blurRad="152400" dist="101600" dir="5400000" algn="t" rotWithShape="0">
              <a:prstClr val="black">
                <a:alpha val="27000"/>
              </a:prstClr>
            </a:outerShdw>
          </a:effectLst>
        </p:spPr>
        <p:txBody>
          <a:bodyPr lIns="64008" tIns="32004" rIns="64008" bIns="32004" anchor="ctr"/>
          <a:lstStyle/>
          <a:p>
            <a:pPr algn="ctr" defTabSz="457177" fontAlgn="auto">
              <a:spcBef>
                <a:spcPts val="0"/>
              </a:spcBef>
              <a:spcAft>
                <a:spcPts val="0"/>
              </a:spcAft>
              <a:defRPr/>
            </a:pPr>
            <a:endParaRPr lang="en-US" sz="2000" kern="0" dirty="0">
              <a:solidFill>
                <a:srgbClr val="000000"/>
              </a:solidFill>
              <a:latin typeface="MetaNormalLF-Roman"/>
              <a:ea typeface="Arial" pitchFamily="-65" charset="0"/>
              <a:cs typeface="+mn-cs"/>
            </a:endParaRPr>
          </a:p>
        </p:txBody>
      </p:sp>
      <p:sp>
        <p:nvSpPr>
          <p:cNvPr id="81" name="Oval 80"/>
          <p:cNvSpPr/>
          <p:nvPr/>
        </p:nvSpPr>
        <p:spPr bwMode="auto">
          <a:xfrm>
            <a:off x="1002406" y="4405035"/>
            <a:ext cx="120633" cy="160844"/>
          </a:xfrm>
          <a:prstGeom prst="ellipse">
            <a:avLst/>
          </a:prstGeom>
          <a:solidFill>
            <a:srgbClr val="FFC000"/>
          </a:solidFill>
          <a:ln w="25400" cap="flat" cmpd="sng" algn="ctr">
            <a:noFill/>
            <a:prstDash val="solid"/>
          </a:ln>
          <a:effectLst/>
          <a:scene3d>
            <a:camera prst="orthographicFront"/>
            <a:lightRig rig="threePt" dir="t"/>
          </a:scene3d>
          <a:sp3d>
            <a:bevelT/>
          </a:sp3d>
        </p:spPr>
        <p:txBody>
          <a:bodyPr lIns="64008" tIns="32004" rIns="64008" bIns="32004" anchor="ctr"/>
          <a:lstStyle/>
          <a:p>
            <a:pPr algn="ctr" defTabSz="457177" fontAlgn="auto">
              <a:spcBef>
                <a:spcPts val="0"/>
              </a:spcBef>
              <a:spcAft>
                <a:spcPts val="0"/>
              </a:spcAft>
              <a:defRPr/>
            </a:pPr>
            <a:endParaRPr lang="en-US" sz="2000" kern="0" dirty="0">
              <a:solidFill>
                <a:srgbClr val="000000"/>
              </a:solidFill>
              <a:latin typeface="MetaNormalLF-Roman"/>
              <a:ea typeface="Arial" pitchFamily="-65" charset="0"/>
              <a:cs typeface="+mn-cs"/>
            </a:endParaRPr>
          </a:p>
        </p:txBody>
      </p:sp>
      <p:pic>
        <p:nvPicPr>
          <p:cNvPr id="82" name="Picture 81" descr="IT_gu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761" y="3590436"/>
            <a:ext cx="684213" cy="1217613"/>
          </a:xfrm>
          <a:prstGeom prst="rect">
            <a:avLst/>
          </a:prstGeom>
          <a:effectLst>
            <a:outerShdw blurRad="76200" dir="18900000" sy="23000" kx="-1200000" algn="bl" rotWithShape="0">
              <a:prstClr val="black">
                <a:alpha val="20000"/>
              </a:prstClr>
            </a:outerShdw>
          </a:effectLst>
        </p:spPr>
      </p:pic>
      <p:sp>
        <p:nvSpPr>
          <p:cNvPr id="83" name="Rectangle 3"/>
          <p:cNvSpPr>
            <a:spLocks noChangeArrowheads="1"/>
          </p:cNvSpPr>
          <p:nvPr/>
        </p:nvSpPr>
        <p:spPr bwMode="auto">
          <a:xfrm>
            <a:off x="5970620" y="695308"/>
            <a:ext cx="2608805" cy="920885"/>
          </a:xfrm>
          <a:prstGeom prst="rightArrow">
            <a:avLst>
              <a:gd name="adj1" fmla="val 69355"/>
              <a:gd name="adj2" fmla="val 52150"/>
            </a:avLst>
          </a:prstGeom>
          <a:gradFill flip="none" rotWithShape="1">
            <a:gsLst>
              <a:gs pos="0">
                <a:srgbClr val="007DC3">
                  <a:shade val="30000"/>
                  <a:satMod val="115000"/>
                </a:srgbClr>
              </a:gs>
              <a:gs pos="50000">
                <a:srgbClr val="007DC3">
                  <a:shade val="67500"/>
                  <a:satMod val="115000"/>
                </a:srgbClr>
              </a:gs>
              <a:gs pos="100000">
                <a:srgbClr val="007DC3">
                  <a:shade val="100000"/>
                  <a:satMod val="115000"/>
                </a:srgbClr>
              </a:gs>
            </a:gsLst>
            <a:lin ang="16200000" scaled="1"/>
            <a:tileRect/>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64008" tIns="32004" rIns="64008" bIns="32004" anchor="ctr"/>
          <a:lstStyle/>
          <a:p>
            <a:pPr algn="ctr" defTabSz="457177" fontAlgn="auto">
              <a:lnSpc>
                <a:spcPct val="85000"/>
              </a:lnSpc>
              <a:spcBef>
                <a:spcPts val="0"/>
              </a:spcBef>
              <a:spcAft>
                <a:spcPts val="0"/>
              </a:spcAft>
              <a:defRPr/>
            </a:pPr>
            <a:r>
              <a:rPr lang="en-US" sz="1400" b="1" kern="0" dirty="0" smtClean="0">
                <a:solidFill>
                  <a:srgbClr val="FFFFFF"/>
                </a:solidFill>
                <a:latin typeface="MetaNormalLF-Roman"/>
                <a:cs typeface="ＭＳ Ｐゴシック" pitchFamily="-65" charset="-128"/>
              </a:rPr>
              <a:t>IT–as-a-Service</a:t>
            </a:r>
            <a:endParaRPr lang="en-US" sz="1400" b="1" kern="0" dirty="0">
              <a:solidFill>
                <a:srgbClr val="FFFFFF"/>
              </a:solidFill>
              <a:latin typeface="MetaNormalLF-Roman"/>
              <a:cs typeface="ＭＳ Ｐゴシック" pitchFamily="-65" charset="-128"/>
            </a:endParaRPr>
          </a:p>
        </p:txBody>
      </p:sp>
      <p:sp>
        <p:nvSpPr>
          <p:cNvPr id="141" name="Rectangle 3"/>
          <p:cNvSpPr>
            <a:spLocks noChangeArrowheads="1"/>
          </p:cNvSpPr>
          <p:nvPr/>
        </p:nvSpPr>
        <p:spPr bwMode="auto">
          <a:xfrm>
            <a:off x="5898715" y="2752478"/>
            <a:ext cx="2322951" cy="972761"/>
          </a:xfrm>
          <a:prstGeom prst="rect">
            <a:avLst/>
          </a:prstGeom>
          <a:noFill/>
          <a:ln w="9525" cap="flat" cmpd="sng" algn="ctr">
            <a:noFill/>
            <a:prstDash val="solid"/>
            <a:headEnd/>
            <a:tailEnd/>
          </a:ln>
          <a:effectLst/>
          <a:scene3d>
            <a:camera prst="orthographicFront">
              <a:rot lat="0" lon="0" rev="0"/>
            </a:camera>
            <a:lightRig rig="balanced" dir="t">
              <a:rot lat="0" lon="0" rev="8700000"/>
            </a:lightRig>
          </a:scene3d>
          <a:sp3d>
            <a:bevelT w="38100" h="38100"/>
          </a:sp3d>
        </p:spPr>
        <p:txBody>
          <a:bodyPr lIns="0" tIns="32004" rIns="0" bIns="32004"/>
          <a:lstStyle/>
          <a:p>
            <a:pPr algn="ctr" defTabSz="457177" fontAlgn="auto">
              <a:lnSpc>
                <a:spcPct val="85000"/>
              </a:lnSpc>
              <a:spcBef>
                <a:spcPts val="0"/>
              </a:spcBef>
              <a:spcAft>
                <a:spcPts val="0"/>
              </a:spcAft>
              <a:defRPr/>
            </a:pPr>
            <a:r>
              <a:rPr lang="en-US" sz="1400" b="1" kern="0" dirty="0">
                <a:solidFill>
                  <a:srgbClr val="000000"/>
                </a:solidFill>
                <a:latin typeface="MetaNormalLF-Roman"/>
                <a:cs typeface="ＭＳ Ｐゴシック" pitchFamily="-65" charset="-128"/>
              </a:rPr>
              <a:t>Phase 3</a:t>
            </a:r>
          </a:p>
          <a:p>
            <a:pPr algn="ctr" defTabSz="457177" fontAlgn="auto">
              <a:lnSpc>
                <a:spcPct val="85000"/>
              </a:lnSpc>
              <a:spcBef>
                <a:spcPts val="0"/>
              </a:spcBef>
              <a:spcAft>
                <a:spcPts val="0"/>
              </a:spcAft>
              <a:defRPr/>
            </a:pPr>
            <a:r>
              <a:rPr lang="en-US" sz="1400" b="1" i="1" kern="0" dirty="0">
                <a:solidFill>
                  <a:srgbClr val="000000"/>
                </a:solidFill>
                <a:latin typeface="MetaNormalLF-Roman"/>
                <a:cs typeface="ＭＳ Ｐゴシック" pitchFamily="-65" charset="-128"/>
              </a:rPr>
              <a:t>Automated Ops &amp; Metrics</a:t>
            </a:r>
            <a:br>
              <a:rPr lang="en-US" sz="1400" b="1" i="1" kern="0" dirty="0">
                <a:solidFill>
                  <a:srgbClr val="000000"/>
                </a:solidFill>
                <a:latin typeface="MetaNormalLF-Roman"/>
                <a:cs typeface="ＭＳ Ｐゴシック" pitchFamily="-65" charset="-128"/>
              </a:rPr>
            </a:br>
            <a:r>
              <a:rPr lang="en-US" sz="1400" b="1" i="1" kern="0" dirty="0">
                <a:solidFill>
                  <a:srgbClr val="000000"/>
                </a:solidFill>
                <a:latin typeface="MetaNormalLF-Roman"/>
                <a:cs typeface="ＭＳ Ｐゴシック" pitchFamily="-65" charset="-128"/>
              </a:rPr>
              <a:t>Choice of Cloud Models</a:t>
            </a:r>
          </a:p>
          <a:p>
            <a:pPr algn="ctr" defTabSz="457177" fontAlgn="auto">
              <a:lnSpc>
                <a:spcPct val="85000"/>
              </a:lnSpc>
              <a:spcBef>
                <a:spcPts val="0"/>
              </a:spcBef>
              <a:spcAft>
                <a:spcPts val="0"/>
              </a:spcAft>
              <a:defRPr/>
            </a:pPr>
            <a:r>
              <a:rPr lang="en-US" sz="1400" b="1" i="1" kern="0" dirty="0">
                <a:solidFill>
                  <a:srgbClr val="000000"/>
                </a:solidFill>
                <a:latin typeface="MetaNormalLF-Roman"/>
                <a:cs typeface="ＭＳ Ｐゴシック" pitchFamily="-65" charset="-128"/>
              </a:rPr>
              <a:t>Application Transformation</a:t>
            </a:r>
          </a:p>
          <a:p>
            <a:pPr algn="ctr" defTabSz="457177" fontAlgn="auto">
              <a:lnSpc>
                <a:spcPct val="85000"/>
              </a:lnSpc>
              <a:spcBef>
                <a:spcPts val="0"/>
              </a:spcBef>
              <a:spcAft>
                <a:spcPts val="0"/>
              </a:spcAft>
              <a:defRPr/>
            </a:pPr>
            <a:endParaRPr lang="en-US" sz="1400" b="1" i="1" kern="0" dirty="0">
              <a:solidFill>
                <a:srgbClr val="000000"/>
              </a:solidFill>
              <a:latin typeface="MetaNormalLF-Roman"/>
              <a:cs typeface="ＭＳ Ｐゴシック" pitchFamily="-65" charset="-128"/>
            </a:endParaRPr>
          </a:p>
        </p:txBody>
      </p:sp>
      <p:sp>
        <p:nvSpPr>
          <p:cNvPr id="142" name="Rectangle 3"/>
          <p:cNvSpPr>
            <a:spLocks noChangeArrowheads="1"/>
          </p:cNvSpPr>
          <p:nvPr/>
        </p:nvSpPr>
        <p:spPr bwMode="auto">
          <a:xfrm>
            <a:off x="1323743" y="2752475"/>
            <a:ext cx="2297646" cy="603556"/>
          </a:xfrm>
          <a:prstGeom prst="rect">
            <a:avLst/>
          </a:prstGeom>
          <a:noFill/>
          <a:ln w="9525" cap="flat" cmpd="sng" algn="ctr">
            <a:noFill/>
            <a:prstDash val="solid"/>
            <a:headEnd/>
            <a:tailEnd/>
          </a:ln>
          <a:effectLst/>
          <a:scene3d>
            <a:camera prst="orthographicFront">
              <a:rot lat="0" lon="0" rev="0"/>
            </a:camera>
            <a:lightRig rig="balanced" dir="t">
              <a:rot lat="0" lon="0" rev="8700000"/>
            </a:lightRig>
          </a:scene3d>
          <a:sp3d>
            <a:bevelT w="38100" h="38100"/>
          </a:sp3d>
        </p:spPr>
        <p:txBody>
          <a:bodyPr lIns="0" tIns="32004" rIns="0" bIns="32004"/>
          <a:lstStyle/>
          <a:p>
            <a:pPr algn="ctr" defTabSz="457177" fontAlgn="auto">
              <a:lnSpc>
                <a:spcPct val="85000"/>
              </a:lnSpc>
              <a:spcBef>
                <a:spcPts val="0"/>
              </a:spcBef>
              <a:spcAft>
                <a:spcPts val="0"/>
              </a:spcAft>
              <a:defRPr/>
            </a:pPr>
            <a:r>
              <a:rPr lang="en-US" sz="1500" b="1" kern="0" dirty="0">
                <a:solidFill>
                  <a:srgbClr val="000000"/>
                </a:solidFill>
                <a:latin typeface="MetaNormalLF-Roman"/>
                <a:cs typeface="ＭＳ Ｐゴシック" pitchFamily="-65" charset="-128"/>
              </a:rPr>
              <a:t>Phase</a:t>
            </a:r>
            <a:r>
              <a:rPr lang="en-US" sz="1400" b="1" kern="0" dirty="0">
                <a:solidFill>
                  <a:srgbClr val="000000"/>
                </a:solidFill>
                <a:latin typeface="MetaNormalLF-Roman"/>
                <a:cs typeface="ＭＳ Ｐゴシック" pitchFamily="-65" charset="-128"/>
              </a:rPr>
              <a:t> 1</a:t>
            </a:r>
            <a:br>
              <a:rPr lang="en-US" sz="1400" b="1" kern="0" dirty="0">
                <a:solidFill>
                  <a:srgbClr val="000000"/>
                </a:solidFill>
                <a:latin typeface="MetaNormalLF-Roman"/>
                <a:cs typeface="ＭＳ Ｐゴシック" pitchFamily="-65" charset="-128"/>
              </a:rPr>
            </a:br>
            <a:r>
              <a:rPr lang="en-US" sz="1400" b="1" i="1" kern="0" dirty="0">
                <a:solidFill>
                  <a:srgbClr val="000000"/>
                </a:solidFill>
                <a:latin typeface="MetaNormalLF-Roman"/>
                <a:cs typeface="ＭＳ Ｐゴシック" pitchFamily="-65" charset="-128"/>
              </a:rPr>
              <a:t> IT Owned Apps </a:t>
            </a:r>
            <a:br>
              <a:rPr lang="en-US" sz="1400" b="1" i="1" kern="0" dirty="0">
                <a:solidFill>
                  <a:srgbClr val="000000"/>
                </a:solidFill>
                <a:latin typeface="MetaNormalLF-Roman"/>
                <a:cs typeface="ＭＳ Ｐゴシック" pitchFamily="-65" charset="-128"/>
              </a:rPr>
            </a:br>
            <a:r>
              <a:rPr lang="en-US" sz="1400" b="1" i="1" kern="0" dirty="0">
                <a:solidFill>
                  <a:srgbClr val="000000"/>
                </a:solidFill>
                <a:latin typeface="MetaNormalLF-Roman"/>
                <a:cs typeface="ＭＳ Ｐゴシック" pitchFamily="-65" charset="-128"/>
              </a:rPr>
              <a:t>and Services</a:t>
            </a:r>
          </a:p>
        </p:txBody>
      </p:sp>
      <p:sp>
        <p:nvSpPr>
          <p:cNvPr id="144" name="Oval 143"/>
          <p:cNvSpPr/>
          <p:nvPr/>
        </p:nvSpPr>
        <p:spPr bwMode="auto">
          <a:xfrm>
            <a:off x="7938752" y="1675579"/>
            <a:ext cx="120633" cy="160844"/>
          </a:xfrm>
          <a:prstGeom prst="ellipse">
            <a:avLst/>
          </a:prstGeom>
          <a:solidFill>
            <a:srgbClr val="FFC000"/>
          </a:solidFill>
          <a:ln w="25400" cap="flat" cmpd="sng" algn="ctr">
            <a:noFill/>
            <a:prstDash val="solid"/>
          </a:ln>
          <a:effectLst>
            <a:outerShdw blurRad="139700" dist="114300" dir="5400000" algn="t" rotWithShape="0">
              <a:prstClr val="black">
                <a:alpha val="18000"/>
              </a:prstClr>
            </a:outerShdw>
          </a:effectLst>
          <a:scene3d>
            <a:camera prst="orthographicFront"/>
            <a:lightRig rig="threePt" dir="t"/>
          </a:scene3d>
          <a:sp3d>
            <a:bevelT/>
          </a:sp3d>
        </p:spPr>
        <p:txBody>
          <a:bodyPr lIns="64008" tIns="32004" rIns="64008" bIns="32004" anchor="ctr"/>
          <a:lstStyle/>
          <a:p>
            <a:pPr algn="ctr" defTabSz="457177" fontAlgn="auto">
              <a:spcBef>
                <a:spcPts val="0"/>
              </a:spcBef>
              <a:spcAft>
                <a:spcPts val="0"/>
              </a:spcAft>
              <a:defRPr/>
            </a:pPr>
            <a:endParaRPr lang="en-US" sz="2000" kern="0" dirty="0">
              <a:solidFill>
                <a:srgbClr val="000000"/>
              </a:solidFill>
              <a:latin typeface="MetaNormalLF-Roman"/>
              <a:ea typeface="Arial" pitchFamily="-65" charset="0"/>
              <a:cs typeface="+mn-cs"/>
            </a:endParaRPr>
          </a:p>
        </p:txBody>
      </p:sp>
      <p:grpSp>
        <p:nvGrpSpPr>
          <p:cNvPr id="2" name="Group 95"/>
          <p:cNvGrpSpPr>
            <a:grpSpLocks/>
          </p:cNvGrpSpPr>
          <p:nvPr/>
        </p:nvGrpSpPr>
        <p:grpSpPr bwMode="auto">
          <a:xfrm>
            <a:off x="0" y="1517163"/>
            <a:ext cx="1300356" cy="2836863"/>
            <a:chOff x="-599132" y="2433094"/>
            <a:chExt cx="2365791" cy="3870750"/>
          </a:xfrm>
        </p:grpSpPr>
        <p:cxnSp>
          <p:nvCxnSpPr>
            <p:cNvPr id="45099" name="Straight Arrow Connector 145"/>
            <p:cNvCxnSpPr>
              <a:cxnSpLocks noChangeShapeType="1"/>
            </p:cNvCxnSpPr>
            <p:nvPr/>
          </p:nvCxnSpPr>
          <p:spPr bwMode="auto">
            <a:xfrm flipV="1">
              <a:off x="1338902" y="2911328"/>
              <a:ext cx="0" cy="3392516"/>
            </a:xfrm>
            <a:prstGeom prst="straightConnector1">
              <a:avLst/>
            </a:prstGeom>
            <a:noFill/>
            <a:ln w="28575" algn="ctr">
              <a:solidFill>
                <a:srgbClr val="5F5F5F"/>
              </a:solidFill>
              <a:prstDash val="sysDash"/>
              <a:round/>
              <a:headEnd/>
              <a:tailEnd type="arrow" w="med" len="med"/>
            </a:ln>
          </p:spPr>
        </p:cxnSp>
        <p:sp>
          <p:nvSpPr>
            <p:cNvPr id="147" name="TextBox 146"/>
            <p:cNvSpPr txBox="1"/>
            <p:nvPr/>
          </p:nvSpPr>
          <p:spPr>
            <a:xfrm>
              <a:off x="-599132" y="2433094"/>
              <a:ext cx="2365791" cy="419945"/>
            </a:xfrm>
            <a:prstGeom prst="rect">
              <a:avLst/>
            </a:prstGeom>
            <a:noFill/>
          </p:spPr>
          <p:txBody>
            <a:bodyPr wrap="none">
              <a:spAutoFit/>
            </a:bodyPr>
            <a:lstStyle/>
            <a:p>
              <a:pPr fontAlgn="auto">
                <a:spcBef>
                  <a:spcPts val="0"/>
                </a:spcBef>
                <a:spcAft>
                  <a:spcPts val="0"/>
                </a:spcAft>
                <a:defRPr/>
              </a:pPr>
              <a:r>
                <a:rPr lang="en-US" sz="1400" b="1" kern="0" dirty="0">
                  <a:solidFill>
                    <a:srgbClr val="5F5F5F"/>
                  </a:solidFill>
                  <a:latin typeface="MetaNormalLF-Roman"/>
                  <a:cs typeface="+mn-cs"/>
                </a:rPr>
                <a:t>% Virtualized</a:t>
              </a:r>
            </a:p>
          </p:txBody>
        </p:sp>
      </p:grpSp>
      <p:sp>
        <p:nvSpPr>
          <p:cNvPr id="149" name="Rectangle 3"/>
          <p:cNvSpPr>
            <a:spLocks noChangeArrowheads="1"/>
          </p:cNvSpPr>
          <p:nvPr/>
        </p:nvSpPr>
        <p:spPr bwMode="auto">
          <a:xfrm>
            <a:off x="3642468" y="695308"/>
            <a:ext cx="2608805" cy="920885"/>
          </a:xfrm>
          <a:prstGeom prst="rightArrow">
            <a:avLst>
              <a:gd name="adj1" fmla="val 69355"/>
              <a:gd name="adj2" fmla="val 52150"/>
            </a:avLst>
          </a:prstGeom>
          <a:gradFill flip="none" rotWithShape="1">
            <a:gsLst>
              <a:gs pos="0">
                <a:srgbClr val="007DC3">
                  <a:shade val="30000"/>
                  <a:satMod val="115000"/>
                </a:srgbClr>
              </a:gs>
              <a:gs pos="50000">
                <a:srgbClr val="007DC3">
                  <a:shade val="67500"/>
                  <a:satMod val="115000"/>
                </a:srgbClr>
              </a:gs>
              <a:gs pos="100000">
                <a:srgbClr val="007DC3">
                  <a:shade val="100000"/>
                  <a:satMod val="115000"/>
                </a:srgbClr>
              </a:gs>
            </a:gsLst>
            <a:lin ang="16200000" scaled="1"/>
            <a:tileRect/>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64008" tIns="32004" rIns="64008" bIns="32004" anchor="ctr"/>
          <a:lstStyle/>
          <a:p>
            <a:pPr algn="ctr" defTabSz="457177" fontAlgn="auto">
              <a:lnSpc>
                <a:spcPct val="85000"/>
              </a:lnSpc>
              <a:spcBef>
                <a:spcPts val="0"/>
              </a:spcBef>
              <a:spcAft>
                <a:spcPts val="0"/>
              </a:spcAft>
              <a:defRPr/>
            </a:pPr>
            <a:r>
              <a:rPr lang="en-US" sz="1400" b="1" kern="0" dirty="0">
                <a:solidFill>
                  <a:srgbClr val="FFFFFF"/>
                </a:solidFill>
                <a:latin typeface="MetaNormalLF-Roman"/>
                <a:cs typeface="ＭＳ Ｐゴシック" pitchFamily="-65" charset="-128"/>
              </a:rPr>
              <a:t>Quality &amp; Agility</a:t>
            </a:r>
          </a:p>
        </p:txBody>
      </p:sp>
      <p:sp>
        <p:nvSpPr>
          <p:cNvPr id="150" name="Rectangle 3"/>
          <p:cNvSpPr>
            <a:spLocks noChangeArrowheads="1"/>
          </p:cNvSpPr>
          <p:nvPr/>
        </p:nvSpPr>
        <p:spPr bwMode="auto">
          <a:xfrm>
            <a:off x="1314321" y="695308"/>
            <a:ext cx="2608805" cy="920885"/>
          </a:xfrm>
          <a:prstGeom prst="rightArrow">
            <a:avLst>
              <a:gd name="adj1" fmla="val 69355"/>
              <a:gd name="adj2" fmla="val 52150"/>
            </a:avLst>
          </a:prstGeom>
          <a:gradFill flip="none" rotWithShape="1">
            <a:gsLst>
              <a:gs pos="0">
                <a:srgbClr val="007DC3">
                  <a:shade val="30000"/>
                  <a:satMod val="115000"/>
                </a:srgbClr>
              </a:gs>
              <a:gs pos="50000">
                <a:srgbClr val="007DC3">
                  <a:shade val="67500"/>
                  <a:satMod val="115000"/>
                </a:srgbClr>
              </a:gs>
              <a:gs pos="100000">
                <a:srgbClr val="007DC3">
                  <a:shade val="100000"/>
                  <a:satMod val="115000"/>
                </a:srgbClr>
              </a:gs>
            </a:gsLst>
            <a:lin ang="16200000" scaled="1"/>
            <a:tileRect/>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64008" tIns="32004" rIns="64008" bIns="32004" anchor="ctr"/>
          <a:lstStyle/>
          <a:p>
            <a:pPr algn="ctr" defTabSz="457177" fontAlgn="auto">
              <a:lnSpc>
                <a:spcPct val="85000"/>
              </a:lnSpc>
              <a:spcBef>
                <a:spcPts val="0"/>
              </a:spcBef>
              <a:spcAft>
                <a:spcPts val="0"/>
              </a:spcAft>
              <a:defRPr/>
            </a:pPr>
            <a:r>
              <a:rPr lang="en-US" sz="1400" b="1" kern="0" dirty="0" smtClean="0">
                <a:solidFill>
                  <a:srgbClr val="FFFFFF"/>
                </a:solidFill>
                <a:latin typeface="MetaNormalLF-Roman"/>
                <a:cs typeface="ＭＳ Ｐゴシック" pitchFamily="-65" charset="-128"/>
              </a:rPr>
              <a:t>Efficiency</a:t>
            </a:r>
            <a:endParaRPr lang="en-US" sz="1400" b="1" kern="0" dirty="0">
              <a:solidFill>
                <a:srgbClr val="FFFFFF"/>
              </a:solidFill>
              <a:latin typeface="MetaNormalLF-Roman"/>
              <a:cs typeface="ＭＳ Ｐゴシック" pitchFamily="-65" charset="-128"/>
            </a:endParaRPr>
          </a:p>
        </p:txBody>
      </p:sp>
      <p:sp>
        <p:nvSpPr>
          <p:cNvPr id="76" name="Right Triangle 75"/>
          <p:cNvSpPr/>
          <p:nvPr/>
        </p:nvSpPr>
        <p:spPr bwMode="auto">
          <a:xfrm rot="10800000">
            <a:off x="1709429" y="4896737"/>
            <a:ext cx="6552872" cy="613103"/>
          </a:xfrm>
          <a:prstGeom prst="rtTriangle">
            <a:avLst/>
          </a:prstGeom>
          <a:solidFill>
            <a:srgbClr val="FFC000"/>
          </a:solidFill>
          <a:ln w="19050">
            <a:noFill/>
            <a:round/>
            <a:headEnd/>
            <a:tailEnd/>
          </a:ln>
          <a:scene3d>
            <a:camera prst="orthographicFront"/>
            <a:lightRig rig="threePt" dir="t"/>
          </a:scene3d>
          <a:sp3d contourW="12700">
            <a:bevelT w="38100" h="38100"/>
            <a:contourClr>
              <a:schemeClr val="bg1"/>
            </a:contourClr>
          </a:sp3d>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84" name="Right Triangle 83"/>
          <p:cNvSpPr/>
          <p:nvPr/>
        </p:nvSpPr>
        <p:spPr bwMode="auto">
          <a:xfrm>
            <a:off x="1312614" y="4941485"/>
            <a:ext cx="6504317" cy="613103"/>
          </a:xfrm>
          <a:prstGeom prst="rtTriangle">
            <a:avLst/>
          </a:prstGeom>
          <a:solidFill>
            <a:srgbClr val="FFC000"/>
          </a:solidFill>
          <a:ln w="19050">
            <a:noFill/>
            <a:round/>
            <a:headEnd/>
            <a:tailEnd/>
          </a:ln>
          <a:scene3d>
            <a:camera prst="orthographicFront"/>
            <a:lightRig rig="threePt" dir="t"/>
          </a:scene3d>
          <a:sp3d contourW="12700">
            <a:bevelT w="38100" h="38100"/>
            <a:contourClr>
              <a:schemeClr val="bg1">
                <a:lumMod val="95000"/>
              </a:schemeClr>
            </a:contourClr>
          </a:sp3d>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20" name="TextBox 119"/>
          <p:cNvSpPr txBox="1"/>
          <p:nvPr/>
        </p:nvSpPr>
        <p:spPr>
          <a:xfrm>
            <a:off x="2021390" y="5122926"/>
            <a:ext cx="2057803" cy="400110"/>
          </a:xfrm>
          <a:prstGeom prst="rect">
            <a:avLst/>
          </a:prstGeom>
          <a:noFill/>
        </p:spPr>
        <p:txBody>
          <a:bodyPr wrap="square" rtlCol="0">
            <a:spAutoFit/>
          </a:bodyPr>
          <a:lstStyle/>
          <a:p>
            <a:pPr algn="l"/>
            <a:r>
              <a:rPr lang="en-US" sz="2000" b="1" dirty="0" err="1" smtClean="0">
                <a:solidFill>
                  <a:srgbClr val="333333"/>
                </a:solidFill>
                <a:latin typeface="+mn-lt"/>
                <a:ea typeface="+mn-ea"/>
              </a:rPr>
              <a:t>CapEx</a:t>
            </a:r>
            <a:r>
              <a:rPr lang="en-US" sz="2000" b="1" dirty="0" smtClean="0">
                <a:solidFill>
                  <a:srgbClr val="333333"/>
                </a:solidFill>
                <a:latin typeface="+mn-lt"/>
                <a:ea typeface="+mn-ea"/>
              </a:rPr>
              <a:t> savings</a:t>
            </a:r>
            <a:endParaRPr lang="en-US" sz="2000" dirty="0" smtClean="0">
              <a:solidFill>
                <a:srgbClr val="333333"/>
              </a:solidFill>
              <a:latin typeface="+mn-lt"/>
              <a:ea typeface="+mn-ea"/>
            </a:endParaRPr>
          </a:p>
        </p:txBody>
      </p:sp>
      <p:sp>
        <p:nvSpPr>
          <p:cNvPr id="121" name="TextBox 120"/>
          <p:cNvSpPr txBox="1"/>
          <p:nvPr/>
        </p:nvSpPr>
        <p:spPr>
          <a:xfrm>
            <a:off x="4742480" y="4877683"/>
            <a:ext cx="2057803" cy="400110"/>
          </a:xfrm>
          <a:prstGeom prst="rect">
            <a:avLst/>
          </a:prstGeom>
          <a:noFill/>
        </p:spPr>
        <p:txBody>
          <a:bodyPr wrap="square" rtlCol="0">
            <a:spAutoFit/>
          </a:bodyPr>
          <a:lstStyle/>
          <a:p>
            <a:pPr algn="l"/>
            <a:r>
              <a:rPr lang="en-US" sz="2000" b="1" dirty="0" err="1" smtClean="0">
                <a:solidFill>
                  <a:srgbClr val="333333"/>
                </a:solidFill>
                <a:latin typeface="+mn-lt"/>
                <a:ea typeface="+mn-ea"/>
              </a:rPr>
              <a:t>OpEx</a:t>
            </a:r>
            <a:r>
              <a:rPr lang="en-US" sz="2000" b="1" dirty="0" smtClean="0">
                <a:solidFill>
                  <a:srgbClr val="333333"/>
                </a:solidFill>
                <a:latin typeface="+mn-lt"/>
                <a:ea typeface="+mn-ea"/>
              </a:rPr>
              <a:t> savings</a:t>
            </a:r>
            <a:endParaRPr lang="en-US" sz="2000" dirty="0" smtClean="0">
              <a:solidFill>
                <a:srgbClr val="333333"/>
              </a:solidFill>
              <a:latin typeface="+mn-lt"/>
              <a:ea typeface="+mn-ea"/>
            </a:endParaRPr>
          </a:p>
        </p:txBody>
      </p:sp>
      <p:sp>
        <p:nvSpPr>
          <p:cNvPr id="123" name="Title 14"/>
          <p:cNvSpPr txBox="1">
            <a:spLocks/>
          </p:cNvSpPr>
          <p:nvPr/>
        </p:nvSpPr>
        <p:spPr bwMode="auto">
          <a:xfrm>
            <a:off x="301986" y="129463"/>
            <a:ext cx="8842014"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200" b="1" kern="0" dirty="0" smtClean="0">
                <a:solidFill>
                  <a:srgbClr val="003D79"/>
                </a:solidFill>
                <a:ea typeface="ＭＳ Ｐゴシック" charset="0"/>
                <a:cs typeface="ＭＳ Ｐゴシック" charset="0"/>
              </a:rPr>
              <a:t>The Journey to IT as a Service</a:t>
            </a:r>
            <a:endParaRPr kumimoji="0" lang="en-US" sz="2200" b="1" i="0" u="none" strike="noStrike" kern="0" cap="none" spc="0" normalizeH="0" baseline="0" noProof="0" dirty="0">
              <a:ln>
                <a:noFill/>
              </a:ln>
              <a:solidFill>
                <a:srgbClr val="003D79"/>
              </a:solidFill>
              <a:effectLst/>
              <a:uLnTx/>
              <a:uFillTx/>
              <a:latin typeface="Arial" charset="0"/>
              <a:ea typeface="ＭＳ Ｐゴシック" charset="0"/>
              <a:cs typeface="ＭＳ Ｐゴシック" charset="0"/>
            </a:endParaRPr>
          </a:p>
        </p:txBody>
      </p:sp>
      <p:sp>
        <p:nvSpPr>
          <p:cNvPr id="135" name="Rectangle 3"/>
          <p:cNvSpPr>
            <a:spLocks noChangeArrowheads="1"/>
          </p:cNvSpPr>
          <p:nvPr/>
        </p:nvSpPr>
        <p:spPr bwMode="auto">
          <a:xfrm>
            <a:off x="3605423" y="2752475"/>
            <a:ext cx="2293284" cy="603556"/>
          </a:xfrm>
          <a:prstGeom prst="rect">
            <a:avLst/>
          </a:prstGeom>
          <a:noFill/>
          <a:ln w="9525" cap="flat" cmpd="sng" algn="ctr">
            <a:noFill/>
            <a:prstDash val="solid"/>
            <a:headEnd/>
            <a:tailEnd/>
          </a:ln>
          <a:effectLst/>
          <a:scene3d>
            <a:camera prst="orthographicFront">
              <a:rot lat="0" lon="0" rev="0"/>
            </a:camera>
            <a:lightRig rig="balanced" dir="t">
              <a:rot lat="0" lon="0" rev="8700000"/>
            </a:lightRig>
          </a:scene3d>
          <a:sp3d>
            <a:bevelT w="38100" h="38100"/>
          </a:sp3d>
        </p:spPr>
        <p:txBody>
          <a:bodyPr wrap="none" lIns="0" tIns="32004" rIns="0" bIns="32004"/>
          <a:lstStyle/>
          <a:p>
            <a:pPr algn="ctr" defTabSz="457177" fontAlgn="auto">
              <a:lnSpc>
                <a:spcPct val="85000"/>
              </a:lnSpc>
              <a:spcBef>
                <a:spcPts val="0"/>
              </a:spcBef>
              <a:spcAft>
                <a:spcPts val="0"/>
              </a:spcAft>
              <a:defRPr/>
            </a:pPr>
            <a:r>
              <a:rPr lang="en-US" sz="1400" b="1" kern="0" dirty="0">
                <a:solidFill>
                  <a:srgbClr val="000000"/>
                </a:solidFill>
                <a:latin typeface="MetaNormalLF-Roman"/>
                <a:cs typeface="ＭＳ Ｐゴシック" pitchFamily="-65" charset="-128"/>
              </a:rPr>
              <a:t>Phase 2</a:t>
            </a:r>
            <a:br>
              <a:rPr lang="en-US" sz="1400" b="1" kern="0" dirty="0">
                <a:solidFill>
                  <a:srgbClr val="000000"/>
                </a:solidFill>
                <a:latin typeface="MetaNormalLF-Roman"/>
                <a:cs typeface="ＭＳ Ｐゴシック" pitchFamily="-65" charset="-128"/>
              </a:rPr>
            </a:br>
            <a:r>
              <a:rPr lang="en-US" sz="1400" b="1" i="1" kern="0" dirty="0">
                <a:solidFill>
                  <a:srgbClr val="000000"/>
                </a:solidFill>
                <a:latin typeface="MetaNormalLF-Roman"/>
                <a:cs typeface="ＭＳ Ｐゴシック" pitchFamily="-65" charset="-128"/>
              </a:rPr>
              <a:t>Mission Critical Apps</a:t>
            </a:r>
          </a:p>
          <a:p>
            <a:pPr algn="ctr" defTabSz="457177" fontAlgn="auto">
              <a:lnSpc>
                <a:spcPct val="85000"/>
              </a:lnSpc>
              <a:spcBef>
                <a:spcPts val="0"/>
              </a:spcBef>
              <a:spcAft>
                <a:spcPts val="0"/>
              </a:spcAft>
              <a:defRPr/>
            </a:pPr>
            <a:r>
              <a:rPr lang="en-US" sz="1400" b="1" i="1" kern="0" dirty="0">
                <a:solidFill>
                  <a:srgbClr val="000000"/>
                </a:solidFill>
                <a:latin typeface="MetaNormalLF-Roman"/>
                <a:cs typeface="ＭＳ Ｐゴシック" pitchFamily="-65" charset="-128"/>
              </a:rPr>
              <a:t>Standardize Services</a:t>
            </a:r>
          </a:p>
          <a:p>
            <a:pPr algn="ctr" defTabSz="457177" fontAlgn="auto">
              <a:lnSpc>
                <a:spcPct val="85000"/>
              </a:lnSpc>
              <a:spcBef>
                <a:spcPts val="0"/>
              </a:spcBef>
              <a:spcAft>
                <a:spcPts val="0"/>
              </a:spcAft>
              <a:defRPr/>
            </a:pPr>
            <a:r>
              <a:rPr lang="en-US" sz="1400" b="1" i="1" kern="0" dirty="0">
                <a:solidFill>
                  <a:srgbClr val="000000"/>
                </a:solidFill>
                <a:latin typeface="MetaNormalLF-Roman"/>
                <a:cs typeface="ＭＳ Ｐゴシック" pitchFamily="-65" charset="-128"/>
              </a:rPr>
              <a:t>Start </a:t>
            </a:r>
            <a:r>
              <a:rPr lang="en-US" sz="1500" b="1" i="1" kern="0" dirty="0">
                <a:solidFill>
                  <a:srgbClr val="000000"/>
                </a:solidFill>
                <a:latin typeface="MetaNormalLF-Roman"/>
                <a:cs typeface="ＭＳ Ｐゴシック" pitchFamily="-65" charset="-128"/>
              </a:rPr>
              <a:t>Private</a:t>
            </a:r>
            <a:r>
              <a:rPr lang="en-US" sz="1400" b="1" i="1" kern="0" dirty="0">
                <a:solidFill>
                  <a:srgbClr val="000000"/>
                </a:solidFill>
                <a:latin typeface="MetaNormalLF-Roman"/>
                <a:cs typeface="ＭＳ Ｐゴシック" pitchFamily="-65" charset="-128"/>
              </a:rPr>
              <a:t> Cloud</a:t>
            </a:r>
          </a:p>
        </p:txBody>
      </p:sp>
      <p:sp>
        <p:nvSpPr>
          <p:cNvPr id="35" name="Explosion 1 34"/>
          <p:cNvSpPr/>
          <p:nvPr/>
        </p:nvSpPr>
        <p:spPr bwMode="auto">
          <a:xfrm>
            <a:off x="3608940" y="1666769"/>
            <a:ext cx="1449977" cy="875211"/>
          </a:xfrm>
          <a:prstGeom prst="irregularSeal1">
            <a:avLst/>
          </a:prstGeom>
          <a:solidFill>
            <a:srgbClr val="FFC0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chemeClr val="tx1"/>
                </a:solidFill>
              </a:rPr>
              <a:t>Many customers</a:t>
            </a:r>
          </a:p>
        </p:txBody>
      </p:sp>
      <p:grpSp>
        <p:nvGrpSpPr>
          <p:cNvPr id="24" name="Group 38"/>
          <p:cNvGrpSpPr>
            <a:grpSpLocks/>
          </p:cNvGrpSpPr>
          <p:nvPr/>
        </p:nvGrpSpPr>
        <p:grpSpPr bwMode="auto">
          <a:xfrm>
            <a:off x="1290283" y="4129304"/>
            <a:ext cx="2286000" cy="712787"/>
            <a:chOff x="1112713" y="5027468"/>
            <a:chExt cx="2369396" cy="665017"/>
          </a:xfrm>
        </p:grpSpPr>
        <p:sp>
          <p:nvSpPr>
            <p:cNvPr id="25" name="Rounded Rectangle 24"/>
            <p:cNvSpPr/>
            <p:nvPr/>
          </p:nvSpPr>
          <p:spPr>
            <a:xfrm>
              <a:off x="1112713" y="5027468"/>
              <a:ext cx="2369396" cy="665017"/>
            </a:xfrm>
            <a:prstGeom prst="roundRect">
              <a:avLst>
                <a:gd name="adj" fmla="val 50000"/>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411375" y="5218696"/>
              <a:ext cx="1772075" cy="287150"/>
            </a:xfrm>
            <a:prstGeom prst="rect">
              <a:avLst/>
            </a:prstGeom>
          </p:spPr>
          <p:txBody>
            <a:bodyPr wrap="none" lIns="0" tIns="0" rIns="0" bIns="0">
              <a:spAutoFit/>
            </a:bodyPr>
            <a:lstStyle/>
            <a:p>
              <a:pPr algn="ctr" defTabSz="192014">
                <a:defRPr/>
              </a:pPr>
              <a:r>
                <a:rPr lang="en-US" sz="2000" b="1" kern="0" dirty="0" smtClean="0">
                  <a:solidFill>
                    <a:schemeClr val="bg1"/>
                  </a:solidFill>
                  <a:effectLst>
                    <a:outerShdw blurRad="50800" dist="38100" dir="8100000" algn="tr" rotWithShape="0">
                      <a:prstClr val="black">
                        <a:alpha val="40000"/>
                      </a:prstClr>
                    </a:outerShdw>
                  </a:effectLst>
                  <a:latin typeface="+mn-lt"/>
                </a:rPr>
                <a:t>Consolidation</a:t>
              </a:r>
              <a:endParaRPr lang="en-US" sz="2000" b="1" kern="0" dirty="0">
                <a:solidFill>
                  <a:schemeClr val="bg1"/>
                </a:solidFill>
                <a:effectLst>
                  <a:outerShdw blurRad="50800" dist="38100" dir="8100000" algn="tr" rotWithShape="0">
                    <a:prstClr val="black">
                      <a:alpha val="40000"/>
                    </a:prstClr>
                  </a:outerShdw>
                </a:effectLst>
                <a:latin typeface="+mn-lt"/>
              </a:endParaRPr>
            </a:p>
          </p:txBody>
        </p:sp>
      </p:grpSp>
      <p:grpSp>
        <p:nvGrpSpPr>
          <p:cNvPr id="27" name="Group 45"/>
          <p:cNvGrpSpPr>
            <a:grpSpLocks/>
          </p:cNvGrpSpPr>
          <p:nvPr/>
        </p:nvGrpSpPr>
        <p:grpSpPr bwMode="auto">
          <a:xfrm>
            <a:off x="5947303" y="4159643"/>
            <a:ext cx="2291292" cy="665162"/>
            <a:chOff x="6403552" y="4932218"/>
            <a:chExt cx="2369396" cy="665017"/>
          </a:xfrm>
        </p:grpSpPr>
        <p:sp>
          <p:nvSpPr>
            <p:cNvPr id="28" name="Rounded Rectangle 27"/>
            <p:cNvSpPr/>
            <p:nvPr/>
          </p:nvSpPr>
          <p:spPr>
            <a:xfrm>
              <a:off x="6403552" y="4932218"/>
              <a:ext cx="2369396" cy="665017"/>
            </a:xfrm>
            <a:prstGeom prst="roundRect">
              <a:avLst>
                <a:gd name="adj" fmla="val 50000"/>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770673" y="5119012"/>
              <a:ext cx="1605973" cy="409563"/>
            </a:xfrm>
            <a:prstGeom prst="rect">
              <a:avLst/>
            </a:prstGeom>
          </p:spPr>
          <p:txBody>
            <a:bodyPr wrap="none" lIns="0" tIns="0" rIns="0" bIns="0">
              <a:spAutoFit/>
            </a:bodyPr>
            <a:lstStyle/>
            <a:p>
              <a:pPr algn="ctr" defTabSz="192014">
                <a:defRPr/>
              </a:pPr>
              <a:r>
                <a:rPr lang="en-US" sz="2000" b="1" kern="0" dirty="0" smtClean="0">
                  <a:solidFill>
                    <a:schemeClr val="bg1"/>
                  </a:solidFill>
                  <a:effectLst>
                    <a:outerShdw blurRad="50800" dist="38100" dir="8100000" algn="tr" rotWithShape="0">
                      <a:prstClr val="black">
                        <a:alpha val="40000"/>
                      </a:prstClr>
                    </a:outerShdw>
                  </a:effectLst>
                  <a:latin typeface="+mn-lt"/>
                </a:rPr>
                <a:t>Optimization</a:t>
              </a:r>
              <a:endParaRPr lang="en-US" sz="2000" b="1" kern="0" dirty="0">
                <a:solidFill>
                  <a:schemeClr val="bg1"/>
                </a:solidFill>
                <a:effectLst>
                  <a:outerShdw blurRad="50800" dist="38100" dir="8100000" algn="tr" rotWithShape="0">
                    <a:prstClr val="black">
                      <a:alpha val="40000"/>
                    </a:prstClr>
                  </a:outerShdw>
                </a:effectLst>
                <a:latin typeface="+mn-lt"/>
              </a:endParaRPr>
            </a:p>
          </p:txBody>
        </p:sp>
      </p:grpSp>
      <p:grpSp>
        <p:nvGrpSpPr>
          <p:cNvPr id="30" name="Group 51"/>
          <p:cNvGrpSpPr>
            <a:grpSpLocks/>
          </p:cNvGrpSpPr>
          <p:nvPr/>
        </p:nvGrpSpPr>
        <p:grpSpPr bwMode="auto">
          <a:xfrm>
            <a:off x="3568345" y="4161054"/>
            <a:ext cx="2384249" cy="665162"/>
            <a:chOff x="3763341" y="4932218"/>
            <a:chExt cx="2369396" cy="665017"/>
          </a:xfrm>
        </p:grpSpPr>
        <p:sp>
          <p:nvSpPr>
            <p:cNvPr id="31" name="Rounded Rectangle 30"/>
            <p:cNvSpPr/>
            <p:nvPr/>
          </p:nvSpPr>
          <p:spPr>
            <a:xfrm>
              <a:off x="3763341" y="4932218"/>
              <a:ext cx="2369396" cy="665017"/>
            </a:xfrm>
            <a:prstGeom prst="roundRect">
              <a:avLst>
                <a:gd name="adj" fmla="val 50000"/>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4282214" y="5102572"/>
              <a:ext cx="1415794" cy="307710"/>
            </a:xfrm>
            <a:prstGeom prst="rect">
              <a:avLst/>
            </a:prstGeom>
          </p:spPr>
          <p:txBody>
            <a:bodyPr wrap="none" lIns="0" tIns="0" rIns="0" bIns="0">
              <a:spAutoFit/>
            </a:bodyPr>
            <a:lstStyle/>
            <a:p>
              <a:pPr algn="ctr" defTabSz="192014">
                <a:defRPr/>
              </a:pPr>
              <a:r>
                <a:rPr lang="en-US" sz="2000" b="1" kern="0" dirty="0" smtClean="0">
                  <a:solidFill>
                    <a:schemeClr val="bg1"/>
                  </a:solidFill>
                  <a:effectLst>
                    <a:outerShdw blurRad="50800" dist="38100" dir="8100000" algn="tr" rotWithShape="0">
                      <a:prstClr val="black">
                        <a:alpha val="40000"/>
                      </a:prstClr>
                    </a:outerShdw>
                  </a:effectLst>
                  <a:latin typeface="+mn-lt"/>
                </a:rPr>
                <a:t>Automation</a:t>
              </a:r>
              <a:endParaRPr lang="en-US" sz="2000" b="1" kern="0" dirty="0">
                <a:solidFill>
                  <a:schemeClr val="bg1"/>
                </a:solidFill>
                <a:effectLst>
                  <a:outerShdw blurRad="50800" dist="38100" dir="8100000" algn="tr" rotWithShape="0">
                    <a:prstClr val="black">
                      <a:alpha val="40000"/>
                    </a:prstClr>
                  </a:outerShdw>
                </a:effectLst>
                <a:latin typeface="+mn-lt"/>
              </a:endParaRPr>
            </a:p>
          </p:txBody>
        </p:sp>
      </p:grpSp>
      <p:sp>
        <p:nvSpPr>
          <p:cNvPr id="33" name="Pentagon 32"/>
          <p:cNvSpPr/>
          <p:nvPr/>
        </p:nvSpPr>
        <p:spPr bwMode="auto">
          <a:xfrm>
            <a:off x="1552875" y="1597960"/>
            <a:ext cx="4453466" cy="739647"/>
          </a:xfrm>
          <a:prstGeom prst="homePlate">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i="1" dirty="0" smtClean="0">
                <a:solidFill>
                  <a:srgbClr val="FFFFFF"/>
                </a:solidFill>
              </a:rPr>
              <a:t>Reactive</a:t>
            </a:r>
          </a:p>
        </p:txBody>
      </p:sp>
      <p:sp>
        <p:nvSpPr>
          <p:cNvPr id="34" name="Chevron 33"/>
          <p:cNvSpPr/>
          <p:nvPr/>
        </p:nvSpPr>
        <p:spPr bwMode="auto">
          <a:xfrm>
            <a:off x="5735418" y="1609473"/>
            <a:ext cx="2573858" cy="711200"/>
          </a:xfrm>
          <a:prstGeom prst="chevron">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i="1" dirty="0" smtClean="0">
                <a:solidFill>
                  <a:srgbClr val="FFFFFF"/>
                </a:solidFill>
              </a:rPr>
              <a:t>Proactive</a:t>
            </a:r>
          </a:p>
        </p:txBody>
      </p:sp>
      <p:sp>
        <p:nvSpPr>
          <p:cNvPr id="36" name="Pentagon 35"/>
          <p:cNvSpPr/>
          <p:nvPr/>
        </p:nvSpPr>
        <p:spPr bwMode="auto">
          <a:xfrm>
            <a:off x="1288535" y="5613390"/>
            <a:ext cx="6939684" cy="552137"/>
          </a:xfrm>
          <a:prstGeom prst="homePlate">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i="1" dirty="0" smtClean="0">
                <a:solidFill>
                  <a:srgbClr val="FFFFFF"/>
                </a:solidFill>
              </a:rPr>
              <a:t>Software-Defined Datacenter</a:t>
            </a:r>
          </a:p>
        </p:txBody>
      </p:sp>
    </p:spTree>
    <p:extLst>
      <p:ext uri="{BB962C8B-B14F-4D97-AF65-F5344CB8AC3E}">
        <p14:creationId xmlns:p14="http://schemas.microsoft.com/office/powerpoint/2010/main" val="12890169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5000"/>
                            </p:stCondLst>
                            <p:childTnLst>
                              <p:par>
                                <p:cTn id="44" presetID="22" presetClass="entr" presetSubtype="8" fill="hold" grpId="0" nodeType="afterEffect">
                                  <p:stCondLst>
                                    <p:cond delay="20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35" grpId="0" animBg="1"/>
      <p:bldP spid="33" grpId="0" animBg="1"/>
      <p:bldP spid="34"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 Complexity, Inefficiency, Inflexibility</a:t>
            </a:r>
            <a:endParaRPr lang="en-US" dirty="0"/>
          </a:p>
        </p:txBody>
      </p:sp>
      <p:pic>
        <p:nvPicPr>
          <p:cNvPr id="4" name="Content Placeholder 3" descr="iStock_000007789001XSmall.jpg"/>
          <p:cNvPicPr>
            <a:picLocks noGrp="1" noChangeAspect="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6474" y="4452322"/>
            <a:ext cx="2581274" cy="1919903"/>
          </a:xfrm>
        </p:spPr>
      </p:pic>
      <p:grpSp>
        <p:nvGrpSpPr>
          <p:cNvPr id="3" name="Group 9"/>
          <p:cNvGrpSpPr/>
          <p:nvPr/>
        </p:nvGrpSpPr>
        <p:grpSpPr>
          <a:xfrm>
            <a:off x="3533775" y="723899"/>
            <a:ext cx="5400675" cy="5324476"/>
            <a:chOff x="3533775" y="723899"/>
            <a:chExt cx="5400675" cy="5324476"/>
          </a:xfrm>
        </p:grpSpPr>
        <p:sp>
          <p:nvSpPr>
            <p:cNvPr id="9" name="Rectangular Callout 8"/>
            <p:cNvSpPr/>
            <p:nvPr/>
          </p:nvSpPr>
          <p:spPr bwMode="auto">
            <a:xfrm>
              <a:off x="3533775" y="723899"/>
              <a:ext cx="5400675" cy="5324476"/>
            </a:xfrm>
            <a:prstGeom prst="wedgeRectCallout">
              <a:avLst>
                <a:gd name="adj1" fmla="val -78172"/>
                <a:gd name="adj2" fmla="val 23016"/>
              </a:avLst>
            </a:prstGeom>
            <a:solidFill>
              <a:schemeClr val="bg1"/>
            </a:solidFill>
            <a:ln w="12700">
              <a:solidFill>
                <a:schemeClr val="accent3"/>
              </a:solidFill>
              <a:prstDash val="sysDot"/>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5" name="Content Placeholder 5" descr="metaphor-for-complexity.gif"/>
            <p:cNvPicPr>
              <a:picLocks noChangeAspect="1"/>
            </p:cNvPicPr>
            <p:nvPr/>
          </p:nvPicPr>
          <p:blipFill>
            <a:blip r:embed="rId4"/>
            <a:stretch>
              <a:fillRect/>
            </a:stretch>
          </p:blipFill>
          <p:spPr bwMode="auto">
            <a:xfrm>
              <a:off x="3695700" y="847724"/>
              <a:ext cx="5105400" cy="5105400"/>
            </a:xfrm>
            <a:prstGeom prst="rect">
              <a:avLst/>
            </a:prstGeom>
            <a:noFill/>
            <a:ln>
              <a:noFill/>
            </a:ln>
          </p:spPr>
        </p:pic>
      </p:grpSp>
      <p:grpSp>
        <p:nvGrpSpPr>
          <p:cNvPr id="6" name="Group 14"/>
          <p:cNvGrpSpPr/>
          <p:nvPr/>
        </p:nvGrpSpPr>
        <p:grpSpPr>
          <a:xfrm>
            <a:off x="192403" y="723899"/>
            <a:ext cx="3386311" cy="3779144"/>
            <a:chOff x="192403" y="723899"/>
            <a:chExt cx="3386311" cy="3779144"/>
          </a:xfrm>
        </p:grpSpPr>
        <p:sp>
          <p:nvSpPr>
            <p:cNvPr id="13" name="Rectangular Callout 12"/>
            <p:cNvSpPr/>
            <p:nvPr/>
          </p:nvSpPr>
          <p:spPr bwMode="auto">
            <a:xfrm>
              <a:off x="238125" y="723899"/>
              <a:ext cx="3167426" cy="3779144"/>
            </a:xfrm>
            <a:prstGeom prst="wedgeRectCallout">
              <a:avLst>
                <a:gd name="adj1" fmla="val -5178"/>
                <a:gd name="adj2" fmla="val 59977"/>
              </a:avLst>
            </a:prstGeom>
            <a:solidFill>
              <a:schemeClr val="bg1"/>
            </a:solidFill>
            <a:ln w="12700">
              <a:solidFill>
                <a:schemeClr val="accent3"/>
              </a:solidFill>
              <a:prstDash val="sysDot"/>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1" name="TextBox 10"/>
            <p:cNvSpPr txBox="1"/>
            <p:nvPr/>
          </p:nvSpPr>
          <p:spPr>
            <a:xfrm>
              <a:off x="192403" y="771524"/>
              <a:ext cx="3386311" cy="3724097"/>
            </a:xfrm>
            <a:prstGeom prst="rect">
              <a:avLst/>
            </a:prstGeom>
            <a:noFill/>
            <a:ln>
              <a:noFill/>
              <a:prstDash val="solid"/>
            </a:ln>
          </p:spPr>
          <p:txBody>
            <a:bodyPr wrap="square" rtlCol="0">
              <a:spAutoFit/>
            </a:bodyPr>
            <a:lstStyle/>
            <a:p>
              <a:pPr marL="216000" indent="-216000" algn="l">
                <a:buFont typeface="Arial" pitchFamily="34" charset="0"/>
                <a:buChar char="•"/>
              </a:pPr>
              <a:r>
                <a:rPr lang="en-US" sz="2000" dirty="0" smtClean="0">
                  <a:solidFill>
                    <a:schemeClr val="accent3"/>
                  </a:solidFill>
                  <a:latin typeface="+mn-lt"/>
                  <a:ea typeface="+mn-ea"/>
                </a:rPr>
                <a:t>We spend </a:t>
              </a:r>
              <a:r>
                <a:rPr lang="en-US" sz="2000" u="sng" dirty="0" smtClean="0">
                  <a:solidFill>
                    <a:schemeClr val="accent3"/>
                  </a:solidFill>
                  <a:latin typeface="+mn-lt"/>
                  <a:ea typeface="+mn-ea"/>
                </a:rPr>
                <a:t>too much time and money </a:t>
              </a:r>
              <a:r>
                <a:rPr lang="en-US" sz="2000" dirty="0" smtClean="0">
                  <a:solidFill>
                    <a:schemeClr val="accent3"/>
                  </a:solidFill>
                  <a:latin typeface="+mn-lt"/>
                  <a:ea typeface="+mn-ea"/>
                </a:rPr>
                <a:t>managing our data centers…</a:t>
              </a:r>
            </a:p>
            <a:p>
              <a:pPr marL="216000" indent="-216000" algn="l">
                <a:buFont typeface="Arial" pitchFamily="34" charset="0"/>
                <a:buChar char="•"/>
              </a:pPr>
              <a:r>
                <a:rPr lang="en-US" sz="2000" dirty="0" smtClean="0">
                  <a:solidFill>
                    <a:schemeClr val="accent3"/>
                  </a:solidFill>
                  <a:latin typeface="+mn-lt"/>
                  <a:ea typeface="+mn-ea"/>
                </a:rPr>
                <a:t>Our independent operating units need to be efficient and respond to customers….</a:t>
              </a:r>
            </a:p>
            <a:p>
              <a:pPr marL="216000" indent="-216000" algn="l">
                <a:buFont typeface="Arial" pitchFamily="34" charset="0"/>
                <a:buChar char="•"/>
              </a:pPr>
              <a:r>
                <a:rPr lang="en-US" sz="2000" dirty="0" smtClean="0">
                  <a:solidFill>
                    <a:schemeClr val="accent3"/>
                  </a:solidFill>
                  <a:latin typeface="+mn-lt"/>
                  <a:ea typeface="+mn-ea"/>
                </a:rPr>
                <a:t>How can we efficiently provide the mission with the agility they need and maintain security?</a:t>
              </a:r>
            </a:p>
          </p:txBody>
        </p:sp>
      </p:grpSp>
    </p:spTree>
    <p:extLst>
      <p:ext uri="{BB962C8B-B14F-4D97-AF65-F5344CB8AC3E}">
        <p14:creationId xmlns:p14="http://schemas.microsoft.com/office/powerpoint/2010/main" val="390743184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10"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Data Center Consolidation</a:t>
            </a:r>
            <a:endParaRPr lang="en-US" dirty="0"/>
          </a:p>
        </p:txBody>
      </p:sp>
      <p:grpSp>
        <p:nvGrpSpPr>
          <p:cNvPr id="118" name="Group 117"/>
          <p:cNvGrpSpPr/>
          <p:nvPr/>
        </p:nvGrpSpPr>
        <p:grpSpPr>
          <a:xfrm>
            <a:off x="140165" y="745205"/>
            <a:ext cx="7708435" cy="1858295"/>
            <a:chOff x="140165" y="745205"/>
            <a:chExt cx="7708435" cy="1858295"/>
          </a:xfrm>
        </p:grpSpPr>
        <p:grpSp>
          <p:nvGrpSpPr>
            <p:cNvPr id="3" name="Group 67"/>
            <p:cNvGrpSpPr>
              <a:grpSpLocks/>
            </p:cNvGrpSpPr>
            <p:nvPr/>
          </p:nvGrpSpPr>
          <p:grpSpPr bwMode="auto">
            <a:xfrm>
              <a:off x="4483100" y="745205"/>
              <a:ext cx="3365500" cy="1858295"/>
              <a:chOff x="215" y="2383"/>
              <a:chExt cx="2996" cy="1327"/>
            </a:xfrm>
          </p:grpSpPr>
          <p:pic>
            <p:nvPicPr>
              <p:cNvPr id="7" name="Picture 3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 y="2383"/>
                <a:ext cx="2948" cy="1327"/>
              </a:xfrm>
              <a:prstGeom prst="rect">
                <a:avLst/>
              </a:prstGeom>
              <a:noFill/>
              <a:ln w="12700">
                <a:solidFill>
                  <a:srgbClr val="000000"/>
                </a:solidFill>
                <a:miter lim="800000"/>
                <a:headEnd/>
                <a:tailEnd/>
              </a:ln>
            </p:spPr>
          </p:pic>
          <p:grpSp>
            <p:nvGrpSpPr>
              <p:cNvPr id="6" name="Group 24"/>
              <p:cNvGrpSpPr>
                <a:grpSpLocks/>
              </p:cNvGrpSpPr>
              <p:nvPr/>
            </p:nvGrpSpPr>
            <p:grpSpPr bwMode="auto">
              <a:xfrm>
                <a:off x="584" y="2634"/>
                <a:ext cx="751" cy="109"/>
                <a:chOff x="1142974" y="2357430"/>
                <a:chExt cx="2143143" cy="285752"/>
              </a:xfrm>
            </p:grpSpPr>
            <p:sp>
              <p:nvSpPr>
                <p:cNvPr id="30" name="Text Box 10"/>
                <p:cNvSpPr txBox="1">
                  <a:spLocks noChangeArrowheads="1"/>
                </p:cNvSpPr>
                <p:nvPr/>
              </p:nvSpPr>
              <p:spPr bwMode="auto">
                <a:xfrm>
                  <a:off x="1785919" y="2357430"/>
                  <a:ext cx="1500198" cy="285752"/>
                </a:xfrm>
                <a:prstGeom prst="rect">
                  <a:avLst/>
                </a:prstGeom>
                <a:solidFill>
                  <a:srgbClr val="728EBC"/>
                </a:solidFill>
                <a:ln w="12700">
                  <a:solidFill>
                    <a:schemeClr val="tx1"/>
                  </a:solidFill>
                  <a:miter lim="800000"/>
                  <a:headEnd/>
                  <a:tailEnd/>
                </a:ln>
              </p:spPr>
              <p:txBody>
                <a:bodyPr/>
                <a:lstStyle/>
                <a:p>
                  <a:pPr algn="ctr">
                    <a:spcBef>
                      <a:spcPct val="20000"/>
                    </a:spcBef>
                    <a:spcAft>
                      <a:spcPct val="40000"/>
                    </a:spcAft>
                    <a:buFont typeface="Wingdings" pitchFamily="2" charset="2"/>
                    <a:buNone/>
                  </a:pPr>
                  <a:r>
                    <a:rPr lang="en-US" sz="500" b="1">
                      <a:solidFill>
                        <a:schemeClr val="bg1"/>
                      </a:solidFill>
                    </a:rPr>
                    <a:t>ESX server</a:t>
                  </a:r>
                </a:p>
              </p:txBody>
            </p:sp>
            <p:sp>
              <p:nvSpPr>
                <p:cNvPr id="31" name="Line 11"/>
                <p:cNvSpPr>
                  <a:spLocks noChangeShapeType="1"/>
                </p:cNvSpPr>
                <p:nvPr/>
              </p:nvSpPr>
              <p:spPr bwMode="auto">
                <a:xfrm flipH="1" flipV="1">
                  <a:off x="1142974" y="2357430"/>
                  <a:ext cx="642943" cy="142876"/>
                </a:xfrm>
                <a:prstGeom prst="line">
                  <a:avLst/>
                </a:prstGeom>
                <a:noFill/>
                <a:ln w="12700">
                  <a:solidFill>
                    <a:srgbClr val="728EBC"/>
                  </a:solidFill>
                  <a:round/>
                  <a:headEnd/>
                  <a:tailEnd type="triangle" w="med" len="med"/>
                </a:ln>
              </p:spPr>
              <p:txBody>
                <a:bodyPr/>
                <a:lstStyle/>
                <a:p>
                  <a:endParaRPr lang="en-US"/>
                </a:p>
              </p:txBody>
            </p:sp>
          </p:grpSp>
          <p:grpSp>
            <p:nvGrpSpPr>
              <p:cNvPr id="8" name="Group 27"/>
              <p:cNvGrpSpPr>
                <a:grpSpLocks/>
              </p:cNvGrpSpPr>
              <p:nvPr/>
            </p:nvGrpSpPr>
            <p:grpSpPr bwMode="auto">
              <a:xfrm>
                <a:off x="2012" y="2990"/>
                <a:ext cx="777" cy="246"/>
                <a:chOff x="5572132" y="3571876"/>
                <a:chExt cx="1428750" cy="1000128"/>
              </a:xfrm>
            </p:grpSpPr>
            <p:sp>
              <p:nvSpPr>
                <p:cNvPr id="28" name="Text Box 13"/>
                <p:cNvSpPr txBox="1">
                  <a:spLocks noChangeArrowheads="1"/>
                </p:cNvSpPr>
                <p:nvPr/>
              </p:nvSpPr>
              <p:spPr bwMode="auto">
                <a:xfrm>
                  <a:off x="5572132" y="3571876"/>
                  <a:ext cx="1428750" cy="457200"/>
                </a:xfrm>
                <a:prstGeom prst="rect">
                  <a:avLst/>
                </a:prstGeom>
                <a:solidFill>
                  <a:srgbClr val="728EBC"/>
                </a:solidFill>
                <a:ln w="12700">
                  <a:solidFill>
                    <a:schemeClr val="tx1"/>
                  </a:solidFill>
                  <a:miter lim="800000"/>
                  <a:headEnd/>
                  <a:tailEnd/>
                </a:ln>
              </p:spPr>
              <p:txBody>
                <a:bodyPr/>
                <a:lstStyle/>
                <a:p>
                  <a:pPr algn="ctr">
                    <a:spcBef>
                      <a:spcPct val="20000"/>
                    </a:spcBef>
                    <a:spcAft>
                      <a:spcPct val="40000"/>
                    </a:spcAft>
                    <a:buFont typeface="Wingdings" pitchFamily="2" charset="2"/>
                    <a:buNone/>
                  </a:pPr>
                  <a:r>
                    <a:rPr lang="en-US" sz="500" b="1">
                      <a:solidFill>
                        <a:schemeClr val="bg1"/>
                      </a:solidFill>
                    </a:rPr>
                    <a:t>Virtual to Virtual Dependencies</a:t>
                  </a:r>
                </a:p>
              </p:txBody>
            </p:sp>
            <p:sp>
              <p:nvSpPr>
                <p:cNvPr id="29" name="Line 12"/>
                <p:cNvSpPr>
                  <a:spLocks noChangeShapeType="1"/>
                </p:cNvSpPr>
                <p:nvPr/>
              </p:nvSpPr>
              <p:spPr bwMode="auto">
                <a:xfrm flipH="1">
                  <a:off x="6072198" y="4000504"/>
                  <a:ext cx="46038" cy="571500"/>
                </a:xfrm>
                <a:prstGeom prst="line">
                  <a:avLst/>
                </a:prstGeom>
                <a:noFill/>
                <a:ln w="12700">
                  <a:solidFill>
                    <a:srgbClr val="728EBC"/>
                  </a:solidFill>
                  <a:round/>
                  <a:headEnd/>
                  <a:tailEnd type="triangle" w="med" len="med"/>
                </a:ln>
              </p:spPr>
              <p:txBody>
                <a:bodyPr/>
                <a:lstStyle/>
                <a:p>
                  <a:endParaRPr lang="en-US"/>
                </a:p>
              </p:txBody>
            </p:sp>
          </p:grpSp>
          <p:grpSp>
            <p:nvGrpSpPr>
              <p:cNvPr id="9" name="Group 25"/>
              <p:cNvGrpSpPr>
                <a:grpSpLocks/>
              </p:cNvGrpSpPr>
              <p:nvPr/>
            </p:nvGrpSpPr>
            <p:grpSpPr bwMode="auto">
              <a:xfrm>
                <a:off x="1848" y="2401"/>
                <a:ext cx="1149" cy="237"/>
                <a:chOff x="5064146" y="1414450"/>
                <a:chExt cx="2230421" cy="585798"/>
              </a:xfrm>
            </p:grpSpPr>
            <p:sp>
              <p:nvSpPr>
                <p:cNvPr id="26" name="Line 12"/>
                <p:cNvSpPr>
                  <a:spLocks noChangeShapeType="1"/>
                </p:cNvSpPr>
                <p:nvPr/>
              </p:nvSpPr>
              <p:spPr bwMode="auto">
                <a:xfrm flipH="1">
                  <a:off x="5064146" y="1643050"/>
                  <a:ext cx="507986" cy="357198"/>
                </a:xfrm>
                <a:prstGeom prst="line">
                  <a:avLst/>
                </a:prstGeom>
                <a:noFill/>
                <a:ln w="12700">
                  <a:solidFill>
                    <a:srgbClr val="728EBC"/>
                  </a:solidFill>
                  <a:round/>
                  <a:headEnd/>
                  <a:tailEnd type="triangle" w="med" len="med"/>
                </a:ln>
              </p:spPr>
              <p:txBody>
                <a:bodyPr/>
                <a:lstStyle/>
                <a:p>
                  <a:endParaRPr lang="en-US"/>
                </a:p>
              </p:txBody>
            </p:sp>
            <p:sp>
              <p:nvSpPr>
                <p:cNvPr id="27" name="Text Box 10"/>
                <p:cNvSpPr txBox="1">
                  <a:spLocks noChangeArrowheads="1"/>
                </p:cNvSpPr>
                <p:nvPr/>
              </p:nvSpPr>
              <p:spPr bwMode="auto">
                <a:xfrm>
                  <a:off x="5286380" y="1414450"/>
                  <a:ext cx="2008187" cy="228600"/>
                </a:xfrm>
                <a:prstGeom prst="rect">
                  <a:avLst/>
                </a:prstGeom>
                <a:solidFill>
                  <a:srgbClr val="728EBC"/>
                </a:solidFill>
                <a:ln w="12700">
                  <a:solidFill>
                    <a:schemeClr val="tx1"/>
                  </a:solidFill>
                  <a:miter lim="800000"/>
                  <a:headEnd/>
                  <a:tailEnd/>
                </a:ln>
              </p:spPr>
              <p:txBody>
                <a:bodyPr/>
                <a:lstStyle/>
                <a:p>
                  <a:pPr algn="ctr">
                    <a:spcBef>
                      <a:spcPct val="20000"/>
                    </a:spcBef>
                    <a:spcAft>
                      <a:spcPct val="40000"/>
                    </a:spcAft>
                    <a:buFont typeface="Wingdings" pitchFamily="2" charset="2"/>
                    <a:buNone/>
                  </a:pPr>
                  <a:r>
                    <a:rPr lang="en-US" sz="500" b="1">
                      <a:solidFill>
                        <a:schemeClr val="bg1"/>
                      </a:solidFill>
                    </a:rPr>
                    <a:t>ESX to VC Dependencies</a:t>
                  </a:r>
                </a:p>
              </p:txBody>
            </p:sp>
          </p:grpSp>
          <p:grpSp>
            <p:nvGrpSpPr>
              <p:cNvPr id="10" name="Group 26"/>
              <p:cNvGrpSpPr>
                <a:grpSpLocks/>
              </p:cNvGrpSpPr>
              <p:nvPr/>
            </p:nvGrpSpPr>
            <p:grpSpPr bwMode="auto">
              <a:xfrm>
                <a:off x="2239" y="2528"/>
                <a:ext cx="972" cy="411"/>
                <a:chOff x="6500826" y="1928802"/>
                <a:chExt cx="2312988" cy="1071570"/>
              </a:xfrm>
            </p:grpSpPr>
            <p:sp>
              <p:nvSpPr>
                <p:cNvPr id="24" name="Line 7"/>
                <p:cNvSpPr>
                  <a:spLocks noChangeShapeType="1"/>
                </p:cNvSpPr>
                <p:nvPr/>
              </p:nvSpPr>
              <p:spPr bwMode="auto">
                <a:xfrm flipH="1">
                  <a:off x="7072328" y="2143116"/>
                  <a:ext cx="571505" cy="857256"/>
                </a:xfrm>
                <a:prstGeom prst="line">
                  <a:avLst/>
                </a:prstGeom>
                <a:noFill/>
                <a:ln w="12700">
                  <a:solidFill>
                    <a:srgbClr val="728EBC"/>
                  </a:solidFill>
                  <a:round/>
                  <a:headEnd/>
                  <a:tailEnd type="triangle" w="med" len="med"/>
                </a:ln>
              </p:spPr>
              <p:txBody>
                <a:bodyPr/>
                <a:lstStyle/>
                <a:p>
                  <a:endParaRPr lang="en-US"/>
                </a:p>
              </p:txBody>
            </p:sp>
            <p:sp>
              <p:nvSpPr>
                <p:cNvPr id="25" name="Text Box 6"/>
                <p:cNvSpPr txBox="1">
                  <a:spLocks noChangeArrowheads="1"/>
                </p:cNvSpPr>
                <p:nvPr/>
              </p:nvSpPr>
              <p:spPr bwMode="auto">
                <a:xfrm>
                  <a:off x="6500826" y="1928802"/>
                  <a:ext cx="2312988" cy="254000"/>
                </a:xfrm>
                <a:prstGeom prst="rect">
                  <a:avLst/>
                </a:prstGeom>
                <a:solidFill>
                  <a:srgbClr val="728EBC"/>
                </a:solidFill>
                <a:ln w="12700">
                  <a:solidFill>
                    <a:schemeClr val="tx1"/>
                  </a:solidFill>
                  <a:miter lim="800000"/>
                  <a:headEnd/>
                  <a:tailEnd/>
                </a:ln>
              </p:spPr>
              <p:txBody>
                <a:bodyPr/>
                <a:lstStyle/>
                <a:p>
                  <a:pPr algn="ctr">
                    <a:spcBef>
                      <a:spcPct val="20000"/>
                    </a:spcBef>
                    <a:spcAft>
                      <a:spcPct val="40000"/>
                    </a:spcAft>
                    <a:buFont typeface="Wingdings" pitchFamily="2" charset="2"/>
                    <a:buNone/>
                  </a:pPr>
                  <a:r>
                    <a:rPr lang="en-US" sz="500" b="1">
                      <a:solidFill>
                        <a:schemeClr val="bg1"/>
                      </a:solidFill>
                    </a:rPr>
                    <a:t>Virtualized On Relationship</a:t>
                  </a:r>
                </a:p>
              </p:txBody>
            </p:sp>
          </p:grpSp>
          <p:grpSp>
            <p:nvGrpSpPr>
              <p:cNvPr id="11" name="Group 30"/>
              <p:cNvGrpSpPr>
                <a:grpSpLocks/>
              </p:cNvGrpSpPr>
              <p:nvPr/>
            </p:nvGrpSpPr>
            <p:grpSpPr bwMode="auto">
              <a:xfrm>
                <a:off x="837" y="3268"/>
                <a:ext cx="980" cy="258"/>
                <a:chOff x="1928793" y="4929198"/>
                <a:chExt cx="2428893" cy="823917"/>
              </a:xfrm>
            </p:grpSpPr>
            <p:sp>
              <p:nvSpPr>
                <p:cNvPr id="21" name="Line 14"/>
                <p:cNvSpPr>
                  <a:spLocks noChangeShapeType="1"/>
                </p:cNvSpPr>
                <p:nvPr/>
              </p:nvSpPr>
              <p:spPr bwMode="auto">
                <a:xfrm flipH="1">
                  <a:off x="2571736" y="5357826"/>
                  <a:ext cx="500066" cy="395289"/>
                </a:xfrm>
                <a:prstGeom prst="line">
                  <a:avLst/>
                </a:prstGeom>
                <a:noFill/>
                <a:ln w="12700">
                  <a:solidFill>
                    <a:srgbClr val="728EBC"/>
                  </a:solidFill>
                  <a:round/>
                  <a:headEnd/>
                  <a:tailEnd type="triangle" w="med" len="med"/>
                </a:ln>
              </p:spPr>
              <p:txBody>
                <a:bodyPr/>
                <a:lstStyle/>
                <a:p>
                  <a:endParaRPr lang="en-US"/>
                </a:p>
              </p:txBody>
            </p:sp>
            <p:sp>
              <p:nvSpPr>
                <p:cNvPr id="22" name="Line 14"/>
                <p:cNvSpPr>
                  <a:spLocks noChangeShapeType="1"/>
                </p:cNvSpPr>
                <p:nvPr/>
              </p:nvSpPr>
              <p:spPr bwMode="auto">
                <a:xfrm flipH="1">
                  <a:off x="1928793" y="5143512"/>
                  <a:ext cx="857255" cy="285752"/>
                </a:xfrm>
                <a:prstGeom prst="line">
                  <a:avLst/>
                </a:prstGeom>
                <a:noFill/>
                <a:ln w="12700">
                  <a:solidFill>
                    <a:srgbClr val="728EBC"/>
                  </a:solidFill>
                  <a:round/>
                  <a:headEnd/>
                  <a:tailEnd type="triangle" w="med" len="med"/>
                </a:ln>
              </p:spPr>
              <p:txBody>
                <a:bodyPr/>
                <a:lstStyle/>
                <a:p>
                  <a:endParaRPr lang="en-US"/>
                </a:p>
              </p:txBody>
            </p:sp>
            <p:sp>
              <p:nvSpPr>
                <p:cNvPr id="23" name="Text Box 13"/>
                <p:cNvSpPr txBox="1">
                  <a:spLocks noChangeArrowheads="1"/>
                </p:cNvSpPr>
                <p:nvPr/>
              </p:nvSpPr>
              <p:spPr bwMode="auto">
                <a:xfrm>
                  <a:off x="2786063" y="4929198"/>
                  <a:ext cx="1571623" cy="457200"/>
                </a:xfrm>
                <a:prstGeom prst="rect">
                  <a:avLst/>
                </a:prstGeom>
                <a:solidFill>
                  <a:srgbClr val="728EBC"/>
                </a:solidFill>
                <a:ln w="12700">
                  <a:solidFill>
                    <a:schemeClr val="tx1"/>
                  </a:solidFill>
                  <a:miter lim="800000"/>
                  <a:headEnd/>
                  <a:tailEnd/>
                </a:ln>
              </p:spPr>
              <p:txBody>
                <a:bodyPr/>
                <a:lstStyle/>
                <a:p>
                  <a:pPr algn="ctr">
                    <a:spcBef>
                      <a:spcPct val="20000"/>
                    </a:spcBef>
                    <a:spcAft>
                      <a:spcPct val="40000"/>
                    </a:spcAft>
                    <a:buFont typeface="Wingdings" pitchFamily="2" charset="2"/>
                    <a:buNone/>
                  </a:pPr>
                  <a:r>
                    <a:rPr lang="en-US" sz="500" b="1">
                      <a:solidFill>
                        <a:schemeClr val="bg1"/>
                      </a:solidFill>
                    </a:rPr>
                    <a:t>Physical to Virtual Dependencies</a:t>
                  </a:r>
                </a:p>
              </p:txBody>
            </p:sp>
          </p:grpSp>
          <p:grpSp>
            <p:nvGrpSpPr>
              <p:cNvPr id="12" name="Group 29"/>
              <p:cNvGrpSpPr>
                <a:grpSpLocks/>
              </p:cNvGrpSpPr>
              <p:nvPr/>
            </p:nvGrpSpPr>
            <p:grpSpPr bwMode="auto">
              <a:xfrm>
                <a:off x="584" y="2863"/>
                <a:ext cx="505" cy="282"/>
                <a:chOff x="2571736" y="3857628"/>
                <a:chExt cx="1571636" cy="1143008"/>
              </a:xfrm>
            </p:grpSpPr>
            <p:sp>
              <p:nvSpPr>
                <p:cNvPr id="18" name="Line 12"/>
                <p:cNvSpPr>
                  <a:spLocks noChangeShapeType="1"/>
                </p:cNvSpPr>
                <p:nvPr/>
              </p:nvSpPr>
              <p:spPr bwMode="auto">
                <a:xfrm flipH="1">
                  <a:off x="3857620" y="4071942"/>
                  <a:ext cx="142876" cy="928694"/>
                </a:xfrm>
                <a:prstGeom prst="line">
                  <a:avLst/>
                </a:prstGeom>
                <a:noFill/>
                <a:ln w="12700">
                  <a:solidFill>
                    <a:srgbClr val="728EBC"/>
                  </a:solidFill>
                  <a:round/>
                  <a:headEnd/>
                  <a:tailEnd type="triangle" w="med" len="med"/>
                </a:ln>
              </p:spPr>
              <p:txBody>
                <a:bodyPr/>
                <a:lstStyle/>
                <a:p>
                  <a:endParaRPr lang="en-US"/>
                </a:p>
              </p:txBody>
            </p:sp>
            <p:sp>
              <p:nvSpPr>
                <p:cNvPr id="19" name="Line 9"/>
                <p:cNvSpPr>
                  <a:spLocks noChangeShapeType="1"/>
                </p:cNvSpPr>
                <p:nvPr/>
              </p:nvSpPr>
              <p:spPr bwMode="auto">
                <a:xfrm flipH="1" flipV="1">
                  <a:off x="2571736" y="4000504"/>
                  <a:ext cx="928694" cy="142876"/>
                </a:xfrm>
                <a:prstGeom prst="line">
                  <a:avLst/>
                </a:prstGeom>
                <a:noFill/>
                <a:ln w="12700">
                  <a:solidFill>
                    <a:srgbClr val="728EBC"/>
                  </a:solidFill>
                  <a:round/>
                  <a:headEnd/>
                  <a:tailEnd type="triangle" w="med" len="med"/>
                </a:ln>
              </p:spPr>
              <p:txBody>
                <a:bodyPr/>
                <a:lstStyle/>
                <a:p>
                  <a:endParaRPr lang="en-US"/>
                </a:p>
              </p:txBody>
            </p:sp>
            <p:sp>
              <p:nvSpPr>
                <p:cNvPr id="20" name="Text Box 8"/>
                <p:cNvSpPr txBox="1">
                  <a:spLocks noChangeArrowheads="1"/>
                </p:cNvSpPr>
                <p:nvPr/>
              </p:nvSpPr>
              <p:spPr bwMode="auto">
                <a:xfrm>
                  <a:off x="3357554" y="3857628"/>
                  <a:ext cx="785818" cy="457200"/>
                </a:xfrm>
                <a:prstGeom prst="rect">
                  <a:avLst/>
                </a:prstGeom>
                <a:solidFill>
                  <a:srgbClr val="728EBC"/>
                </a:solidFill>
                <a:ln w="12700">
                  <a:solidFill>
                    <a:schemeClr val="tx1"/>
                  </a:solidFill>
                  <a:miter lim="800000"/>
                  <a:headEnd/>
                  <a:tailEnd/>
                </a:ln>
              </p:spPr>
              <p:txBody>
                <a:bodyPr/>
                <a:lstStyle/>
                <a:p>
                  <a:pPr algn="ctr">
                    <a:spcBef>
                      <a:spcPct val="20000"/>
                    </a:spcBef>
                    <a:spcAft>
                      <a:spcPct val="40000"/>
                    </a:spcAft>
                    <a:buFont typeface="Wingdings" pitchFamily="2" charset="2"/>
                    <a:buNone/>
                  </a:pPr>
                  <a:r>
                    <a:rPr lang="en-US" sz="500" b="1" dirty="0">
                      <a:solidFill>
                        <a:schemeClr val="bg1"/>
                      </a:solidFill>
                    </a:rPr>
                    <a:t>VMs</a:t>
                  </a:r>
                </a:p>
              </p:txBody>
            </p:sp>
          </p:grpSp>
          <p:grpSp>
            <p:nvGrpSpPr>
              <p:cNvPr id="13" name="Group 28"/>
              <p:cNvGrpSpPr>
                <a:grpSpLocks/>
              </p:cNvGrpSpPr>
              <p:nvPr/>
            </p:nvGrpSpPr>
            <p:grpSpPr bwMode="auto">
              <a:xfrm>
                <a:off x="1896" y="3251"/>
                <a:ext cx="1277" cy="301"/>
                <a:chOff x="5214942" y="4857760"/>
                <a:chExt cx="3357586" cy="1028704"/>
              </a:xfrm>
            </p:grpSpPr>
            <p:sp>
              <p:nvSpPr>
                <p:cNvPr id="15" name="Line 14"/>
                <p:cNvSpPr>
                  <a:spLocks noChangeShapeType="1"/>
                </p:cNvSpPr>
                <p:nvPr/>
              </p:nvSpPr>
              <p:spPr bwMode="auto">
                <a:xfrm flipH="1" flipV="1">
                  <a:off x="5214942" y="4857760"/>
                  <a:ext cx="1247775" cy="676275"/>
                </a:xfrm>
                <a:prstGeom prst="line">
                  <a:avLst/>
                </a:prstGeom>
                <a:noFill/>
                <a:ln w="12700">
                  <a:solidFill>
                    <a:srgbClr val="728EBC"/>
                  </a:solidFill>
                  <a:round/>
                  <a:headEnd/>
                  <a:tailEnd type="triangle" w="med" len="med"/>
                </a:ln>
              </p:spPr>
              <p:txBody>
                <a:bodyPr/>
                <a:lstStyle/>
                <a:p>
                  <a:endParaRPr lang="en-US"/>
                </a:p>
              </p:txBody>
            </p:sp>
            <p:sp>
              <p:nvSpPr>
                <p:cNvPr id="16" name="Line 14"/>
                <p:cNvSpPr>
                  <a:spLocks noChangeShapeType="1"/>
                </p:cNvSpPr>
                <p:nvPr/>
              </p:nvSpPr>
              <p:spPr bwMode="auto">
                <a:xfrm flipH="1" flipV="1">
                  <a:off x="7143767" y="4929197"/>
                  <a:ext cx="285753" cy="714380"/>
                </a:xfrm>
                <a:prstGeom prst="line">
                  <a:avLst/>
                </a:prstGeom>
                <a:noFill/>
                <a:ln w="12700">
                  <a:solidFill>
                    <a:srgbClr val="728EBC"/>
                  </a:solidFill>
                  <a:round/>
                  <a:headEnd/>
                  <a:tailEnd type="triangle" w="med" len="med"/>
                </a:ln>
              </p:spPr>
              <p:txBody>
                <a:bodyPr/>
                <a:lstStyle/>
                <a:p>
                  <a:endParaRPr lang="en-US"/>
                </a:p>
              </p:txBody>
            </p:sp>
            <p:sp>
              <p:nvSpPr>
                <p:cNvPr id="17" name="Text Box 13"/>
                <p:cNvSpPr txBox="1">
                  <a:spLocks noChangeArrowheads="1"/>
                </p:cNvSpPr>
                <p:nvPr/>
              </p:nvSpPr>
              <p:spPr bwMode="auto">
                <a:xfrm>
                  <a:off x="6259541" y="5429264"/>
                  <a:ext cx="2312987" cy="457200"/>
                </a:xfrm>
                <a:prstGeom prst="rect">
                  <a:avLst/>
                </a:prstGeom>
                <a:solidFill>
                  <a:srgbClr val="728EBC"/>
                </a:solidFill>
                <a:ln w="12700">
                  <a:solidFill>
                    <a:schemeClr val="tx1"/>
                  </a:solidFill>
                  <a:miter lim="800000"/>
                  <a:headEnd/>
                  <a:tailEnd/>
                </a:ln>
              </p:spPr>
              <p:txBody>
                <a:bodyPr/>
                <a:lstStyle/>
                <a:p>
                  <a:pPr algn="ctr">
                    <a:spcBef>
                      <a:spcPct val="20000"/>
                    </a:spcBef>
                    <a:spcAft>
                      <a:spcPct val="40000"/>
                    </a:spcAft>
                    <a:buFont typeface="Wingdings" pitchFamily="2" charset="2"/>
                    <a:buNone/>
                  </a:pPr>
                  <a:r>
                    <a:rPr lang="en-US" sz="500" b="1">
                      <a:solidFill>
                        <a:schemeClr val="bg1"/>
                      </a:solidFill>
                    </a:rPr>
                    <a:t>Discover instances of DBs, Application servers, etc</a:t>
                  </a:r>
                </a:p>
              </p:txBody>
            </p:sp>
          </p:grpSp>
        </p:grpSp>
        <p:sp>
          <p:nvSpPr>
            <p:cNvPr id="32" name="Rectangle 31"/>
            <p:cNvSpPr/>
            <p:nvPr/>
          </p:nvSpPr>
          <p:spPr>
            <a:xfrm>
              <a:off x="140165" y="753052"/>
              <a:ext cx="4362547" cy="1632755"/>
            </a:xfrm>
            <a:prstGeom prst="rect">
              <a:avLst/>
            </a:prstGeom>
          </p:spPr>
          <p:txBody>
            <a:bodyPr wrap="square">
              <a:spAutoFit/>
            </a:bodyPr>
            <a:lstStyle/>
            <a:p>
              <a:pPr marL="223838" lvl="1" indent="-165100" eaLnBrk="0" hangingPunct="0">
                <a:lnSpc>
                  <a:spcPct val="95000"/>
                </a:lnSpc>
                <a:spcBef>
                  <a:spcPct val="25000"/>
                </a:spcBef>
                <a:spcAft>
                  <a:spcPts val="600"/>
                </a:spcAft>
                <a:buClr>
                  <a:schemeClr val="tx2"/>
                </a:buClr>
                <a:defRPr/>
              </a:pPr>
              <a:r>
                <a:rPr lang="fr-FR" sz="1800" b="1" dirty="0" smtClean="0">
                  <a:solidFill>
                    <a:srgbClr val="333333"/>
                  </a:solidFill>
                </a:rPr>
                <a:t>Baseline</a:t>
              </a: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Dependency</a:t>
              </a:r>
              <a:r>
                <a:rPr lang="fr-FR" sz="1600" dirty="0" smtClean="0">
                  <a:solidFill>
                    <a:srgbClr val="333333"/>
                  </a:solidFill>
                </a:rPr>
                <a:t> </a:t>
              </a:r>
              <a:r>
                <a:rPr lang="fr-FR" sz="1600" dirty="0" err="1" smtClean="0">
                  <a:solidFill>
                    <a:srgbClr val="333333"/>
                  </a:solidFill>
                </a:rPr>
                <a:t>mapping</a:t>
              </a:r>
              <a:r>
                <a:rPr lang="fr-FR" sz="1600" dirty="0" smtClean="0">
                  <a:solidFill>
                    <a:srgbClr val="333333"/>
                  </a:solidFill>
                </a:rPr>
                <a:t> and </a:t>
              </a:r>
              <a:r>
                <a:rPr lang="fr-FR" sz="1600" dirty="0" err="1" smtClean="0">
                  <a:solidFill>
                    <a:srgbClr val="333333"/>
                  </a:solidFill>
                </a:rPr>
                <a:t>logical</a:t>
              </a:r>
              <a:r>
                <a:rPr lang="fr-FR" sz="1600" dirty="0" smtClean="0">
                  <a:solidFill>
                    <a:srgbClr val="333333"/>
                  </a:solidFill>
                </a:rPr>
                <a:t> </a:t>
              </a:r>
              <a:r>
                <a:rPr lang="fr-FR" sz="1600" dirty="0" err="1" smtClean="0">
                  <a:solidFill>
                    <a:srgbClr val="333333"/>
                  </a:solidFill>
                </a:rPr>
                <a:t>groupings</a:t>
              </a:r>
              <a:endParaRPr lang="fr-FR" sz="1600"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Workload</a:t>
              </a:r>
              <a:r>
                <a:rPr lang="fr-FR" sz="1600" dirty="0" smtClean="0">
                  <a:solidFill>
                    <a:srgbClr val="333333"/>
                  </a:solidFill>
                </a:rPr>
                <a:t> performance </a:t>
              </a:r>
              <a:r>
                <a:rPr lang="fr-FR" sz="1600" dirty="0" err="1" smtClean="0">
                  <a:solidFill>
                    <a:srgbClr val="333333"/>
                  </a:solidFill>
                </a:rPr>
                <a:t>baseline</a:t>
              </a:r>
              <a:endParaRPr lang="fr-FR" sz="1600"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Capacity</a:t>
              </a:r>
              <a:r>
                <a:rPr lang="fr-FR" sz="1600" dirty="0" smtClean="0">
                  <a:solidFill>
                    <a:srgbClr val="333333"/>
                  </a:solidFill>
                </a:rPr>
                <a:t> projections and </a:t>
              </a:r>
              <a:r>
                <a:rPr lang="fr-FR" sz="1600" dirty="0" err="1" smtClean="0">
                  <a:solidFill>
                    <a:srgbClr val="333333"/>
                  </a:solidFill>
                </a:rPr>
                <a:t>optimization</a:t>
              </a:r>
              <a:endParaRPr lang="fr-FR" sz="1600"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smtClean="0">
                  <a:solidFill>
                    <a:srgbClr val="333333"/>
                  </a:solidFill>
                </a:rPr>
                <a:t>Architect </a:t>
              </a:r>
              <a:r>
                <a:rPr lang="fr-FR" sz="1600" dirty="0" err="1" smtClean="0">
                  <a:solidFill>
                    <a:srgbClr val="333333"/>
                  </a:solidFill>
                </a:rPr>
                <a:t>target</a:t>
              </a:r>
              <a:r>
                <a:rPr lang="fr-FR" sz="1600" dirty="0" smtClean="0">
                  <a:solidFill>
                    <a:srgbClr val="333333"/>
                  </a:solidFill>
                </a:rPr>
                <a:t> </a:t>
              </a:r>
              <a:r>
                <a:rPr lang="fr-FR" sz="1600" dirty="0" err="1" smtClean="0">
                  <a:solidFill>
                    <a:srgbClr val="333333"/>
                  </a:solidFill>
                </a:rPr>
                <a:t>environment</a:t>
              </a:r>
              <a:endParaRPr lang="fr-FR" sz="1600" dirty="0">
                <a:solidFill>
                  <a:srgbClr val="333333"/>
                </a:solidFill>
              </a:endParaRPr>
            </a:p>
          </p:txBody>
        </p:sp>
      </p:grpSp>
      <p:grpSp>
        <p:nvGrpSpPr>
          <p:cNvPr id="119" name="Group 118"/>
          <p:cNvGrpSpPr/>
          <p:nvPr/>
        </p:nvGrpSpPr>
        <p:grpSpPr>
          <a:xfrm>
            <a:off x="618684" y="2422068"/>
            <a:ext cx="7770228" cy="2022932"/>
            <a:chOff x="618684" y="2422068"/>
            <a:chExt cx="7770228" cy="2022932"/>
          </a:xfrm>
        </p:grpSpPr>
        <p:sp>
          <p:nvSpPr>
            <p:cNvPr id="33" name="Rectangle 32"/>
            <p:cNvSpPr/>
            <p:nvPr/>
          </p:nvSpPr>
          <p:spPr>
            <a:xfrm>
              <a:off x="4026365" y="2594552"/>
              <a:ext cx="4362547" cy="1632755"/>
            </a:xfrm>
            <a:prstGeom prst="rect">
              <a:avLst/>
            </a:prstGeom>
          </p:spPr>
          <p:txBody>
            <a:bodyPr wrap="square">
              <a:spAutoFit/>
            </a:bodyPr>
            <a:lstStyle/>
            <a:p>
              <a:pPr marL="223838" lvl="1" indent="-165100" eaLnBrk="0" hangingPunct="0">
                <a:lnSpc>
                  <a:spcPct val="95000"/>
                </a:lnSpc>
                <a:spcBef>
                  <a:spcPct val="25000"/>
                </a:spcBef>
                <a:spcAft>
                  <a:spcPts val="600"/>
                </a:spcAft>
                <a:buClr>
                  <a:schemeClr val="tx2"/>
                </a:buClr>
                <a:defRPr/>
              </a:pPr>
              <a:r>
                <a:rPr lang="fr-FR" sz="1800" b="1" dirty="0" err="1" smtClean="0">
                  <a:solidFill>
                    <a:srgbClr val="333333"/>
                  </a:solidFill>
                </a:rPr>
                <a:t>Virtualize</a:t>
              </a:r>
              <a:endParaRPr lang="fr-FR" sz="1800" b="1"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Establish</a:t>
              </a:r>
              <a:r>
                <a:rPr lang="fr-FR" sz="1600" dirty="0" smtClean="0">
                  <a:solidFill>
                    <a:srgbClr val="333333"/>
                  </a:solidFill>
                </a:rPr>
                <a:t> local consolidation points</a:t>
              </a: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Build</a:t>
              </a:r>
              <a:r>
                <a:rPr lang="fr-FR" sz="1600" dirty="0" smtClean="0">
                  <a:solidFill>
                    <a:srgbClr val="333333"/>
                  </a:solidFill>
                </a:rPr>
                <a:t> </a:t>
              </a:r>
              <a:r>
                <a:rPr lang="fr-FR" sz="1600" dirty="0" err="1" smtClean="0">
                  <a:solidFill>
                    <a:srgbClr val="333333"/>
                  </a:solidFill>
                </a:rPr>
                <a:t>target</a:t>
              </a:r>
              <a:r>
                <a:rPr lang="fr-FR" sz="1600" dirty="0" smtClean="0">
                  <a:solidFill>
                    <a:srgbClr val="333333"/>
                  </a:solidFill>
                </a:rPr>
                <a:t> </a:t>
              </a:r>
              <a:r>
                <a:rPr lang="fr-FR" sz="1600" dirty="0" err="1" smtClean="0">
                  <a:solidFill>
                    <a:srgbClr val="333333"/>
                  </a:solidFill>
                </a:rPr>
                <a:t>environment</a:t>
              </a:r>
              <a:endParaRPr lang="fr-FR" sz="1600"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Execute</a:t>
              </a:r>
              <a:r>
                <a:rPr lang="fr-FR" sz="1600" dirty="0" smtClean="0">
                  <a:solidFill>
                    <a:srgbClr val="333333"/>
                  </a:solidFill>
                </a:rPr>
                <a:t> local consolidation</a:t>
              </a: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Optimize</a:t>
              </a:r>
              <a:r>
                <a:rPr lang="fr-FR" sz="1600" dirty="0" smtClean="0">
                  <a:solidFill>
                    <a:srgbClr val="333333"/>
                  </a:solidFill>
                </a:rPr>
                <a:t> </a:t>
              </a:r>
              <a:r>
                <a:rPr lang="fr-FR" sz="1600" dirty="0" err="1" smtClean="0">
                  <a:solidFill>
                    <a:srgbClr val="333333"/>
                  </a:solidFill>
                </a:rPr>
                <a:t>virtual</a:t>
              </a:r>
              <a:r>
                <a:rPr lang="fr-FR" sz="1600" dirty="0" smtClean="0">
                  <a:solidFill>
                    <a:srgbClr val="333333"/>
                  </a:solidFill>
                </a:rPr>
                <a:t> </a:t>
              </a:r>
              <a:r>
                <a:rPr lang="fr-FR" sz="1600" dirty="0" err="1" smtClean="0">
                  <a:solidFill>
                    <a:srgbClr val="333333"/>
                  </a:solidFill>
                </a:rPr>
                <a:t>workloads</a:t>
              </a:r>
              <a:endParaRPr lang="fr-FR" sz="1600" dirty="0">
                <a:solidFill>
                  <a:srgbClr val="333333"/>
                </a:solidFill>
              </a:endParaRPr>
            </a:p>
          </p:txBody>
        </p:sp>
        <p:grpSp>
          <p:nvGrpSpPr>
            <p:cNvPr id="34" name="Group 33"/>
            <p:cNvGrpSpPr/>
            <p:nvPr/>
          </p:nvGrpSpPr>
          <p:grpSpPr>
            <a:xfrm>
              <a:off x="618684" y="2422068"/>
              <a:ext cx="3572316" cy="2022932"/>
              <a:chOff x="4898584" y="3412668"/>
              <a:chExt cx="3956050" cy="2255838"/>
            </a:xfrm>
          </p:grpSpPr>
          <p:sp>
            <p:nvSpPr>
              <p:cNvPr id="35" name="Line 5"/>
              <p:cNvSpPr>
                <a:spLocks noChangeShapeType="1"/>
              </p:cNvSpPr>
              <p:nvPr/>
            </p:nvSpPr>
            <p:spPr bwMode="auto">
              <a:xfrm rot="8100000" flipV="1">
                <a:off x="7281422" y="5031918"/>
                <a:ext cx="0" cy="549275"/>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36" name="Line 5"/>
              <p:cNvSpPr>
                <a:spLocks noChangeShapeType="1"/>
              </p:cNvSpPr>
              <p:nvPr/>
            </p:nvSpPr>
            <p:spPr bwMode="auto">
              <a:xfrm flipV="1">
                <a:off x="6871847" y="5068431"/>
                <a:ext cx="0" cy="431800"/>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37" name="Line 5"/>
              <p:cNvSpPr>
                <a:spLocks noChangeShapeType="1"/>
              </p:cNvSpPr>
              <p:nvPr/>
            </p:nvSpPr>
            <p:spPr bwMode="auto">
              <a:xfrm rot="8100000" flipV="1">
                <a:off x="8462522" y="5031918"/>
                <a:ext cx="0" cy="549275"/>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38" name="Line 5"/>
              <p:cNvSpPr>
                <a:spLocks noChangeShapeType="1"/>
              </p:cNvSpPr>
              <p:nvPr/>
            </p:nvSpPr>
            <p:spPr bwMode="auto">
              <a:xfrm flipV="1">
                <a:off x="8052947" y="5068431"/>
                <a:ext cx="0" cy="431800"/>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39" name="Line 5"/>
              <p:cNvSpPr>
                <a:spLocks noChangeShapeType="1"/>
              </p:cNvSpPr>
              <p:nvPr/>
            </p:nvSpPr>
            <p:spPr bwMode="auto">
              <a:xfrm rot="8100000" flipV="1">
                <a:off x="6119372" y="5031918"/>
                <a:ext cx="0" cy="549275"/>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40" name="Line 5"/>
              <p:cNvSpPr>
                <a:spLocks noChangeShapeType="1"/>
              </p:cNvSpPr>
              <p:nvPr/>
            </p:nvSpPr>
            <p:spPr bwMode="auto">
              <a:xfrm rot="2700000" flipV="1">
                <a:off x="5300222" y="5031918"/>
                <a:ext cx="0" cy="549275"/>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41" name="Line 5"/>
              <p:cNvSpPr>
                <a:spLocks noChangeShapeType="1"/>
              </p:cNvSpPr>
              <p:nvPr/>
            </p:nvSpPr>
            <p:spPr bwMode="auto">
              <a:xfrm flipV="1">
                <a:off x="5709797" y="5068431"/>
                <a:ext cx="0" cy="431800"/>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42" name="Line 5"/>
              <p:cNvSpPr>
                <a:spLocks noChangeShapeType="1"/>
              </p:cNvSpPr>
              <p:nvPr/>
            </p:nvSpPr>
            <p:spPr bwMode="auto">
              <a:xfrm flipV="1">
                <a:off x="5712972" y="4030206"/>
                <a:ext cx="0" cy="431800"/>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43" name="Line 6"/>
              <p:cNvSpPr>
                <a:spLocks noChangeShapeType="1"/>
              </p:cNvSpPr>
              <p:nvPr/>
            </p:nvSpPr>
            <p:spPr bwMode="auto">
              <a:xfrm flipV="1">
                <a:off x="8054534" y="4030206"/>
                <a:ext cx="0" cy="431800"/>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44" name="Line 7"/>
              <p:cNvSpPr>
                <a:spLocks noChangeShapeType="1"/>
              </p:cNvSpPr>
              <p:nvPr/>
            </p:nvSpPr>
            <p:spPr bwMode="auto">
              <a:xfrm flipV="1">
                <a:off x="6884547" y="4030206"/>
                <a:ext cx="0" cy="431800"/>
              </a:xfrm>
              <a:prstGeom prst="line">
                <a:avLst/>
              </a:prstGeom>
              <a:noFill/>
              <a:ln w="28575" cap="rnd">
                <a:solidFill>
                  <a:srgbClr val="777777"/>
                </a:solidFill>
                <a:round/>
                <a:headEnd/>
                <a:tailEnd/>
              </a:ln>
            </p:spPr>
            <p:txBody>
              <a:bodyPr wrap="none" anchor="ctr">
                <a:prstTxWarp prst="textNoShape">
                  <a:avLst/>
                </a:prstTxWarp>
              </a:bodyPr>
              <a:lstStyle/>
              <a:p>
                <a:endParaRPr lang="en-US" dirty="0"/>
              </a:p>
            </p:txBody>
          </p:sp>
          <p:sp>
            <p:nvSpPr>
              <p:cNvPr id="45" name="Left-Right Arrow 37"/>
              <p:cNvSpPr>
                <a:spLocks noChangeArrowheads="1"/>
              </p:cNvSpPr>
              <p:nvPr/>
            </p:nvSpPr>
            <p:spPr bwMode="auto">
              <a:xfrm>
                <a:off x="5090672" y="3412668"/>
                <a:ext cx="3587750" cy="803275"/>
              </a:xfrm>
              <a:prstGeom prst="leftRightArrow">
                <a:avLst>
                  <a:gd name="adj1" fmla="val 50000"/>
                  <a:gd name="adj2" fmla="val 49999"/>
                </a:avLst>
              </a:prstGeom>
              <a:gradFill rotWithShape="0">
                <a:gsLst>
                  <a:gs pos="0">
                    <a:srgbClr val="B1D37F"/>
                  </a:gs>
                  <a:gs pos="100000">
                    <a:srgbClr val="88BB40"/>
                  </a:gs>
                </a:gsLst>
                <a:lin ang="5400000"/>
              </a:gradFill>
              <a:ln w="19050">
                <a:solidFill>
                  <a:srgbClr val="88BB40"/>
                </a:solidFill>
                <a:round/>
                <a:headEnd/>
                <a:tailEnd/>
              </a:ln>
            </p:spPr>
            <p:txBody>
              <a:bodyPr wrap="none">
                <a:prstTxWarp prst="textNoShape">
                  <a:avLst/>
                </a:prstTxWarp>
              </a:bodyPr>
              <a:lstStyle/>
              <a:p>
                <a:pPr marL="280988" indent="-280988" algn="l" eaLnBrk="0" hangingPunct="0">
                  <a:lnSpc>
                    <a:spcPct val="85000"/>
                  </a:lnSpc>
                  <a:buSzPct val="70000"/>
                </a:pPr>
                <a:endParaRPr lang="en-US" sz="1600" dirty="0"/>
              </a:p>
            </p:txBody>
          </p:sp>
          <p:sp>
            <p:nvSpPr>
              <p:cNvPr id="46" name="Text Box 21"/>
              <p:cNvSpPr txBox="1">
                <a:spLocks noChangeArrowheads="1"/>
              </p:cNvSpPr>
              <p:nvPr/>
            </p:nvSpPr>
            <p:spPr bwMode="auto">
              <a:xfrm>
                <a:off x="5563607" y="3671556"/>
                <a:ext cx="2548326" cy="30889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dirty="0">
                    <a:solidFill>
                      <a:srgbClr val="333333"/>
                    </a:solidFill>
                    <a:ea typeface="ＭＳ Ｐゴシック" charset="-128"/>
                    <a:cs typeface="ＭＳ Ｐゴシック" charset="-128"/>
                  </a:rPr>
                  <a:t>Replicated licenses and roles</a:t>
                </a:r>
              </a:p>
            </p:txBody>
          </p:sp>
          <p:sp>
            <p:nvSpPr>
              <p:cNvPr id="47" name="Rectangle 17"/>
              <p:cNvSpPr>
                <a:spLocks noChangeArrowheads="1"/>
              </p:cNvSpPr>
              <p:nvPr/>
            </p:nvSpPr>
            <p:spPr bwMode="auto">
              <a:xfrm>
                <a:off x="4898584" y="5338306"/>
                <a:ext cx="495300" cy="330200"/>
              </a:xfrm>
              <a:prstGeom prst="rect">
                <a:avLst/>
              </a:prstGeom>
              <a:gradFill rotWithShape="0">
                <a:gsLst>
                  <a:gs pos="0">
                    <a:srgbClr val="646464"/>
                  </a:gs>
                  <a:gs pos="100000">
                    <a:srgbClr val="3C3C3C"/>
                  </a:gs>
                </a:gsLst>
                <a:lin ang="5400000"/>
              </a:gradFill>
              <a:ln w="19050" algn="ctr">
                <a:solidFill>
                  <a:srgbClr val="3C3C3C"/>
                </a:solidFill>
                <a:round/>
                <a:headEnd/>
                <a:tailEnd/>
              </a:ln>
            </p:spPr>
            <p:txBody>
              <a:bodyPr anchor="ctr"/>
              <a:lstStyle/>
              <a:p>
                <a:pPr>
                  <a:defRPr/>
                </a:pPr>
                <a:r>
                  <a:rPr lang="en-US" sz="1050" dirty="0">
                    <a:solidFill>
                      <a:schemeClr val="bg1"/>
                    </a:solidFill>
                    <a:latin typeface="Arial" pitchFamily="34" charset="0"/>
                    <a:ea typeface="+mn-ea"/>
                    <a:cs typeface="Arial" pitchFamily="34" charset="0"/>
                  </a:rPr>
                  <a:t>ESXi</a:t>
                </a:r>
              </a:p>
            </p:txBody>
          </p:sp>
          <p:sp>
            <p:nvSpPr>
              <p:cNvPr id="48" name="Rectangle 18"/>
              <p:cNvSpPr>
                <a:spLocks noChangeArrowheads="1"/>
              </p:cNvSpPr>
              <p:nvPr/>
            </p:nvSpPr>
            <p:spPr bwMode="auto">
              <a:xfrm>
                <a:off x="5460559" y="5338306"/>
                <a:ext cx="495300" cy="330200"/>
              </a:xfrm>
              <a:prstGeom prst="rect">
                <a:avLst/>
              </a:prstGeom>
              <a:gradFill rotWithShape="0">
                <a:gsLst>
                  <a:gs pos="0">
                    <a:srgbClr val="646464"/>
                  </a:gs>
                  <a:gs pos="100000">
                    <a:srgbClr val="3C3C3C"/>
                  </a:gs>
                </a:gsLst>
                <a:lin ang="5400000"/>
              </a:gradFill>
              <a:ln w="19050" algn="ctr">
                <a:solidFill>
                  <a:srgbClr val="3C3C3C"/>
                </a:solidFill>
                <a:round/>
                <a:headEnd/>
                <a:tailEnd/>
              </a:ln>
            </p:spPr>
            <p:txBody>
              <a:bodyPr anchor="ctr"/>
              <a:lstStyle/>
              <a:p>
                <a:pPr>
                  <a:defRPr/>
                </a:pPr>
                <a:r>
                  <a:rPr lang="en-US" sz="1050" dirty="0">
                    <a:solidFill>
                      <a:schemeClr val="bg1"/>
                    </a:solidFill>
                    <a:latin typeface="Arial" pitchFamily="34" charset="0"/>
                    <a:ea typeface="+mn-ea"/>
                    <a:cs typeface="Arial" pitchFamily="34" charset="0"/>
                  </a:rPr>
                  <a:t>ESX</a:t>
                </a:r>
              </a:p>
            </p:txBody>
          </p:sp>
          <p:sp>
            <p:nvSpPr>
              <p:cNvPr id="49" name="Rectangle 19"/>
              <p:cNvSpPr>
                <a:spLocks noChangeArrowheads="1"/>
              </p:cNvSpPr>
              <p:nvPr/>
            </p:nvSpPr>
            <p:spPr bwMode="auto">
              <a:xfrm>
                <a:off x="6022534" y="5338306"/>
                <a:ext cx="495300" cy="330200"/>
              </a:xfrm>
              <a:prstGeom prst="rect">
                <a:avLst/>
              </a:prstGeom>
              <a:gradFill rotWithShape="0">
                <a:gsLst>
                  <a:gs pos="0">
                    <a:srgbClr val="646464"/>
                  </a:gs>
                  <a:gs pos="100000">
                    <a:srgbClr val="3C3C3C"/>
                  </a:gs>
                </a:gsLst>
                <a:lin ang="5400000"/>
              </a:gradFill>
              <a:ln w="19050" algn="ctr">
                <a:solidFill>
                  <a:srgbClr val="3C3C3C"/>
                </a:solidFill>
                <a:round/>
                <a:headEnd/>
                <a:tailEnd/>
              </a:ln>
            </p:spPr>
            <p:txBody>
              <a:bodyPr anchor="ctr"/>
              <a:lstStyle/>
              <a:p>
                <a:pPr>
                  <a:defRPr/>
                </a:pPr>
                <a:r>
                  <a:rPr lang="en-US" sz="1050" dirty="0">
                    <a:solidFill>
                      <a:schemeClr val="bg1"/>
                    </a:solidFill>
                    <a:latin typeface="Arial" pitchFamily="34" charset="0"/>
                    <a:ea typeface="+mn-ea"/>
                    <a:cs typeface="Arial" pitchFamily="34" charset="0"/>
                  </a:rPr>
                  <a:t>ESX</a:t>
                </a:r>
              </a:p>
            </p:txBody>
          </p:sp>
          <p:sp>
            <p:nvSpPr>
              <p:cNvPr id="50" name="Rectangle 21"/>
              <p:cNvSpPr>
                <a:spLocks noChangeArrowheads="1"/>
              </p:cNvSpPr>
              <p:nvPr/>
            </p:nvSpPr>
            <p:spPr bwMode="auto">
              <a:xfrm>
                <a:off x="6628959" y="5338306"/>
                <a:ext cx="495300" cy="330200"/>
              </a:xfrm>
              <a:prstGeom prst="rect">
                <a:avLst/>
              </a:prstGeom>
              <a:gradFill rotWithShape="0">
                <a:gsLst>
                  <a:gs pos="0">
                    <a:srgbClr val="646464"/>
                  </a:gs>
                  <a:gs pos="100000">
                    <a:srgbClr val="3C3C3C"/>
                  </a:gs>
                </a:gsLst>
                <a:lin ang="5400000"/>
              </a:gradFill>
              <a:ln w="19050" algn="ctr">
                <a:solidFill>
                  <a:srgbClr val="3C3C3C"/>
                </a:solidFill>
                <a:round/>
                <a:headEnd/>
                <a:tailEnd/>
              </a:ln>
            </p:spPr>
            <p:txBody>
              <a:bodyPr anchor="ctr"/>
              <a:lstStyle/>
              <a:p>
                <a:pPr>
                  <a:defRPr/>
                </a:pPr>
                <a:r>
                  <a:rPr lang="en-US" sz="1050" dirty="0">
                    <a:solidFill>
                      <a:schemeClr val="bg1"/>
                    </a:solidFill>
                    <a:latin typeface="Arial" pitchFamily="34" charset="0"/>
                    <a:ea typeface="+mn-ea"/>
                    <a:cs typeface="Arial" pitchFamily="34" charset="0"/>
                  </a:rPr>
                  <a:t>ESXi</a:t>
                </a:r>
              </a:p>
            </p:txBody>
          </p:sp>
          <p:sp>
            <p:nvSpPr>
              <p:cNvPr id="51" name="Rectangle 22"/>
              <p:cNvSpPr>
                <a:spLocks noChangeArrowheads="1"/>
              </p:cNvSpPr>
              <p:nvPr/>
            </p:nvSpPr>
            <p:spPr bwMode="auto">
              <a:xfrm>
                <a:off x="7181409" y="5338306"/>
                <a:ext cx="495300" cy="330200"/>
              </a:xfrm>
              <a:prstGeom prst="rect">
                <a:avLst/>
              </a:prstGeom>
              <a:gradFill rotWithShape="0">
                <a:gsLst>
                  <a:gs pos="0">
                    <a:srgbClr val="646464"/>
                  </a:gs>
                  <a:gs pos="100000">
                    <a:srgbClr val="3C3C3C"/>
                  </a:gs>
                </a:gsLst>
                <a:lin ang="5400000"/>
              </a:gradFill>
              <a:ln w="19050" algn="ctr">
                <a:solidFill>
                  <a:srgbClr val="3C3C3C"/>
                </a:solidFill>
                <a:round/>
                <a:headEnd/>
                <a:tailEnd/>
              </a:ln>
            </p:spPr>
            <p:txBody>
              <a:bodyPr anchor="ctr"/>
              <a:lstStyle/>
              <a:p>
                <a:pPr>
                  <a:defRPr/>
                </a:pPr>
                <a:r>
                  <a:rPr lang="en-US" sz="1050" dirty="0">
                    <a:solidFill>
                      <a:schemeClr val="bg1"/>
                    </a:solidFill>
                    <a:latin typeface="Arial" pitchFamily="34" charset="0"/>
                    <a:ea typeface="+mn-ea"/>
                    <a:cs typeface="Arial" pitchFamily="34" charset="0"/>
                  </a:rPr>
                  <a:t>ESXi</a:t>
                </a:r>
              </a:p>
            </p:txBody>
          </p:sp>
          <p:sp>
            <p:nvSpPr>
              <p:cNvPr id="52" name="Rectangle 24"/>
              <p:cNvSpPr>
                <a:spLocks noChangeArrowheads="1"/>
              </p:cNvSpPr>
              <p:nvPr/>
            </p:nvSpPr>
            <p:spPr bwMode="auto">
              <a:xfrm>
                <a:off x="7806884" y="5338306"/>
                <a:ext cx="495300" cy="330200"/>
              </a:xfrm>
              <a:prstGeom prst="rect">
                <a:avLst/>
              </a:prstGeom>
              <a:gradFill rotWithShape="0">
                <a:gsLst>
                  <a:gs pos="0">
                    <a:srgbClr val="646464"/>
                  </a:gs>
                  <a:gs pos="100000">
                    <a:srgbClr val="3C3C3C"/>
                  </a:gs>
                </a:gsLst>
                <a:lin ang="5400000"/>
              </a:gradFill>
              <a:ln w="19050" algn="ctr">
                <a:solidFill>
                  <a:srgbClr val="3C3C3C"/>
                </a:solidFill>
                <a:round/>
                <a:headEnd/>
                <a:tailEnd/>
              </a:ln>
            </p:spPr>
            <p:txBody>
              <a:bodyPr anchor="ctr"/>
              <a:lstStyle/>
              <a:p>
                <a:pPr>
                  <a:defRPr/>
                </a:pPr>
                <a:r>
                  <a:rPr lang="en-US" sz="1050" dirty="0">
                    <a:solidFill>
                      <a:schemeClr val="bg1"/>
                    </a:solidFill>
                    <a:latin typeface="Arial" pitchFamily="34" charset="0"/>
                    <a:ea typeface="+mn-ea"/>
                    <a:cs typeface="Arial" pitchFamily="34" charset="0"/>
                  </a:rPr>
                  <a:t>ESXi</a:t>
                </a:r>
              </a:p>
            </p:txBody>
          </p:sp>
          <p:sp>
            <p:nvSpPr>
              <p:cNvPr id="53" name="Rectangle 25"/>
              <p:cNvSpPr>
                <a:spLocks noChangeArrowheads="1"/>
              </p:cNvSpPr>
              <p:nvPr/>
            </p:nvSpPr>
            <p:spPr bwMode="auto">
              <a:xfrm>
                <a:off x="8359334" y="5338306"/>
                <a:ext cx="495300" cy="330200"/>
              </a:xfrm>
              <a:prstGeom prst="rect">
                <a:avLst/>
              </a:prstGeom>
              <a:gradFill rotWithShape="0">
                <a:gsLst>
                  <a:gs pos="0">
                    <a:srgbClr val="646464"/>
                  </a:gs>
                  <a:gs pos="100000">
                    <a:srgbClr val="3C3C3C"/>
                  </a:gs>
                </a:gsLst>
                <a:lin ang="5400000"/>
              </a:gradFill>
              <a:ln w="19050" algn="ctr">
                <a:solidFill>
                  <a:srgbClr val="3C3C3C"/>
                </a:solidFill>
                <a:round/>
                <a:headEnd/>
                <a:tailEnd/>
              </a:ln>
            </p:spPr>
            <p:txBody>
              <a:bodyPr anchor="ctr"/>
              <a:lstStyle/>
              <a:p>
                <a:pPr>
                  <a:defRPr/>
                </a:pPr>
                <a:r>
                  <a:rPr lang="en-US" sz="1050" dirty="0">
                    <a:solidFill>
                      <a:schemeClr val="bg1"/>
                    </a:solidFill>
                    <a:latin typeface="Arial" pitchFamily="34" charset="0"/>
                    <a:ea typeface="+mn-ea"/>
                    <a:cs typeface="Arial" pitchFamily="34" charset="0"/>
                  </a:rPr>
                  <a:t>ESX</a:t>
                </a:r>
              </a:p>
            </p:txBody>
          </p:sp>
          <p:sp>
            <p:nvSpPr>
              <p:cNvPr id="54" name="AutoShape 16"/>
              <p:cNvSpPr>
                <a:spLocks noChangeArrowheads="1"/>
              </p:cNvSpPr>
              <p:nvPr/>
            </p:nvSpPr>
            <p:spPr bwMode="auto">
              <a:xfrm>
                <a:off x="6086034" y="4455656"/>
                <a:ext cx="1054100" cy="444500"/>
              </a:xfrm>
              <a:prstGeom prst="roundRect">
                <a:avLst>
                  <a:gd name="adj" fmla="val 16667"/>
                </a:avLst>
              </a:prstGeom>
              <a:gradFill rotWithShape="0">
                <a:gsLst>
                  <a:gs pos="0">
                    <a:srgbClr val="DCDCDC"/>
                  </a:gs>
                  <a:gs pos="100000">
                    <a:srgbClr val="B4B4B4"/>
                  </a:gs>
                </a:gsLst>
                <a:lin ang="5400000"/>
              </a:gradFill>
              <a:ln w="19050" algn="ctr">
                <a:solidFill>
                  <a:srgbClr val="B4B4B4"/>
                </a:solidFill>
                <a:round/>
                <a:headEnd/>
                <a:tailEnd/>
              </a:ln>
            </p:spPr>
            <p:txBody>
              <a:bodyPr wrap="none"/>
              <a:lstStyle/>
              <a:p>
                <a:pPr marL="280988" indent="-280988" eaLnBrk="0" hangingPunct="0">
                  <a:lnSpc>
                    <a:spcPct val="85000"/>
                  </a:lnSpc>
                  <a:buSzPct val="70000"/>
                  <a:defRPr/>
                </a:pPr>
                <a:r>
                  <a:rPr lang="en-US" sz="1200" dirty="0">
                    <a:solidFill>
                      <a:schemeClr val="bg1">
                        <a:lumMod val="65000"/>
                      </a:schemeClr>
                    </a:solidFill>
                    <a:latin typeface="Arial" pitchFamily="34" charset="0"/>
                    <a:ea typeface="+mn-ea"/>
                    <a:cs typeface="Arial" pitchFamily="34" charset="0"/>
                  </a:rPr>
                  <a:t>vCenter</a:t>
                </a:r>
              </a:p>
              <a:p>
                <a:pPr marL="280988" indent="-280988" eaLnBrk="0" hangingPunct="0">
                  <a:lnSpc>
                    <a:spcPct val="85000"/>
                  </a:lnSpc>
                  <a:buSzPct val="70000"/>
                  <a:defRPr/>
                </a:pPr>
                <a:r>
                  <a:rPr lang="en-US" sz="1200" dirty="0">
                    <a:solidFill>
                      <a:schemeClr val="bg1">
                        <a:lumMod val="65000"/>
                      </a:schemeClr>
                    </a:solidFill>
                    <a:latin typeface="Arial" pitchFamily="34" charset="0"/>
                    <a:ea typeface="+mn-ea"/>
                    <a:cs typeface="Arial" pitchFamily="34" charset="0"/>
                  </a:rPr>
                  <a:t> Server</a:t>
                </a:r>
              </a:p>
            </p:txBody>
          </p:sp>
          <p:sp>
            <p:nvSpPr>
              <p:cNvPr id="55" name="AutoShape 16"/>
              <p:cNvSpPr>
                <a:spLocks noChangeArrowheads="1"/>
              </p:cNvSpPr>
              <p:nvPr/>
            </p:nvSpPr>
            <p:spPr bwMode="auto">
              <a:xfrm>
                <a:off x="7257609" y="4455656"/>
                <a:ext cx="1054100" cy="444500"/>
              </a:xfrm>
              <a:prstGeom prst="roundRect">
                <a:avLst>
                  <a:gd name="adj" fmla="val 16667"/>
                </a:avLst>
              </a:prstGeom>
              <a:gradFill rotWithShape="0">
                <a:gsLst>
                  <a:gs pos="0">
                    <a:srgbClr val="DCDCDC"/>
                  </a:gs>
                  <a:gs pos="100000">
                    <a:srgbClr val="B4B4B4"/>
                  </a:gs>
                </a:gsLst>
                <a:lin ang="5400000"/>
              </a:gradFill>
              <a:ln w="19050" algn="ctr">
                <a:solidFill>
                  <a:srgbClr val="B4B4B4"/>
                </a:solidFill>
                <a:round/>
                <a:headEnd/>
                <a:tailEnd/>
              </a:ln>
            </p:spPr>
            <p:txBody>
              <a:bodyPr wrap="none"/>
              <a:lstStyle/>
              <a:p>
                <a:pPr marL="280988" indent="-280988" eaLnBrk="0" hangingPunct="0">
                  <a:lnSpc>
                    <a:spcPct val="85000"/>
                  </a:lnSpc>
                  <a:buSzPct val="70000"/>
                  <a:defRPr/>
                </a:pPr>
                <a:r>
                  <a:rPr lang="en-US" sz="1200" dirty="0">
                    <a:solidFill>
                      <a:schemeClr val="bg1">
                        <a:lumMod val="65000"/>
                      </a:schemeClr>
                    </a:solidFill>
                    <a:latin typeface="Arial" pitchFamily="34" charset="0"/>
                    <a:ea typeface="+mn-ea"/>
                    <a:cs typeface="Arial" pitchFamily="34" charset="0"/>
                  </a:rPr>
                  <a:t>vCenter</a:t>
                </a:r>
              </a:p>
              <a:p>
                <a:pPr marL="280988" indent="-280988" eaLnBrk="0" hangingPunct="0">
                  <a:lnSpc>
                    <a:spcPct val="85000"/>
                  </a:lnSpc>
                  <a:buSzPct val="70000"/>
                  <a:defRPr/>
                </a:pPr>
                <a:r>
                  <a:rPr lang="en-US" sz="1200" dirty="0">
                    <a:solidFill>
                      <a:schemeClr val="bg1">
                        <a:lumMod val="65000"/>
                      </a:schemeClr>
                    </a:solidFill>
                    <a:latin typeface="Arial" pitchFamily="34" charset="0"/>
                    <a:ea typeface="+mn-ea"/>
                    <a:cs typeface="Arial" pitchFamily="34" charset="0"/>
                  </a:rPr>
                  <a:t> Server</a:t>
                </a:r>
              </a:p>
            </p:txBody>
          </p:sp>
          <p:sp>
            <p:nvSpPr>
              <p:cNvPr id="56" name="AutoShape 16"/>
              <p:cNvSpPr>
                <a:spLocks noChangeArrowheads="1"/>
              </p:cNvSpPr>
              <p:nvPr/>
            </p:nvSpPr>
            <p:spPr bwMode="auto">
              <a:xfrm>
                <a:off x="4923984" y="4455656"/>
                <a:ext cx="1054100" cy="444500"/>
              </a:xfrm>
              <a:prstGeom prst="roundRect">
                <a:avLst>
                  <a:gd name="adj" fmla="val 16667"/>
                </a:avLst>
              </a:prstGeom>
              <a:gradFill rotWithShape="0">
                <a:gsLst>
                  <a:gs pos="0">
                    <a:srgbClr val="DCDCDC"/>
                  </a:gs>
                  <a:gs pos="100000">
                    <a:srgbClr val="B4B4B4"/>
                  </a:gs>
                </a:gsLst>
                <a:lin ang="5400000"/>
              </a:gradFill>
              <a:ln w="19050" algn="ctr">
                <a:solidFill>
                  <a:srgbClr val="B4B4B4"/>
                </a:solidFill>
                <a:round/>
                <a:headEnd/>
                <a:tailEnd/>
              </a:ln>
            </p:spPr>
            <p:txBody>
              <a:bodyPr wrap="none"/>
              <a:lstStyle/>
              <a:p>
                <a:pPr marL="280988" indent="-280988" eaLnBrk="0" hangingPunct="0">
                  <a:lnSpc>
                    <a:spcPct val="85000"/>
                  </a:lnSpc>
                  <a:buSzPct val="70000"/>
                  <a:defRPr/>
                </a:pPr>
                <a:r>
                  <a:rPr lang="en-US" sz="1200" dirty="0">
                    <a:solidFill>
                      <a:schemeClr val="bg1">
                        <a:lumMod val="65000"/>
                      </a:schemeClr>
                    </a:solidFill>
                    <a:latin typeface="Arial" pitchFamily="34" charset="0"/>
                    <a:ea typeface="+mn-ea"/>
                    <a:cs typeface="Arial" pitchFamily="34" charset="0"/>
                  </a:rPr>
                  <a:t>vCenter</a:t>
                </a:r>
              </a:p>
              <a:p>
                <a:pPr marL="280988" indent="-280988" eaLnBrk="0" hangingPunct="0">
                  <a:lnSpc>
                    <a:spcPct val="85000"/>
                  </a:lnSpc>
                  <a:buSzPct val="70000"/>
                  <a:defRPr/>
                </a:pPr>
                <a:r>
                  <a:rPr lang="en-US" sz="1200" dirty="0">
                    <a:solidFill>
                      <a:schemeClr val="bg1">
                        <a:lumMod val="65000"/>
                      </a:schemeClr>
                    </a:solidFill>
                    <a:latin typeface="Arial" pitchFamily="34" charset="0"/>
                    <a:ea typeface="+mn-ea"/>
                    <a:cs typeface="Arial" pitchFamily="34" charset="0"/>
                  </a:rPr>
                  <a:t> Server</a:t>
                </a:r>
              </a:p>
            </p:txBody>
          </p:sp>
          <p:sp>
            <p:nvSpPr>
              <p:cNvPr id="57" name="AutoShape 16"/>
              <p:cNvSpPr>
                <a:spLocks noChangeArrowheads="1"/>
              </p:cNvSpPr>
              <p:nvPr/>
            </p:nvSpPr>
            <p:spPr bwMode="auto">
              <a:xfrm>
                <a:off x="5193860" y="4663743"/>
                <a:ext cx="1054100" cy="444500"/>
              </a:xfrm>
              <a:prstGeom prst="roundRect">
                <a:avLst>
                  <a:gd name="adj" fmla="val 16667"/>
                </a:avLst>
              </a:prstGeom>
              <a:gradFill rotWithShape="0">
                <a:gsLst>
                  <a:gs pos="0">
                    <a:srgbClr val="B1D37F"/>
                  </a:gs>
                  <a:gs pos="100000">
                    <a:srgbClr val="88BB40"/>
                  </a:gs>
                </a:gsLst>
                <a:lin ang="5400000"/>
              </a:gradFill>
              <a:ln w="19050">
                <a:solidFill>
                  <a:srgbClr val="88BB40"/>
                </a:solidFill>
                <a:round/>
                <a:headEnd/>
                <a:tailEnd/>
              </a:ln>
            </p:spPr>
            <p:txBody>
              <a:bodyPr wrap="none">
                <a:prstTxWarp prst="textNoShape">
                  <a:avLst/>
                </a:prstTxWarp>
              </a:bodyPr>
              <a:lstStyle/>
              <a:p>
                <a:pPr marL="280988" indent="-280988" eaLnBrk="0" hangingPunct="0">
                  <a:lnSpc>
                    <a:spcPct val="50000"/>
                  </a:lnSpc>
                  <a:buSzPct val="70000"/>
                </a:pPr>
                <a:endParaRPr lang="en-US" sz="200" dirty="0" smtClean="0">
                  <a:solidFill>
                    <a:srgbClr val="333333"/>
                  </a:solidFill>
                </a:endParaRPr>
              </a:p>
              <a:p>
                <a:pPr marL="280988" indent="-280988" eaLnBrk="0" hangingPunct="0">
                  <a:lnSpc>
                    <a:spcPct val="50000"/>
                  </a:lnSpc>
                  <a:buSzPct val="70000"/>
                </a:pPr>
                <a:r>
                  <a:rPr lang="en-US" sz="1200" dirty="0" err="1" smtClean="0">
                    <a:solidFill>
                      <a:srgbClr val="333333"/>
                    </a:solidFill>
                  </a:rPr>
                  <a:t>vCenter</a:t>
                </a:r>
                <a:endParaRPr lang="en-US" sz="1200" dirty="0">
                  <a:solidFill>
                    <a:srgbClr val="333333"/>
                  </a:solidFill>
                </a:endParaRPr>
              </a:p>
              <a:p>
                <a:pPr marL="280988" indent="-280988" eaLnBrk="0" hangingPunct="0">
                  <a:lnSpc>
                    <a:spcPct val="50000"/>
                  </a:lnSpc>
                  <a:buSzPct val="70000"/>
                </a:pPr>
                <a:r>
                  <a:rPr lang="en-US" sz="1200" dirty="0">
                    <a:solidFill>
                      <a:srgbClr val="333333"/>
                    </a:solidFill>
                  </a:rPr>
                  <a:t> Server</a:t>
                </a:r>
              </a:p>
            </p:txBody>
          </p:sp>
          <p:sp>
            <p:nvSpPr>
              <p:cNvPr id="58" name="AutoShape 16"/>
              <p:cNvSpPr>
                <a:spLocks noChangeArrowheads="1"/>
              </p:cNvSpPr>
              <p:nvPr/>
            </p:nvSpPr>
            <p:spPr bwMode="auto">
              <a:xfrm>
                <a:off x="6355910" y="4663743"/>
                <a:ext cx="1054100" cy="444500"/>
              </a:xfrm>
              <a:prstGeom prst="roundRect">
                <a:avLst>
                  <a:gd name="adj" fmla="val 16667"/>
                </a:avLst>
              </a:prstGeom>
              <a:gradFill rotWithShape="0">
                <a:gsLst>
                  <a:gs pos="0">
                    <a:srgbClr val="B1D37F"/>
                  </a:gs>
                  <a:gs pos="100000">
                    <a:srgbClr val="88BB40"/>
                  </a:gs>
                </a:gsLst>
                <a:lin ang="5400000"/>
              </a:gradFill>
              <a:ln w="19050">
                <a:solidFill>
                  <a:srgbClr val="88BB40"/>
                </a:solidFill>
                <a:round/>
                <a:headEnd/>
                <a:tailEnd/>
              </a:ln>
            </p:spPr>
            <p:txBody>
              <a:bodyPr wrap="none">
                <a:prstTxWarp prst="textNoShape">
                  <a:avLst/>
                </a:prstTxWarp>
              </a:bodyPr>
              <a:lstStyle/>
              <a:p>
                <a:pPr marL="280988" indent="-280988" eaLnBrk="0" hangingPunct="0">
                  <a:lnSpc>
                    <a:spcPct val="50000"/>
                  </a:lnSpc>
                  <a:buSzPct val="70000"/>
                </a:pPr>
                <a:endParaRPr lang="en-US" sz="200" dirty="0" smtClean="0">
                  <a:solidFill>
                    <a:srgbClr val="333333"/>
                  </a:solidFill>
                </a:endParaRPr>
              </a:p>
              <a:p>
                <a:pPr marL="280988" indent="-280988" eaLnBrk="0" hangingPunct="0">
                  <a:lnSpc>
                    <a:spcPct val="50000"/>
                  </a:lnSpc>
                  <a:buSzPct val="70000"/>
                </a:pPr>
                <a:r>
                  <a:rPr lang="en-US" sz="1200" dirty="0" err="1" smtClean="0">
                    <a:solidFill>
                      <a:srgbClr val="333333"/>
                    </a:solidFill>
                  </a:rPr>
                  <a:t>vCenter</a:t>
                </a:r>
                <a:endParaRPr lang="en-US" sz="1200" dirty="0">
                  <a:solidFill>
                    <a:srgbClr val="333333"/>
                  </a:solidFill>
                </a:endParaRPr>
              </a:p>
              <a:p>
                <a:pPr marL="280988" indent="-280988" eaLnBrk="0" hangingPunct="0">
                  <a:lnSpc>
                    <a:spcPct val="50000"/>
                  </a:lnSpc>
                  <a:buSzPct val="70000"/>
                </a:pPr>
                <a:r>
                  <a:rPr lang="en-US" sz="1200" dirty="0">
                    <a:solidFill>
                      <a:srgbClr val="333333"/>
                    </a:solidFill>
                  </a:rPr>
                  <a:t> Server</a:t>
                </a:r>
              </a:p>
            </p:txBody>
          </p:sp>
          <p:sp>
            <p:nvSpPr>
              <p:cNvPr id="59" name="AutoShape 16"/>
              <p:cNvSpPr>
                <a:spLocks noChangeArrowheads="1"/>
              </p:cNvSpPr>
              <p:nvPr/>
            </p:nvSpPr>
            <p:spPr bwMode="auto">
              <a:xfrm>
                <a:off x="7527484" y="4663743"/>
                <a:ext cx="1054100" cy="444500"/>
              </a:xfrm>
              <a:prstGeom prst="roundRect">
                <a:avLst>
                  <a:gd name="adj" fmla="val 16667"/>
                </a:avLst>
              </a:prstGeom>
              <a:gradFill rotWithShape="0">
                <a:gsLst>
                  <a:gs pos="0">
                    <a:srgbClr val="B1D37F"/>
                  </a:gs>
                  <a:gs pos="100000">
                    <a:srgbClr val="88BB40"/>
                  </a:gs>
                </a:gsLst>
                <a:lin ang="5400000"/>
              </a:gradFill>
              <a:ln w="19050">
                <a:solidFill>
                  <a:srgbClr val="88BB40"/>
                </a:solidFill>
                <a:round/>
                <a:headEnd/>
                <a:tailEnd/>
              </a:ln>
            </p:spPr>
            <p:txBody>
              <a:bodyPr wrap="none">
                <a:prstTxWarp prst="textNoShape">
                  <a:avLst/>
                </a:prstTxWarp>
              </a:bodyPr>
              <a:lstStyle/>
              <a:p>
                <a:pPr marL="280988" indent="-280988" eaLnBrk="0" hangingPunct="0">
                  <a:lnSpc>
                    <a:spcPct val="50000"/>
                  </a:lnSpc>
                  <a:buSzPct val="70000"/>
                </a:pPr>
                <a:endParaRPr lang="en-US" sz="200" dirty="0" smtClean="0">
                  <a:solidFill>
                    <a:srgbClr val="333333"/>
                  </a:solidFill>
                </a:endParaRPr>
              </a:p>
              <a:p>
                <a:pPr marL="280988" indent="-280988" eaLnBrk="0" hangingPunct="0">
                  <a:lnSpc>
                    <a:spcPct val="50000"/>
                  </a:lnSpc>
                  <a:buSzPct val="70000"/>
                </a:pPr>
                <a:r>
                  <a:rPr lang="en-US" sz="1200" dirty="0" err="1" smtClean="0">
                    <a:solidFill>
                      <a:srgbClr val="333333"/>
                    </a:solidFill>
                  </a:rPr>
                  <a:t>vCenter</a:t>
                </a:r>
                <a:endParaRPr lang="en-US" sz="1200" dirty="0">
                  <a:solidFill>
                    <a:srgbClr val="333333"/>
                  </a:solidFill>
                </a:endParaRPr>
              </a:p>
              <a:p>
                <a:pPr marL="280988" indent="-280988" eaLnBrk="0" hangingPunct="0">
                  <a:lnSpc>
                    <a:spcPct val="50000"/>
                  </a:lnSpc>
                  <a:buSzPct val="70000"/>
                </a:pPr>
                <a:r>
                  <a:rPr lang="en-US" sz="1200" dirty="0">
                    <a:solidFill>
                      <a:srgbClr val="333333"/>
                    </a:solidFill>
                  </a:rPr>
                  <a:t> Server</a:t>
                </a:r>
              </a:p>
            </p:txBody>
          </p:sp>
        </p:grpSp>
      </p:grpSp>
      <p:grpSp>
        <p:nvGrpSpPr>
          <p:cNvPr id="120" name="Group 119"/>
          <p:cNvGrpSpPr/>
          <p:nvPr/>
        </p:nvGrpSpPr>
        <p:grpSpPr>
          <a:xfrm>
            <a:off x="216365" y="4254500"/>
            <a:ext cx="7403635" cy="1958251"/>
            <a:chOff x="216365" y="4254500"/>
            <a:chExt cx="7403635" cy="1958251"/>
          </a:xfrm>
        </p:grpSpPr>
        <p:sp>
          <p:nvSpPr>
            <p:cNvPr id="60" name="Rectangle 59"/>
            <p:cNvSpPr/>
            <p:nvPr/>
          </p:nvSpPr>
          <p:spPr>
            <a:xfrm>
              <a:off x="216365" y="4613852"/>
              <a:ext cx="4362547" cy="1598899"/>
            </a:xfrm>
            <a:prstGeom prst="rect">
              <a:avLst/>
            </a:prstGeom>
          </p:spPr>
          <p:txBody>
            <a:bodyPr wrap="square">
              <a:spAutoFit/>
            </a:bodyPr>
            <a:lstStyle/>
            <a:p>
              <a:pPr marL="223838" lvl="1" indent="-165100" eaLnBrk="0" hangingPunct="0">
                <a:lnSpc>
                  <a:spcPct val="95000"/>
                </a:lnSpc>
                <a:spcBef>
                  <a:spcPct val="25000"/>
                </a:spcBef>
                <a:spcAft>
                  <a:spcPts val="600"/>
                </a:spcAft>
                <a:buClr>
                  <a:schemeClr val="tx2"/>
                </a:buClr>
                <a:defRPr/>
              </a:pPr>
              <a:r>
                <a:rPr lang="fr-FR" sz="1800" b="1" dirty="0" err="1" smtClean="0">
                  <a:solidFill>
                    <a:srgbClr val="333333"/>
                  </a:solidFill>
                </a:rPr>
                <a:t>Consolidate</a:t>
              </a:r>
              <a:endParaRPr lang="fr-FR" sz="1800" b="1"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Re</a:t>
              </a:r>
              <a:r>
                <a:rPr lang="fr-FR" sz="1600" dirty="0" smtClean="0">
                  <a:solidFill>
                    <a:srgbClr val="333333"/>
                  </a:solidFill>
                </a:rPr>
                <a:t>-</a:t>
              </a:r>
              <a:r>
                <a:rPr lang="fr-FR" sz="1600" dirty="0" err="1" smtClean="0">
                  <a:solidFill>
                    <a:srgbClr val="333333"/>
                  </a:solidFill>
                </a:rPr>
                <a:t>establish</a:t>
              </a:r>
              <a:r>
                <a:rPr lang="fr-FR" sz="1600" dirty="0" smtClean="0">
                  <a:solidFill>
                    <a:srgbClr val="333333"/>
                  </a:solidFill>
                </a:rPr>
                <a:t> </a:t>
              </a:r>
              <a:r>
                <a:rPr lang="fr-FR" sz="1600" dirty="0" err="1" smtClean="0">
                  <a:solidFill>
                    <a:srgbClr val="333333"/>
                  </a:solidFill>
                </a:rPr>
                <a:t>dependencies</a:t>
              </a:r>
              <a:endParaRPr lang="fr-FR" sz="1600"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Migrate</a:t>
              </a:r>
              <a:r>
                <a:rPr lang="fr-FR" sz="1600" dirty="0" smtClean="0">
                  <a:solidFill>
                    <a:srgbClr val="333333"/>
                  </a:solidFill>
                </a:rPr>
                <a:t> </a:t>
              </a:r>
              <a:r>
                <a:rPr lang="fr-FR" sz="1600" dirty="0" err="1" smtClean="0">
                  <a:solidFill>
                    <a:srgbClr val="333333"/>
                  </a:solidFill>
                </a:rPr>
                <a:t>vApps</a:t>
              </a:r>
              <a:endParaRPr lang="fr-FR" sz="1600"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smtClean="0">
                  <a:solidFill>
                    <a:srgbClr val="333333"/>
                  </a:solidFill>
                </a:rPr>
                <a:t>Complete </a:t>
              </a:r>
              <a:r>
                <a:rPr lang="fr-FR" sz="1600" dirty="0" err="1" smtClean="0">
                  <a:solidFill>
                    <a:srgbClr val="333333"/>
                  </a:solidFill>
                </a:rPr>
                <a:t>regression</a:t>
              </a:r>
              <a:r>
                <a:rPr lang="fr-FR" sz="1600" dirty="0" smtClean="0">
                  <a:solidFill>
                    <a:srgbClr val="333333"/>
                  </a:solidFill>
                </a:rPr>
                <a:t> </a:t>
              </a:r>
              <a:r>
                <a:rPr lang="fr-FR" sz="1600" dirty="0" err="1" smtClean="0">
                  <a:solidFill>
                    <a:srgbClr val="333333"/>
                  </a:solidFill>
                </a:rPr>
                <a:t>testing</a:t>
              </a:r>
              <a:endParaRPr lang="fr-FR" sz="1600" dirty="0" smtClean="0">
                <a:solidFill>
                  <a:srgbClr val="333333"/>
                </a:solidFill>
              </a:endParaRPr>
            </a:p>
            <a:p>
              <a:pPr marL="223838" lvl="1" indent="-165100" algn="l" eaLnBrk="0" hangingPunct="0">
                <a:lnSpc>
                  <a:spcPct val="95000"/>
                </a:lnSpc>
                <a:spcBef>
                  <a:spcPts val="0"/>
                </a:spcBef>
                <a:spcAft>
                  <a:spcPts val="600"/>
                </a:spcAft>
                <a:buClr>
                  <a:schemeClr val="tx2"/>
                </a:buClr>
                <a:buFont typeface="Arial"/>
                <a:buChar char="•"/>
                <a:defRPr/>
              </a:pPr>
              <a:r>
                <a:rPr lang="fr-FR" sz="1600" dirty="0" err="1" smtClean="0">
                  <a:solidFill>
                    <a:srgbClr val="333333"/>
                  </a:solidFill>
                </a:rPr>
                <a:t>Decommission</a:t>
              </a:r>
              <a:r>
                <a:rPr lang="fr-FR" sz="1600" dirty="0" smtClean="0">
                  <a:solidFill>
                    <a:srgbClr val="333333"/>
                  </a:solidFill>
                </a:rPr>
                <a:t> source </a:t>
              </a:r>
              <a:r>
                <a:rPr lang="fr-FR" sz="1600" dirty="0" err="1" smtClean="0">
                  <a:solidFill>
                    <a:srgbClr val="333333"/>
                  </a:solidFill>
                </a:rPr>
                <a:t>environments</a:t>
              </a:r>
              <a:endParaRPr lang="fr-FR" sz="1600" dirty="0" smtClean="0">
                <a:solidFill>
                  <a:srgbClr val="333333"/>
                </a:solidFill>
              </a:endParaRPr>
            </a:p>
          </p:txBody>
        </p:sp>
        <p:grpSp>
          <p:nvGrpSpPr>
            <p:cNvPr id="61" name="Group 60"/>
            <p:cNvGrpSpPr/>
            <p:nvPr/>
          </p:nvGrpSpPr>
          <p:grpSpPr>
            <a:xfrm>
              <a:off x="4819283" y="4254500"/>
              <a:ext cx="2800717" cy="1930400"/>
              <a:chOff x="666383" y="656189"/>
              <a:chExt cx="7998906" cy="5428734"/>
            </a:xfrm>
          </p:grpSpPr>
          <p:sp>
            <p:nvSpPr>
              <p:cNvPr id="62" name="Oval 61"/>
              <p:cNvSpPr/>
              <p:nvPr/>
            </p:nvSpPr>
            <p:spPr bwMode="auto">
              <a:xfrm>
                <a:off x="3351281" y="1458025"/>
                <a:ext cx="4550688" cy="4091871"/>
              </a:xfrm>
              <a:prstGeom prst="ellipse">
                <a:avLst/>
              </a:prstGeom>
              <a:solidFill>
                <a:schemeClr val="bg1"/>
              </a:solidFill>
              <a:ln w="19050" cmpd="sng">
                <a:gradFill flip="none" rotWithShape="1">
                  <a:gsLst>
                    <a:gs pos="0">
                      <a:schemeClr val="accent3"/>
                    </a:gs>
                    <a:gs pos="62000">
                      <a:srgbClr val="FFFFFF"/>
                    </a:gs>
                  </a:gsLst>
                  <a:lin ang="10800000" scaled="0"/>
                  <a:tileRect/>
                </a:gradFill>
                <a:prstDash val="solid"/>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63" name="Picture 16" descr="C:\Users\Abject-3D\Desktop\VMWare Files\FINAL diagrams\Basic Virtualization\3D PNGs\VMW_09Q2_DGRM_secure_remote_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83" y="1731799"/>
                <a:ext cx="1022463" cy="1174450"/>
              </a:xfrm>
              <a:prstGeom prst="rect">
                <a:avLst/>
              </a:prstGeom>
              <a:noFill/>
            </p:spPr>
          </p:pic>
          <p:cxnSp>
            <p:nvCxnSpPr>
              <p:cNvPr id="64" name="Straight Connector 63"/>
              <p:cNvCxnSpPr/>
              <p:nvPr/>
            </p:nvCxnSpPr>
            <p:spPr bwMode="auto">
              <a:xfrm flipV="1">
                <a:off x="1372096" y="3901038"/>
                <a:ext cx="2313286" cy="1372166"/>
              </a:xfrm>
              <a:prstGeom prst="line">
                <a:avLst/>
              </a:prstGeom>
              <a:solidFill>
                <a:srgbClr val="0095D3"/>
              </a:solidFill>
              <a:ln w="19050" cap="flat" cmpd="sng" algn="ctr">
                <a:solidFill>
                  <a:schemeClr val="bg2"/>
                </a:solidFill>
                <a:prstDash val="dashDot"/>
                <a:round/>
                <a:headEnd type="none" w="med" len="med"/>
                <a:tailEnd type="none" w="med" len="med"/>
              </a:ln>
              <a:effectLst/>
            </p:spPr>
          </p:cxnSp>
          <p:cxnSp>
            <p:nvCxnSpPr>
              <p:cNvPr id="65" name="Straight Connector 64"/>
              <p:cNvCxnSpPr/>
              <p:nvPr/>
            </p:nvCxnSpPr>
            <p:spPr bwMode="auto">
              <a:xfrm>
                <a:off x="1304058" y="2449488"/>
                <a:ext cx="2472040" cy="997940"/>
              </a:xfrm>
              <a:prstGeom prst="line">
                <a:avLst/>
              </a:prstGeom>
              <a:solidFill>
                <a:srgbClr val="0095D3"/>
              </a:solidFill>
              <a:ln w="19050" cap="flat" cmpd="sng" algn="ctr">
                <a:solidFill>
                  <a:schemeClr val="bg2"/>
                </a:solidFill>
                <a:prstDash val="dashDot"/>
                <a:round/>
                <a:headEnd type="none" w="med" len="med"/>
                <a:tailEnd type="none" w="med" len="med"/>
              </a:ln>
              <a:effectLst/>
            </p:spPr>
          </p:cxnSp>
          <p:cxnSp>
            <p:nvCxnSpPr>
              <p:cNvPr id="66" name="Straight Connector 65"/>
              <p:cNvCxnSpPr/>
              <p:nvPr/>
            </p:nvCxnSpPr>
            <p:spPr bwMode="auto">
              <a:xfrm flipV="1">
                <a:off x="1712285" y="3436089"/>
                <a:ext cx="2290607" cy="396906"/>
              </a:xfrm>
              <a:prstGeom prst="line">
                <a:avLst/>
              </a:prstGeom>
              <a:solidFill>
                <a:srgbClr val="0095D3"/>
              </a:solidFill>
              <a:ln w="19050" cap="flat" cmpd="sng" algn="ctr">
                <a:solidFill>
                  <a:schemeClr val="bg2"/>
                </a:solidFill>
                <a:prstDash val="dashDot"/>
                <a:round/>
                <a:headEnd type="none" w="med" len="med"/>
                <a:tailEnd type="none" w="med" len="med"/>
              </a:ln>
              <a:effectLst/>
            </p:spPr>
          </p:cxnSp>
          <p:cxnSp>
            <p:nvCxnSpPr>
              <p:cNvPr id="67" name="Straight Connector 66"/>
              <p:cNvCxnSpPr/>
              <p:nvPr/>
            </p:nvCxnSpPr>
            <p:spPr bwMode="auto">
              <a:xfrm flipH="1">
                <a:off x="4751308" y="1994494"/>
                <a:ext cx="599631" cy="761180"/>
              </a:xfrm>
              <a:prstGeom prst="line">
                <a:avLst/>
              </a:prstGeom>
              <a:solidFill>
                <a:srgbClr val="0095D3"/>
              </a:solidFill>
              <a:ln w="19050" cap="flat" cmpd="sng" algn="ctr">
                <a:solidFill>
                  <a:schemeClr val="bg2"/>
                </a:solidFill>
                <a:prstDash val="dashDot"/>
                <a:round/>
                <a:headEnd type="none" w="med" len="med"/>
                <a:tailEnd type="none" w="med" len="med"/>
              </a:ln>
              <a:effectLst/>
            </p:spPr>
          </p:cxnSp>
          <p:cxnSp>
            <p:nvCxnSpPr>
              <p:cNvPr id="68" name="Straight Connector 67"/>
              <p:cNvCxnSpPr/>
              <p:nvPr/>
            </p:nvCxnSpPr>
            <p:spPr bwMode="auto">
              <a:xfrm flipH="1">
                <a:off x="5187200" y="2200003"/>
                <a:ext cx="1820696" cy="968896"/>
              </a:xfrm>
              <a:prstGeom prst="line">
                <a:avLst/>
              </a:prstGeom>
              <a:solidFill>
                <a:srgbClr val="0095D3"/>
              </a:solidFill>
              <a:ln w="19050" cap="flat" cmpd="sng" algn="ctr">
                <a:solidFill>
                  <a:schemeClr val="bg2"/>
                </a:solidFill>
                <a:prstDash val="dashDot"/>
                <a:round/>
                <a:headEnd type="none" w="med" len="med"/>
                <a:tailEnd type="none" w="med" len="med"/>
              </a:ln>
              <a:effectLst/>
            </p:spPr>
          </p:cxnSp>
          <p:cxnSp>
            <p:nvCxnSpPr>
              <p:cNvPr id="69" name="Straight Connector 68"/>
              <p:cNvCxnSpPr/>
              <p:nvPr/>
            </p:nvCxnSpPr>
            <p:spPr bwMode="auto">
              <a:xfrm flipH="1">
                <a:off x="5731502" y="3538150"/>
                <a:ext cx="1945432" cy="4977"/>
              </a:xfrm>
              <a:prstGeom prst="line">
                <a:avLst/>
              </a:prstGeom>
              <a:solidFill>
                <a:srgbClr val="0095D3"/>
              </a:solidFill>
              <a:ln w="19050" cap="flat" cmpd="sng" algn="ctr">
                <a:solidFill>
                  <a:schemeClr val="bg2"/>
                </a:solidFill>
                <a:prstDash val="dashDot"/>
                <a:round/>
                <a:headEnd type="none" w="med" len="med"/>
                <a:tailEnd type="none" w="med" len="med"/>
              </a:ln>
              <a:effectLst/>
            </p:spPr>
          </p:cxnSp>
          <p:cxnSp>
            <p:nvCxnSpPr>
              <p:cNvPr id="70" name="Straight Connector 69"/>
              <p:cNvCxnSpPr/>
              <p:nvPr/>
            </p:nvCxnSpPr>
            <p:spPr bwMode="auto">
              <a:xfrm flipH="1" flipV="1">
                <a:off x="5521034" y="3797589"/>
                <a:ext cx="1588919" cy="1044686"/>
              </a:xfrm>
              <a:prstGeom prst="line">
                <a:avLst/>
              </a:prstGeom>
              <a:solidFill>
                <a:srgbClr val="0095D3"/>
              </a:solidFill>
              <a:ln w="19050" cap="flat" cmpd="sng" algn="ctr">
                <a:solidFill>
                  <a:schemeClr val="bg2"/>
                </a:solidFill>
                <a:prstDash val="dashDot"/>
                <a:round/>
                <a:headEnd type="none" w="med" len="med"/>
                <a:tailEnd type="none" w="med" len="med"/>
              </a:ln>
              <a:effectLst/>
            </p:spPr>
          </p:cxnSp>
          <p:cxnSp>
            <p:nvCxnSpPr>
              <p:cNvPr id="71" name="Straight Connector 70"/>
              <p:cNvCxnSpPr/>
              <p:nvPr/>
            </p:nvCxnSpPr>
            <p:spPr bwMode="auto">
              <a:xfrm flipH="1" flipV="1">
                <a:off x="4829316" y="4001713"/>
                <a:ext cx="568351" cy="999325"/>
              </a:xfrm>
              <a:prstGeom prst="line">
                <a:avLst/>
              </a:prstGeom>
              <a:solidFill>
                <a:srgbClr val="0095D3"/>
              </a:solidFill>
              <a:ln w="19050" cap="flat" cmpd="sng" algn="ctr">
                <a:solidFill>
                  <a:schemeClr val="bg2"/>
                </a:solidFill>
                <a:prstDash val="dashDot"/>
                <a:round/>
                <a:headEnd type="none" w="med" len="med"/>
                <a:tailEnd type="none" w="med" len="med"/>
              </a:ln>
              <a:effectLst/>
            </p:spPr>
          </p:cxnSp>
          <p:pic>
            <p:nvPicPr>
              <p:cNvPr id="72" name="Picture 27" descr="ICON_Cloud_Q3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7489" y="2579572"/>
                <a:ext cx="3141079" cy="1688335"/>
              </a:xfrm>
              <a:prstGeom prst="rect">
                <a:avLst/>
              </a:prstGeom>
              <a:noFill/>
              <a:ln w="9525">
                <a:noFill/>
                <a:miter lim="800000"/>
                <a:headEnd/>
                <a:tailEnd/>
              </a:ln>
            </p:spPr>
          </p:pic>
          <p:pic>
            <p:nvPicPr>
              <p:cNvPr id="73" name="Picture 26" descr="ICON_Building_Q3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0526" y="2627182"/>
                <a:ext cx="1274763" cy="1473200"/>
              </a:xfrm>
              <a:prstGeom prst="rect">
                <a:avLst/>
              </a:prstGeom>
              <a:noFill/>
              <a:ln w="9525">
                <a:noFill/>
                <a:miter lim="800000"/>
                <a:headEnd/>
                <a:tailEnd/>
              </a:ln>
            </p:spPr>
          </p:pic>
          <p:pic>
            <p:nvPicPr>
              <p:cNvPr id="74" name="Picture 209" descr="ICON_People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29111" y="3387496"/>
                <a:ext cx="521848" cy="643924"/>
              </a:xfrm>
              <a:prstGeom prst="rect">
                <a:avLst/>
              </a:prstGeom>
              <a:noFill/>
              <a:ln w="9525">
                <a:noFill/>
                <a:miter lim="800000"/>
                <a:headEnd/>
                <a:tailEnd/>
              </a:ln>
            </p:spPr>
          </p:pic>
          <p:pic>
            <p:nvPicPr>
              <p:cNvPr id="75" name="Picture 26" descr="ICON_Building_Q3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7469" y="4237497"/>
                <a:ext cx="1274763" cy="1473200"/>
              </a:xfrm>
              <a:prstGeom prst="rect">
                <a:avLst/>
              </a:prstGeom>
              <a:noFill/>
              <a:ln w="9525">
                <a:noFill/>
                <a:miter lim="800000"/>
                <a:headEnd/>
                <a:tailEnd/>
              </a:ln>
            </p:spPr>
          </p:pic>
          <p:pic>
            <p:nvPicPr>
              <p:cNvPr id="76" name="Picture 209" descr="ICON_People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6053" y="5008841"/>
                <a:ext cx="521848" cy="643924"/>
              </a:xfrm>
              <a:prstGeom prst="rect">
                <a:avLst/>
              </a:prstGeom>
              <a:noFill/>
              <a:ln w="9525">
                <a:noFill/>
                <a:miter lim="800000"/>
                <a:headEnd/>
                <a:tailEnd/>
              </a:ln>
            </p:spPr>
          </p:pic>
          <p:pic>
            <p:nvPicPr>
              <p:cNvPr id="77" name="Picture 26" descr="ICON_Building_Q3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6131" y="1062230"/>
                <a:ext cx="1274763" cy="1473200"/>
              </a:xfrm>
              <a:prstGeom prst="rect">
                <a:avLst/>
              </a:prstGeom>
              <a:noFill/>
              <a:ln w="9525">
                <a:noFill/>
                <a:miter lim="800000"/>
                <a:headEnd/>
                <a:tailEnd/>
              </a:ln>
            </p:spPr>
          </p:pic>
          <p:pic>
            <p:nvPicPr>
              <p:cNvPr id="78" name="Picture 209" descr="ICON_People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14714" y="1857685"/>
                <a:ext cx="521848" cy="643924"/>
              </a:xfrm>
              <a:prstGeom prst="rect">
                <a:avLst/>
              </a:prstGeom>
              <a:noFill/>
              <a:ln w="9525">
                <a:noFill/>
                <a:miter lim="800000"/>
                <a:headEnd/>
                <a:tailEnd/>
              </a:ln>
            </p:spPr>
          </p:pic>
          <p:pic>
            <p:nvPicPr>
              <p:cNvPr id="79" name="Picture 26" descr="ICON_Building_Q3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6085" y="841791"/>
                <a:ext cx="1274763" cy="1473200"/>
              </a:xfrm>
              <a:prstGeom prst="rect">
                <a:avLst/>
              </a:prstGeom>
              <a:noFill/>
              <a:ln w="9525">
                <a:noFill/>
                <a:miter lim="800000"/>
                <a:headEnd/>
                <a:tailEnd/>
              </a:ln>
            </p:spPr>
          </p:pic>
          <p:pic>
            <p:nvPicPr>
              <p:cNvPr id="80" name="Picture 209" descr="ICON_People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04670" y="1626819"/>
                <a:ext cx="521848" cy="643924"/>
              </a:xfrm>
              <a:prstGeom prst="rect">
                <a:avLst/>
              </a:prstGeom>
              <a:noFill/>
              <a:ln w="9525">
                <a:noFill/>
                <a:miter lim="800000"/>
                <a:headEnd/>
                <a:tailEnd/>
              </a:ln>
            </p:spPr>
          </p:pic>
          <p:pic>
            <p:nvPicPr>
              <p:cNvPr id="81" name="Picture 26" descr="ICON_Building_Q3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1070" y="4611723"/>
                <a:ext cx="1274763" cy="1473200"/>
              </a:xfrm>
              <a:prstGeom prst="rect">
                <a:avLst/>
              </a:prstGeom>
              <a:noFill/>
              <a:ln w="9525">
                <a:noFill/>
                <a:miter lim="800000"/>
                <a:headEnd/>
                <a:tailEnd/>
              </a:ln>
            </p:spPr>
          </p:pic>
          <p:pic>
            <p:nvPicPr>
              <p:cNvPr id="82" name="Picture 209" descr="ICON_People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6976" y="5382968"/>
                <a:ext cx="521848" cy="643924"/>
              </a:xfrm>
              <a:prstGeom prst="rect">
                <a:avLst/>
              </a:prstGeom>
              <a:noFill/>
              <a:ln w="9525">
                <a:noFill/>
                <a:miter lim="800000"/>
                <a:headEnd/>
                <a:tailEnd/>
              </a:ln>
            </p:spPr>
          </p:pic>
          <p:grpSp>
            <p:nvGrpSpPr>
              <p:cNvPr id="83" name="Group 9"/>
              <p:cNvGrpSpPr/>
              <p:nvPr/>
            </p:nvGrpSpPr>
            <p:grpSpPr>
              <a:xfrm>
                <a:off x="4875261" y="656189"/>
                <a:ext cx="1033533" cy="704637"/>
                <a:chOff x="4863921" y="656189"/>
                <a:chExt cx="1033533" cy="704637"/>
              </a:xfrm>
            </p:grpSpPr>
            <p:pic>
              <p:nvPicPr>
                <p:cNvPr id="113"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9310" y="946058"/>
                  <a:ext cx="358144" cy="414768"/>
                </a:xfrm>
                <a:prstGeom prst="rect">
                  <a:avLst/>
                </a:prstGeom>
                <a:noFill/>
              </p:spPr>
            </p:pic>
            <p:pic>
              <p:nvPicPr>
                <p:cNvPr id="114"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2769" y="939696"/>
                  <a:ext cx="358144" cy="414768"/>
                </a:xfrm>
                <a:prstGeom prst="rect">
                  <a:avLst/>
                </a:prstGeom>
                <a:noFill/>
              </p:spPr>
            </p:pic>
            <p:pic>
              <p:nvPicPr>
                <p:cNvPr id="115"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3921" y="928355"/>
                  <a:ext cx="358144" cy="414768"/>
                </a:xfrm>
                <a:prstGeom prst="rect">
                  <a:avLst/>
                </a:prstGeom>
                <a:noFill/>
              </p:spPr>
            </p:pic>
            <p:pic>
              <p:nvPicPr>
                <p:cNvPr id="116"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6696" y="656189"/>
                  <a:ext cx="358144" cy="414768"/>
                </a:xfrm>
                <a:prstGeom prst="rect">
                  <a:avLst/>
                </a:prstGeom>
                <a:noFill/>
              </p:spPr>
            </p:pic>
            <p:pic>
              <p:nvPicPr>
                <p:cNvPr id="117"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85541" y="678868"/>
                  <a:ext cx="358144" cy="414768"/>
                </a:xfrm>
                <a:prstGeom prst="rect">
                  <a:avLst/>
                </a:prstGeom>
                <a:noFill/>
              </p:spPr>
            </p:pic>
          </p:grpSp>
          <p:grpSp>
            <p:nvGrpSpPr>
              <p:cNvPr id="84" name="Group 76"/>
              <p:cNvGrpSpPr/>
              <p:nvPr/>
            </p:nvGrpSpPr>
            <p:grpSpPr>
              <a:xfrm>
                <a:off x="6796644" y="853950"/>
                <a:ext cx="1033533" cy="704637"/>
                <a:chOff x="4863921" y="656189"/>
                <a:chExt cx="1033533" cy="704637"/>
              </a:xfrm>
            </p:grpSpPr>
            <p:pic>
              <p:nvPicPr>
                <p:cNvPr id="108"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9310" y="946058"/>
                  <a:ext cx="358144" cy="414768"/>
                </a:xfrm>
                <a:prstGeom prst="rect">
                  <a:avLst/>
                </a:prstGeom>
                <a:noFill/>
              </p:spPr>
            </p:pic>
            <p:pic>
              <p:nvPicPr>
                <p:cNvPr id="109"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2769" y="939696"/>
                  <a:ext cx="358144" cy="414768"/>
                </a:xfrm>
                <a:prstGeom prst="rect">
                  <a:avLst/>
                </a:prstGeom>
                <a:noFill/>
              </p:spPr>
            </p:pic>
            <p:pic>
              <p:nvPicPr>
                <p:cNvPr id="110"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3921" y="928355"/>
                  <a:ext cx="358144" cy="414768"/>
                </a:xfrm>
                <a:prstGeom prst="rect">
                  <a:avLst/>
                </a:prstGeom>
                <a:noFill/>
              </p:spPr>
            </p:pic>
            <p:pic>
              <p:nvPicPr>
                <p:cNvPr id="111"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6696" y="656189"/>
                  <a:ext cx="358144" cy="414768"/>
                </a:xfrm>
                <a:prstGeom prst="rect">
                  <a:avLst/>
                </a:prstGeom>
                <a:noFill/>
              </p:spPr>
            </p:pic>
            <p:pic>
              <p:nvPicPr>
                <p:cNvPr id="112"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85541" y="678868"/>
                  <a:ext cx="358144" cy="414768"/>
                </a:xfrm>
                <a:prstGeom prst="rect">
                  <a:avLst/>
                </a:prstGeom>
                <a:noFill/>
              </p:spPr>
            </p:pic>
          </p:grpSp>
          <p:grpSp>
            <p:nvGrpSpPr>
              <p:cNvPr id="85" name="Group 87"/>
              <p:cNvGrpSpPr/>
              <p:nvPr/>
            </p:nvGrpSpPr>
            <p:grpSpPr>
              <a:xfrm>
                <a:off x="7517397" y="2470625"/>
                <a:ext cx="1033533" cy="704637"/>
                <a:chOff x="4863921" y="656189"/>
                <a:chExt cx="1033533" cy="704637"/>
              </a:xfrm>
            </p:grpSpPr>
            <p:pic>
              <p:nvPicPr>
                <p:cNvPr id="103"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9310" y="946058"/>
                  <a:ext cx="358144" cy="414768"/>
                </a:xfrm>
                <a:prstGeom prst="rect">
                  <a:avLst/>
                </a:prstGeom>
                <a:noFill/>
              </p:spPr>
            </p:pic>
            <p:pic>
              <p:nvPicPr>
                <p:cNvPr id="104"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2769" y="939696"/>
                  <a:ext cx="358144" cy="414768"/>
                </a:xfrm>
                <a:prstGeom prst="rect">
                  <a:avLst/>
                </a:prstGeom>
                <a:noFill/>
              </p:spPr>
            </p:pic>
            <p:pic>
              <p:nvPicPr>
                <p:cNvPr id="105"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3921" y="928355"/>
                  <a:ext cx="358144" cy="414768"/>
                </a:xfrm>
                <a:prstGeom prst="rect">
                  <a:avLst/>
                </a:prstGeom>
                <a:noFill/>
              </p:spPr>
            </p:pic>
            <p:pic>
              <p:nvPicPr>
                <p:cNvPr id="106"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6696" y="656189"/>
                  <a:ext cx="358144" cy="414768"/>
                </a:xfrm>
                <a:prstGeom prst="rect">
                  <a:avLst/>
                </a:prstGeom>
                <a:noFill/>
              </p:spPr>
            </p:pic>
            <p:pic>
              <p:nvPicPr>
                <p:cNvPr id="107"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85541" y="678868"/>
                  <a:ext cx="358144" cy="414768"/>
                </a:xfrm>
                <a:prstGeom prst="rect">
                  <a:avLst/>
                </a:prstGeom>
                <a:noFill/>
              </p:spPr>
            </p:pic>
          </p:grpSp>
          <p:grpSp>
            <p:nvGrpSpPr>
              <p:cNvPr id="86" name="Group 93"/>
              <p:cNvGrpSpPr/>
              <p:nvPr/>
            </p:nvGrpSpPr>
            <p:grpSpPr>
              <a:xfrm>
                <a:off x="6814339" y="4069597"/>
                <a:ext cx="1033533" cy="704637"/>
                <a:chOff x="4863921" y="656189"/>
                <a:chExt cx="1033533" cy="704637"/>
              </a:xfrm>
            </p:grpSpPr>
            <p:pic>
              <p:nvPicPr>
                <p:cNvPr id="98"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9310" y="946058"/>
                  <a:ext cx="358144" cy="414768"/>
                </a:xfrm>
                <a:prstGeom prst="rect">
                  <a:avLst/>
                </a:prstGeom>
                <a:noFill/>
              </p:spPr>
            </p:pic>
            <p:pic>
              <p:nvPicPr>
                <p:cNvPr id="99"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2769" y="939696"/>
                  <a:ext cx="358144" cy="414768"/>
                </a:xfrm>
                <a:prstGeom prst="rect">
                  <a:avLst/>
                </a:prstGeom>
                <a:noFill/>
              </p:spPr>
            </p:pic>
            <p:pic>
              <p:nvPicPr>
                <p:cNvPr id="100"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3921" y="928355"/>
                  <a:ext cx="358144" cy="414768"/>
                </a:xfrm>
                <a:prstGeom prst="rect">
                  <a:avLst/>
                </a:prstGeom>
                <a:noFill/>
              </p:spPr>
            </p:pic>
            <p:pic>
              <p:nvPicPr>
                <p:cNvPr id="101"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6696" y="656189"/>
                  <a:ext cx="358144" cy="414768"/>
                </a:xfrm>
                <a:prstGeom prst="rect">
                  <a:avLst/>
                </a:prstGeom>
                <a:noFill/>
              </p:spPr>
            </p:pic>
            <p:pic>
              <p:nvPicPr>
                <p:cNvPr id="102"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85541" y="678868"/>
                  <a:ext cx="358144" cy="414768"/>
                </a:xfrm>
                <a:prstGeom prst="rect">
                  <a:avLst/>
                </a:prstGeom>
                <a:noFill/>
              </p:spPr>
            </p:pic>
          </p:grpSp>
          <p:grpSp>
            <p:nvGrpSpPr>
              <p:cNvPr id="87" name="Group 99"/>
              <p:cNvGrpSpPr/>
              <p:nvPr/>
            </p:nvGrpSpPr>
            <p:grpSpPr>
              <a:xfrm>
                <a:off x="4863922" y="4432484"/>
                <a:ext cx="1033533" cy="704637"/>
                <a:chOff x="4863921" y="656189"/>
                <a:chExt cx="1033533" cy="704637"/>
              </a:xfrm>
            </p:grpSpPr>
            <p:pic>
              <p:nvPicPr>
                <p:cNvPr id="93"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9310" y="946058"/>
                  <a:ext cx="358144" cy="414768"/>
                </a:xfrm>
                <a:prstGeom prst="rect">
                  <a:avLst/>
                </a:prstGeom>
                <a:noFill/>
              </p:spPr>
            </p:pic>
            <p:pic>
              <p:nvPicPr>
                <p:cNvPr id="94"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2769" y="939696"/>
                  <a:ext cx="358144" cy="414768"/>
                </a:xfrm>
                <a:prstGeom prst="rect">
                  <a:avLst/>
                </a:prstGeom>
                <a:noFill/>
              </p:spPr>
            </p:pic>
            <p:pic>
              <p:nvPicPr>
                <p:cNvPr id="95"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3921" y="928355"/>
                  <a:ext cx="358144" cy="414768"/>
                </a:xfrm>
                <a:prstGeom prst="rect">
                  <a:avLst/>
                </a:prstGeom>
                <a:noFill/>
              </p:spPr>
            </p:pic>
            <p:pic>
              <p:nvPicPr>
                <p:cNvPr id="96"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6696" y="656189"/>
                  <a:ext cx="358144" cy="414768"/>
                </a:xfrm>
                <a:prstGeom prst="rect">
                  <a:avLst/>
                </a:prstGeom>
                <a:noFill/>
              </p:spPr>
            </p:pic>
            <p:pic>
              <p:nvPicPr>
                <p:cNvPr id="97" name="Picture 2" descr="C:\Users\testuser\AppData\Local\Temp\VMwareDnD\e084455a\ICON_VM_detailed_Q40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85541" y="678868"/>
                  <a:ext cx="358144" cy="414768"/>
                </a:xfrm>
                <a:prstGeom prst="rect">
                  <a:avLst/>
                </a:prstGeom>
                <a:noFill/>
              </p:spPr>
            </p:pic>
          </p:grpSp>
          <p:pic>
            <p:nvPicPr>
              <p:cNvPr id="88" name="Picture 40" descr="ICON_Laptop_Q30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3480" y="3533980"/>
                <a:ext cx="665306" cy="729278"/>
              </a:xfrm>
              <a:prstGeom prst="rect">
                <a:avLst/>
              </a:prstGeom>
              <a:noFill/>
              <a:ln w="9525">
                <a:noFill/>
                <a:miter lim="800000"/>
                <a:headEnd/>
                <a:tailEnd/>
              </a:ln>
            </p:spPr>
          </p:pic>
          <p:pic>
            <p:nvPicPr>
              <p:cNvPr id="89" name="Picture 209" descr="ICON_People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1405" y="2310888"/>
                <a:ext cx="521848" cy="643924"/>
              </a:xfrm>
              <a:prstGeom prst="rect">
                <a:avLst/>
              </a:prstGeom>
              <a:noFill/>
              <a:ln w="9525">
                <a:noFill/>
                <a:miter lim="800000"/>
                <a:headEnd/>
                <a:tailEnd/>
              </a:ln>
            </p:spPr>
          </p:pic>
          <p:pic>
            <p:nvPicPr>
              <p:cNvPr id="90" name="Picture 15" descr="C:\Users\Abject-3D\Desktop\VMWare Files\FINAL diagrams\Basic Virtualization\3D PNGs\VMW_09Q2_DGRM_secure_remote_0.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7930" y="5079314"/>
                <a:ext cx="592931" cy="640366"/>
              </a:xfrm>
              <a:prstGeom prst="rect">
                <a:avLst/>
              </a:prstGeom>
              <a:noFill/>
            </p:spPr>
          </p:pic>
          <p:pic>
            <p:nvPicPr>
              <p:cNvPr id="91" name="Picture 17" descr="C:\Users\Abject-3D\Desktop\VMWare Files\FINAL diagrams\Basic Virtualization\3D PNGs\VMW_09Q2_DGRM_secure_remote_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12661" y="5153620"/>
                <a:ext cx="649212" cy="623783"/>
              </a:xfrm>
              <a:prstGeom prst="rect">
                <a:avLst/>
              </a:prstGeom>
              <a:noFill/>
            </p:spPr>
          </p:pic>
          <p:pic>
            <p:nvPicPr>
              <p:cNvPr id="92" name="Picture 17" descr="C:\Users\Abject-3D\Desktop\VMWare Files\FINAL diagrams\Basic Virtualization\3D PNGs\VMW_09Q2_DGRM_secure_remote_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7941" y="3692710"/>
                <a:ext cx="649212" cy="623783"/>
              </a:xfrm>
              <a:prstGeom prst="rect">
                <a:avLst/>
              </a:prstGeom>
              <a:noFill/>
            </p:spPr>
          </p:pic>
        </p:grpSp>
      </p:grpSp>
    </p:spTree>
    <p:extLst>
      <p:ext uri="{BB962C8B-B14F-4D97-AF65-F5344CB8AC3E}">
        <p14:creationId xmlns:p14="http://schemas.microsoft.com/office/powerpoint/2010/main" val="6161672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1000" fill="hold"/>
                                        <p:tgtEl>
                                          <p:spTgt spid="118"/>
                                        </p:tgtEl>
                                        <p:attrNameLst>
                                          <p:attrName>ppt_x</p:attrName>
                                        </p:attrNameLst>
                                      </p:cBhvr>
                                      <p:tavLst>
                                        <p:tav tm="0">
                                          <p:val>
                                            <p:strVal val="#ppt_x"/>
                                          </p:val>
                                        </p:tav>
                                        <p:tav tm="100000">
                                          <p:val>
                                            <p:strVal val="#ppt_x"/>
                                          </p:val>
                                        </p:tav>
                                      </p:tavLst>
                                    </p:anim>
                                    <p:anim calcmode="lin" valueType="num">
                                      <p:cBhvr additive="base">
                                        <p:cTn id="8" dur="1000" fill="hold"/>
                                        <p:tgtEl>
                                          <p:spTgt spid="1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additive="base">
                                        <p:cTn id="12" dur="2000" fill="hold"/>
                                        <p:tgtEl>
                                          <p:spTgt spid="119"/>
                                        </p:tgtEl>
                                        <p:attrNameLst>
                                          <p:attrName>ppt_x</p:attrName>
                                        </p:attrNameLst>
                                      </p:cBhvr>
                                      <p:tavLst>
                                        <p:tav tm="0">
                                          <p:val>
                                            <p:strVal val="#ppt_x"/>
                                          </p:val>
                                        </p:tav>
                                        <p:tav tm="100000">
                                          <p:val>
                                            <p:strVal val="#ppt_x"/>
                                          </p:val>
                                        </p:tav>
                                      </p:tavLst>
                                    </p:anim>
                                    <p:anim calcmode="lin" valueType="num">
                                      <p:cBhvr additive="base">
                                        <p:cTn id="13" dur="2000" fill="hold"/>
                                        <p:tgtEl>
                                          <p:spTgt spid="119"/>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1" fill="hold" nodeType="after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additive="base">
                                        <p:cTn id="17" dur="2000" fill="hold"/>
                                        <p:tgtEl>
                                          <p:spTgt spid="120"/>
                                        </p:tgtEl>
                                        <p:attrNameLst>
                                          <p:attrName>ppt_x</p:attrName>
                                        </p:attrNameLst>
                                      </p:cBhvr>
                                      <p:tavLst>
                                        <p:tav tm="0">
                                          <p:val>
                                            <p:strVal val="#ppt_x"/>
                                          </p:val>
                                        </p:tav>
                                        <p:tav tm="100000">
                                          <p:val>
                                            <p:strVal val="#ppt_x"/>
                                          </p:val>
                                        </p:tav>
                                      </p:tavLst>
                                    </p:anim>
                                    <p:anim calcmode="lin" valueType="num">
                                      <p:cBhvr additive="base">
                                        <p:cTn id="18" dur="2000" fill="hold"/>
                                        <p:tgtEl>
                                          <p:spTgt spid="1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gray">
          <a:xfrm>
            <a:off x="251946" y="889000"/>
            <a:ext cx="6332435" cy="4851488"/>
          </a:xfrm>
          <a:prstGeom prst="roundRect">
            <a:avLst>
              <a:gd name="adj" fmla="val 3451"/>
            </a:avLst>
          </a:prstGeom>
          <a:gradFill flip="none" rotWithShape="1">
            <a:gsLst>
              <a:gs pos="64000">
                <a:schemeClr val="bg2">
                  <a:lumMod val="22000"/>
                  <a:lumOff val="78000"/>
                </a:schemeClr>
              </a:gs>
              <a:gs pos="100000">
                <a:schemeClr val="bg1">
                  <a:alpha val="60000"/>
                </a:schemeClr>
              </a:gs>
              <a:gs pos="0">
                <a:schemeClr val="bg1">
                  <a:alpha val="73000"/>
                </a:schemeClr>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34270" tIns="17135" rIns="34270" bIns="17135" rtlCol="0" anchor="ctr"/>
          <a:lstStyle/>
          <a:p>
            <a:pPr algn="ctr"/>
            <a:endParaRPr lang="en-US" dirty="0">
              <a:latin typeface="Arial" pitchFamily="34" charset="0"/>
            </a:endParaRPr>
          </a:p>
        </p:txBody>
      </p:sp>
      <p:graphicFrame>
        <p:nvGraphicFramePr>
          <p:cNvPr id="48" name="Object 47" hidden="1"/>
          <p:cNvGraphicFramePr>
            <a:graphicFrameLocks noChangeAspect="1"/>
          </p:cNvGraphicFramePr>
          <p:nvPr>
            <p:custDataLst>
              <p:tags r:id="rId2"/>
            </p:custDataLst>
            <p:extLst>
              <p:ext uri="{D42A27DB-BD31-4B8C-83A1-F6EECF244321}">
                <p14:modId xmlns:p14="http://schemas.microsoft.com/office/powerpoint/2010/main" val="224631764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291"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Continue with Virtualization of Workloads</a:t>
            </a:r>
            <a:endParaRPr lang="en-US" dirty="0"/>
          </a:p>
        </p:txBody>
      </p:sp>
      <p:sp>
        <p:nvSpPr>
          <p:cNvPr id="18" name="Text Box 25"/>
          <p:cNvSpPr txBox="1">
            <a:spLocks noChangeArrowheads="1"/>
          </p:cNvSpPr>
          <p:nvPr>
            <p:custDataLst>
              <p:tags r:id="rId4"/>
            </p:custDataLst>
          </p:nvPr>
        </p:nvSpPr>
        <p:spPr bwMode="auto">
          <a:xfrm>
            <a:off x="0" y="969979"/>
            <a:ext cx="6716848" cy="315202"/>
          </a:xfrm>
          <a:prstGeom prst="rect">
            <a:avLst/>
          </a:prstGeom>
          <a:noFill/>
          <a:ln w="9525">
            <a:noFill/>
            <a:round/>
            <a:headEnd/>
            <a:tailEnd/>
          </a:ln>
        </p:spPr>
        <p:txBody>
          <a:bodyPr wrap="square" lIns="80341" tIns="41777" rIns="80341" bIns="41777">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buSzPct val="100000"/>
              <a:tabLst>
                <a:tab pos="0" algn="l"/>
                <a:tab pos="816262" algn="l"/>
                <a:tab pos="1632523" algn="l"/>
                <a:tab pos="2448785" algn="l"/>
                <a:tab pos="3265046" algn="l"/>
                <a:tab pos="4081307" algn="l"/>
                <a:tab pos="4897569" algn="l"/>
                <a:tab pos="5713830" algn="l"/>
                <a:tab pos="6530092" algn="l"/>
                <a:tab pos="7346353" algn="l"/>
                <a:tab pos="8162614" algn="l"/>
                <a:tab pos="8978876" algn="l"/>
              </a:tabLst>
            </a:pPr>
            <a:r>
              <a:rPr lang="en-US" sz="1500" b="1" dirty="0">
                <a:solidFill>
                  <a:schemeClr val="tx1"/>
                </a:solidFill>
                <a:latin typeface="Arial" pitchFamily="34" charset="0"/>
              </a:rPr>
              <a:t>% of Workload Instances That Are Virtualized</a:t>
            </a:r>
          </a:p>
        </p:txBody>
      </p:sp>
      <p:sp>
        <p:nvSpPr>
          <p:cNvPr id="26" name="Text Box 5"/>
          <p:cNvSpPr txBox="1">
            <a:spLocks noChangeArrowheads="1"/>
          </p:cNvSpPr>
          <p:nvPr>
            <p:custDataLst>
              <p:tags r:id="rId5"/>
            </p:custDataLst>
          </p:nvPr>
        </p:nvSpPr>
        <p:spPr bwMode="auto">
          <a:xfrm>
            <a:off x="208037" y="5772853"/>
            <a:ext cx="8603711" cy="361369"/>
          </a:xfrm>
          <a:prstGeom prst="rect">
            <a:avLst/>
          </a:prstGeom>
          <a:noFill/>
          <a:ln w="9525">
            <a:noFill/>
            <a:round/>
            <a:headEnd/>
            <a:tailEnd/>
          </a:ln>
          <a:effectLst/>
        </p:spPr>
        <p:txBody>
          <a:bodyPr wrap="square" lIns="80341" tIns="41777" rIns="80341" bIns="41777">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l">
              <a:buSzPct val="100000"/>
              <a:tabLst>
                <a:tab pos="0" algn="l"/>
                <a:tab pos="816262" algn="l"/>
                <a:tab pos="1632523" algn="l"/>
                <a:tab pos="2448785" algn="l"/>
                <a:tab pos="3265046" algn="l"/>
                <a:tab pos="4081307" algn="l"/>
                <a:tab pos="4897569" algn="l"/>
                <a:tab pos="5713830" algn="l"/>
                <a:tab pos="6530092" algn="l"/>
                <a:tab pos="7346353" algn="l"/>
                <a:tab pos="8162614" algn="l"/>
                <a:tab pos="8978876" algn="l"/>
              </a:tabLst>
              <a:defRPr/>
            </a:pPr>
            <a:r>
              <a:rPr lang="en-US" sz="900" b="1" dirty="0">
                <a:solidFill>
                  <a:schemeClr val="tx1"/>
                </a:solidFill>
                <a:latin typeface="Arial" pitchFamily="34" charset="0"/>
                <a:ea typeface="MS PGothic" charset="0"/>
              </a:rPr>
              <a:t>Source:</a:t>
            </a:r>
            <a:r>
              <a:rPr lang="en-US" sz="900" dirty="0">
                <a:solidFill>
                  <a:schemeClr val="tx1"/>
                </a:solidFill>
                <a:latin typeface="Arial" pitchFamily="34" charset="0"/>
                <a:ea typeface="MS PGothic" charset="0"/>
              </a:rPr>
              <a:t> VMware customer survey,  Jan 2010, Jun 2011, Mar 2012</a:t>
            </a:r>
            <a:br>
              <a:rPr lang="en-US" sz="900" dirty="0">
                <a:solidFill>
                  <a:schemeClr val="tx1"/>
                </a:solidFill>
                <a:latin typeface="Arial" pitchFamily="34" charset="0"/>
                <a:ea typeface="MS PGothic" charset="0"/>
              </a:rPr>
            </a:br>
            <a:r>
              <a:rPr lang="en-US" sz="900" b="1" dirty="0">
                <a:solidFill>
                  <a:schemeClr val="tx1"/>
                </a:solidFill>
                <a:latin typeface="Arial" pitchFamily="34" charset="0"/>
                <a:ea typeface="MS PGothic" charset="0"/>
              </a:rPr>
              <a:t>Question:</a:t>
            </a:r>
            <a:r>
              <a:rPr lang="en-US" sz="900" dirty="0">
                <a:solidFill>
                  <a:schemeClr val="tx1"/>
                </a:solidFill>
                <a:latin typeface="Arial" pitchFamily="34" charset="0"/>
                <a:ea typeface="MS PGothic" charset="0"/>
              </a:rPr>
              <a:t> </a:t>
            </a:r>
            <a:r>
              <a:rPr lang="en-US" sz="900" dirty="0">
                <a:solidFill>
                  <a:schemeClr val="tx1"/>
                </a:solidFill>
                <a:latin typeface="Arial" pitchFamily="34" charset="0"/>
                <a:ea typeface="+mn-ea"/>
              </a:rPr>
              <a:t>Total number of instances of that workload deployed in your organization and the percentage of those instances that are virtualized.</a:t>
            </a:r>
            <a:endParaRPr lang="en-US" sz="900" dirty="0">
              <a:solidFill>
                <a:schemeClr val="tx1"/>
              </a:solidFill>
              <a:latin typeface="Arial" pitchFamily="34" charset="0"/>
              <a:ea typeface="MS PGothic" charset="0"/>
            </a:endParaRPr>
          </a:p>
        </p:txBody>
      </p:sp>
      <p:graphicFrame>
        <p:nvGraphicFramePr>
          <p:cNvPr id="4" name="Chart 3"/>
          <p:cNvGraphicFramePr/>
          <p:nvPr>
            <p:custDataLst>
              <p:tags r:id="rId6"/>
            </p:custDataLst>
            <p:extLst>
              <p:ext uri="{D42A27DB-BD31-4B8C-83A1-F6EECF244321}">
                <p14:modId xmlns:p14="http://schemas.microsoft.com/office/powerpoint/2010/main" val="248622723"/>
              </p:ext>
            </p:extLst>
          </p:nvPr>
        </p:nvGraphicFramePr>
        <p:xfrm>
          <a:off x="417087" y="1372410"/>
          <a:ext cx="6025660" cy="4291791"/>
        </p:xfrm>
        <a:graphic>
          <a:graphicData uri="http://schemas.openxmlformats.org/drawingml/2006/chart">
            <c:chart xmlns:c="http://schemas.openxmlformats.org/drawingml/2006/chart" xmlns:r="http://schemas.openxmlformats.org/officeDocument/2006/relationships" r:id="rId10"/>
          </a:graphicData>
        </a:graphic>
      </p:graphicFrame>
      <p:sp>
        <p:nvSpPr>
          <p:cNvPr id="8" name="TextBox 7"/>
          <p:cNvSpPr txBox="1"/>
          <p:nvPr/>
        </p:nvSpPr>
        <p:spPr>
          <a:xfrm>
            <a:off x="6682916" y="1212857"/>
            <a:ext cx="2180400" cy="2476309"/>
          </a:xfrm>
          <a:prstGeom prst="rect">
            <a:avLst/>
          </a:prstGeom>
          <a:noFill/>
        </p:spPr>
        <p:txBody>
          <a:bodyPr wrap="square" lIns="34281" tIns="17140" rIns="34281" bIns="17140" rtlCol="0">
            <a:spAutoFit/>
          </a:bodyPr>
          <a:lstStyle/>
          <a:p>
            <a:pPr marL="114300" indent="-114300" algn="l" eaLnBrk="0" hangingPunct="0">
              <a:spcBef>
                <a:spcPts val="1000"/>
              </a:spcBef>
              <a:spcAft>
                <a:spcPct val="0"/>
              </a:spcAft>
              <a:buClr>
                <a:srgbClr val="246978"/>
              </a:buClr>
              <a:buFont typeface="Arial" pitchFamily="34" charset="0"/>
              <a:buChar char=" "/>
            </a:pPr>
            <a:r>
              <a:rPr lang="en-US" sz="1600" b="1" dirty="0">
                <a:solidFill>
                  <a:srgbClr val="333333"/>
                </a:solidFill>
                <a:latin typeface="Arial" pitchFamily="34" charset="0"/>
                <a:ea typeface="+mn-ea"/>
              </a:rPr>
              <a:t>Main Drivers are Significant Investments in:</a:t>
            </a:r>
          </a:p>
          <a:p>
            <a:pPr marL="400050" lvl="1" indent="-171450" algn="l" eaLnBrk="0" hangingPunct="0">
              <a:spcBef>
                <a:spcPts val="800"/>
              </a:spcBef>
              <a:spcAft>
                <a:spcPct val="0"/>
              </a:spcAft>
              <a:buClr>
                <a:srgbClr val="246978"/>
              </a:buClr>
              <a:buSzPct val="110000"/>
              <a:buFont typeface="Times" pitchFamily="18" charset="0"/>
              <a:buChar char="•"/>
            </a:pPr>
            <a:r>
              <a:rPr lang="en-US" sz="1400" dirty="0">
                <a:solidFill>
                  <a:srgbClr val="333333"/>
                </a:solidFill>
                <a:latin typeface="Arial" pitchFamily="34" charset="0"/>
                <a:ea typeface="+mn-ea"/>
              </a:rPr>
              <a:t>Performance and availability</a:t>
            </a:r>
          </a:p>
          <a:p>
            <a:pPr marL="400050" lvl="1" indent="-171450" algn="l" eaLnBrk="0" hangingPunct="0">
              <a:spcBef>
                <a:spcPts val="800"/>
              </a:spcBef>
              <a:spcAft>
                <a:spcPct val="0"/>
              </a:spcAft>
              <a:buClr>
                <a:srgbClr val="246978"/>
              </a:buClr>
              <a:buSzPct val="110000"/>
              <a:buFont typeface="Times" pitchFamily="18" charset="0"/>
              <a:buChar char="•"/>
            </a:pPr>
            <a:r>
              <a:rPr lang="en-US" sz="1400" dirty="0">
                <a:solidFill>
                  <a:srgbClr val="333333"/>
                </a:solidFill>
                <a:latin typeface="Arial" pitchFamily="34" charset="0"/>
                <a:ea typeface="+mn-ea"/>
              </a:rPr>
              <a:t>Uptime and reliability</a:t>
            </a:r>
          </a:p>
          <a:p>
            <a:pPr marL="400050" lvl="1" indent="-171450" algn="l" eaLnBrk="0" hangingPunct="0">
              <a:spcBef>
                <a:spcPts val="800"/>
              </a:spcBef>
              <a:spcAft>
                <a:spcPct val="0"/>
              </a:spcAft>
              <a:buClr>
                <a:srgbClr val="246978"/>
              </a:buClr>
              <a:buSzPct val="110000"/>
              <a:buFont typeface="Times" pitchFamily="18" charset="0"/>
              <a:buChar char="•"/>
            </a:pPr>
            <a:r>
              <a:rPr lang="en-US" sz="1400" dirty="0">
                <a:solidFill>
                  <a:srgbClr val="333333"/>
                </a:solidFill>
                <a:latin typeface="Arial" pitchFamily="34" charset="0"/>
                <a:ea typeface="+mn-ea"/>
              </a:rPr>
              <a:t>Extensibility</a:t>
            </a:r>
          </a:p>
          <a:p>
            <a:pPr marL="400050" lvl="1" indent="-171450" algn="l" eaLnBrk="0" hangingPunct="0">
              <a:spcBef>
                <a:spcPts val="800"/>
              </a:spcBef>
              <a:spcAft>
                <a:spcPct val="0"/>
              </a:spcAft>
              <a:buClr>
                <a:srgbClr val="246978"/>
              </a:buClr>
              <a:buSzPct val="110000"/>
              <a:buFont typeface="Times" pitchFamily="18" charset="0"/>
              <a:buChar char="•"/>
            </a:pPr>
            <a:r>
              <a:rPr lang="en-US" sz="1400" dirty="0">
                <a:solidFill>
                  <a:srgbClr val="333333"/>
                </a:solidFill>
                <a:latin typeface="Arial" pitchFamily="34" charset="0"/>
                <a:ea typeface="+mn-ea"/>
              </a:rPr>
              <a:t>Security and hardening</a:t>
            </a:r>
          </a:p>
        </p:txBody>
      </p:sp>
    </p:spTree>
    <p:extLst>
      <p:ext uri="{BB962C8B-B14F-4D97-AF65-F5344CB8AC3E}">
        <p14:creationId xmlns:p14="http://schemas.microsoft.com/office/powerpoint/2010/main" val="210514620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The Journey From </a:t>
            </a:r>
            <a:r>
              <a:rPr lang="en-US" dirty="0"/>
              <a:t>Virtualization to SDDC</a:t>
            </a:r>
          </a:p>
        </p:txBody>
      </p:sp>
      <p:sp>
        <p:nvSpPr>
          <p:cNvPr id="70" name="Arc 69"/>
          <p:cNvSpPr/>
          <p:nvPr/>
        </p:nvSpPr>
        <p:spPr>
          <a:xfrm rot="9637043" flipH="1">
            <a:off x="-797136" y="1144438"/>
            <a:ext cx="8991051" cy="3500111"/>
          </a:xfrm>
          <a:prstGeom prst="arc">
            <a:avLst>
              <a:gd name="adj1" fmla="val 12435552"/>
              <a:gd name="adj2" fmla="val 20700000"/>
            </a:avLst>
          </a:prstGeom>
          <a:ln w="127000">
            <a:solidFill>
              <a:schemeClr val="accent1">
                <a:alpha val="50196"/>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lIns="34281" tIns="17140" rIns="34281" bIns="17140" rtlCol="0" anchor="ctr"/>
          <a:lstStyle/>
          <a:p>
            <a:pPr algn="ctr"/>
            <a:endParaRPr lang="en-US" dirty="0">
              <a:latin typeface="Arial" pitchFamily="34" charset="0"/>
            </a:endParaRPr>
          </a:p>
        </p:txBody>
      </p:sp>
      <p:sp>
        <p:nvSpPr>
          <p:cNvPr id="71" name="Arc 70"/>
          <p:cNvSpPr/>
          <p:nvPr/>
        </p:nvSpPr>
        <p:spPr>
          <a:xfrm rot="20053959">
            <a:off x="-84627" y="3025417"/>
            <a:ext cx="8991051" cy="3500111"/>
          </a:xfrm>
          <a:prstGeom prst="arc">
            <a:avLst>
              <a:gd name="adj1" fmla="val 12435552"/>
              <a:gd name="adj2" fmla="val 20700000"/>
            </a:avLst>
          </a:prstGeom>
          <a:ln w="127000">
            <a:solidFill>
              <a:schemeClr val="accent1">
                <a:alpha val="50196"/>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lIns="34281" tIns="17140" rIns="34281" bIns="17140" rtlCol="0" anchor="ctr"/>
          <a:lstStyle/>
          <a:p>
            <a:pPr algn="ctr"/>
            <a:endParaRPr lang="en-US" dirty="0">
              <a:latin typeface="Arial" pitchFamily="34" charset="0"/>
            </a:endParaRPr>
          </a:p>
        </p:txBody>
      </p:sp>
      <p:sp>
        <p:nvSpPr>
          <p:cNvPr id="72" name="Rounded Rectangle 71"/>
          <p:cNvSpPr/>
          <p:nvPr/>
        </p:nvSpPr>
        <p:spPr>
          <a:xfrm>
            <a:off x="256684" y="3085072"/>
            <a:ext cx="2570296" cy="93345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l"/>
            <a:r>
              <a:rPr lang="en-US" sz="1500" dirty="0">
                <a:solidFill>
                  <a:schemeClr val="tx1"/>
                </a:solidFill>
                <a:latin typeface="Arial" pitchFamily="34" charset="0"/>
              </a:rPr>
              <a:t>Operations </a:t>
            </a:r>
            <a:br>
              <a:rPr lang="en-US" sz="1500" dirty="0">
                <a:solidFill>
                  <a:schemeClr val="tx1"/>
                </a:solidFill>
                <a:latin typeface="Arial" pitchFamily="34" charset="0"/>
              </a:rPr>
            </a:br>
            <a:r>
              <a:rPr lang="en-US" sz="1500" dirty="0">
                <a:solidFill>
                  <a:schemeClr val="tx1"/>
                </a:solidFill>
                <a:latin typeface="Arial" pitchFamily="34" charset="0"/>
              </a:rPr>
              <a:t>Management</a:t>
            </a:r>
          </a:p>
        </p:txBody>
      </p:sp>
      <p:sp>
        <p:nvSpPr>
          <p:cNvPr id="73" name="Rounded Rectangle 72"/>
          <p:cNvSpPr/>
          <p:nvPr/>
        </p:nvSpPr>
        <p:spPr>
          <a:xfrm>
            <a:off x="1296921" y="2444740"/>
            <a:ext cx="2061523" cy="93047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l"/>
            <a:r>
              <a:rPr lang="en-US" sz="1500" dirty="0" smtClean="0">
                <a:solidFill>
                  <a:schemeClr val="tx1"/>
                </a:solidFill>
                <a:latin typeface="Arial" pitchFamily="34" charset="0"/>
              </a:rPr>
              <a:t>Virtual Networking and Security</a:t>
            </a:r>
            <a:endParaRPr lang="en-US" sz="1500" dirty="0">
              <a:solidFill>
                <a:schemeClr val="tx1"/>
              </a:solidFill>
              <a:latin typeface="Arial" pitchFamily="34" charset="0"/>
            </a:endParaRPr>
          </a:p>
        </p:txBody>
      </p:sp>
      <p:grpSp>
        <p:nvGrpSpPr>
          <p:cNvPr id="74" name="Group 73"/>
          <p:cNvGrpSpPr/>
          <p:nvPr/>
        </p:nvGrpSpPr>
        <p:grpSpPr>
          <a:xfrm>
            <a:off x="7123609" y="1436828"/>
            <a:ext cx="1613315" cy="1215789"/>
            <a:chOff x="18795805" y="2444536"/>
            <a:chExt cx="4302734" cy="3242104"/>
          </a:xfrm>
        </p:grpSpPr>
        <p:grpSp>
          <p:nvGrpSpPr>
            <p:cNvPr id="75" name="Group 187"/>
            <p:cNvGrpSpPr/>
            <p:nvPr/>
          </p:nvGrpSpPr>
          <p:grpSpPr bwMode="gray">
            <a:xfrm>
              <a:off x="19283763" y="2444536"/>
              <a:ext cx="3258185" cy="3242104"/>
              <a:chOff x="1253646" y="4800600"/>
              <a:chExt cx="1022381" cy="1022646"/>
            </a:xfrm>
          </p:grpSpPr>
          <p:sp>
            <p:nvSpPr>
              <p:cNvPr id="77" name="Oval 76"/>
              <p:cNvSpPr/>
              <p:nvPr/>
            </p:nvSpPr>
            <p:spPr bwMode="gray">
              <a:xfrm>
                <a:off x="1253646" y="4800600"/>
                <a:ext cx="1022381" cy="1022646"/>
              </a:xfrm>
              <a:prstGeom prst="ellipse">
                <a:avLst/>
              </a:prstGeom>
              <a:gradFill flip="none" rotWithShape="1">
                <a:gsLst>
                  <a:gs pos="20000">
                    <a:srgbClr val="0194D3">
                      <a:lumMod val="75000"/>
                    </a:srgbClr>
                  </a:gs>
                  <a:gs pos="50000">
                    <a:srgbClr val="0194D3"/>
                  </a:gs>
                  <a:gs pos="80000">
                    <a:srgbClr val="0194D3">
                      <a:lumMod val="75000"/>
                    </a:srgb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defTabSz="171311" fontAlgn="auto">
                  <a:spcBef>
                    <a:spcPts val="0"/>
                  </a:spcBef>
                  <a:spcAft>
                    <a:spcPts val="0"/>
                  </a:spcAft>
                  <a:defRPr/>
                </a:pPr>
                <a:endParaRPr lang="en-US" sz="300" kern="0" cap="all" dirty="0">
                  <a:solidFill>
                    <a:srgbClr val="FFFFFF"/>
                  </a:solidFill>
                  <a:latin typeface="Arial" pitchFamily="34" charset="0"/>
                </a:endParaRPr>
              </a:p>
            </p:txBody>
          </p:sp>
          <p:sp>
            <p:nvSpPr>
              <p:cNvPr id="78" name="Oval 77"/>
              <p:cNvSpPr>
                <a:spLocks noChangeAspect="1"/>
              </p:cNvSpPr>
              <p:nvPr/>
            </p:nvSpPr>
            <p:spPr bwMode="gray">
              <a:xfrm>
                <a:off x="1291620" y="4838583"/>
                <a:ext cx="946433" cy="946679"/>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171311" fontAlgn="auto">
                  <a:spcBef>
                    <a:spcPts val="0"/>
                  </a:spcBef>
                  <a:spcAft>
                    <a:spcPts val="0"/>
                  </a:spcAft>
                  <a:defRPr/>
                </a:pPr>
                <a:endParaRPr lang="en-US" sz="300" kern="0" cap="all" dirty="0">
                  <a:solidFill>
                    <a:srgbClr val="FFFFFF"/>
                  </a:solidFill>
                  <a:latin typeface="Arial" pitchFamily="34" charset="0"/>
                </a:endParaRPr>
              </a:p>
            </p:txBody>
          </p:sp>
        </p:grpSp>
        <p:sp>
          <p:nvSpPr>
            <p:cNvPr id="76" name="Rounded Rectangle 75"/>
            <p:cNvSpPr/>
            <p:nvPr/>
          </p:nvSpPr>
          <p:spPr>
            <a:xfrm>
              <a:off x="18795805" y="2555012"/>
              <a:ext cx="4302734" cy="2941638"/>
            </a:xfrm>
            <a:prstGeom prst="roundRect">
              <a:avLst/>
            </a:prstGeom>
            <a:noFill/>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smtClean="0">
                  <a:latin typeface="Arial" pitchFamily="34" charset="0"/>
                </a:rPr>
                <a:t>SDDC</a:t>
              </a:r>
            </a:p>
            <a:p>
              <a:pPr algn="ctr"/>
              <a:r>
                <a:rPr lang="en-US" sz="2200" b="1" dirty="0" err="1" smtClean="0">
                  <a:latin typeface="Arial" pitchFamily="34" charset="0"/>
                </a:rPr>
                <a:t>ITaaS</a:t>
              </a:r>
              <a:endParaRPr lang="en-US" sz="2200" b="1" dirty="0">
                <a:latin typeface="Arial" pitchFamily="34" charset="0"/>
              </a:endParaRPr>
            </a:p>
          </p:txBody>
        </p:sp>
      </p:grpSp>
      <p:grpSp>
        <p:nvGrpSpPr>
          <p:cNvPr id="79" name="Group 78"/>
          <p:cNvGrpSpPr/>
          <p:nvPr/>
        </p:nvGrpSpPr>
        <p:grpSpPr>
          <a:xfrm>
            <a:off x="578959" y="4222269"/>
            <a:ext cx="1613315" cy="1215789"/>
            <a:chOff x="18795805" y="2444536"/>
            <a:chExt cx="4302734" cy="3242104"/>
          </a:xfrm>
        </p:grpSpPr>
        <p:grpSp>
          <p:nvGrpSpPr>
            <p:cNvPr id="80" name="Group 187"/>
            <p:cNvGrpSpPr/>
            <p:nvPr/>
          </p:nvGrpSpPr>
          <p:grpSpPr bwMode="gray">
            <a:xfrm>
              <a:off x="19283763" y="2444536"/>
              <a:ext cx="3258185" cy="3242104"/>
              <a:chOff x="1253646" y="4800600"/>
              <a:chExt cx="1022381" cy="1022646"/>
            </a:xfrm>
          </p:grpSpPr>
          <p:sp>
            <p:nvSpPr>
              <p:cNvPr id="82" name="Oval 81"/>
              <p:cNvSpPr/>
              <p:nvPr/>
            </p:nvSpPr>
            <p:spPr bwMode="gray">
              <a:xfrm>
                <a:off x="1253646" y="4800600"/>
                <a:ext cx="1022381" cy="1022646"/>
              </a:xfrm>
              <a:prstGeom prst="ellipse">
                <a:avLst/>
              </a:prstGeom>
              <a:gradFill flip="none" rotWithShape="1">
                <a:gsLst>
                  <a:gs pos="20000">
                    <a:srgbClr val="0194D3">
                      <a:lumMod val="75000"/>
                    </a:srgbClr>
                  </a:gs>
                  <a:gs pos="50000">
                    <a:srgbClr val="0194D3"/>
                  </a:gs>
                  <a:gs pos="80000">
                    <a:srgbClr val="0194D3">
                      <a:lumMod val="75000"/>
                    </a:srgb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defTabSz="171311" fontAlgn="auto">
                  <a:spcBef>
                    <a:spcPts val="0"/>
                  </a:spcBef>
                  <a:spcAft>
                    <a:spcPts val="0"/>
                  </a:spcAft>
                  <a:defRPr/>
                </a:pPr>
                <a:endParaRPr lang="en-US" sz="300" kern="0" cap="all" dirty="0">
                  <a:solidFill>
                    <a:srgbClr val="FFFFFF"/>
                  </a:solidFill>
                  <a:latin typeface="Arial" pitchFamily="34" charset="0"/>
                </a:endParaRPr>
              </a:p>
            </p:txBody>
          </p:sp>
          <p:sp>
            <p:nvSpPr>
              <p:cNvPr id="83" name="Oval 82"/>
              <p:cNvSpPr>
                <a:spLocks noChangeAspect="1"/>
              </p:cNvSpPr>
              <p:nvPr/>
            </p:nvSpPr>
            <p:spPr bwMode="gray">
              <a:xfrm>
                <a:off x="1291620" y="4838583"/>
                <a:ext cx="946433" cy="946679"/>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171311" fontAlgn="auto">
                  <a:spcBef>
                    <a:spcPts val="0"/>
                  </a:spcBef>
                  <a:spcAft>
                    <a:spcPts val="0"/>
                  </a:spcAft>
                  <a:defRPr/>
                </a:pPr>
                <a:endParaRPr lang="en-US" sz="300" kern="0" cap="all" dirty="0">
                  <a:solidFill>
                    <a:srgbClr val="FFFFFF"/>
                  </a:solidFill>
                  <a:latin typeface="Arial" pitchFamily="34" charset="0"/>
                </a:endParaRPr>
              </a:p>
            </p:txBody>
          </p:sp>
        </p:grpSp>
        <p:sp>
          <p:nvSpPr>
            <p:cNvPr id="81" name="Rounded Rectangle 80"/>
            <p:cNvSpPr/>
            <p:nvPr/>
          </p:nvSpPr>
          <p:spPr>
            <a:xfrm>
              <a:off x="18795805" y="2555012"/>
              <a:ext cx="4302734" cy="2941638"/>
            </a:xfrm>
            <a:prstGeom prst="roundRect">
              <a:avLst/>
            </a:prstGeom>
            <a:noFill/>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latin typeface="Arial" pitchFamily="34" charset="0"/>
                </a:rPr>
                <a:t>Virtual</a:t>
              </a:r>
            </a:p>
          </p:txBody>
        </p:sp>
      </p:grpSp>
      <p:grpSp>
        <p:nvGrpSpPr>
          <p:cNvPr id="84" name="Group 83"/>
          <p:cNvGrpSpPr/>
          <p:nvPr/>
        </p:nvGrpSpPr>
        <p:grpSpPr>
          <a:xfrm>
            <a:off x="324984" y="3636483"/>
            <a:ext cx="2406565" cy="336177"/>
            <a:chOff x="663777" y="8310283"/>
            <a:chExt cx="6418342" cy="896471"/>
          </a:xfrm>
        </p:grpSpPr>
        <p:cxnSp>
          <p:nvCxnSpPr>
            <p:cNvPr id="85" name="Straight Connector 84"/>
            <p:cNvCxnSpPr/>
            <p:nvPr/>
          </p:nvCxnSpPr>
          <p:spPr>
            <a:xfrm flipH="1">
              <a:off x="663777" y="8807357"/>
              <a:ext cx="5526157" cy="39756"/>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86" name="Oval 85"/>
            <p:cNvSpPr/>
            <p:nvPr/>
          </p:nvSpPr>
          <p:spPr>
            <a:xfrm>
              <a:off x="6185648" y="8310283"/>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nvGrpSpPr>
          <p:cNvPr id="87" name="Group 86"/>
          <p:cNvGrpSpPr/>
          <p:nvPr/>
        </p:nvGrpSpPr>
        <p:grpSpPr>
          <a:xfrm>
            <a:off x="1360107" y="3041561"/>
            <a:ext cx="2406565" cy="336177"/>
            <a:chOff x="3424465" y="6723825"/>
            <a:chExt cx="6418342" cy="896471"/>
          </a:xfrm>
        </p:grpSpPr>
        <p:cxnSp>
          <p:nvCxnSpPr>
            <p:cNvPr id="88" name="Straight Connector 87"/>
            <p:cNvCxnSpPr/>
            <p:nvPr/>
          </p:nvCxnSpPr>
          <p:spPr>
            <a:xfrm flipH="1">
              <a:off x="3424465" y="7220899"/>
              <a:ext cx="5526157" cy="39756"/>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89" name="Oval 88"/>
            <p:cNvSpPr/>
            <p:nvPr/>
          </p:nvSpPr>
          <p:spPr>
            <a:xfrm>
              <a:off x="8946336" y="6723825"/>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nvGrpSpPr>
          <p:cNvPr id="90" name="Group 89"/>
          <p:cNvGrpSpPr/>
          <p:nvPr/>
        </p:nvGrpSpPr>
        <p:grpSpPr>
          <a:xfrm>
            <a:off x="2737556" y="1808800"/>
            <a:ext cx="2642402" cy="961836"/>
            <a:chOff x="7098140" y="3436461"/>
            <a:chExt cx="7047323" cy="2564895"/>
          </a:xfrm>
        </p:grpSpPr>
        <p:sp>
          <p:nvSpPr>
            <p:cNvPr id="91" name="Rounded Rectangle 90"/>
            <p:cNvSpPr/>
            <p:nvPr/>
          </p:nvSpPr>
          <p:spPr>
            <a:xfrm>
              <a:off x="7098140" y="3436461"/>
              <a:ext cx="6218719" cy="251618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500" dirty="0">
                  <a:solidFill>
                    <a:schemeClr val="tx1"/>
                  </a:solidFill>
                  <a:latin typeface="Arial" pitchFamily="34" charset="0"/>
                </a:rPr>
                <a:t>Software-Defined </a:t>
              </a:r>
              <a:br>
                <a:rPr lang="en-US" sz="1500" dirty="0">
                  <a:solidFill>
                    <a:schemeClr val="tx1"/>
                  </a:solidFill>
                  <a:latin typeface="Arial" pitchFamily="34" charset="0"/>
                </a:rPr>
              </a:br>
              <a:r>
                <a:rPr lang="en-US" sz="1500" dirty="0">
                  <a:solidFill>
                    <a:schemeClr val="tx1"/>
                  </a:solidFill>
                  <a:latin typeface="Arial" pitchFamily="34" charset="0"/>
                </a:rPr>
                <a:t>Storage and Availability</a:t>
              </a:r>
            </a:p>
          </p:txBody>
        </p:sp>
        <p:cxnSp>
          <p:nvCxnSpPr>
            <p:cNvPr id="92" name="Straight Connector 91"/>
            <p:cNvCxnSpPr/>
            <p:nvPr/>
          </p:nvCxnSpPr>
          <p:spPr>
            <a:xfrm flipH="1">
              <a:off x="7727121" y="5556989"/>
              <a:ext cx="5526157" cy="39756"/>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93" name="Oval 92"/>
            <p:cNvSpPr/>
            <p:nvPr/>
          </p:nvSpPr>
          <p:spPr>
            <a:xfrm>
              <a:off x="13248992" y="5104885"/>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nvGrpSpPr>
          <p:cNvPr id="94" name="Group 93"/>
          <p:cNvGrpSpPr/>
          <p:nvPr/>
        </p:nvGrpSpPr>
        <p:grpSpPr>
          <a:xfrm>
            <a:off x="4763789" y="1485356"/>
            <a:ext cx="2539867" cy="959244"/>
            <a:chOff x="12502131" y="2573944"/>
            <a:chExt cx="6773861" cy="2557983"/>
          </a:xfrm>
        </p:grpSpPr>
        <p:sp>
          <p:nvSpPr>
            <p:cNvPr id="95" name="Rounded Rectangle 94"/>
            <p:cNvSpPr/>
            <p:nvPr/>
          </p:nvSpPr>
          <p:spPr>
            <a:xfrm>
              <a:off x="12502131" y="2573944"/>
              <a:ext cx="6773861" cy="252356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500" dirty="0" smtClean="0">
                  <a:solidFill>
                    <a:schemeClr val="tx1"/>
                  </a:solidFill>
                  <a:latin typeface="Arial" pitchFamily="34" charset="0"/>
                </a:rPr>
                <a:t>Automated Service </a:t>
              </a:r>
              <a:r>
                <a:rPr lang="en-US" sz="1500" dirty="0">
                  <a:solidFill>
                    <a:schemeClr val="tx1"/>
                  </a:solidFill>
                  <a:latin typeface="Arial" pitchFamily="34" charset="0"/>
                </a:rPr>
                <a:t/>
              </a:r>
              <a:br>
                <a:rPr lang="en-US" sz="1500" dirty="0">
                  <a:solidFill>
                    <a:schemeClr val="tx1"/>
                  </a:solidFill>
                  <a:latin typeface="Arial" pitchFamily="34" charset="0"/>
                </a:rPr>
              </a:br>
              <a:r>
                <a:rPr lang="en-US" sz="1500" dirty="0">
                  <a:solidFill>
                    <a:schemeClr val="tx1"/>
                  </a:solidFill>
                  <a:latin typeface="Arial" pitchFamily="34" charset="0"/>
                </a:rPr>
                <a:t>Provisioning</a:t>
              </a:r>
            </a:p>
          </p:txBody>
        </p:sp>
        <p:cxnSp>
          <p:nvCxnSpPr>
            <p:cNvPr id="96" name="Straight Connector 95"/>
            <p:cNvCxnSpPr/>
            <p:nvPr/>
          </p:nvCxnSpPr>
          <p:spPr>
            <a:xfrm flipH="1">
              <a:off x="12666689" y="4687560"/>
              <a:ext cx="4033849" cy="29020"/>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97" name="Oval 96"/>
            <p:cNvSpPr/>
            <p:nvPr/>
          </p:nvSpPr>
          <p:spPr>
            <a:xfrm>
              <a:off x="16696251" y="4235456"/>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nvGrpSpPr>
          <p:cNvPr id="98" name="Group 97"/>
          <p:cNvGrpSpPr/>
          <p:nvPr/>
        </p:nvGrpSpPr>
        <p:grpSpPr>
          <a:xfrm>
            <a:off x="2671441" y="4392852"/>
            <a:ext cx="3433772" cy="930474"/>
            <a:chOff x="14110006" y="7881340"/>
            <a:chExt cx="9157919" cy="2481263"/>
          </a:xfrm>
        </p:grpSpPr>
        <p:sp>
          <p:nvSpPr>
            <p:cNvPr id="99" name="Rounded Rectangle 98"/>
            <p:cNvSpPr/>
            <p:nvPr/>
          </p:nvSpPr>
          <p:spPr>
            <a:xfrm>
              <a:off x="16002199" y="7881340"/>
              <a:ext cx="7265726" cy="248126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500" dirty="0" smtClean="0">
                  <a:solidFill>
                    <a:schemeClr val="tx1"/>
                  </a:solidFill>
                  <a:latin typeface="Arial" pitchFamily="34" charset="0"/>
                </a:rPr>
                <a:t>Organization Design</a:t>
              </a:r>
              <a:endParaRPr lang="en-US" sz="1500" dirty="0">
                <a:solidFill>
                  <a:schemeClr val="tx1"/>
                </a:solidFill>
                <a:latin typeface="Arial" pitchFamily="34" charset="0"/>
              </a:endParaRPr>
            </a:p>
          </p:txBody>
        </p:sp>
        <p:grpSp>
          <p:nvGrpSpPr>
            <p:cNvPr id="100" name="Group 99"/>
            <p:cNvGrpSpPr/>
            <p:nvPr/>
          </p:nvGrpSpPr>
          <p:grpSpPr>
            <a:xfrm>
              <a:off x="14110006" y="8942122"/>
              <a:ext cx="7415994" cy="896471"/>
              <a:chOff x="14110006" y="8942122"/>
              <a:chExt cx="7415994" cy="896471"/>
            </a:xfrm>
          </p:grpSpPr>
          <p:cxnSp>
            <p:nvCxnSpPr>
              <p:cNvPr id="101" name="Straight Connector 100"/>
              <p:cNvCxnSpPr/>
              <p:nvPr/>
            </p:nvCxnSpPr>
            <p:spPr>
              <a:xfrm flipH="1">
                <a:off x="15033760" y="9480799"/>
                <a:ext cx="6492240" cy="0"/>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102" name="Oval 101"/>
              <p:cNvSpPr/>
              <p:nvPr/>
            </p:nvSpPr>
            <p:spPr>
              <a:xfrm>
                <a:off x="14110006" y="8942122"/>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grpSp>
        <p:nvGrpSpPr>
          <p:cNvPr id="37" name="Group 36"/>
          <p:cNvGrpSpPr/>
          <p:nvPr/>
        </p:nvGrpSpPr>
        <p:grpSpPr>
          <a:xfrm>
            <a:off x="5766672" y="3176472"/>
            <a:ext cx="3377328" cy="930474"/>
            <a:chOff x="14110006" y="7768452"/>
            <a:chExt cx="9007382" cy="2481263"/>
          </a:xfrm>
        </p:grpSpPr>
        <p:sp>
          <p:nvSpPr>
            <p:cNvPr id="38" name="Rounded Rectangle 37"/>
            <p:cNvSpPr/>
            <p:nvPr/>
          </p:nvSpPr>
          <p:spPr>
            <a:xfrm>
              <a:off x="15851662" y="7768452"/>
              <a:ext cx="7265726" cy="248126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500" dirty="0" smtClean="0">
                  <a:solidFill>
                    <a:schemeClr val="tx1"/>
                  </a:solidFill>
                  <a:latin typeface="Arial" pitchFamily="34" charset="0"/>
                </a:rPr>
                <a:t>Application Rationalization</a:t>
              </a:r>
              <a:endParaRPr lang="en-US" sz="1500" dirty="0">
                <a:solidFill>
                  <a:schemeClr val="tx1"/>
                </a:solidFill>
                <a:latin typeface="Arial" pitchFamily="34" charset="0"/>
              </a:endParaRPr>
            </a:p>
          </p:txBody>
        </p:sp>
        <p:grpSp>
          <p:nvGrpSpPr>
            <p:cNvPr id="39" name="Group 38"/>
            <p:cNvGrpSpPr/>
            <p:nvPr/>
          </p:nvGrpSpPr>
          <p:grpSpPr>
            <a:xfrm>
              <a:off x="14110006" y="8942122"/>
              <a:ext cx="7415994" cy="896471"/>
              <a:chOff x="14110006" y="8942122"/>
              <a:chExt cx="7415994" cy="896471"/>
            </a:xfrm>
          </p:grpSpPr>
          <p:cxnSp>
            <p:nvCxnSpPr>
              <p:cNvPr id="40" name="Straight Connector 39"/>
              <p:cNvCxnSpPr/>
              <p:nvPr/>
            </p:nvCxnSpPr>
            <p:spPr>
              <a:xfrm flipH="1">
                <a:off x="15033760" y="9480799"/>
                <a:ext cx="6492240" cy="0"/>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41" name="Oval 40"/>
              <p:cNvSpPr/>
              <p:nvPr/>
            </p:nvSpPr>
            <p:spPr>
              <a:xfrm>
                <a:off x="14110006" y="8942122"/>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grpSp>
        <p:nvGrpSpPr>
          <p:cNvPr id="42" name="Group 41"/>
          <p:cNvGrpSpPr/>
          <p:nvPr/>
        </p:nvGrpSpPr>
        <p:grpSpPr>
          <a:xfrm>
            <a:off x="4468450" y="3808651"/>
            <a:ext cx="3377328" cy="930474"/>
            <a:chOff x="14110006" y="7768452"/>
            <a:chExt cx="9007382" cy="2481263"/>
          </a:xfrm>
        </p:grpSpPr>
        <p:sp>
          <p:nvSpPr>
            <p:cNvPr id="43" name="Rounded Rectangle 42"/>
            <p:cNvSpPr/>
            <p:nvPr/>
          </p:nvSpPr>
          <p:spPr>
            <a:xfrm>
              <a:off x="15851662" y="7768452"/>
              <a:ext cx="7265726" cy="248126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500" dirty="0" smtClean="0">
                  <a:solidFill>
                    <a:schemeClr val="tx1"/>
                  </a:solidFill>
                  <a:latin typeface="Arial" pitchFamily="34" charset="0"/>
                </a:rPr>
                <a:t>Costs and Pricing</a:t>
              </a:r>
              <a:endParaRPr lang="en-US" sz="1500" dirty="0">
                <a:solidFill>
                  <a:schemeClr val="tx1"/>
                </a:solidFill>
                <a:latin typeface="Arial" pitchFamily="34" charset="0"/>
              </a:endParaRPr>
            </a:p>
          </p:txBody>
        </p:sp>
        <p:grpSp>
          <p:nvGrpSpPr>
            <p:cNvPr id="44" name="Group 43"/>
            <p:cNvGrpSpPr/>
            <p:nvPr/>
          </p:nvGrpSpPr>
          <p:grpSpPr>
            <a:xfrm>
              <a:off x="14110006" y="8942122"/>
              <a:ext cx="7415994" cy="896471"/>
              <a:chOff x="14110006" y="8942122"/>
              <a:chExt cx="7415994" cy="896471"/>
            </a:xfrm>
          </p:grpSpPr>
          <p:cxnSp>
            <p:nvCxnSpPr>
              <p:cNvPr id="45" name="Straight Connector 44"/>
              <p:cNvCxnSpPr/>
              <p:nvPr/>
            </p:nvCxnSpPr>
            <p:spPr>
              <a:xfrm flipH="1">
                <a:off x="15033760" y="9480799"/>
                <a:ext cx="6492240" cy="0"/>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46" name="Oval 45"/>
              <p:cNvSpPr/>
              <p:nvPr/>
            </p:nvSpPr>
            <p:spPr>
              <a:xfrm>
                <a:off x="14110006" y="8942122"/>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grpSp>
        <p:nvGrpSpPr>
          <p:cNvPr id="47" name="Group 46"/>
          <p:cNvGrpSpPr/>
          <p:nvPr/>
        </p:nvGrpSpPr>
        <p:grpSpPr>
          <a:xfrm>
            <a:off x="6723405" y="2624667"/>
            <a:ext cx="2985039" cy="915012"/>
            <a:chOff x="14110006" y="7768452"/>
            <a:chExt cx="9007382" cy="2481263"/>
          </a:xfrm>
        </p:grpSpPr>
        <p:sp>
          <p:nvSpPr>
            <p:cNvPr id="48" name="Rounded Rectangle 47"/>
            <p:cNvSpPr/>
            <p:nvPr/>
          </p:nvSpPr>
          <p:spPr>
            <a:xfrm>
              <a:off x="15851661" y="7768452"/>
              <a:ext cx="7265727" cy="248126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500" dirty="0" smtClean="0">
                  <a:solidFill>
                    <a:schemeClr val="tx1"/>
                  </a:solidFill>
                  <a:latin typeface="Arial" pitchFamily="34" charset="0"/>
                </a:rPr>
                <a:t>Performance</a:t>
              </a:r>
              <a:endParaRPr lang="en-US" sz="1500" dirty="0">
                <a:solidFill>
                  <a:schemeClr val="tx1"/>
                </a:solidFill>
                <a:latin typeface="Arial" pitchFamily="34" charset="0"/>
              </a:endParaRPr>
            </a:p>
          </p:txBody>
        </p:sp>
        <p:grpSp>
          <p:nvGrpSpPr>
            <p:cNvPr id="49" name="Group 48"/>
            <p:cNvGrpSpPr/>
            <p:nvPr/>
          </p:nvGrpSpPr>
          <p:grpSpPr>
            <a:xfrm>
              <a:off x="14110006" y="8942122"/>
              <a:ext cx="7415994" cy="896471"/>
              <a:chOff x="14110006" y="8942122"/>
              <a:chExt cx="7415994" cy="896471"/>
            </a:xfrm>
          </p:grpSpPr>
          <p:cxnSp>
            <p:nvCxnSpPr>
              <p:cNvPr id="50" name="Straight Connector 49"/>
              <p:cNvCxnSpPr/>
              <p:nvPr/>
            </p:nvCxnSpPr>
            <p:spPr>
              <a:xfrm flipH="1">
                <a:off x="15033760" y="9480799"/>
                <a:ext cx="6492240" cy="0"/>
              </a:xfrm>
              <a:prstGeom prst="lin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cxnSp>
          <p:sp>
            <p:nvSpPr>
              <p:cNvPr id="51" name="Oval 50"/>
              <p:cNvSpPr/>
              <p:nvPr/>
            </p:nvSpPr>
            <p:spPr>
              <a:xfrm>
                <a:off x="14110006" y="8942122"/>
                <a:ext cx="896471" cy="896471"/>
              </a:xfrm>
              <a:prstGeom prst="ellipse">
                <a:avLst/>
              </a:prstGeom>
              <a:solidFill>
                <a:srgbClr val="FFFFFF">
                  <a:alpha val="74902"/>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solidFill>
                    <a:schemeClr val="tx1"/>
                  </a:solidFill>
                  <a:latin typeface="Arial" pitchFamily="34" charset="0"/>
                </a:endParaRPr>
              </a:p>
            </p:txBody>
          </p:sp>
        </p:grpSp>
      </p:grpSp>
    </p:spTree>
    <p:extLst>
      <p:ext uri="{BB962C8B-B14F-4D97-AF65-F5344CB8AC3E}">
        <p14:creationId xmlns:p14="http://schemas.microsoft.com/office/powerpoint/2010/main" val="126367242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down)">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right)">
                                      <p:cBhvr>
                                        <p:cTn id="15" dur="500"/>
                                        <p:tgtEl>
                                          <p:spTgt spid="8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right)">
                                      <p:cBhvr>
                                        <p:cTn id="18" dur="500"/>
                                        <p:tgtEl>
                                          <p:spTgt spid="72"/>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right)">
                                      <p:cBhvr>
                                        <p:cTn id="22" dur="500"/>
                                        <p:tgtEl>
                                          <p:spTgt spid="8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right)">
                                      <p:cBhvr>
                                        <p:cTn id="29" dur="500"/>
                                        <p:tgtEl>
                                          <p:spTgt spid="90"/>
                                        </p:tgtEl>
                                      </p:cBhvr>
                                    </p:animEffect>
                                  </p:childTnLst>
                                </p:cTn>
                              </p:par>
                            </p:childTnLst>
                          </p:cTn>
                        </p:par>
                        <p:par>
                          <p:cTn id="30" fill="hold">
                            <p:stCondLst>
                              <p:cond delay="1500"/>
                            </p:stCondLst>
                            <p:childTnLst>
                              <p:par>
                                <p:cTn id="31" presetID="22" presetClass="entr" presetSubtype="2" fill="hold" nodeType="after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wipe(right)">
                                      <p:cBhvr>
                                        <p:cTn id="33" dur="500"/>
                                        <p:tgtEl>
                                          <p:spTgt spid="9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wipe(left)">
                                      <p:cBhvr>
                                        <p:cTn id="38" dur="500"/>
                                        <p:tgtEl>
                                          <p:spTgt spid="98"/>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Roles of Operations Management</a:t>
            </a:r>
            <a:endParaRPr lang="en-US" dirty="0"/>
          </a:p>
        </p:txBody>
      </p:sp>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3800" y="685800"/>
            <a:ext cx="1600200" cy="1181100"/>
          </a:xfrm>
          <a:prstGeom prst="rect">
            <a:avLst/>
          </a:prstGeom>
          <a:noFill/>
          <a:ln w="9525">
            <a:noFill/>
            <a:miter lim="800000"/>
            <a:headEnd/>
            <a:tailEnd/>
          </a:ln>
        </p:spPr>
      </p:pic>
      <p:grpSp>
        <p:nvGrpSpPr>
          <p:cNvPr id="29" name="Group 28"/>
          <p:cNvGrpSpPr/>
          <p:nvPr/>
        </p:nvGrpSpPr>
        <p:grpSpPr>
          <a:xfrm>
            <a:off x="533400" y="2912164"/>
            <a:ext cx="3733800" cy="2971800"/>
            <a:chOff x="533400" y="3048000"/>
            <a:chExt cx="3733800" cy="2971800"/>
          </a:xfrm>
        </p:grpSpPr>
        <p:graphicFrame>
          <p:nvGraphicFramePr>
            <p:cNvPr id="10" name="Diagram 9"/>
            <p:cNvGraphicFramePr/>
            <p:nvPr>
              <p:extLst>
                <p:ext uri="{D42A27DB-BD31-4B8C-83A1-F6EECF244321}">
                  <p14:modId xmlns:p14="http://schemas.microsoft.com/office/powerpoint/2010/main" val="2349097985"/>
                </p:ext>
              </p:extLst>
            </p:nvPr>
          </p:nvGraphicFramePr>
          <p:xfrm>
            <a:off x="609600" y="3048000"/>
            <a:ext cx="36576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lowchart: Extract 14"/>
            <p:cNvSpPr/>
            <p:nvPr/>
          </p:nvSpPr>
          <p:spPr bwMode="auto">
            <a:xfrm>
              <a:off x="2133600" y="4038600"/>
              <a:ext cx="685800" cy="559441"/>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72000" bIns="216000" anchor="ctr"/>
            <a:lstStyle/>
            <a:p>
              <a:pPr>
                <a:defRPr/>
              </a:pPr>
              <a:r>
                <a:rPr lang="en-CA" sz="3600" dirty="0">
                  <a:solidFill>
                    <a:schemeClr val="tx1"/>
                  </a:solidFill>
                  <a:latin typeface="Arial Black" pitchFamily="34" charset="0"/>
                </a:rPr>
                <a:t>!</a:t>
              </a:r>
            </a:p>
          </p:txBody>
        </p:sp>
        <p:sp>
          <p:nvSpPr>
            <p:cNvPr id="16" name="TextBox 15"/>
            <p:cNvSpPr txBox="1"/>
            <p:nvPr/>
          </p:nvSpPr>
          <p:spPr>
            <a:xfrm>
              <a:off x="1828800" y="4552890"/>
              <a:ext cx="1371600" cy="307777"/>
            </a:xfrm>
            <a:prstGeom prst="rect">
              <a:avLst/>
            </a:prstGeom>
            <a:noFill/>
          </p:spPr>
          <p:txBody>
            <a:bodyPr wrap="square" rtlCol="0">
              <a:spAutoFit/>
            </a:bodyPr>
            <a:lstStyle/>
            <a:p>
              <a:r>
                <a:rPr lang="en-US" sz="1400" b="1" i="1" dirty="0" smtClean="0">
                  <a:solidFill>
                    <a:srgbClr val="333333"/>
                  </a:solidFill>
                  <a:latin typeface="+mn-lt"/>
                  <a:ea typeface="+mn-ea"/>
                </a:rPr>
                <a:t>Problem</a:t>
              </a:r>
              <a:endParaRPr lang="en-US" sz="2000" b="1" i="1" dirty="0" smtClean="0">
                <a:solidFill>
                  <a:srgbClr val="333333"/>
                </a:solidFill>
                <a:latin typeface="+mn-lt"/>
                <a:ea typeface="+mn-ea"/>
              </a:endParaRPr>
            </a:p>
          </p:txBody>
        </p:sp>
        <p:sp>
          <p:nvSpPr>
            <p:cNvPr id="31" name="TextBox 30"/>
            <p:cNvSpPr txBox="1"/>
            <p:nvPr/>
          </p:nvSpPr>
          <p:spPr>
            <a:xfrm>
              <a:off x="1600200" y="3654623"/>
              <a:ext cx="1627369" cy="307777"/>
            </a:xfrm>
            <a:prstGeom prst="rect">
              <a:avLst/>
            </a:prstGeom>
            <a:noFill/>
          </p:spPr>
          <p:txBody>
            <a:bodyPr wrap="none" rtlCol="0">
              <a:spAutoFit/>
            </a:bodyPr>
            <a:lstStyle/>
            <a:p>
              <a:pPr algn="l"/>
              <a:r>
                <a:rPr lang="en-US" sz="1400" i="1" dirty="0" smtClean="0">
                  <a:solidFill>
                    <a:srgbClr val="333333"/>
                  </a:solidFill>
                  <a:latin typeface="+mn-lt"/>
                  <a:ea typeface="+mn-ea"/>
                </a:rPr>
                <a:t>Slow performance</a:t>
              </a:r>
            </a:p>
          </p:txBody>
        </p:sp>
        <p:sp>
          <p:nvSpPr>
            <p:cNvPr id="32" name="TextBox 31"/>
            <p:cNvSpPr txBox="1"/>
            <p:nvPr/>
          </p:nvSpPr>
          <p:spPr>
            <a:xfrm>
              <a:off x="2895600" y="5334000"/>
              <a:ext cx="1170513" cy="307777"/>
            </a:xfrm>
            <a:prstGeom prst="rect">
              <a:avLst/>
            </a:prstGeom>
            <a:noFill/>
          </p:spPr>
          <p:txBody>
            <a:bodyPr wrap="none" rtlCol="0">
              <a:spAutoFit/>
            </a:bodyPr>
            <a:lstStyle/>
            <a:p>
              <a:pPr algn="l"/>
              <a:r>
                <a:rPr lang="en-US" sz="1400" i="1" dirty="0" err="1" smtClean="0">
                  <a:solidFill>
                    <a:srgbClr val="333333"/>
                  </a:solidFill>
                  <a:latin typeface="+mn-lt"/>
                  <a:ea typeface="+mn-ea"/>
                </a:rPr>
                <a:t>Config</a:t>
              </a:r>
              <a:r>
                <a:rPr lang="en-US" sz="1400" i="1" dirty="0" smtClean="0">
                  <a:solidFill>
                    <a:srgbClr val="333333"/>
                  </a:solidFill>
                  <a:latin typeface="+mn-lt"/>
                  <a:ea typeface="+mn-ea"/>
                </a:rPr>
                <a:t> issue</a:t>
              </a:r>
            </a:p>
          </p:txBody>
        </p:sp>
        <p:sp>
          <p:nvSpPr>
            <p:cNvPr id="33" name="TextBox 32"/>
            <p:cNvSpPr txBox="1"/>
            <p:nvPr/>
          </p:nvSpPr>
          <p:spPr>
            <a:xfrm>
              <a:off x="533400" y="5334000"/>
              <a:ext cx="1508746" cy="307777"/>
            </a:xfrm>
            <a:prstGeom prst="rect">
              <a:avLst/>
            </a:prstGeom>
            <a:noFill/>
          </p:spPr>
          <p:txBody>
            <a:bodyPr wrap="none" rtlCol="0">
              <a:spAutoFit/>
            </a:bodyPr>
            <a:lstStyle/>
            <a:p>
              <a:pPr algn="l"/>
              <a:r>
                <a:rPr lang="en-US" sz="1400" i="1" dirty="0" smtClean="0">
                  <a:solidFill>
                    <a:srgbClr val="333333"/>
                  </a:solidFill>
                  <a:latin typeface="+mn-lt"/>
                  <a:ea typeface="+mn-ea"/>
                </a:rPr>
                <a:t>Rollback change</a:t>
              </a:r>
            </a:p>
          </p:txBody>
        </p:sp>
      </p:grpSp>
      <p:grpSp>
        <p:nvGrpSpPr>
          <p:cNvPr id="30" name="Group 29"/>
          <p:cNvGrpSpPr/>
          <p:nvPr/>
        </p:nvGrpSpPr>
        <p:grpSpPr>
          <a:xfrm>
            <a:off x="4800600" y="2912164"/>
            <a:ext cx="3704946" cy="2971800"/>
            <a:chOff x="4800600" y="3048000"/>
            <a:chExt cx="3704946" cy="2971800"/>
          </a:xfrm>
        </p:grpSpPr>
        <p:graphicFrame>
          <p:nvGraphicFramePr>
            <p:cNvPr id="9" name="Diagram 8"/>
            <p:cNvGraphicFramePr/>
            <p:nvPr>
              <p:extLst>
                <p:ext uri="{D42A27DB-BD31-4B8C-83A1-F6EECF244321}">
                  <p14:modId xmlns:p14="http://schemas.microsoft.com/office/powerpoint/2010/main" val="2412485833"/>
                </p:ext>
              </p:extLst>
            </p:nvPr>
          </p:nvGraphicFramePr>
          <p:xfrm>
            <a:off x="4876800" y="3048000"/>
            <a:ext cx="3581400" cy="2971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9" name="Picture 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324600" y="3934522"/>
              <a:ext cx="838200" cy="739140"/>
            </a:xfrm>
            <a:prstGeom prst="rect">
              <a:avLst/>
            </a:prstGeom>
            <a:noFill/>
            <a:ln w="9525">
              <a:noFill/>
              <a:miter lim="800000"/>
              <a:headEnd/>
              <a:tailEnd/>
            </a:ln>
          </p:spPr>
        </p:pic>
        <p:sp>
          <p:nvSpPr>
            <p:cNvPr id="18" name="TextBox 17"/>
            <p:cNvSpPr txBox="1"/>
            <p:nvPr/>
          </p:nvSpPr>
          <p:spPr>
            <a:xfrm>
              <a:off x="5867400" y="4552890"/>
              <a:ext cx="1814176" cy="307777"/>
            </a:xfrm>
            <a:prstGeom prst="rect">
              <a:avLst/>
            </a:prstGeom>
            <a:noFill/>
          </p:spPr>
          <p:txBody>
            <a:bodyPr wrap="square" rtlCol="0">
              <a:spAutoFit/>
            </a:bodyPr>
            <a:lstStyle/>
            <a:p>
              <a:r>
                <a:rPr lang="en-US" sz="1400" b="1" i="1" dirty="0" smtClean="0">
                  <a:solidFill>
                    <a:srgbClr val="333333"/>
                  </a:solidFill>
                  <a:latin typeface="+mn-lt"/>
                  <a:ea typeface="+mn-ea"/>
                </a:rPr>
                <a:t>Maintenance</a:t>
              </a:r>
            </a:p>
          </p:txBody>
        </p:sp>
        <p:sp>
          <p:nvSpPr>
            <p:cNvPr id="34" name="TextBox 33"/>
            <p:cNvSpPr txBox="1"/>
            <p:nvPr/>
          </p:nvSpPr>
          <p:spPr>
            <a:xfrm>
              <a:off x="5867400" y="3578423"/>
              <a:ext cx="1747594" cy="307777"/>
            </a:xfrm>
            <a:prstGeom prst="rect">
              <a:avLst/>
            </a:prstGeom>
            <a:noFill/>
          </p:spPr>
          <p:txBody>
            <a:bodyPr wrap="none" rtlCol="0">
              <a:spAutoFit/>
            </a:bodyPr>
            <a:lstStyle/>
            <a:p>
              <a:pPr algn="l"/>
              <a:r>
                <a:rPr lang="en-US" sz="1400" i="1" dirty="0" smtClean="0">
                  <a:solidFill>
                    <a:srgbClr val="333333"/>
                  </a:solidFill>
                  <a:latin typeface="+mn-lt"/>
                  <a:ea typeface="+mn-ea"/>
                </a:rPr>
                <a:t>Utilization / forecast</a:t>
              </a:r>
            </a:p>
          </p:txBody>
        </p:sp>
        <p:sp>
          <p:nvSpPr>
            <p:cNvPr id="35" name="TextBox 34"/>
            <p:cNvSpPr txBox="1"/>
            <p:nvPr/>
          </p:nvSpPr>
          <p:spPr>
            <a:xfrm>
              <a:off x="6966342" y="5331023"/>
              <a:ext cx="1539204" cy="307777"/>
            </a:xfrm>
            <a:prstGeom prst="rect">
              <a:avLst/>
            </a:prstGeom>
            <a:noFill/>
          </p:spPr>
          <p:txBody>
            <a:bodyPr wrap="none" rtlCol="0">
              <a:spAutoFit/>
            </a:bodyPr>
            <a:lstStyle/>
            <a:p>
              <a:pPr algn="l"/>
              <a:r>
                <a:rPr lang="en-US" sz="1400" i="1" dirty="0" smtClean="0">
                  <a:solidFill>
                    <a:srgbClr val="333333"/>
                  </a:solidFill>
                  <a:latin typeface="+mn-lt"/>
                  <a:ea typeface="+mn-ea"/>
                </a:rPr>
                <a:t>Reclaim capacity</a:t>
              </a:r>
            </a:p>
          </p:txBody>
        </p:sp>
        <p:sp>
          <p:nvSpPr>
            <p:cNvPr id="36" name="TextBox 35"/>
            <p:cNvSpPr txBox="1"/>
            <p:nvPr/>
          </p:nvSpPr>
          <p:spPr>
            <a:xfrm>
              <a:off x="4800600" y="5334000"/>
              <a:ext cx="1845377" cy="307777"/>
            </a:xfrm>
            <a:prstGeom prst="rect">
              <a:avLst/>
            </a:prstGeom>
            <a:noFill/>
          </p:spPr>
          <p:txBody>
            <a:bodyPr wrap="none" rtlCol="0">
              <a:spAutoFit/>
            </a:bodyPr>
            <a:lstStyle/>
            <a:p>
              <a:pPr algn="l"/>
              <a:r>
                <a:rPr lang="en-US" sz="1400" i="1" dirty="0" smtClean="0">
                  <a:solidFill>
                    <a:srgbClr val="333333"/>
                  </a:solidFill>
                  <a:latin typeface="+mn-lt"/>
                  <a:ea typeface="+mn-ea"/>
                </a:rPr>
                <a:t>Orchestrate changes</a:t>
              </a:r>
            </a:p>
          </p:txBody>
        </p:sp>
      </p:grpSp>
      <p:grpSp>
        <p:nvGrpSpPr>
          <p:cNvPr id="26" name="Group 25"/>
          <p:cNvGrpSpPr/>
          <p:nvPr/>
        </p:nvGrpSpPr>
        <p:grpSpPr>
          <a:xfrm>
            <a:off x="838200" y="1447800"/>
            <a:ext cx="3048000" cy="1295400"/>
            <a:chOff x="838200" y="1676400"/>
            <a:chExt cx="3048000" cy="1295400"/>
          </a:xfrm>
        </p:grpSpPr>
        <p:cxnSp>
          <p:nvCxnSpPr>
            <p:cNvPr id="23" name="Straight Arrow Connector 22"/>
            <p:cNvCxnSpPr/>
            <p:nvPr/>
          </p:nvCxnSpPr>
          <p:spPr bwMode="auto">
            <a:xfrm flipH="1">
              <a:off x="3276600" y="1676400"/>
              <a:ext cx="609600" cy="45720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14" name="Rounded Rectangle 13"/>
            <p:cNvSpPr/>
            <p:nvPr/>
          </p:nvSpPr>
          <p:spPr bwMode="auto">
            <a:xfrm>
              <a:off x="838200" y="2209800"/>
              <a:ext cx="3048000" cy="762000"/>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Ensure and Restore</a:t>
              </a:r>
              <a:br>
                <a:rPr lang="en-US" sz="1800" dirty="0" smtClean="0">
                  <a:solidFill>
                    <a:srgbClr val="FFFFFF"/>
                  </a:solidFill>
                </a:rPr>
              </a:br>
              <a:r>
                <a:rPr lang="en-US" sz="1800" dirty="0" smtClean="0">
                  <a:solidFill>
                    <a:srgbClr val="FFFFFF"/>
                  </a:solidFill>
                </a:rPr>
                <a:t>Service Levels</a:t>
              </a:r>
            </a:p>
          </p:txBody>
        </p:sp>
      </p:grpSp>
      <p:grpSp>
        <p:nvGrpSpPr>
          <p:cNvPr id="28" name="Group 27"/>
          <p:cNvGrpSpPr/>
          <p:nvPr/>
        </p:nvGrpSpPr>
        <p:grpSpPr>
          <a:xfrm>
            <a:off x="5029200" y="1447801"/>
            <a:ext cx="3048000" cy="1295399"/>
            <a:chOff x="5029200" y="1676401"/>
            <a:chExt cx="3048000" cy="1295399"/>
          </a:xfrm>
        </p:grpSpPr>
        <p:cxnSp>
          <p:nvCxnSpPr>
            <p:cNvPr id="24" name="Straight Arrow Connector 23"/>
            <p:cNvCxnSpPr/>
            <p:nvPr/>
          </p:nvCxnSpPr>
          <p:spPr bwMode="auto">
            <a:xfrm>
              <a:off x="5181600" y="1676401"/>
              <a:ext cx="533400" cy="457199"/>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7" name="Rounded Rectangle 36"/>
            <p:cNvSpPr/>
            <p:nvPr/>
          </p:nvSpPr>
          <p:spPr bwMode="auto">
            <a:xfrm>
              <a:off x="5029200" y="2209800"/>
              <a:ext cx="3048000" cy="762000"/>
            </a:xfrm>
            <a:prstGeom prst="roundRect">
              <a:avLst/>
            </a:prstGeom>
            <a:ln>
              <a:headEnd/>
              <a:tailEnd/>
            </a:ln>
          </p:spPr>
          <p:style>
            <a:lnRef idx="3">
              <a:schemeClr val="lt1"/>
            </a:lnRef>
            <a:fillRef idx="1">
              <a:schemeClr val="accent5"/>
            </a:fillRef>
            <a:effectRef idx="1">
              <a:schemeClr val="accent5"/>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Optimize for</a:t>
              </a:r>
              <a:br>
                <a:rPr lang="en-US" sz="1800" dirty="0" smtClean="0">
                  <a:solidFill>
                    <a:srgbClr val="FFFFFF"/>
                  </a:solidFill>
                </a:rPr>
              </a:br>
              <a:r>
                <a:rPr lang="en-US" sz="1800" dirty="0" smtClean="0">
                  <a:solidFill>
                    <a:srgbClr val="FFFFFF"/>
                  </a:solidFill>
                </a:rPr>
                <a:t>Efficiency and Cost</a:t>
              </a:r>
            </a:p>
          </p:txBody>
        </p:sp>
      </p:grpSp>
      <p:cxnSp>
        <p:nvCxnSpPr>
          <p:cNvPr id="4" name="Straight Connector 3"/>
          <p:cNvCxnSpPr/>
          <p:nvPr/>
        </p:nvCxnSpPr>
        <p:spPr bwMode="auto">
          <a:xfrm>
            <a:off x="344557" y="2915476"/>
            <a:ext cx="8375373" cy="1"/>
          </a:xfrm>
          <a:prstGeom prst="line">
            <a:avLst/>
          </a:prstGeom>
          <a:solidFill>
            <a:srgbClr val="0095D3"/>
          </a:solidFill>
          <a:ln w="57150" cap="flat" cmpd="sng" algn="ctr">
            <a:solidFill>
              <a:schemeClr val="tx2">
                <a:lumMod val="60000"/>
                <a:lumOff val="40000"/>
              </a:schemeClr>
            </a:solidFill>
            <a:prstDash val="sysDot"/>
            <a:round/>
            <a:headEnd type="none" w="med" len="med"/>
            <a:tailEnd type="none" w="med" len="med"/>
          </a:ln>
          <a:effectLst/>
        </p:spPr>
      </p:cxnSp>
      <p:grpSp>
        <p:nvGrpSpPr>
          <p:cNvPr id="27" name="Group 26"/>
          <p:cNvGrpSpPr/>
          <p:nvPr/>
        </p:nvGrpSpPr>
        <p:grpSpPr>
          <a:xfrm>
            <a:off x="914400" y="5685184"/>
            <a:ext cx="7239000" cy="457200"/>
            <a:chOff x="914400" y="5685184"/>
            <a:chExt cx="7239000" cy="457200"/>
          </a:xfrm>
        </p:grpSpPr>
        <p:grpSp>
          <p:nvGrpSpPr>
            <p:cNvPr id="5" name="Group 4"/>
            <p:cNvGrpSpPr/>
            <p:nvPr/>
          </p:nvGrpSpPr>
          <p:grpSpPr>
            <a:xfrm>
              <a:off x="914400" y="5685184"/>
              <a:ext cx="7239000" cy="457200"/>
              <a:chOff x="914400" y="5791200"/>
              <a:chExt cx="7239000" cy="457200"/>
            </a:xfrm>
          </p:grpSpPr>
          <p:sp>
            <p:nvSpPr>
              <p:cNvPr id="38" name="Rounded Rectangle 37"/>
              <p:cNvSpPr/>
              <p:nvPr/>
            </p:nvSpPr>
            <p:spPr bwMode="auto">
              <a:xfrm>
                <a:off x="914400" y="5791200"/>
                <a:ext cx="3048000" cy="457200"/>
              </a:xfrm>
              <a:prstGeom prst="roundRect">
                <a:avLst/>
              </a:prstGeom>
              <a:noFill/>
              <a:ln>
                <a:noFill/>
                <a:headEnd/>
                <a:tailEnd/>
              </a:ln>
            </p:spPr>
            <p:style>
              <a:lnRef idx="3">
                <a:schemeClr val="lt1"/>
              </a:lnRef>
              <a:fillRef idx="1">
                <a:schemeClr val="accent4"/>
              </a:fillRef>
              <a:effectRef idx="1">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800" i="1" dirty="0" smtClean="0">
                    <a:solidFill>
                      <a:schemeClr val="tx1"/>
                    </a:solidFill>
                  </a:rPr>
                  <a:t>Reactive</a:t>
                </a:r>
              </a:p>
            </p:txBody>
          </p:sp>
          <p:cxnSp>
            <p:nvCxnSpPr>
              <p:cNvPr id="40" name="Straight Arrow Connector 39"/>
              <p:cNvCxnSpPr/>
              <p:nvPr/>
            </p:nvCxnSpPr>
            <p:spPr bwMode="auto">
              <a:xfrm>
                <a:off x="4303889" y="6018572"/>
                <a:ext cx="409222" cy="0"/>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sp>
            <p:nvSpPr>
              <p:cNvPr id="41" name="Rounded Rectangle 40"/>
              <p:cNvSpPr/>
              <p:nvPr/>
            </p:nvSpPr>
            <p:spPr bwMode="auto">
              <a:xfrm>
                <a:off x="5105400" y="5791200"/>
                <a:ext cx="3048000" cy="457200"/>
              </a:xfrm>
              <a:prstGeom prst="roundRect">
                <a:avLst/>
              </a:prstGeom>
              <a:noFill/>
              <a:ln>
                <a:noFill/>
                <a:headEnd/>
                <a:tailEnd/>
              </a:ln>
            </p:spPr>
            <p:style>
              <a:lnRef idx="3">
                <a:schemeClr val="lt1"/>
              </a:lnRef>
              <a:fillRef idx="1">
                <a:schemeClr val="accent5"/>
              </a:fillRef>
              <a:effectRef idx="1">
                <a:schemeClr val="accent5"/>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800" i="1" dirty="0" smtClean="0">
                    <a:solidFill>
                      <a:schemeClr val="tx1"/>
                    </a:solidFill>
                  </a:rPr>
                  <a:t>Proactive</a:t>
                </a:r>
              </a:p>
            </p:txBody>
          </p:sp>
        </p:grpSp>
        <p:cxnSp>
          <p:nvCxnSpPr>
            <p:cNvPr id="39" name="Straight Arrow Connector 38"/>
            <p:cNvCxnSpPr/>
            <p:nvPr/>
          </p:nvCxnSpPr>
          <p:spPr bwMode="auto">
            <a:xfrm flipV="1">
              <a:off x="4512736" y="5700889"/>
              <a:ext cx="2820" cy="406406"/>
            </a:xfrm>
            <a:prstGeom prst="straightConnector1">
              <a:avLst/>
            </a:prstGeom>
            <a:ln>
              <a:headEnd type="none" w="med" len="med"/>
              <a:tailEnd type="none"/>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49399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_MYhoPiVQkGatAbroLhvM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Pwhf5ahoUkqeyFe1J.uGi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uh5MNBeMxUS62fmCEpFz6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bo.1jvAd9ECt3Xf.lcDmV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bo.1jvAd9ECt3Xf.lcDmV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bo.1jvAd9ECt3Xf.lcDmV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Y_ckPkqGJk.4OEL_Vkteb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Ot56wbkSik.Y13V0De__e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cRqEMf7WXk6ajjh.nnM2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wDtxRyL60KUkn7evm.L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Y_ckPkqGJk.4OEL_Vkteb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Ot56wbkSik.Y13V0De__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cRqEMf7WXk6ajjh.nnM2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Y_ckPkqGJk.4OEL_Vkteb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Ot56wbkSik.Y13V0De__e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cRqEMf7WXk6ajjh.nnM2o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5PR56V.5i0ymEgqo56GyJ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_MYhoPiVQkGatAbroLhvM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bo.1jvAd9ECt3Xf.lcDmV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cTUDAwmRtEiPlE9oycsV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bmIsVOHSUyNUXbsa0C9f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ayjrDI.TDUWuEX35ijCtC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YN7fVvFM30uHxJSY8YmZ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Pwhf5ahoUkqeyFe1J.uGi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XDgpduqABkCkDZXalZUIv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uh5MNBeMxUS62fmCEpFz6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UrFT6F0vEOcs_MTykCKf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SU9MG23BeEuqQapy9gstP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tcXTGB1WO0qrv_LTxeWjm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U9MG23BeEuqQapy9gstP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tcXTGB1WO0qrv_LTxeWjm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lCP4mBmCUGmOUlBPr20f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H47UcwLn0GX2Qm3Y0yUl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v40GDbWU8Eav1.dCKSz1R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Melv4nGZ06UVfqpVFAux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sAtwLGmgE2CnOuS4kGIZ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OfkZwBJErUig7DpANK64X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kOcWazErUmzLOyaKL8O_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SRAdaQn.nUy1jvkId8qNr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GOes14Txr0OxlM420v_Fh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2ZpQ.fWK0C0cQ3kjFd5B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bnP2JArdUqARmQp3MZd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8KXnJzuHkmLA3cxa4A7m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jUt.f2_gBk6w2G1GN5QjT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qLSQ7cPC7EasWgh61zK2B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VYknXUsv2U.gFlEZcCEYm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gPA1pK6AuUGTQ1sUG8aD.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gPA1pK6AuUGTQ1sUG8aD.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ATMqt4RQEuEpRirl3Yy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kfyuB4.VUyaYxl.EWeE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vyEOETJEWmJKq8sWL6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KyyYQQESkqf408Ooqqa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9EiQQ9fW06J.nxWqwvB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UGuGFK_XEKIIwJ.YPHf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Jtvj3ZZ8kmky5iKfqz3p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p_4i7Aho0qeuoEcreHT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es_L1vTBkCcrBBvGv7n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EGPQMJM_EKuhihnqxwq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azDnCRjskS1lqzdCzKIz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zUEphGrkEq0is_Atw_I9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o_ENx1l0kGKH1MA2J27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5sj.8q.LT027TbYKwkMp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V3TttwoQUKrxWmSsnhR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FF5sxAlDkqDhPL_wiHU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Zasq6UjOEWqFzOQJRfCN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LQ621XkREu1Z6hur4HB0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gI8okFR2UOgMcDepu68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jOedxd8d0SLEYri2jZjE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1.UOoDSF8E.xrssSVuxy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7AUzzMT.ESMFfLBQi8on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MGUoWiJwUy1ujHA3pDd4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NM7IVV43C0Sct0QPbhz_0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HzC4KARe302IJhPbkCfmV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r8LSkYbBUq1YMaqkZKw1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gVi_CjV_k.SWvHfr9fP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PuCSl2huEioK5Jvijdz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WeLFFg51oEmYFJSbQarO7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G0yVdH9SEWWJcEFWS7YR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0juC8LSY0WwnDFwXKQDF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CnqNmMHvGk61o0ItzJAD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chmvd5mhjkqQXcJc3d.4c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jGT7CUdckaiTb36GZVno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ntekomJOkSiC3fcIu340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e2Ze894dtUqScGMX.Gx05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vrJT.42C0CEylsDg5o1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eCBssZC_ECDP6mU2Op.7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fjzsSRkgUapVztLXQgdX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yGrlhKikK3YrLsK88Oh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qcoATsL0kSe5f2unyI7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xZJZMcZM0WSIqwcDO0GQ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itT2_orxECFlGIxTieVh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XmucwgMV0OWFX5kDubf9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U_X.3APNS06Ck4k8n.UD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SB709uFv0.wFG6I_424J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NHqsV6iPEO2fhwoAwDa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1P0j3KYd0SW97_Ub669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attNKmcMkObUwlo0VOP4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M0akvZJ8eEKfefDkjmYCZ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z0SJRTu1kmRT6LM8Ftmm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53.pBXLRdEWANmaTseSr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5iFygFX8pUuBqAIo3_Gu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Ot56wbkSik.Y13V0De__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WF5KLEX8RkuPtVX22k7G5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LmwBm_pRkyAgKx2uNJMC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b.gQlZS_U6kqg9pruDip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fkOGa23EEiJsIsNMu0H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cRqEMf7WXk6ajjh.nnM2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IDzgmPRAUqt1rt3PZOoe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Y_ckPkqGJk.4OEL_Vkteb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urUnYu8SUkm2CBfg3.lk9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4f3hapX5BEWpYsfDDDzPU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pHinPoZQkWPN_ULjXA0L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L4UGcMuw0S3dxI_Z.ZwC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O0Bvi3fF0GTAeCAqF_pl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pvjb1d1rEStx_7Zrdnds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8PzUVzADH02PsBV9vcLMR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KKWjPCxaJkiUYc_a4SG9n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YndwvBK.Eq1PviKqNzt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0PdOYWgEEaPshb7DzLQr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mvoNaXBfyEmGm7o5TjB8N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NYftV2nouU6ScAUOJ_50Y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89I5xzzC0G.Vc9h6rbRs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H.XzFZBuEkCLGelC9Ivz7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j5ljbY_NEOsgvZ9TVHVb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9j18o_ZbUO11HmfufTVz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5rTqSe.HUO70BjJwfYm2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UYTU287Mz0CH2zKnpRRxl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mMwChmR7lkS1U4Ke1W4md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YpRxOcCoDkCLjSiGwHXTC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pvZYOJEEUC0UgQOFFUx.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Uk.9qg9UkuHZMsbzHhEu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J84746Rx0WBBA_H8QmH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8xBFUogwwU.IPkaUpd.wx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2xQghzvEEiS80BwnNIND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c4F1DfEGiEi6F5py2uv4B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eAiDyTrZkCCgy30M99S2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Uk.9qg9UkuHZMsbzHhEu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J84746Rx0WBBA_H8QmH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D7pkKz_eEOwfY1Sz5XdyA"/>
</p:tagLst>
</file>

<file path=ppt/theme/theme1.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CIA Dark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C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B087F54830A443B7E794B987319BBC" ma:contentTypeVersion="0" ma:contentTypeDescription="Create a new document." ma:contentTypeScope="" ma:versionID="34ab54cae5f4ca11ef75d6b1af35486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DA0DE-621D-44F0-A109-6CA5AEE202D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8A90DBE3-98C9-454A-85D3-102551FC7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1E8E36B-4E5F-43DF-8838-C8D4D7E934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VMware_template_091002</Template>
  <TotalTime>24499</TotalTime>
  <Words>2568</Words>
  <Application>Microsoft Macintosh PowerPoint</Application>
  <PresentationFormat>On-screen Show (4:3)</PresentationFormat>
  <Paragraphs>472</Paragraphs>
  <Slides>24</Slides>
  <Notes>15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VMware Confidential</vt:lpstr>
      <vt:lpstr>VMware Non-Confidential</vt:lpstr>
      <vt:lpstr>NCIA Dark Blue theme</vt:lpstr>
      <vt:lpstr>think-cell Slide</vt:lpstr>
      <vt:lpstr>IT Trends and Industry Vision</vt:lpstr>
      <vt:lpstr>Agenda</vt:lpstr>
      <vt:lpstr>The Shifting Landscape</vt:lpstr>
      <vt:lpstr>PowerPoint Presentation</vt:lpstr>
      <vt:lpstr>The Problem – Complexity, Inefficiency, Inflexibility</vt:lpstr>
      <vt:lpstr>Phase 1: Data Center Consolidation</vt:lpstr>
      <vt:lpstr>Continue with Virtualization of Workloads</vt:lpstr>
      <vt:lpstr>Phase 2: The Journey From Virtualization to SDDC</vt:lpstr>
      <vt:lpstr>Major Roles of Operations Management</vt:lpstr>
      <vt:lpstr>Virtualization Operations Predictive Analysis</vt:lpstr>
      <vt:lpstr>Software Defined Storage</vt:lpstr>
      <vt:lpstr>Transform the Network with Virtualization</vt:lpstr>
      <vt:lpstr>Automated Service Provisioning Improves Agility</vt:lpstr>
      <vt:lpstr>SDDC Improves Agility and Reduces Cost</vt:lpstr>
      <vt:lpstr>Benefits Achieved by SDDC (total customer base)</vt:lpstr>
      <vt:lpstr>Phase 3: Hybrid Cloud Computing</vt:lpstr>
      <vt:lpstr>How Does the SDDC fit within the Hybrid Cloud?</vt:lpstr>
      <vt:lpstr>A New Architecture for End User Computing</vt:lpstr>
      <vt:lpstr>Best Practice: Transforming the Role of the Organization</vt:lpstr>
      <vt:lpstr>Best Practice: Establish the Business Model</vt:lpstr>
      <vt:lpstr>Benefits of Transformation to IT as a Service</vt:lpstr>
      <vt:lpstr>Challenges to Expect on the Journey</vt:lpstr>
      <vt:lpstr>Experience Matters – VMware is the SDDC and EUC Leader</vt:lpstr>
      <vt:lpstr>Questions???</vt:lpstr>
    </vt:vector>
  </TitlesOfParts>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Evan M. Silberman</cp:lastModifiedBy>
  <cp:revision>1290</cp:revision>
  <cp:lastPrinted>2012-11-19T20:05:13Z</cp:lastPrinted>
  <dcterms:created xsi:type="dcterms:W3CDTF">2009-09-29T17:45:03Z</dcterms:created>
  <dcterms:modified xsi:type="dcterms:W3CDTF">2013-07-01T13:44:06Z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0x010100F0B087F54830A443B7E794B987319BBC</vt:lpwstr>
  </property>
</Properties>
</file>