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7"/>
  </p:sldMasterIdLst>
  <p:notesMasterIdLst>
    <p:notesMasterId r:id="rId34"/>
  </p:notesMasterIdLst>
  <p:handoutMasterIdLst>
    <p:handoutMasterId r:id="rId35"/>
  </p:handoutMasterIdLst>
  <p:sldIdLst>
    <p:sldId id="365" r:id="rId8"/>
    <p:sldId id="366" r:id="rId9"/>
    <p:sldId id="273" r:id="rId10"/>
    <p:sldId id="367" r:id="rId11"/>
    <p:sldId id="425" r:id="rId12"/>
    <p:sldId id="434" r:id="rId13"/>
    <p:sldId id="370" r:id="rId14"/>
    <p:sldId id="443" r:id="rId15"/>
    <p:sldId id="352" r:id="rId16"/>
    <p:sldId id="400" r:id="rId17"/>
    <p:sldId id="437" r:id="rId18"/>
    <p:sldId id="407" r:id="rId19"/>
    <p:sldId id="415" r:id="rId20"/>
    <p:sldId id="431" r:id="rId21"/>
    <p:sldId id="440" r:id="rId22"/>
    <p:sldId id="426" r:id="rId23"/>
    <p:sldId id="421" r:id="rId24"/>
    <p:sldId id="432" r:id="rId25"/>
    <p:sldId id="438" r:id="rId26"/>
    <p:sldId id="417" r:id="rId27"/>
    <p:sldId id="397" r:id="rId28"/>
    <p:sldId id="441" r:id="rId29"/>
    <p:sldId id="439" r:id="rId30"/>
    <p:sldId id="399" r:id="rId31"/>
    <p:sldId id="384" r:id="rId32"/>
    <p:sldId id="394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443"/>
    <a:srgbClr val="000000"/>
    <a:srgbClr val="CC0000"/>
    <a:srgbClr val="FF0000"/>
    <a:srgbClr val="ED1D24"/>
    <a:srgbClr val="FF9396"/>
    <a:srgbClr val="FFB7B7"/>
    <a:srgbClr val="F0F0F0"/>
    <a:srgbClr val="C0C0C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88275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 snapToGrid="0">
      <p:cViewPr varScale="1">
        <p:scale>
          <a:sx n="82" d="100"/>
          <a:sy n="82" d="100"/>
        </p:scale>
        <p:origin x="199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170583" cy="482028"/>
          </a:xfrm>
          <a:prstGeom prst="rect">
            <a:avLst/>
          </a:prstGeom>
        </p:spPr>
        <p:txBody>
          <a:bodyPr vert="horz" lIns="94805" tIns="47403" rIns="94805" bIns="47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6" y="1"/>
            <a:ext cx="3170583" cy="482028"/>
          </a:xfrm>
          <a:prstGeom prst="rect">
            <a:avLst/>
          </a:prstGeom>
        </p:spPr>
        <p:txBody>
          <a:bodyPr vert="horz" lIns="94805" tIns="47403" rIns="94805" bIns="47403" rtlCol="0"/>
          <a:lstStyle>
            <a:lvl1pPr algn="r">
              <a:defRPr sz="1200"/>
            </a:lvl1pPr>
          </a:lstStyle>
          <a:p>
            <a:fld id="{E273585E-6476-44BE-9759-23AC252869B6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174"/>
            <a:ext cx="3170583" cy="482028"/>
          </a:xfrm>
          <a:prstGeom prst="rect">
            <a:avLst/>
          </a:prstGeom>
        </p:spPr>
        <p:txBody>
          <a:bodyPr vert="horz" lIns="94805" tIns="47403" rIns="94805" bIns="47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6" y="9119174"/>
            <a:ext cx="3170583" cy="482028"/>
          </a:xfrm>
          <a:prstGeom prst="rect">
            <a:avLst/>
          </a:prstGeom>
        </p:spPr>
        <p:txBody>
          <a:bodyPr vert="horz" lIns="94805" tIns="47403" rIns="94805" bIns="47403" rtlCol="0" anchor="b"/>
          <a:lstStyle>
            <a:lvl1pPr algn="r">
              <a:defRPr sz="1200"/>
            </a:lvl1pPr>
          </a:lstStyle>
          <a:p>
            <a:fld id="{32622848-6263-4487-8129-D608FDEF3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9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05" tIns="48304" rIns="96605" bIns="483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05" tIns="48304" rIns="96605" bIns="48304" rtlCol="0"/>
          <a:lstStyle>
            <a:lvl1pPr algn="r">
              <a:defRPr sz="1200"/>
            </a:lvl1pPr>
          </a:lstStyle>
          <a:p>
            <a:fld id="{013258EA-C0E7-4284-B075-1B311830E7E1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1738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4" rIns="96605" bIns="483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81"/>
            <a:ext cx="5852160" cy="3780472"/>
          </a:xfrm>
          <a:prstGeom prst="rect">
            <a:avLst/>
          </a:prstGeom>
        </p:spPr>
        <p:txBody>
          <a:bodyPr vert="horz" lIns="96605" tIns="48304" rIns="96605" bIns="483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7"/>
            <a:ext cx="3169920" cy="481726"/>
          </a:xfrm>
          <a:prstGeom prst="rect">
            <a:avLst/>
          </a:prstGeom>
        </p:spPr>
        <p:txBody>
          <a:bodyPr vert="horz" lIns="96605" tIns="48304" rIns="96605" bIns="483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7"/>
            <a:ext cx="3169920" cy="481726"/>
          </a:xfrm>
          <a:prstGeom prst="rect">
            <a:avLst/>
          </a:prstGeom>
        </p:spPr>
        <p:txBody>
          <a:bodyPr vert="horz" lIns="96605" tIns="48304" rIns="96605" bIns="48304" rtlCol="0" anchor="b"/>
          <a:lstStyle>
            <a:lvl1pPr algn="r">
              <a:defRPr sz="1200"/>
            </a:lvl1pPr>
          </a:lstStyle>
          <a:p>
            <a:fld id="{EC219B96-211A-43B2-84AD-5E43BBB6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9B96-211A-43B2-84AD-5E43BBB60C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2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This slide shows the different places where our code automates.</a:t>
            </a:r>
            <a:endParaRPr lang="en-US" sz="2100" dirty="0" smtClean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9B96-211A-43B2-84AD-5E43BBB60C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9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9B96-211A-43B2-84AD-5E43BBB60C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4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05F-7959-40F2-B88F-F1EFC65C3E4F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9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6B3B-5952-4750-BAD4-2BB817980A12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68CE-4F4C-4193-993D-897AF69BBFA2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5431" y="1295400"/>
            <a:ext cx="8155169" cy="4033293"/>
          </a:xfrm>
        </p:spPr>
        <p:txBody>
          <a:bodyPr/>
          <a:lstStyle>
            <a:lvl1pPr>
              <a:buClr>
                <a:srgbClr val="173D5F"/>
              </a:buClr>
              <a:buFont typeface="Arial" pitchFamily="34" charset="0"/>
              <a:buChar char="•"/>
              <a:defRPr/>
            </a:lvl1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59" y="809785"/>
            <a:ext cx="7886700" cy="8648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C26D-EE35-479B-AEDF-54F6D996EAF7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EAAF-6C0C-4760-BD78-EBD79D2427AD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83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116B-0F74-4C79-ADEB-2136ED1B2EB3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24502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B56-7DF6-4C82-A5C7-BB3386DA567F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8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364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1-381E-4AAD-B7C6-05B0918936C3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7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318B-D7AD-4662-84DC-DFF3F2CAFABE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2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60F-285D-4019-86C8-A54A4E8A599D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23F3-E7D8-4D6A-901D-8176F297A79C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4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CE9A-A59E-436D-81D9-6E3CAFDA38EE}" type="datetime1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9D46-5D97-4999-AC62-BFAFB23B9C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Users\yosephhabtemariam\Desktop\MIKE\logo-high-quality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14" y="204324"/>
            <a:ext cx="1874520" cy="2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06056" y="622818"/>
            <a:ext cx="8136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linkedin.com/in/stephanefymat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linkedin.com/in/laurenwul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rascale.com/vmware-prom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0"/>
            <a:ext cx="9144000" cy="210151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1" name="Picture 3" descr="C:\Users\yosephhabtemariam\Desktop\logo-inrascale-highquality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67" y="2562516"/>
            <a:ext cx="3754040" cy="8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7895" y="4848653"/>
            <a:ext cx="7772400" cy="78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300" b="1" dirty="0" smtClean="0">
                <a:latin typeface="Century Gothic" pitchFamily="34" charset="0"/>
              </a:rPr>
              <a:t>Introducing: Infrascale VMware Backup</a:t>
            </a:r>
            <a:endParaRPr lang="en-US" sz="2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2742" y="1825483"/>
            <a:ext cx="5653917" cy="11483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Off-page Connector 16"/>
          <p:cNvSpPr/>
          <p:nvPr/>
        </p:nvSpPr>
        <p:spPr>
          <a:xfrm rot="16200000">
            <a:off x="1098104" y="1411138"/>
            <a:ext cx="1145595" cy="1996320"/>
          </a:xfrm>
          <a:prstGeom prst="flowChartOffpageConnector">
            <a:avLst/>
          </a:prstGeom>
          <a:solidFill>
            <a:srgbClr val="CC4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2742" y="3110586"/>
            <a:ext cx="5653917" cy="11483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Off-page Connector 15"/>
          <p:cNvSpPr/>
          <p:nvPr/>
        </p:nvSpPr>
        <p:spPr>
          <a:xfrm rot="16200000">
            <a:off x="1098105" y="2696240"/>
            <a:ext cx="1145595" cy="1996321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itchFamily="34" charset="0"/>
              </a:rPr>
              <a:t>Why Address VMware directly?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284" y="1303412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itchFamily="34" charset="0"/>
              </a:rPr>
              <a:t>Growing</a:t>
            </a:r>
            <a:r>
              <a:rPr lang="en-US" sz="2000" dirty="0">
                <a:latin typeface="Century Gothic" pitchFamily="34" charset="0"/>
              </a:rPr>
              <a:t> Rapidly</a:t>
            </a:r>
            <a:endParaRPr lang="en-US" sz="2000" i="1" dirty="0">
              <a:latin typeface="Century Gothic" pitchFamily="34" charset="0"/>
            </a:endParaRP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3489" y="2089147"/>
            <a:ext cx="13019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entury Gothic" pitchFamily="34" charset="0"/>
              </a:rPr>
              <a:t>50%+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3895" y="2060029"/>
            <a:ext cx="318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of business server workloads are now virtualized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6083" y="2845547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entury Gothic" pitchFamily="34" charset="0"/>
              </a:rPr>
              <a:t>Gartner </a:t>
            </a:r>
            <a:r>
              <a:rPr lang="en-US" i="1" dirty="0" smtClean="0">
                <a:latin typeface="Century Gothic" pitchFamily="34" charset="0"/>
              </a:rPr>
              <a:t>Group</a:t>
            </a:r>
            <a:endParaRPr lang="en-US" i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390" y="3354392"/>
            <a:ext cx="1029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Century Gothic" pitchFamily="34" charset="0"/>
              </a:rPr>
              <a:t>86%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3894" y="3339066"/>
            <a:ext cx="361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of server workloads will be virtualized within 18 months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489" y="4967069"/>
            <a:ext cx="71256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dirty="0">
                <a:latin typeface="Century Gothic" pitchFamily="34" charset="0"/>
              </a:rPr>
              <a:t>It’s a different </a:t>
            </a:r>
            <a:r>
              <a:rPr lang="en-US" i="1" dirty="0" smtClean="0">
                <a:latin typeface="Century Gothic" pitchFamily="34" charset="0"/>
              </a:rPr>
              <a:t>animal</a:t>
            </a:r>
            <a:endParaRPr lang="en-US" dirty="0" smtClean="0">
              <a:latin typeface="Century Gothic" pitchFamily="34" charset="0"/>
            </a:endParaRPr>
          </a:p>
          <a:p>
            <a:pPr marL="228600" indent="-228600"/>
            <a:endParaRPr lang="en-US" dirty="0" smtClean="0">
              <a:latin typeface="Century Gothic" pitchFamily="34" charset="0"/>
            </a:endParaRPr>
          </a:p>
          <a:p>
            <a:pPr marL="228600" indent="-228600"/>
            <a:r>
              <a:rPr lang="en-US" dirty="0" smtClean="0">
                <a:latin typeface="Century Gothic" pitchFamily="34" charset="0"/>
              </a:rPr>
              <a:t>Per-machine backup agents are susceptible to </a:t>
            </a:r>
            <a:r>
              <a:rPr lang="en-US" i="1" dirty="0" smtClean="0">
                <a:latin typeface="Century Gothic" pitchFamily="34" charset="0"/>
              </a:rPr>
              <a:t>Waste</a:t>
            </a:r>
            <a:r>
              <a:rPr lang="en-US" dirty="0" smtClean="0">
                <a:latin typeface="Century Gothic" pitchFamily="34" charset="0"/>
              </a:rPr>
              <a:t> and </a:t>
            </a:r>
            <a:r>
              <a:rPr lang="en-US" i="1" dirty="0" smtClean="0">
                <a:latin typeface="Century Gothic" pitchFamily="34" charset="0"/>
              </a:rPr>
              <a:t>Risk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67460" y="2158251"/>
            <a:ext cx="5886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CC4443"/>
                </a:solidFill>
              </a:rPr>
              <a:t>}</a:t>
            </a:r>
            <a:endParaRPr lang="en-US" sz="10000" dirty="0">
              <a:solidFill>
                <a:srgbClr val="CC44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45074"/>
            <a:ext cx="9144000" cy="3212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Century Gothic" pitchFamily="34" charset="0"/>
              </a:rPr>
              <a:t>Waste:</a:t>
            </a:r>
            <a:r>
              <a:rPr lang="en-US" sz="1600" dirty="0" smtClean="0">
                <a:latin typeface="Century Gothic" pitchFamily="34" charset="0"/>
              </a:rPr>
              <a:t> Time and money spent multiply by the number of VMs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1" name="Text Placeholder 22"/>
          <p:cNvSpPr txBox="1">
            <a:spLocks/>
          </p:cNvSpPr>
          <p:nvPr/>
        </p:nvSpPr>
        <p:spPr>
          <a:xfrm>
            <a:off x="425682" y="1442121"/>
            <a:ext cx="4291243" cy="21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lvl="0" indent="-228600"/>
            <a:r>
              <a:rPr lang="en-US" b="1" dirty="0" smtClean="0">
                <a:latin typeface="Century Gothic" pitchFamily="34" charset="0"/>
              </a:rPr>
              <a:t>Wasted man-hours</a:t>
            </a:r>
            <a:endParaRPr lang="en-US" b="1" dirty="0" smtClean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Install, schedule, run and report on each VM backup individually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Policy changes applied one agent at a time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Manual task to track new and migrated VM’s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>
          <a:xfrm>
            <a:off x="425683" y="3620022"/>
            <a:ext cx="4171370" cy="225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/>
            <a:r>
              <a:rPr lang="en-US" b="1" dirty="0" smtClean="0">
                <a:latin typeface="Century Gothic" pitchFamily="34" charset="0"/>
              </a:rPr>
              <a:t>Wasted money</a:t>
            </a:r>
            <a:endParaRPr lang="en-US" b="1" dirty="0" smtClean="0">
              <a:solidFill>
                <a:schemeClr val="tx1">
                  <a:tint val="75000"/>
                </a:schemeClr>
              </a:solidFill>
              <a:latin typeface="Century Gothic" pitchFamily="34" charset="0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License fee for each virtual machine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VM’s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easy to create,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each with OS and other duplicate data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 increased storage costs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Redo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 full backups on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migrated VMs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 increased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 storage costs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1" y="1439386"/>
            <a:ext cx="4234526" cy="39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682314"/>
            <a:ext cx="9144000" cy="3175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0197" y="4218306"/>
            <a:ext cx="7526103" cy="1844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Difficult to detect new and migrated VMs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 unprotected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 step recovery process: spin up VM, run the restore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RTO measured in hours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Even if backup an entire VM, if you can’t look into the virtual disk to retrieve files in question, you must restore entire VM  long RTO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Risk:</a:t>
            </a:r>
            <a:r>
              <a:rPr lang="en-US" sz="2000" dirty="0" smtClean="0">
                <a:latin typeface="Century Gothic" pitchFamily="34" charset="0"/>
              </a:rPr>
              <a:t> Undetected VMs and Long RTO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3" y="760877"/>
            <a:ext cx="3516047" cy="2697329"/>
          </a:xfrm>
          <a:prstGeom prst="rect">
            <a:avLst/>
          </a:prstGeo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826134" y="2712841"/>
            <a:ext cx="5071912" cy="2625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73D5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latin typeface="Century Gothic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8055" y="4285233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1" name="Right Arrow 20"/>
          <p:cNvSpPr/>
          <p:nvPr/>
        </p:nvSpPr>
        <p:spPr>
          <a:xfrm>
            <a:off x="638055" y="4990802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4" name="Right Arrow 23"/>
          <p:cNvSpPr/>
          <p:nvPr/>
        </p:nvSpPr>
        <p:spPr>
          <a:xfrm>
            <a:off x="638056" y="5766876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69" y="752057"/>
            <a:ext cx="4234125" cy="26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962926"/>
            <a:ext cx="9144000" cy="895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0196" y="1713470"/>
            <a:ext cx="7332327" cy="3947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VMware Data Protection needs vCenter to work, it cannot backup VMs on “standalone” hosts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Limits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 backup repository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size (2TB and 8TB)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works with VMware, so must have multiple backup tools for a mixed environment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Doesn’t work with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free version of ESXi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Doesn’t work with VMware RDM (Raw Device Mapping) in Physical Compatibility Mode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924" y="8577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entury Gothic" pitchFamily="34" charset="0"/>
              </a:rPr>
              <a:t>after all, they develop VMware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826134" y="2712841"/>
            <a:ext cx="5071912" cy="2625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73D5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latin typeface="Century Gothic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8055" y="1817254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1" name="Right Arrow 20"/>
          <p:cNvSpPr/>
          <p:nvPr/>
        </p:nvSpPr>
        <p:spPr>
          <a:xfrm>
            <a:off x="638055" y="2429822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9" name="Right Arrow 18"/>
          <p:cNvSpPr/>
          <p:nvPr/>
        </p:nvSpPr>
        <p:spPr>
          <a:xfrm>
            <a:off x="638055" y="3398043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9700"/>
            <a:ext cx="5923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not just use VMware’s own backup tools?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38055" y="2763993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6" name="Right Arrow 15"/>
          <p:cNvSpPr/>
          <p:nvPr/>
        </p:nvSpPr>
        <p:spPr>
          <a:xfrm>
            <a:off x="638055" y="3760508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</p:spTree>
    <p:extLst>
      <p:ext uri="{BB962C8B-B14F-4D97-AF65-F5344CB8AC3E}">
        <p14:creationId xmlns:p14="http://schemas.microsoft.com/office/powerpoint/2010/main" val="268687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3307" y="2790445"/>
            <a:ext cx="7886700" cy="545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Century Gothic" pitchFamily="34" charset="0"/>
              </a:rPr>
              <a:t>The </a:t>
            </a:r>
            <a:r>
              <a:rPr lang="en-US" sz="4000" b="1" dirty="0" smtClean="0">
                <a:latin typeface="Century Gothic" pitchFamily="34" charset="0"/>
              </a:rPr>
              <a:t>Infrascale</a:t>
            </a:r>
            <a:r>
              <a:rPr lang="en-US" sz="4000" dirty="0" smtClean="0">
                <a:latin typeface="Century Gothic" pitchFamily="34" charset="0"/>
              </a:rPr>
              <a:t> Solution</a:t>
            </a:r>
            <a:endParaRPr lang="en-US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5824" y="232670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Infrascale: </a:t>
            </a:r>
            <a:r>
              <a:rPr lang="en-US" sz="2000" dirty="0" smtClean="0">
                <a:latin typeface="Century Gothic" pitchFamily="34" charset="0"/>
              </a:rPr>
              <a:t>General Architecture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10" y="1095910"/>
            <a:ext cx="6367285" cy="50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Infrascale:</a:t>
            </a:r>
            <a:r>
              <a:rPr lang="en-US" sz="2000" dirty="0" smtClean="0">
                <a:latin typeface="Century Gothic" pitchFamily="34" charset="0"/>
              </a:rPr>
              <a:t> VMware Backup Architecture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2684" y="3701845"/>
            <a:ext cx="176981" cy="1548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3" y="954998"/>
            <a:ext cx="7006062" cy="54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11" y="2167003"/>
            <a:ext cx="3173597" cy="4015641"/>
          </a:xfrm>
          <a:prstGeom prst="rect">
            <a:avLst/>
          </a:prstGeom>
        </p:spPr>
      </p:pic>
      <p:sp>
        <p:nvSpPr>
          <p:cNvPr id="70" name="Content Placeholder 69"/>
          <p:cNvSpPr>
            <a:spLocks noGrp="1"/>
          </p:cNvSpPr>
          <p:nvPr>
            <p:ph idx="1"/>
          </p:nvPr>
        </p:nvSpPr>
        <p:spPr>
          <a:xfrm>
            <a:off x="631723" y="891799"/>
            <a:ext cx="8055077" cy="5623301"/>
          </a:xfrm>
        </p:spPr>
        <p:txBody>
          <a:bodyPr lIns="0" rIns="0"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vSphere integration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Eliminates need for guest OS-based agent backups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Look inside virtual disks, restore individual files/folders to virtual or physical servers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VM snapshots reduce strain on host resources and improve backup performance and enable instant restores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Track lifecycle of a VM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Automatically track and protect new VMs</a:t>
            </a:r>
          </a:p>
          <a:p>
            <a:pPr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vCenter integration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Auto-track migrating VMs, backups uninterrupted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Avoids repeating full backups of VMs on their new hosts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Consistent state of VMs maintained for restorability</a:t>
            </a:r>
          </a:p>
          <a:p>
            <a:pPr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Integrate with applications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SQL Server and Exchange integration enables item-level recovery</a:t>
            </a:r>
          </a:p>
          <a:p>
            <a:pPr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Integrate with vStorage APIs for Data Protection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Allows backup to skip unused sections of VMDKs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Allows differential and incremental backups of VMs</a:t>
            </a:r>
          </a:p>
          <a:p>
            <a:pPr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De-duplication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Leverage VMware’s CBT to capture differences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Use de-duplicate tech to remove wasteful duplicate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112188" y="3947266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C4443"/>
                </a:solidFill>
                <a:latin typeface="Century Gothic" pitchFamily="34" charset="0"/>
              </a:rPr>
              <a:t>vs.</a:t>
            </a:r>
            <a:endParaRPr lang="en-US" sz="3600" dirty="0">
              <a:solidFill>
                <a:srgbClr val="CC4443"/>
              </a:solidFill>
              <a:latin typeface="Century Gothic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Infrascale:</a:t>
            </a:r>
            <a:r>
              <a:rPr lang="en-US" sz="2000" dirty="0" smtClean="0">
                <a:latin typeface="Century Gothic" pitchFamily="34" charset="0"/>
              </a:rPr>
              <a:t> VMware Backup Architecture Details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ontent Placeholder 69"/>
          <p:cNvSpPr>
            <a:spLocks noGrp="1"/>
          </p:cNvSpPr>
          <p:nvPr>
            <p:ph idx="1"/>
          </p:nvPr>
        </p:nvSpPr>
        <p:spPr>
          <a:xfrm>
            <a:off x="2785264" y="891799"/>
            <a:ext cx="4974436" cy="5623301"/>
          </a:xfrm>
        </p:spPr>
        <p:txBody>
          <a:bodyPr lIns="0" rIns="0"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Eliminate wasted man-hours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Install, schedule, run and report on one backup module across all VMs on all vSphere hosts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Apply backup policy across all VMs at once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Automatically detect new and migrated VM’s</a:t>
            </a:r>
          </a:p>
          <a:p>
            <a:pPr marL="109538" indent="-109538">
              <a:spcBef>
                <a:spcPts val="600"/>
              </a:spcBef>
              <a:buNone/>
            </a:pPr>
            <a:endParaRPr lang="en-US" sz="1400" dirty="0" smtClean="0">
              <a:latin typeface="+mj-lt"/>
            </a:endParaRPr>
          </a:p>
          <a:p>
            <a:pPr marL="109538" indent="-109538">
              <a:spcBef>
                <a:spcPts val="600"/>
              </a:spcBef>
              <a:buNone/>
            </a:pPr>
            <a:endParaRPr lang="en-US" sz="1400" dirty="0" smtClean="0">
              <a:latin typeface="+mj-lt"/>
            </a:endParaRPr>
          </a:p>
          <a:p>
            <a:pPr marL="109538" indent="-109538">
              <a:spcBef>
                <a:spcPts val="600"/>
              </a:spcBef>
              <a:buNone/>
            </a:pPr>
            <a:endParaRPr lang="en-US" sz="1400" dirty="0" smtClean="0">
              <a:latin typeface="+mj-lt"/>
            </a:endParaRPr>
          </a:p>
          <a:p>
            <a:pPr marL="109538" indent="-109538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Eliminate wasted money</a:t>
            </a:r>
            <a:endParaRPr lang="en-US" sz="1800" dirty="0" smtClean="0">
              <a:latin typeface="+mj-lt"/>
            </a:endParaRP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One fee for each host, good for all VMs on that host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Use CBT to skip unused sections of VMDKs and do differential and incremental backups of VMs to reduce on-premise storage costs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Track migrating VMs to eliminate unnecessary full backups</a:t>
            </a:r>
          </a:p>
          <a:p>
            <a:pPr marL="109538" indent="-109538">
              <a:spcBef>
                <a:spcPts val="600"/>
              </a:spcBef>
            </a:pPr>
            <a:endParaRPr lang="en-US" sz="1400" dirty="0" smtClean="0">
              <a:latin typeface="+mj-lt"/>
            </a:endParaRPr>
          </a:p>
          <a:p>
            <a:pPr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CC4443"/>
                </a:solidFill>
                <a:latin typeface="+mj-lt"/>
              </a:rPr>
              <a:t>Eliminate risk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Auto-detect new VMs and include in backups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Auto-track migrating VMs, backups uninterrupted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1-step restore in minutes, business continuity ensured</a:t>
            </a:r>
          </a:p>
          <a:p>
            <a:pPr marL="109538" indent="-109538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Look inside virtual disks, restore individual files/folders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Solution Benefits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8" y="1059677"/>
            <a:ext cx="1520871" cy="1314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8" y="2973800"/>
            <a:ext cx="1553007" cy="1331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" y="4778110"/>
            <a:ext cx="1423873" cy="15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All from Dashboard…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826134" y="2712841"/>
            <a:ext cx="5071912" cy="2625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73D5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85" y="703532"/>
            <a:ext cx="6361221" cy="4323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0212" y="2256832"/>
            <a:ext cx="1051133" cy="160335"/>
          </a:xfrm>
          <a:prstGeom prst="rect">
            <a:avLst/>
          </a:prstGeom>
          <a:noFill/>
          <a:ln w="19050">
            <a:solidFill>
              <a:srgbClr val="CC444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4847" y="2306782"/>
            <a:ext cx="962703" cy="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5627" y="2250686"/>
            <a:ext cx="652743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" dirty="0" smtClean="0">
                <a:solidFill>
                  <a:schemeClr val="bg1">
                    <a:lumMod val="50000"/>
                  </a:schemeClr>
                </a:solidFill>
              </a:rPr>
              <a:t>VMware Backup</a:t>
            </a:r>
            <a:endParaRPr lang="en-US" sz="5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Stephane Fymat\AppData\Local\Microsoft\Windows\Temporary Internet Files\Content.Outlook\1TMWVVPM\frontpage_with_vmware.png"/>
          <p:cNvPicPr>
            <a:picLocks noChangeAspect="1" noChangeArrowheads="1"/>
          </p:cNvPicPr>
          <p:nvPr/>
        </p:nvPicPr>
        <p:blipFill>
          <a:blip r:embed="rId3" cstate="print"/>
          <a:srcRect b="35532"/>
          <a:stretch>
            <a:fillRect/>
          </a:stretch>
        </p:blipFill>
        <p:spPr bwMode="auto">
          <a:xfrm>
            <a:off x="457200" y="1084110"/>
            <a:ext cx="4038600" cy="308656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4" y="1257658"/>
            <a:ext cx="7418750" cy="55726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0915" y="2215426"/>
            <a:ext cx="831552" cy="147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8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21791" y="3745041"/>
            <a:ext cx="7054022" cy="21278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444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1791" y="1341209"/>
            <a:ext cx="7054022" cy="21278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444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24" y="270770"/>
            <a:ext cx="7886700" cy="37247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Infrascale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by the Numbers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72175" y="1859685"/>
            <a:ext cx="3349452" cy="118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Calibri Light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2712" y="1876191"/>
            <a:ext cx="21924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Ken Shaw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Founder and CEO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Ken@infrascale.com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805" y="1476418"/>
            <a:ext cx="1845986" cy="184598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ges.infrascale.com/rs/infrascale/images/all-staff-stephane_fymat-200x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05" y="3885507"/>
            <a:ext cx="1845986" cy="18459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42712" y="4238145"/>
            <a:ext cx="385549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 Light" pitchFamily="34" charset="0"/>
              </a:rPr>
              <a:t>Stephane Fymat</a:t>
            </a:r>
            <a:r>
              <a:rPr lang="en-US" b="1" dirty="0" smtClean="0">
                <a:solidFill>
                  <a:schemeClr val="bg1"/>
                </a:solidFill>
                <a:latin typeface="Calibri Light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 Light" pitchFamily="34" charset="0"/>
              </a:rPr>
              <a:t>Product Management</a:t>
            </a:r>
            <a:br>
              <a:rPr lang="en-US" b="1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alibri Light" pitchFamily="34" charset="0"/>
              </a:rPr>
              <a:t>Stephane.Fymat@infrascale.com</a:t>
            </a:r>
            <a:endParaRPr lang="en-US" sz="16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93" y="2677950"/>
            <a:ext cx="744235" cy="744235"/>
          </a:xfrm>
          <a:prstGeom prst="rect">
            <a:avLst/>
          </a:prstGeom>
          <a:solidFill>
            <a:schemeClr val="bg2">
              <a:lumMod val="90000"/>
              <a:alpha val="59000"/>
            </a:schemeClr>
          </a:solidFill>
        </p:spPr>
      </p:pic>
      <p:pic>
        <p:nvPicPr>
          <p:cNvPr id="15" name="Picture 14">
            <a:hlinkClick r:id="rId6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93" y="5090951"/>
            <a:ext cx="744235" cy="744235"/>
          </a:xfrm>
          <a:prstGeom prst="rect">
            <a:avLst/>
          </a:prstGeom>
          <a:solidFill>
            <a:schemeClr val="bg2">
              <a:lumMod val="90000"/>
              <a:alpha val="59000"/>
            </a:schemeClr>
          </a:solidFill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itchFamily="34" charset="0"/>
              </a:rPr>
              <a:t>Introduction to your </a:t>
            </a:r>
            <a:r>
              <a:rPr lang="en-US" sz="2000" b="1" dirty="0" smtClean="0">
                <a:latin typeface="Century Gothic" pitchFamily="34" charset="0"/>
              </a:rPr>
              <a:t>hosts: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Ken Shaw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&amp;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Stephane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Fymat</a:t>
            </a:r>
            <a:endParaRPr lang="en-US" sz="15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Demos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latin typeface="Century Gothic" pitchFamily="34" charset="0"/>
              </a:rPr>
              <a:t>D2D2D Backup of VMware in 3 minutes</a:t>
            </a:r>
          </a:p>
          <a:p>
            <a:pPr marL="914400" lvl="1" indent="-457200">
              <a:buNone/>
            </a:pPr>
            <a:r>
              <a:rPr lang="en-US" dirty="0" smtClean="0">
                <a:latin typeface="Century Gothic" pitchFamily="34" charset="0"/>
              </a:rPr>
              <a:t>a.      Set up a backup of VMware</a:t>
            </a:r>
          </a:p>
          <a:p>
            <a:pPr lvl="1">
              <a:buNone/>
            </a:pPr>
            <a:r>
              <a:rPr lang="en-US" dirty="0" smtClean="0">
                <a:latin typeface="Century Gothic" pitchFamily="34" charset="0"/>
              </a:rPr>
              <a:t>b.      Backup a VM locally, and then replicate to the cloud</a:t>
            </a:r>
          </a:p>
          <a:p>
            <a:pPr>
              <a:buNone/>
            </a:pPr>
            <a:endParaRPr lang="en-US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dirty="0" smtClean="0">
                <a:latin typeface="Century Gothic" pitchFamily="34" charset="0"/>
              </a:rPr>
              <a:t>2.       Restore of a VM in 3 minutes</a:t>
            </a:r>
          </a:p>
          <a:p>
            <a:pPr lvl="1">
              <a:buNone/>
            </a:pPr>
            <a:r>
              <a:rPr lang="en-US" dirty="0" smtClean="0">
                <a:latin typeface="Century Gothic" pitchFamily="34" charset="0"/>
              </a:rPr>
              <a:t>a.      Restore from a local backup in 3 minutes</a:t>
            </a:r>
          </a:p>
          <a:p>
            <a:pPr lvl="1">
              <a:buNone/>
            </a:pPr>
            <a:r>
              <a:rPr lang="en-US" dirty="0" smtClean="0">
                <a:latin typeface="Century Gothic" pitchFamily="34" charset="0"/>
              </a:rPr>
              <a:t>b.      Restore from the cloud</a:t>
            </a:r>
          </a:p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5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706503" y="5472712"/>
            <a:ext cx="426932" cy="3526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03333" y="3091656"/>
            <a:ext cx="7699191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695901" y="1703263"/>
            <a:ext cx="434515" cy="30204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03332" y="4689073"/>
            <a:ext cx="7699191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5312" y="6508417"/>
            <a:ext cx="7699191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711667" y="3813931"/>
            <a:ext cx="364922" cy="230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35152" y="694797"/>
            <a:ext cx="7326248" cy="600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1400" dirty="0" smtClean="0">
                <a:latin typeface="Century Gothic" pitchFamily="34" charset="0"/>
              </a:rPr>
              <a:t>Backup</a:t>
            </a:r>
          </a:p>
          <a:p>
            <a:pPr marL="225425" indent="-225425"/>
            <a:endParaRPr lang="en-US" sz="1400" dirty="0" smtClean="0">
              <a:latin typeface="Century Gothic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Manage through Infrascale Dashboard</a:t>
            </a:r>
          </a:p>
          <a:p>
            <a:pPr marL="225425" indent="-225425">
              <a:spcAft>
                <a:spcPts val="900"/>
              </a:spcAft>
            </a:pPr>
            <a:r>
              <a:rPr lang="en-US" sz="1400" dirty="0" smtClean="0">
                <a:latin typeface="Century Gothic" pitchFamily="34" charset="0"/>
              </a:rPr>
              <a:t>	</a:t>
            </a:r>
            <a:r>
              <a:rPr lang="en-US" sz="1400" i="1" dirty="0" smtClean="0">
                <a:latin typeface="Century Gothic" pitchFamily="34" charset="0"/>
              </a:rPr>
              <a:t>one dashboard for virtual environments, physical servers and endpoints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Add, modify, delete VMware hosts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CBT </a:t>
            </a:r>
            <a:r>
              <a:rPr lang="en-US" sz="1400" i="1" dirty="0" smtClean="0">
                <a:latin typeface="Century Gothic" pitchFamily="34" charset="0"/>
              </a:rPr>
              <a:t>and</a:t>
            </a:r>
            <a:r>
              <a:rPr lang="en-US" sz="1400" dirty="0" smtClean="0">
                <a:latin typeface="Century Gothic" pitchFamily="34" charset="0"/>
              </a:rPr>
              <a:t> in-line block level de-duplication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Pre-defined host-level backup policies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Schedule and monitor backup at host-level</a:t>
            </a:r>
          </a:p>
          <a:p>
            <a:pPr marL="225425" indent="-225425">
              <a:spcAft>
                <a:spcPts val="900"/>
              </a:spcAft>
            </a:pPr>
            <a:endParaRPr lang="en-US" sz="1000" dirty="0" smtClean="0">
              <a:latin typeface="Century Gothic" pitchFamily="34" charset="0"/>
            </a:endParaRPr>
          </a:p>
          <a:p>
            <a:pPr marL="225425" indent="-225425">
              <a:spcAft>
                <a:spcPts val="900"/>
              </a:spcAft>
            </a:pPr>
            <a:r>
              <a:rPr lang="en-US" sz="1400" dirty="0" smtClean="0">
                <a:latin typeface="Century Gothic" pitchFamily="34" charset="0"/>
              </a:rPr>
              <a:t>Recover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Can recover entire VMs or drill down inside a VMDK and recover individual files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Can restore just changed blocks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Application aware backup even of applications running inside VMware</a:t>
            </a:r>
            <a:endParaRPr lang="en-US" sz="1000" dirty="0" smtClean="0">
              <a:latin typeface="Century Gothic" pitchFamily="34" charset="0"/>
            </a:endParaRPr>
          </a:p>
          <a:p>
            <a:pPr marL="225425" indent="-225425">
              <a:spcAft>
                <a:spcPts val="900"/>
              </a:spcAft>
            </a:pPr>
            <a:endParaRPr lang="en-US" sz="1000" dirty="0" smtClean="0">
              <a:latin typeface="Century Gothic" pitchFamily="34" charset="0"/>
            </a:endParaRPr>
          </a:p>
          <a:p>
            <a:pPr marL="225425" indent="-225425">
              <a:spcAft>
                <a:spcPts val="900"/>
              </a:spcAft>
            </a:pPr>
            <a:r>
              <a:rPr lang="en-US" sz="1400" dirty="0" smtClean="0">
                <a:latin typeface="Century Gothic" pitchFamily="34" charset="0"/>
              </a:rPr>
              <a:t>Deployment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Benefits of on-site backup and off-site replication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Support for D2D and D2D2C backup patterns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Virtual seeding of cloud storage instance</a:t>
            </a:r>
          </a:p>
          <a:p>
            <a:pPr marL="225425" indent="-225425">
              <a:spcAft>
                <a:spcPts val="9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Scales from simple ESX to complex vCenter environments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15824" y="171914"/>
            <a:ext cx="6362048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itchFamily="34" charset="0"/>
              </a:rPr>
              <a:t>Provides All Required Functionality 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07" y="2856949"/>
            <a:ext cx="7886700" cy="864838"/>
          </a:xfrm>
        </p:spPr>
        <p:txBody>
          <a:bodyPr/>
          <a:lstStyle/>
          <a:p>
            <a:pPr algn="ctr"/>
            <a:r>
              <a:rPr lang="en-US" b="1" dirty="0" smtClean="0"/>
              <a:t>Money</a:t>
            </a:r>
            <a:r>
              <a:rPr lang="en-US" dirty="0" smtClean="0"/>
              <a:t>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5537" y="3724485"/>
            <a:ext cx="8093099" cy="2025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8418" y="4031855"/>
            <a:ext cx="3982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Includes all virtual machines in one VMware host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Unlimited storage up to amount under contract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Dynamically allocate storage between VMware, physical servers and endpoints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Retroactive to storage already under contract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Simple contract upgrade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5537" y="926394"/>
            <a:ext cx="7716987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rgbClr val="CC4443"/>
                </a:solidFill>
                <a:latin typeface="Century Gothic" pitchFamily="34" charset="0"/>
              </a:rPr>
              <a:t>Flexible and Compelling</a:t>
            </a:r>
            <a:endParaRPr lang="en-US" sz="2200" b="1" dirty="0">
              <a:solidFill>
                <a:srgbClr val="CC4443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450701" y="3599537"/>
            <a:ext cx="151539" cy="1306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37283" y="1950732"/>
            <a:ext cx="129209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</a:rPr>
              <a:t>$</a:t>
            </a:r>
            <a:r>
              <a:rPr lang="en-US" sz="5000" b="1" dirty="0" smtClean="0">
                <a:solidFill>
                  <a:schemeClr val="bg1">
                    <a:lumMod val="65000"/>
                  </a:schemeClr>
                </a:solidFill>
              </a:rPr>
              <a:t>399</a:t>
            </a:r>
            <a:endParaRPr lang="en-US" sz="5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6268" y="1858399"/>
            <a:ext cx="16684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</a:rPr>
              <a:t>$</a:t>
            </a:r>
            <a:r>
              <a:rPr lang="en-US" sz="5000" b="1" dirty="0" smtClean="0">
                <a:solidFill>
                  <a:schemeClr val="bg1">
                    <a:lumMod val="65000"/>
                  </a:schemeClr>
                </a:solidFill>
              </a:rPr>
              <a:t>129</a:t>
            </a:r>
            <a:endParaRPr lang="en-US" sz="5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3080" y="1858399"/>
            <a:ext cx="1285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</a:rPr>
              <a:t>$</a:t>
            </a:r>
            <a:r>
              <a:rPr lang="en-US" sz="5000" b="1" dirty="0" smtClean="0"/>
              <a:t>99</a:t>
            </a:r>
            <a:endParaRPr lang="en-US" sz="5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15824" y="171914"/>
            <a:ext cx="6362048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Pricing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1579" y="2594554"/>
            <a:ext cx="15635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1">
                    <a:lumMod val="65000"/>
                  </a:schemeClr>
                </a:solidFill>
              </a:rPr>
              <a:t>per </a:t>
            </a:r>
            <a:r>
              <a:rPr lang="en-US" sz="2500" dirty="0" smtClean="0">
                <a:solidFill>
                  <a:schemeClr val="bg1">
                    <a:lumMod val="65000"/>
                  </a:schemeClr>
                </a:solidFill>
              </a:rPr>
              <a:t>month</a:t>
            </a:r>
            <a:endParaRPr lang="en-US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8759" y="2594554"/>
            <a:ext cx="15635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1">
                    <a:lumMod val="65000"/>
                  </a:schemeClr>
                </a:solidFill>
              </a:rPr>
              <a:t>per </a:t>
            </a:r>
            <a:r>
              <a:rPr lang="en-US" sz="2500" dirty="0" smtClean="0">
                <a:solidFill>
                  <a:schemeClr val="bg1">
                    <a:lumMod val="65000"/>
                  </a:schemeClr>
                </a:solidFill>
              </a:rPr>
              <a:t>month</a:t>
            </a:r>
            <a:endParaRPr lang="en-US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063" y="2594554"/>
            <a:ext cx="15635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1">
                    <a:lumMod val="65000"/>
                  </a:schemeClr>
                </a:solidFill>
              </a:rPr>
              <a:t>per </a:t>
            </a:r>
            <a:r>
              <a:rPr lang="en-US" sz="2500" dirty="0" smtClean="0">
                <a:solidFill>
                  <a:schemeClr val="bg1">
                    <a:lumMod val="65000"/>
                  </a:schemeClr>
                </a:solidFill>
              </a:rPr>
              <a:t>month</a:t>
            </a:r>
            <a:endParaRPr lang="en-US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836" y="2963392"/>
            <a:ext cx="10409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CC4443"/>
                </a:solidFill>
              </a:rPr>
              <a:t>Protects </a:t>
            </a:r>
            <a:r>
              <a:rPr lang="en-US" sz="1300" dirty="0" smtClean="0">
                <a:solidFill>
                  <a:srgbClr val="CC4443"/>
                </a:solidFill>
              </a:rPr>
              <a:t>1TB</a:t>
            </a:r>
            <a:endParaRPr lang="en-US" sz="1300" dirty="0">
              <a:solidFill>
                <a:srgbClr val="CC444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6964" y="2963392"/>
            <a:ext cx="20470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CC4443"/>
                </a:solidFill>
              </a:rPr>
              <a:t>per additional </a:t>
            </a:r>
            <a:r>
              <a:rPr lang="en-US" sz="1300" i="1" dirty="0" smtClean="0">
                <a:solidFill>
                  <a:srgbClr val="CC4443"/>
                </a:solidFill>
              </a:rPr>
              <a:t>protected</a:t>
            </a:r>
            <a:r>
              <a:rPr lang="en-US" sz="1300" dirty="0" smtClean="0">
                <a:solidFill>
                  <a:srgbClr val="CC4443"/>
                </a:solidFill>
              </a:rPr>
              <a:t> TB</a:t>
            </a:r>
            <a:endParaRPr lang="en-US" sz="1300" dirty="0">
              <a:solidFill>
                <a:srgbClr val="CC444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5725" y="2963392"/>
            <a:ext cx="13601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CC4443"/>
                </a:solidFill>
              </a:rPr>
              <a:t>per </a:t>
            </a:r>
            <a:r>
              <a:rPr lang="en-US" sz="1300" u="sng" dirty="0">
                <a:solidFill>
                  <a:srgbClr val="CC4443"/>
                </a:solidFill>
              </a:rPr>
              <a:t>VMware host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05116" y="1621409"/>
            <a:ext cx="0" cy="19121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78633" y="1621409"/>
            <a:ext cx="0" cy="19121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3" y="4340580"/>
            <a:ext cx="2990950" cy="8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1" y="3849766"/>
            <a:ext cx="7829549" cy="672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1" y="3825389"/>
            <a:ext cx="8058150" cy="718694"/>
          </a:xfrm>
          <a:prstGeom prst="rect">
            <a:avLst/>
          </a:prstGeom>
          <a:solidFill>
            <a:srgbClr val="CC444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49366" y="2022615"/>
            <a:ext cx="1055180" cy="4522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24871" y="2022615"/>
            <a:ext cx="1040564" cy="4522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78566" y="2022615"/>
            <a:ext cx="1053529" cy="452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45224" y="2022615"/>
            <a:ext cx="1070126" cy="4522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3154019"/>
            <a:ext cx="8048626" cy="2098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810000"/>
            <a:ext cx="8048626" cy="3644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2600" y="4525617"/>
            <a:ext cx="8032750" cy="2098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200" y="2474846"/>
            <a:ext cx="8067876" cy="165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95242" y="2474846"/>
            <a:ext cx="0" cy="2057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65436" y="2474846"/>
            <a:ext cx="0" cy="2057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35630" y="2474846"/>
            <a:ext cx="0" cy="2057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05826" y="2474846"/>
            <a:ext cx="0" cy="2057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7404" y="2081316"/>
            <a:ext cx="415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581" y="2081316"/>
            <a:ext cx="415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4829" y="2081316"/>
            <a:ext cx="530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100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57201" y="2474846"/>
            <a:ext cx="0" cy="2057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7683" y="2022615"/>
            <a:ext cx="1057363" cy="452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69207" y="2081316"/>
            <a:ext cx="415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6323" y="209456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54854" y="2474846"/>
            <a:ext cx="0" cy="2057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25048" y="2474846"/>
            <a:ext cx="0" cy="2057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85255" y="2602250"/>
            <a:ext cx="543467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$1,014        $1,509       $2,499      $4,969      $8,419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85254" y="3317867"/>
            <a:ext cx="52237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$1,598       $3,196       $6,391      $15,979    $31,957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4403" y="4012959"/>
            <a:ext cx="50845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chemeClr val="bg1"/>
                </a:solidFill>
                <a:latin typeface="Century Gothic" pitchFamily="34" charset="0"/>
              </a:rPr>
              <a:t>36%           53%           61%          69%           74%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67683" y="1502320"/>
            <a:ext cx="534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CC4443"/>
                </a:solidFill>
                <a:latin typeface="Century Gothic" pitchFamily="34" charset="0"/>
              </a:rPr>
              <a:t>Protected Data Size (TB)</a:t>
            </a:r>
            <a:endParaRPr lang="en-US" dirty="0">
              <a:solidFill>
                <a:srgbClr val="CC4443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611" y="5067154"/>
            <a:ext cx="80175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i="1" dirty="0" smtClean="0">
                <a:solidFill>
                  <a:srgbClr val="000000"/>
                </a:solidFill>
                <a:latin typeface="Century Gothic" pitchFamily="34" charset="0"/>
              </a:rPr>
              <a:t>VEEAM </a:t>
            </a:r>
            <a:r>
              <a:rPr lang="en-US" sz="1300" i="1" dirty="0" smtClean="0">
                <a:solidFill>
                  <a:srgbClr val="000000"/>
                </a:solidFill>
                <a:latin typeface="Century Gothic" pitchFamily="34" charset="0"/>
              </a:rPr>
              <a:t>Backup &amp; Replication v7 – Enterprise Cloud Edition - $749 per 1 CPU socket per year</a:t>
            </a:r>
            <a:endParaRPr lang="it-IT" sz="1300" i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it-IT" sz="1300" i="1" dirty="0" smtClean="0">
                <a:solidFill>
                  <a:srgbClr val="000000"/>
                </a:solidFill>
                <a:latin typeface="Century Gothic" pitchFamily="34" charset="0"/>
              </a:rPr>
              <a:t>assume 200GB per socket to convert sockets to TB’s</a:t>
            </a:r>
          </a:p>
          <a:p>
            <a:endParaRPr lang="en-US" sz="1300" i="1" dirty="0" smtClean="0">
              <a:latin typeface="Century Gothic" pitchFamily="34" charset="0"/>
            </a:endParaRPr>
          </a:p>
          <a:p>
            <a:r>
              <a:rPr lang="en-US" sz="1300" i="1" dirty="0" smtClean="0">
                <a:latin typeface="Century Gothic" pitchFamily="34" charset="0"/>
              </a:rPr>
              <a:t>Infrascale price </a:t>
            </a:r>
            <a:r>
              <a:rPr lang="en-US" sz="1300" i="1" u="sng" dirty="0" smtClean="0">
                <a:latin typeface="Century Gothic" pitchFamily="34" charset="0"/>
              </a:rPr>
              <a:t>includes</a:t>
            </a:r>
            <a:r>
              <a:rPr lang="en-US" sz="1300" i="1" dirty="0" smtClean="0">
                <a:latin typeface="Century Gothic" pitchFamily="34" charset="0"/>
              </a:rPr>
              <a:t> cloud storage, VEEAM does not</a:t>
            </a:r>
            <a:endParaRPr lang="en-US" sz="1300" i="1" dirty="0">
              <a:latin typeface="Century Gothic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15824" y="171914"/>
            <a:ext cx="6362048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Fat Margins Await!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1800" y="2602250"/>
            <a:ext cx="284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Infrascale Partner Price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9100" y="3317867"/>
            <a:ext cx="228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VEEAM Retail Price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8000" y="4012959"/>
            <a:ext cx="261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j-lt"/>
              </a:rPr>
              <a:t>Gross Margin Available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269" y="2495416"/>
            <a:ext cx="5576681" cy="3076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Have data on VMware environments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Have more than 3 VMware guests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Disparate VMware guest OS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Quick RTO and/or tight RPO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Desire redundant (replicated) backups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A mix of VMware and physical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227" y="1040166"/>
            <a:ext cx="862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C4443"/>
                </a:solidFill>
              </a:rPr>
              <a:t>Pinpoint your model customer:</a:t>
            </a:r>
          </a:p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these make an ideal end-user…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5824" y="171914"/>
            <a:ext cx="6362048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itchFamily="34" charset="0"/>
              </a:rPr>
              <a:t>Ideal End-User for This Solution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0430" y="2602935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1" name="Right Arrow 10"/>
          <p:cNvSpPr/>
          <p:nvPr/>
        </p:nvSpPr>
        <p:spPr>
          <a:xfrm>
            <a:off x="590430" y="3079185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2" name="Right Arrow 11"/>
          <p:cNvSpPr/>
          <p:nvPr/>
        </p:nvSpPr>
        <p:spPr>
          <a:xfrm>
            <a:off x="590430" y="3507810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" name="Right Arrow 12"/>
          <p:cNvSpPr/>
          <p:nvPr/>
        </p:nvSpPr>
        <p:spPr>
          <a:xfrm>
            <a:off x="590430" y="3984060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4" name="Right Arrow 13"/>
          <p:cNvSpPr/>
          <p:nvPr/>
        </p:nvSpPr>
        <p:spPr>
          <a:xfrm>
            <a:off x="590430" y="4431735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5" name="Right Arrow 14"/>
          <p:cNvSpPr/>
          <p:nvPr/>
        </p:nvSpPr>
        <p:spPr>
          <a:xfrm>
            <a:off x="590430" y="4917510"/>
            <a:ext cx="212793" cy="1938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0430" y="2000250"/>
            <a:ext cx="7924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06" y="3629319"/>
            <a:ext cx="2193644" cy="175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399" y="1048200"/>
            <a:ext cx="80778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Get to started with </a:t>
            </a:r>
            <a:b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33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VMware Backup </a:t>
            </a:r>
            <a:r>
              <a:rPr lang="en-US" sz="33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with this promotional offer</a:t>
            </a:r>
          </a:p>
          <a:p>
            <a:endParaRPr lang="en-US" sz="2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September only:</a:t>
            </a:r>
          </a:p>
          <a:p>
            <a:r>
              <a:rPr lang="en-US" sz="2600" dirty="0" smtClean="0">
                <a:solidFill>
                  <a:srgbClr val="CC4443"/>
                </a:solidFill>
                <a:latin typeface="+mj-lt"/>
              </a:rPr>
              <a:t>$</a:t>
            </a:r>
            <a:r>
              <a:rPr lang="en-US" sz="2600" b="1" dirty="0" smtClean="0">
                <a:solidFill>
                  <a:srgbClr val="CC4443"/>
                </a:solidFill>
              </a:rPr>
              <a:t>250</a:t>
            </a:r>
            <a:r>
              <a:rPr lang="en-US" sz="2600" dirty="0" smtClean="0">
                <a:solidFill>
                  <a:srgbClr val="CC4443"/>
                </a:solidFill>
                <a:latin typeface="+mj-lt"/>
              </a:rPr>
              <a:t> per month</a:t>
            </a:r>
          </a:p>
          <a:p>
            <a:r>
              <a:rPr lang="en-US" sz="2600" dirty="0" smtClean="0">
                <a:solidFill>
                  <a:srgbClr val="CC4443"/>
                </a:solidFill>
                <a:latin typeface="+mj-lt"/>
              </a:rPr>
              <a:t>for </a:t>
            </a:r>
            <a:r>
              <a:rPr lang="en-US" sz="2600" b="1" dirty="0" smtClean="0">
                <a:solidFill>
                  <a:srgbClr val="CC4443"/>
                </a:solidFill>
              </a:rPr>
              <a:t>5 VMware backup </a:t>
            </a:r>
            <a:r>
              <a:rPr lang="en-US" sz="2600" dirty="0" smtClean="0">
                <a:solidFill>
                  <a:srgbClr val="CC4443"/>
                </a:solidFill>
                <a:latin typeface="+mj-lt"/>
              </a:rPr>
              <a:t>host licenses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5891" y="5432080"/>
            <a:ext cx="65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4443"/>
                </a:solidFill>
                <a:hlinkClick r:id="rId3"/>
              </a:rPr>
              <a:t>www.infrascale.com/vmware-promo</a:t>
            </a:r>
            <a:r>
              <a:rPr lang="en-US" sz="2400" dirty="0" smtClean="0"/>
              <a:t> today</a:t>
            </a:r>
            <a:r>
              <a:rPr lang="en-US" sz="2400" dirty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598" y="5064691"/>
            <a:ext cx="432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Thank </a:t>
            </a:r>
            <a:r>
              <a:rPr lang="en-US" sz="2000" b="1" dirty="0">
                <a:latin typeface="Century Gothic" panose="020B0502020202020204" pitchFamily="34" charset="0"/>
              </a:rPr>
              <a:t>you for </a:t>
            </a:r>
            <a:r>
              <a:rPr lang="en-US" sz="2000" b="1" dirty="0" smtClean="0">
                <a:latin typeface="Century Gothic" panose="020B0502020202020204" pitchFamily="34" charset="0"/>
              </a:rPr>
              <a:t>joining </a:t>
            </a:r>
            <a:r>
              <a:rPr lang="en-US" sz="2000" b="1" dirty="0">
                <a:latin typeface="Century Gothic" panose="020B0502020202020204" pitchFamily="34" charset="0"/>
              </a:rPr>
              <a:t>us! </a:t>
            </a:r>
            <a:endParaRPr lang="en-US" sz="2000" b="1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401" y="5484749"/>
            <a:ext cx="810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j-lt"/>
              </a:rPr>
              <a:t>Go to:</a:t>
            </a:r>
          </a:p>
          <a:p>
            <a:endParaRPr lang="en-US" sz="800" b="1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5824" y="171914"/>
            <a:ext cx="6362048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itchFamily="34" charset="0"/>
              </a:rPr>
              <a:t>What’s Next?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98" y="3529735"/>
            <a:ext cx="26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normally $495 per month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74" y="3189288"/>
            <a:ext cx="3106076" cy="16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1984" y="1676400"/>
            <a:ext cx="67684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Infrascale Overview: </a:t>
            </a:r>
            <a:r>
              <a:rPr lang="en-US" sz="2000" dirty="0" smtClean="0"/>
              <a:t>Our Platform, technology and solutions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What </a:t>
            </a:r>
            <a:r>
              <a:rPr lang="en-US" sz="2000" dirty="0" smtClean="0"/>
              <a:t>Infrascale VMware Backup can </a:t>
            </a:r>
            <a:r>
              <a:rPr lang="en-US" sz="2000" dirty="0"/>
              <a:t>do for you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How Infrascale stacks up: Competitive Pricing Comparison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How to get started today!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798311" y="1587294"/>
            <a:ext cx="634563" cy="634563"/>
          </a:xfrm>
          <a:prstGeom prst="ellipse">
            <a:avLst/>
          </a:prstGeom>
          <a:solidFill>
            <a:srgbClr val="CC444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869" y="1606640"/>
            <a:ext cx="397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8311" y="2454562"/>
            <a:ext cx="634563" cy="634563"/>
          </a:xfrm>
          <a:prstGeom prst="ellipse">
            <a:avLst/>
          </a:prstGeom>
          <a:solidFill>
            <a:srgbClr val="CC444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6869" y="2473908"/>
            <a:ext cx="397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8311" y="3387817"/>
            <a:ext cx="634563" cy="634563"/>
          </a:xfrm>
          <a:prstGeom prst="ellipse">
            <a:avLst/>
          </a:prstGeom>
          <a:solidFill>
            <a:srgbClr val="CC444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6869" y="3407163"/>
            <a:ext cx="397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8311" y="4339924"/>
            <a:ext cx="634563" cy="634563"/>
          </a:xfrm>
          <a:prstGeom prst="ellipse">
            <a:avLst/>
          </a:prstGeom>
          <a:solidFill>
            <a:srgbClr val="CC444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6869" y="4359270"/>
            <a:ext cx="397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Agenda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" y="1451206"/>
            <a:ext cx="8297564" cy="4065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2818585"/>
            <a:ext cx="7886700" cy="864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 smtClean="0">
                <a:latin typeface="+mn-lt"/>
              </a:rPr>
              <a:t>Infrascale</a:t>
            </a:r>
            <a:r>
              <a:rPr lang="en-US" sz="4700" dirty="0" smtClean="0"/>
              <a:t> </a:t>
            </a:r>
            <a:r>
              <a:rPr lang="en-US" sz="4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900" dirty="0" smtClean="0">
                <a:solidFill>
                  <a:srgbClr val="CC4443"/>
                </a:solidFill>
                <a:latin typeface="Century Gothic" panose="020B0502020202020204" pitchFamily="34" charset="0"/>
              </a:rPr>
              <a:t>Our platform, technology and solutions</a:t>
            </a:r>
            <a:endParaRPr lang="en-US" sz="1900" dirty="0">
              <a:solidFill>
                <a:srgbClr val="CC444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 txBox="1">
            <a:spLocks/>
          </p:cNvSpPr>
          <p:nvPr/>
        </p:nvSpPr>
        <p:spPr>
          <a:xfrm>
            <a:off x="6238255" y="3284561"/>
            <a:ext cx="2373956" cy="214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15824" y="270770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Our Business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1918" y="6350786"/>
            <a:ext cx="2071703" cy="376586"/>
          </a:xfrm>
        </p:spPr>
        <p:txBody>
          <a:bodyPr/>
          <a:lstStyle/>
          <a:p>
            <a:fld id="{FD129D46-5D97-4999-AC62-BFAFB23B9C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9145" y="885825"/>
            <a:ext cx="474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Who are we?  </a:t>
            </a:r>
          </a:p>
          <a:p>
            <a:r>
              <a:rPr lang="en-US" sz="1200" dirty="0" smtClean="0"/>
              <a:t>Infrascale is a cloud software company in El Segundo CA – selling a platform to </a:t>
            </a:r>
            <a:r>
              <a:rPr lang="en-US" sz="1200" u="sng" dirty="0" smtClean="0"/>
              <a:t>protect</a:t>
            </a:r>
            <a:r>
              <a:rPr lang="en-US" sz="1200" dirty="0" smtClean="0"/>
              <a:t>, </a:t>
            </a:r>
            <a:r>
              <a:rPr lang="en-US" sz="1200" u="sng" dirty="0" smtClean="0"/>
              <a:t>archive</a:t>
            </a:r>
            <a:r>
              <a:rPr lang="en-US" sz="1200" dirty="0" smtClean="0"/>
              <a:t> and </a:t>
            </a:r>
            <a:r>
              <a:rPr lang="en-US" sz="1200" u="sng" dirty="0" smtClean="0"/>
              <a:t>share</a:t>
            </a:r>
            <a:r>
              <a:rPr lang="en-US" sz="1200" dirty="0" smtClean="0"/>
              <a:t> business data securely and simply.  </a:t>
            </a:r>
          </a:p>
          <a:p>
            <a:endParaRPr lang="en-US" sz="1200" b="1" dirty="0"/>
          </a:p>
          <a:p>
            <a:r>
              <a:rPr lang="en-US" sz="1200" dirty="0" smtClean="0"/>
              <a:t>Proven product, proven team, optimized demand gen – ready to scale.</a:t>
            </a:r>
            <a:endParaRPr lang="en-US" sz="12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50394" y="2141878"/>
            <a:ext cx="4860785" cy="4397201"/>
            <a:chOff x="2952746" y="980558"/>
            <a:chExt cx="5562604" cy="5032086"/>
          </a:xfrm>
        </p:grpSpPr>
        <p:sp>
          <p:nvSpPr>
            <p:cNvPr id="21" name="Oval 20"/>
            <p:cNvSpPr/>
            <p:nvPr/>
          </p:nvSpPr>
          <p:spPr>
            <a:xfrm>
              <a:off x="2952746" y="3061627"/>
              <a:ext cx="2916382" cy="2916382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9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1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Endpoint </a:t>
              </a:r>
              <a:b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Backup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598968" y="3096262"/>
              <a:ext cx="2916382" cy="2916382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24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Server </a:t>
              </a:r>
              <a:b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Backup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327813" y="980558"/>
              <a:ext cx="2916382" cy="2916382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9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Filesharing &amp; Collaboration</a:t>
              </a:r>
              <a:endPara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403327" y="2170528"/>
              <a:ext cx="2765353" cy="2383925"/>
            </a:xfrm>
            <a:prstGeom prst="triangle">
              <a:avLst/>
            </a:prstGeom>
            <a:solidFill>
              <a:schemeClr val="dk1">
                <a:alpha val="9000"/>
              </a:schemeClr>
            </a:solidFill>
            <a:ln>
              <a:solidFill>
                <a:schemeClr val="tx1">
                  <a:lumMod val="50000"/>
                  <a:lumOff val="50000"/>
                  <a:alpha val="28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26"/>
            <p:cNvGrpSpPr/>
            <p:nvPr/>
          </p:nvGrpSpPr>
          <p:grpSpPr>
            <a:xfrm>
              <a:off x="4623253" y="3488443"/>
              <a:ext cx="2181046" cy="805027"/>
              <a:chOff x="1405907" y="3515951"/>
              <a:chExt cx="2390533" cy="882348"/>
            </a:xfrm>
          </p:grpSpPr>
          <p:pic>
            <p:nvPicPr>
              <p:cNvPr id="28" name="Picture 2" descr="C:\Users\yosephhabtemariam\Desktop\logo-inrascale-highquality-white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22"/>
              <a:stretch/>
            </p:blipFill>
            <p:spPr bwMode="auto">
              <a:xfrm>
                <a:off x="1746927" y="3515951"/>
                <a:ext cx="1813973" cy="418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405907" y="4044094"/>
                <a:ext cx="2390533" cy="354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82880" algn="ctr"/>
                <a:r>
                  <a:rPr lang="en-US" sz="1050" b="1" i="1" dirty="0" smtClean="0"/>
                  <a:t>Single File Optimized</a:t>
                </a:r>
              </a:p>
              <a:p>
                <a:pPr marL="182880" algn="ctr"/>
                <a:r>
                  <a:rPr lang="en-US" sz="1050" b="1" i="1" dirty="0" smtClean="0"/>
                  <a:t>Cloud Architecture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440033" y="993206"/>
            <a:ext cx="3505198" cy="56938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Infrascale Platform</a:t>
            </a:r>
          </a:p>
          <a:p>
            <a:r>
              <a:rPr lang="en-US" sz="1400" dirty="0" smtClean="0"/>
              <a:t>Infrascale’s platform sits at the center of three markets rapidly being transformed by Cloud computing. Massive growth drivers are behind Infrascale as BYOD and virtualization have </a:t>
            </a:r>
            <a:r>
              <a:rPr lang="en-US" sz="1400" b="1" dirty="0" smtClean="0"/>
              <a:t>fragmented data </a:t>
            </a:r>
            <a:r>
              <a:rPr lang="en-US" sz="1400" dirty="0" smtClean="0"/>
              <a:t>across the enterprise, and in light of recent focus data </a:t>
            </a:r>
            <a:r>
              <a:rPr lang="en-US" sz="1400" b="1" dirty="0" smtClean="0"/>
              <a:t>security and privacy has become paramount.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396" y="2949749"/>
            <a:ext cx="3423824" cy="29385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58830" y="3063978"/>
            <a:ext cx="4449433" cy="0"/>
          </a:xfrm>
          <a:prstGeom prst="line">
            <a:avLst/>
          </a:prstGeom>
          <a:ln w="31750">
            <a:solidFill>
              <a:schemeClr val="accent5">
                <a:alpha val="2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72212" y="5523781"/>
            <a:ext cx="4449433" cy="0"/>
          </a:xfrm>
          <a:prstGeom prst="line">
            <a:avLst/>
          </a:prstGeom>
          <a:ln w="31750">
            <a:solidFill>
              <a:schemeClr val="accent5">
                <a:alpha val="2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/>
          </p:cNvSpPr>
          <p:nvPr/>
        </p:nvSpPr>
        <p:spPr>
          <a:xfrm>
            <a:off x="300566" y="208623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What does Infrascale’s software do?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2" y="942821"/>
            <a:ext cx="7103184" cy="54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4385" y="2038241"/>
            <a:ext cx="27720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</a:t>
            </a:r>
            <a:r>
              <a:rPr lang="en-US" sz="1400" b="1" dirty="0" smtClean="0"/>
              <a:t>he </a:t>
            </a:r>
            <a:r>
              <a:rPr lang="en-US" sz="1400" b="1" dirty="0"/>
              <a:t>tool </a:t>
            </a:r>
            <a:r>
              <a:rPr lang="en-US" sz="1400" b="1" dirty="0" smtClean="0"/>
              <a:t>to </a:t>
            </a:r>
            <a:r>
              <a:rPr lang="en-US" sz="1400" b="1" dirty="0"/>
              <a:t>manage </a:t>
            </a:r>
            <a:r>
              <a:rPr lang="en-US" sz="1400" b="1" dirty="0" smtClean="0"/>
              <a:t>your entire business, providing:</a:t>
            </a:r>
          </a:p>
          <a:p>
            <a:r>
              <a:rPr lang="en-US" sz="1400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Account usage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Activity alerts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Reporting &amp; monitoring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Rebranding tools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Policy settings</a:t>
            </a:r>
          </a:p>
          <a:p>
            <a:endParaRPr lang="en-US" sz="1400" dirty="0"/>
          </a:p>
          <a:p>
            <a:r>
              <a:rPr lang="en-US" sz="1400" dirty="0" smtClean="0"/>
              <a:t>Dashboard </a:t>
            </a:r>
            <a:r>
              <a:rPr lang="en-US" sz="1400" dirty="0"/>
              <a:t>is available via the web and </a:t>
            </a:r>
            <a:r>
              <a:rPr lang="en-US" sz="1400" dirty="0" smtClean="0"/>
              <a:t>iOS/Android </a:t>
            </a:r>
            <a:r>
              <a:rPr lang="en-US" sz="1400" dirty="0"/>
              <a:t>mobile </a:t>
            </a:r>
            <a:r>
              <a:rPr lang="en-US" sz="1400" dirty="0" smtClean="0"/>
              <a:t>devices for anytime, anywhere management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7227" y="849666"/>
            <a:ext cx="862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4443"/>
                </a:solidFill>
              </a:rPr>
              <a:t>Your Centralized Management Dashboard: </a:t>
            </a:r>
            <a:r>
              <a:rPr lang="en-US" sz="1200" dirty="0"/>
              <a:t>Maintenance | Monitoring | </a:t>
            </a:r>
            <a:r>
              <a:rPr lang="en-US" sz="1200" dirty="0" smtClean="0"/>
              <a:t>Reporting</a:t>
            </a:r>
            <a:endParaRPr lang="en-US" b="1" dirty="0" smtClean="0"/>
          </a:p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Infrascale Dashboard dramatically simplifies management for large numbers of downstream customers</a:t>
            </a:r>
            <a:r>
              <a:rPr lang="en-US" sz="1400" i="1" dirty="0" smtClean="0"/>
              <a:t>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itchFamily="34" charset="0"/>
              </a:rPr>
              <a:t>Infrascale Overview</a:t>
            </a:r>
            <a:r>
              <a:rPr lang="en-US" sz="2000" dirty="0">
                <a:latin typeface="Century Gothic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Dashboard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7" y="1630051"/>
            <a:ext cx="5338481" cy="46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15824" y="171914"/>
            <a:ext cx="7886700" cy="37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entury Gothic" pitchFamily="34" charset="0"/>
              </a:rPr>
              <a:t>Infrascale Overview</a:t>
            </a:r>
            <a:r>
              <a:rPr lang="en-US" sz="2000" dirty="0" smtClean="0">
                <a:latin typeface="Century Gothic" pitchFamily="34" charset="0"/>
              </a:rPr>
              <a:t>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The Platform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104" y="1006014"/>
            <a:ext cx="699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Comprehensive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rgbClr val="CC4443"/>
                </a:solidFill>
                <a:latin typeface="Century Gothic" pitchFamily="34" charset="0"/>
              </a:rPr>
              <a:t>Data Protection Platform</a:t>
            </a:r>
            <a:endParaRPr lang="en-US" dirty="0">
              <a:solidFill>
                <a:srgbClr val="CC4443"/>
              </a:solidFill>
              <a:latin typeface="Century Gothic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6" y="1533909"/>
            <a:ext cx="7615980" cy="47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3" y="1576822"/>
            <a:ext cx="8297564" cy="4196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9D46-5D97-4999-AC62-BFAFB23B9C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60070" y="2810347"/>
            <a:ext cx="2888907" cy="864838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+mn-lt"/>
              </a:rPr>
              <a:t>Infrascale</a:t>
            </a:r>
            <a:endParaRPr lang="en-US" sz="4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12635" y="2914044"/>
            <a:ext cx="0" cy="6824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069155" y="2810347"/>
            <a:ext cx="4000189" cy="864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rgbClr val="CC4443"/>
                </a:solidFill>
              </a:rPr>
              <a:t>VMware Backup</a:t>
            </a:r>
            <a:endParaRPr lang="en-US" sz="4200" i="1" dirty="0">
              <a:solidFill>
                <a:srgbClr val="CC4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2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3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4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5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6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Props1.xml><?xml version="1.0" encoding="utf-8"?>
<ds:datastoreItem xmlns:ds="http://schemas.openxmlformats.org/officeDocument/2006/customXml" ds:itemID="{97A80BBB-3D84-433B-BDAF-3F70F4E90BE1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1063CD3E-F7FB-4D0E-A9C2-052F2ABFB57B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AC2DC507-BDD6-4BCE-A334-122A919FA0DA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6F8936DA-A690-4F00-9108-C9377345C3F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D197F09-28A8-4F54-9DD8-090DD4834D8A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2E96EAE4-405C-40A5-90BC-840B907FEB7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13606</TotalTime>
  <Words>1077</Words>
  <Application>Microsoft Office PowerPoint</Application>
  <PresentationFormat>On-screen Show (4:3)</PresentationFormat>
  <Paragraphs>249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Segoe UI</vt:lpstr>
      <vt:lpstr>Wingdings</vt:lpstr>
      <vt:lpstr>Office Theme</vt:lpstr>
      <vt:lpstr>PowerPoint Presentation</vt:lpstr>
      <vt:lpstr>Infrascale by the Numbers</vt:lpstr>
      <vt:lpstr>PowerPoint Presentation</vt:lpstr>
      <vt:lpstr>Infrascale Overview Our platform, technology and solutions</vt:lpstr>
      <vt:lpstr>PowerPoint Presentation</vt:lpstr>
      <vt:lpstr>PowerPoint Presentation</vt:lpstr>
      <vt:lpstr>PowerPoint Presentation</vt:lpstr>
      <vt:lpstr>PowerPoint Presentation</vt:lpstr>
      <vt:lpstr>Infrascale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Money Matters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Bell</dc:creator>
  <cp:lastModifiedBy>Carla Fedrigo</cp:lastModifiedBy>
  <cp:revision>869</cp:revision>
  <cp:lastPrinted>2014-07-22T19:07:44Z</cp:lastPrinted>
  <dcterms:created xsi:type="dcterms:W3CDTF">2013-03-11T19:25:24Z</dcterms:created>
  <dcterms:modified xsi:type="dcterms:W3CDTF">2014-09-11T23:29:05Z</dcterms:modified>
</cp:coreProperties>
</file>