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</p:sldMasterIdLst>
  <p:notesMasterIdLst>
    <p:notesMasterId r:id="rId39"/>
  </p:notesMasterIdLst>
  <p:sldIdLst>
    <p:sldId id="256" r:id="rId11"/>
    <p:sldId id="257" r:id="rId12"/>
    <p:sldId id="261" r:id="rId13"/>
    <p:sldId id="264" r:id="rId14"/>
    <p:sldId id="258" r:id="rId15"/>
    <p:sldId id="260" r:id="rId16"/>
    <p:sldId id="259" r:id="rId17"/>
    <p:sldId id="263" r:id="rId18"/>
    <p:sldId id="277" r:id="rId19"/>
    <p:sldId id="262" r:id="rId20"/>
    <p:sldId id="265" r:id="rId21"/>
    <p:sldId id="266" r:id="rId22"/>
    <p:sldId id="278" r:id="rId23"/>
    <p:sldId id="272" r:id="rId24"/>
    <p:sldId id="271" r:id="rId25"/>
    <p:sldId id="273" r:id="rId26"/>
    <p:sldId id="279" r:id="rId27"/>
    <p:sldId id="280" r:id="rId28"/>
    <p:sldId id="270" r:id="rId29"/>
    <p:sldId id="269" r:id="rId30"/>
    <p:sldId id="267" r:id="rId31"/>
    <p:sldId id="281" r:id="rId32"/>
    <p:sldId id="268" r:id="rId33"/>
    <p:sldId id="282" r:id="rId34"/>
    <p:sldId id="274" r:id="rId35"/>
    <p:sldId id="275" r:id="rId36"/>
    <p:sldId id="283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990000"/>
    <a:srgbClr val="FF0066"/>
    <a:srgbClr val="FFFF00"/>
    <a:srgbClr val="00FFCC"/>
    <a:srgbClr val="800080"/>
    <a:srgbClr val="660033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110" d="100"/>
          <a:sy n="110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F1EBA7-74BE-4B03-A93F-6CB52C8C6646}" type="datetimeFigureOut">
              <a:rPr lang="ar-SA" smtClean="0"/>
              <a:pPr/>
              <a:t>03/10/1435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96A217-DAA8-4F3F-8121-FF2C983D6145}" type="slidenum">
              <a:rPr lang="ar-SA" smtClean="0"/>
              <a:pPr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42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A217-DAA8-4F3F-8121-FF2C983D6145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2DD81D-09EF-4841-81A8-72E536730D4A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E78847-DEA9-44B1-B8BE-3016D010C2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n.wikipedia.org/wiki/Package_management_syst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en.wikipedia.org/wiki/USB" TargetMode="External"/><Relationship Id="rId5" Type="http://schemas.openxmlformats.org/officeDocument/2006/relationships/hyperlink" Target="http://en.wikipedia.org/wiki/CD-ROM" TargetMode="External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racle_Corporation" TargetMode="External"/><Relationship Id="rId3" Type="http://schemas.openxmlformats.org/officeDocument/2006/relationships/audio" Target="../media/audio2.wav"/><Relationship Id="rId7" Type="http://schemas.openxmlformats.org/officeDocument/2006/relationships/hyperlink" Target="http://en.wikipedia.org/wiki/Sun_Microsyste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laris_(operating_system)" TargetMode="External"/><Relationship Id="rId5" Type="http://schemas.openxmlformats.org/officeDocument/2006/relationships/hyperlink" Target="http://en.wikipedia.org/wiki/Operating_system" TargetMode="External"/><Relationship Id="rId4" Type="http://schemas.openxmlformats.org/officeDocument/2006/relationships/hyperlink" Target="http://en.wikipedia.org/wiki/Open_sour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en.wikipedia.org/wiki/Image_Packaging_System" TargetMode="External"/><Relationship Id="rId5" Type="http://schemas.openxmlformats.org/officeDocument/2006/relationships/hyperlink" Target="http://en.wikipedia.org/w/index.php?title=Package_system&amp;action=edit&amp;redlink=1" TargetMode="External"/><Relationship Id="rId4" Type="http://schemas.openxmlformats.org/officeDocument/2006/relationships/audio" Target="../media/audio1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en.wikipedia.org/wiki/Hardware_compatibility_list" TargetMode="External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n.wikipedia.org/wiki/AT&amp;T" TargetMode="External"/><Relationship Id="rId4" Type="http://schemas.openxmlformats.org/officeDocument/2006/relationships/hyperlink" Target="http://en.wikipedia.org/wiki/UNIX_System_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http://en.wikipedia.org/wiki/Ser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en.wikipedia.org/wiki/Desktop" TargetMode="External"/><Relationship Id="rId5" Type="http://schemas.openxmlformats.org/officeDocument/2006/relationships/hyperlink" Target="http://en.wikipedia.org/wiki/Free_software" TargetMode="External"/><Relationship Id="rId4" Type="http://schemas.openxmlformats.org/officeDocument/2006/relationships/hyperlink" Target="http://en.wikipedia.org/wiki/Solaris_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x" TargetMode="External"/><Relationship Id="rId3" Type="http://schemas.openxmlformats.org/officeDocument/2006/relationships/audio" Target="../media/audio4.wav"/><Relationship Id="rId7" Type="http://schemas.openxmlformats.org/officeDocument/2006/relationships/hyperlink" Target="http://en.wikipedia.org/wiki/AT&amp;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en.wikipedia.org/wiki/UNIX_System_V" TargetMode="External"/><Relationship Id="rId5" Type="http://schemas.openxmlformats.org/officeDocument/2006/relationships/hyperlink" Target="http://en.wikipedia.org/wiki/Sun_Microsystems" TargetMode="External"/><Relationship Id="rId10" Type="http://schemas.openxmlformats.org/officeDocument/2006/relationships/hyperlink" Target="http://en.wikipedia.org/wiki/SunOS" TargetMode="External"/><Relationship Id="rId4" Type="http://schemas.openxmlformats.org/officeDocument/2006/relationships/audio" Target="../media/audio5.wav"/><Relationship Id="rId9" Type="http://schemas.openxmlformats.org/officeDocument/2006/relationships/hyperlink" Target="http://en.wikipedia.org/wiki/Nove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en.wikipedia.org/wiki/Open_Source_Initiative" TargetMode="External"/><Relationship Id="rId4" Type="http://schemas.openxmlformats.org/officeDocument/2006/relationships/hyperlink" Target="http://en.wikipedia.org/wiki/Common_Development_and_Distribution_Licen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43000"/>
            <a:ext cx="5638800" cy="2286000"/>
          </a:xfrm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D0349C"/>
                </a:solidFill>
                <a:latin typeface="Showcard Gothic" pitchFamily="82" charset="0"/>
              </a:rPr>
              <a:t>OpeN</a:t>
            </a:r>
            <a:r>
              <a:rPr lang="en-US" sz="7200" dirty="0" smtClean="0">
                <a:solidFill>
                  <a:srgbClr val="D0349C"/>
                </a:solidFill>
                <a:latin typeface="Showcard Gothic" pitchFamily="82" charset="0"/>
              </a:rPr>
              <a:t/>
            </a:r>
            <a:br>
              <a:rPr lang="en-US" sz="7200" dirty="0" smtClean="0">
                <a:solidFill>
                  <a:srgbClr val="D0349C"/>
                </a:solidFill>
                <a:latin typeface="Showcard Gothic" pitchFamily="82" charset="0"/>
              </a:rPr>
            </a:br>
            <a:r>
              <a:rPr lang="en-US" sz="7200" dirty="0" smtClean="0">
                <a:solidFill>
                  <a:srgbClr val="D0349C"/>
                </a:solidFill>
                <a:latin typeface="Showcard Gothic" pitchFamily="82" charset="0"/>
              </a:rPr>
              <a:t>SOLARIS</a:t>
            </a:r>
            <a:endParaRPr lang="en-US" sz="7200" dirty="0">
              <a:solidFill>
                <a:srgbClr val="D0349C"/>
              </a:solidFill>
              <a:latin typeface="Showcard Gothic" pitchFamily="82" charset="0"/>
            </a:endParaRPr>
          </a:p>
        </p:txBody>
      </p:sp>
      <p:pic>
        <p:nvPicPr>
          <p:cNvPr id="3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14800"/>
            <a:ext cx="38100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171688" cy="6096000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March 19, 2007, Sun announced that it had hired Ian Murdock, founder of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Debian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, to head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Project Indiana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,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an effort to produce a complete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OpenSolaris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distribution, with GNOME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userland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tools from GNU, plus a network-based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  <a:hlinkClick r:id="rId4" tooltip="Package management system"/>
              </a:rPr>
              <a:t>package management system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.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The new distribution was planned to refresh the user experience, and would become the successor to Solaris Express as the basis for future releases of Solaris.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solidFill>
                  <a:srgbClr val="660033"/>
                </a:solidFill>
              </a:rPr>
              <a:t>On May 5, 2008, </a:t>
            </a:r>
            <a:r>
              <a:rPr lang="en-US" sz="3600" dirty="0" err="1" smtClean="0">
                <a:solidFill>
                  <a:srgbClr val="660033"/>
                </a:solidFill>
              </a:rPr>
              <a:t>OpenSolaris</a:t>
            </a:r>
            <a:r>
              <a:rPr lang="en-US" sz="3600" dirty="0" smtClean="0">
                <a:solidFill>
                  <a:srgbClr val="660033"/>
                </a:solidFill>
              </a:rPr>
              <a:t> 2008.05 was released, in a format that could be booted as a Live CD or installed directly. It uses the GNOME desktop environment as the primary user interface. The later </a:t>
            </a:r>
            <a:r>
              <a:rPr lang="en-US" sz="3600" dirty="0" err="1" smtClean="0">
                <a:solidFill>
                  <a:srgbClr val="660033"/>
                </a:solidFill>
              </a:rPr>
              <a:t>OpenSolaris</a:t>
            </a:r>
            <a:r>
              <a:rPr lang="en-US" sz="3600" dirty="0" smtClean="0">
                <a:solidFill>
                  <a:srgbClr val="660033"/>
                </a:solidFill>
              </a:rPr>
              <a:t> 2008.11 release included a GUI for ZFS' </a:t>
            </a:r>
            <a:r>
              <a:rPr lang="en-US" sz="3600" dirty="0" err="1" smtClean="0">
                <a:solidFill>
                  <a:srgbClr val="660033"/>
                </a:solidFill>
              </a:rPr>
              <a:t>snapshotting</a:t>
            </a:r>
            <a:r>
              <a:rPr lang="en-US" sz="3600" dirty="0" smtClean="0">
                <a:solidFill>
                  <a:srgbClr val="660033"/>
                </a:solidFill>
              </a:rPr>
              <a:t> capabilities, known as Time Slider, that provides functionality similar to Mac OS X's Time Machine.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800599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solidFill>
                  <a:srgbClr val="FF0066"/>
                </a:solidFill>
              </a:rPr>
              <a:t>In December 2008 Sun Microsystems and Toshiba America Information Systems announced plans to distribute Toshiba laptops pre-installed with </a:t>
            </a:r>
            <a:r>
              <a:rPr lang="en-US" sz="3600" dirty="0" err="1" smtClean="0">
                <a:solidFill>
                  <a:srgbClr val="FF0066"/>
                </a:solidFill>
              </a:rPr>
              <a:t>OpenSolaris</a:t>
            </a:r>
            <a:r>
              <a:rPr lang="en-US" sz="3600" dirty="0" smtClean="0">
                <a:solidFill>
                  <a:srgbClr val="FF0066"/>
                </a:solidFill>
              </a:rPr>
              <a:t>.</a:t>
            </a:r>
            <a:r>
              <a:rPr lang="en-US" sz="3600" baseline="30000" dirty="0" smtClean="0">
                <a:solidFill>
                  <a:srgbClr val="FF0066"/>
                </a:solidFill>
              </a:rPr>
              <a:t> </a:t>
            </a:r>
            <a:r>
              <a:rPr lang="en-US" sz="3600" dirty="0" smtClean="0">
                <a:solidFill>
                  <a:srgbClr val="FF0066"/>
                </a:solidFill>
              </a:rPr>
              <a:t>On April 1, 2009, the </a:t>
            </a:r>
            <a:r>
              <a:rPr lang="en-US" sz="3600" dirty="0" err="1" smtClean="0">
                <a:solidFill>
                  <a:srgbClr val="FF0066"/>
                </a:solidFill>
              </a:rPr>
              <a:t>Tecra</a:t>
            </a:r>
            <a:r>
              <a:rPr lang="en-US" sz="3600" dirty="0" smtClean="0">
                <a:solidFill>
                  <a:srgbClr val="FF0066"/>
                </a:solidFill>
              </a:rPr>
              <a:t> M10 and </a:t>
            </a:r>
            <a:r>
              <a:rPr lang="en-US" sz="3600" dirty="0" err="1" smtClean="0">
                <a:solidFill>
                  <a:srgbClr val="FF0066"/>
                </a:solidFill>
              </a:rPr>
              <a:t>Portégé</a:t>
            </a:r>
            <a:r>
              <a:rPr lang="en-US" sz="3600" dirty="0" smtClean="0">
                <a:solidFill>
                  <a:srgbClr val="FF0066"/>
                </a:solidFill>
              </a:rPr>
              <a:t> R600 came preinstalled with </a:t>
            </a:r>
            <a:r>
              <a:rPr lang="en-US" sz="3600" dirty="0" err="1" smtClean="0">
                <a:solidFill>
                  <a:srgbClr val="FF0066"/>
                </a:solidFill>
              </a:rPr>
              <a:t>OpenSolaris</a:t>
            </a:r>
            <a:r>
              <a:rPr lang="en-US" sz="3600" dirty="0" smtClean="0">
                <a:solidFill>
                  <a:srgbClr val="FF0066"/>
                </a:solidFill>
              </a:rPr>
              <a:t> 2008.11 release and several supplemental software packages.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1"/>
            <a:ext cx="8229600" cy="4495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 smtClean="0">
                <a:solidFill>
                  <a:srgbClr val="800080"/>
                </a:solidFill>
              </a:rPr>
              <a:t>On June 1, 2009, </a:t>
            </a:r>
            <a:r>
              <a:rPr lang="en-US" sz="3600" dirty="0" err="1" smtClean="0">
                <a:solidFill>
                  <a:srgbClr val="800080"/>
                </a:solidFill>
              </a:rPr>
              <a:t>OpenSolaris</a:t>
            </a:r>
            <a:r>
              <a:rPr lang="en-US" sz="3600" dirty="0" smtClean="0">
                <a:solidFill>
                  <a:srgbClr val="800080"/>
                </a:solidFill>
              </a:rPr>
              <a:t> 2009.06 was released, with support for the SPARC platform.</a:t>
            </a:r>
          </a:p>
          <a:p>
            <a:pPr marL="514350" indent="-514350"/>
            <a:r>
              <a:rPr lang="en-US" sz="3600" dirty="0" smtClean="0">
                <a:solidFill>
                  <a:srgbClr val="800080"/>
                </a:solidFill>
              </a:rPr>
              <a:t>On January 13, 2010, Sun discontinued the Solaris Express program to focus on the </a:t>
            </a:r>
            <a:r>
              <a:rPr lang="en-US" sz="3600" dirty="0" err="1" smtClean="0">
                <a:solidFill>
                  <a:srgbClr val="800080"/>
                </a:solidFill>
              </a:rPr>
              <a:t>OpenSolaris</a:t>
            </a:r>
            <a:r>
              <a:rPr lang="en-US" sz="3600" dirty="0" smtClean="0">
                <a:solidFill>
                  <a:srgbClr val="800080"/>
                </a:solidFill>
              </a:rPr>
              <a:t> distribution.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3920" y="2209800"/>
            <a:ext cx="8107680" cy="3505200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endParaRPr lang="en-US" sz="8800" dirty="0">
              <a:solidFill>
                <a:srgbClr val="FFFF99"/>
              </a:solidFill>
              <a:latin typeface="Snap ITC" pitchFamily="8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848600" cy="4572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Matura MT Script Capitals" pitchFamily="66" charset="0"/>
              </a:rPr>
              <a:t>OpenSolaris</a:t>
            </a:r>
            <a:r>
              <a:rPr lang="en-US" sz="4800" dirty="0" smtClean="0">
                <a:solidFill>
                  <a:srgbClr val="FFFF00"/>
                </a:solidFill>
                <a:latin typeface="Matura MT Script Capitals" pitchFamily="66" charset="0"/>
              </a:rPr>
              <a:t> </a:t>
            </a:r>
            <a:r>
              <a:rPr lang="en-US" sz="4800" dirty="0" smtClean="0">
                <a:solidFill>
                  <a:srgbClr val="00FFCC"/>
                </a:solidFill>
                <a:latin typeface="Matura MT Script Capitals" pitchFamily="66" charset="0"/>
              </a:rPr>
              <a:t>is offered as both development (unstable) and production (stable) releases.</a:t>
            </a:r>
          </a:p>
          <a:p>
            <a:endParaRPr lang="en-US" sz="4400" dirty="0">
              <a:solidFill>
                <a:srgbClr val="00FFCC"/>
              </a:solidFill>
              <a:latin typeface="Matura MT Script Capital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325562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99"/>
                </a:solidFill>
                <a:latin typeface="Snap ITC" pitchFamily="82" charset="0"/>
              </a:rPr>
              <a:t>Release Model</a:t>
            </a:r>
            <a:endParaRPr lang="en-US" sz="6600" dirty="0">
              <a:solidFill>
                <a:srgbClr val="FFFF99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543800" cy="6477000"/>
          </a:xfrm>
        </p:spPr>
        <p:txBody>
          <a:bodyPr>
            <a:normAutofit/>
          </a:bodyPr>
          <a:lstStyle/>
          <a:p>
            <a:pPr marL="514350" lvl="0" indent="-514350" algn="just">
              <a:buNone/>
            </a:pPr>
            <a:r>
              <a:rPr lang="en-US" sz="4000" b="1" dirty="0" smtClean="0">
                <a:latin typeface="Matisse ITC" pitchFamily="82" charset="0"/>
              </a:rPr>
              <a:t>Development</a:t>
            </a:r>
            <a:r>
              <a:rPr lang="en-US" sz="4000" dirty="0" smtClean="0">
                <a:latin typeface="Matisse ITC" pitchFamily="8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releases are built from the latest </a:t>
            </a:r>
            <a:r>
              <a:rPr lang="en-US" sz="4000" dirty="0" err="1" smtClean="0">
                <a:solidFill>
                  <a:srgbClr val="FFFF00"/>
                </a:solidFill>
              </a:rPr>
              <a:t>OpenSolaris</a:t>
            </a:r>
            <a:r>
              <a:rPr lang="en-US" sz="4000" dirty="0" smtClean="0">
                <a:solidFill>
                  <a:srgbClr val="FFFF00"/>
                </a:solidFill>
              </a:rPr>
              <a:t> codebase (consolidations) and include newer </a:t>
            </a:r>
            <a:r>
              <a:rPr lang="en-US" sz="4000" dirty="0" err="1" smtClean="0">
                <a:solidFill>
                  <a:srgbClr val="FFFF00"/>
                </a:solidFill>
              </a:rPr>
              <a:t>techologies</a:t>
            </a:r>
            <a:r>
              <a:rPr lang="en-US" sz="4000" dirty="0" smtClean="0">
                <a:solidFill>
                  <a:srgbClr val="FFFF00"/>
                </a:solidFill>
              </a:rPr>
              <a:t>, security updates and bug fixes, and more applications, but may not have undergone extensive testing.</a:t>
            </a:r>
          </a:p>
          <a:p>
            <a:pPr marL="514350" indent="-514350" algn="just">
              <a:buNone/>
            </a:pPr>
            <a:endParaRPr lang="en-US" sz="4000" b="1" dirty="0">
              <a:latin typeface="Bookman Old Style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696200" cy="480060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Matisse ITC" pitchFamily="82" charset="0"/>
              </a:rPr>
              <a:t>Production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releases are branched from a snapshot of the development codebase (following a Code Freeze) and undergo a QA process that includes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</a:rPr>
              <a:t>backporting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security updates and bug fixes.</a:t>
            </a:r>
          </a:p>
          <a:p>
            <a:pPr marL="514350" indent="-514350" algn="just">
              <a:buNone/>
            </a:pPr>
            <a:endParaRPr lang="en-US" sz="4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98080" cy="1143000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FF99"/>
                </a:solidFill>
                <a:latin typeface="Snap ITC" pitchFamily="82" charset="0"/>
              </a:rPr>
              <a:t>Installation</a:t>
            </a:r>
            <a:endParaRPr lang="en-US" sz="6600" dirty="0">
              <a:solidFill>
                <a:srgbClr val="FFFF99"/>
              </a:solidFill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9430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OpenSolaris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 can be installed from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  <a:hlinkClick r:id="rId5" tooltip="CD-ROM"/>
              </a:rPr>
              <a:t>CD-ROM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  <a:hlinkClick r:id="rId6" tooltip="USB"/>
              </a:rPr>
              <a:t>USB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 drives, or over a network with the Automated Installer. CD, USB, and network install images are made available for both types of releases.</a:t>
            </a:r>
          </a:p>
          <a:p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0" y="381000"/>
            <a:ext cx="2133600" cy="1676400"/>
            <a:chOff x="1824" y="633"/>
            <a:chExt cx="2834" cy="2849"/>
          </a:xfrm>
        </p:grpSpPr>
        <p:sp>
          <p:nvSpPr>
            <p:cNvPr id="205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943088" cy="480060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OpenSolaris</a:t>
            </a:r>
            <a:r>
              <a:rPr lang="en-US" sz="4000" dirty="0" smtClean="0"/>
              <a:t>  is an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  <a:hlinkClick r:id="rId4" tooltip="Open source"/>
              </a:rPr>
              <a:t>open source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smtClean="0"/>
              <a:t>computer </a:t>
            </a:r>
            <a:r>
              <a:rPr lang="en-US" sz="4000" dirty="0" smtClean="0">
                <a:hlinkClick r:id="rId5" tooltip="Operating &#10;system"/>
              </a:rPr>
              <a:t>operating system</a:t>
            </a:r>
            <a:r>
              <a:rPr lang="en-US" sz="4000" dirty="0" smtClean="0"/>
              <a:t> based on </a:t>
            </a:r>
            <a:r>
              <a:rPr lang="en-US" sz="4000" dirty="0" smtClean="0">
                <a:hlinkClick r:id="rId6" tooltip="Solaris (operating system)"/>
              </a:rPr>
              <a:t>Solaris</a:t>
            </a:r>
            <a:r>
              <a:rPr lang="en-US" sz="4000" dirty="0" smtClean="0"/>
              <a:t> created by </a:t>
            </a:r>
            <a:r>
              <a:rPr lang="en-US" sz="4000" dirty="0" smtClean="0">
                <a:hlinkClick r:id="rId7" tooltip="Sun &#10;Microsystems"/>
              </a:rPr>
              <a:t>Sun Microsystems</a:t>
            </a:r>
            <a:r>
              <a:rPr lang="en-US" sz="4000" dirty="0" smtClean="0"/>
              <a:t>, now a part of </a:t>
            </a:r>
            <a:r>
              <a:rPr lang="en-US" sz="4000" dirty="0" smtClean="0">
                <a:hlinkClick r:id="rId8" tooltip="Oracle &#10;Corporation"/>
              </a:rPr>
              <a:t>Oracle Corporation</a:t>
            </a:r>
            <a:r>
              <a:rPr lang="en-US" sz="4000" dirty="0" smtClean="0"/>
              <a:t>. It is also the name of the project initiated by Sun to build a developer and user community around the software.</a:t>
            </a:r>
          </a:p>
          <a:p>
            <a:endParaRPr lang="en-US" sz="40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001000" cy="4191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</a:rPr>
              <a:t>OpenSolaris</a:t>
            </a:r>
            <a:r>
              <a:rPr lang="en-US" sz="6000" dirty="0" smtClean="0"/>
              <a:t> uses a network-aware </a:t>
            </a:r>
            <a:r>
              <a:rPr lang="en-US" sz="6000" dirty="0" smtClean="0">
                <a:hlinkClick r:id="rId5" tooltip="Package system (page does not exist)"/>
              </a:rPr>
              <a:t>package system</a:t>
            </a:r>
            <a:r>
              <a:rPr lang="en-US" sz="6000" dirty="0" smtClean="0"/>
              <a:t> called the </a:t>
            </a:r>
            <a:r>
              <a:rPr lang="en-US" sz="6000" i="1" dirty="0" smtClean="0">
                <a:hlinkClick r:id="rId6" tooltip="Image &#10;Packaging System"/>
              </a:rPr>
              <a:t>Image Packaging System</a:t>
            </a:r>
            <a:r>
              <a:rPr lang="en-US" sz="6000" dirty="0" smtClean="0"/>
              <a:t> (also known as </a:t>
            </a:r>
            <a:r>
              <a:rPr lang="en-US" sz="6000" dirty="0" err="1" smtClean="0"/>
              <a:t>pkg</a:t>
            </a:r>
            <a:r>
              <a:rPr lang="en-US" sz="6000" dirty="0" smtClean="0"/>
              <a:t>(5)) to add, remove, and manage installed software and to update to newer releases.</a:t>
            </a:r>
          </a:p>
          <a:p>
            <a:pPr algn="just"/>
            <a:endParaRPr lang="en-US" sz="6000" dirty="0">
              <a:solidFill>
                <a:srgbClr val="22CECE"/>
              </a:solidFill>
              <a:latin typeface="Eras Bold IT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498080" cy="914400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Snap ITC" pitchFamily="82" charset="0"/>
              </a:rPr>
              <a:t>information</a:t>
            </a:r>
            <a:endParaRPr lang="en-US" sz="4400" dirty="0">
              <a:solidFill>
                <a:srgbClr val="FFFF99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Packages for development releases of </a:t>
            </a:r>
            <a:r>
              <a:rPr lang="en-US" sz="3600" dirty="0" err="1" smtClean="0">
                <a:solidFill>
                  <a:srgbClr val="FF0066"/>
                </a:solidFill>
                <a:latin typeface="High Tower Text" pitchFamily="18" charset="0"/>
              </a:rPr>
              <a:t>OpenSolaris</a:t>
            </a: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 are published by Oracle typically every two weeks to the </a:t>
            </a:r>
            <a:r>
              <a:rPr lang="en-US" sz="3600" i="1" dirty="0" smtClean="0">
                <a:solidFill>
                  <a:srgbClr val="FF0066"/>
                </a:solidFill>
                <a:latin typeface="High Tower Text" pitchFamily="18" charset="0"/>
              </a:rPr>
              <a:t>/dev</a:t>
            </a: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 repository.</a:t>
            </a:r>
            <a:r>
              <a:rPr lang="en-US" sz="3600" baseline="30000" dirty="0" smtClean="0">
                <a:solidFill>
                  <a:srgbClr val="FF0066"/>
                </a:solidFill>
                <a:latin typeface="High Tower Text" pitchFamily="18" charset="0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Production releases use the </a:t>
            </a:r>
            <a:r>
              <a:rPr lang="en-US" sz="3600" i="1" dirty="0" smtClean="0">
                <a:solidFill>
                  <a:srgbClr val="FF0066"/>
                </a:solidFill>
                <a:latin typeface="High Tower Text" pitchFamily="18" charset="0"/>
              </a:rPr>
              <a:t>/release</a:t>
            </a: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 repository</a:t>
            </a:r>
            <a:r>
              <a:rPr lang="en-US" sz="3600" baseline="30000" dirty="0" smtClean="0">
                <a:solidFill>
                  <a:srgbClr val="FF0066"/>
                </a:solidFill>
                <a:latin typeface="High Tower Text" pitchFamily="18" charset="0"/>
              </a:rPr>
              <a:t> </a:t>
            </a:r>
            <a:r>
              <a:rPr lang="en-US" sz="3600" dirty="0" smtClean="0">
                <a:solidFill>
                  <a:srgbClr val="FF0066"/>
                </a:solidFill>
                <a:latin typeface="High Tower Text" pitchFamily="18" charset="0"/>
              </a:rPr>
              <a:t>which does not receive updates until the next production release. Only Sun customers with paid support contracts have access to updates for production releases.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solidFill>
                <a:srgbClr val="FF0066"/>
              </a:solidFill>
              <a:latin typeface="High Tower Text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6327648"/>
          </a:xfrm>
        </p:spPr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 smtClean="0">
                <a:hlinkClick r:id="rId5" tooltip="Hardware compatibility list"/>
              </a:rPr>
              <a:t>hardware compatibility list</a:t>
            </a:r>
            <a:r>
              <a:rPr lang="en-US" sz="3600" dirty="0" smtClean="0"/>
              <a:t> (HCL) for </a:t>
            </a:r>
            <a:r>
              <a:rPr lang="en-US" sz="3600" dirty="0" err="1" smtClean="0"/>
              <a:t>OpenSolaris</a:t>
            </a:r>
            <a:r>
              <a:rPr lang="en-US" sz="3600" dirty="0" smtClean="0"/>
              <a:t> can be consulted when choosing hardware for </a:t>
            </a:r>
            <a:r>
              <a:rPr lang="en-US" sz="3600" dirty="0" err="1" smtClean="0"/>
              <a:t>OpenSolaris</a:t>
            </a:r>
            <a:r>
              <a:rPr lang="en-US" sz="3600" dirty="0" smtClean="0"/>
              <a:t> deployment. </a:t>
            </a:r>
          </a:p>
          <a:p>
            <a:r>
              <a:rPr lang="en-US" sz="3600" dirty="0" smtClean="0"/>
              <a:t>Extensive </a:t>
            </a:r>
            <a:r>
              <a:rPr lang="en-US" sz="3600" dirty="0" err="1" smtClean="0"/>
              <a:t>OpenSolaris</a:t>
            </a:r>
            <a:r>
              <a:rPr lang="en-US" sz="3600" dirty="0" smtClean="0"/>
              <a:t> administration, usage, and development documentation is available online,</a:t>
            </a:r>
            <a:r>
              <a:rPr lang="en-US" sz="3600" baseline="30000" dirty="0" smtClean="0"/>
              <a:t> </a:t>
            </a:r>
            <a:r>
              <a:rPr lang="en-US" sz="3600" dirty="0" smtClean="0"/>
              <a:t>including community-contributed information.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solidFill>
                <a:srgbClr val="FF0066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4">
            <a:lum contrast="-43000"/>
          </a:blip>
          <a:srcRect/>
          <a:stretch>
            <a:fillRect/>
          </a:stretch>
        </p:blipFill>
        <p:spPr bwMode="auto">
          <a:xfrm rot="20493508">
            <a:off x="3810000" y="2743200"/>
            <a:ext cx="3352800" cy="2971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7955280" cy="571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400" dirty="0" err="1" smtClean="0">
                <a:solidFill>
                  <a:srgbClr val="990000"/>
                </a:solidFill>
              </a:rPr>
              <a:t>OpenSolaris</a:t>
            </a:r>
            <a:r>
              <a:rPr lang="en-US" sz="4400" dirty="0" smtClean="0">
                <a:solidFill>
                  <a:srgbClr val="990000"/>
                </a:solidFill>
              </a:rPr>
              <a:t> 2009.06 represents the most significant networking technology contribution from Sun in this decade. It provides advanced network resource management capabilities and enables </a:t>
            </a:r>
            <a:r>
              <a:rPr lang="en-US" sz="4400" dirty="0" err="1" smtClean="0">
                <a:solidFill>
                  <a:srgbClr val="990000"/>
                </a:solidFill>
              </a:rPr>
              <a:t>OpenSolaris</a:t>
            </a:r>
            <a:r>
              <a:rPr lang="en-US" sz="4400" dirty="0" smtClean="0">
                <a:solidFill>
                  <a:srgbClr val="990000"/>
                </a:solidFill>
              </a:rPr>
              <a:t> to take advantage of the latest multi-core, multi-CPU systems as well as next-generation network interface cards.</a:t>
            </a:r>
          </a:p>
          <a:p>
            <a:pPr algn="just"/>
            <a:endParaRPr lang="en-US" sz="4400" b="1" dirty="0">
              <a:solidFill>
                <a:srgbClr val="99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6096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990033"/>
                </a:solidFill>
              </a:rPr>
              <a:t>OpenSolaris</a:t>
            </a:r>
            <a:r>
              <a:rPr lang="en-US" sz="4400" dirty="0" smtClean="0">
                <a:solidFill>
                  <a:srgbClr val="990033"/>
                </a:solidFill>
              </a:rPr>
              <a:t> includes a number of critical networking services, including a major update to IP </a:t>
            </a:r>
            <a:r>
              <a:rPr lang="en-US" sz="4400" dirty="0" err="1" smtClean="0">
                <a:solidFill>
                  <a:srgbClr val="990033"/>
                </a:solidFill>
              </a:rPr>
              <a:t>Multipathing</a:t>
            </a:r>
            <a:r>
              <a:rPr lang="en-US" sz="4400" dirty="0" smtClean="0">
                <a:solidFill>
                  <a:srgbClr val="990033"/>
                </a:solidFill>
              </a:rPr>
              <a:t> for High Availability network configurations. </a:t>
            </a:r>
            <a:r>
              <a:rPr lang="en-US" sz="4400" dirty="0" err="1" smtClean="0">
                <a:solidFill>
                  <a:srgbClr val="990033"/>
                </a:solidFill>
              </a:rPr>
              <a:t>OpenSolaris</a:t>
            </a:r>
            <a:r>
              <a:rPr lang="en-US" sz="4400" dirty="0" smtClean="0">
                <a:solidFill>
                  <a:srgbClr val="990033"/>
                </a:solidFill>
              </a:rPr>
              <a:t> also includes the </a:t>
            </a:r>
            <a:r>
              <a:rPr lang="en-US" sz="4400" dirty="0" err="1" smtClean="0">
                <a:solidFill>
                  <a:srgbClr val="990033"/>
                </a:solidFill>
              </a:rPr>
              <a:t>IPFilter</a:t>
            </a:r>
            <a:r>
              <a:rPr lang="en-US" sz="4400" dirty="0" smtClean="0">
                <a:solidFill>
                  <a:srgbClr val="990033"/>
                </a:solidFill>
              </a:rPr>
              <a:t> firewall and </a:t>
            </a:r>
            <a:r>
              <a:rPr lang="en-US" sz="4400" dirty="0" err="1" smtClean="0">
                <a:solidFill>
                  <a:srgbClr val="990033"/>
                </a:solidFill>
              </a:rPr>
              <a:t>Quagga</a:t>
            </a:r>
            <a:r>
              <a:rPr lang="en-US" sz="4400" dirty="0" smtClean="0">
                <a:solidFill>
                  <a:srgbClr val="990033"/>
                </a:solidFill>
              </a:rPr>
              <a:t> router services.</a:t>
            </a:r>
            <a:endParaRPr lang="en-US" sz="4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FFFF99"/>
                </a:solidFill>
                <a:latin typeface="Snap ITC" pitchFamily="82" charset="0"/>
              </a:rPr>
              <a:t>OpenSolaris</a:t>
            </a:r>
            <a:r>
              <a:rPr lang="en-US" sz="4400" dirty="0" smtClean="0">
                <a:solidFill>
                  <a:srgbClr val="FFFF99"/>
                </a:solidFill>
                <a:latin typeface="Snap ITC" pitchFamily="82" charset="0"/>
              </a:rPr>
              <a:t> Picture</a:t>
            </a:r>
            <a:endParaRPr lang="en-US" sz="4400" dirty="0">
              <a:solidFill>
                <a:srgbClr val="FFFF99"/>
              </a:solidFill>
              <a:latin typeface="Snap ITC" pitchFamily="82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050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429000"/>
            <a:ext cx="2516080" cy="24384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990601"/>
            <a:ext cx="77724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334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Showcard Gothic" pitchFamily="82" charset="0"/>
              </a:rPr>
              <a:t>That’s all…</a:t>
            </a:r>
          </a:p>
          <a:p>
            <a:r>
              <a:rPr lang="en-US" sz="6600" dirty="0" smtClean="0">
                <a:solidFill>
                  <a:srgbClr val="FFFF00"/>
                </a:solidFill>
                <a:latin typeface="Showcard Gothic" pitchFamily="82" charset="0"/>
              </a:rPr>
              <a:t>     Thank You!!</a:t>
            </a:r>
            <a:endParaRPr lang="en-US" sz="6600" dirty="0">
              <a:solidFill>
                <a:srgbClr val="FFFF00"/>
              </a:solidFill>
              <a:latin typeface="Showcard Goth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FF99"/>
                </a:solidFill>
              </a:rPr>
              <a:t>Prepared by:</a:t>
            </a:r>
            <a:endParaRPr lang="en-US" sz="2800" b="1" dirty="0">
              <a:solidFill>
                <a:srgbClr val="99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6583084" cy="6740307"/>
          </a:xfrm>
          <a:prstGeom prst="rect">
            <a:avLst/>
          </a:prstGeom>
          <a:noFill/>
          <a:effectLst>
            <a:outerShdw blurRad="774700" dist="241300" dir="900000" algn="ctr" rotWithShape="0">
              <a:srgbClr val="FF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E20E78"/>
                </a:solidFill>
                <a:latin typeface="Cooper Black" pitchFamily="18" charset="0"/>
              </a:rPr>
              <a:t>GROUP II</a:t>
            </a:r>
          </a:p>
          <a:p>
            <a:pPr algn="ctr"/>
            <a:endParaRPr lang="en-US" sz="5400" b="1" dirty="0" smtClean="0">
              <a:ln/>
              <a:solidFill>
                <a:srgbClr val="E20E78"/>
              </a:solidFill>
              <a:latin typeface="Cooper Black" pitchFamily="18" charset="0"/>
            </a:endParaRPr>
          </a:p>
          <a:p>
            <a:pPr algn="ctr"/>
            <a:r>
              <a:rPr lang="en-US" sz="5400" b="1" cap="none" spc="0" dirty="0" err="1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Janeth</a:t>
            </a:r>
            <a:r>
              <a:rPr lang="en-US" sz="5400" b="1" cap="none" spc="0" dirty="0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Carolino</a:t>
            </a:r>
            <a:endParaRPr lang="en-US" sz="5400" b="1" cap="none" spc="0" dirty="0" smtClean="0">
              <a:ln/>
              <a:solidFill>
                <a:srgbClr val="E20E78"/>
              </a:solidFill>
              <a:effectLst/>
              <a:latin typeface="Cooper Black" pitchFamily="18" charset="0"/>
            </a:endParaRPr>
          </a:p>
          <a:p>
            <a:pPr algn="ctr"/>
            <a:r>
              <a:rPr lang="en-US" sz="5400" b="1" dirty="0" smtClean="0">
                <a:ln/>
                <a:solidFill>
                  <a:srgbClr val="E20E78"/>
                </a:solidFill>
                <a:latin typeface="Cooper Black" pitchFamily="18" charset="0"/>
              </a:rPr>
              <a:t>Czarina Mae </a:t>
            </a:r>
            <a:r>
              <a:rPr lang="en-US" sz="5400" b="1" dirty="0" err="1" smtClean="0">
                <a:ln/>
                <a:solidFill>
                  <a:srgbClr val="E20E78"/>
                </a:solidFill>
                <a:latin typeface="Cooper Black" pitchFamily="18" charset="0"/>
              </a:rPr>
              <a:t>Barte</a:t>
            </a:r>
            <a:endParaRPr lang="en-US" sz="5400" b="1" dirty="0" smtClean="0">
              <a:ln/>
              <a:solidFill>
                <a:srgbClr val="E20E78"/>
              </a:solidFill>
              <a:latin typeface="Cooper Black" pitchFamily="18" charset="0"/>
            </a:endParaRPr>
          </a:p>
          <a:p>
            <a:pPr algn="ctr"/>
            <a:r>
              <a:rPr lang="en-US" sz="5400" b="1" cap="none" spc="0" dirty="0" err="1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Eizelle</a:t>
            </a:r>
            <a:r>
              <a:rPr lang="en-US" sz="5400" b="1" cap="none" spc="0" dirty="0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Calim</a:t>
            </a:r>
            <a:endParaRPr lang="en-US" sz="5400" b="1" cap="none" spc="0" dirty="0" smtClean="0">
              <a:ln/>
              <a:solidFill>
                <a:srgbClr val="E20E78"/>
              </a:solidFill>
              <a:effectLst/>
              <a:latin typeface="Cooper Black" pitchFamily="18" charset="0"/>
            </a:endParaRPr>
          </a:p>
          <a:p>
            <a:pPr algn="ctr"/>
            <a:r>
              <a:rPr lang="en-US" sz="5400" b="1" dirty="0" err="1" smtClean="0">
                <a:ln/>
                <a:solidFill>
                  <a:srgbClr val="E20E78"/>
                </a:solidFill>
                <a:latin typeface="Cooper Black" pitchFamily="18" charset="0"/>
              </a:rPr>
              <a:t>Jastine</a:t>
            </a:r>
            <a:r>
              <a:rPr lang="en-US" sz="5400" b="1" dirty="0" smtClean="0">
                <a:ln/>
                <a:solidFill>
                  <a:srgbClr val="E20E78"/>
                </a:solidFill>
                <a:latin typeface="Cooper Black" pitchFamily="18" charset="0"/>
              </a:rPr>
              <a:t> Mendoza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Eliza </a:t>
            </a:r>
            <a:r>
              <a:rPr lang="en-US" sz="5400" b="1" cap="none" spc="0" dirty="0" err="1" smtClean="0">
                <a:ln/>
                <a:solidFill>
                  <a:srgbClr val="E20E78"/>
                </a:solidFill>
                <a:effectLst/>
                <a:latin typeface="Cooper Black" pitchFamily="18" charset="0"/>
              </a:rPr>
              <a:t>Palmero</a:t>
            </a:r>
            <a:endParaRPr lang="en-US" sz="5400" b="1" cap="none" spc="0" dirty="0" smtClean="0">
              <a:ln/>
              <a:solidFill>
                <a:srgbClr val="E20E78"/>
              </a:solidFill>
              <a:effectLst/>
              <a:latin typeface="Cooper Black" pitchFamily="18" charset="0"/>
            </a:endParaRPr>
          </a:p>
          <a:p>
            <a:pPr algn="ctr"/>
            <a:endParaRPr lang="en-US" sz="5400" b="1" cap="none" spc="0" dirty="0">
              <a:ln/>
              <a:solidFill>
                <a:srgbClr val="E20E78"/>
              </a:solidFill>
              <a:effectLst/>
              <a:latin typeface="Cooper Black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838200"/>
            <a:ext cx="749808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err="1" smtClean="0"/>
              <a:t>OpenSolaris</a:t>
            </a:r>
            <a:r>
              <a:rPr lang="en-US" sz="4400" dirty="0" smtClean="0"/>
              <a:t> is a descendent of the </a:t>
            </a:r>
            <a:r>
              <a:rPr lang="en-US" sz="4400" dirty="0" smtClean="0">
                <a:hlinkClick r:id="rId4" tooltip="UNIX System V"/>
              </a:rPr>
              <a:t>UNIX System V</a:t>
            </a:r>
            <a:r>
              <a:rPr lang="en-US" sz="4400" dirty="0" smtClean="0"/>
              <a:t> </a:t>
            </a:r>
            <a:r>
              <a:rPr lang="en-US" sz="4400" dirty="0" smtClean="0">
                <a:hlinkClick r:id="rId4" tooltip="UNIX System V"/>
              </a:rPr>
              <a:t>Release 4</a:t>
            </a:r>
            <a:r>
              <a:rPr lang="en-US" sz="4400" dirty="0" smtClean="0"/>
              <a:t> (SVR4) codebase developed by Sun and </a:t>
            </a:r>
            <a:r>
              <a:rPr lang="en-US" sz="4400" dirty="0" smtClean="0">
                <a:hlinkClick r:id="rId5" tooltip="AT&amp;T"/>
              </a:rPr>
              <a:t>AT&amp;T</a:t>
            </a:r>
            <a:r>
              <a:rPr lang="en-US" sz="4400" dirty="0" smtClean="0"/>
              <a:t> in the late 1980s. It is the only version of System V available as open source.</a:t>
            </a:r>
            <a:endParaRPr lang="en-US" sz="4400" b="1" dirty="0">
              <a:latin typeface="Eras Medium ITC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200" dirty="0" err="1" smtClean="0">
                <a:solidFill>
                  <a:srgbClr val="FFC000"/>
                </a:solidFill>
                <a:latin typeface="Cooper Black" pitchFamily="18" charset="0"/>
              </a:rPr>
              <a:t>OpenSolaris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is developed as a combination of several software </a:t>
            </a:r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consolidations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which were open sourced subsequent to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  <a:hlinkClick r:id="rId4" tooltip="Solaris 10"/>
              </a:rPr>
              <a:t>Solaris 10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. It includes a variety of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  <a:hlinkClick r:id="rId5" tooltip="Free software"/>
              </a:rPr>
              <a:t>free software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, including popular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  <a:hlinkClick r:id="rId6" tooltip="Desktop"/>
              </a:rPr>
              <a:t>desktop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and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  <a:hlinkClick r:id="rId7" tooltip="Server"/>
              </a:rPr>
              <a:t>server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software. Sun has announced that future versions of its commercial Solaris operating system will be based on the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OpenSolaris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 project.</a:t>
            </a:r>
          </a:p>
          <a:p>
            <a:pPr marL="514350" indent="-514350" algn="just">
              <a:buNone/>
            </a:pPr>
            <a:endParaRPr lang="en-US" sz="3200" b="1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334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181600"/>
            <a:ext cx="6781800" cy="646331"/>
          </a:xfrm>
          <a:prstGeom prst="rect">
            <a:avLst/>
          </a:prstGeom>
          <a:solidFill>
            <a:srgbClr val="FF9966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latin typeface="Curlz MT" pitchFamily="82" charset="0"/>
              </a:rPr>
              <a:t>Picture of  Open Solaris</a:t>
            </a:r>
            <a:endParaRPr lang="ar-SA" sz="3600" b="1" dirty="0">
              <a:latin typeface="Curlz MT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120" y="427038"/>
            <a:ext cx="6736080" cy="1173162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FF99"/>
                </a:solidFill>
                <a:latin typeface="Snap ITC" pitchFamily="82" charset="0"/>
              </a:rPr>
              <a:t>History</a:t>
            </a:r>
            <a:endParaRPr lang="en-US" sz="7200" dirty="0">
              <a:solidFill>
                <a:srgbClr val="FFFF99"/>
              </a:solidFill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3399"/>
                </a:solidFill>
              </a:rPr>
              <a:t>OpenSolaris</a:t>
            </a:r>
            <a:r>
              <a:rPr lang="en-US" dirty="0" smtClean="0">
                <a:solidFill>
                  <a:srgbClr val="FF3399"/>
                </a:solidFill>
              </a:rPr>
              <a:t> is </a:t>
            </a:r>
            <a:r>
              <a:rPr lang="en-US" dirty="0" smtClean="0"/>
              <a:t>based on Solaris, which was originally released by </a:t>
            </a:r>
            <a:r>
              <a:rPr lang="en-US" dirty="0" smtClean="0">
                <a:hlinkClick r:id="rId5" tooltip="Sun &#10;Microsystems"/>
              </a:rPr>
              <a:t>Sun</a:t>
            </a:r>
            <a:r>
              <a:rPr lang="en-US" dirty="0" smtClean="0"/>
              <a:t> in 1991. Solaris is a version of </a:t>
            </a:r>
            <a:r>
              <a:rPr lang="en-US" dirty="0" smtClean="0">
                <a:hlinkClick r:id="rId6" tooltip="UNIX System V"/>
              </a:rPr>
              <a:t>UNIX System V</a:t>
            </a:r>
            <a:r>
              <a:rPr lang="en-US" dirty="0" smtClean="0"/>
              <a:t> </a:t>
            </a:r>
            <a:r>
              <a:rPr lang="en-US" dirty="0" smtClean="0">
                <a:hlinkClick r:id="rId6" tooltip="UNIX System V"/>
              </a:rPr>
              <a:t>Release 4</a:t>
            </a:r>
            <a:r>
              <a:rPr lang="en-US" dirty="0" smtClean="0"/>
              <a:t> (SVR4), jointly developed by Sun and </a:t>
            </a:r>
            <a:r>
              <a:rPr lang="en-US" dirty="0" smtClean="0">
                <a:hlinkClick r:id="rId7" tooltip="AT&amp;T"/>
              </a:rPr>
              <a:t>AT&amp;T</a:t>
            </a:r>
            <a:r>
              <a:rPr lang="en-US" dirty="0" smtClean="0"/>
              <a:t> to merge features from several existing </a:t>
            </a:r>
            <a:r>
              <a:rPr lang="en-US" dirty="0" smtClean="0">
                <a:hlinkClick r:id="rId8" tooltip="Unix"/>
              </a:rPr>
              <a:t>Unix</a:t>
            </a:r>
            <a:r>
              <a:rPr lang="en-US" dirty="0" smtClean="0"/>
              <a:t> systems. It was licensed by Sun from </a:t>
            </a:r>
            <a:r>
              <a:rPr lang="en-US" dirty="0" smtClean="0">
                <a:hlinkClick r:id="rId9" tooltip="Novell"/>
              </a:rPr>
              <a:t>Novell</a:t>
            </a:r>
            <a:r>
              <a:rPr lang="en-US" dirty="0" smtClean="0"/>
              <a:t> to replace </a:t>
            </a:r>
            <a:r>
              <a:rPr lang="en-US" dirty="0" smtClean="0">
                <a:hlinkClick r:id="rId10" tooltip="SunOS"/>
              </a:rPr>
              <a:t>SunOS</a:t>
            </a:r>
            <a:r>
              <a:rPr lang="en-US" dirty="0" smtClean="0"/>
              <a:t>. </a:t>
            </a:r>
          </a:p>
          <a:p>
            <a:endParaRPr lang="en-US" dirty="0">
              <a:solidFill>
                <a:srgbClr val="E20E7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Planning for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OpenSolaris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 started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in early 2004. A pilot program was formed in September 2004 with 18 non-Sun community members and ran for 9 months growing to 145 external participants. Sun submitted the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  <a:hlinkClick r:id="rId4" tooltip="Common Development and Distribution License"/>
              </a:rPr>
              <a:t>CDDL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 (Common Development and Distribution License) to the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  <a:hlinkClick r:id="rId5" tooltip="Open &#10;Source Initiative"/>
              </a:rPr>
              <a:t>OSI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Goudy Old Style" pitchFamily="18" charset="0"/>
                <a:cs typeface="Simplified Arabic" pitchFamily="2" charset="-78"/>
              </a:rPr>
              <a:t>, which approved it on January 14, 2005.</a:t>
            </a:r>
          </a:p>
          <a:p>
            <a:pPr marL="514350" indent="-514350">
              <a:buNone/>
            </a:pP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Goudy Old Style" pitchFamily="18" charset="0"/>
              <a:cs typeface="Simplified Arabic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-35000"/>
          </a:blip>
          <a:srcRect/>
          <a:stretch>
            <a:fillRect/>
          </a:stretch>
        </p:blipFill>
        <p:spPr bwMode="auto">
          <a:xfrm>
            <a:off x="381000" y="533399"/>
            <a:ext cx="3297097" cy="54102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848600" cy="5867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660033"/>
                </a:solidFill>
                <a:latin typeface="Trebuchet MS" pitchFamily="34" charset="0"/>
              </a:rPr>
              <a:t>The first part of the Solaris code base to be open sourced was the Solaris Dynamic Tracing facility (commonly known as </a:t>
            </a:r>
            <a:r>
              <a:rPr lang="en-US" sz="2800" dirty="0" err="1" smtClean="0">
                <a:solidFill>
                  <a:srgbClr val="660033"/>
                </a:solidFill>
                <a:latin typeface="Trebuchet MS" pitchFamily="34" charset="0"/>
              </a:rPr>
              <a:t>Dtrace</a:t>
            </a:r>
            <a:r>
              <a:rPr lang="en-US" sz="2800" dirty="0" smtClean="0">
                <a:solidFill>
                  <a:srgbClr val="660033"/>
                </a:solidFill>
                <a:latin typeface="Trebuchet MS" pitchFamily="34" charset="0"/>
              </a:rPr>
              <a:t>), a tool that aids in the analysis, debugging, and tuning of applications and systems. </a:t>
            </a:r>
            <a:r>
              <a:rPr lang="en-US" sz="2800" dirty="0" err="1" smtClean="0">
                <a:solidFill>
                  <a:srgbClr val="660033"/>
                </a:solidFill>
                <a:latin typeface="Trebuchet MS" pitchFamily="34" charset="0"/>
              </a:rPr>
              <a:t>DTrace</a:t>
            </a:r>
            <a:r>
              <a:rPr lang="en-US" sz="2800" dirty="0" smtClean="0">
                <a:solidFill>
                  <a:srgbClr val="660033"/>
                </a:solidFill>
                <a:latin typeface="Trebuchet MS" pitchFamily="34" charset="0"/>
              </a:rPr>
              <a:t> was released under the CDDL on January 25, 2005 on the newly launched </a:t>
            </a:r>
            <a:r>
              <a:rPr lang="en-US" sz="2800" i="1" dirty="0" smtClean="0">
                <a:solidFill>
                  <a:srgbClr val="660033"/>
                </a:solidFill>
                <a:latin typeface="Trebuchet MS" pitchFamily="34" charset="0"/>
              </a:rPr>
              <a:t>opensolaris.org</a:t>
            </a:r>
            <a:r>
              <a:rPr lang="en-US" sz="2800" dirty="0" smtClean="0">
                <a:solidFill>
                  <a:srgbClr val="660033"/>
                </a:solidFill>
                <a:latin typeface="Trebuchet MS" pitchFamily="34" charset="0"/>
              </a:rPr>
              <a:t> website.  The bulk of the Solaris system code was released on June 14, 2005. There remains some system code that is not open sourced, and is available only as pre-compiled binary files.</a:t>
            </a:r>
          </a:p>
          <a:p>
            <a:pPr algn="just"/>
            <a:endParaRPr lang="en-US" sz="2800" b="1" dirty="0">
              <a:solidFill>
                <a:srgbClr val="66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467600" cy="5943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4000" b="1" dirty="0" smtClean="0">
                <a:latin typeface="Papyrus" pitchFamily="66" charset="0"/>
              </a:rPr>
              <a:t>On February 10, 2006 Sun approved </a:t>
            </a:r>
            <a:r>
              <a:rPr lang="en-US" sz="4000" b="1" i="1" dirty="0" smtClean="0">
                <a:latin typeface="Papyrus" pitchFamily="66" charset="0"/>
              </a:rPr>
              <a:t>The </a:t>
            </a:r>
            <a:r>
              <a:rPr lang="en-US" sz="4000" b="1" i="1" dirty="0" err="1" smtClean="0">
                <a:latin typeface="Papyrus" pitchFamily="66" charset="0"/>
              </a:rPr>
              <a:t>OpenSolaris</a:t>
            </a:r>
            <a:r>
              <a:rPr lang="en-US" sz="4000" b="1" i="1" dirty="0" smtClean="0">
                <a:latin typeface="Papyrus" pitchFamily="66" charset="0"/>
              </a:rPr>
              <a:t> Charter</a:t>
            </a:r>
            <a:r>
              <a:rPr lang="en-US" sz="4000" b="1" dirty="0" smtClean="0">
                <a:latin typeface="Papyrus" pitchFamily="66" charset="0"/>
              </a:rPr>
              <a:t>, which reestablished this body as the independent </a:t>
            </a:r>
            <a:r>
              <a:rPr lang="en-US" sz="4000" b="1" dirty="0" err="1" smtClean="0">
                <a:latin typeface="Papyrus" pitchFamily="66" charset="0"/>
              </a:rPr>
              <a:t>OpenSolaris</a:t>
            </a:r>
            <a:r>
              <a:rPr lang="en-US" sz="4000" b="1" dirty="0" smtClean="0">
                <a:latin typeface="Papyrus" pitchFamily="66" charset="0"/>
              </a:rPr>
              <a:t> Governing Board.</a:t>
            </a:r>
            <a:r>
              <a:rPr lang="en-US" sz="4000" b="1" baseline="30000" dirty="0" smtClean="0">
                <a:latin typeface="Papyrus" pitchFamily="66" charset="0"/>
              </a:rPr>
              <a:t> </a:t>
            </a:r>
            <a:r>
              <a:rPr lang="en-US" sz="4000" b="1" dirty="0" smtClean="0">
                <a:latin typeface="Papyrus" pitchFamily="66" charset="0"/>
              </a:rPr>
              <a:t>The task of creating a governance document or "constitution" for this organization was given to the OGB and three invited members: Stephen Hahn and Keith </a:t>
            </a:r>
            <a:r>
              <a:rPr lang="en-US" sz="4000" b="1" dirty="0" err="1" smtClean="0">
                <a:latin typeface="Papyrus" pitchFamily="66" charset="0"/>
              </a:rPr>
              <a:t>Wesolowski</a:t>
            </a:r>
            <a:r>
              <a:rPr lang="en-US" sz="4000" b="1" dirty="0" smtClean="0">
                <a:latin typeface="Papyrus" pitchFamily="66" charset="0"/>
              </a:rPr>
              <a:t> (developers in Sun's Solaris organization) and Ben Rockwood (a prominent </a:t>
            </a:r>
            <a:r>
              <a:rPr lang="en-US" sz="4000" b="1" dirty="0" err="1" smtClean="0">
                <a:latin typeface="Papyrus" pitchFamily="66" charset="0"/>
              </a:rPr>
              <a:t>OpenSolaris</a:t>
            </a:r>
            <a:r>
              <a:rPr lang="en-US" sz="4000" b="1" dirty="0" smtClean="0">
                <a:latin typeface="Papyrus" pitchFamily="66" charset="0"/>
              </a:rPr>
              <a:t> community member).</a:t>
            </a:r>
          </a:p>
          <a:p>
            <a:pPr algn="just"/>
            <a:endParaRPr lang="en-US" sz="4000" b="1" dirty="0">
              <a:solidFill>
                <a:schemeClr val="accent6">
                  <a:lumMod val="5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">
      <a:dk1>
        <a:sysClr val="windowText" lastClr="000000"/>
      </a:dk1>
      <a:lt1>
        <a:srgbClr val="FF99CC"/>
      </a:lt1>
      <a:dk2>
        <a:srgbClr val="676A55"/>
      </a:dk2>
      <a:lt2>
        <a:srgbClr val="EAEBDE"/>
      </a:lt2>
      <a:accent1>
        <a:srgbClr val="72A376"/>
      </a:accent1>
      <a:accent2>
        <a:srgbClr val="FFFF00"/>
      </a:accent2>
      <a:accent3>
        <a:srgbClr val="A8CDD7"/>
      </a:accent3>
      <a:accent4>
        <a:srgbClr val="C0BEAF"/>
      </a:accent4>
      <a:accent5>
        <a:srgbClr val="CE6868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rgbClr val="E90062"/>
      </a:lt1>
      <a:dk2>
        <a:srgbClr val="FF2AD7"/>
      </a:dk2>
      <a:lt2>
        <a:srgbClr val="D2D2D2"/>
      </a:lt2>
      <a:accent1>
        <a:srgbClr val="FF388C"/>
      </a:accent1>
      <a:accent2>
        <a:srgbClr val="FF0066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Custom 12">
      <a:dk1>
        <a:sysClr val="windowText" lastClr="000000"/>
      </a:dk1>
      <a:lt1>
        <a:srgbClr val="00B0F0"/>
      </a:lt1>
      <a:dk2>
        <a:srgbClr val="4F271C"/>
      </a:dk2>
      <a:lt2>
        <a:srgbClr val="FAB6C0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1012</Words>
  <Application>Microsoft Office PowerPoint</Application>
  <PresentationFormat>Affichage à l'écran (4:3)</PresentationFormat>
  <Paragraphs>67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Solstice</vt:lpstr>
      <vt:lpstr>Paper</vt:lpstr>
      <vt:lpstr>1_Solstice</vt:lpstr>
      <vt:lpstr>Concourse</vt:lpstr>
      <vt:lpstr>Median</vt:lpstr>
      <vt:lpstr>Aspect</vt:lpstr>
      <vt:lpstr>Opulent</vt:lpstr>
      <vt:lpstr>Flow</vt:lpstr>
      <vt:lpstr>2_Solstice</vt:lpstr>
      <vt:lpstr>Verve</vt:lpstr>
      <vt:lpstr>OpeN SOLARIS</vt:lpstr>
      <vt:lpstr>Présentation PowerPoint</vt:lpstr>
      <vt:lpstr>Présentation PowerPoint</vt:lpstr>
      <vt:lpstr>Présentation PowerPoint</vt:lpstr>
      <vt:lpstr>Présentation PowerPoint</vt:lpstr>
      <vt:lpstr>History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Release Model</vt:lpstr>
      <vt:lpstr>Présentation PowerPoint</vt:lpstr>
      <vt:lpstr>Présentation PowerPoint</vt:lpstr>
      <vt:lpstr>Présentation PowerPoint</vt:lpstr>
      <vt:lpstr>Installation</vt:lpstr>
      <vt:lpstr>information</vt:lpstr>
      <vt:lpstr>Présentation PowerPoint</vt:lpstr>
      <vt:lpstr>Présentation PowerPoint</vt:lpstr>
      <vt:lpstr>Présentation PowerPoint</vt:lpstr>
      <vt:lpstr>Présentation PowerPoint</vt:lpstr>
      <vt:lpstr>OpenSolaris Picture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Mga Akdang Tuluyan</dc:title>
  <dc:creator>Whizkids</dc:creator>
  <cp:lastModifiedBy>s0048694</cp:lastModifiedBy>
  <cp:revision>46</cp:revision>
  <dcterms:created xsi:type="dcterms:W3CDTF">2010-02-25T10:02:58Z</dcterms:created>
  <dcterms:modified xsi:type="dcterms:W3CDTF">2014-07-30T13:42:30Z</dcterms:modified>
</cp:coreProperties>
</file>