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28" r:id="rId5"/>
  </p:sldMasterIdLst>
  <p:notesMasterIdLst>
    <p:notesMasterId r:id="rId36"/>
  </p:notesMasterIdLst>
  <p:handoutMasterIdLst>
    <p:handoutMasterId r:id="rId37"/>
  </p:handoutMasterIdLst>
  <p:sldIdLst>
    <p:sldId id="256" r:id="rId6"/>
    <p:sldId id="257" r:id="rId7"/>
    <p:sldId id="325" r:id="rId8"/>
    <p:sldId id="324" r:id="rId9"/>
    <p:sldId id="285" r:id="rId10"/>
    <p:sldId id="289" r:id="rId11"/>
    <p:sldId id="321" r:id="rId12"/>
    <p:sldId id="297" r:id="rId13"/>
    <p:sldId id="322" r:id="rId14"/>
    <p:sldId id="326" r:id="rId15"/>
    <p:sldId id="327" r:id="rId16"/>
    <p:sldId id="328" r:id="rId17"/>
    <p:sldId id="307" r:id="rId18"/>
    <p:sldId id="309" r:id="rId19"/>
    <p:sldId id="310" r:id="rId20"/>
    <p:sldId id="306" r:id="rId21"/>
    <p:sldId id="311" r:id="rId22"/>
    <p:sldId id="302" r:id="rId23"/>
    <p:sldId id="312" r:id="rId24"/>
    <p:sldId id="313" r:id="rId25"/>
    <p:sldId id="314" r:id="rId26"/>
    <p:sldId id="315" r:id="rId27"/>
    <p:sldId id="316" r:id="rId28"/>
    <p:sldId id="317" r:id="rId29"/>
    <p:sldId id="284" r:id="rId30"/>
    <p:sldId id="274" r:id="rId31"/>
    <p:sldId id="282" r:id="rId32"/>
    <p:sldId id="277" r:id="rId33"/>
    <p:sldId id="329" r:id="rId34"/>
    <p:sldId id="320" r:id="rId3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 xmlns:p14="http://schemas.microsoft.com/office/powerpoint/2010/main" val="1"/>
      </p:ext>
    </p:extLst>
  </p:showPr>
  <p:clrMru>
    <a:srgbClr val="CCFFCC"/>
    <a:srgbClr val="CCCCCC"/>
    <a:srgbClr val="99CC99"/>
    <a:srgbClr val="F6AE1E"/>
    <a:srgbClr val="FFFFFF"/>
    <a:srgbClr val="FF0066"/>
    <a:srgbClr val="000000"/>
    <a:srgbClr val="F3AF35"/>
    <a:srgbClr val="9C42E6"/>
    <a:srgbClr val="D194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066" autoAdjust="0"/>
    <p:restoredTop sz="82867" autoAdjust="0"/>
  </p:normalViewPr>
  <p:slideViewPr>
    <p:cSldViewPr snapToGrid="0">
      <p:cViewPr>
        <p:scale>
          <a:sx n="80" d="100"/>
          <a:sy n="80" d="100"/>
        </p:scale>
        <p:origin x="-594" y="-288"/>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82" d="100"/>
          <a:sy n="82" d="100"/>
        </p:scale>
        <p:origin x="-206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08/11/2009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dat201_baldwin.pptx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 xmlns:p14="http://schemas.microsoft.com/office/powerpoint/2010/main" val="844493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10/main" val="384240629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val="000000"/>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val="000000"/>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defTabSz="914313"/>
            <a:endParaRPr lang="en-US" dirty="0">
              <a:solidFill>
                <a:prstClr val="black"/>
              </a:solidFill>
              <a:latin typeface="Calibri"/>
            </a:endParaRPr>
          </a:p>
        </p:txBody>
      </p:sp>
      <p:sp>
        <p:nvSpPr>
          <p:cNvPr id="5" name="Date Placeholder 4"/>
          <p:cNvSpPr>
            <a:spLocks noGrp="1"/>
          </p:cNvSpPr>
          <p:nvPr>
            <p:ph type="dt" idx="11"/>
          </p:nvPr>
        </p:nvSpPr>
        <p:spPr/>
        <p:txBody>
          <a:bodyPr/>
          <a:lstStyle/>
          <a:p>
            <a:pPr defTabSz="914313"/>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14313"/>
            <a:endParaRPr lang="en-US" dirty="0">
              <a:solidFill>
                <a:prstClr val="black"/>
              </a:solidFill>
              <a:latin typeface="Calibri"/>
            </a:endParaRPr>
          </a:p>
        </p:txBody>
      </p:sp>
      <p:sp>
        <p:nvSpPr>
          <p:cNvPr id="7" name="Slide Number Placeholder 6"/>
          <p:cNvSpPr>
            <a:spLocks noGrp="1"/>
          </p:cNvSpPr>
          <p:nvPr>
            <p:ph type="sldNum" sz="quarter" idx="13"/>
          </p:nvPr>
        </p:nvSpPr>
        <p:spPr/>
        <p:txBody>
          <a:bodyPr/>
          <a:lstStyle/>
          <a:p>
            <a:pPr defTabSz="914313"/>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 xmlns:p14="http://schemas.microsoft.com/office/powerpoint/2010/main" val="10127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 xmlns:p14="http://schemas.microsoft.com/office/powerpoint/2010/main" val="40045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a:prstGeom prst="rect">
            <a:avLst/>
          </a:prstGeom>
        </p:spPr>
        <p:txBody>
          <a:bodyPr/>
          <a:lstStyle>
            <a:lvl1pPr>
              <a:defRPr/>
            </a:lvl1pPr>
          </a:lstStyle>
          <a:p>
            <a:fld id="{8C3AD361-0219-4AA9-A624-03082795F5E5}" type="slidenum">
              <a:rPr lang="en-US"/>
              <a:pPr/>
              <a:t>‹#›</a:t>
            </a:fld>
            <a:endParaRPr lang="en-US"/>
          </a:p>
        </p:txBody>
      </p:sp>
      <p:sp>
        <p:nvSpPr>
          <p:cNvPr id="6" name="Footer Placeholder 5"/>
          <p:cNvSpPr>
            <a:spLocks noGrp="1"/>
          </p:cNvSpPr>
          <p:nvPr>
            <p:ph type="ftr" sz="quarter" idx="12"/>
          </p:nvPr>
        </p:nvSpPr>
        <p:spPr>
          <a:xfrm>
            <a:off x="3124200" y="6248400"/>
            <a:ext cx="2895600" cy="476250"/>
          </a:xfrm>
          <a:prstGeom prst="rect">
            <a:avLst/>
          </a:prstGeom>
        </p:spPr>
        <p:txBody>
          <a:bodyPr/>
          <a:lstStyle>
            <a:lvl1pPr>
              <a:defRPr/>
            </a:lvl1pPr>
          </a:lstStyle>
          <a:p>
            <a:endParaRPr lang="en-US"/>
          </a:p>
        </p:txBody>
      </p:sp>
    </p:spTree>
    <p:extLst>
      <p:ext uri="{BB962C8B-B14F-4D97-AF65-F5344CB8AC3E}">
        <p14:creationId xmlns="" xmlns:p14="http://schemas.microsoft.com/office/powerpoint/2010/main" val="297791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5" r:id="rId11"/>
    <p:sldLayoutId id="2147483727"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9"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1.xml"/><Relationship Id="rId16"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hyperlink" Target="http://microsoft.com/technet" TargetMode="External"/><Relationship Id="rId10" Type="http://schemas.openxmlformats.org/officeDocument/2006/relationships/image" Target="../media/image47.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Enhanced Data Visualization</a:t>
            </a:r>
            <a:br>
              <a:rPr lang="en-US" dirty="0" smtClean="0"/>
            </a:br>
            <a:r>
              <a:rPr lang="en-US" sz="3600" dirty="0" smtClean="0">
                <a:gradFill>
                  <a:gsLst>
                    <a:gs pos="50000">
                      <a:schemeClr val="accent2"/>
                    </a:gs>
                    <a:gs pos="100000">
                      <a:schemeClr val="accent2"/>
                    </a:gs>
                  </a:gsLst>
                  <a:lin ang="5400000" scaled="0"/>
                </a:gradFill>
              </a:rPr>
              <a:t>Many types of layout and visualizations</a:t>
            </a:r>
            <a:endParaRPr lang="en-US" dirty="0">
              <a:gradFill>
                <a:gsLst>
                  <a:gs pos="50000">
                    <a:schemeClr val="accent2"/>
                  </a:gs>
                  <a:gs pos="100000">
                    <a:schemeClr val="accent2"/>
                  </a:gs>
                </a:gsLst>
                <a:lin ang="5400000" scaled="0"/>
              </a:gradFill>
            </a:endParaRPr>
          </a:p>
        </p:txBody>
      </p:sp>
      <p:sp>
        <p:nvSpPr>
          <p:cNvPr id="3" name="Text Placeholder 2"/>
          <p:cNvSpPr>
            <a:spLocks noGrp="1"/>
          </p:cNvSpPr>
          <p:nvPr>
            <p:ph type="body" sz="quarter" idx="4294967295"/>
          </p:nvPr>
        </p:nvSpPr>
        <p:spPr>
          <a:xfrm>
            <a:off x="381000" y="1443850"/>
            <a:ext cx="4879769" cy="4678204"/>
          </a:xfrm>
        </p:spPr>
        <p:txBody>
          <a:bodyPr/>
          <a:lstStyle/>
          <a:p>
            <a:pPr>
              <a:defRPr/>
            </a:pPr>
            <a:r>
              <a:rPr lang="en-US" dirty="0" smtClean="0"/>
              <a:t>Layout</a:t>
            </a:r>
          </a:p>
          <a:p>
            <a:pPr lvl="1">
              <a:defRPr/>
            </a:pPr>
            <a:r>
              <a:rPr lang="en-US" sz="2400" dirty="0" smtClean="0"/>
              <a:t>Tables, Matrices or any combination of it…</a:t>
            </a:r>
          </a:p>
          <a:p>
            <a:pPr lvl="1">
              <a:defRPr/>
            </a:pPr>
            <a:r>
              <a:rPr lang="en-US" sz="2400" dirty="0" smtClean="0"/>
              <a:t>Parallel Groupings</a:t>
            </a:r>
          </a:p>
          <a:p>
            <a:pPr lvl="1">
              <a:defRPr/>
            </a:pPr>
            <a:r>
              <a:rPr lang="en-US" sz="2400" dirty="0" err="1" smtClean="0"/>
              <a:t>Asymetrical</a:t>
            </a:r>
            <a:r>
              <a:rPr lang="en-US" sz="2400" dirty="0" smtClean="0"/>
              <a:t> columns/rows</a:t>
            </a:r>
          </a:p>
          <a:p>
            <a:pPr lvl="1">
              <a:defRPr/>
            </a:pPr>
            <a:r>
              <a:rPr lang="en-US" sz="2400" dirty="0" smtClean="0"/>
              <a:t>Mix dynamics/static items</a:t>
            </a:r>
          </a:p>
          <a:p>
            <a:pPr>
              <a:defRPr/>
            </a:pPr>
            <a:r>
              <a:rPr lang="en-US" dirty="0" smtClean="0"/>
              <a:t>Visualizations</a:t>
            </a:r>
          </a:p>
          <a:p>
            <a:pPr lvl="1">
              <a:defRPr/>
            </a:pPr>
            <a:r>
              <a:rPr lang="en-US" sz="2400" dirty="0" smtClean="0"/>
              <a:t>Charts, Pyramids, Pie, Donuts, Gauges, Maps, </a:t>
            </a:r>
            <a:r>
              <a:rPr lang="en-US" sz="2400" dirty="0" err="1" smtClean="0"/>
              <a:t>Sparklines</a:t>
            </a:r>
            <a:r>
              <a:rPr lang="en-US" sz="2400" dirty="0" smtClean="0"/>
              <a:t>, Data bars, Indicators...</a:t>
            </a:r>
          </a:p>
          <a:p>
            <a:pPr lvl="0"/>
            <a:endParaRPr lang="en-US" dirty="0" smtClean="0">
              <a:gradFill>
                <a:gsLst>
                  <a:gs pos="0">
                    <a:schemeClr val="tx1"/>
                  </a:gs>
                  <a:gs pos="100000">
                    <a:schemeClr val="tx1"/>
                  </a:gs>
                </a:gsLst>
                <a:lin ang="5400000" scaled="0"/>
              </a:gradFill>
            </a:endParaRPr>
          </a:p>
        </p:txBody>
      </p:sp>
      <p:pic>
        <p:nvPicPr>
          <p:cNvPr id="18" name="Picture 1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1524000"/>
            <a:ext cx="3459981" cy="2428875"/>
          </a:xfrm>
          <a:prstGeom prst="rect">
            <a:avLst/>
          </a:prstGeom>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19" name="Picture 18" descr="Map_Sales.bmp"/>
          <p:cNvPicPr>
            <a:picLocks noChangeAspect="1"/>
          </p:cNvPicPr>
          <p:nvPr/>
        </p:nvPicPr>
        <p:blipFill>
          <a:blip r:embed="rId4" cstate="print"/>
          <a:stretch>
            <a:fillRect/>
          </a:stretch>
        </p:blipFill>
        <p:spPr>
          <a:xfrm>
            <a:off x="5410200" y="4114800"/>
            <a:ext cx="3406880" cy="1828800"/>
          </a:xfrm>
          <a:prstGeom prst="rect">
            <a:avLst/>
          </a:prstGeom>
        </p:spPr>
      </p:pic>
    </p:spTree>
    <p:extLst>
      <p:ext uri="{BB962C8B-B14F-4D97-AF65-F5344CB8AC3E}">
        <p14:creationId xmlns="" xmlns:p14="http://schemas.microsoft.com/office/powerpoint/2010/main" val="23040750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Building Reports</a:t>
            </a:r>
            <a:br>
              <a:rPr lang="en-US" dirty="0" smtClean="0"/>
            </a:br>
            <a:r>
              <a:rPr lang="en-US" sz="3600" dirty="0" smtClean="0">
                <a:gradFill>
                  <a:gsLst>
                    <a:gs pos="50000">
                      <a:schemeClr val="accent2"/>
                    </a:gs>
                    <a:gs pos="100000">
                      <a:schemeClr val="accent2"/>
                    </a:gs>
                  </a:gsLst>
                  <a:lin ang="5400000" scaled="0"/>
                </a:gradFill>
              </a:rPr>
              <a:t>Many types of visualizations</a:t>
            </a:r>
            <a:endParaRPr lang="en-US" dirty="0">
              <a:gradFill>
                <a:gsLst>
                  <a:gs pos="50000">
                    <a:schemeClr val="accent2"/>
                  </a:gs>
                  <a:gs pos="100000">
                    <a:schemeClr val="accent2"/>
                  </a:gs>
                </a:gsLst>
                <a:lin ang="5400000" scaled="0"/>
              </a:gradFill>
            </a:endParaRPr>
          </a:p>
        </p:txBody>
      </p:sp>
      <p:pic>
        <p:nvPicPr>
          <p:cNvPr id="64" name="Picture 63" descr="scalebreaks-column-after-ragged"/>
          <p:cNvPicPr>
            <a:picLocks noChangeAspect="1" noChangeArrowheads="1"/>
          </p:cNvPicPr>
          <p:nvPr/>
        </p:nvPicPr>
        <p:blipFill>
          <a:blip r:embed="rId3"/>
          <a:stretch>
            <a:fillRect/>
          </a:stretch>
        </p:blipFill>
        <p:spPr bwMode="auto">
          <a:xfrm>
            <a:off x="4959329" y="3004114"/>
            <a:ext cx="1842683" cy="1263085"/>
          </a:xfrm>
          <a:prstGeom prst="rect">
            <a:avLst/>
          </a:prstGeom>
          <a:ln>
            <a:noFill/>
          </a:ln>
          <a:effectLst>
            <a:outerShdw blurRad="292100" dist="139700" dir="2700000" algn="tl" rotWithShape="0">
              <a:srgbClr val="333333">
                <a:alpha val="65000"/>
              </a:srgbClr>
            </a:outerShdw>
          </a:effectLst>
        </p:spPr>
      </p:pic>
      <p:pic>
        <p:nvPicPr>
          <p:cNvPr id="65" name="Picture 64" descr="pyramid1"/>
          <p:cNvPicPr>
            <a:picLocks noChangeAspect="1" noChangeArrowheads="1"/>
          </p:cNvPicPr>
          <p:nvPr/>
        </p:nvPicPr>
        <p:blipFill>
          <a:blip r:embed="rId4"/>
          <a:stretch>
            <a:fillRect/>
          </a:stretch>
        </p:blipFill>
        <p:spPr bwMode="auto">
          <a:xfrm>
            <a:off x="7092929" y="1600200"/>
            <a:ext cx="1746271" cy="1176271"/>
          </a:xfrm>
          <a:prstGeom prst="rect">
            <a:avLst/>
          </a:prstGeom>
          <a:ln>
            <a:noFill/>
          </a:ln>
          <a:effectLst>
            <a:outerShdw blurRad="292100" dist="139700" dir="2700000" algn="tl" rotWithShape="0">
              <a:srgbClr val="333333">
                <a:alpha val="65000"/>
              </a:srgbClr>
            </a:outerShdw>
          </a:effectLst>
        </p:spPr>
      </p:pic>
      <p:pic>
        <p:nvPicPr>
          <p:cNvPr id="66" name="Picture 65" descr="secondaryy4"/>
          <p:cNvPicPr>
            <a:picLocks noChangeAspect="1" noChangeArrowheads="1"/>
          </p:cNvPicPr>
          <p:nvPr/>
        </p:nvPicPr>
        <p:blipFill>
          <a:blip r:embed="rId5"/>
          <a:stretch>
            <a:fillRect/>
          </a:stretch>
        </p:blipFill>
        <p:spPr bwMode="auto">
          <a:xfrm>
            <a:off x="4959329" y="4419600"/>
            <a:ext cx="1846928" cy="1224481"/>
          </a:xfrm>
          <a:prstGeom prst="rect">
            <a:avLst/>
          </a:prstGeom>
          <a:ln>
            <a:noFill/>
          </a:ln>
          <a:effectLst>
            <a:outerShdw blurRad="292100" dist="139700" dir="2700000" algn="tl" rotWithShape="0">
              <a:srgbClr val="333333">
                <a:alpha val="65000"/>
              </a:srgbClr>
            </a:outerShdw>
          </a:effectLst>
        </p:spPr>
      </p:pic>
      <p:pic>
        <p:nvPicPr>
          <p:cNvPr id="67" name="Picture 66" descr="combination9"/>
          <p:cNvPicPr>
            <a:picLocks noChangeAspect="1" noChangeArrowheads="1"/>
          </p:cNvPicPr>
          <p:nvPr/>
        </p:nvPicPr>
        <p:blipFill>
          <a:blip r:embed="rId6"/>
          <a:stretch>
            <a:fillRect/>
          </a:stretch>
        </p:blipFill>
        <p:spPr bwMode="auto">
          <a:xfrm>
            <a:off x="7092929" y="2865510"/>
            <a:ext cx="1729810" cy="1173090"/>
          </a:xfrm>
          <a:prstGeom prst="rect">
            <a:avLst/>
          </a:prstGeom>
          <a:ln>
            <a:noFill/>
          </a:ln>
          <a:effectLst>
            <a:outerShdw blurRad="292100" dist="139700" dir="2700000" algn="tl" rotWithShape="0">
              <a:srgbClr val="333333">
                <a:alpha val="65000"/>
              </a:srgbClr>
            </a:outerShdw>
          </a:effectLst>
        </p:spPr>
      </p:pic>
      <p:pic>
        <p:nvPicPr>
          <p:cNvPr id="68" name="Picture 67" descr="adstockchart"/>
          <p:cNvPicPr>
            <a:picLocks noChangeAspect="1" noChangeArrowheads="1"/>
          </p:cNvPicPr>
          <p:nvPr/>
        </p:nvPicPr>
        <p:blipFill>
          <a:blip r:embed="rId7"/>
          <a:stretch>
            <a:fillRect/>
          </a:stretch>
        </p:blipFill>
        <p:spPr bwMode="auto">
          <a:xfrm>
            <a:off x="4959329" y="1600200"/>
            <a:ext cx="1846654" cy="1219199"/>
          </a:xfrm>
          <a:prstGeom prst="rect">
            <a:avLst/>
          </a:prstGeom>
          <a:ln>
            <a:noFill/>
          </a:ln>
          <a:effectLst>
            <a:outerShdw blurRad="292100" dist="139700" dir="2700000" algn="tl" rotWithShape="0">
              <a:srgbClr val="333333">
                <a:alpha val="65000"/>
              </a:srgbClr>
            </a:outerShdw>
          </a:effectLst>
        </p:spPr>
      </p:pic>
      <p:pic>
        <p:nvPicPr>
          <p:cNvPr id="69" name="Picture 68" descr="blackgauge"/>
          <p:cNvPicPr>
            <a:picLocks noChangeAspect="1" noChangeArrowheads="1"/>
          </p:cNvPicPr>
          <p:nvPr/>
        </p:nvPicPr>
        <p:blipFill>
          <a:blip r:embed="rId8"/>
          <a:srcRect/>
          <a:stretch>
            <a:fillRect/>
          </a:stretch>
        </p:blipFill>
        <p:spPr bwMode="auto">
          <a:xfrm>
            <a:off x="4806929" y="5791200"/>
            <a:ext cx="840445" cy="838200"/>
          </a:xfrm>
          <a:prstGeom prst="rect">
            <a:avLst/>
          </a:prstGeom>
          <a:ln>
            <a:noFill/>
          </a:ln>
          <a:effectLst>
            <a:outerShdw blurRad="292100" dist="139700" dir="2700000" algn="tl" rotWithShape="0">
              <a:srgbClr val="333333">
                <a:alpha val="65000"/>
              </a:srgbClr>
            </a:outerShdw>
          </a:effectLst>
        </p:spPr>
      </p:pic>
      <p:pic>
        <p:nvPicPr>
          <p:cNvPr id="70" name="Picture 69"/>
          <p:cNvPicPr>
            <a:picLocks noChangeAspect="1" noChangeArrowheads="1"/>
          </p:cNvPicPr>
          <p:nvPr/>
        </p:nvPicPr>
        <p:blipFill>
          <a:blip r:embed="rId9"/>
          <a:srcRect/>
          <a:stretch>
            <a:fillRect/>
          </a:stretch>
        </p:blipFill>
        <p:spPr bwMode="auto">
          <a:xfrm>
            <a:off x="1301729" y="5791200"/>
            <a:ext cx="3170221" cy="838200"/>
          </a:xfrm>
          <a:prstGeom prst="rect">
            <a:avLst/>
          </a:prstGeom>
          <a:ln>
            <a:noFill/>
          </a:ln>
          <a:effectLst>
            <a:outerShdw blurRad="292100" dist="139700" dir="2700000" algn="tl" rotWithShape="0">
              <a:srgbClr val="333333">
                <a:alpha val="65000"/>
              </a:srgbClr>
            </a:outerShdw>
          </a:effectLst>
        </p:spPr>
      </p:pic>
      <p:pic>
        <p:nvPicPr>
          <p:cNvPr id="72" name="Picture 71"/>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2749529" y="4387342"/>
            <a:ext cx="1981200" cy="125145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pic>
      <p:pic>
        <p:nvPicPr>
          <p:cNvPr id="73" name="Picture 72"/>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2749529" y="3018459"/>
            <a:ext cx="1969443" cy="124874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10/main" val="1"/>
            </a:ext>
          </a:extLst>
        </p:spPr>
      </p:pic>
      <p:pic>
        <p:nvPicPr>
          <p:cNvPr id="74" name="Picture 3"/>
          <p:cNvPicPr>
            <a:picLocks noChangeAspect="1" noChangeArrowheads="1"/>
          </p:cNvPicPr>
          <p:nvPr/>
        </p:nvPicPr>
        <p:blipFill>
          <a:blip r:embed="rId12" cstate="print"/>
          <a:srcRect/>
          <a:stretch>
            <a:fillRect/>
          </a:stretch>
        </p:blipFill>
        <p:spPr bwMode="auto">
          <a:xfrm>
            <a:off x="234929" y="1600200"/>
            <a:ext cx="2274563" cy="2482286"/>
          </a:xfrm>
          <a:prstGeom prst="rect">
            <a:avLst/>
          </a:prstGeom>
          <a:ln>
            <a:noFill/>
          </a:ln>
          <a:effectLst>
            <a:outerShdw blurRad="292100" dist="139700" dir="2700000" algn="tl" rotWithShape="0">
              <a:srgbClr val="333333">
                <a:alpha val="65000"/>
              </a:srgbClr>
            </a:outerShdw>
          </a:effectLst>
        </p:spPr>
      </p:pic>
      <p:pic>
        <p:nvPicPr>
          <p:cNvPr id="76" name="Picture 75" descr="Map_VE.bmp"/>
          <p:cNvPicPr>
            <a:picLocks noChangeAspect="1"/>
          </p:cNvPicPr>
          <p:nvPr/>
        </p:nvPicPr>
        <p:blipFill>
          <a:blip r:embed="rId13" cstate="print"/>
          <a:stretch>
            <a:fillRect/>
          </a:stretch>
        </p:blipFill>
        <p:spPr>
          <a:xfrm>
            <a:off x="2749529" y="1600200"/>
            <a:ext cx="1997990" cy="1240857"/>
          </a:xfrm>
          <a:prstGeom prst="rect">
            <a:avLst/>
          </a:prstGeom>
          <a:ln>
            <a:noFill/>
          </a:ln>
          <a:effectLst>
            <a:outerShdw blurRad="292100" dist="139700" dir="2700000" algn="tl" rotWithShape="0">
              <a:srgbClr val="333333">
                <a:alpha val="65000"/>
              </a:srgbClr>
            </a:outerShdw>
          </a:effectLst>
        </p:spPr>
      </p:pic>
      <p:pic>
        <p:nvPicPr>
          <p:cNvPr id="77" name="Picture 2"/>
          <p:cNvPicPr>
            <a:picLocks noChangeAspect="1" noChangeArrowheads="1"/>
          </p:cNvPicPr>
          <p:nvPr/>
        </p:nvPicPr>
        <p:blipFill>
          <a:blip r:embed="rId14" cstate="print"/>
          <a:srcRect/>
          <a:stretch>
            <a:fillRect/>
          </a:stretch>
        </p:blipFill>
        <p:spPr bwMode="auto">
          <a:xfrm>
            <a:off x="234929" y="4267200"/>
            <a:ext cx="2183328" cy="1385888"/>
          </a:xfrm>
          <a:prstGeom prst="rect">
            <a:avLst/>
          </a:prstGeom>
          <a:ln>
            <a:noFill/>
          </a:ln>
          <a:effectLst>
            <a:outerShdw blurRad="292100" dist="139700" dir="2700000" algn="tl" rotWithShape="0">
              <a:srgbClr val="333333">
                <a:alpha val="65000"/>
              </a:srgbClr>
            </a:outerShdw>
          </a:effectLst>
        </p:spPr>
      </p:pic>
      <p:pic>
        <p:nvPicPr>
          <p:cNvPr id="18" name="Picture 17" descr="semi2"/>
          <p:cNvPicPr>
            <a:picLocks noChangeAspect="1" noChangeArrowheads="1"/>
          </p:cNvPicPr>
          <p:nvPr/>
        </p:nvPicPr>
        <p:blipFill>
          <a:blip r:embed="rId15"/>
          <a:srcRect/>
          <a:stretch>
            <a:fillRect/>
          </a:stretch>
        </p:blipFill>
        <p:spPr bwMode="auto">
          <a:xfrm>
            <a:off x="234929" y="5791200"/>
            <a:ext cx="879231" cy="838200"/>
          </a:xfrm>
          <a:prstGeom prst="rect">
            <a:avLst/>
          </a:prstGeom>
          <a:ln>
            <a:noFill/>
          </a:ln>
          <a:effectLst>
            <a:outerShdw blurRad="292100" dist="139700" dir="2700000" algn="tl" rotWithShape="0">
              <a:srgbClr val="333333">
                <a:alpha val="65000"/>
              </a:srgbClr>
            </a:outerShdw>
          </a:effectLst>
        </p:spPr>
      </p:pic>
      <p:pic>
        <p:nvPicPr>
          <p:cNvPr id="19" name="Picture 18" descr="pressure"/>
          <p:cNvPicPr>
            <a:picLocks noChangeAspect="1" noChangeArrowheads="1"/>
          </p:cNvPicPr>
          <p:nvPr/>
        </p:nvPicPr>
        <p:blipFill>
          <a:blip r:embed="rId16"/>
          <a:srcRect/>
          <a:stretch>
            <a:fillRect/>
          </a:stretch>
        </p:blipFill>
        <p:spPr bwMode="auto">
          <a:xfrm>
            <a:off x="5949929" y="5791200"/>
            <a:ext cx="838200" cy="838200"/>
          </a:xfrm>
          <a:prstGeom prst="rect">
            <a:avLst/>
          </a:prstGeom>
          <a:ln>
            <a:noFill/>
          </a:ln>
          <a:effectLst>
            <a:outerShdw blurRad="292100" dist="139700" dir="2700000" algn="tl" rotWithShape="0">
              <a:srgbClr val="333333">
                <a:alpha val="65000"/>
              </a:srgbClr>
            </a:outerShdw>
          </a:effectLst>
        </p:spPr>
      </p:pic>
      <p:pic>
        <p:nvPicPr>
          <p:cNvPr id="20" name="Picture 19" descr="radar1"/>
          <p:cNvPicPr>
            <a:picLocks noChangeAspect="1" noChangeArrowheads="1"/>
          </p:cNvPicPr>
          <p:nvPr/>
        </p:nvPicPr>
        <p:blipFill>
          <a:blip r:embed="rId17"/>
          <a:stretch>
            <a:fillRect/>
          </a:stretch>
        </p:blipFill>
        <p:spPr bwMode="auto">
          <a:xfrm>
            <a:off x="7092929" y="5443685"/>
            <a:ext cx="1729810" cy="1185715"/>
          </a:xfrm>
          <a:prstGeom prst="rect">
            <a:avLst/>
          </a:prstGeom>
          <a:ln>
            <a:noFill/>
          </a:ln>
          <a:effectLst>
            <a:outerShdw blurRad="292100" dist="139700" dir="2700000" algn="tl" rotWithShape="0">
              <a:srgbClr val="333333">
                <a:alpha val="65000"/>
              </a:srgbClr>
            </a:outerShdw>
          </a:effectLst>
        </p:spPr>
      </p:pic>
      <p:pic>
        <p:nvPicPr>
          <p:cNvPr id="21" name="Picture 20" descr="multipie"/>
          <p:cNvPicPr>
            <a:picLocks noChangeAspect="1" noChangeArrowheads="1"/>
          </p:cNvPicPr>
          <p:nvPr/>
        </p:nvPicPr>
        <p:blipFill>
          <a:blip r:embed="rId18"/>
          <a:stretch>
            <a:fillRect/>
          </a:stretch>
        </p:blipFill>
        <p:spPr bwMode="auto">
          <a:xfrm>
            <a:off x="7092929" y="4185599"/>
            <a:ext cx="1729809" cy="1148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4501452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35"/>
          <p:cNvSpPr txBox="1">
            <a:spLocks noChangeArrowheads="1"/>
          </p:cNvSpPr>
          <p:nvPr/>
        </p:nvSpPr>
        <p:spPr bwMode="auto">
          <a:xfrm>
            <a:off x="-76200" y="6396335"/>
            <a:ext cx="4114800" cy="461665"/>
          </a:xfrm>
          <a:prstGeom prst="rect">
            <a:avLst/>
          </a:prstGeom>
          <a:noFill/>
          <a:ln w="9525">
            <a:noFill/>
            <a:miter lim="800000"/>
            <a:headEnd/>
            <a:tailEnd/>
          </a:ln>
          <a:effectLst/>
        </p:spPr>
        <p:txBody>
          <a:bodyPr wrap="square">
            <a:spAutoFit/>
          </a:bodyPr>
          <a:lstStyle/>
          <a:p>
            <a:pPr algn="ctr"/>
            <a:r>
              <a:rPr lang="en-US" sz="2400" b="1" dirty="0" smtClean="0">
                <a:solidFill>
                  <a:schemeClr val="accent2"/>
                </a:solidFill>
              </a:rPr>
              <a:t>Stepped or Block grouping</a:t>
            </a:r>
            <a:endParaRPr lang="en-US" sz="2400" b="1" dirty="0">
              <a:solidFill>
                <a:schemeClr val="accent2"/>
              </a:solidFill>
            </a:endParaRPr>
          </a:p>
        </p:txBody>
      </p:sp>
      <p:sp>
        <p:nvSpPr>
          <p:cNvPr id="5" name="Text Box 35"/>
          <p:cNvSpPr txBox="1">
            <a:spLocks noChangeArrowheads="1"/>
          </p:cNvSpPr>
          <p:nvPr/>
        </p:nvSpPr>
        <p:spPr bwMode="auto">
          <a:xfrm>
            <a:off x="2644925" y="1436132"/>
            <a:ext cx="936475" cy="461665"/>
          </a:xfrm>
          <a:prstGeom prst="rect">
            <a:avLst/>
          </a:prstGeom>
          <a:noFill/>
          <a:ln w="9525">
            <a:noFill/>
            <a:miter lim="800000"/>
            <a:headEnd/>
            <a:tailEnd/>
          </a:ln>
          <a:effectLst/>
        </p:spPr>
        <p:txBody>
          <a:bodyPr wrap="none">
            <a:spAutoFit/>
          </a:bodyPr>
          <a:lstStyle/>
          <a:p>
            <a:pPr algn="ctr"/>
            <a:r>
              <a:rPr lang="en-US" sz="2400" b="1" dirty="0" smtClean="0">
                <a:solidFill>
                  <a:schemeClr val="accent2"/>
                </a:solidFill>
              </a:rPr>
              <a:t>Pivot</a:t>
            </a:r>
            <a:endParaRPr lang="en-US" sz="2400" b="1" dirty="0">
              <a:solidFill>
                <a:schemeClr val="accent2"/>
              </a:solidFill>
            </a:endParaRPr>
          </a:p>
        </p:txBody>
      </p:sp>
      <p:pic>
        <p:nvPicPr>
          <p:cNvPr id="6" name="Picture 2" descr="C:\Users\tdhers\Pictures\Report step 2.bmp"/>
          <p:cNvPicPr>
            <a:picLocks noChangeAspect="1" noChangeArrowheads="1"/>
          </p:cNvPicPr>
          <p:nvPr/>
        </p:nvPicPr>
        <p:blipFill>
          <a:blip r:embed="rId3" cstate="print"/>
          <a:srcRect/>
          <a:stretch>
            <a:fillRect/>
          </a:stretch>
        </p:blipFill>
        <p:spPr bwMode="auto">
          <a:xfrm>
            <a:off x="76200" y="1893332"/>
            <a:ext cx="5876925" cy="4467225"/>
          </a:xfrm>
          <a:prstGeom prst="rect">
            <a:avLst/>
          </a:prstGeom>
          <a:noFill/>
        </p:spPr>
      </p:pic>
      <p:sp>
        <p:nvSpPr>
          <p:cNvPr id="7" name="Text Box 35"/>
          <p:cNvSpPr txBox="1">
            <a:spLocks noChangeArrowheads="1"/>
          </p:cNvSpPr>
          <p:nvPr/>
        </p:nvSpPr>
        <p:spPr bwMode="auto">
          <a:xfrm>
            <a:off x="4267200" y="1074003"/>
            <a:ext cx="1585690" cy="830997"/>
          </a:xfrm>
          <a:prstGeom prst="rect">
            <a:avLst/>
          </a:prstGeom>
          <a:noFill/>
          <a:ln w="9525">
            <a:noFill/>
            <a:miter lim="800000"/>
            <a:headEnd/>
            <a:tailEnd/>
          </a:ln>
          <a:effectLst/>
        </p:spPr>
        <p:txBody>
          <a:bodyPr wrap="none">
            <a:spAutoFit/>
          </a:bodyPr>
          <a:lstStyle/>
          <a:p>
            <a:pPr algn="ctr"/>
            <a:r>
              <a:rPr lang="en-US" sz="2400" b="1" dirty="0" smtClean="0">
                <a:solidFill>
                  <a:schemeClr val="accent2"/>
                </a:solidFill>
              </a:rPr>
              <a:t>Custom</a:t>
            </a:r>
          </a:p>
          <a:p>
            <a:r>
              <a:rPr lang="en-US" sz="2400" b="1" dirty="0" smtClean="0">
                <a:solidFill>
                  <a:schemeClr val="accent2"/>
                </a:solidFill>
              </a:rPr>
              <a:t>Subtotals</a:t>
            </a:r>
            <a:endParaRPr lang="en-US" sz="2400" b="1" dirty="0">
              <a:solidFill>
                <a:schemeClr val="accent2"/>
              </a:solidFill>
            </a:endParaRPr>
          </a:p>
        </p:txBody>
      </p:sp>
      <p:pic>
        <p:nvPicPr>
          <p:cNvPr id="8" name="Picture 2" descr="C:\Users\tdhers\Pictures\Report step 4.bmp"/>
          <p:cNvPicPr>
            <a:picLocks noChangeAspect="1" noChangeArrowheads="1"/>
          </p:cNvPicPr>
          <p:nvPr/>
        </p:nvPicPr>
        <p:blipFill>
          <a:blip r:embed="rId4" cstate="print"/>
          <a:srcRect/>
          <a:stretch>
            <a:fillRect/>
          </a:stretch>
        </p:blipFill>
        <p:spPr bwMode="auto">
          <a:xfrm>
            <a:off x="76200" y="1893332"/>
            <a:ext cx="6551613" cy="4467225"/>
          </a:xfrm>
          <a:prstGeom prst="rect">
            <a:avLst/>
          </a:prstGeom>
          <a:noFill/>
        </p:spPr>
      </p:pic>
      <p:sp>
        <p:nvSpPr>
          <p:cNvPr id="9" name="Text Box 35"/>
          <p:cNvSpPr txBox="1">
            <a:spLocks noChangeArrowheads="1"/>
          </p:cNvSpPr>
          <p:nvPr/>
        </p:nvSpPr>
        <p:spPr bwMode="auto">
          <a:xfrm>
            <a:off x="5762250" y="1074003"/>
            <a:ext cx="1677255" cy="830997"/>
          </a:xfrm>
          <a:prstGeom prst="rect">
            <a:avLst/>
          </a:prstGeom>
          <a:noFill/>
          <a:ln w="9525">
            <a:noFill/>
            <a:miter lim="800000"/>
            <a:headEnd/>
            <a:tailEnd/>
          </a:ln>
          <a:effectLst/>
        </p:spPr>
        <p:txBody>
          <a:bodyPr wrap="none">
            <a:spAutoFit/>
          </a:bodyPr>
          <a:lstStyle/>
          <a:p>
            <a:pPr algn="ctr"/>
            <a:r>
              <a:rPr lang="en-US" sz="2400" b="1" dirty="0" smtClean="0">
                <a:solidFill>
                  <a:schemeClr val="accent2"/>
                </a:solidFill>
              </a:rPr>
              <a:t>Non-pivot</a:t>
            </a:r>
          </a:p>
          <a:p>
            <a:pPr algn="ctr"/>
            <a:r>
              <a:rPr lang="en-US" sz="2400" b="1" dirty="0" smtClean="0">
                <a:solidFill>
                  <a:schemeClr val="accent2"/>
                </a:solidFill>
              </a:rPr>
              <a:t>columns</a:t>
            </a:r>
            <a:endParaRPr lang="en-US" sz="2400" b="1" dirty="0">
              <a:solidFill>
                <a:schemeClr val="accent2"/>
              </a:solidFill>
            </a:endParaRPr>
          </a:p>
        </p:txBody>
      </p:sp>
      <p:sp>
        <p:nvSpPr>
          <p:cNvPr id="10" name="Text Box 35"/>
          <p:cNvSpPr txBox="1">
            <a:spLocks noChangeArrowheads="1"/>
          </p:cNvSpPr>
          <p:nvPr/>
        </p:nvSpPr>
        <p:spPr bwMode="auto">
          <a:xfrm>
            <a:off x="4419600" y="6396335"/>
            <a:ext cx="2617340" cy="461665"/>
          </a:xfrm>
          <a:prstGeom prst="rect">
            <a:avLst/>
          </a:prstGeom>
          <a:noFill/>
          <a:ln w="9525">
            <a:noFill/>
            <a:miter lim="800000"/>
            <a:headEnd/>
            <a:tailEnd/>
          </a:ln>
          <a:effectLst/>
        </p:spPr>
        <p:txBody>
          <a:bodyPr wrap="square">
            <a:spAutoFit/>
          </a:bodyPr>
          <a:lstStyle/>
          <a:p>
            <a:pPr algn="ctr"/>
            <a:r>
              <a:rPr lang="en-US" sz="2400" b="1" dirty="0" smtClean="0">
                <a:solidFill>
                  <a:schemeClr val="accent2"/>
                </a:solidFill>
              </a:rPr>
              <a:t>Nested controls</a:t>
            </a:r>
            <a:endParaRPr lang="en-US" sz="2400" b="1" dirty="0">
              <a:solidFill>
                <a:schemeClr val="accent2"/>
              </a:solidFill>
            </a:endParaRPr>
          </a:p>
        </p:txBody>
      </p:sp>
      <p:pic>
        <p:nvPicPr>
          <p:cNvPr id="12" name="Picture 2" descr="C:\Users\tdhers\Pictures\Report step 5.bmp"/>
          <p:cNvPicPr>
            <a:picLocks noChangeAspect="1" noChangeArrowheads="1"/>
          </p:cNvPicPr>
          <p:nvPr/>
        </p:nvPicPr>
        <p:blipFill>
          <a:blip r:embed="rId5" cstate="print"/>
          <a:srcRect/>
          <a:stretch>
            <a:fillRect/>
          </a:stretch>
        </p:blipFill>
        <p:spPr bwMode="auto">
          <a:xfrm>
            <a:off x="76200" y="1893332"/>
            <a:ext cx="7351712" cy="4467225"/>
          </a:xfrm>
          <a:prstGeom prst="rect">
            <a:avLst/>
          </a:prstGeom>
          <a:noFill/>
        </p:spPr>
      </p:pic>
      <p:sp>
        <p:nvSpPr>
          <p:cNvPr id="13" name="Text Box 35"/>
          <p:cNvSpPr txBox="1">
            <a:spLocks noChangeArrowheads="1"/>
          </p:cNvSpPr>
          <p:nvPr/>
        </p:nvSpPr>
        <p:spPr bwMode="auto">
          <a:xfrm>
            <a:off x="7239000" y="6389132"/>
            <a:ext cx="1828800" cy="461665"/>
          </a:xfrm>
          <a:prstGeom prst="rect">
            <a:avLst/>
          </a:prstGeom>
          <a:noFill/>
          <a:ln w="9525">
            <a:noFill/>
            <a:miter lim="800000"/>
            <a:headEnd/>
            <a:tailEnd/>
          </a:ln>
          <a:effectLst/>
        </p:spPr>
        <p:txBody>
          <a:bodyPr wrap="square">
            <a:spAutoFit/>
          </a:bodyPr>
          <a:lstStyle/>
          <a:p>
            <a:pPr algn="ctr"/>
            <a:r>
              <a:rPr lang="en-US" sz="2400" b="1" dirty="0" smtClean="0">
                <a:solidFill>
                  <a:schemeClr val="accent2"/>
                </a:solidFill>
              </a:rPr>
              <a:t>Multi-Pivot</a:t>
            </a:r>
            <a:endParaRPr lang="en-US" sz="2400" b="1" dirty="0">
              <a:solidFill>
                <a:schemeClr val="accent2"/>
              </a:solidFill>
            </a:endParaRPr>
          </a:p>
        </p:txBody>
      </p:sp>
      <p:sp>
        <p:nvSpPr>
          <p:cNvPr id="14" name="Text Box 35"/>
          <p:cNvSpPr txBox="1">
            <a:spLocks noChangeArrowheads="1"/>
          </p:cNvSpPr>
          <p:nvPr/>
        </p:nvSpPr>
        <p:spPr bwMode="auto">
          <a:xfrm>
            <a:off x="7543800" y="1074003"/>
            <a:ext cx="1405321" cy="830997"/>
          </a:xfrm>
          <a:prstGeom prst="rect">
            <a:avLst/>
          </a:prstGeom>
          <a:noFill/>
          <a:ln w="9525">
            <a:noFill/>
            <a:miter lim="800000"/>
            <a:headEnd/>
            <a:tailEnd/>
          </a:ln>
          <a:effectLst/>
        </p:spPr>
        <p:txBody>
          <a:bodyPr wrap="none">
            <a:spAutoFit/>
          </a:bodyPr>
          <a:lstStyle/>
          <a:p>
            <a:pPr algn="ctr"/>
            <a:r>
              <a:rPr lang="en-US" sz="2400" b="1" dirty="0" smtClean="0">
                <a:solidFill>
                  <a:schemeClr val="accent2"/>
                </a:solidFill>
              </a:rPr>
              <a:t>Custom</a:t>
            </a:r>
          </a:p>
          <a:p>
            <a:pPr algn="ctr"/>
            <a:r>
              <a:rPr lang="en-US" sz="2400" b="1" dirty="0" smtClean="0">
                <a:solidFill>
                  <a:schemeClr val="accent2"/>
                </a:solidFill>
              </a:rPr>
              <a:t>Headers</a:t>
            </a:r>
            <a:endParaRPr lang="en-US" sz="2400" b="1" dirty="0">
              <a:solidFill>
                <a:schemeClr val="accent2"/>
              </a:solidFill>
            </a:endParaRPr>
          </a:p>
        </p:txBody>
      </p:sp>
      <p:pic>
        <p:nvPicPr>
          <p:cNvPr id="15" name="Picture 3"/>
          <p:cNvPicPr>
            <a:picLocks noChangeAspect="1" noChangeArrowheads="1"/>
          </p:cNvPicPr>
          <p:nvPr/>
        </p:nvPicPr>
        <p:blipFill>
          <a:blip r:embed="rId6" cstate="print"/>
          <a:stretch>
            <a:fillRect/>
          </a:stretch>
        </p:blipFill>
        <p:spPr bwMode="auto">
          <a:xfrm>
            <a:off x="76200" y="1893332"/>
            <a:ext cx="8934450" cy="44672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cstate="print"/>
          <a:srcRect/>
          <a:stretch>
            <a:fillRect/>
          </a:stretch>
        </p:blipFill>
        <p:spPr bwMode="auto">
          <a:xfrm>
            <a:off x="76200" y="2341007"/>
            <a:ext cx="1457325" cy="40195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cstate="print"/>
          <a:srcRect/>
          <a:stretch>
            <a:fillRect/>
          </a:stretch>
        </p:blipFill>
        <p:spPr bwMode="auto">
          <a:xfrm>
            <a:off x="1524000" y="2341007"/>
            <a:ext cx="790575" cy="4019550"/>
          </a:xfrm>
          <a:prstGeom prst="rect">
            <a:avLst/>
          </a:prstGeom>
          <a:noFill/>
          <a:ln w="9525">
            <a:noFill/>
            <a:miter lim="800000"/>
            <a:headEnd/>
            <a:tailEnd/>
          </a:ln>
          <a:effectLst/>
        </p:spPr>
      </p:pic>
      <p:sp>
        <p:nvSpPr>
          <p:cNvPr id="16" name="Title 1"/>
          <p:cNvSpPr>
            <a:spLocks noGrp="1"/>
          </p:cNvSpPr>
          <p:nvPr>
            <p:ph type="title"/>
          </p:nvPr>
        </p:nvSpPr>
        <p:spPr>
          <a:xfrm>
            <a:off x="381000" y="152400"/>
            <a:ext cx="8382000" cy="1163395"/>
          </a:xfrm>
        </p:spPr>
        <p:txBody>
          <a:bodyPr/>
          <a:lstStyle/>
          <a:p>
            <a:r>
              <a:rPr lang="en-US" dirty="0" smtClean="0"/>
              <a:t>Building Reports</a:t>
            </a:r>
            <a:br>
              <a:rPr lang="en-US" dirty="0" smtClean="0"/>
            </a:br>
            <a:r>
              <a:rPr lang="en-US" sz="3600" dirty="0" smtClean="0">
                <a:gradFill>
                  <a:gsLst>
                    <a:gs pos="50000">
                      <a:schemeClr val="accent2"/>
                    </a:gs>
                    <a:gs pos="100000">
                      <a:schemeClr val="accent2"/>
                    </a:gs>
                  </a:gsLst>
                  <a:lin ang="5400000" scaled="0"/>
                </a:gradFill>
              </a:rPr>
              <a:t>Many types of layouts</a:t>
            </a:r>
            <a:endParaRPr lang="en-US" dirty="0">
              <a:gradFill>
                <a:gsLst>
                  <a:gs pos="50000">
                    <a:schemeClr val="accent2"/>
                  </a:gs>
                  <a:gs pos="100000">
                    <a:schemeClr val="accent2"/>
                  </a:gs>
                </a:gsLst>
                <a:lin ang="5400000" scaled="0"/>
              </a:gradFill>
            </a:endParaRPr>
          </a:p>
        </p:txBody>
      </p:sp>
    </p:spTree>
    <p:extLst>
      <p:ext uri="{BB962C8B-B14F-4D97-AF65-F5344CB8AC3E}">
        <p14:creationId xmlns="" xmlns:p14="http://schemas.microsoft.com/office/powerpoint/2010/main" val="17082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3.7037E-7 L 0.39843 0.00671 " pathEditMode="fixed" rAng="0" ptsTypes="AA">
                                      <p:cBhvr>
                                        <p:cTn id="6" dur="2000" fill="hold"/>
                                        <p:tgtEl>
                                          <p:spTgt spid="1027"/>
                                        </p:tgtEl>
                                        <p:attrNameLst>
                                          <p:attrName>ppt_x</p:attrName>
                                          <p:attrName>ppt_y</p:attrName>
                                        </p:attrNameLst>
                                      </p:cBhvr>
                                      <p:rCtr x="19900" y="300"/>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2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Tablix Visualizations:  Sparklines and Data Bars</a:t>
            </a:r>
            <a:endParaRPr lang="en-US" dirty="0"/>
          </a:p>
        </p:txBody>
      </p:sp>
      <p:sp>
        <p:nvSpPr>
          <p:cNvPr id="10" name="Content Placeholder 2"/>
          <p:cNvSpPr>
            <a:spLocks noGrp="1"/>
          </p:cNvSpPr>
          <p:nvPr>
            <p:ph sz="half" idx="1"/>
          </p:nvPr>
        </p:nvSpPr>
        <p:spPr/>
        <p:txBody>
          <a:bodyPr/>
          <a:lstStyle/>
          <a:p>
            <a:r>
              <a:rPr lang="en-US" dirty="0" err="1" smtClean="0"/>
              <a:t>Sparklines</a:t>
            </a:r>
            <a:endParaRPr lang="en-US" dirty="0" smtClean="0"/>
          </a:p>
          <a:p>
            <a:pPr lvl="1"/>
            <a:r>
              <a:rPr lang="en-US" dirty="0" smtClean="0"/>
              <a:t>“Data intense, word-sized graphics” – </a:t>
            </a:r>
            <a:r>
              <a:rPr lang="en-US" dirty="0" err="1" smtClean="0"/>
              <a:t>Tufte</a:t>
            </a:r>
            <a:endParaRPr lang="en-US" dirty="0" smtClean="0"/>
          </a:p>
          <a:p>
            <a:pPr lvl="1"/>
            <a:r>
              <a:rPr lang="en-US" dirty="0" smtClean="0"/>
              <a:t>Automatic axis alignment. </a:t>
            </a:r>
          </a:p>
          <a:p>
            <a:pPr lvl="1"/>
            <a:r>
              <a:rPr lang="en-US" dirty="0" smtClean="0"/>
              <a:t>Can be converted into full charts to support additional small multiple scenarios.</a:t>
            </a:r>
          </a:p>
          <a:p>
            <a:r>
              <a:rPr lang="en-US" dirty="0" smtClean="0"/>
              <a:t>Data Bars</a:t>
            </a:r>
          </a:p>
          <a:p>
            <a:pPr lvl="1"/>
            <a:r>
              <a:rPr lang="en-US" dirty="0" smtClean="0"/>
              <a:t>Usually depicts a single value in a cell.</a:t>
            </a:r>
          </a:p>
          <a:p>
            <a:pPr lvl="1"/>
            <a:r>
              <a:rPr lang="en-US" dirty="0" smtClean="0"/>
              <a:t>Min and Max are automatically determined, but are configurable.</a:t>
            </a:r>
          </a:p>
        </p:txBody>
      </p:sp>
      <p:sp>
        <p:nvSpPr>
          <p:cNvPr id="5" name="Rounded Rectangle 4"/>
          <p:cNvSpPr/>
          <p:nvPr/>
        </p:nvSpPr>
        <p:spPr bwMode="auto">
          <a:xfrm>
            <a:off x="5410200" y="6096000"/>
            <a:ext cx="1676400" cy="609600"/>
          </a:xfrm>
          <a:prstGeom prst="roundRect">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solidFill>
                  <a:schemeClr val="bg1"/>
                </a:solidFill>
                <a:effectLst>
                  <a:outerShdw blurRad="38100" dist="38100" dir="2700000" algn="tl">
                    <a:srgbClr val="000000">
                      <a:alpha val="43137"/>
                    </a:srgbClr>
                  </a:outerShdw>
                </a:effectLst>
                <a:latin typeface="Segoe" pitchFamily="34" charset="0"/>
              </a:rPr>
              <a:t>Sparklines</a:t>
            </a:r>
            <a:endParaRPr 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7" name="Down Arrow 6"/>
          <p:cNvSpPr/>
          <p:nvPr/>
        </p:nvSpPr>
        <p:spPr bwMode="auto">
          <a:xfrm rot="9178264">
            <a:off x="6393766" y="4556454"/>
            <a:ext cx="446497" cy="747073"/>
          </a:xfrm>
          <a:prstGeom prst="downArrow">
            <a:avLst/>
          </a:prstGeom>
          <a:solidFill>
            <a:schemeClr val="accent3">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4583876" y="1295400"/>
            <a:ext cx="3931474" cy="4552950"/>
          </a:xfrm>
          <a:prstGeom prst="rect">
            <a:avLst/>
          </a:prstGeom>
          <a:noFill/>
          <a:ln w="9525">
            <a:noFill/>
            <a:miter lim="800000"/>
            <a:headEnd/>
            <a:tailEnd/>
          </a:ln>
        </p:spPr>
      </p:pic>
      <p:sp>
        <p:nvSpPr>
          <p:cNvPr id="12" name="Rounded Rectangle 11"/>
          <p:cNvSpPr/>
          <p:nvPr/>
        </p:nvSpPr>
        <p:spPr bwMode="auto">
          <a:xfrm>
            <a:off x="7239000" y="6096000"/>
            <a:ext cx="1676400" cy="609600"/>
          </a:xfrm>
          <a:prstGeom prst="roundRect">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effectLst>
                  <a:outerShdw blurRad="38100" dist="38100" dir="2700000" algn="tl">
                    <a:srgbClr val="000000">
                      <a:alpha val="43137"/>
                    </a:srgbClr>
                  </a:outerShdw>
                </a:effectLst>
                <a:latin typeface="Segoe" pitchFamily="34" charset="0"/>
              </a:rPr>
              <a:t>Data Bars</a:t>
            </a:r>
          </a:p>
        </p:txBody>
      </p:sp>
    </p:spTree>
    <p:extLst>
      <p:ext uri="{BB962C8B-B14F-4D97-AF65-F5344CB8AC3E}">
        <p14:creationId xmlns="" xmlns:p14="http://schemas.microsoft.com/office/powerpoint/2010/main" val="39723321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Map Features</a:t>
            </a:r>
            <a:endParaRPr lang="en-US" dirty="0"/>
          </a:p>
        </p:txBody>
      </p:sp>
      <p:sp>
        <p:nvSpPr>
          <p:cNvPr id="3" name="Content Placeholder 2"/>
          <p:cNvSpPr>
            <a:spLocks noGrp="1"/>
          </p:cNvSpPr>
          <p:nvPr>
            <p:ph idx="1"/>
          </p:nvPr>
        </p:nvSpPr>
        <p:spPr>
          <a:xfrm>
            <a:off x="833470" y="1412875"/>
            <a:ext cx="8382000" cy="2930033"/>
          </a:xfrm>
        </p:spPr>
        <p:txBody>
          <a:bodyPr/>
          <a:lstStyle/>
          <a:p>
            <a:r>
              <a:rPr lang="en-US" dirty="0" smtClean="0"/>
              <a:t>Support for SQL Spatial</a:t>
            </a:r>
          </a:p>
          <a:p>
            <a:r>
              <a:rPr lang="en-US" dirty="0" smtClean="0"/>
              <a:t>Integration with Virtual Earth tiles</a:t>
            </a:r>
          </a:p>
          <a:p>
            <a:r>
              <a:rPr lang="en-US" dirty="0" smtClean="0"/>
              <a:t>Data Grouping</a:t>
            </a:r>
          </a:p>
          <a:p>
            <a:pPr lvl="1"/>
            <a:r>
              <a:rPr lang="en-US" dirty="0" smtClean="0"/>
              <a:t>Equal intervals, equal distribution, optimal, user-defined</a:t>
            </a:r>
          </a:p>
          <a:p>
            <a:r>
              <a:rPr lang="en-US" dirty="0" smtClean="0"/>
              <a:t>Multiple Map layers</a:t>
            </a:r>
          </a:p>
        </p:txBody>
      </p:sp>
    </p:spTree>
    <p:extLst>
      <p:ext uri="{BB962C8B-B14F-4D97-AF65-F5344CB8AC3E}">
        <p14:creationId xmlns="" xmlns:p14="http://schemas.microsoft.com/office/powerpoint/2010/main" val="21639747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_Sales.bmp"/>
          <p:cNvPicPr>
            <a:picLocks noChangeAspect="1"/>
          </p:cNvPicPr>
          <p:nvPr/>
        </p:nvPicPr>
        <p:blipFill>
          <a:blip r:embed="rId3" cstate="print"/>
          <a:stretch>
            <a:fillRect/>
          </a:stretch>
        </p:blipFill>
        <p:spPr>
          <a:xfrm>
            <a:off x="4474779" y="3557752"/>
            <a:ext cx="4538591" cy="3093474"/>
          </a:xfrm>
          <a:prstGeom prst="rect">
            <a:avLst/>
          </a:prstGeom>
        </p:spPr>
      </p:pic>
      <p:pic>
        <p:nvPicPr>
          <p:cNvPr id="13" name="Picture 12" descr="Map_VE.bmp"/>
          <p:cNvPicPr>
            <a:picLocks noChangeAspect="1"/>
          </p:cNvPicPr>
          <p:nvPr/>
        </p:nvPicPr>
        <p:blipFill>
          <a:blip r:embed="rId4" cstate="print"/>
          <a:stretch>
            <a:fillRect/>
          </a:stretch>
        </p:blipFill>
        <p:spPr>
          <a:xfrm>
            <a:off x="178675" y="777777"/>
            <a:ext cx="4694694" cy="2915652"/>
          </a:xfrm>
          <a:prstGeom prst="rect">
            <a:avLst/>
          </a:prstGeom>
        </p:spPr>
      </p:pic>
      <p:pic>
        <p:nvPicPr>
          <p:cNvPr id="33794" name="Picture 2"/>
          <p:cNvPicPr>
            <a:picLocks noChangeAspect="1" noChangeArrowheads="1"/>
          </p:cNvPicPr>
          <p:nvPr/>
        </p:nvPicPr>
        <p:blipFill>
          <a:blip r:embed="rId5" cstate="print"/>
          <a:srcRect/>
          <a:stretch>
            <a:fillRect/>
          </a:stretch>
        </p:blipFill>
        <p:spPr bwMode="auto">
          <a:xfrm>
            <a:off x="5370782" y="1022132"/>
            <a:ext cx="3573517" cy="2257272"/>
          </a:xfrm>
          <a:prstGeom prst="rect">
            <a:avLst/>
          </a:prstGeom>
          <a:noFill/>
          <a:ln w="9525">
            <a:noFill/>
            <a:miter lim="800000"/>
            <a:headEnd/>
            <a:tailEnd/>
          </a:ln>
        </p:spPr>
      </p:pic>
      <p:pic>
        <p:nvPicPr>
          <p:cNvPr id="33795" name="Picture 3"/>
          <p:cNvPicPr>
            <a:picLocks noChangeAspect="1" noChangeArrowheads="1"/>
          </p:cNvPicPr>
          <p:nvPr/>
        </p:nvPicPr>
        <p:blipFill>
          <a:blip r:embed="rId6" cstate="print"/>
          <a:srcRect/>
          <a:stretch>
            <a:fillRect/>
          </a:stretch>
        </p:blipFill>
        <p:spPr bwMode="auto">
          <a:xfrm>
            <a:off x="178676" y="3891616"/>
            <a:ext cx="4188372" cy="2655671"/>
          </a:xfrm>
          <a:prstGeom prst="rect">
            <a:avLst/>
          </a:prstGeom>
          <a:noFill/>
          <a:ln w="9525">
            <a:noFill/>
            <a:miter lim="800000"/>
            <a:headEnd/>
            <a:tailEnd/>
          </a:ln>
        </p:spPr>
      </p:pic>
      <p:sp>
        <p:nvSpPr>
          <p:cNvPr id="6" name="Rounded Rectangle 5"/>
          <p:cNvSpPr/>
          <p:nvPr/>
        </p:nvSpPr>
        <p:spPr bwMode="auto">
          <a:xfrm>
            <a:off x="5623034" y="2774730"/>
            <a:ext cx="3074271" cy="654269"/>
          </a:xfrm>
          <a:prstGeom prst="roundRect">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r>
              <a:rPr lang="en-US" sz="1600" dirty="0">
                <a:solidFill>
                  <a:schemeClr val="bg1"/>
                </a:solidFill>
                <a:effectLst>
                  <a:outerShdw blurRad="38100" dist="38100" dir="2700000" algn="tl">
                    <a:srgbClr val="000000">
                      <a:alpha val="43137"/>
                    </a:srgbClr>
                  </a:outerShdw>
                </a:effectLst>
                <a:latin typeface="Segoe" pitchFamily="34" charset="0"/>
              </a:rPr>
              <a:t>Colored maps based on auto or user defined scales</a:t>
            </a:r>
          </a:p>
        </p:txBody>
      </p:sp>
      <p:sp>
        <p:nvSpPr>
          <p:cNvPr id="7" name="Down Arrow 6"/>
          <p:cNvSpPr/>
          <p:nvPr/>
        </p:nvSpPr>
        <p:spPr bwMode="auto">
          <a:xfrm rot="8794970">
            <a:off x="7303779" y="2125911"/>
            <a:ext cx="446497" cy="726420"/>
          </a:xfrm>
          <a:prstGeom prst="downArrow">
            <a:avLst/>
          </a:prstGeom>
          <a:solidFill>
            <a:schemeClr val="accent5">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400" dirty="0" err="1">
              <a:solidFill>
                <a:schemeClr val="bg1"/>
              </a:solidFill>
              <a:effectLst>
                <a:outerShdw blurRad="38100" dist="38100" dir="2700000" algn="tl">
                  <a:srgbClr val="000000">
                    <a:alpha val="43137"/>
                  </a:srgbClr>
                </a:outerShdw>
              </a:effectLst>
              <a:latin typeface="Segoe" pitchFamily="34" charset="0"/>
            </a:endParaRPr>
          </a:p>
        </p:txBody>
      </p:sp>
      <p:sp>
        <p:nvSpPr>
          <p:cNvPr id="9" name="Title 1"/>
          <p:cNvSpPr txBox="1">
            <a:spLocks/>
          </p:cNvSpPr>
          <p:nvPr/>
        </p:nvSpPr>
        <p:spPr>
          <a:xfrm>
            <a:off x="457200" y="41363"/>
            <a:ext cx="8229600" cy="792162"/>
          </a:xfrm>
          <a:prstGeom prst="rect">
            <a:avLst/>
          </a:prstGeom>
        </p:spPr>
        <p:txBody>
          <a:bodyPr anchor="ctr">
            <a:normAutofit/>
          </a:bodyPr>
          <a:lstStyle/>
          <a:p>
            <a:pPr fontAlgn="auto">
              <a:spcAft>
                <a:spcPts val="0"/>
              </a:spcAft>
              <a:defRPr/>
            </a:pPr>
            <a:r>
              <a:rPr lang="en-US" sz="3200" dirty="0">
                <a:latin typeface="+mj-lt"/>
                <a:ea typeface="+mj-ea"/>
                <a:cs typeface="+mj-cs"/>
              </a:rPr>
              <a:t>Cool looking Data Visualization: and soon…</a:t>
            </a:r>
          </a:p>
        </p:txBody>
      </p:sp>
      <p:sp>
        <p:nvSpPr>
          <p:cNvPr id="11" name="Rounded Rectangle 10"/>
          <p:cNvSpPr/>
          <p:nvPr/>
        </p:nvSpPr>
        <p:spPr bwMode="auto">
          <a:xfrm>
            <a:off x="493986" y="5791200"/>
            <a:ext cx="1956041" cy="553295"/>
          </a:xfrm>
          <a:prstGeom prst="roundRect">
            <a:avLst/>
          </a:prstGeom>
          <a:solidFill>
            <a:schemeClr val="accent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r>
              <a:rPr lang="en-US" sz="1600" dirty="0" smtClean="0">
                <a:solidFill>
                  <a:schemeClr val="bg1"/>
                </a:solidFill>
                <a:effectLst>
                  <a:outerShdw blurRad="38100" dist="38100" dir="2700000" algn="tl">
                    <a:srgbClr val="000000">
                      <a:alpha val="43137"/>
                    </a:srgbClr>
                  </a:outerShdw>
                </a:effectLst>
                <a:latin typeface="Segoe" pitchFamily="34" charset="0"/>
              </a:rPr>
              <a:t>Routes, pinpoint…</a:t>
            </a:r>
            <a:endParaRPr lang="en-US" sz="1600" dirty="0">
              <a:solidFill>
                <a:schemeClr val="bg1"/>
              </a:solidFill>
              <a:effectLst>
                <a:outerShdw blurRad="38100" dist="38100" dir="2700000" algn="tl">
                  <a:srgbClr val="000000">
                    <a:alpha val="43137"/>
                  </a:srgbClr>
                </a:outerShdw>
              </a:effectLst>
              <a:latin typeface="Segoe" pitchFamily="34" charset="0"/>
            </a:endParaRPr>
          </a:p>
        </p:txBody>
      </p:sp>
      <p:sp>
        <p:nvSpPr>
          <p:cNvPr id="12" name="Down Arrow 11"/>
          <p:cNvSpPr/>
          <p:nvPr/>
        </p:nvSpPr>
        <p:spPr bwMode="auto">
          <a:xfrm rot="13328145">
            <a:off x="1250120" y="5007447"/>
            <a:ext cx="446497" cy="652690"/>
          </a:xfrm>
          <a:prstGeom prst="downArrow">
            <a:avLst/>
          </a:prstGeom>
          <a:solidFill>
            <a:schemeClr val="accent5">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400" dirty="0" err="1">
              <a:solidFill>
                <a:schemeClr val="bg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 xmlns:p14="http://schemas.microsoft.com/office/powerpoint/2010/main" val="178496897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solidFill>
                  <a:schemeClr val="tx1">
                    <a:lumMod val="75000"/>
                    <a:lumOff val="25000"/>
                  </a:schemeClr>
                </a:solidFill>
              </a:rPr>
              <a:t>Enhanced Data Visualization</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42944376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Report Layout enhancements</a:t>
            </a:r>
            <a:endParaRPr lang="en-US" dirty="0"/>
          </a:p>
        </p:txBody>
      </p:sp>
      <p:sp>
        <p:nvSpPr>
          <p:cNvPr id="3" name="Content Placeholder 2"/>
          <p:cNvSpPr>
            <a:spLocks noGrp="1"/>
          </p:cNvSpPr>
          <p:nvPr>
            <p:ph idx="1"/>
          </p:nvPr>
        </p:nvSpPr>
        <p:spPr>
          <a:xfrm>
            <a:off x="833470" y="1412875"/>
            <a:ext cx="8382000" cy="5318379"/>
          </a:xfrm>
        </p:spPr>
        <p:txBody>
          <a:bodyPr/>
          <a:lstStyle/>
          <a:p>
            <a:r>
              <a:rPr lang="en-US" dirty="0" smtClean="0"/>
              <a:t>Lookup functions</a:t>
            </a:r>
          </a:p>
          <a:p>
            <a:r>
              <a:rPr lang="en-US" dirty="0" smtClean="0"/>
              <a:t>Aggregate of aggregates</a:t>
            </a:r>
          </a:p>
          <a:p>
            <a:r>
              <a:rPr lang="en-US" dirty="0" smtClean="0"/>
              <a:t>New Data sources: Madison, SQL Azure</a:t>
            </a:r>
          </a:p>
          <a:p>
            <a:pPr lvl="0"/>
            <a:r>
              <a:rPr lang="en-US" dirty="0" smtClean="0"/>
              <a:t>Reset page number on groups</a:t>
            </a:r>
          </a:p>
          <a:p>
            <a:pPr lvl="0"/>
            <a:r>
              <a:rPr lang="en-US" dirty="0" smtClean="0"/>
              <a:t>Expression-based page breaks</a:t>
            </a:r>
          </a:p>
          <a:p>
            <a:pPr lvl="0"/>
            <a:r>
              <a:rPr lang="en-US" dirty="0" smtClean="0"/>
              <a:t>Excel worksheet tab naming</a:t>
            </a:r>
          </a:p>
          <a:p>
            <a:pPr lvl="0"/>
            <a:r>
              <a:rPr lang="en-US" dirty="0" smtClean="0"/>
              <a:t>Session variables</a:t>
            </a:r>
          </a:p>
          <a:p>
            <a:pPr lvl="0"/>
            <a:r>
              <a:rPr lang="en-US" dirty="0" smtClean="0"/>
              <a:t>Renderer-dependent layout</a:t>
            </a:r>
          </a:p>
          <a:p>
            <a:pPr lvl="0"/>
            <a:r>
              <a:rPr lang="en-US" dirty="0" smtClean="0"/>
              <a:t>Bottom-to-top text rotation</a:t>
            </a:r>
          </a:p>
          <a:p>
            <a:endParaRPr lang="en-US" dirty="0" smtClean="0"/>
          </a:p>
        </p:txBody>
      </p:sp>
    </p:spTree>
    <p:extLst>
      <p:ext uri="{BB962C8B-B14F-4D97-AF65-F5344CB8AC3E}">
        <p14:creationId xmlns="" xmlns:p14="http://schemas.microsoft.com/office/powerpoint/2010/main" val="293542932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dirty="0" smtClean="0"/>
              <a:t>Enhanced Report Viewer and report Manager Experience</a:t>
            </a:r>
            <a:endParaRPr lang="en-US" dirty="0"/>
          </a:p>
        </p:txBody>
      </p:sp>
      <p:sp>
        <p:nvSpPr>
          <p:cNvPr id="3" name="Content Placeholder 2"/>
          <p:cNvSpPr>
            <a:spLocks noGrp="1"/>
          </p:cNvSpPr>
          <p:nvPr>
            <p:ph idx="1"/>
          </p:nvPr>
        </p:nvSpPr>
        <p:spPr>
          <a:xfrm>
            <a:off x="690594" y="1828800"/>
            <a:ext cx="8382000" cy="4924425"/>
          </a:xfrm>
        </p:spPr>
        <p:txBody>
          <a:bodyPr/>
          <a:lstStyle/>
          <a:p>
            <a:pPr lvl="0"/>
            <a:r>
              <a:rPr lang="en-US" dirty="0" smtClean="0"/>
              <a:t>Refreshed viewer look and feel</a:t>
            </a:r>
          </a:p>
          <a:p>
            <a:pPr lvl="0"/>
            <a:r>
              <a:rPr lang="en-US" dirty="0" smtClean="0"/>
              <a:t>Smooth and fluid navigation experience (AJAX Report Viewer)</a:t>
            </a:r>
          </a:p>
          <a:p>
            <a:pPr lvl="0"/>
            <a:r>
              <a:rPr lang="en-US" dirty="0" smtClean="0"/>
              <a:t>Updated Report Manager. Workflow optimized (no need to preview report to access its properties or manage it)</a:t>
            </a:r>
          </a:p>
          <a:p>
            <a:pPr lvl="0"/>
            <a:r>
              <a:rPr lang="en-US" dirty="0" smtClean="0"/>
              <a:t>Updated Report Manager look and feel: More Office 14ish</a:t>
            </a:r>
          </a:p>
          <a:p>
            <a:pPr lvl="0">
              <a:buNone/>
            </a:pPr>
            <a:endParaRPr lang="en-US" dirty="0" smtClean="0"/>
          </a:p>
          <a:p>
            <a:pPr lvl="0">
              <a:buNone/>
            </a:pPr>
            <a:endParaRPr lang="en-US" dirty="0" smtClean="0"/>
          </a:p>
        </p:txBody>
      </p:sp>
    </p:spTree>
    <p:extLst>
      <p:ext uri="{BB962C8B-B14F-4D97-AF65-F5344CB8AC3E}">
        <p14:creationId xmlns="" xmlns:p14="http://schemas.microsoft.com/office/powerpoint/2010/main" val="26464322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Aggregates of Aggregates</a:t>
            </a:r>
            <a:endParaRPr lang="en-US" dirty="0"/>
          </a:p>
        </p:txBody>
      </p:sp>
      <p:sp>
        <p:nvSpPr>
          <p:cNvPr id="3" name="Content Placeholder 2"/>
          <p:cNvSpPr>
            <a:spLocks noGrp="1"/>
          </p:cNvSpPr>
          <p:nvPr>
            <p:ph idx="1"/>
          </p:nvPr>
        </p:nvSpPr>
        <p:spPr/>
        <p:txBody>
          <a:bodyPr/>
          <a:lstStyle/>
          <a:p>
            <a:r>
              <a:rPr lang="en-US" dirty="0" smtClean="0"/>
              <a:t>Expressions now support nesting of aggregate functions</a:t>
            </a:r>
          </a:p>
          <a:p>
            <a:pPr lvl="1"/>
            <a:r>
              <a:rPr lang="en-US" dirty="0" smtClean="0"/>
              <a:t>Example:  Average Monthly Sales</a:t>
            </a:r>
          </a:p>
          <a:p>
            <a:pPr lvl="2">
              <a:buNone/>
            </a:pPr>
            <a:r>
              <a:rPr lang="en-US" dirty="0" smtClean="0"/>
              <a:t>=</a:t>
            </a:r>
            <a:r>
              <a:rPr lang="en-US" dirty="0" err="1" smtClean="0">
                <a:latin typeface="Courier New" pitchFamily="49" charset="0"/>
                <a:cs typeface="Courier New" pitchFamily="49" charset="0"/>
              </a:rPr>
              <a:t>Avg</a:t>
            </a:r>
            <a:r>
              <a:rPr lang="en-US" dirty="0" smtClean="0">
                <a:latin typeface="Courier New" pitchFamily="49" charset="0"/>
                <a:cs typeface="Courier New" pitchFamily="49" charset="0"/>
              </a:rPr>
              <a:t>(Sum(Sales</a:t>
            </a:r>
            <a:r>
              <a:rPr lang="en-US" dirty="0">
                <a:latin typeface="Courier New" pitchFamily="49" charset="0"/>
                <a:cs typeface="Courier New" pitchFamily="49" charset="0"/>
              </a:rPr>
              <a:t>, "Month"), "Year</a:t>
            </a:r>
            <a:r>
              <a:rPr lang="en-US" dirty="0" smtClean="0">
                <a:latin typeface="Courier New" pitchFamily="49" charset="0"/>
                <a:cs typeface="Courier New" pitchFamily="49" charset="0"/>
              </a:rPr>
              <a:t>")</a:t>
            </a:r>
          </a:p>
          <a:p>
            <a:r>
              <a:rPr lang="en-US" dirty="0" smtClean="0"/>
              <a:t>Enables “visual totals” scenarios</a:t>
            </a:r>
          </a:p>
          <a:p>
            <a:pPr lvl="1"/>
            <a:r>
              <a:rPr lang="en-US" dirty="0" smtClean="0"/>
              <a:t>Aggregates respect group filters</a:t>
            </a:r>
          </a:p>
          <a:p>
            <a:pPr lvl="1">
              <a:buNone/>
            </a:pPr>
            <a:endParaRPr lang="en-US" dirty="0" smtClean="0"/>
          </a:p>
        </p:txBody>
      </p:sp>
      <p:pic>
        <p:nvPicPr>
          <p:cNvPr id="4" name="Picture 3" descr="Tablix_GroupAggsRespectFilters_Inst.emf"/>
          <p:cNvPicPr/>
          <p:nvPr/>
        </p:nvPicPr>
        <p:blipFill>
          <a:blip r:embed="rId3" cstate="print"/>
          <a:stretch>
            <a:fillRect/>
          </a:stretch>
        </p:blipFill>
        <p:spPr>
          <a:xfrm>
            <a:off x="2438400" y="4800600"/>
            <a:ext cx="5257800" cy="1828800"/>
          </a:xfrm>
          <a:prstGeom prst="rect">
            <a:avLst/>
          </a:prstGeom>
        </p:spPr>
      </p:pic>
    </p:spTree>
    <p:extLst>
      <p:ext uri="{BB962C8B-B14F-4D97-AF65-F5344CB8AC3E}">
        <p14:creationId xmlns="" xmlns:p14="http://schemas.microsoft.com/office/powerpoint/2010/main" val="92974248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effectLst/>
              </a:rPr>
              <a:t>What's New in Microsoft SQL Server 2008 R2 Reporting Services </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ubtitle 2"/>
          <p:cNvSpPr>
            <a:spLocks noGrp="1"/>
          </p:cNvSpPr>
          <p:nvPr>
            <p:ph type="subTitle" idx="1"/>
          </p:nvPr>
        </p:nvSpPr>
        <p:spPr/>
        <p:txBody>
          <a:bodyPr/>
          <a:lstStyle/>
          <a:p>
            <a:r>
              <a:rPr lang="en-US" dirty="0" smtClean="0">
                <a:solidFill>
                  <a:schemeClr val="tx1"/>
                </a:solidFill>
              </a:rPr>
              <a:t>Chris Baldwin</a:t>
            </a:r>
          </a:p>
          <a:p>
            <a:r>
              <a:rPr lang="en-US" dirty="0" smtClean="0"/>
              <a:t>Program Manager</a:t>
            </a:r>
            <a:endParaRPr lang="en-US" dirty="0" smtClean="0">
              <a:solidFill>
                <a:schemeClr val="tx1"/>
              </a:solidFill>
            </a:endParaRPr>
          </a:p>
          <a:p>
            <a:r>
              <a:rPr lang="en-US" dirty="0" smtClean="0"/>
              <a:t>Microsoft Corporation</a:t>
            </a:r>
            <a:endParaRPr lang="en-US" dirty="0" smtClean="0">
              <a:solidFill>
                <a:schemeClr val="tx1"/>
              </a:solidFill>
            </a:endParaRPr>
          </a:p>
          <a:p>
            <a:r>
              <a:rPr lang="en-US" dirty="0" smtClean="0">
                <a:solidFill>
                  <a:schemeClr val="tx1"/>
                </a:solidFill>
              </a:rPr>
              <a:t>Session Code: DAT201</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Excel Renderer Worksheet Tab Naming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0400" y="2057400"/>
            <a:ext cx="5334000" cy="4626123"/>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1600200"/>
            <a:ext cx="2714625" cy="36957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
        <p:nvSpPr>
          <p:cNvPr id="8" name="Rounded Rectangle 7"/>
          <p:cNvSpPr/>
          <p:nvPr/>
        </p:nvSpPr>
        <p:spPr>
          <a:xfrm>
            <a:off x="774700" y="3390900"/>
            <a:ext cx="2667000" cy="304800"/>
          </a:xfrm>
          <a:prstGeom prst="roundRect">
            <a:avLst/>
          </a:prstGeom>
          <a:solidFill>
            <a:srgbClr val="F79646">
              <a:alpha val="10196"/>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ounded Rectangle 10"/>
          <p:cNvSpPr/>
          <p:nvPr/>
        </p:nvSpPr>
        <p:spPr>
          <a:xfrm>
            <a:off x="3822700" y="6210300"/>
            <a:ext cx="4165600" cy="279400"/>
          </a:xfrm>
          <a:prstGeom prst="roundRect">
            <a:avLst/>
          </a:prstGeom>
          <a:solidFill>
            <a:srgbClr val="F79646">
              <a:alpha val="10196"/>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4800803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Reset Page Number on Group</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44638"/>
            <a:ext cx="7791450" cy="1303457"/>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2575" y="2774042"/>
            <a:ext cx="3405098" cy="3360057"/>
          </a:xfrm>
          <a:prstGeom prst="rect">
            <a:avLst/>
          </a:prstGeom>
          <a:ln w="9525">
            <a:solidFill>
              <a:schemeClr val="tx1"/>
            </a:solidFill>
            <a:miter lim="800000"/>
            <a:headEnd/>
            <a:tailEnd/>
          </a:ln>
          <a:effectLst>
            <a:outerShdw blurRad="63500"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670175" y="3276600"/>
            <a:ext cx="2533650" cy="3352800"/>
          </a:xfrm>
          <a:prstGeom prst="rect">
            <a:avLst/>
          </a:prstGeom>
          <a:ln w="9525">
            <a:solidFill>
              <a:schemeClr val="tx1"/>
            </a:solidFill>
            <a:miter lim="800000"/>
            <a:headEnd/>
            <a:tailEnd/>
          </a:ln>
          <a:effectLst>
            <a:outerShdw blurRad="63500"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
        <p:nvSpPr>
          <p:cNvPr id="3" name="TextBox 2"/>
          <p:cNvSpPr txBox="1"/>
          <p:nvPr/>
        </p:nvSpPr>
        <p:spPr>
          <a:xfrm>
            <a:off x="5664200" y="3022600"/>
            <a:ext cx="3098800" cy="2677656"/>
          </a:xfrm>
          <a:prstGeom prst="rect">
            <a:avLst/>
          </a:prstGeom>
          <a:noFill/>
        </p:spPr>
        <p:txBody>
          <a:bodyPr wrap="square" rtlCol="0">
            <a:spAutoFit/>
          </a:bodyPr>
          <a:lstStyle/>
          <a:p>
            <a:pPr marL="285750" indent="-285750">
              <a:buFont typeface="Arial" charset="0"/>
              <a:buChar char="•"/>
            </a:pPr>
            <a:r>
              <a:rPr lang="en-US" sz="2400" dirty="0" smtClean="0"/>
              <a:t>Reset page number for each new group instance.</a:t>
            </a:r>
          </a:p>
          <a:p>
            <a:pPr marL="285750" indent="-285750">
              <a:buFont typeface="Arial" charset="0"/>
              <a:buChar char="•"/>
            </a:pPr>
            <a:r>
              <a:rPr lang="en-US" sz="2400" dirty="0" smtClean="0"/>
              <a:t>Get current page and total page count for each group, and overall</a:t>
            </a:r>
            <a:endParaRPr lang="en-US" sz="2400" dirty="0"/>
          </a:p>
        </p:txBody>
      </p:sp>
    </p:spTree>
    <p:extLst>
      <p:ext uri="{BB962C8B-B14F-4D97-AF65-F5344CB8AC3E}">
        <p14:creationId xmlns="" xmlns:p14="http://schemas.microsoft.com/office/powerpoint/2010/main" val="18981730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Bottom-to-Top Text Rotation</a:t>
            </a:r>
            <a:endParaRPr lang="en-US" dirty="0"/>
          </a:p>
        </p:txBody>
      </p:sp>
      <p:sp>
        <p:nvSpPr>
          <p:cNvPr id="5" name="Content Placeholder 4"/>
          <p:cNvSpPr>
            <a:spLocks noGrp="1"/>
          </p:cNvSpPr>
          <p:nvPr>
            <p:ph sz="half" idx="1"/>
          </p:nvPr>
        </p:nvSpPr>
        <p:spPr>
          <a:xfrm>
            <a:off x="457200" y="1600200"/>
            <a:ext cx="3086100" cy="4525963"/>
          </a:xfrm>
        </p:spPr>
        <p:txBody>
          <a:bodyPr/>
          <a:lstStyle/>
          <a:p>
            <a:r>
              <a:rPr lang="en-US" dirty="0" smtClean="0"/>
              <a:t>New text orientation option provides more flexibility to your report layouts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8550" y="1912938"/>
            <a:ext cx="5295900" cy="3819525"/>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 xmlns:p14="http://schemas.microsoft.com/office/powerpoint/2010/main" val="301427375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Renderer-based expressions</a:t>
            </a:r>
            <a:endParaRPr lang="en-US" dirty="0"/>
          </a:p>
        </p:txBody>
      </p:sp>
      <p:sp>
        <p:nvSpPr>
          <p:cNvPr id="8" name="Content Placeholder 7"/>
          <p:cNvSpPr>
            <a:spLocks noGrp="1"/>
          </p:cNvSpPr>
          <p:nvPr>
            <p:ph idx="1"/>
          </p:nvPr>
        </p:nvSpPr>
        <p:spPr>
          <a:xfrm>
            <a:off x="457200" y="1320800"/>
            <a:ext cx="8229600" cy="4805363"/>
          </a:xfrm>
        </p:spPr>
        <p:txBody>
          <a:bodyPr/>
          <a:lstStyle/>
          <a:p>
            <a:r>
              <a:rPr lang="en-US" dirty="0" smtClean="0"/>
              <a:t>Control layout and write expressions that consider renderer format</a:t>
            </a:r>
          </a:p>
          <a:p>
            <a:r>
              <a:rPr lang="en-US" sz="2800" i="1" dirty="0" smtClean="0"/>
              <a:t>Example, dynamically disable drillthrough expressions for non-interactive renderers and enable them for interactive ones</a:t>
            </a:r>
            <a:endParaRPr lang="en-US" sz="2800" i="1"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33450" y="3759763"/>
            <a:ext cx="6750050" cy="3098237"/>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 xmlns:p14="http://schemas.microsoft.com/office/powerpoint/2010/main" val="158218156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page breaks</a:t>
            </a:r>
            <a:endParaRPr lang="en-US" dirty="0"/>
          </a:p>
        </p:txBody>
      </p:sp>
      <p:sp>
        <p:nvSpPr>
          <p:cNvPr id="3" name="Content Placeholder 2"/>
          <p:cNvSpPr>
            <a:spLocks noGrp="1"/>
          </p:cNvSpPr>
          <p:nvPr>
            <p:ph idx="1"/>
          </p:nvPr>
        </p:nvSpPr>
        <p:spPr>
          <a:xfrm>
            <a:off x="457200" y="1600201"/>
            <a:ext cx="8229600" cy="2755900"/>
          </a:xfrm>
        </p:spPr>
        <p:txBody>
          <a:bodyPr>
            <a:normAutofit lnSpcReduction="10000"/>
          </a:bodyPr>
          <a:lstStyle/>
          <a:p>
            <a:r>
              <a:rPr lang="en-US" dirty="0" smtClean="0"/>
              <a:t>Use expressions to determine what renderer is being used</a:t>
            </a:r>
          </a:p>
          <a:p>
            <a:r>
              <a:rPr lang="en-US" dirty="0" smtClean="0"/>
              <a:t>Dynamically disable/enable page breaks</a:t>
            </a:r>
          </a:p>
          <a:p>
            <a:endParaRPr lang="en-US" dirty="0" smtClean="0"/>
          </a:p>
          <a:p>
            <a:r>
              <a:rPr lang="en-US" i="1" dirty="0" smtClean="0"/>
              <a:t>Example, disable page breaks if exporting to Excel.  Otherwise, enable them:</a:t>
            </a:r>
            <a:endParaRPr lang="en-US" i="1" dirty="0"/>
          </a:p>
        </p:txBody>
      </p:sp>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5250" y="4318000"/>
            <a:ext cx="5600700" cy="16764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 xmlns:p14="http://schemas.microsoft.com/office/powerpoint/2010/main" val="307118981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Ahead</a:t>
            </a:r>
            <a:endParaRPr lang="en-US" dirty="0"/>
          </a:p>
        </p:txBody>
      </p:sp>
      <p:sp>
        <p:nvSpPr>
          <p:cNvPr id="3" name="Content Placeholder 2"/>
          <p:cNvSpPr>
            <a:spLocks noGrp="1"/>
          </p:cNvSpPr>
          <p:nvPr>
            <p:ph idx="1"/>
          </p:nvPr>
        </p:nvSpPr>
        <p:spPr/>
        <p:txBody>
          <a:bodyPr/>
          <a:lstStyle/>
          <a:p>
            <a:r>
              <a:rPr lang="en-US" dirty="0" smtClean="0"/>
              <a:t>SQL Server 2008 available now</a:t>
            </a:r>
          </a:p>
          <a:p>
            <a:r>
              <a:rPr lang="en-US" dirty="0" smtClean="0"/>
              <a:t>Innovation coming in H1 Calendar Year 2010</a:t>
            </a:r>
          </a:p>
          <a:p>
            <a:pPr lvl="1"/>
            <a:r>
              <a:rPr lang="en-US" dirty="0" smtClean="0"/>
              <a:t>SQL Server 2008 R2</a:t>
            </a:r>
          </a:p>
          <a:p>
            <a:pPr lvl="1"/>
            <a:r>
              <a:rPr lang="en-US" dirty="0" smtClean="0"/>
              <a:t>SQL Server 2008 R2 Parallel </a:t>
            </a:r>
            <a:r>
              <a:rPr lang="en-US" smtClean="0"/>
              <a:t>Data Warehouse</a:t>
            </a:r>
            <a:endParaRPr lang="en-US" dirty="0" smtClean="0"/>
          </a:p>
          <a:p>
            <a:r>
              <a:rPr lang="en-US" dirty="0" smtClean="0"/>
              <a:t>Continue to deliver innovation 24-36 months from the release of SQL Server 2008</a:t>
            </a:r>
          </a:p>
          <a:p>
            <a:pPr lvl="1"/>
            <a:r>
              <a:rPr lang="en-US" dirty="0" smtClean="0"/>
              <a:t>Next major release of SQL Server</a:t>
            </a:r>
            <a:endParaRPr lang="en-US" dirty="0"/>
          </a:p>
        </p:txBody>
      </p:sp>
    </p:spTree>
    <p:extLst>
      <p:ext uri="{BB962C8B-B14F-4D97-AF65-F5344CB8AC3E}">
        <p14:creationId xmlns="" xmlns:p14="http://schemas.microsoft.com/office/powerpoint/2010/main" val="412229241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p:txBody>
          <a:bodyPr/>
          <a:lstStyle/>
          <a:p>
            <a:r>
              <a:rPr lang="en-US" dirty="0">
                <a:effectLst/>
              </a:rPr>
              <a:t>DAT306 </a:t>
            </a:r>
            <a:r>
              <a:rPr lang="en-US" dirty="0" smtClean="0">
                <a:effectLst/>
              </a:rPr>
              <a:t> Microsoft </a:t>
            </a:r>
            <a:r>
              <a:rPr lang="en-US" dirty="0">
                <a:effectLst/>
              </a:rPr>
              <a:t>SQL Server 2008 Reporting Services Best </a:t>
            </a:r>
            <a:r>
              <a:rPr lang="en-US" dirty="0" smtClean="0">
                <a:effectLst/>
              </a:rPr>
              <a:t>Practices</a:t>
            </a:r>
          </a:p>
          <a:p>
            <a:r>
              <a:rPr lang="en-US" dirty="0">
                <a:effectLst/>
              </a:rPr>
              <a:t>DAT206 Microsoft SQL Server 2008 R2 Demo Power Hour</a:t>
            </a:r>
            <a:endParaRPr dirty="0" smtClean="0"/>
          </a:p>
        </p:txBody>
      </p:sp>
      <p:sp>
        <p:nvSpPr>
          <p:cNvPr id="19" name="Content Placeholder 18"/>
          <p:cNvSpPr>
            <a:spLocks noGrp="1"/>
          </p:cNvSpPr>
          <p:nvPr>
            <p:ph sz="quarter" idx="12"/>
          </p:nvPr>
        </p:nvSpPr>
        <p:spPr>
          <a:xfrm>
            <a:off x="333498" y="2389733"/>
            <a:ext cx="8385048" cy="1255991"/>
          </a:xfrm>
        </p:spPr>
        <p:txBody>
          <a:bodyPr/>
          <a:lstStyle/>
          <a:p>
            <a:pPr indent="0"/>
            <a:r>
              <a:rPr lang="en-US" dirty="0" smtClean="0">
                <a:effectLst/>
              </a:rPr>
              <a:t>BIN05-HOL </a:t>
            </a:r>
            <a:r>
              <a:rPr lang="en-US" dirty="0">
                <a:effectLst/>
              </a:rPr>
              <a:t>Report Builder 3.0 Report Authoring and Microsoft SQL Server 2008 R2 Reporting </a:t>
            </a:r>
            <a:r>
              <a:rPr lang="en-US" dirty="0" smtClean="0">
                <a:effectLst/>
              </a:rPr>
              <a:t>Services</a:t>
            </a:r>
          </a:p>
          <a:p>
            <a:pPr indent="0"/>
            <a:r>
              <a:rPr lang="en-US" dirty="0">
                <a:effectLst/>
              </a:rPr>
              <a:t>MGT25-HOL Utilizing SQL Server Reporting Services with Microsoft System Center Configuration Manager 2007 R2</a:t>
            </a:r>
          </a:p>
          <a:p>
            <a:pPr indent="0"/>
            <a:endParaRPr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a:t>
            </a:r>
            <a:endParaRPr lang="en-US" dirty="0"/>
          </a:p>
        </p:txBody>
      </p:sp>
      <p:sp>
        <p:nvSpPr>
          <p:cNvPr id="3" name="Text Placeholder 2"/>
          <p:cNvSpPr>
            <a:spLocks noGrp="1"/>
          </p:cNvSpPr>
          <p:nvPr>
            <p:ph type="body" sz="quarter" idx="10"/>
          </p:nvPr>
        </p:nvSpPr>
        <p:spPr>
          <a:xfrm>
            <a:off x="381000" y="1447799"/>
            <a:ext cx="8382000" cy="3496342"/>
          </a:xfrm>
        </p:spPr>
        <p:txBody>
          <a:bodyPr/>
          <a:lstStyle/>
          <a:p>
            <a:r>
              <a:rPr lang="en-US" sz="4000" dirty="0" smtClean="0"/>
              <a:t>Introduce new features in SQL 2008 R2 Reporting Services</a:t>
            </a:r>
          </a:p>
          <a:p>
            <a:r>
              <a:rPr lang="en-US" sz="4000" dirty="0" smtClean="0"/>
              <a:t>Educate on the power of SQL Server Reporting Services</a:t>
            </a:r>
          </a:p>
          <a:p>
            <a:r>
              <a:rPr lang="en-US" sz="4000" dirty="0" smtClean="0"/>
              <a:t>Provide some report design tips</a:t>
            </a:r>
          </a:p>
          <a:p>
            <a:r>
              <a:rPr lang="en-US" sz="4000" dirty="0" smtClean="0"/>
              <a:t>Give you some design ideas…</a:t>
            </a:r>
          </a:p>
          <a:p>
            <a:endParaRPr lang="en-US" dirty="0"/>
          </a:p>
        </p:txBody>
      </p:sp>
    </p:spTree>
    <p:extLst>
      <p:ext uri="{BB962C8B-B14F-4D97-AF65-F5344CB8AC3E}">
        <p14:creationId xmlns="" xmlns:p14="http://schemas.microsoft.com/office/powerpoint/2010/main" val="4773398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y-skyline-bak.png"/>
          <p:cNvPicPr>
            <a:picLocks noChangeAspect="1"/>
          </p:cNvPicPr>
          <p:nvPr/>
        </p:nvPicPr>
        <p:blipFill>
          <a:blip r:embed="rId3" cstate="print">
            <a:lum bright="-20000"/>
          </a:blip>
          <a:stretch>
            <a:fillRect/>
          </a:stretch>
        </p:blipFill>
        <p:spPr>
          <a:xfrm>
            <a:off x="0" y="0"/>
            <a:ext cx="9144000" cy="6858000"/>
          </a:xfrm>
          <a:prstGeom prst="rect">
            <a:avLst/>
          </a:prstGeom>
        </p:spPr>
      </p:pic>
      <p:pic>
        <p:nvPicPr>
          <p:cNvPr id="4" name="Picture 2" descr="Microsoft logo and tagline"/>
          <p:cNvPicPr>
            <a:picLocks noChangeAspect="1" noChangeArrowheads="1"/>
          </p:cNvPicPr>
          <p:nvPr/>
        </p:nvPicPr>
        <p:blipFill>
          <a:blip r:embed="rId4" cstate="print">
            <a:lum bright="70000"/>
          </a:blip>
          <a:srcRect/>
          <a:stretch>
            <a:fillRect/>
          </a:stretch>
        </p:blipFill>
        <p:spPr bwMode="black">
          <a:xfrm>
            <a:off x="1602052" y="2787386"/>
            <a:ext cx="5939896" cy="1283229"/>
          </a:xfrm>
          <a:prstGeom prst="rect">
            <a:avLst/>
          </a:prstGeom>
          <a:noFill/>
        </p:spPr>
      </p:pic>
      <p:sp>
        <p:nvSpPr>
          <p:cNvPr id="5" name="Text Box 3"/>
          <p:cNvSpPr txBox="1">
            <a:spLocks noChangeArrowheads="1"/>
          </p:cNvSpPr>
          <p:nvPr/>
        </p:nvSpPr>
        <p:spPr bwMode="blackWhite">
          <a:xfrm>
            <a:off x="381000" y="6106194"/>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rtl="0" eaLnBrk="0" hangingPunct="0"/>
            <a:r>
              <a:rPr lang="en-US" sz="700" kern="1200" dirty="0">
                <a:gradFill>
                  <a:gsLst>
                    <a:gs pos="36000">
                      <a:srgbClr val="FFFFFF"/>
                    </a:gs>
                    <a:gs pos="86000">
                      <a:srgbClr val="FFFFFF"/>
                    </a:gs>
                  </a:gsLst>
                  <a:lin ang="5400000" scaled="0"/>
                </a:gradFill>
                <a:latin typeface="Segoe"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99" rtl="0" eaLnBrk="0" hangingPunct="0"/>
            <a:r>
              <a:rPr lang="en-US" sz="700" kern="1200" dirty="0">
                <a:gradFill>
                  <a:gsLst>
                    <a:gs pos="36000">
                      <a:srgbClr val="FFFFFF"/>
                    </a:gs>
                    <a:gs pos="86000">
                      <a:srgbClr val="FFFFFF"/>
                    </a:gs>
                  </a:gsLst>
                  <a:lin ang="5400000" scaled="0"/>
                </a:gradFill>
                <a:latin typeface="Segoe"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gradFill>
                  <a:gsLst>
                    <a:gs pos="36000">
                      <a:srgbClr val="FFFFFF"/>
                    </a:gs>
                    <a:gs pos="86000">
                      <a:srgbClr val="FFFFFF"/>
                    </a:gs>
                  </a:gsLst>
                  <a:lin ang="5400000" scaled="0"/>
                </a:gradFill>
                <a:latin typeface="Segoe" pitchFamily="34" charset="0"/>
                <a:ea typeface="+mn-ea"/>
                <a:cs typeface="Arial" charset="0"/>
              </a:rPr>
            </a:br>
            <a:r>
              <a:rPr lang="en-US" sz="700" kern="1200" dirty="0">
                <a:gradFill>
                  <a:gsLst>
                    <a:gs pos="36000">
                      <a:srgbClr val="FFFFFF"/>
                    </a:gs>
                    <a:gs pos="86000">
                      <a:srgbClr val="FFFFFF"/>
                    </a:gs>
                  </a:gsLst>
                  <a:lin ang="5400000" scaled="0"/>
                </a:gradFill>
                <a:latin typeface="Segoe" pitchFamily="34" charset="0"/>
                <a:ea typeface="+mn-ea"/>
                <a:cs typeface="Arial" charset="0"/>
              </a:rPr>
              <a:t>MICROSOFT MAKES NO WARRANTIES, EXPRESS, IMPLIED OR STATUTORY, AS TO THE INFORMATION IN THIS PRESENTATION.</a:t>
            </a:r>
          </a:p>
        </p:txBody>
      </p:sp>
    </p:spTree>
    <p:extLst>
      <p:ext uri="{BB962C8B-B14F-4D97-AF65-F5344CB8AC3E}">
        <p14:creationId xmlns="" xmlns:p14="http://schemas.microsoft.com/office/powerpoint/2010/main" val="206317213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sz="3600" dirty="0" smtClean="0"/>
              <a:t>What is SQL Server 2008 R2</a:t>
            </a:r>
          </a:p>
          <a:p>
            <a:r>
              <a:rPr lang="en-US" sz="4000" dirty="0" smtClean="0"/>
              <a:t>What’s new in Reporting Services</a:t>
            </a:r>
          </a:p>
          <a:p>
            <a:pPr lvl="1"/>
            <a:r>
              <a:rPr lang="en-US" sz="3600" dirty="0" smtClean="0"/>
              <a:t>Self service report authoring</a:t>
            </a:r>
          </a:p>
          <a:p>
            <a:pPr lvl="1"/>
            <a:r>
              <a:rPr lang="en-US" sz="3600" dirty="0" smtClean="0"/>
              <a:t>Reports as data feeds</a:t>
            </a:r>
          </a:p>
          <a:p>
            <a:pPr lvl="1"/>
            <a:r>
              <a:rPr lang="en-US" sz="3600" dirty="0" smtClean="0"/>
              <a:t>Maps</a:t>
            </a:r>
          </a:p>
          <a:p>
            <a:pPr lvl="1"/>
            <a:r>
              <a:rPr lang="en-US" sz="3600" dirty="0" smtClean="0"/>
              <a:t>Reporting against SharePoint lists</a:t>
            </a:r>
          </a:p>
          <a:p>
            <a:pPr lvl="1"/>
            <a:r>
              <a:rPr lang="en-US" sz="3600" dirty="0" err="1" smtClean="0"/>
              <a:t>Sparklines</a:t>
            </a:r>
            <a:r>
              <a:rPr lang="en-US" sz="3600" dirty="0" smtClean="0"/>
              <a:t> and indicators</a:t>
            </a:r>
          </a:p>
          <a:p>
            <a:pPr lvl="1"/>
            <a:r>
              <a:rPr lang="en-US" sz="3600" dirty="0" smtClean="0"/>
              <a:t>And more…</a:t>
            </a:r>
          </a:p>
        </p:txBody>
      </p:sp>
    </p:spTree>
    <p:extLst>
      <p:ext uri="{BB962C8B-B14F-4D97-AF65-F5344CB8AC3E}">
        <p14:creationId xmlns="" xmlns:p14="http://schemas.microsoft.com/office/powerpoint/2010/main" val="36352465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264332"/>
            <a:ext cx="8534400" cy="1938992"/>
          </a:xfrm>
          <a:prstGeom prst="rect">
            <a:avLst/>
          </a:prstGeom>
          <a:noFill/>
        </p:spPr>
        <p:txBody>
          <a:bodyPr wrap="square" rtlCol="0">
            <a:spAutoFit/>
          </a:bodyPr>
          <a:lstStyle/>
          <a:p>
            <a:r>
              <a:rPr lang="en-US" sz="2400" dirty="0" smtClean="0"/>
              <a:t>“Managed Self Service BI” delivered through:</a:t>
            </a:r>
          </a:p>
          <a:p>
            <a:pPr lvl="1">
              <a:buFont typeface="Arial" pitchFamily="34" charset="0"/>
              <a:buChar char="•"/>
            </a:pPr>
            <a:r>
              <a:rPr lang="en-US" sz="2400" dirty="0" smtClean="0"/>
              <a:t> Self Service Analysis </a:t>
            </a:r>
            <a:r>
              <a:rPr lang="en-US" sz="2400" dirty="0" smtClean="0">
                <a:sym typeface="Wingdings" pitchFamily="2" charset="2"/>
              </a:rPr>
              <a:t> </a:t>
            </a:r>
            <a:r>
              <a:rPr lang="en-US" sz="2400" dirty="0" smtClean="0"/>
              <a:t>Desktop Analytics </a:t>
            </a:r>
          </a:p>
          <a:p>
            <a:pPr lvl="1">
              <a:buFont typeface="Arial" pitchFamily="34" charset="0"/>
              <a:buChar char="•"/>
            </a:pPr>
            <a:r>
              <a:rPr lang="en-US" sz="2400" dirty="0" smtClean="0"/>
              <a:t> Self Service Reporting </a:t>
            </a:r>
            <a:r>
              <a:rPr lang="en-US" sz="2400" dirty="0" smtClean="0">
                <a:sym typeface="Wingdings" pitchFamily="2" charset="2"/>
              </a:rPr>
              <a:t> </a:t>
            </a:r>
            <a:r>
              <a:rPr lang="en-US" sz="2400" dirty="0" smtClean="0"/>
              <a:t>End User Reporting</a:t>
            </a:r>
          </a:p>
          <a:p>
            <a:pPr lvl="1">
              <a:buFont typeface="Arial" pitchFamily="34" charset="0"/>
              <a:buChar char="•"/>
            </a:pPr>
            <a:r>
              <a:rPr lang="en-US" sz="2400" dirty="0" smtClean="0"/>
              <a:t> SharePoint Integration </a:t>
            </a:r>
            <a:r>
              <a:rPr lang="en-US" sz="2400" dirty="0" smtClean="0">
                <a:sym typeface="Wingdings" pitchFamily="2" charset="2"/>
              </a:rPr>
              <a:t> </a:t>
            </a:r>
            <a:r>
              <a:rPr lang="en-US" sz="2400" dirty="0" smtClean="0"/>
              <a:t>Sharing, Collaboration &amp; Management </a:t>
            </a:r>
          </a:p>
        </p:txBody>
      </p:sp>
      <p:sp>
        <p:nvSpPr>
          <p:cNvPr id="6" name="Rounded Rectangle 5"/>
          <p:cNvSpPr/>
          <p:nvPr/>
        </p:nvSpPr>
        <p:spPr bwMode="auto">
          <a:xfrm>
            <a:off x="457200" y="1905000"/>
            <a:ext cx="3124200" cy="2133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latin typeface="Segoe" pitchFamily="34" charset="0"/>
              </a:rPr>
              <a:t>End User Empowerment</a:t>
            </a:r>
          </a:p>
        </p:txBody>
      </p:sp>
      <p:sp>
        <p:nvSpPr>
          <p:cNvPr id="7" name="Rounded Rectangle 6"/>
          <p:cNvSpPr/>
          <p:nvPr/>
        </p:nvSpPr>
        <p:spPr bwMode="auto">
          <a:xfrm>
            <a:off x="5410200" y="1905000"/>
            <a:ext cx="2971800" cy="2133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latin typeface="Segoe" pitchFamily="34" charset="0"/>
              </a:rPr>
              <a:t>IT Management &amp; Compliance</a:t>
            </a:r>
          </a:p>
        </p:txBody>
      </p:sp>
      <p:pic>
        <p:nvPicPr>
          <p:cNvPr id="9" name="Rectangle 8195"/>
          <p:cNvPicPr>
            <a:picLocks noChangeAspect="1"/>
          </p:cNvPicPr>
          <p:nvPr/>
        </p:nvPicPr>
        <p:blipFill>
          <a:blip r:embed="rId3" cstate="email"/>
          <a:srcRect/>
          <a:stretch>
            <a:fillRect/>
          </a:stretch>
        </p:blipFill>
        <p:spPr bwMode="auto">
          <a:xfrm>
            <a:off x="2133599" y="2057400"/>
            <a:ext cx="802923" cy="1066800"/>
          </a:xfrm>
          <a:prstGeom prst="rect">
            <a:avLst/>
          </a:prstGeom>
          <a:noFill/>
          <a:ln w="9525">
            <a:noFill/>
            <a:miter lim="800000"/>
            <a:headEnd/>
            <a:tailEnd/>
          </a:ln>
        </p:spPr>
      </p:pic>
      <p:pic>
        <p:nvPicPr>
          <p:cNvPr id="10" name="Picture 11" descr="C:\Users\dfarmer\AppData\Local\Microsoft\Windows\Temporary Internet Files\Content.IE5\SU2WNKY3\MCj04348740000[1].png"/>
          <p:cNvPicPr>
            <a:picLocks noChangeAspect="1" noChangeArrowheads="1"/>
          </p:cNvPicPr>
          <p:nvPr/>
        </p:nvPicPr>
        <p:blipFill>
          <a:blip r:embed="rId4" cstate="print"/>
          <a:srcRect/>
          <a:stretch>
            <a:fillRect/>
          </a:stretch>
        </p:blipFill>
        <p:spPr bwMode="auto">
          <a:xfrm>
            <a:off x="6172200" y="1981200"/>
            <a:ext cx="1219200" cy="1219200"/>
          </a:xfrm>
          <a:prstGeom prst="rect">
            <a:avLst/>
          </a:prstGeom>
          <a:noFill/>
        </p:spPr>
      </p:pic>
      <p:pic>
        <p:nvPicPr>
          <p:cNvPr id="17" name="Picture 2" descr="C:\Users\dfarmer\AppData\Local\Microsoft\Windows\Temporary Internet Files\Content.IE5\IFKC2RTE\MCj04326220000[1].png"/>
          <p:cNvPicPr>
            <a:picLocks noChangeAspect="1" noChangeArrowheads="1"/>
          </p:cNvPicPr>
          <p:nvPr/>
        </p:nvPicPr>
        <p:blipFill>
          <a:blip r:embed="rId5" cstate="print"/>
          <a:srcRect/>
          <a:stretch>
            <a:fillRect/>
          </a:stretch>
        </p:blipFill>
        <p:spPr bwMode="auto">
          <a:xfrm>
            <a:off x="990600" y="2057401"/>
            <a:ext cx="1066800" cy="1066800"/>
          </a:xfrm>
          <a:prstGeom prst="rect">
            <a:avLst/>
          </a:prstGeom>
          <a:noFill/>
        </p:spPr>
      </p:pic>
      <p:sp>
        <p:nvSpPr>
          <p:cNvPr id="18" name="Rectangle 17"/>
          <p:cNvSpPr/>
          <p:nvPr/>
        </p:nvSpPr>
        <p:spPr>
          <a:xfrm>
            <a:off x="381000" y="1219200"/>
            <a:ext cx="8153400" cy="461665"/>
          </a:xfrm>
          <a:prstGeom prst="rect">
            <a:avLst/>
          </a:prstGeom>
        </p:spPr>
        <p:txBody>
          <a:bodyPr wrap="square">
            <a:spAutoFit/>
          </a:bodyPr>
          <a:lstStyle/>
          <a:p>
            <a:r>
              <a:rPr lang="en-US" altLang="zh-CN" sz="2400" i="1" dirty="0" smtClean="0">
                <a:latin typeface="Arial" pitchFamily="34" charset="0"/>
                <a:cs typeface="Arial" pitchFamily="34" charset="0"/>
              </a:rPr>
              <a:t>Empowering end users through “Managed Self-Service BI”</a:t>
            </a:r>
            <a:endParaRPr lang="en-US" sz="2400" dirty="0"/>
          </a:p>
        </p:txBody>
      </p:sp>
      <p:sp>
        <p:nvSpPr>
          <p:cNvPr id="22" name="Title 1"/>
          <p:cNvSpPr>
            <a:spLocks noGrp="1"/>
          </p:cNvSpPr>
          <p:nvPr>
            <p:ph type="title"/>
          </p:nvPr>
        </p:nvSpPr>
        <p:spPr>
          <a:xfrm>
            <a:off x="4191000" y="2362200"/>
            <a:ext cx="838200" cy="1218795"/>
          </a:xfrm>
        </p:spPr>
        <p:txBody>
          <a:bodyPr/>
          <a:lstStyle/>
          <a:p>
            <a:r>
              <a:rPr sz="8800" smtClean="0"/>
              <a:t>+</a:t>
            </a:r>
            <a:endParaRPr lang="en-US" sz="8800" dirty="0"/>
          </a:p>
        </p:txBody>
      </p:sp>
      <p:pic>
        <p:nvPicPr>
          <p:cNvPr id="1026"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62495" y="0"/>
            <a:ext cx="4879521" cy="1337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390150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7467600" cy="1218795"/>
          </a:xfrm>
        </p:spPr>
        <p:txBody>
          <a:bodyPr/>
          <a:lstStyle/>
          <a:p>
            <a:r>
              <a:rPr sz="4400" smtClean="0"/>
              <a:t>Self Service Report Authoring</a:t>
            </a:r>
            <a:endParaRPr lang="en-US" sz="4400" dirty="0"/>
          </a:p>
        </p:txBody>
      </p:sp>
      <p:sp>
        <p:nvSpPr>
          <p:cNvPr id="3" name="Content Placeholder 2"/>
          <p:cNvSpPr>
            <a:spLocks noGrp="1"/>
          </p:cNvSpPr>
          <p:nvPr>
            <p:ph idx="1"/>
          </p:nvPr>
        </p:nvSpPr>
        <p:spPr>
          <a:xfrm>
            <a:off x="381000" y="1187532"/>
            <a:ext cx="8382000" cy="4524564"/>
          </a:xfrm>
        </p:spPr>
        <p:txBody>
          <a:bodyPr/>
          <a:lstStyle/>
          <a:p>
            <a:r>
              <a:rPr lang="en-US" dirty="0" smtClean="0"/>
              <a:t>Empowering IT</a:t>
            </a:r>
          </a:p>
          <a:p>
            <a:pPr lvl="1"/>
            <a:r>
              <a:rPr lang="en-US" dirty="0" smtClean="0"/>
              <a:t>Deploy </a:t>
            </a:r>
            <a:r>
              <a:rPr lang="en-US" dirty="0"/>
              <a:t>m</a:t>
            </a:r>
            <a:r>
              <a:rPr lang="en-US" dirty="0" smtClean="0"/>
              <a:t>anaged, shared report components</a:t>
            </a:r>
          </a:p>
          <a:p>
            <a:pPr lvl="1"/>
            <a:r>
              <a:rPr lang="en-US" dirty="0" smtClean="0"/>
              <a:t>Publish and share visualizations</a:t>
            </a:r>
          </a:p>
          <a:p>
            <a:pPr lvl="1"/>
            <a:r>
              <a:rPr lang="en-US" dirty="0" smtClean="0"/>
              <a:t>Expose data sets for reuse</a:t>
            </a:r>
          </a:p>
          <a:p>
            <a:pPr lvl="1"/>
            <a:r>
              <a:rPr lang="en-US" dirty="0" smtClean="0"/>
              <a:t>Leverage existing investments in report design</a:t>
            </a:r>
            <a:endParaRPr lang="en-US" dirty="0"/>
          </a:p>
          <a:p>
            <a:r>
              <a:rPr lang="en-US" dirty="0" smtClean="0"/>
              <a:t>Enabling end users</a:t>
            </a:r>
          </a:p>
          <a:p>
            <a:pPr lvl="1"/>
            <a:r>
              <a:rPr lang="en-US" dirty="0" smtClean="0"/>
              <a:t>New getting started experience</a:t>
            </a:r>
          </a:p>
          <a:p>
            <a:pPr lvl="1"/>
            <a:r>
              <a:rPr lang="en-US" dirty="0" smtClean="0"/>
              <a:t>Reuse existing components and data sets</a:t>
            </a:r>
          </a:p>
          <a:p>
            <a:pPr lvl="1"/>
            <a:r>
              <a:rPr lang="en-US" dirty="0" smtClean="0"/>
              <a:t>Design reports is as simple as “Grab &amp; Go”</a:t>
            </a:r>
          </a:p>
        </p:txBody>
      </p:sp>
    </p:spTree>
    <p:extLst>
      <p:ext uri="{BB962C8B-B14F-4D97-AF65-F5344CB8AC3E}">
        <p14:creationId xmlns="" xmlns:p14="http://schemas.microsoft.com/office/powerpoint/2010/main" val="5668064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 Service Reporting</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3406225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Reports as Data Feeds</a:t>
            </a:r>
            <a:endParaRPr lang="en-US" dirty="0"/>
          </a:p>
        </p:txBody>
      </p:sp>
      <p:sp>
        <p:nvSpPr>
          <p:cNvPr id="3" name="Content Placeholder 2"/>
          <p:cNvSpPr>
            <a:spLocks noGrp="1"/>
          </p:cNvSpPr>
          <p:nvPr>
            <p:ph idx="1"/>
          </p:nvPr>
        </p:nvSpPr>
        <p:spPr/>
        <p:txBody>
          <a:bodyPr/>
          <a:lstStyle/>
          <a:p>
            <a:r>
              <a:rPr lang="en-US" dirty="0" smtClean="0"/>
              <a:t>Data regions in reports are standards-compliant data feeds</a:t>
            </a:r>
          </a:p>
          <a:p>
            <a:r>
              <a:rPr lang="en-US" dirty="0" smtClean="0"/>
              <a:t>With </a:t>
            </a:r>
            <a:r>
              <a:rPr lang="en-US" dirty="0" err="1" smtClean="0"/>
              <a:t>PowerPivot</a:t>
            </a:r>
            <a:r>
              <a:rPr lang="en-US" dirty="0" smtClean="0"/>
              <a:t>,  </a:t>
            </a:r>
            <a:r>
              <a:rPr lang="en-US" dirty="0"/>
              <a:t>IW can consume all the operational, corporate reports for their analysis. </a:t>
            </a:r>
            <a:endParaRPr lang="en-US" dirty="0" smtClean="0"/>
          </a:p>
          <a:p>
            <a:r>
              <a:rPr lang="en-US" dirty="0" smtClean="0"/>
              <a:t>Reports as the primary data source for information worker analysis </a:t>
            </a:r>
          </a:p>
          <a:p>
            <a:pPr marL="741363" lvl="2">
              <a:buSzTx/>
              <a:buBlip>
                <a:blip r:embed="rId3"/>
              </a:buBlip>
            </a:pPr>
            <a:r>
              <a:rPr lang="en-US" sz="2800" dirty="0"/>
              <a:t>IT provisioned. Secure, well-defined, optionally pre-cached</a:t>
            </a:r>
          </a:p>
          <a:p>
            <a:r>
              <a:rPr lang="en-US" dirty="0" smtClean="0"/>
              <a:t>Build SSRS reports on top of Information Worker analysis models</a:t>
            </a:r>
          </a:p>
        </p:txBody>
      </p:sp>
      <p:pic>
        <p:nvPicPr>
          <p:cNvPr id="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990340" y="589808"/>
            <a:ext cx="2532184" cy="6096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 xmlns:p14="http://schemas.microsoft.com/office/powerpoint/2010/main" val="32602962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Reports as Data Sources</a:t>
            </a:r>
            <a:br>
              <a:rPr lang="en-US" dirty="0" smtClean="0"/>
            </a:br>
            <a:r>
              <a:rPr lang="en-US" dirty="0" err="1" smtClean="0"/>
              <a:t>PowerPivot</a:t>
            </a:r>
            <a:r>
              <a:rPr lang="en-US" dirty="0" smtClean="0"/>
              <a:t> Integration</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16242347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1]">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D2298BA8D24D45BCD02AF7AC9E90BE" ma:contentTypeVersion="3" ma:contentTypeDescription="Create a new document." ma:contentTypeScope="" ma:versionID="49fba170349f30b343ae4f2212f459dd">
  <xsd:schema xmlns:xsd="http://www.w3.org/2001/XMLSchema" xmlns:p="http://schemas.microsoft.com/office/2006/metadata/properties" targetNamespace="http://schemas.microsoft.com/office/2006/metadata/properties" ma:root="true" ma:fieldsID="070253ac055a66359f55781ff4230e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291443B-4B06-4C47-B1CE-B9213D5CFBEF}">
  <ds:schemaRefs>
    <ds:schemaRef ds:uri="http://schemas.microsoft.com/sharepoint/v3/contenttype/forms"/>
  </ds:schemaRefs>
</ds:datastoreItem>
</file>

<file path=customXml/itemProps2.xml><?xml version="1.0" encoding="utf-8"?>
<ds:datastoreItem xmlns:ds="http://schemas.openxmlformats.org/officeDocument/2006/customXml" ds:itemID="{5513B8C0-791F-44B6-A324-B1C8C99437B2}">
  <ds:schemaRefs>
    <ds:schemaRef ds:uri="http://schemas.microsoft.com/office/2006/documentManagement/types"/>
    <ds:schemaRef ds:uri="http://schemas.openxmlformats.org/package/2006/metadata/core-properties"/>
    <ds:schemaRef ds:uri="http://purl.org/dc/terms/"/>
    <ds:schemaRef ds:uri="http://purl.org/dc/dcmityp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FE50EAC-9BA5-4F62-B2AD-4D03B3C10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TechEd09_Europe[1]</Template>
  <TotalTime>719</TotalTime>
  <Words>899</Words>
  <Application>Microsoft Office PowerPoint</Application>
  <PresentationFormat>On-screen Show (4:3)</PresentationFormat>
  <Paragraphs>158</Paragraphs>
  <Slides>30</Slides>
  <Notes>29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TechEd09_Europe[1]</vt:lpstr>
      <vt:lpstr>TechEd09_Europe template</vt:lpstr>
      <vt:lpstr>Slide 1</vt:lpstr>
      <vt:lpstr>What's New in Microsoft SQL Server 2008 R2 Reporting Services </vt:lpstr>
      <vt:lpstr>Session Goal</vt:lpstr>
      <vt:lpstr>Agenda</vt:lpstr>
      <vt:lpstr>+</vt:lpstr>
      <vt:lpstr>Self Service Report Authoring</vt:lpstr>
      <vt:lpstr>Self Service Reporting</vt:lpstr>
      <vt:lpstr>Reports as Data Feeds</vt:lpstr>
      <vt:lpstr>Reports as Data Sources PowerPivot Integration</vt:lpstr>
      <vt:lpstr>Enhanced Data Visualization Many types of layout and visualizations</vt:lpstr>
      <vt:lpstr>Building Reports Many types of visualizations</vt:lpstr>
      <vt:lpstr>Building Reports Many types of layouts</vt:lpstr>
      <vt:lpstr>Tablix Visualizations:  Sparklines and Data Bars</vt:lpstr>
      <vt:lpstr>Map Features</vt:lpstr>
      <vt:lpstr>Slide 15</vt:lpstr>
      <vt:lpstr>Enhanced Data Visualization</vt:lpstr>
      <vt:lpstr>Report Layout enhancements</vt:lpstr>
      <vt:lpstr>Enhanced Report Viewer and report Manager Experience</vt:lpstr>
      <vt:lpstr>Aggregates of Aggregates</vt:lpstr>
      <vt:lpstr>Excel Renderer Worksheet Tab Naming</vt:lpstr>
      <vt:lpstr>Reset Page Number on Group</vt:lpstr>
      <vt:lpstr>Bottom-to-Top Text Rotation</vt:lpstr>
      <vt:lpstr>Renderer-based expressions</vt:lpstr>
      <vt:lpstr>Dynamic page breaks</vt:lpstr>
      <vt:lpstr>The Road Ahead</vt:lpstr>
      <vt:lpstr>Slide 26</vt:lpstr>
      <vt:lpstr>Resources</vt:lpstr>
      <vt:lpstr>Related Content</vt:lpstr>
      <vt:lpstr>Slide 29</vt:lpstr>
      <vt:lpstr>Slide 30</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Europe</dc:subject>
  <dc:creator>Chris Baldwin</dc:creator>
  <dc:description>Tech·Ed Europe</dc:description>
  <cp:lastModifiedBy>cn_user</cp:lastModifiedBy>
  <cp:revision>23</cp:revision>
  <dcterms:created xsi:type="dcterms:W3CDTF">2009-10-28T21:53:46Z</dcterms:created>
  <dcterms:modified xsi:type="dcterms:W3CDTF">2009-11-08T19:53:53Z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0x0101003AD2298BA8D24D45BCD02AF7AC9E90BE</vt:lpwstr>
  </property>
</Properties>
</file>